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414" r:id="rId3"/>
    <p:sldId id="257" r:id="rId4"/>
    <p:sldId id="437" r:id="rId5"/>
    <p:sldId id="438" r:id="rId6"/>
    <p:sldId id="439" r:id="rId7"/>
    <p:sldId id="440" r:id="rId8"/>
    <p:sldId id="441" r:id="rId9"/>
    <p:sldId id="442" r:id="rId10"/>
    <p:sldId id="269" r:id="rId11"/>
    <p:sldId id="264" r:id="rId12"/>
    <p:sldId id="443" r:id="rId13"/>
    <p:sldId id="268" r:id="rId14"/>
    <p:sldId id="266" r:id="rId15"/>
    <p:sldId id="267" r:id="rId16"/>
    <p:sldId id="260" r:id="rId17"/>
    <p:sldId id="262" r:id="rId18"/>
    <p:sldId id="270" r:id="rId19"/>
    <p:sldId id="413" r:id="rId20"/>
    <p:sldId id="286" r:id="rId21"/>
    <p:sldId id="287" r:id="rId22"/>
    <p:sldId id="288" r:id="rId23"/>
    <p:sldId id="289" r:id="rId24"/>
    <p:sldId id="294" r:id="rId25"/>
    <p:sldId id="295" r:id="rId26"/>
    <p:sldId id="296" r:id="rId27"/>
    <p:sldId id="290" r:id="rId28"/>
    <p:sldId id="300" r:id="rId29"/>
    <p:sldId id="370" r:id="rId30"/>
    <p:sldId id="301" r:id="rId31"/>
    <p:sldId id="337" r:id="rId32"/>
    <p:sldId id="341" r:id="rId33"/>
    <p:sldId id="343" r:id="rId34"/>
    <p:sldId id="344" r:id="rId35"/>
    <p:sldId id="345" r:id="rId36"/>
    <p:sldId id="339" r:id="rId37"/>
    <p:sldId id="404" r:id="rId38"/>
    <p:sldId id="405" r:id="rId39"/>
    <p:sldId id="406" r:id="rId40"/>
    <p:sldId id="407" r:id="rId41"/>
    <p:sldId id="408" r:id="rId42"/>
    <p:sldId id="409" r:id="rId43"/>
    <p:sldId id="410" r:id="rId44"/>
    <p:sldId id="340" r:id="rId45"/>
    <p:sldId id="346" r:id="rId46"/>
    <p:sldId id="350" r:id="rId47"/>
    <p:sldId id="347" r:id="rId48"/>
    <p:sldId id="342" r:id="rId49"/>
    <p:sldId id="348" r:id="rId50"/>
    <p:sldId id="349" r:id="rId51"/>
    <p:sldId id="449" r:id="rId52"/>
    <p:sldId id="447" r:id="rId53"/>
    <p:sldId id="429" r:id="rId54"/>
    <p:sldId id="444" r:id="rId55"/>
    <p:sldId id="445" r:id="rId56"/>
    <p:sldId id="446" r:id="rId57"/>
    <p:sldId id="353" r:id="rId58"/>
    <p:sldId id="450" r:id="rId59"/>
    <p:sldId id="452" r:id="rId60"/>
    <p:sldId id="451" r:id="rId61"/>
    <p:sldId id="354" r:id="rId62"/>
    <p:sldId id="431" r:id="rId63"/>
    <p:sldId id="461" r:id="rId64"/>
    <p:sldId id="355" r:id="rId65"/>
    <p:sldId id="430" r:id="rId66"/>
    <p:sldId id="457" r:id="rId67"/>
    <p:sldId id="453" r:id="rId68"/>
    <p:sldId id="455" r:id="rId69"/>
    <p:sldId id="456" r:id="rId70"/>
    <p:sldId id="357" r:id="rId71"/>
    <p:sldId id="361" r:id="rId72"/>
    <p:sldId id="363" r:id="rId73"/>
    <p:sldId id="362" r:id="rId74"/>
    <p:sldId id="358" r:id="rId75"/>
    <p:sldId id="367" r:id="rId76"/>
    <p:sldId id="400" r:id="rId77"/>
    <p:sldId id="411" r:id="rId78"/>
    <p:sldId id="412" r:id="rId79"/>
    <p:sldId id="460" r:id="rId80"/>
    <p:sldId id="434" r:id="rId81"/>
    <p:sldId id="436" r:id="rId82"/>
    <p:sldId id="435" r:id="rId83"/>
    <p:sldId id="372" r:id="rId84"/>
    <p:sldId id="373" r:id="rId85"/>
    <p:sldId id="396" r:id="rId86"/>
    <p:sldId id="374" r:id="rId87"/>
    <p:sldId id="397" r:id="rId88"/>
    <p:sldId id="398" r:id="rId89"/>
    <p:sldId id="415" r:id="rId90"/>
    <p:sldId id="401" r:id="rId91"/>
    <p:sldId id="416" r:id="rId92"/>
    <p:sldId id="393" r:id="rId93"/>
    <p:sldId id="394" r:id="rId94"/>
    <p:sldId id="428" r:id="rId95"/>
    <p:sldId id="418" r:id="rId96"/>
    <p:sldId id="419" r:id="rId97"/>
    <p:sldId id="258" r:id="rId98"/>
    <p:sldId id="259" r:id="rId99"/>
    <p:sldId id="420" r:id="rId100"/>
    <p:sldId id="421" r:id="rId101"/>
    <p:sldId id="422" r:id="rId102"/>
    <p:sldId id="263" r:id="rId103"/>
    <p:sldId id="423" r:id="rId104"/>
    <p:sldId id="265" r:id="rId105"/>
    <p:sldId id="424" r:id="rId106"/>
    <p:sldId id="425" r:id="rId107"/>
    <p:sldId id="426" r:id="rId108"/>
    <p:sldId id="427" r:id="rId109"/>
    <p:sldId id="433" r:id="rId110"/>
    <p:sldId id="399" r:id="rId111"/>
    <p:sldId id="331" r:id="rId112"/>
    <p:sldId id="333" r:id="rId113"/>
    <p:sldId id="334" r:id="rId114"/>
    <p:sldId id="335" r:id="rId115"/>
    <p:sldId id="332" r:id="rId116"/>
    <p:sldId id="336"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 CASSAR" initials="LC" lastIdx="25" clrIdx="0">
    <p:extLst>
      <p:ext uri="{19B8F6BF-5375-455C-9EA6-DF929625EA0E}">
        <p15:presenceInfo xmlns:p15="http://schemas.microsoft.com/office/powerpoint/2012/main" userId="S-1-5-21-1741046564-1828810720-11539462-1551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177" autoAdjust="0"/>
  </p:normalViewPr>
  <p:slideViewPr>
    <p:cSldViewPr snapToGrid="0">
      <p:cViewPr varScale="1">
        <p:scale>
          <a:sx n="100" d="100"/>
          <a:sy n="100" d="100"/>
        </p:scale>
        <p:origin x="9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commentAuthors" Target="commentAuthor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25T12:34:57.129" idx="4">
    <p:pos x="10" y="10"/>
    <p:text>Talking about what the contents of the message could be.</p:text>
    <p:extLst>
      <p:ext uri="{C676402C-5697-4E1C-873F-D02D1690AC5C}">
        <p15:threadingInfo xmlns:p15="http://schemas.microsoft.com/office/powerpoint/2012/main" timeZoneBias="-60"/>
      </p:ext>
    </p:extLst>
  </p:cm>
  <p:cm authorId="1" dt="2025-09-25T12:35:59.364" idx="5">
    <p:pos x="10" y="146"/>
    <p:text>We don't know, what matters is that it arrives.</p:text>
    <p:extLst>
      <p:ext uri="{C676402C-5697-4E1C-873F-D02D1690AC5C}">
        <p15:threadingInfo xmlns:p15="http://schemas.microsoft.com/office/powerpoint/2012/main" timeZoneBias="-60">
          <p15:parentCm authorId="1" idx="4"/>
        </p15:threadingInfo>
      </p:ext>
    </p:extLst>
  </p:cm>
  <p:cm authorId="1" dt="2025-09-25T12:37:41.852" idx="6">
    <p:pos x="10" y="282"/>
    <p:text>the protocol can help to interpret the message in some cases</p:text>
    <p:extLst>
      <p:ext uri="{C676402C-5697-4E1C-873F-D02D1690AC5C}">
        <p15:threadingInfo xmlns:p15="http://schemas.microsoft.com/office/powerpoint/2012/main" timeZoneBias="-60">
          <p15:parentCm authorId="1"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9-25T12:37:48.257" idx="7">
    <p:pos x="10" y="10"/>
    <p:text>Performance - fit for the purpose we are trying to use it for.</p:text>
    <p:extLst>
      <p:ext uri="{C676402C-5697-4E1C-873F-D02D1690AC5C}">
        <p15:threadingInfo xmlns:p15="http://schemas.microsoft.com/office/powerpoint/2012/main" timeZoneBias="-60"/>
      </p:ext>
    </p:extLst>
  </p:cm>
  <p:cm authorId="1" dt="2025-09-25T12:39:20.786" idx="9">
    <p:pos x="10" y="146"/>
    <p:text>KPI - Key Performance Indicators as in textbook: transit time and response time. P much two aspects of the same thing.</p:text>
    <p:extLst>
      <p:ext uri="{C676402C-5697-4E1C-873F-D02D1690AC5C}">
        <p15:threadingInfo xmlns:p15="http://schemas.microsoft.com/office/powerpoint/2012/main" timeZoneBias="-60">
          <p15:parentCm authorId="1" idx="7"/>
        </p15:threadingInfo>
      </p:ext>
    </p:extLst>
  </p:cm>
  <p:cm authorId="1" dt="2025-09-25T12:40:18.324" idx="10">
    <p:pos x="10" y="282"/>
    <p:text>Response time - the elapsed time between the issue of a request and its response</p:text>
    <p:extLst>
      <p:ext uri="{C676402C-5697-4E1C-873F-D02D1690AC5C}">
        <p15:threadingInfo xmlns:p15="http://schemas.microsoft.com/office/powerpoint/2012/main" timeZoneBias="-60">
          <p15:parentCm authorId="1" idx="7"/>
        </p15:threadingInfo>
      </p:ext>
    </p:extLst>
  </p:cm>
  <p:cm authorId="1" dt="2025-09-25T12:41:25.187" idx="11">
    <p:pos x="10" y="418"/>
    <p:text>Transit Time - the time between the last bit received and the last bit transmitted.
A clearer definition than above: duration taken for message to go from source device to destination device.</p:text>
    <p:extLst>
      <p:ext uri="{C676402C-5697-4E1C-873F-D02D1690AC5C}">
        <p15:threadingInfo xmlns:p15="http://schemas.microsoft.com/office/powerpoint/2012/main" timeZoneBias="-60">
          <p15:parentCm authorId="1" idx="7"/>
        </p15:threadingInfo>
      </p:ext>
    </p:extLst>
  </p:cm>
  <p:cm authorId="1" dt="2025-09-25T12:38:26.062" idx="8">
    <p:pos x="146" y="146"/>
    <p:text>Reliability - what we want is a network which we can count on. More 9s in 99.9%</p:text>
    <p:extLst>
      <p:ext uri="{C676402C-5697-4E1C-873F-D02D1690AC5C}">
        <p15:threadingInfo xmlns:p15="http://schemas.microsoft.com/office/powerpoint/2012/main" timeZoneBias="-60"/>
      </p:ext>
    </p:extLst>
  </p:cm>
  <p:cm authorId="1" dt="2025-09-25T12:44:01.634" idx="12">
    <p:pos x="146" y="282"/>
    <p:text>Failure rate - the (partly) inverse of MTTF</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9-25T12:45:29.123" idx="13">
    <p:pos x="10" y="10"/>
    <p:text>multipoint - a link shared in space or in time.</p:text>
    <p:extLst>
      <p:ext uri="{C676402C-5697-4E1C-873F-D02D1690AC5C}">
        <p15:threadingInfo xmlns:p15="http://schemas.microsoft.com/office/powerpoint/2012/main" timeZoneBias="-60"/>
      </p:ext>
    </p:extLst>
  </p:cm>
  <p:cm authorId="1" dt="2025-09-25T12:49:12.581" idx="15">
    <p:pos x="10" y="146"/>
    <p:text>The devices have to arbitrate through the medium, just like we can't talk all at once in a class</p:text>
    <p:extLst>
      <p:ext uri="{C676402C-5697-4E1C-873F-D02D1690AC5C}">
        <p15:threadingInfo xmlns:p15="http://schemas.microsoft.com/office/powerpoint/2012/main" timeZoneBias="-60">
          <p15:parentCm authorId="1" idx="1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9-25T12:59:33.135" idx="16">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9-25T13:20:45.338" idx="17">
    <p:pos x="10" y="10"/>
    <p:text>An internetwork - a collection of networks</p:text>
    <p:extLst>
      <p:ext uri="{C676402C-5697-4E1C-873F-D02D1690AC5C}">
        <p15:threadingInfo xmlns:p15="http://schemas.microsoft.com/office/powerpoint/2012/main" timeZoneBias="-60"/>
      </p:ext>
    </p:extLst>
  </p:cm>
  <p:cm authorId="1" dt="2025-09-25T13:21:52.769" idx="18">
    <p:pos x="10" y="146"/>
    <p:text>Network - a collection of subnetworks</p:text>
    <p:extLst>
      <p:ext uri="{C676402C-5697-4E1C-873F-D02D1690AC5C}">
        <p15:threadingInfo xmlns:p15="http://schemas.microsoft.com/office/powerpoint/2012/main" timeZoneBias="-60">
          <p15:parentCm authorId="1" idx="17"/>
        </p15:threadingInfo>
      </p:ext>
    </p:extLst>
  </p:cm>
  <p:cm authorId="1" dt="2025-09-25T13:22:49.276" idx="19">
    <p:pos x="146" y="146"/>
    <p:text>Internet - a collection of autonomous systems</p:text>
    <p:extLst>
      <p:ext uri="{C676402C-5697-4E1C-873F-D02D1690AC5C}">
        <p15:threadingInfo xmlns:p15="http://schemas.microsoft.com/office/powerpoint/2012/main" timeZoneBias="-60"/>
      </p:ext>
    </p:extLst>
  </p:cm>
  <p:cm authorId="1" dt="2025-09-25T13:23:04.569" idx="20">
    <p:pos x="146" y="282"/>
    <p:text>AS - a collection of networks</p:text>
    <p:extLst>
      <p:ext uri="{C676402C-5697-4E1C-873F-D02D1690AC5C}">
        <p15:threadingInfo xmlns:p15="http://schemas.microsoft.com/office/powerpoint/2012/main" timeZoneBias="-60">
          <p15:parentCm authorId="1" idx="1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9-25T13:23:52.244" idx="21">
    <p:pos x="10" y="10"/>
    <p:text>circle = router
the squares = switches.</p:text>
    <p:extLst>
      <p:ext uri="{C676402C-5697-4E1C-873F-D02D1690AC5C}">
        <p15:threadingInfo xmlns:p15="http://schemas.microsoft.com/office/powerpoint/2012/main" timeZoneBias="-60"/>
      </p:ext>
    </p:extLst>
  </p:cm>
  <p:cm authorId="1" dt="2025-09-25T13:24:34.698" idx="22">
    <p:pos x="146" y="146"/>
    <p:text>think of the switches as your roundabouts.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9-25T13:27:29.452" idx="23">
    <p:pos x="10" y="10"/>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9-25T13:32:45.377" idx="24">
    <p:pos x="10" y="10"/>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9-25T13:37:37.069" idx="25">
    <p:pos x="10" y="10"/>
    <p:text>The order in which the datagrams are sent is not the order in which the datagrams are received, because it's connectionless network!</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CE0A02-39A5-43D4-A4C9-FC42DE79AA5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3A67CB6-BCDE-4F17-9190-870A8C7185EB}">
      <dgm:prSet/>
      <dgm:spPr/>
      <dgm:t>
        <a:bodyPr/>
        <a:lstStyle/>
        <a:p>
          <a:r>
            <a:rPr lang="en-GB" dirty="0"/>
            <a:t>SMTP (from RFC5321): “Fully-capable SMTP implementations … are expected to support all of the queuing, retrying, and alternate address functions discussed in this specification.”</a:t>
          </a:r>
          <a:endParaRPr lang="en-US" dirty="0"/>
        </a:p>
      </dgm:t>
    </dgm:pt>
    <dgm:pt modelId="{08306E49-F784-4F46-93FA-D60168C93A98}" type="parTrans" cxnId="{82CA1103-1D91-4BAC-B741-52511C50B48C}">
      <dgm:prSet/>
      <dgm:spPr/>
      <dgm:t>
        <a:bodyPr/>
        <a:lstStyle/>
        <a:p>
          <a:endParaRPr lang="en-US"/>
        </a:p>
      </dgm:t>
    </dgm:pt>
    <dgm:pt modelId="{C19AFF06-C33B-470C-89BF-4DC740794BEE}" type="sibTrans" cxnId="{82CA1103-1D91-4BAC-B741-52511C50B48C}">
      <dgm:prSet/>
      <dgm:spPr/>
      <dgm:t>
        <a:bodyPr/>
        <a:lstStyle/>
        <a:p>
          <a:endParaRPr lang="en-US"/>
        </a:p>
      </dgm:t>
    </dgm:pt>
    <dgm:pt modelId="{CAAB4BC4-308A-4DC9-BAD2-105AB4E2F4B1}">
      <dgm:prSet/>
      <dgm:spPr/>
      <dgm:t>
        <a:bodyPr/>
        <a:lstStyle/>
        <a:p>
          <a:r>
            <a:rPr lang="en-GB"/>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a:p>
      </dgm:t>
    </dgm:pt>
    <dgm:pt modelId="{988C92D7-968A-484C-A642-E5B862B8E5C8}" type="parTrans" cxnId="{4B349C50-4490-445A-9E8A-EB833DE7A3E4}">
      <dgm:prSet/>
      <dgm:spPr/>
      <dgm:t>
        <a:bodyPr/>
        <a:lstStyle/>
        <a:p>
          <a:endParaRPr lang="en-US"/>
        </a:p>
      </dgm:t>
    </dgm:pt>
    <dgm:pt modelId="{3D3CC497-2D57-4728-92F9-43BD17EB692B}" type="sibTrans" cxnId="{4B349C50-4490-445A-9E8A-EB833DE7A3E4}">
      <dgm:prSet/>
      <dgm:spPr/>
      <dgm:t>
        <a:bodyPr/>
        <a:lstStyle/>
        <a:p>
          <a:endParaRPr lang="en-US"/>
        </a:p>
      </dgm:t>
    </dgm:pt>
    <dgm:pt modelId="{1AECEC43-4492-44C5-9A8E-580046C7137D}" type="pres">
      <dgm:prSet presAssocID="{14CE0A02-39A5-43D4-A4C9-FC42DE79AA58}" presName="linear" presStyleCnt="0">
        <dgm:presLayoutVars>
          <dgm:animLvl val="lvl"/>
          <dgm:resizeHandles val="exact"/>
        </dgm:presLayoutVars>
      </dgm:prSet>
      <dgm:spPr/>
    </dgm:pt>
    <dgm:pt modelId="{35615C49-FC84-4EEC-809C-CB9FF2D830DC}" type="pres">
      <dgm:prSet presAssocID="{13A67CB6-BCDE-4F17-9190-870A8C7185EB}" presName="parentText" presStyleLbl="node1" presStyleIdx="0" presStyleCnt="2">
        <dgm:presLayoutVars>
          <dgm:chMax val="0"/>
          <dgm:bulletEnabled val="1"/>
        </dgm:presLayoutVars>
      </dgm:prSet>
      <dgm:spPr/>
    </dgm:pt>
    <dgm:pt modelId="{E0A917F0-7AC3-4391-9286-8AE69EE3D54D}" type="pres">
      <dgm:prSet presAssocID="{C19AFF06-C33B-470C-89BF-4DC740794BEE}" presName="spacer" presStyleCnt="0"/>
      <dgm:spPr/>
    </dgm:pt>
    <dgm:pt modelId="{9BA475AE-DEC5-4C00-99E4-2D48DD5F03C9}" type="pres">
      <dgm:prSet presAssocID="{CAAB4BC4-308A-4DC9-BAD2-105AB4E2F4B1}" presName="parentText" presStyleLbl="node1" presStyleIdx="1" presStyleCnt="2">
        <dgm:presLayoutVars>
          <dgm:chMax val="0"/>
          <dgm:bulletEnabled val="1"/>
        </dgm:presLayoutVars>
      </dgm:prSet>
      <dgm:spPr/>
    </dgm:pt>
  </dgm:ptLst>
  <dgm:cxnLst>
    <dgm:cxn modelId="{82CA1103-1D91-4BAC-B741-52511C50B48C}" srcId="{14CE0A02-39A5-43D4-A4C9-FC42DE79AA58}" destId="{13A67CB6-BCDE-4F17-9190-870A8C7185EB}" srcOrd="0" destOrd="0" parTransId="{08306E49-F784-4F46-93FA-D60168C93A98}" sibTransId="{C19AFF06-C33B-470C-89BF-4DC740794BEE}"/>
    <dgm:cxn modelId="{4B349C50-4490-445A-9E8A-EB833DE7A3E4}" srcId="{14CE0A02-39A5-43D4-A4C9-FC42DE79AA58}" destId="{CAAB4BC4-308A-4DC9-BAD2-105AB4E2F4B1}" srcOrd="1" destOrd="0" parTransId="{988C92D7-968A-484C-A642-E5B862B8E5C8}" sibTransId="{3D3CC497-2D57-4728-92F9-43BD17EB692B}"/>
    <dgm:cxn modelId="{1F8FF09B-9ED1-465B-96AD-9DF5EA6F219D}" type="presOf" srcId="{13A67CB6-BCDE-4F17-9190-870A8C7185EB}" destId="{35615C49-FC84-4EEC-809C-CB9FF2D830DC}" srcOrd="0" destOrd="0" presId="urn:microsoft.com/office/officeart/2005/8/layout/vList2"/>
    <dgm:cxn modelId="{41A8A8C9-A3D6-4795-A1F6-001368FA4ECF}" type="presOf" srcId="{14CE0A02-39A5-43D4-A4C9-FC42DE79AA58}" destId="{1AECEC43-4492-44C5-9A8E-580046C7137D}" srcOrd="0" destOrd="0" presId="urn:microsoft.com/office/officeart/2005/8/layout/vList2"/>
    <dgm:cxn modelId="{9ECD0CCC-CD76-49A6-90D8-107F009B8E30}" type="presOf" srcId="{CAAB4BC4-308A-4DC9-BAD2-105AB4E2F4B1}" destId="{9BA475AE-DEC5-4C00-99E4-2D48DD5F03C9}" srcOrd="0" destOrd="0" presId="urn:microsoft.com/office/officeart/2005/8/layout/vList2"/>
    <dgm:cxn modelId="{D1B91AD5-BFFA-42E3-841A-EC62B9F3E418}" type="presParOf" srcId="{1AECEC43-4492-44C5-9A8E-580046C7137D}" destId="{35615C49-FC84-4EEC-809C-CB9FF2D830DC}" srcOrd="0" destOrd="0" presId="urn:microsoft.com/office/officeart/2005/8/layout/vList2"/>
    <dgm:cxn modelId="{A2B56ABC-22AF-4303-B4D0-3F875776E482}" type="presParOf" srcId="{1AECEC43-4492-44C5-9A8E-580046C7137D}" destId="{E0A917F0-7AC3-4391-9286-8AE69EE3D54D}" srcOrd="1" destOrd="0" presId="urn:microsoft.com/office/officeart/2005/8/layout/vList2"/>
    <dgm:cxn modelId="{9AC25B0C-991F-4899-B5D5-A3EA0212DB3D}" type="presParOf" srcId="{1AECEC43-4492-44C5-9A8E-580046C7137D}" destId="{9BA475AE-DEC5-4C00-99E4-2D48DD5F03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15C49-FC84-4EEC-809C-CB9FF2D830DC}">
      <dsp:nvSpPr>
        <dsp:cNvPr id="0" name=""/>
        <dsp:cNvSpPr/>
      </dsp:nvSpPr>
      <dsp:spPr>
        <a:xfrm>
          <a:off x="0" y="438203"/>
          <a:ext cx="6666833" cy="225707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SMTP (from RFC5321): “Fully-capable SMTP implementations … are expected to support all of the queuing, retrying, and alternate address functions discussed in this specification.”</a:t>
          </a:r>
          <a:endParaRPr lang="en-US" sz="2200" kern="1200" dirty="0"/>
        </a:p>
      </dsp:txBody>
      <dsp:txXfrm>
        <a:off x="110181" y="548384"/>
        <a:ext cx="6446471" cy="2036714"/>
      </dsp:txXfrm>
    </dsp:sp>
    <dsp:sp modelId="{9BA475AE-DEC5-4C00-99E4-2D48DD5F03C9}">
      <dsp:nvSpPr>
        <dsp:cNvPr id="0" name=""/>
        <dsp:cNvSpPr/>
      </dsp:nvSpPr>
      <dsp:spPr>
        <a:xfrm>
          <a:off x="0" y="2758640"/>
          <a:ext cx="6666833" cy="225707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sz="2200" kern="1200"/>
        </a:p>
      </dsp:txBody>
      <dsp:txXfrm>
        <a:off x="110181" y="2868821"/>
        <a:ext cx="6446471" cy="20367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0:43.182"/>
    </inkml:context>
    <inkml:brush xml:id="br0">
      <inkml:brushProperty name="width" value="0.05" units="cm"/>
      <inkml:brushProperty name="height" value="0.05" units="cm"/>
      <inkml:brushProperty name="color" value="#ED1C24"/>
      <inkml:brushProperty name="fitToCurve" value="1"/>
    </inkml:brush>
  </inkml:definitions>
  <inkml:trace contextRef="#ctx0" brushRef="#br0">0 77 151 0,'0'-7'104'0,"0"1"-62"16,0 3-20-1,0 3 31-15,0-1 1 16,0 1-18-16,0 0-8 0,0-3-1 16,0 3-2-16,0 0-3 15,0 0 0-15,0 0-2 16,0 0-1-16,0 0-2 16,0 0-5-16,0 0 0 15,0 0-4-15,0 0-2 16,0 0-2-16,0 0-2 15,0 0-3-15,0 0 0 16,0-2-6-16,0-11-78 16,0-9-121-16,0 2-92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0:45.067"/>
    </inkml:context>
    <inkml:brush xml:id="br0">
      <inkml:brushProperty name="width" value="0.05" units="cm"/>
      <inkml:brushProperty name="height" value="0.05" units="cm"/>
      <inkml:brushProperty name="color" value="#ED1C24"/>
      <inkml:brushProperty name="fitToCurve" value="1"/>
    </inkml:brush>
  </inkml:definitions>
  <inkml:trace contextRef="#ctx0" brushRef="#br0">7 45 44 0,'-7'-4'42'0,"7"-1"-21"16,0 5-2-16,0 0-2 15,0 0-5-15,0 0-2 16,0 0 42 0,0 0 7-16,0 0-24 0,0 0 7 15,0 0 1-15,0 0-21 16,0 0-10-16,0 0-4 15,0 0-1-15,0 0-3 16,0 0-3-16,0 0-1 16,0 0-4-16,0-6-8 0,0-4-91 15,0-10-70-15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1:18.456"/>
    </inkml:context>
    <inkml:brush xml:id="br0">
      <inkml:brushProperty name="width" value="0.05" units="cm"/>
      <inkml:brushProperty name="height" value="0.05" units="cm"/>
      <inkml:brushProperty name="color" value="#ED1C24"/>
      <inkml:brushProperty name="fitToCurve" value="1"/>
    </inkml:brush>
  </inkml:definitions>
  <inkml:trace contextRef="#ctx0" brushRef="#br0">10 35 24 0,'0'0'32'16,"0"0"-20"-16,0 0-6 15,-10 0-4-15,10 0 1 16,0 0 1-16,0 0 0 16,0 0 2-16,0 0 0 15,0 0 1-15,0 0 1 0,0 0-2 16,0 0 0-1,0 0 2-15,0 0-3 0,0 0-3 16,0 0 3-16,0 0 22 16,0 0 24-16,0 0-11 15,0-2 1-15,0 2 13 16,0 0 0-16,0 0-11 16,0 0-6-16,0 0-4 15,0 0-9-15,0 0-19 16,0 0 10-16,0 0 7 15,0 0-8-15,0 0-3 16,0 0-1-16,0 0-5 16,0 0-4-16,0 0-1 15,0 0 0-15,0-2-15 16,10-9-111-16,10-9-185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9D571-5490-467E-AA20-1BF113C7E19F}" type="datetimeFigureOut">
              <a:rPr lang="en-GB" smtClean="0"/>
              <a:t>27/09/2025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B27BD-DABB-47FB-84A1-EE75B5D0A7B6}" type="slidenum">
              <a:rPr lang="en-GB" smtClean="0"/>
              <a:t>‹#›</a:t>
            </a:fld>
            <a:endParaRPr lang="en-GB"/>
          </a:p>
        </p:txBody>
      </p:sp>
    </p:spTree>
    <p:extLst>
      <p:ext uri="{BB962C8B-B14F-4D97-AF65-F5344CB8AC3E}">
        <p14:creationId xmlns:p14="http://schemas.microsoft.com/office/powerpoint/2010/main" val="68431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1.1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a:t>
            </a:fld>
            <a:endParaRPr lang="en-GB"/>
          </a:p>
        </p:txBody>
      </p:sp>
    </p:spTree>
    <p:extLst>
      <p:ext uri="{BB962C8B-B14F-4D97-AF65-F5344CB8AC3E}">
        <p14:creationId xmlns:p14="http://schemas.microsoft.com/office/powerpoint/2010/main" val="6326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RFC 1930, “</a:t>
            </a:r>
            <a:r>
              <a:rPr lang="en-GB" dirty="0"/>
              <a:t>Guidelines for creation, selection, and registration of an Autonomous System (AS)</a:t>
            </a:r>
            <a:r>
              <a:rPr lang="en-US" dirty="0"/>
              <a:t>“</a:t>
            </a:r>
          </a:p>
        </p:txBody>
      </p:sp>
      <p:sp>
        <p:nvSpPr>
          <p:cNvPr id="4" name="Slide Number Placeholder 3"/>
          <p:cNvSpPr>
            <a:spLocks noGrp="1"/>
          </p:cNvSpPr>
          <p:nvPr>
            <p:ph type="sldNum" sz="quarter" idx="10"/>
          </p:nvPr>
        </p:nvSpPr>
        <p:spPr/>
        <p:txBody>
          <a:bodyPr/>
          <a:lstStyle/>
          <a:p>
            <a:fld id="{39C271AB-5F4E-497C-AE6C-BD2003D57BFB}" type="slidenum">
              <a:rPr lang="en-GB" smtClean="0"/>
              <a:pPr/>
              <a:t>17</a:t>
            </a:fld>
            <a:endParaRPr lang="en-GB"/>
          </a:p>
        </p:txBody>
      </p:sp>
    </p:spTree>
    <p:extLst>
      <p:ext uri="{BB962C8B-B14F-4D97-AF65-F5344CB8AC3E}">
        <p14:creationId xmlns:p14="http://schemas.microsoft.com/office/powerpoint/2010/main" val="417660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83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8125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4338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464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5649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9334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697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a:t>1. For example, if the bounded entity is used as a component in some organization of components, </a:t>
            </a:r>
          </a:p>
          <a:p>
            <a:pPr lvl="0">
              <a:spcBef>
                <a:spcPts val="0"/>
              </a:spcBef>
              <a:buNone/>
            </a:pPr>
            <a:r>
              <a:rPr lang="en-GB" dirty="0"/>
              <a:t>then this latter organization may have a boundary and an interface. </a:t>
            </a:r>
          </a:p>
          <a:p>
            <a:pPr lvl="0">
              <a:spcBef>
                <a:spcPts val="0"/>
              </a:spcBef>
              <a:buNone/>
            </a:pPr>
            <a:r>
              <a:rPr lang="en-GB" dirty="0"/>
              <a:t>Creation of an interface would reduce (simplify) good operation of the organization to compliant behaviour at its interface and </a:t>
            </a:r>
          </a:p>
          <a:p>
            <a:pPr lvl="0">
              <a:spcBef>
                <a:spcPts val="0"/>
              </a:spcBef>
              <a:buNone/>
            </a:pPr>
            <a:r>
              <a:rPr lang="en-GB" dirty="0"/>
              <a:t>the organization would then have been reduced to a bounded entity with a well-defined interface.</a:t>
            </a:r>
            <a:endParaRPr dirty="0"/>
          </a:p>
        </p:txBody>
      </p:sp>
    </p:spTree>
    <p:extLst>
      <p:ext uri="{BB962C8B-B14F-4D97-AF65-F5344CB8AC3E}">
        <p14:creationId xmlns:p14="http://schemas.microsoft.com/office/powerpoint/2010/main" val="36159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FFAAAC-95F7-4E15-B974-C372ED3AE7C1}" type="slidenum">
              <a:rPr lang="en-GB" smtClean="0"/>
              <a:t>28</a:t>
            </a:fld>
            <a:endParaRPr lang="en-GB"/>
          </a:p>
        </p:txBody>
      </p:sp>
    </p:spTree>
    <p:extLst>
      <p:ext uri="{BB962C8B-B14F-4D97-AF65-F5344CB8AC3E}">
        <p14:creationId xmlns:p14="http://schemas.microsoft.com/office/powerpoint/2010/main" val="333825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MTTF: mean time to failure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a:t>
            </a:fld>
            <a:endParaRPr lang="en-GB"/>
          </a:p>
        </p:txBody>
      </p:sp>
    </p:spTree>
    <p:extLst>
      <p:ext uri="{BB962C8B-B14F-4D97-AF65-F5344CB8AC3E}">
        <p14:creationId xmlns:p14="http://schemas.microsoft.com/office/powerpoint/2010/main" val="122849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32</a:t>
            </a:fld>
            <a:endParaRPr lang="en-GB"/>
          </a:p>
        </p:txBody>
      </p:sp>
    </p:spTree>
    <p:extLst>
      <p:ext uri="{BB962C8B-B14F-4D97-AF65-F5344CB8AC3E}">
        <p14:creationId xmlns:p14="http://schemas.microsoft.com/office/powerpoint/2010/main" val="4247280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36</a:t>
            </a:fld>
            <a:endParaRPr lang="en-GB"/>
          </a:p>
        </p:txBody>
      </p:sp>
    </p:spTree>
    <p:extLst>
      <p:ext uri="{BB962C8B-B14F-4D97-AF65-F5344CB8AC3E}">
        <p14:creationId xmlns:p14="http://schemas.microsoft.com/office/powerpoint/2010/main" val="4227523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therefore conclude that the service offered by the (N-1)-layer is nested within the service offered by the (N)-layer to the (N+1)-layer.</a:t>
            </a:r>
          </a:p>
        </p:txBody>
      </p:sp>
      <p:sp>
        <p:nvSpPr>
          <p:cNvPr id="4" name="Slide Number Placeholder 3"/>
          <p:cNvSpPr>
            <a:spLocks noGrp="1"/>
          </p:cNvSpPr>
          <p:nvPr>
            <p:ph type="sldNum" sz="quarter" idx="5"/>
          </p:nvPr>
        </p:nvSpPr>
        <p:spPr/>
        <p:txBody>
          <a:bodyPr/>
          <a:lstStyle/>
          <a:p>
            <a:fld id="{0FCB27BD-DABB-47FB-84A1-EE75B5D0A7B6}" type="slidenum">
              <a:rPr lang="en-GB" smtClean="0"/>
              <a:t>37</a:t>
            </a:fld>
            <a:endParaRPr lang="en-GB"/>
          </a:p>
        </p:txBody>
      </p:sp>
    </p:spTree>
    <p:extLst>
      <p:ext uri="{BB962C8B-B14F-4D97-AF65-F5344CB8AC3E}">
        <p14:creationId xmlns:p14="http://schemas.microsoft.com/office/powerpoint/2010/main" val="1912222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 1</a:t>
            </a:r>
          </a:p>
          <a:p>
            <a:r>
              <a:rPr lang="en-GB" dirty="0"/>
              <a:t>In real terms, an association consists of program code and data structures that exist on each end point of the connection.</a:t>
            </a:r>
          </a:p>
          <a:p>
            <a:r>
              <a:rPr lang="en-GB" dirty="0"/>
              <a:t>The data structures include:</a:t>
            </a:r>
          </a:p>
          <a:p>
            <a:r>
              <a:rPr lang="en-GB" dirty="0"/>
              <a:t>(a) the state of the connection (e.g., alive/dormant/dead and number of data units transferred), as well as </a:t>
            </a:r>
          </a:p>
          <a:p>
            <a:r>
              <a:rPr lang="en-GB" dirty="0"/>
              <a:t>(b) identifiers to uniquely distinguish the connection from other connections.</a:t>
            </a:r>
          </a:p>
        </p:txBody>
      </p:sp>
      <p:sp>
        <p:nvSpPr>
          <p:cNvPr id="4" name="Slide Number Placeholder 3"/>
          <p:cNvSpPr>
            <a:spLocks noGrp="1"/>
          </p:cNvSpPr>
          <p:nvPr>
            <p:ph type="sldNum" sz="quarter" idx="5"/>
          </p:nvPr>
        </p:nvSpPr>
        <p:spPr/>
        <p:txBody>
          <a:bodyPr/>
          <a:lstStyle/>
          <a:p>
            <a:fld id="{0FCB27BD-DABB-47FB-84A1-EE75B5D0A7B6}" type="slidenum">
              <a:rPr lang="en-GB" smtClean="0"/>
              <a:t>38</a:t>
            </a:fld>
            <a:endParaRPr lang="en-GB"/>
          </a:p>
        </p:txBody>
      </p:sp>
    </p:spTree>
    <p:extLst>
      <p:ext uri="{BB962C8B-B14F-4D97-AF65-F5344CB8AC3E}">
        <p14:creationId xmlns:p14="http://schemas.microsoft.com/office/powerpoint/2010/main" val="403219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39</a:t>
            </a:fld>
            <a:endParaRPr lang="en-GB"/>
          </a:p>
        </p:txBody>
      </p:sp>
    </p:spTree>
    <p:extLst>
      <p:ext uri="{BB962C8B-B14F-4D97-AF65-F5344CB8AC3E}">
        <p14:creationId xmlns:p14="http://schemas.microsoft.com/office/powerpoint/2010/main" val="2362449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z="1200" dirty="0"/>
              <a:t>The term “application” here refers to use which can benefit from connection-mode service.</a:t>
            </a:r>
          </a:p>
          <a:p>
            <a:pPr marL="228600" indent="-228600">
              <a:buAutoNum type="arabicPeriod"/>
            </a:pPr>
            <a:r>
              <a:rPr lang="en-GB" sz="1200" dirty="0"/>
              <a:t>Resources are reserved on the peer-(N)-entities (the endpoints) – not on the mediating network. The latter case – resource reservation on the mediating network – consists of provision of a </a:t>
            </a:r>
            <a:r>
              <a:rPr lang="en-GB" sz="1200" b="1" i="1" dirty="0"/>
              <a:t>circuit</a:t>
            </a:r>
            <a:r>
              <a:rPr lang="en-GB" sz="1200" b="0" i="0" dirty="0"/>
              <a:t>.</a:t>
            </a: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40</a:t>
            </a:fld>
            <a:endParaRPr lang="en-GB"/>
          </a:p>
        </p:txBody>
      </p:sp>
    </p:spTree>
    <p:extLst>
      <p:ext uri="{BB962C8B-B14F-4D97-AF65-F5344CB8AC3E}">
        <p14:creationId xmlns:p14="http://schemas.microsoft.com/office/powerpoint/2010/main" val="1848059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Do you get the sense that connectionless-mode services facilitate lightweight communication?</a:t>
            </a:r>
          </a:p>
        </p:txBody>
      </p:sp>
      <p:sp>
        <p:nvSpPr>
          <p:cNvPr id="4" name="Slide Number Placeholder 3"/>
          <p:cNvSpPr>
            <a:spLocks noGrp="1"/>
          </p:cNvSpPr>
          <p:nvPr>
            <p:ph type="sldNum" sz="quarter" idx="5"/>
          </p:nvPr>
        </p:nvSpPr>
        <p:spPr/>
        <p:txBody>
          <a:bodyPr/>
          <a:lstStyle/>
          <a:p>
            <a:fld id="{0FCB27BD-DABB-47FB-84A1-EE75B5D0A7B6}" type="slidenum">
              <a:rPr lang="en-GB" smtClean="0"/>
              <a:t>41</a:t>
            </a:fld>
            <a:endParaRPr lang="en-GB"/>
          </a:p>
        </p:txBody>
      </p:sp>
    </p:spTree>
    <p:extLst>
      <p:ext uri="{BB962C8B-B14F-4D97-AF65-F5344CB8AC3E}">
        <p14:creationId xmlns:p14="http://schemas.microsoft.com/office/powerpoint/2010/main" val="348854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Here, dynamic is used to express something that happens as needed, rather than through prior (static) implementation.</a:t>
            </a:r>
          </a:p>
          <a:p>
            <a:r>
              <a:rPr lang="en-GB" dirty="0"/>
              <a:t>2. For example, communications service providers (CSP) may establish a service-level agreement with a commercial entity for the provision of a Metro Ethernet Forum (MEF) service. This service is connection-oriented.</a:t>
            </a:r>
          </a:p>
        </p:txBody>
      </p:sp>
      <p:sp>
        <p:nvSpPr>
          <p:cNvPr id="4" name="Slide Number Placeholder 3"/>
          <p:cNvSpPr>
            <a:spLocks noGrp="1"/>
          </p:cNvSpPr>
          <p:nvPr>
            <p:ph type="sldNum" sz="quarter" idx="5"/>
          </p:nvPr>
        </p:nvSpPr>
        <p:spPr/>
        <p:txBody>
          <a:bodyPr/>
          <a:lstStyle/>
          <a:p>
            <a:fld id="{0FCB27BD-DABB-47FB-84A1-EE75B5D0A7B6}" type="slidenum">
              <a:rPr lang="en-GB" smtClean="0"/>
              <a:t>42</a:t>
            </a:fld>
            <a:endParaRPr lang="en-GB"/>
          </a:p>
        </p:txBody>
      </p:sp>
    </p:spTree>
    <p:extLst>
      <p:ext uri="{BB962C8B-B14F-4D97-AF65-F5344CB8AC3E}">
        <p14:creationId xmlns:p14="http://schemas.microsoft.com/office/powerpoint/2010/main" val="1379744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43</a:t>
            </a:fld>
            <a:endParaRPr lang="en-GB"/>
          </a:p>
        </p:txBody>
      </p:sp>
    </p:spTree>
    <p:extLst>
      <p:ext uri="{BB962C8B-B14F-4D97-AF65-F5344CB8AC3E}">
        <p14:creationId xmlns:p14="http://schemas.microsoft.com/office/powerpoint/2010/main" val="600319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Apart from the evident separation of mouth and ear (!), there are regions of the brain that participate in the acquisition of full meaning.</a:t>
            </a:r>
          </a:p>
          <a:p>
            <a:pPr marL="228600" indent="-228600">
              <a:buAutoNum type="arabicPeriod"/>
            </a:pPr>
            <a:r>
              <a:rPr lang="en-GB" dirty="0"/>
              <a:t>Note that the OSI does not propose a networking architecture, but a reference to consult in the synthesis of networking architectures.</a:t>
            </a:r>
          </a:p>
        </p:txBody>
      </p:sp>
      <p:sp>
        <p:nvSpPr>
          <p:cNvPr id="4" name="Slide Number Placeholder 3"/>
          <p:cNvSpPr>
            <a:spLocks noGrp="1"/>
          </p:cNvSpPr>
          <p:nvPr>
            <p:ph type="sldNum" sz="quarter" idx="5"/>
          </p:nvPr>
        </p:nvSpPr>
        <p:spPr/>
        <p:txBody>
          <a:bodyPr/>
          <a:lstStyle/>
          <a:p>
            <a:fld id="{0FCB27BD-DABB-47FB-84A1-EE75B5D0A7B6}" type="slidenum">
              <a:rPr lang="en-GB" smtClean="0"/>
              <a:t>45</a:t>
            </a:fld>
            <a:endParaRPr lang="en-GB"/>
          </a:p>
        </p:txBody>
      </p:sp>
    </p:spTree>
    <p:extLst>
      <p:ext uri="{BB962C8B-B14F-4D97-AF65-F5344CB8AC3E}">
        <p14:creationId xmlns:p14="http://schemas.microsoft.com/office/powerpoint/2010/main" val="15574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is from Figure 1.3 in your textbook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a:t>
            </a:fld>
            <a:endParaRPr lang="en-GB"/>
          </a:p>
        </p:txBody>
      </p:sp>
    </p:spTree>
    <p:extLst>
      <p:ext uri="{BB962C8B-B14F-4D97-AF65-F5344CB8AC3E}">
        <p14:creationId xmlns:p14="http://schemas.microsoft.com/office/powerpoint/2010/main" val="42398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The physical media form part of the mediating network. They are not part of the scope of the OSI 7-layer model, except in so far as that they meet the physical and optical or electrical requirements placed on them.</a:t>
            </a:r>
          </a:p>
          <a:p>
            <a:pPr marL="228600" indent="-228600">
              <a:buAutoNum type="arabicPeriod"/>
            </a:pPr>
            <a:r>
              <a:rPr lang="en-GB" dirty="0"/>
              <a:t>Note that networking protocols are used to coordinate functioning within the layers, i.e. of two peers across a network.</a:t>
            </a:r>
          </a:p>
        </p:txBody>
      </p:sp>
      <p:sp>
        <p:nvSpPr>
          <p:cNvPr id="4" name="Slide Number Placeholder 3"/>
          <p:cNvSpPr>
            <a:spLocks noGrp="1"/>
          </p:cNvSpPr>
          <p:nvPr>
            <p:ph type="sldNum" sz="quarter" idx="5"/>
          </p:nvPr>
        </p:nvSpPr>
        <p:spPr/>
        <p:txBody>
          <a:bodyPr/>
          <a:lstStyle/>
          <a:p>
            <a:fld id="{14FFAAAC-95F7-4E15-B974-C372ED3AE7C1}" type="slidenum">
              <a:rPr lang="en-GB" smtClean="0"/>
              <a:t>46</a:t>
            </a:fld>
            <a:endParaRPr lang="en-GB"/>
          </a:p>
        </p:txBody>
      </p:sp>
    </p:spTree>
    <p:extLst>
      <p:ext uri="{BB962C8B-B14F-4D97-AF65-F5344CB8AC3E}">
        <p14:creationId xmlns:p14="http://schemas.microsoft.com/office/powerpoint/2010/main" val="2919777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not all these functions are implemented in every layer. However, there is some functional overlap. In particular error detection is likely to be found in layers 1, 2, 3 and 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47</a:t>
            </a:fld>
            <a:endParaRPr lang="en-GB"/>
          </a:p>
        </p:txBody>
      </p:sp>
    </p:spTree>
    <p:extLst>
      <p:ext uri="{BB962C8B-B14F-4D97-AF65-F5344CB8AC3E}">
        <p14:creationId xmlns:p14="http://schemas.microsoft.com/office/powerpoint/2010/main" val="2665268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48</a:t>
            </a:fld>
            <a:endParaRPr lang="en-GB"/>
          </a:p>
        </p:txBody>
      </p:sp>
    </p:spTree>
    <p:extLst>
      <p:ext uri="{BB962C8B-B14F-4D97-AF65-F5344CB8AC3E}">
        <p14:creationId xmlns:p14="http://schemas.microsoft.com/office/powerpoint/2010/main" val="334006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50</a:t>
            </a:fld>
            <a:endParaRPr lang="en-GB"/>
          </a:p>
        </p:txBody>
      </p:sp>
    </p:spTree>
    <p:extLst>
      <p:ext uri="{BB962C8B-B14F-4D97-AF65-F5344CB8AC3E}">
        <p14:creationId xmlns:p14="http://schemas.microsoft.com/office/powerpoint/2010/main" val="694308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F098-968C-CEF3-5ED1-34E8F4D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C959D-8784-4C0C-7637-39259B4D7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E8759-8457-9F5D-AA33-13EF164EBF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2F10C5C-2F9C-DD87-DBCA-FD0D9FCD6507}"/>
              </a:ext>
            </a:extLst>
          </p:cNvPr>
          <p:cNvSpPr>
            <a:spLocks noGrp="1"/>
          </p:cNvSpPr>
          <p:nvPr>
            <p:ph type="sldNum" sz="quarter" idx="5"/>
          </p:nvPr>
        </p:nvSpPr>
        <p:spPr/>
        <p:txBody>
          <a:bodyPr/>
          <a:lstStyle/>
          <a:p>
            <a:fld id="{0FCB27BD-DABB-47FB-84A1-EE75B5D0A7B6}" type="slidenum">
              <a:rPr lang="en-GB" smtClean="0"/>
              <a:t>51</a:t>
            </a:fld>
            <a:endParaRPr lang="en-GB"/>
          </a:p>
        </p:txBody>
      </p:sp>
    </p:spTree>
    <p:extLst>
      <p:ext uri="{BB962C8B-B14F-4D97-AF65-F5344CB8AC3E}">
        <p14:creationId xmlns:p14="http://schemas.microsoft.com/office/powerpoint/2010/main" val="114090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Regarding the relationship between the mail user agent and the Client-SMTP, RFC5321 states that: </a:t>
            </a:r>
          </a:p>
          <a:p>
            <a:r>
              <a:rPr lang="en-GB" sz="1200" dirty="0"/>
              <a:t>“the means by which a mail message is presented to an SMTP client … is a local matter and is not addressed by this document.”</a:t>
            </a:r>
          </a:p>
        </p:txBody>
      </p:sp>
      <p:sp>
        <p:nvSpPr>
          <p:cNvPr id="4" name="Slide Number Placeholder 3"/>
          <p:cNvSpPr>
            <a:spLocks noGrp="1"/>
          </p:cNvSpPr>
          <p:nvPr>
            <p:ph type="sldNum" sz="quarter" idx="5"/>
          </p:nvPr>
        </p:nvSpPr>
        <p:spPr/>
        <p:txBody>
          <a:bodyPr/>
          <a:lstStyle/>
          <a:p>
            <a:fld id="{0FCB27BD-DABB-47FB-84A1-EE75B5D0A7B6}" type="slidenum">
              <a:rPr lang="en-GB" smtClean="0"/>
              <a:t>53</a:t>
            </a:fld>
            <a:endParaRPr lang="en-GB"/>
          </a:p>
        </p:txBody>
      </p:sp>
    </p:spTree>
    <p:extLst>
      <p:ext uri="{BB962C8B-B14F-4D97-AF65-F5344CB8AC3E}">
        <p14:creationId xmlns:p14="http://schemas.microsoft.com/office/powerpoint/2010/main" val="134450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taken from Fig. 10.4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54</a:t>
            </a:fld>
            <a:endParaRPr lang="en-GB"/>
          </a:p>
        </p:txBody>
      </p:sp>
    </p:spTree>
    <p:extLst>
      <p:ext uri="{BB962C8B-B14F-4D97-AF65-F5344CB8AC3E}">
        <p14:creationId xmlns:p14="http://schemas.microsoft.com/office/powerpoint/2010/main" val="3537464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 graphical user interface</a:t>
            </a:r>
          </a:p>
          <a:p>
            <a:r>
              <a:rPr lang="en-GB" dirty="0"/>
              <a:t>CLI: command line interface</a:t>
            </a:r>
          </a:p>
          <a:p>
            <a:r>
              <a:rPr lang="en-GB" dirty="0"/>
              <a:t>Graphic taken from </a:t>
            </a:r>
            <a:r>
              <a:rPr lang="en-GB" dirty="0" err="1"/>
              <a:t>Forouzan</a:t>
            </a:r>
            <a:r>
              <a:rPr lang="en-GB" dirty="0"/>
              <a:t>, Fig. 10.5</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55</a:t>
            </a:fld>
            <a:endParaRPr lang="en-GB"/>
          </a:p>
        </p:txBody>
      </p:sp>
    </p:spTree>
    <p:extLst>
      <p:ext uri="{BB962C8B-B14F-4D97-AF65-F5344CB8AC3E}">
        <p14:creationId xmlns:p14="http://schemas.microsoft.com/office/powerpoint/2010/main" val="1477771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56</a:t>
            </a:fld>
            <a:endParaRPr lang="en-GB"/>
          </a:p>
        </p:txBody>
      </p:sp>
    </p:spTree>
    <p:extLst>
      <p:ext uri="{BB962C8B-B14F-4D97-AF65-F5344CB8AC3E}">
        <p14:creationId xmlns:p14="http://schemas.microsoft.com/office/powerpoint/2010/main" val="2222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From RFC5321 (SMTP): “[t]he objective of the Simple Mail Transfer Protocol (SMTP) is to transfer mail reliably and efficiently.”</a:t>
            </a:r>
          </a:p>
        </p:txBody>
      </p:sp>
      <p:sp>
        <p:nvSpPr>
          <p:cNvPr id="4" name="Slide Number Placeholder 3"/>
          <p:cNvSpPr>
            <a:spLocks noGrp="1"/>
          </p:cNvSpPr>
          <p:nvPr>
            <p:ph type="sldNum" sz="quarter" idx="5"/>
          </p:nvPr>
        </p:nvSpPr>
        <p:spPr/>
        <p:txBody>
          <a:bodyPr/>
          <a:lstStyle/>
          <a:p>
            <a:fld id="{0FCB27BD-DABB-47FB-84A1-EE75B5D0A7B6}" type="slidenum">
              <a:rPr lang="en-GB" smtClean="0"/>
              <a:t>57</a:t>
            </a:fld>
            <a:endParaRPr lang="en-GB"/>
          </a:p>
        </p:txBody>
      </p:sp>
    </p:spTree>
    <p:extLst>
      <p:ext uri="{BB962C8B-B14F-4D97-AF65-F5344CB8AC3E}">
        <p14:creationId xmlns:p14="http://schemas.microsoft.com/office/powerpoint/2010/main" val="365282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 local area network</a:t>
            </a:r>
          </a:p>
          <a:p>
            <a:r>
              <a:rPr lang="en-GB" dirty="0"/>
              <a:t>WAN: wide area network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a:t>
            </a:fld>
            <a:endParaRPr lang="en-GB"/>
          </a:p>
        </p:txBody>
      </p:sp>
    </p:spTree>
    <p:extLst>
      <p:ext uri="{BB962C8B-B14F-4D97-AF65-F5344CB8AC3E}">
        <p14:creationId xmlns:p14="http://schemas.microsoft.com/office/powerpoint/2010/main" val="293633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ALE: Application Layer Entity</a:t>
            </a:r>
          </a:p>
          <a:p>
            <a:r>
              <a:rPr lang="en-GB" dirty="0"/>
              <a:t>Note that unlike SMTP and DNS, which are both ALEs standardized by the IETF in RFC documents, there is no formal RFC standardizing the service registry ALE, despite its widespread use in various cloud service architectures. This may be due to the speed of development taking place in industry, which is pre-empting formal (de jure) standardization in favour of de facto standardization.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58</a:t>
            </a:fld>
            <a:endParaRPr lang="en-GB"/>
          </a:p>
        </p:txBody>
      </p:sp>
    </p:spTree>
    <p:extLst>
      <p:ext uri="{BB962C8B-B14F-4D97-AF65-F5344CB8AC3E}">
        <p14:creationId xmlns:p14="http://schemas.microsoft.com/office/powerpoint/2010/main" val="1017559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QoS – Quality of Service</a:t>
            </a:r>
          </a:p>
          <a:p>
            <a:r>
              <a:rPr lang="en-GB" dirty="0"/>
              <a:t>SIP – Session Initiation Protocol</a:t>
            </a:r>
          </a:p>
          <a:p>
            <a:r>
              <a:rPr lang="en-GB" dirty="0"/>
              <a:t>RTCP – Real time control protocol</a:t>
            </a:r>
          </a:p>
          <a:p>
            <a:r>
              <a:rPr lang="en-GB" dirty="0"/>
              <a:t>LTE – Long Term Evolution (4G radio access network)</a:t>
            </a:r>
          </a:p>
          <a:p>
            <a:r>
              <a:rPr lang="en-GB" dirty="0"/>
              <a:t>VoLTE – Voice over LTE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59</a:t>
            </a:fld>
            <a:endParaRPr lang="en-GB"/>
          </a:p>
        </p:txBody>
      </p:sp>
    </p:spTree>
    <p:extLst>
      <p:ext uri="{BB962C8B-B14F-4D97-AF65-F5344CB8AC3E}">
        <p14:creationId xmlns:p14="http://schemas.microsoft.com/office/powerpoint/2010/main" val="678665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ASN.1 – Abstract Syntax Notation One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61</a:t>
            </a:fld>
            <a:endParaRPr lang="en-GB"/>
          </a:p>
        </p:txBody>
      </p:sp>
    </p:spTree>
    <p:extLst>
      <p:ext uri="{BB962C8B-B14F-4D97-AF65-F5344CB8AC3E}">
        <p14:creationId xmlns:p14="http://schemas.microsoft.com/office/powerpoint/2010/main" val="2688827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62</a:t>
            </a:fld>
            <a:endParaRPr lang="en-GB"/>
          </a:p>
        </p:txBody>
      </p:sp>
    </p:spTree>
    <p:extLst>
      <p:ext uri="{BB962C8B-B14F-4D97-AF65-F5344CB8AC3E}">
        <p14:creationId xmlns:p14="http://schemas.microsoft.com/office/powerpoint/2010/main" val="1751197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0FCB27BD-DABB-47FB-84A1-EE75B5D0A7B6}" type="slidenum">
              <a:rPr lang="en-GB" smtClean="0"/>
              <a:t>64</a:t>
            </a:fld>
            <a:endParaRPr lang="en-GB"/>
          </a:p>
        </p:txBody>
      </p:sp>
    </p:spTree>
    <p:extLst>
      <p:ext uri="{BB962C8B-B14F-4D97-AF65-F5344CB8AC3E}">
        <p14:creationId xmlns:p14="http://schemas.microsoft.com/office/powerpoint/2010/main" val="1877309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65</a:t>
            </a:fld>
            <a:endParaRPr lang="en-GB"/>
          </a:p>
        </p:txBody>
      </p:sp>
    </p:spTree>
    <p:extLst>
      <p:ext uri="{BB962C8B-B14F-4D97-AF65-F5344CB8AC3E}">
        <p14:creationId xmlns:p14="http://schemas.microsoft.com/office/powerpoint/2010/main" val="1651268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SIP: Session Initiation Protocol</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67</a:t>
            </a:fld>
            <a:endParaRPr lang="en-GB"/>
          </a:p>
        </p:txBody>
      </p:sp>
    </p:spTree>
    <p:extLst>
      <p:ext uri="{BB962C8B-B14F-4D97-AF65-F5344CB8AC3E}">
        <p14:creationId xmlns:p14="http://schemas.microsoft.com/office/powerpoint/2010/main" val="3535407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OSI architecture, the first four services (coloured purple) are provided </a:t>
            </a:r>
            <a:r>
              <a:rPr lang="en-GB" b="1" dirty="0"/>
              <a:t>indirectly</a:t>
            </a:r>
            <a:r>
              <a:rPr lang="en-GB" b="0" dirty="0"/>
              <a:t>; that is, the session layer entity actually delegates these services to the underlying transport layer entity.</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68</a:t>
            </a:fld>
            <a:endParaRPr lang="en-GB"/>
          </a:p>
        </p:txBody>
      </p:sp>
    </p:spTree>
    <p:extLst>
      <p:ext uri="{BB962C8B-B14F-4D97-AF65-F5344CB8AC3E}">
        <p14:creationId xmlns:p14="http://schemas.microsoft.com/office/powerpoint/2010/main" val="1824385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The point to observe here is that despite the session layer’s provision of the services coloured in purple, it is really delegating implementation of the functionality to services which are then implemented as function in the transport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This claim is rooted in the statistical multiplexing inherent to packet-switched networks. This consume-as-you-need approach can offer the best utilization of link capacity, compared to time- or wavelength-/frequency- division multiplexing.</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70</a:t>
            </a:fld>
            <a:endParaRPr lang="en-GB"/>
          </a:p>
        </p:txBody>
      </p:sp>
    </p:spTree>
    <p:extLst>
      <p:ext uri="{BB962C8B-B14F-4D97-AF65-F5344CB8AC3E}">
        <p14:creationId xmlns:p14="http://schemas.microsoft.com/office/powerpoint/2010/main" val="4074316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Congestion control regulates the use of a shared medium made by transport-layer entities. In the sense that it regulates use of a shared medium by multiple competing entities, it may be likened to medium access control. Both congestion control and medium access control attempt to obtain fair use of a shared resource through distributed control.</a:t>
            </a:r>
          </a:p>
        </p:txBody>
      </p:sp>
      <p:sp>
        <p:nvSpPr>
          <p:cNvPr id="4" name="Slide Number Placeholder 3"/>
          <p:cNvSpPr>
            <a:spLocks noGrp="1"/>
          </p:cNvSpPr>
          <p:nvPr>
            <p:ph type="sldNum" sz="quarter" idx="5"/>
          </p:nvPr>
        </p:nvSpPr>
        <p:spPr/>
        <p:txBody>
          <a:bodyPr/>
          <a:lstStyle/>
          <a:p>
            <a:fld id="{0FCB27BD-DABB-47FB-84A1-EE75B5D0A7B6}" type="slidenum">
              <a:rPr lang="en-GB" smtClean="0"/>
              <a:t>71</a:t>
            </a:fld>
            <a:endParaRPr lang="en-GB"/>
          </a:p>
        </p:txBody>
      </p:sp>
    </p:spTree>
    <p:extLst>
      <p:ext uri="{BB962C8B-B14F-4D97-AF65-F5344CB8AC3E}">
        <p14:creationId xmlns:p14="http://schemas.microsoft.com/office/powerpoint/2010/main" val="227397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Security dictates which users can </a:t>
            </a:r>
            <a:r>
              <a:rPr lang="en-GB" b="1" i="1" dirty="0"/>
              <a:t>actually </a:t>
            </a:r>
            <a:r>
              <a:rPr lang="en-GB" dirty="0"/>
              <a:t>communicate.</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10</a:t>
            </a:fld>
            <a:endParaRPr lang="en-GB"/>
          </a:p>
        </p:txBody>
      </p:sp>
    </p:spTree>
    <p:extLst>
      <p:ext uri="{BB962C8B-B14F-4D97-AF65-F5344CB8AC3E}">
        <p14:creationId xmlns:p14="http://schemas.microsoft.com/office/powerpoint/2010/main" val="1161310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connectionless mode service is essentially an invocation of a send() function across the layer 4 – layer 3 interface, at the service access point.</a:t>
            </a:r>
          </a:p>
        </p:txBody>
      </p:sp>
      <p:sp>
        <p:nvSpPr>
          <p:cNvPr id="4" name="Slide Number Placeholder 3"/>
          <p:cNvSpPr>
            <a:spLocks noGrp="1"/>
          </p:cNvSpPr>
          <p:nvPr>
            <p:ph type="sldNum" sz="quarter" idx="5"/>
          </p:nvPr>
        </p:nvSpPr>
        <p:spPr/>
        <p:txBody>
          <a:bodyPr/>
          <a:lstStyle/>
          <a:p>
            <a:fld id="{0FCB27BD-DABB-47FB-84A1-EE75B5D0A7B6}" type="slidenum">
              <a:rPr lang="en-GB" smtClean="0"/>
              <a:t>72</a:t>
            </a:fld>
            <a:endParaRPr lang="en-GB"/>
          </a:p>
        </p:txBody>
      </p:sp>
    </p:spTree>
    <p:extLst>
      <p:ext uri="{BB962C8B-B14F-4D97-AF65-F5344CB8AC3E}">
        <p14:creationId xmlns:p14="http://schemas.microsoft.com/office/powerpoint/2010/main" val="1273571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73</a:t>
            </a:fld>
            <a:endParaRPr lang="en-GB"/>
          </a:p>
        </p:txBody>
      </p:sp>
    </p:spTree>
    <p:extLst>
      <p:ext uri="{BB962C8B-B14F-4D97-AF65-F5344CB8AC3E}">
        <p14:creationId xmlns:p14="http://schemas.microsoft.com/office/powerpoint/2010/main" val="207312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74</a:t>
            </a:fld>
            <a:endParaRPr lang="en-GB"/>
          </a:p>
        </p:txBody>
      </p:sp>
    </p:spTree>
    <p:extLst>
      <p:ext uri="{BB962C8B-B14F-4D97-AF65-F5344CB8AC3E}">
        <p14:creationId xmlns:p14="http://schemas.microsoft.com/office/powerpoint/2010/main" val="2424668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1</a:t>
            </a:r>
          </a:p>
          <a:p>
            <a:r>
              <a:rPr lang="en-GB" dirty="0"/>
              <a:t>Establishment of a path is not equivalent to establishment of a permanent or switched communication circuit. This leads us to two considerations.</a:t>
            </a:r>
          </a:p>
          <a:p>
            <a:endParaRPr lang="en-GB" dirty="0"/>
          </a:p>
          <a:p>
            <a:r>
              <a:rPr lang="en-GB" dirty="0"/>
              <a:t>(a) We are now sufficiently developed in our treatment of the subject to distinguish between packet mode and circuit mode of operation of the network layer. </a:t>
            </a:r>
          </a:p>
          <a:p>
            <a:r>
              <a:rPr lang="en-GB" dirty="0"/>
              <a:t>While both modes of operation are within scope, the statistical multiplexing and granularity of capacity allocation inherent in packet mode of operation, do, in general,  improve the utilization (therefore, the efficient usage of capacity) of links in a network.</a:t>
            </a:r>
          </a:p>
          <a:p>
            <a:endParaRPr lang="en-GB" dirty="0"/>
          </a:p>
          <a:p>
            <a:r>
              <a:rPr lang="en-GB" dirty="0"/>
              <a:t>(b) Paths through the network are dependent upon operation of a routing protocol and routing algorithm. At the individual nodes, the result of proper operation reduces to establishment of a forwarding information base, that permits switching of an incoming packet onto an egress port. This is the limit of guarantee: that a packet will be switched out towards the next hop.</a:t>
            </a:r>
          </a:p>
        </p:txBody>
      </p:sp>
      <p:sp>
        <p:nvSpPr>
          <p:cNvPr id="4" name="Slide Number Placeholder 3"/>
          <p:cNvSpPr>
            <a:spLocks noGrp="1"/>
          </p:cNvSpPr>
          <p:nvPr>
            <p:ph type="sldNum" sz="quarter" idx="5"/>
          </p:nvPr>
        </p:nvSpPr>
        <p:spPr/>
        <p:txBody>
          <a:bodyPr/>
          <a:lstStyle/>
          <a:p>
            <a:fld id="{0FCB27BD-DABB-47FB-84A1-EE75B5D0A7B6}" type="slidenum">
              <a:rPr lang="en-GB" smtClean="0"/>
              <a:t>75</a:t>
            </a:fld>
            <a:endParaRPr lang="en-GB"/>
          </a:p>
        </p:txBody>
      </p:sp>
    </p:spTree>
    <p:extLst>
      <p:ext uri="{BB962C8B-B14F-4D97-AF65-F5344CB8AC3E}">
        <p14:creationId xmlns:p14="http://schemas.microsoft.com/office/powerpoint/2010/main" val="4199919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Metro Ethernet Forum specifies connection-mode transmission in three forms of service: E-Line, E-LAN and E-Tree. Therefore, not all link layer operation is connectionless.</a:t>
            </a:r>
          </a:p>
        </p:txBody>
      </p:sp>
      <p:sp>
        <p:nvSpPr>
          <p:cNvPr id="4" name="Slide Number Placeholder 3"/>
          <p:cNvSpPr>
            <a:spLocks noGrp="1"/>
          </p:cNvSpPr>
          <p:nvPr>
            <p:ph type="sldNum" sz="quarter" idx="5"/>
          </p:nvPr>
        </p:nvSpPr>
        <p:spPr/>
        <p:txBody>
          <a:bodyPr/>
          <a:lstStyle/>
          <a:p>
            <a:fld id="{0FCB27BD-DABB-47FB-84A1-EE75B5D0A7B6}" type="slidenum">
              <a:rPr lang="en-GB" smtClean="0"/>
              <a:t>76</a:t>
            </a:fld>
            <a:endParaRPr lang="en-GB"/>
          </a:p>
        </p:txBody>
      </p:sp>
    </p:spTree>
    <p:extLst>
      <p:ext uri="{BB962C8B-B14F-4D97-AF65-F5344CB8AC3E}">
        <p14:creationId xmlns:p14="http://schemas.microsoft.com/office/powerpoint/2010/main" val="549634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79</a:t>
            </a:fld>
            <a:endParaRPr lang="en-GB"/>
          </a:p>
        </p:txBody>
      </p:sp>
    </p:spTree>
    <p:extLst>
      <p:ext uri="{BB962C8B-B14F-4D97-AF65-F5344CB8AC3E}">
        <p14:creationId xmlns:p14="http://schemas.microsoft.com/office/powerpoint/2010/main" val="1472311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sz="1800" dirty="0">
                <a:effectLst/>
                <a:latin typeface="Calibri" panose="020F0502020204030204" pitchFamily="34" charset="0"/>
                <a:ea typeface="Calibri" panose="020F0502020204030204" pitchFamily="34" charset="0"/>
              </a:rPr>
              <a:t>J. H. </a:t>
            </a:r>
            <a:r>
              <a:rPr lang="en-GB" sz="1800" dirty="0" err="1">
                <a:effectLst/>
                <a:latin typeface="Calibri" panose="020F0502020204030204" pitchFamily="34" charset="0"/>
                <a:ea typeface="Calibri" panose="020F0502020204030204" pitchFamily="34" charset="0"/>
              </a:rPr>
              <a:t>Saltzer</a:t>
            </a:r>
            <a:r>
              <a:rPr lang="en-GB" sz="1800" dirty="0">
                <a:effectLst/>
                <a:latin typeface="Calibri" panose="020F0502020204030204" pitchFamily="34" charset="0"/>
                <a:ea typeface="Calibri" panose="020F0502020204030204" pitchFamily="34" charset="0"/>
              </a:rPr>
              <a:t>, D. P. Reed, and D. D. Clark, ‘End-to-end arguments in system design’, </a:t>
            </a:r>
            <a:r>
              <a:rPr lang="en-GB" sz="1800" i="1" dirty="0">
                <a:effectLst/>
                <a:latin typeface="Calibri" panose="020F0502020204030204" pitchFamily="34" charset="0"/>
                <a:ea typeface="Calibri" panose="020F0502020204030204" pitchFamily="34" charset="0"/>
              </a:rPr>
              <a:t>ACM Trans. </a:t>
            </a:r>
            <a:r>
              <a:rPr lang="en-GB" sz="1800" i="1" dirty="0" err="1">
                <a:effectLst/>
                <a:latin typeface="Calibri" panose="020F0502020204030204" pitchFamily="34" charset="0"/>
                <a:ea typeface="Calibri" panose="020F0502020204030204" pitchFamily="34" charset="0"/>
              </a:rPr>
              <a:t>Comput</a:t>
            </a:r>
            <a:r>
              <a:rPr lang="en-GB" sz="1800" i="1" dirty="0">
                <a:effectLst/>
                <a:latin typeface="Calibri" panose="020F0502020204030204" pitchFamily="34" charset="0"/>
                <a:ea typeface="Calibri" panose="020F0502020204030204" pitchFamily="34" charset="0"/>
              </a:rPr>
              <a:t>. Syst.</a:t>
            </a:r>
            <a:r>
              <a:rPr lang="en-GB" sz="1800" dirty="0">
                <a:effectLst/>
                <a:latin typeface="Calibri" panose="020F0502020204030204" pitchFamily="34" charset="0"/>
                <a:ea typeface="Calibri" panose="020F0502020204030204" pitchFamily="34" charset="0"/>
              </a:rPr>
              <a:t>, vol. 2, no. 4, pp. 277–288, Nov. 1984, </a:t>
            </a:r>
            <a:r>
              <a:rPr lang="en-GB" sz="1800" dirty="0" err="1">
                <a:effectLst/>
                <a:latin typeface="Calibri" panose="020F0502020204030204" pitchFamily="34" charset="0"/>
                <a:ea typeface="Calibri" panose="020F0502020204030204" pitchFamily="34" charset="0"/>
              </a:rPr>
              <a:t>doi</a:t>
            </a:r>
            <a:r>
              <a:rPr lang="en-GB" sz="1800" dirty="0">
                <a:effectLst/>
                <a:latin typeface="Calibri" panose="020F0502020204030204" pitchFamily="34" charset="0"/>
                <a:ea typeface="Calibri" panose="020F0502020204030204" pitchFamily="34" charset="0"/>
              </a:rPr>
              <a:t>: 10.1145/357401.357402.</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81</a:t>
            </a:fld>
            <a:endParaRPr lang="en-GB"/>
          </a:p>
        </p:txBody>
      </p:sp>
    </p:spTree>
    <p:extLst>
      <p:ext uri="{BB962C8B-B14F-4D97-AF65-F5344CB8AC3E}">
        <p14:creationId xmlns:p14="http://schemas.microsoft.com/office/powerpoint/2010/main" val="22898156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 In the sense: something that is not context-dependent – not in the colloquial sense of sometimes true and sometimes not</a:t>
            </a:r>
          </a:p>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87</a:t>
            </a:fld>
            <a:endParaRPr lang="en-GB"/>
          </a:p>
        </p:txBody>
      </p:sp>
    </p:spTree>
    <p:extLst>
      <p:ext uri="{BB962C8B-B14F-4D97-AF65-F5344CB8AC3E}">
        <p14:creationId xmlns:p14="http://schemas.microsoft.com/office/powerpoint/2010/main" val="35405536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88</a:t>
            </a:fld>
            <a:endParaRPr lang="en-GB"/>
          </a:p>
        </p:txBody>
      </p:sp>
    </p:spTree>
    <p:extLst>
      <p:ext uri="{BB962C8B-B14F-4D97-AF65-F5344CB8AC3E}">
        <p14:creationId xmlns:p14="http://schemas.microsoft.com/office/powerpoint/2010/main" val="14916368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Resume here 14/3/22</a:t>
            </a:r>
          </a:p>
        </p:txBody>
      </p:sp>
      <p:sp>
        <p:nvSpPr>
          <p:cNvPr id="4" name="Slide Number Placeholder 3"/>
          <p:cNvSpPr>
            <a:spLocks noGrp="1"/>
          </p:cNvSpPr>
          <p:nvPr>
            <p:ph type="sldNum" sz="quarter" idx="5"/>
          </p:nvPr>
        </p:nvSpPr>
        <p:spPr/>
        <p:txBody>
          <a:bodyPr/>
          <a:lstStyle/>
          <a:p>
            <a:fld id="{0FCB27BD-DABB-47FB-84A1-EE75B5D0A7B6}" type="slidenum">
              <a:rPr lang="en-GB" smtClean="0"/>
              <a:t>89</a:t>
            </a:fld>
            <a:endParaRPr lang="en-GB"/>
          </a:p>
        </p:txBody>
      </p:sp>
    </p:spTree>
    <p:extLst>
      <p:ext uri="{BB962C8B-B14F-4D97-AF65-F5344CB8AC3E}">
        <p14:creationId xmlns:p14="http://schemas.microsoft.com/office/powerpoint/2010/main" val="269502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11</a:t>
            </a:fld>
            <a:endParaRPr lang="en-GB"/>
          </a:p>
        </p:txBody>
      </p:sp>
    </p:spTree>
    <p:extLst>
      <p:ext uri="{BB962C8B-B14F-4D97-AF65-F5344CB8AC3E}">
        <p14:creationId xmlns:p14="http://schemas.microsoft.com/office/powerpoint/2010/main" val="2147362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Reconfigurable optical add-drop multiplexer</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90</a:t>
            </a:fld>
            <a:endParaRPr lang="en-GB"/>
          </a:p>
        </p:txBody>
      </p:sp>
    </p:spTree>
    <p:extLst>
      <p:ext uri="{BB962C8B-B14F-4D97-AF65-F5344CB8AC3E}">
        <p14:creationId xmlns:p14="http://schemas.microsoft.com/office/powerpoint/2010/main" val="2314845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91</a:t>
            </a:fld>
            <a:endParaRPr lang="en-GB"/>
          </a:p>
        </p:txBody>
      </p:sp>
    </p:spTree>
    <p:extLst>
      <p:ext uri="{BB962C8B-B14F-4D97-AF65-F5344CB8AC3E}">
        <p14:creationId xmlns:p14="http://schemas.microsoft.com/office/powerpoint/2010/main" val="42536884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link layer topology of the local area network shown?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92</a:t>
            </a:fld>
            <a:endParaRPr lang="en-GB"/>
          </a:p>
        </p:txBody>
      </p:sp>
    </p:spTree>
    <p:extLst>
      <p:ext uri="{BB962C8B-B14F-4D97-AF65-F5344CB8AC3E}">
        <p14:creationId xmlns:p14="http://schemas.microsoft.com/office/powerpoint/2010/main" val="2621704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Metro Ethernet Forum attempts to overcome the locality of significance by proposing this field (the </a:t>
            </a:r>
            <a:r>
              <a:rPr lang="en-GB" dirty="0" err="1"/>
              <a:t>DiffServ</a:t>
            </a:r>
            <a:r>
              <a:rPr lang="en-GB" dirty="0"/>
              <a:t> field) as a means of exchanging information across provider boundaries about the type of service which has been agreed with the customer in the service level agreement (SLA).</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98</a:t>
            </a:fld>
            <a:endParaRPr lang="en-GB"/>
          </a:p>
        </p:txBody>
      </p:sp>
    </p:spTree>
    <p:extLst>
      <p:ext uri="{BB962C8B-B14F-4D97-AF65-F5344CB8AC3E}">
        <p14:creationId xmlns:p14="http://schemas.microsoft.com/office/powerpoint/2010/main" val="1408972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a:t>
            </a:r>
            <a:r>
              <a:rPr lang="en-GB" baseline="0" dirty="0"/>
              <a:t> packets do not necessarily arrive in the same order as that in which they departed because : there is no virtual or physical connection that ensures ordered delivery of packets to the network layer’s agent at the destination.</a:t>
            </a:r>
            <a:r>
              <a:rPr lang="en-GB" b="1" i="1" baseline="0" dirty="0"/>
              <a:t> the network layer is connectionless</a:t>
            </a:r>
            <a:endParaRPr lang="en-US"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13</a:t>
            </a:fld>
            <a:endParaRPr lang="en-GB"/>
          </a:p>
        </p:txBody>
      </p:sp>
    </p:spTree>
    <p:extLst>
      <p:ext uri="{BB962C8B-B14F-4D97-AF65-F5344CB8AC3E}">
        <p14:creationId xmlns:p14="http://schemas.microsoft.com/office/powerpoint/2010/main" val="338950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 "hop" in networking commonly refers to a single leg or segment of the journey that a data packet takes as it moves from one device to another across a network. In most networking literature, "hop" traditionally describes the passage of a packet between two devices, typically routers, in the context of IP networks. However, the term can be extended to mean any network device involved in forwarding packets, including hosts and routers.</a:t>
            </a:r>
          </a:p>
          <a:p>
            <a:endParaRPr lang="en-GB" dirty="0"/>
          </a:p>
          <a:p>
            <a:r>
              <a:rPr lang="en-GB" dirty="0"/>
              <a:t>In Behrouz Forouzan’s usage, referring to a hop as a "host or router" (6</a:t>
            </a:r>
            <a:r>
              <a:rPr lang="en-GB" baseline="30000" dirty="0"/>
              <a:t>th</a:t>
            </a:r>
            <a:r>
              <a:rPr lang="en-GB" dirty="0"/>
              <a:t> edition, page 18) feels awkward, and it risks confusing the reader, because it blurs the distinction between the </a:t>
            </a:r>
            <a:r>
              <a:rPr lang="en-GB" b="0" dirty="0"/>
              <a:t>link or segment traversed</a:t>
            </a:r>
            <a:r>
              <a:rPr lang="en-GB" dirty="0"/>
              <a:t> (the actual hop) and the </a:t>
            </a:r>
            <a:r>
              <a:rPr lang="en-GB" b="0" dirty="0"/>
              <a:t>nodes at the endpoints</a:t>
            </a:r>
            <a:r>
              <a:rPr lang="en-GB" dirty="0"/>
              <a:t>. A more precise phrasing would define a hop as the </a:t>
            </a:r>
            <a:r>
              <a:rPr lang="en-GB" b="0" dirty="0"/>
              <a:t>traversal between two directly connected devices</a:t>
            </a:r>
            <a:r>
              <a:rPr lang="en-GB" dirty="0"/>
              <a:t>, rather than the devices themselves</a:t>
            </a:r>
          </a:p>
        </p:txBody>
      </p:sp>
      <p:sp>
        <p:nvSpPr>
          <p:cNvPr id="4" name="Slide Number Placeholder 3"/>
          <p:cNvSpPr>
            <a:spLocks noGrp="1"/>
          </p:cNvSpPr>
          <p:nvPr>
            <p:ph type="sldNum" sz="quarter" idx="5"/>
          </p:nvPr>
        </p:nvSpPr>
        <p:spPr/>
        <p:txBody>
          <a:bodyPr/>
          <a:lstStyle/>
          <a:p>
            <a:fld id="{0FCB27BD-DABB-47FB-84A1-EE75B5D0A7B6}" type="slidenum">
              <a:rPr lang="en-GB" smtClean="0"/>
              <a:t>14</a:t>
            </a:fld>
            <a:endParaRPr lang="en-GB"/>
          </a:p>
        </p:txBody>
      </p:sp>
    </p:spTree>
    <p:extLst>
      <p:ext uri="{BB962C8B-B14F-4D97-AF65-F5344CB8AC3E}">
        <p14:creationId xmlns:p14="http://schemas.microsoft.com/office/powerpoint/2010/main" val="251630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routers’ links to the various networks are numbered (e.g., f1, f2 and f3 respectively) and the numbering only has local significance. This may be observed when identifying router interfaces using various command-line interfaces such as Cisco’s IOS and Jupiter’s </a:t>
            </a:r>
            <a:r>
              <a:rPr lang="en-GB" dirty="0" err="1"/>
              <a:t>JunOS</a:t>
            </a:r>
            <a:r>
              <a:rPr lang="en-GB" dirty="0"/>
              <a:t>.</a:t>
            </a:r>
          </a:p>
        </p:txBody>
      </p:sp>
      <p:sp>
        <p:nvSpPr>
          <p:cNvPr id="4" name="Slide Number Placeholder 3"/>
          <p:cNvSpPr>
            <a:spLocks noGrp="1"/>
          </p:cNvSpPr>
          <p:nvPr>
            <p:ph type="sldNum" sz="quarter" idx="5"/>
          </p:nvPr>
        </p:nvSpPr>
        <p:spPr/>
        <p:txBody>
          <a:bodyPr/>
          <a:lstStyle/>
          <a:p>
            <a:fld id="{0FCB27BD-DABB-47FB-84A1-EE75B5D0A7B6}" type="slidenum">
              <a:rPr lang="en-GB" smtClean="0"/>
              <a:t>15</a:t>
            </a:fld>
            <a:endParaRPr lang="en-GB"/>
          </a:p>
        </p:txBody>
      </p:sp>
    </p:spTree>
    <p:extLst>
      <p:ext uri="{BB962C8B-B14F-4D97-AF65-F5344CB8AC3E}">
        <p14:creationId xmlns:p14="http://schemas.microsoft.com/office/powerpoint/2010/main" val="37380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3D-E173-4D31-93D6-072C1EFA9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BDDDC8-C8BA-4031-9451-38CE8A0C2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E46D52-DB47-41FA-892C-0AD68A606B74}"/>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C315B410-986F-4DC0-868D-AD7F9CC2B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5AD039-88ED-47BC-80BF-F4D308F87725}"/>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9154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51EB-34B2-4C04-8495-F5C1859986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2F1816-8D03-430C-A3BA-61713F30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D5715-523F-4931-A2E0-5B7D70A1CEF3}"/>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78A49383-B581-47B1-AF61-665EE444A1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1A725-43C5-4F13-B231-43D7842E64A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14117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CF988-98F4-4ADD-AF8F-29FAB6D631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973AED-28B0-4210-8DD6-B28F5E9C2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5A2336-B60A-41BD-A54C-3E54FFBE7F9D}"/>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EE15C781-8AC2-4037-B260-8BB9A9D7A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46745-C7E0-492C-A37D-F8E85AF75FC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303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p>
            <a:fld id="{00000000-1234-1234-1234-123412341234}" type="slidenum">
              <a:rPr lang="en" smtClean="0">
                <a:solidFill>
                  <a:schemeClr val="dk2"/>
                </a:solidFill>
              </a:rPr>
              <a:pPr/>
              <a:t>‹#›</a:t>
            </a:fld>
            <a:endParaRPr lang="en">
              <a:solidFill>
                <a:schemeClr val="dk2"/>
              </a:solidFill>
            </a:endParaRPr>
          </a:p>
        </p:txBody>
      </p:sp>
    </p:spTree>
    <p:extLst>
      <p:ext uri="{BB962C8B-B14F-4D97-AF65-F5344CB8AC3E}">
        <p14:creationId xmlns:p14="http://schemas.microsoft.com/office/powerpoint/2010/main" val="310673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717-15F4-462C-8026-22084A8219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75FAAA-3F66-4789-8525-01D941315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B6E69-ED5A-47BD-B4BE-30A7CF8ED4CF}"/>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119956A4-08AA-4522-A6C4-BA2415CE43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C8EA4-F200-499D-8584-1AC30D29D26B}"/>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6284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5CFE-6732-4B28-8FD7-A1596C10D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007279-6642-42D0-8CCB-687163B1A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D440-162F-4194-9512-C8296B987C4F}"/>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CA19DE84-58F4-4F02-A5C0-CD0A61E97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B1EE2-7631-4BCF-BF92-10EC046929B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36588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3CF-4EF9-4C2B-8EB0-532B0597E5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533600-9FD5-424B-9D92-9DF86E363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7ECE29-9BB6-4AFC-9C03-1A0260A5B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1C009A-E623-4F46-BC03-E28547720742}"/>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6" name="Footer Placeholder 5">
            <a:extLst>
              <a:ext uri="{FF2B5EF4-FFF2-40B4-BE49-F238E27FC236}">
                <a16:creationId xmlns:a16="http://schemas.microsoft.com/office/drawing/2014/main" id="{E8E64399-520E-477E-B5A2-6467BC175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FB343-C92D-4AA9-B9E0-7D8E0F440D42}"/>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15234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5CA7-B7F0-4500-891C-94656A4B70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FFE73F-F2E3-4C02-A254-2D8A97987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2722E-6A65-4803-BAC1-52DF93FCD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C7DBC5-3206-4BCB-AE14-9F3D0B6F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D81E7-2288-4FA8-A281-16DEBD33C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79C26-29F6-408F-9613-CD07EE39D21A}"/>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8" name="Footer Placeholder 7">
            <a:extLst>
              <a:ext uri="{FF2B5EF4-FFF2-40B4-BE49-F238E27FC236}">
                <a16:creationId xmlns:a16="http://schemas.microsoft.com/office/drawing/2014/main" id="{609AF992-58F7-46BB-9455-D4468294EA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304B8-4009-4D10-B50E-3B6A92CED6B8}"/>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1782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2CDA-7C57-43F8-97A0-C6D7E52CC1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6ADC87-AC99-4ABC-AF39-FC5D51FFB2BB}"/>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4" name="Footer Placeholder 3">
            <a:extLst>
              <a:ext uri="{FF2B5EF4-FFF2-40B4-BE49-F238E27FC236}">
                <a16:creationId xmlns:a16="http://schemas.microsoft.com/office/drawing/2014/main" id="{7C39E311-4A51-4A45-8008-CE401CA7FC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D70D9D-2782-4DCA-8978-8E9DDD81355E}"/>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59334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08821-36FF-44EB-84D4-9103BAE93959}"/>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3" name="Footer Placeholder 2">
            <a:extLst>
              <a:ext uri="{FF2B5EF4-FFF2-40B4-BE49-F238E27FC236}">
                <a16:creationId xmlns:a16="http://schemas.microsoft.com/office/drawing/2014/main" id="{A7450453-CDA1-4620-A283-48A73C49C7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A5AA36-2666-47F5-AAA7-CD88A413697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5324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D31C-88E2-484D-A8EA-D9C83F25C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05ABCB-B840-4A87-9786-EA00C7AB6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3258D9-A327-4ADE-BEA4-0D38AD4A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51656-AE90-4221-8208-CEE25EFAF22C}"/>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6" name="Footer Placeholder 5">
            <a:extLst>
              <a:ext uri="{FF2B5EF4-FFF2-40B4-BE49-F238E27FC236}">
                <a16:creationId xmlns:a16="http://schemas.microsoft.com/office/drawing/2014/main" id="{968C45AF-0D4E-4A05-920F-FA0913703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C8548-EEE7-4C73-9F4B-DADFD7487C1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578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7F15-EDE6-48E3-9297-EE9F37A7A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38C294-77B0-4622-A1A0-7A06649C2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106E93-56A1-4D01-8512-6BD13CF22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ECA55-BA08-410A-9B40-AE0AB5355076}"/>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6" name="Footer Placeholder 5">
            <a:extLst>
              <a:ext uri="{FF2B5EF4-FFF2-40B4-BE49-F238E27FC236}">
                <a16:creationId xmlns:a16="http://schemas.microsoft.com/office/drawing/2014/main" id="{A9E345C1-C809-4F5C-BDC2-052F1A0E1E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5C756-0F1A-4059-A717-D5F111821C81}"/>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77642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6CA0-0D32-4F5A-B194-6CAB0928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7632C-A66C-48D8-8E4B-7F39A5F9C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0BAE4-5556-42D4-AFE8-44D7A189D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3A8F3D27-6F49-4F8E-81FC-44AFE93BA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F82412-555D-470B-90CE-18544E23E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1229E-26F2-405E-9448-E47F7ED2A1DE}" type="slidenum">
              <a:rPr lang="en-GB" smtClean="0"/>
              <a:t>‹#›</a:t>
            </a:fld>
            <a:endParaRPr lang="en-GB"/>
          </a:p>
        </p:txBody>
      </p:sp>
    </p:spTree>
    <p:extLst>
      <p:ext uri="{BB962C8B-B14F-4D97-AF65-F5344CB8AC3E}">
        <p14:creationId xmlns:p14="http://schemas.microsoft.com/office/powerpoint/2010/main" val="22794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customXml" Target="../ink/ink2.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Routing_policy" TargetMode="External"/><Relationship Id="rId5" Type="http://schemas.openxmlformats.org/officeDocument/2006/relationships/hyperlink" Target="https://en.wikipedia.org/wiki/Routing" TargetMode="External"/><Relationship Id="rId4" Type="http://schemas.openxmlformats.org/officeDocument/2006/relationships/hyperlink" Target="https://en.wikipedia.org/wiki/Internet_Protoco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9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80.xml"/><Relationship Id="rId4"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 Target="slide115.xm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slide" Target="slide11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0.svg"/></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8.svg"/></Relationships>
</file>

<file path=ppt/slides/_rels/slide6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32.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hyperlink" Target="https://www.rfc-editor.org/info/rfc1958" TargetMode="External"/><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hyperlink" Target="https://www.rfc-editor.org/info/rfc3439"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EC2-3898-4BF1-BA7E-D07E700F3806}"/>
              </a:ext>
            </a:extLst>
          </p:cNvPr>
          <p:cNvSpPr>
            <a:spLocks noGrp="1"/>
          </p:cNvSpPr>
          <p:nvPr>
            <p:ph type="ctrTitle"/>
          </p:nvPr>
        </p:nvSpPr>
        <p:spPr/>
        <p:txBody>
          <a:bodyPr/>
          <a:lstStyle/>
          <a:p>
            <a:r>
              <a:rPr lang="en-GB" dirty="0"/>
              <a:t>Networking Foundations</a:t>
            </a:r>
          </a:p>
        </p:txBody>
      </p:sp>
    </p:spTree>
    <p:extLst>
      <p:ext uri="{BB962C8B-B14F-4D97-AF65-F5344CB8AC3E}">
        <p14:creationId xmlns:p14="http://schemas.microsoft.com/office/powerpoint/2010/main" val="346876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2">
            <a:extLst>
              <a:ext uri="{FF2B5EF4-FFF2-40B4-BE49-F238E27FC236}">
                <a16:creationId xmlns:a16="http://schemas.microsoft.com/office/drawing/2014/main" id="{555F33FC-E06B-4B27-B868-06470F6FEA53}"/>
              </a:ext>
            </a:extLst>
          </p:cNvPr>
          <p:cNvSpPr txBox="1">
            <a:spLocks/>
          </p:cNvSpPr>
          <p:nvPr/>
        </p:nvSpPr>
        <p:spPr>
          <a:xfrm>
            <a:off x="1137034" y="609597"/>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Diversity of technologies</a:t>
            </a:r>
          </a:p>
        </p:txBody>
      </p:sp>
      <p:sp>
        <p:nvSpPr>
          <p:cNvPr id="4" name="Content Placeholder 1">
            <a:extLst>
              <a:ext uri="{FF2B5EF4-FFF2-40B4-BE49-F238E27FC236}">
                <a16:creationId xmlns:a16="http://schemas.microsoft.com/office/drawing/2014/main" id="{03B2A3BD-48D2-458D-83A3-26454BF542B9}"/>
              </a:ext>
            </a:extLst>
          </p:cNvPr>
          <p:cNvSpPr txBox="1">
            <a:spLocks/>
          </p:cNvSpPr>
          <p:nvPr/>
        </p:nvSpPr>
        <p:spPr>
          <a:xfrm>
            <a:off x="1137034" y="2198362"/>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Internet - made up of: </a:t>
            </a:r>
          </a:p>
          <a:p>
            <a:pPr lvl="1"/>
            <a:r>
              <a:rPr lang="en-US" sz="2000" dirty="0"/>
              <a:t>different networks, </a:t>
            </a:r>
          </a:p>
          <a:p>
            <a:pPr lvl="1"/>
            <a:r>
              <a:rPr lang="en-US" sz="2000" dirty="0"/>
              <a:t>inside independent organizations, </a:t>
            </a:r>
          </a:p>
          <a:p>
            <a:pPr lvl="1"/>
            <a:r>
              <a:rPr lang="en-US" sz="2000" dirty="0"/>
              <a:t>using independent networking protocols.</a:t>
            </a:r>
          </a:p>
          <a:p>
            <a:pPr marL="285750"/>
            <a:r>
              <a:rPr lang="en-US" sz="2000" dirty="0"/>
              <a:t>The purpose of interconnecting all these networks is to enable</a:t>
            </a:r>
            <a:r>
              <a:rPr lang="en-US" sz="2000" baseline="30000" dirty="0"/>
              <a:t>1</a:t>
            </a:r>
            <a:r>
              <a:rPr lang="en-US" sz="2000" dirty="0"/>
              <a:t> users on any of them to communicate with users on all the other networks.</a:t>
            </a:r>
          </a:p>
          <a:p>
            <a:pPr marL="285750"/>
            <a:r>
              <a:rPr lang="en-US" sz="2000" dirty="0"/>
              <a:t>This means allowing each device to send and receive packets to/from all other connected nodes.</a:t>
            </a:r>
          </a:p>
          <a:p>
            <a:endParaRPr lang="en-US" sz="2000" dirty="0"/>
          </a:p>
        </p:txBody>
      </p:sp>
      <p:pic>
        <p:nvPicPr>
          <p:cNvPr id="3" name="Picture 2">
            <a:extLst>
              <a:ext uri="{FF2B5EF4-FFF2-40B4-BE49-F238E27FC236}">
                <a16:creationId xmlns:a16="http://schemas.microsoft.com/office/drawing/2014/main" id="{43E4C6EC-45D0-4C5D-BB46-AF2FF9B5A2ED}"/>
              </a:ext>
            </a:extLst>
          </p:cNvPr>
          <p:cNvPicPr>
            <a:picLocks noChangeAspect="1"/>
          </p:cNvPicPr>
          <p:nvPr/>
        </p:nvPicPr>
        <p:blipFill>
          <a:blip r:embed="rId3"/>
          <a:stretch>
            <a:fillRect/>
          </a:stretch>
        </p:blipFill>
        <p:spPr>
          <a:xfrm>
            <a:off x="6939262" y="1808251"/>
            <a:ext cx="4458194" cy="44011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728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5</a:t>
            </a:r>
            <a:r>
              <a:rPr lang="en-GB" baseline="30000" dirty="0"/>
              <a:t>th</a:t>
            </a:r>
            <a:r>
              <a:rPr lang="en-GB" dirty="0"/>
              <a:t> and 6</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15486" y="2990847"/>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424116" y="2926098"/>
            <a:ext cx="3182337" cy="646331"/>
          </a:xfrm>
          <a:prstGeom prst="rect">
            <a:avLst/>
          </a:prstGeom>
          <a:noFill/>
        </p:spPr>
        <p:txBody>
          <a:bodyPr wrap="square" rtlCol="0">
            <a:spAutoFit/>
          </a:bodyPr>
          <a:lstStyle/>
          <a:p>
            <a:r>
              <a:rPr lang="en-GB" b="1" dirty="0">
                <a:solidFill>
                  <a:srgbClr val="FF0000"/>
                </a:solidFill>
              </a:rPr>
              <a:t>Identifies datagram fragments to assist reassembly</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a:off x="1490218" y="3249263"/>
            <a:ext cx="725268" cy="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941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flags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990847"/>
            <a:ext cx="741528"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2062162" y="1280592"/>
            <a:ext cx="8801456" cy="646331"/>
          </a:xfrm>
          <a:prstGeom prst="rect">
            <a:avLst/>
          </a:prstGeom>
          <a:noFill/>
        </p:spPr>
        <p:txBody>
          <a:bodyPr wrap="square" rtlCol="0">
            <a:spAutoFit/>
          </a:bodyPr>
          <a:lstStyle/>
          <a:p>
            <a:r>
              <a:rPr lang="en-GB" b="1" dirty="0">
                <a:solidFill>
                  <a:srgbClr val="FF0000"/>
                </a:solidFill>
              </a:rPr>
              <a:t>Used to indicate whether this is a fragment, whether this is the last fragment and to guide an intermediate node (router) as to whether it may fragment or not.</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6462890" y="1926923"/>
            <a:ext cx="387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051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fragment offset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864824" y="2990847"/>
            <a:ext cx="3125336"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977718" y="1280592"/>
            <a:ext cx="4885899" cy="646331"/>
          </a:xfrm>
          <a:prstGeom prst="rect">
            <a:avLst/>
          </a:prstGeom>
          <a:noFill/>
        </p:spPr>
        <p:txBody>
          <a:bodyPr wrap="square" rtlCol="0">
            <a:spAutoFit/>
          </a:bodyPr>
          <a:lstStyle/>
          <a:p>
            <a:r>
              <a:rPr lang="en-GB" b="1" dirty="0">
                <a:solidFill>
                  <a:srgbClr val="FF0000"/>
                </a:solidFill>
              </a:rPr>
              <a:t>Used to indicate the position of the first octet in the payload within a fragmented total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420668" y="1926923"/>
            <a:ext cx="682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864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9</a:t>
            </a:r>
            <a:r>
              <a:rPr lang="en-GB" baseline="30000" dirty="0"/>
              <a:t>th</a:t>
            </a:r>
            <a:r>
              <a:rPr lang="en-GB" dirty="0"/>
              <a:t> octet: time-to-live (TTL)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83642" y="3488634"/>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954038" y="3166620"/>
            <a:ext cx="4230809" cy="1200329"/>
          </a:xfrm>
          <a:prstGeom prst="rect">
            <a:avLst/>
          </a:prstGeom>
          <a:noFill/>
        </p:spPr>
        <p:txBody>
          <a:bodyPr wrap="square" rtlCol="0">
            <a:spAutoFit/>
          </a:bodyPr>
          <a:lstStyle/>
          <a:p>
            <a:r>
              <a:rPr lang="en-GB" b="1" dirty="0">
                <a:solidFill>
                  <a:srgbClr val="FF0000"/>
                </a:solidFill>
              </a:rPr>
              <a:t>A counter that is decremented by one at every intermediate node; if an IN counts down to zero, the datagram is discarded (prevents infinite circulation of datagrams)</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flipV="1">
            <a:off x="1761531" y="3747052"/>
            <a:ext cx="422111" cy="197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0372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10</a:t>
            </a:r>
            <a:r>
              <a:rPr lang="en-GB" baseline="30000" dirty="0"/>
              <a:t>th</a:t>
            </a:r>
            <a:r>
              <a:rPr lang="en-GB" dirty="0"/>
              <a:t> octet: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30722" y="3508366"/>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049572" y="3211609"/>
            <a:ext cx="4421878" cy="646331"/>
          </a:xfrm>
          <a:prstGeom prst="rect">
            <a:avLst/>
          </a:prstGeom>
          <a:noFill/>
        </p:spPr>
        <p:txBody>
          <a:bodyPr wrap="square" rtlCol="0">
            <a:spAutoFit/>
          </a:bodyPr>
          <a:lstStyle/>
          <a:p>
            <a:r>
              <a:rPr lang="en-GB" b="1" dirty="0">
                <a:solidFill>
                  <a:srgbClr val="FF0000"/>
                </a:solidFill>
              </a:rPr>
              <a:t>A signature octet, indicating whether UDP, TCP or some other protocol is in the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a:off x="1484533" y="3534775"/>
            <a:ext cx="2646189" cy="10917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2220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11</a:t>
            </a:r>
            <a:r>
              <a:rPr lang="en-GB" baseline="30000" dirty="0"/>
              <a:t>th</a:t>
            </a:r>
            <a:r>
              <a:rPr lang="en-GB" dirty="0"/>
              <a:t>, 12</a:t>
            </a:r>
            <a:r>
              <a:rPr lang="en-GB" baseline="30000" dirty="0"/>
              <a:t>th</a:t>
            </a:r>
            <a:r>
              <a:rPr lang="en-GB" dirty="0"/>
              <a:t> octets: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5999" y="3534774"/>
            <a:ext cx="3894162"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704764" y="1240375"/>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038532" y="1886706"/>
            <a:ext cx="4548" cy="164806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13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13</a:t>
            </a:r>
            <a:r>
              <a:rPr lang="en-GB" baseline="30000" dirty="0"/>
              <a:t>th</a:t>
            </a:r>
            <a:r>
              <a:rPr lang="en-GB" dirty="0"/>
              <a:t> - 20</a:t>
            </a:r>
            <a:r>
              <a:rPr lang="en-GB" baseline="30000" dirty="0"/>
              <a:t>th</a:t>
            </a:r>
            <a:r>
              <a:rPr lang="en-GB" dirty="0"/>
              <a:t> octets: source, </a:t>
            </a:r>
            <a:r>
              <a:rPr lang="en-GB" dirty="0" err="1"/>
              <a:t>dest</a:t>
            </a:r>
            <a:r>
              <a:rPr lang="en-GB" dirty="0"/>
              <a:t>. IP addresses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01837" y="4012446"/>
            <a:ext cx="7801972" cy="10645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495568" y="3689280"/>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1161365" y="4544706"/>
            <a:ext cx="1040472" cy="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416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6467F-0D30-4121-8316-25652C84661D}"/>
              </a:ext>
            </a:extLst>
          </p:cNvPr>
          <p:cNvSpPr>
            <a:spLocks noGrp="1"/>
          </p:cNvSpPr>
          <p:nvPr>
            <p:ph type="title"/>
          </p:nvPr>
        </p:nvSpPr>
        <p:spPr/>
        <p:txBody>
          <a:bodyPr/>
          <a:lstStyle/>
          <a:p>
            <a:r>
              <a:rPr lang="en-GB" dirty="0"/>
              <a:t>Ethernet II frame</a:t>
            </a:r>
          </a:p>
        </p:txBody>
      </p:sp>
      <p:sp>
        <p:nvSpPr>
          <p:cNvPr id="5" name="Text Placeholder 4">
            <a:extLst>
              <a:ext uri="{FF2B5EF4-FFF2-40B4-BE49-F238E27FC236}">
                <a16:creationId xmlns:a16="http://schemas.microsoft.com/office/drawing/2014/main" id="{DCED8826-FE01-4020-817E-EF4DE80FAFB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89894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D6522-CD56-495D-971C-402C799278AA}"/>
              </a:ext>
            </a:extLst>
          </p:cNvPr>
          <p:cNvSpPr>
            <a:spLocks noGrp="1"/>
          </p:cNvSpPr>
          <p:nvPr>
            <p:ph type="title"/>
          </p:nvPr>
        </p:nvSpPr>
        <p:spPr/>
        <p:txBody>
          <a:bodyPr/>
          <a:lstStyle/>
          <a:p>
            <a:r>
              <a:rPr lang="en-GB" dirty="0"/>
              <a:t>Ethernet Type II Frame</a:t>
            </a:r>
          </a:p>
        </p:txBody>
      </p:sp>
      <p:sp>
        <p:nvSpPr>
          <p:cNvPr id="6" name="TextBox 5">
            <a:extLst>
              <a:ext uri="{FF2B5EF4-FFF2-40B4-BE49-F238E27FC236}">
                <a16:creationId xmlns:a16="http://schemas.microsoft.com/office/drawing/2014/main" id="{9A046E16-6ED3-463B-8C1F-63719B6E7912}"/>
              </a:ext>
            </a:extLst>
          </p:cNvPr>
          <p:cNvSpPr txBox="1"/>
          <p:nvPr/>
        </p:nvSpPr>
        <p:spPr>
          <a:xfrm>
            <a:off x="3179928" y="6176963"/>
            <a:ext cx="8173872" cy="369332"/>
          </a:xfrm>
          <a:prstGeom prst="rect">
            <a:avLst/>
          </a:prstGeom>
          <a:noFill/>
        </p:spPr>
        <p:txBody>
          <a:bodyPr wrap="square" rtlCol="0">
            <a:spAutoFit/>
          </a:bodyPr>
          <a:lstStyle/>
          <a:p>
            <a:r>
              <a:rPr lang="fr-FR" dirty="0"/>
              <a:t>Public Domain, https://commons.wikimedia.org/w/index.php?curid=1546835</a:t>
            </a:r>
            <a:endParaRPr lang="en-GB" dirty="0"/>
          </a:p>
        </p:txBody>
      </p:sp>
      <p:pic>
        <p:nvPicPr>
          <p:cNvPr id="2050" name="Picture 2">
            <a:extLst>
              <a:ext uri="{FF2B5EF4-FFF2-40B4-BE49-F238E27FC236}">
                <a16:creationId xmlns:a16="http://schemas.microsoft.com/office/drawing/2014/main" id="{49D4D7CE-BB25-46BC-8379-4C51851D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55" y="2666651"/>
            <a:ext cx="11341290" cy="200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865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8BFBE-8A91-3DFF-2C75-D9C96AF2DC45}"/>
              </a:ext>
            </a:extLst>
          </p:cNvPr>
          <p:cNvSpPr>
            <a:spLocks noGrp="1"/>
          </p:cNvSpPr>
          <p:nvPr>
            <p:ph type="title"/>
          </p:nvPr>
        </p:nvSpPr>
        <p:spPr/>
        <p:txBody>
          <a:bodyPr/>
          <a:lstStyle/>
          <a:p>
            <a:r>
              <a:rPr lang="en-GB" dirty="0"/>
              <a:t>Most significant octet of MAC address</a:t>
            </a:r>
            <a:endParaRPr lang="LID4096" dirty="0"/>
          </a:p>
        </p:txBody>
      </p:sp>
      <p:sp>
        <p:nvSpPr>
          <p:cNvPr id="5" name="Content Placeholder 4">
            <a:extLst>
              <a:ext uri="{FF2B5EF4-FFF2-40B4-BE49-F238E27FC236}">
                <a16:creationId xmlns:a16="http://schemas.microsoft.com/office/drawing/2014/main" id="{6E30A181-8906-F902-7405-5F7A9A09C5D7}"/>
              </a:ext>
            </a:extLst>
          </p:cNvPr>
          <p:cNvSpPr>
            <a:spLocks noGrp="1"/>
          </p:cNvSpPr>
          <p:nvPr>
            <p:ph idx="1"/>
          </p:nvPr>
        </p:nvSpPr>
        <p:spPr>
          <a:xfrm>
            <a:off x="838200" y="5345723"/>
            <a:ext cx="10515600" cy="831240"/>
          </a:xfrm>
        </p:spPr>
        <p:txBody>
          <a:bodyPr>
            <a:normAutofit fontScale="92500" lnSpcReduction="20000"/>
          </a:bodyPr>
          <a:lstStyle/>
          <a:p>
            <a:r>
              <a:rPr lang="en-GB" dirty="0"/>
              <a:t>U/L bit = 0 means that this MAC address is universally unique</a:t>
            </a:r>
          </a:p>
          <a:p>
            <a:r>
              <a:rPr lang="en-GB" dirty="0"/>
              <a:t>I/G bit = 0 means that this MAC address is a unicast address</a:t>
            </a:r>
            <a:endParaRPr lang="LID4096" dirty="0"/>
          </a:p>
        </p:txBody>
      </p:sp>
      <p:pic>
        <p:nvPicPr>
          <p:cNvPr id="9" name="Picture 8">
            <a:extLst>
              <a:ext uri="{FF2B5EF4-FFF2-40B4-BE49-F238E27FC236}">
                <a16:creationId xmlns:a16="http://schemas.microsoft.com/office/drawing/2014/main" id="{313F4D7F-28FE-5778-064F-6E8CBC559031}"/>
              </a:ext>
            </a:extLst>
          </p:cNvPr>
          <p:cNvPicPr>
            <a:picLocks noChangeAspect="1"/>
          </p:cNvPicPr>
          <p:nvPr/>
        </p:nvPicPr>
        <p:blipFill>
          <a:blip r:embed="rId2"/>
          <a:stretch>
            <a:fillRect/>
          </a:stretch>
        </p:blipFill>
        <p:spPr>
          <a:xfrm>
            <a:off x="2882683" y="1690688"/>
            <a:ext cx="6426633" cy="3656166"/>
          </a:xfrm>
          <a:prstGeom prst="rect">
            <a:avLst/>
          </a:prstGeom>
        </p:spPr>
      </p:pic>
    </p:spTree>
    <p:extLst>
      <p:ext uri="{BB962C8B-B14F-4D97-AF65-F5344CB8AC3E}">
        <p14:creationId xmlns:p14="http://schemas.microsoft.com/office/powerpoint/2010/main" val="197921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Convergence of diversity</a:t>
            </a:r>
          </a:p>
        </p:txBody>
      </p:sp>
      <p:sp>
        <p:nvSpPr>
          <p:cNvPr id="2" name="Content Placeholder 1"/>
          <p:cNvSpPr>
            <a:spLocks noGrp="1"/>
          </p:cNvSpPr>
          <p:nvPr>
            <p:ph sz="quarter" idx="4294967295"/>
          </p:nvPr>
        </p:nvSpPr>
        <p:spPr>
          <a:xfrm>
            <a:off x="1371599" y="2318197"/>
            <a:ext cx="9724031" cy="3683358"/>
          </a:xfrm>
        </p:spPr>
        <p:txBody>
          <a:bodyPr vert="horz" lIns="91440" tIns="45720" rIns="91440" bIns="45720" rtlCol="0" anchor="ctr">
            <a:normAutofit/>
          </a:bodyPr>
          <a:lstStyle/>
          <a:p>
            <a:r>
              <a:rPr lang="en-US" sz="2000" dirty="0"/>
              <a:t>The network layer in the Internet is </a:t>
            </a:r>
            <a:r>
              <a:rPr lang="en-US" sz="2000" b="1" i="1" dirty="0"/>
              <a:t>the layer of convergence </a:t>
            </a:r>
            <a:r>
              <a:rPr lang="en-US" sz="2000" dirty="0"/>
              <a:t>of all this diversity. </a:t>
            </a:r>
          </a:p>
          <a:p>
            <a:endParaRPr lang="en-US" sz="2000" dirty="0"/>
          </a:p>
          <a:p>
            <a:r>
              <a:rPr lang="en-US" sz="2000" dirty="0"/>
              <a:t>It provides </a:t>
            </a:r>
            <a:r>
              <a:rPr lang="en-US" sz="2000" i="1" dirty="0"/>
              <a:t>best effort datagram delivery from source to destination</a:t>
            </a:r>
            <a:r>
              <a:rPr lang="en-US" sz="2000" dirty="0"/>
              <a:t>, without regard to whether these machines are on the same network or whether there are other networks in between them.</a:t>
            </a:r>
          </a:p>
          <a:p>
            <a:endParaRPr lang="en-US" sz="2000" dirty="0"/>
          </a:p>
          <a:p>
            <a:r>
              <a:rPr lang="en-US" sz="2000" dirty="0"/>
              <a:t>Several network layer protocols (e.g., IPX, VINES Internet Protocol) have been used, but the </a:t>
            </a:r>
            <a:r>
              <a:rPr lang="en-US" sz="2000" b="1" dirty="0"/>
              <a:t>Internet Protocol (IP) </a:t>
            </a:r>
            <a:r>
              <a:rPr lang="en-US" sz="2000" dirty="0"/>
              <a:t>has displaced the rest.</a:t>
            </a:r>
            <a:endParaRPr lang="en-US" sz="2000" b="1" dirty="0"/>
          </a:p>
          <a:p>
            <a:endParaRPr lang="en-US" sz="2000" dirty="0"/>
          </a:p>
          <a:p>
            <a:r>
              <a:rPr lang="en-US" sz="2000" dirty="0"/>
              <a:t>There are two versions of IP: IPv4 and IPv6</a:t>
            </a:r>
          </a:p>
        </p:txBody>
      </p:sp>
    </p:spTree>
    <p:extLst>
      <p:ext uri="{BB962C8B-B14F-4D97-AF65-F5344CB8AC3E}">
        <p14:creationId xmlns:p14="http://schemas.microsoft.com/office/powerpoint/2010/main" val="13259382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F3A5F-5F06-4688-A6EF-025A420189CD}"/>
              </a:ext>
            </a:extLst>
          </p:cNvPr>
          <p:cNvSpPr>
            <a:spLocks noGrp="1"/>
          </p:cNvSpPr>
          <p:nvPr>
            <p:ph type="title"/>
          </p:nvPr>
        </p:nvSpPr>
        <p:spPr/>
        <p:txBody>
          <a:bodyPr>
            <a:normAutofit/>
          </a:bodyPr>
          <a:lstStyle/>
          <a:p>
            <a:r>
              <a:rPr lang="en-GB" sz="4000" dirty="0"/>
              <a:t>Appendix 1: Communicating Meaning</a:t>
            </a:r>
          </a:p>
        </p:txBody>
      </p:sp>
      <p:sp>
        <p:nvSpPr>
          <p:cNvPr id="5" name="Text Placeholder 4">
            <a:extLst>
              <a:ext uri="{FF2B5EF4-FFF2-40B4-BE49-F238E27FC236}">
                <a16:creationId xmlns:a16="http://schemas.microsoft.com/office/drawing/2014/main" id="{35FA3F85-27BA-4A02-AA6E-6D97F1B610E9}"/>
              </a:ext>
            </a:extLst>
          </p:cNvPr>
          <p:cNvSpPr>
            <a:spLocks noGrp="1"/>
          </p:cNvSpPr>
          <p:nvPr>
            <p:ph type="body" idx="1"/>
          </p:nvPr>
        </p:nvSpPr>
        <p:spPr/>
        <p:txBody>
          <a:bodyPr/>
          <a:lstStyle/>
          <a:p>
            <a:r>
              <a:rPr lang="en-GB" dirty="0"/>
              <a:t>Between Humans; Between Computers</a:t>
            </a:r>
          </a:p>
        </p:txBody>
      </p:sp>
    </p:spTree>
    <p:extLst>
      <p:ext uri="{BB962C8B-B14F-4D97-AF65-F5344CB8AC3E}">
        <p14:creationId xmlns:p14="http://schemas.microsoft.com/office/powerpoint/2010/main" val="19090311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CB9-AA07-41C3-89B1-4814A2C25B6F}"/>
              </a:ext>
            </a:extLst>
          </p:cNvPr>
          <p:cNvSpPr>
            <a:spLocks noGrp="1"/>
          </p:cNvSpPr>
          <p:nvPr>
            <p:ph type="title"/>
          </p:nvPr>
        </p:nvSpPr>
        <p:spPr/>
        <p:txBody>
          <a:bodyPr/>
          <a:lstStyle/>
          <a:p>
            <a:r>
              <a:rPr lang="en-GB" dirty="0"/>
              <a:t>Meaning in Human Communication</a:t>
            </a:r>
          </a:p>
        </p:txBody>
      </p:sp>
      <p:sp>
        <p:nvSpPr>
          <p:cNvPr id="3" name="Text Placeholder 2">
            <a:extLst>
              <a:ext uri="{FF2B5EF4-FFF2-40B4-BE49-F238E27FC236}">
                <a16:creationId xmlns:a16="http://schemas.microsoft.com/office/drawing/2014/main" id="{87E80C30-E37B-49AC-963A-B2FF4BCDADCA}"/>
              </a:ext>
            </a:extLst>
          </p:cNvPr>
          <p:cNvSpPr>
            <a:spLocks noGrp="1"/>
          </p:cNvSpPr>
          <p:nvPr>
            <p:ph type="body" idx="1"/>
          </p:nvPr>
        </p:nvSpPr>
        <p:spPr/>
        <p:txBody>
          <a:bodyPr>
            <a:normAutofit lnSpcReduction="10000"/>
          </a:bodyPr>
          <a:lstStyle/>
          <a:p>
            <a:r>
              <a:rPr lang="en-GB" dirty="0"/>
              <a:t>Imagine the context of a discussion between two people.</a:t>
            </a:r>
          </a:p>
          <a:p>
            <a:pPr lvl="1"/>
            <a:r>
              <a:rPr lang="en-GB" dirty="0"/>
              <a:t>“I” am one of the two people.</a:t>
            </a:r>
          </a:p>
          <a:p>
            <a:r>
              <a:rPr lang="en-GB" dirty="0"/>
              <a:t>When I ask “What do you mean?”, I am seeking to match my understanding to that of the person to whom I place this question.</a:t>
            </a:r>
          </a:p>
          <a:p>
            <a:pPr lvl="1"/>
            <a:r>
              <a:rPr lang="en-GB" dirty="0"/>
              <a:t>Without necessarily agreeing (accepting), of course </a:t>
            </a:r>
            <a:r>
              <a:rPr lang="en-GB" dirty="0">
                <a:sym typeface="Wingdings" panose="05000000000000000000" pitchFamily="2" charset="2"/>
              </a:rPr>
              <a:t></a:t>
            </a:r>
          </a:p>
          <a:p>
            <a:r>
              <a:rPr lang="en-GB" dirty="0">
                <a:sym typeface="Wingdings" panose="05000000000000000000" pitchFamily="2" charset="2"/>
              </a:rPr>
              <a:t>Therefore </a:t>
            </a:r>
            <a:r>
              <a:rPr lang="en-GB" i="1" dirty="0">
                <a:solidFill>
                  <a:srgbClr val="FF0000"/>
                </a:solidFill>
                <a:sym typeface="Wingdings" panose="05000000000000000000" pitchFamily="2" charset="2"/>
              </a:rPr>
              <a:t>Meaning</a:t>
            </a:r>
            <a:r>
              <a:rPr lang="en-GB" dirty="0">
                <a:sym typeface="Wingdings" panose="05000000000000000000" pitchFamily="2" charset="2"/>
              </a:rPr>
              <a:t> lies at the core of understanding.</a:t>
            </a:r>
          </a:p>
          <a:p>
            <a:r>
              <a:rPr lang="en-GB" dirty="0">
                <a:sym typeface="Wingdings" panose="05000000000000000000" pitchFamily="2" charset="2"/>
              </a:rPr>
              <a:t>We use </a:t>
            </a:r>
            <a:r>
              <a:rPr lang="en-GB" i="1" dirty="0">
                <a:solidFill>
                  <a:srgbClr val="FF0000"/>
                </a:solidFill>
                <a:sym typeface="Wingdings" panose="05000000000000000000" pitchFamily="2" charset="2"/>
              </a:rPr>
              <a:t>Words</a:t>
            </a:r>
            <a:r>
              <a:rPr lang="en-GB" dirty="0">
                <a:sym typeface="Wingdings" panose="05000000000000000000" pitchFamily="2" charset="2"/>
              </a:rPr>
              <a:t> to carry Meaning.</a:t>
            </a:r>
          </a:p>
          <a:p>
            <a:r>
              <a:rPr lang="en-GB" dirty="0">
                <a:sym typeface="Wingdings" panose="05000000000000000000" pitchFamily="2" charset="2"/>
              </a:rPr>
              <a:t>On reception, Words are progressively assembled through </a:t>
            </a:r>
            <a:r>
              <a:rPr lang="en-GB" i="1" dirty="0">
                <a:solidFill>
                  <a:srgbClr val="FF0000"/>
                </a:solidFill>
                <a:sym typeface="Wingdings" panose="05000000000000000000" pitchFamily="2" charset="2"/>
              </a:rPr>
              <a:t>Cognitive Processes</a:t>
            </a:r>
            <a:r>
              <a:rPr lang="en-GB" dirty="0">
                <a:sym typeface="Wingdings" panose="05000000000000000000" pitchFamily="2" charset="2"/>
              </a:rPr>
              <a:t>.</a:t>
            </a:r>
          </a:p>
          <a:p>
            <a:r>
              <a:rPr lang="en-GB" dirty="0">
                <a:sym typeface="Wingdings" panose="05000000000000000000" pitchFamily="2" charset="2"/>
              </a:rPr>
              <a:t>Meaning is </a:t>
            </a:r>
            <a:r>
              <a:rPr lang="en-GB" i="1" dirty="0">
                <a:solidFill>
                  <a:srgbClr val="FF0000"/>
                </a:solidFill>
                <a:sym typeface="Wingdings" panose="05000000000000000000" pitchFamily="2" charset="2"/>
              </a:rPr>
              <a:t>Communicated</a:t>
            </a:r>
            <a:r>
              <a:rPr lang="en-GB" dirty="0">
                <a:sym typeface="Wingdings" panose="05000000000000000000" pitchFamily="2" charset="2"/>
              </a:rPr>
              <a:t> when sufficient assembly has taken place to recognize a </a:t>
            </a:r>
            <a:r>
              <a:rPr lang="en-GB" i="1" dirty="0">
                <a:solidFill>
                  <a:srgbClr val="FF0000"/>
                </a:solidFill>
                <a:sym typeface="Wingdings" panose="05000000000000000000" pitchFamily="2" charset="2"/>
              </a:rPr>
              <a:t>Concept</a:t>
            </a:r>
            <a:r>
              <a:rPr lang="en-GB" dirty="0">
                <a:sym typeface="Wingdings" panose="05000000000000000000" pitchFamily="2" charset="2"/>
              </a:rPr>
              <a:t>.</a:t>
            </a:r>
          </a:p>
          <a:p>
            <a:r>
              <a:rPr lang="en-GB" dirty="0">
                <a:sym typeface="Wingdings" panose="05000000000000000000" pitchFamily="2" charset="2"/>
              </a:rPr>
              <a:t>Therefore, Meaning is formed out of </a:t>
            </a:r>
            <a:r>
              <a:rPr lang="en-GB" i="1" dirty="0">
                <a:solidFill>
                  <a:srgbClr val="FF0000"/>
                </a:solidFill>
                <a:sym typeface="Wingdings" panose="05000000000000000000" pitchFamily="2" charset="2"/>
              </a:rPr>
              <a:t>Concepts</a:t>
            </a:r>
            <a:r>
              <a:rPr lang="en-GB" dirty="0">
                <a:sym typeface="Wingdings" panose="05000000000000000000" pitchFamily="2" charset="2"/>
              </a:rPr>
              <a:t>.</a:t>
            </a:r>
          </a:p>
          <a:p>
            <a:r>
              <a:rPr lang="en-GB" dirty="0">
                <a:sym typeface="Wingdings" panose="05000000000000000000" pitchFamily="2" charset="2"/>
              </a:rPr>
              <a:t>Complex Meaning may require several Concepts, which are linked to comprise the Complex Meaning.</a:t>
            </a:r>
          </a:p>
          <a:p>
            <a:pPr marL="0" indent="0">
              <a:buNone/>
            </a:pPr>
            <a:endParaRPr lang="en-GB" dirty="0"/>
          </a:p>
        </p:txBody>
      </p:sp>
    </p:spTree>
    <p:extLst>
      <p:ext uri="{BB962C8B-B14F-4D97-AF65-F5344CB8AC3E}">
        <p14:creationId xmlns:p14="http://schemas.microsoft.com/office/powerpoint/2010/main" val="34426750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AEA-ABE0-4E64-8890-EF64DD30F675}"/>
              </a:ext>
            </a:extLst>
          </p:cNvPr>
          <p:cNvSpPr>
            <a:spLocks noGrp="1"/>
          </p:cNvSpPr>
          <p:nvPr>
            <p:ph type="title"/>
          </p:nvPr>
        </p:nvSpPr>
        <p:spPr/>
        <p:txBody>
          <a:bodyPr/>
          <a:lstStyle/>
          <a:p>
            <a:r>
              <a:rPr lang="en-GB" dirty="0"/>
              <a:t>Words are …</a:t>
            </a:r>
          </a:p>
        </p:txBody>
      </p:sp>
      <p:sp>
        <p:nvSpPr>
          <p:cNvPr id="3" name="Text Placeholder 2">
            <a:extLst>
              <a:ext uri="{FF2B5EF4-FFF2-40B4-BE49-F238E27FC236}">
                <a16:creationId xmlns:a16="http://schemas.microsoft.com/office/drawing/2014/main" id="{8003F16D-0E65-4071-8039-DD5C0E192B1C}"/>
              </a:ext>
            </a:extLst>
          </p:cNvPr>
          <p:cNvSpPr>
            <a:spLocks noGrp="1"/>
          </p:cNvSpPr>
          <p:nvPr>
            <p:ph type="body" idx="1"/>
          </p:nvPr>
        </p:nvSpPr>
        <p:spPr>
          <a:xfrm>
            <a:off x="609600" y="1424131"/>
            <a:ext cx="5486400" cy="1296097"/>
          </a:xfrm>
        </p:spPr>
        <p:txBody>
          <a:bodyPr>
            <a:normAutofit lnSpcReduction="10000"/>
          </a:bodyPr>
          <a:lstStyle/>
          <a:p>
            <a:r>
              <a:rPr lang="en-GB" sz="2600" dirty="0"/>
              <a:t>Physical</a:t>
            </a:r>
          </a:p>
          <a:p>
            <a:pPr lvl="1"/>
            <a:r>
              <a:rPr lang="en-GB" sz="2000" i="1" dirty="0">
                <a:solidFill>
                  <a:srgbClr val="FF0000"/>
                </a:solidFill>
              </a:rPr>
              <a:t>Phones</a:t>
            </a:r>
            <a:r>
              <a:rPr lang="en-GB" sz="2000" dirty="0"/>
              <a:t> originate in the articulators.</a:t>
            </a:r>
          </a:p>
          <a:p>
            <a:pPr lvl="1"/>
            <a:r>
              <a:rPr lang="en-GB" sz="2000" dirty="0"/>
              <a:t>Carried through air (typically!)</a:t>
            </a:r>
          </a:p>
          <a:p>
            <a:pPr lvl="1"/>
            <a:r>
              <a:rPr lang="en-GB" sz="2000" dirty="0"/>
              <a:t>Received by the ear</a:t>
            </a:r>
          </a:p>
        </p:txBody>
      </p:sp>
      <p:sp>
        <p:nvSpPr>
          <p:cNvPr id="4" name="Text Placeholder 2">
            <a:extLst>
              <a:ext uri="{FF2B5EF4-FFF2-40B4-BE49-F238E27FC236}">
                <a16:creationId xmlns:a16="http://schemas.microsoft.com/office/drawing/2014/main" id="{8E094C6D-3F6D-4975-B29B-D0C901E0C711}"/>
              </a:ext>
            </a:extLst>
          </p:cNvPr>
          <p:cNvSpPr txBox="1">
            <a:spLocks/>
          </p:cNvSpPr>
          <p:nvPr/>
        </p:nvSpPr>
        <p:spPr>
          <a:xfrm>
            <a:off x="609600" y="2720229"/>
            <a:ext cx="5486400" cy="12960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Linked</a:t>
            </a:r>
          </a:p>
          <a:p>
            <a:pPr lvl="1"/>
            <a:r>
              <a:rPr lang="en-GB" sz="2000" dirty="0"/>
              <a:t>By projection</a:t>
            </a:r>
          </a:p>
          <a:p>
            <a:pPr lvl="1"/>
            <a:r>
              <a:rPr lang="en-GB" sz="2000" dirty="0"/>
              <a:t>By facial interaction</a:t>
            </a:r>
          </a:p>
          <a:p>
            <a:pPr lvl="1"/>
            <a:r>
              <a:rPr lang="en-GB" sz="2000" dirty="0"/>
              <a:t>By naming the recipient</a:t>
            </a:r>
          </a:p>
        </p:txBody>
      </p:sp>
      <p:sp>
        <p:nvSpPr>
          <p:cNvPr id="6" name="Text Placeholder 2">
            <a:extLst>
              <a:ext uri="{FF2B5EF4-FFF2-40B4-BE49-F238E27FC236}">
                <a16:creationId xmlns:a16="http://schemas.microsoft.com/office/drawing/2014/main" id="{87F15589-281F-465C-B5BA-98FE9B286E3F}"/>
              </a:ext>
            </a:extLst>
          </p:cNvPr>
          <p:cNvSpPr txBox="1">
            <a:spLocks/>
          </p:cNvSpPr>
          <p:nvPr/>
        </p:nvSpPr>
        <p:spPr>
          <a:xfrm>
            <a:off x="609600" y="3900988"/>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Detected</a:t>
            </a:r>
          </a:p>
          <a:p>
            <a:pPr lvl="1"/>
            <a:r>
              <a:rPr lang="en-GB" sz="2000" dirty="0"/>
              <a:t>Through understanding of a common vocabulary</a:t>
            </a:r>
          </a:p>
        </p:txBody>
      </p:sp>
      <p:sp>
        <p:nvSpPr>
          <p:cNvPr id="8" name="Text Placeholder 2">
            <a:extLst>
              <a:ext uri="{FF2B5EF4-FFF2-40B4-BE49-F238E27FC236}">
                <a16:creationId xmlns:a16="http://schemas.microsoft.com/office/drawing/2014/main" id="{B4A2E40B-9CF1-44FA-BE8B-06A1B7D34D14}"/>
              </a:ext>
            </a:extLst>
          </p:cNvPr>
          <p:cNvSpPr txBox="1">
            <a:spLocks/>
          </p:cNvSpPr>
          <p:nvPr/>
        </p:nvSpPr>
        <p:spPr>
          <a:xfrm>
            <a:off x="609600" y="4924338"/>
            <a:ext cx="5486400" cy="962785"/>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Relayed </a:t>
            </a:r>
            <a:r>
              <a:rPr lang="en-GB" sz="1400" i="1" dirty="0"/>
              <a:t>(if necessary)</a:t>
            </a:r>
          </a:p>
          <a:p>
            <a:pPr lvl="1"/>
            <a:r>
              <a:rPr lang="en-GB" sz="2200" dirty="0"/>
              <a:t>Through messengers,</a:t>
            </a:r>
          </a:p>
          <a:p>
            <a:pPr lvl="1"/>
            <a:r>
              <a:rPr lang="en-GB" sz="2200" dirty="0"/>
              <a:t>who know how to reach the recipient</a:t>
            </a:r>
          </a:p>
        </p:txBody>
      </p:sp>
      <p:sp>
        <p:nvSpPr>
          <p:cNvPr id="10" name="Text Placeholder 2">
            <a:extLst>
              <a:ext uri="{FF2B5EF4-FFF2-40B4-BE49-F238E27FC236}">
                <a16:creationId xmlns:a16="http://schemas.microsoft.com/office/drawing/2014/main" id="{A6501C88-846F-478A-8DBD-88ADCF88F024}"/>
              </a:ext>
            </a:extLst>
          </p:cNvPr>
          <p:cNvSpPr txBox="1">
            <a:spLocks/>
          </p:cNvSpPr>
          <p:nvPr/>
        </p:nvSpPr>
        <p:spPr>
          <a:xfrm>
            <a:off x="6096000" y="1417838"/>
            <a:ext cx="5486400" cy="1575140"/>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solidFill>
                  <a:srgbClr val="000000"/>
                </a:solidFill>
                <a:latin typeface="Calibri" panose="020F0502020204030204" pitchFamily="34" charset="0"/>
              </a:rPr>
              <a:t>Transported</a:t>
            </a:r>
          </a:p>
          <a:p>
            <a:pPr lvl="1"/>
            <a:r>
              <a:rPr lang="en-GB" sz="2000" dirty="0">
                <a:solidFill>
                  <a:srgbClr val="000000"/>
                </a:solidFill>
                <a:latin typeface="Calibri" panose="020F0502020204030204" pitchFamily="34" charset="0"/>
              </a:rPr>
              <a:t>over the air as a sequence</a:t>
            </a:r>
          </a:p>
          <a:p>
            <a:pPr lvl="1"/>
            <a:r>
              <a:rPr lang="en-GB" sz="2000" dirty="0">
                <a:solidFill>
                  <a:srgbClr val="000000"/>
                </a:solidFill>
                <a:latin typeface="Calibri" panose="020F0502020204030204" pitchFamily="34" charset="0"/>
              </a:rPr>
              <a:t>possibly through a messenger</a:t>
            </a:r>
          </a:p>
          <a:p>
            <a:pPr lvl="1"/>
            <a:r>
              <a:rPr lang="en-GB" sz="2000" dirty="0">
                <a:solidFill>
                  <a:srgbClr val="000000"/>
                </a:solidFill>
                <a:latin typeface="Calibri" panose="020F0502020204030204" pitchFamily="34" charset="0"/>
              </a:rPr>
              <a:t>with requests for repetition by the receiver if a word from the sender is lost</a:t>
            </a:r>
          </a:p>
        </p:txBody>
      </p:sp>
      <p:sp>
        <p:nvSpPr>
          <p:cNvPr id="11" name="Text Placeholder 2">
            <a:extLst>
              <a:ext uri="{FF2B5EF4-FFF2-40B4-BE49-F238E27FC236}">
                <a16:creationId xmlns:a16="http://schemas.microsoft.com/office/drawing/2014/main" id="{4631AFFA-2FAE-4C3D-BDF9-834CF23B9D78}"/>
              </a:ext>
            </a:extLst>
          </p:cNvPr>
          <p:cNvSpPr txBox="1">
            <a:spLocks/>
          </p:cNvSpPr>
          <p:nvPr/>
        </p:nvSpPr>
        <p:spPr>
          <a:xfrm>
            <a:off x="6096000" y="2992979"/>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Organized</a:t>
            </a:r>
            <a:r>
              <a:rPr lang="en-GB" dirty="0"/>
              <a:t> into sessions </a:t>
            </a:r>
          </a:p>
          <a:p>
            <a:pPr lvl="1"/>
            <a:r>
              <a:rPr lang="en-GB" sz="2000" dirty="0"/>
              <a:t>two people discuss a theme until they drop it and move on to another</a:t>
            </a:r>
          </a:p>
        </p:txBody>
      </p:sp>
      <p:sp>
        <p:nvSpPr>
          <p:cNvPr id="12" name="Text Placeholder 2">
            <a:extLst>
              <a:ext uri="{FF2B5EF4-FFF2-40B4-BE49-F238E27FC236}">
                <a16:creationId xmlns:a16="http://schemas.microsoft.com/office/drawing/2014/main" id="{B3853756-3115-489F-9F21-3D2A22934201}"/>
              </a:ext>
            </a:extLst>
          </p:cNvPr>
          <p:cNvSpPr txBox="1">
            <a:spLocks/>
          </p:cNvSpPr>
          <p:nvPr/>
        </p:nvSpPr>
        <p:spPr>
          <a:xfrm>
            <a:off x="6095999" y="4011376"/>
            <a:ext cx="5547919" cy="1422494"/>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Presented according to recipient(s):</a:t>
            </a:r>
          </a:p>
          <a:p>
            <a:pPr lvl="1"/>
            <a:r>
              <a:rPr lang="en-GB" sz="2000" dirty="0"/>
              <a:t>to a peer / to someone deferred to,</a:t>
            </a:r>
          </a:p>
          <a:p>
            <a:pPr lvl="1"/>
            <a:r>
              <a:rPr lang="en-GB" sz="2000" dirty="0"/>
              <a:t>to a crowd, </a:t>
            </a:r>
          </a:p>
          <a:p>
            <a:pPr lvl="1"/>
            <a:r>
              <a:rPr lang="en-GB" sz="2000" dirty="0"/>
              <a:t>in a solemn occasion/festive occasion </a:t>
            </a:r>
          </a:p>
        </p:txBody>
      </p:sp>
      <p:sp>
        <p:nvSpPr>
          <p:cNvPr id="13" name="Text Placeholder 2">
            <a:extLst>
              <a:ext uri="{FF2B5EF4-FFF2-40B4-BE49-F238E27FC236}">
                <a16:creationId xmlns:a16="http://schemas.microsoft.com/office/drawing/2014/main" id="{FA627883-008B-4C01-8FF8-AAFC524A87FF}"/>
              </a:ext>
            </a:extLst>
          </p:cNvPr>
          <p:cNvSpPr txBox="1">
            <a:spLocks/>
          </p:cNvSpPr>
          <p:nvPr/>
        </p:nvSpPr>
        <p:spPr>
          <a:xfrm>
            <a:off x="6095998" y="5433870"/>
            <a:ext cx="5657852" cy="1018398"/>
          </a:xfrm>
          <a:prstGeom prst="rect">
            <a:avLst/>
          </a:prstGeom>
        </p:spPr>
        <p:txBody>
          <a:bodyPr vert="horz" lIns="91425" tIns="91425" rIns="91425" bIns="91425" rtlCol="0" anchor="t" anchorCtr="0">
            <a:normAutofit fontScale="925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Applied to life in the family, at work, in sport with context-dependent terms</a:t>
            </a:r>
            <a:endParaRPr lang="en-GB" sz="2000" dirty="0"/>
          </a:p>
        </p:txBody>
      </p:sp>
    </p:spTree>
    <p:extLst>
      <p:ext uri="{BB962C8B-B14F-4D97-AF65-F5344CB8AC3E}">
        <p14:creationId xmlns:p14="http://schemas.microsoft.com/office/powerpoint/2010/main" val="33870682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B541-2DA0-49EC-94FF-CED6958FEC7B}"/>
              </a:ext>
            </a:extLst>
          </p:cNvPr>
          <p:cNvSpPr>
            <a:spLocks noGrp="1"/>
          </p:cNvSpPr>
          <p:nvPr>
            <p:ph type="title"/>
          </p:nvPr>
        </p:nvSpPr>
        <p:spPr/>
        <p:txBody>
          <a:bodyPr/>
          <a:lstStyle/>
          <a:p>
            <a:r>
              <a:rPr lang="en-GB" dirty="0"/>
              <a:t>Attributes of Words’ relationship to Meaning </a:t>
            </a:r>
          </a:p>
        </p:txBody>
      </p:sp>
      <p:sp>
        <p:nvSpPr>
          <p:cNvPr id="3" name="Text Placeholder 2">
            <a:extLst>
              <a:ext uri="{FF2B5EF4-FFF2-40B4-BE49-F238E27FC236}">
                <a16:creationId xmlns:a16="http://schemas.microsoft.com/office/drawing/2014/main" id="{E032D991-3D7F-464A-8FB7-9152FCC4D333}"/>
              </a:ext>
            </a:extLst>
          </p:cNvPr>
          <p:cNvSpPr>
            <a:spLocks noGrp="1"/>
          </p:cNvSpPr>
          <p:nvPr>
            <p:ph type="body" idx="1"/>
          </p:nvPr>
        </p:nvSpPr>
        <p:spPr/>
        <p:txBody>
          <a:bodyPr>
            <a:normAutofit/>
          </a:bodyPr>
          <a:lstStyle/>
          <a:p>
            <a:pPr marL="514350" indent="-514350">
              <a:buFont typeface="+mj-lt"/>
              <a:buAutoNum type="arabicPeriod"/>
            </a:pPr>
            <a:r>
              <a:rPr lang="en-GB" dirty="0"/>
              <a:t>Words are used to carry meaning.</a:t>
            </a:r>
          </a:p>
          <a:p>
            <a:pPr lvl="1"/>
            <a:r>
              <a:rPr lang="en-GB" dirty="0"/>
              <a:t>Therefore, each word carries a part of meaning.</a:t>
            </a:r>
          </a:p>
          <a:p>
            <a:pPr marL="514350" indent="-514350">
              <a:buFont typeface="+mj-lt"/>
              <a:buAutoNum type="arabicPeriod"/>
            </a:pPr>
            <a:endParaRPr lang="en-GB" dirty="0"/>
          </a:p>
          <a:p>
            <a:pPr marL="514350" indent="-514350">
              <a:buFont typeface="+mj-lt"/>
              <a:buAutoNum type="arabicPeriod"/>
            </a:pPr>
            <a:r>
              <a:rPr lang="en-GB" dirty="0"/>
              <a:t>The meaning carried by a word is not uniquely bound to it.</a:t>
            </a:r>
          </a:p>
          <a:p>
            <a:pPr lvl="1"/>
            <a:r>
              <a:rPr lang="en-GB" dirty="0"/>
              <a:t>Verbosity of meaning.</a:t>
            </a:r>
          </a:p>
          <a:p>
            <a:pPr marL="514350" indent="-514350">
              <a:buFont typeface="+mj-lt"/>
              <a:buAutoNum type="arabicPeriod"/>
            </a:pPr>
            <a:endParaRPr lang="en-GB" dirty="0"/>
          </a:p>
          <a:p>
            <a:pPr marL="514350" indent="-514350">
              <a:buFont typeface="+mj-lt"/>
              <a:buAutoNum type="arabicPeriod"/>
            </a:pPr>
            <a:r>
              <a:rPr lang="en-GB" dirty="0"/>
              <a:t>The meaning carried by a word depends upon the words that surround it (its context).</a:t>
            </a:r>
          </a:p>
          <a:p>
            <a:pPr lvl="1"/>
            <a:r>
              <a:rPr lang="en-GB" dirty="0"/>
              <a:t>Context-dependency of words.</a:t>
            </a:r>
          </a:p>
          <a:p>
            <a:endParaRPr lang="en-GB" dirty="0"/>
          </a:p>
        </p:txBody>
      </p:sp>
    </p:spTree>
    <p:extLst>
      <p:ext uri="{BB962C8B-B14F-4D97-AF65-F5344CB8AC3E}">
        <p14:creationId xmlns:p14="http://schemas.microsoft.com/office/powerpoint/2010/main" val="37460666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B4D0-EE4C-4B39-B276-65230B689C08}"/>
              </a:ext>
            </a:extLst>
          </p:cNvPr>
          <p:cNvSpPr>
            <a:spLocks noGrp="1"/>
          </p:cNvSpPr>
          <p:nvPr>
            <p:ph type="title"/>
          </p:nvPr>
        </p:nvSpPr>
        <p:spPr/>
        <p:txBody>
          <a:bodyPr/>
          <a:lstStyle/>
          <a:p>
            <a:r>
              <a:rPr lang="en-GB" dirty="0"/>
              <a:t>Phonemes’ relationship to Meaning</a:t>
            </a:r>
          </a:p>
        </p:txBody>
      </p:sp>
      <p:sp>
        <p:nvSpPr>
          <p:cNvPr id="3" name="Text Placeholder 2">
            <a:extLst>
              <a:ext uri="{FF2B5EF4-FFF2-40B4-BE49-F238E27FC236}">
                <a16:creationId xmlns:a16="http://schemas.microsoft.com/office/drawing/2014/main" id="{30565FE2-963F-4539-BCF8-18F6EF8759F3}"/>
              </a:ext>
            </a:extLst>
          </p:cNvPr>
          <p:cNvSpPr>
            <a:spLocks noGrp="1"/>
          </p:cNvSpPr>
          <p:nvPr>
            <p:ph type="body" idx="1"/>
          </p:nvPr>
        </p:nvSpPr>
        <p:spPr/>
        <p:txBody>
          <a:bodyPr>
            <a:normAutofit fontScale="92500" lnSpcReduction="10000"/>
          </a:bodyPr>
          <a:lstStyle/>
          <a:p>
            <a:r>
              <a:rPr lang="en-GB" dirty="0"/>
              <a:t>These attributes are even more pronounced at the </a:t>
            </a:r>
            <a:r>
              <a:rPr lang="en-GB" i="1" dirty="0">
                <a:solidFill>
                  <a:srgbClr val="FF0000"/>
                </a:solidFill>
              </a:rPr>
              <a:t>level</a:t>
            </a:r>
            <a:r>
              <a:rPr lang="en-GB" dirty="0"/>
              <a:t> of the relationship between individual </a:t>
            </a:r>
            <a:r>
              <a:rPr lang="en-GB" i="1" dirty="0">
                <a:solidFill>
                  <a:srgbClr val="FF0000"/>
                </a:solidFill>
              </a:rPr>
              <a:t>phonemes</a:t>
            </a:r>
            <a:r>
              <a:rPr lang="en-GB" dirty="0"/>
              <a:t> and meaning.</a:t>
            </a:r>
          </a:p>
          <a:p>
            <a:endParaRPr lang="en-GB" dirty="0"/>
          </a:p>
          <a:p>
            <a:r>
              <a:rPr lang="en-GB" dirty="0"/>
              <a:t>Phonemes are cognitive abstractions of </a:t>
            </a:r>
            <a:r>
              <a:rPr lang="en-GB" i="1" dirty="0">
                <a:solidFill>
                  <a:srgbClr val="FF0000"/>
                </a:solidFill>
              </a:rPr>
              <a:t>phones </a:t>
            </a:r>
            <a:r>
              <a:rPr lang="en-GB" dirty="0"/>
              <a:t>(the “physical segments”) used to carry words.</a:t>
            </a:r>
          </a:p>
          <a:p>
            <a:pPr lvl="1"/>
            <a:r>
              <a:rPr lang="en-GB" dirty="0"/>
              <a:t>The mind stores the </a:t>
            </a:r>
            <a:r>
              <a:rPr lang="en-GB" i="1" dirty="0"/>
              <a:t>phoneme</a:t>
            </a:r>
            <a:r>
              <a:rPr lang="en-GB" dirty="0"/>
              <a:t> to produce the </a:t>
            </a:r>
            <a:r>
              <a:rPr lang="en-GB" i="1" dirty="0"/>
              <a:t>phone</a:t>
            </a:r>
            <a:r>
              <a:rPr lang="en-GB" dirty="0"/>
              <a:t>.</a:t>
            </a:r>
          </a:p>
          <a:p>
            <a:pPr lvl="1"/>
            <a:r>
              <a:rPr lang="en-GB" dirty="0"/>
              <a:t>Each phone carries a part of the sound of a word.</a:t>
            </a:r>
          </a:p>
          <a:p>
            <a:endParaRPr lang="en-GB" dirty="0"/>
          </a:p>
          <a:p>
            <a:r>
              <a:rPr lang="en-GB" dirty="0"/>
              <a:t>A phoneme is the smallest structural unit that carries meaning.</a:t>
            </a:r>
          </a:p>
          <a:p>
            <a:pPr marL="0" indent="0">
              <a:buNone/>
            </a:pPr>
            <a:endParaRPr lang="en-GB" dirty="0"/>
          </a:p>
          <a:p>
            <a:r>
              <a:rPr lang="en-GB" dirty="0"/>
              <a:t>A mis-detected phoneme may lead to detection of the wrong word.</a:t>
            </a:r>
          </a:p>
          <a:p>
            <a:pPr lvl="1"/>
            <a:r>
              <a:rPr lang="en-GB" dirty="0"/>
              <a:t>E.g. detect /t/ instead of /d/ and obtain “kit” instead of “kid”.</a:t>
            </a:r>
          </a:p>
          <a:p>
            <a:endParaRPr lang="en-GB" dirty="0"/>
          </a:p>
          <a:p>
            <a:r>
              <a:rPr lang="en-GB" dirty="0"/>
              <a:t>It is only in the ensemble of phonemes, words, sentences and sometimes longer elements of speech that meaning is communicated.</a:t>
            </a:r>
          </a:p>
          <a:p>
            <a:endParaRPr lang="en-GB" dirty="0"/>
          </a:p>
        </p:txBody>
      </p:sp>
    </p:spTree>
    <p:extLst>
      <p:ext uri="{BB962C8B-B14F-4D97-AF65-F5344CB8AC3E}">
        <p14:creationId xmlns:p14="http://schemas.microsoft.com/office/powerpoint/2010/main" val="3900208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F950-1E8F-4697-AD42-300B616C92B7}"/>
              </a:ext>
            </a:extLst>
          </p:cNvPr>
          <p:cNvSpPr>
            <a:spLocks noGrp="1"/>
          </p:cNvSpPr>
          <p:nvPr>
            <p:ph type="title"/>
          </p:nvPr>
        </p:nvSpPr>
        <p:spPr/>
        <p:txBody>
          <a:bodyPr/>
          <a:lstStyle/>
          <a:p>
            <a:r>
              <a:rPr lang="en-GB" dirty="0"/>
              <a:t>Meaning in Computer Communication</a:t>
            </a:r>
          </a:p>
        </p:txBody>
      </p:sp>
      <p:sp>
        <p:nvSpPr>
          <p:cNvPr id="3" name="Text Placeholder 2">
            <a:extLst>
              <a:ext uri="{FF2B5EF4-FFF2-40B4-BE49-F238E27FC236}">
                <a16:creationId xmlns:a16="http://schemas.microsoft.com/office/drawing/2014/main" id="{39F9394E-67EF-4563-9272-962DEE116D10}"/>
              </a:ext>
            </a:extLst>
          </p:cNvPr>
          <p:cNvSpPr>
            <a:spLocks noGrp="1"/>
          </p:cNvSpPr>
          <p:nvPr>
            <p:ph type="body" idx="1"/>
          </p:nvPr>
        </p:nvSpPr>
        <p:spPr/>
        <p:txBody>
          <a:bodyPr>
            <a:normAutofit lnSpcReduction="10000"/>
          </a:bodyPr>
          <a:lstStyle/>
          <a:p>
            <a:r>
              <a:rPr lang="en-GB" dirty="0"/>
              <a:t>Just as phonemes, words, clauses, sentences,  exist concurrently in human communication but exist at different levels to carry meaning …</a:t>
            </a:r>
          </a:p>
          <a:p>
            <a:endParaRPr lang="en-GB" dirty="0"/>
          </a:p>
          <a:p>
            <a:r>
              <a:rPr lang="en-GB" dirty="0"/>
              <a:t>… so can we organize computer communication into hierarchical levels.</a:t>
            </a:r>
          </a:p>
          <a:p>
            <a:endParaRPr lang="en-GB" dirty="0"/>
          </a:p>
          <a:p>
            <a:r>
              <a:rPr lang="en-GB" dirty="0"/>
              <a:t>Between humans, meaning is communicated when concepts are recognized.</a:t>
            </a:r>
          </a:p>
          <a:p>
            <a:endParaRPr lang="en-GB" dirty="0"/>
          </a:p>
          <a:p>
            <a:r>
              <a:rPr lang="en-GB" dirty="0"/>
              <a:t>Between machines, meaning is communicated when </a:t>
            </a:r>
          </a:p>
          <a:p>
            <a:pPr lvl="1"/>
            <a:r>
              <a:rPr lang="en-GB" dirty="0"/>
              <a:t>applications recognize a command, </a:t>
            </a:r>
          </a:p>
          <a:p>
            <a:pPr lvl="1"/>
            <a:r>
              <a:rPr lang="en-GB" dirty="0"/>
              <a:t>applications recognize a response, or </a:t>
            </a:r>
          </a:p>
          <a:p>
            <a:pPr lvl="1"/>
            <a:r>
              <a:rPr lang="en-GB" dirty="0"/>
              <a:t>an event is received</a:t>
            </a:r>
          </a:p>
          <a:p>
            <a:pPr marL="0" indent="0">
              <a:buNone/>
            </a:pPr>
            <a:r>
              <a:rPr lang="en-GB" dirty="0"/>
              <a:t>… </a:t>
            </a:r>
            <a:r>
              <a:rPr lang="en-GB" i="1" dirty="0">
                <a:solidFill>
                  <a:srgbClr val="FF0000"/>
                </a:solidFill>
              </a:rPr>
              <a:t>across an application programming interface (API)</a:t>
            </a:r>
            <a:r>
              <a:rPr lang="en-GB" dirty="0"/>
              <a:t>.</a:t>
            </a:r>
          </a:p>
        </p:txBody>
      </p:sp>
    </p:spTree>
    <p:extLst>
      <p:ext uri="{BB962C8B-B14F-4D97-AF65-F5344CB8AC3E}">
        <p14:creationId xmlns:p14="http://schemas.microsoft.com/office/powerpoint/2010/main" val="21699095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C882-CB2C-45DF-A19C-DCA6C7BBA75A}"/>
              </a:ext>
            </a:extLst>
          </p:cNvPr>
          <p:cNvSpPr>
            <a:spLocks noGrp="1"/>
          </p:cNvSpPr>
          <p:nvPr>
            <p:ph type="title"/>
          </p:nvPr>
        </p:nvSpPr>
        <p:spPr/>
        <p:txBody>
          <a:bodyPr/>
          <a:lstStyle/>
          <a:p>
            <a:r>
              <a:rPr lang="en-GB" dirty="0"/>
              <a:t>Assembling Meaning</a:t>
            </a:r>
          </a:p>
        </p:txBody>
      </p:sp>
      <p:sp>
        <p:nvSpPr>
          <p:cNvPr id="3" name="Text Placeholder 2">
            <a:extLst>
              <a:ext uri="{FF2B5EF4-FFF2-40B4-BE49-F238E27FC236}">
                <a16:creationId xmlns:a16="http://schemas.microsoft.com/office/drawing/2014/main" id="{8A009B78-DB37-4D51-8CFB-3E46A1260DAA}"/>
              </a:ext>
            </a:extLst>
          </p:cNvPr>
          <p:cNvSpPr>
            <a:spLocks noGrp="1"/>
          </p:cNvSpPr>
          <p:nvPr>
            <p:ph type="body" idx="1"/>
          </p:nvPr>
        </p:nvSpPr>
        <p:spPr/>
        <p:txBody>
          <a:bodyPr>
            <a:normAutofit fontScale="92500" lnSpcReduction="10000"/>
          </a:bodyPr>
          <a:lstStyle/>
          <a:p>
            <a:r>
              <a:rPr lang="en-GB" dirty="0"/>
              <a:t>Meaning is assembled through the accumulation of some number of lower-level units.</a:t>
            </a:r>
          </a:p>
          <a:p>
            <a:endParaRPr lang="en-GB" dirty="0"/>
          </a:p>
          <a:p>
            <a:r>
              <a:rPr lang="en-GB" dirty="0"/>
              <a:t>With human communication (roughly):</a:t>
            </a:r>
          </a:p>
          <a:p>
            <a:pPr lvl="1"/>
            <a:r>
              <a:rPr lang="en-GB" dirty="0"/>
              <a:t>phonemes are assembled into words</a:t>
            </a:r>
          </a:p>
          <a:p>
            <a:pPr lvl="1"/>
            <a:r>
              <a:rPr lang="en-GB" dirty="0"/>
              <a:t>words are assembled into sentences</a:t>
            </a:r>
          </a:p>
          <a:p>
            <a:pPr lvl="1"/>
            <a:r>
              <a:rPr lang="en-GB" dirty="0"/>
              <a:t>sentences are abstracted into concepts</a:t>
            </a:r>
          </a:p>
          <a:p>
            <a:pPr lvl="1"/>
            <a:r>
              <a:rPr lang="en-GB" dirty="0"/>
              <a:t>concepts are rationalized into meaning</a:t>
            </a:r>
          </a:p>
          <a:p>
            <a:endParaRPr lang="en-GB" dirty="0"/>
          </a:p>
          <a:p>
            <a:r>
              <a:rPr lang="en-GB" dirty="0"/>
              <a:t>With machine communications (simplified):</a:t>
            </a:r>
          </a:p>
          <a:p>
            <a:pPr lvl="1"/>
            <a:r>
              <a:rPr lang="en-GB" dirty="0"/>
              <a:t>bit patterns (baseband) / symbols (modulation) are assembled into bit-groups (by processes like decoding)</a:t>
            </a:r>
          </a:p>
          <a:p>
            <a:pPr lvl="1"/>
            <a:r>
              <a:rPr lang="en-GB" dirty="0"/>
              <a:t>bit-groups (e.g. octets) are assembled into packets (by packet-length bit-group or packet-end bit-group detection)</a:t>
            </a:r>
          </a:p>
          <a:p>
            <a:pPr lvl="1"/>
            <a:r>
              <a:rPr lang="en-GB" dirty="0"/>
              <a:t>packets are assembled into application-level messages (by protocol logic)</a:t>
            </a:r>
          </a:p>
          <a:p>
            <a:pPr lvl="1"/>
            <a:r>
              <a:rPr lang="en-GB" dirty="0"/>
              <a:t>application-level messages carry all or part of meaning (by protocol logic)</a:t>
            </a:r>
          </a:p>
          <a:p>
            <a:endParaRPr lang="en-GB" dirty="0"/>
          </a:p>
        </p:txBody>
      </p:sp>
    </p:spTree>
    <p:extLst>
      <p:ext uri="{BB962C8B-B14F-4D97-AF65-F5344CB8AC3E}">
        <p14:creationId xmlns:p14="http://schemas.microsoft.com/office/powerpoint/2010/main" val="184725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BCBDC-C0E8-4E51-74E1-DA628574AB68}"/>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Connection vs circuit</a:t>
            </a:r>
            <a:endParaRPr lang="LID4096" sz="4000">
              <a:solidFill>
                <a:srgbClr val="FFFFFF"/>
              </a:solidFill>
            </a:endParaRPr>
          </a:p>
        </p:txBody>
      </p:sp>
      <p:sp>
        <p:nvSpPr>
          <p:cNvPr id="3" name="Content Placeholder 2">
            <a:extLst>
              <a:ext uri="{FF2B5EF4-FFF2-40B4-BE49-F238E27FC236}">
                <a16:creationId xmlns:a16="http://schemas.microsoft.com/office/drawing/2014/main" id="{17D53BB3-A1FF-BC11-432C-9EDC9CC84360}"/>
              </a:ext>
            </a:extLst>
          </p:cNvPr>
          <p:cNvSpPr>
            <a:spLocks noGrp="1"/>
          </p:cNvSpPr>
          <p:nvPr>
            <p:ph idx="1"/>
          </p:nvPr>
        </p:nvSpPr>
        <p:spPr>
          <a:xfrm>
            <a:off x="1371599" y="2318197"/>
            <a:ext cx="9724031" cy="3683358"/>
          </a:xfrm>
        </p:spPr>
        <p:txBody>
          <a:bodyPr anchor="ctr">
            <a:normAutofit/>
          </a:bodyPr>
          <a:lstStyle/>
          <a:p>
            <a:r>
              <a:rPr lang="en-GB" sz="2000" dirty="0"/>
              <a:t>A connection is primarily a means to guarantee reliability.</a:t>
            </a:r>
          </a:p>
          <a:p>
            <a:r>
              <a:rPr lang="en-GB" sz="2000" dirty="0"/>
              <a:t>When two parties establish a connection, they keep track of what has been communicated.</a:t>
            </a:r>
          </a:p>
          <a:p>
            <a:r>
              <a:rPr lang="en-GB" sz="2000" dirty="0"/>
              <a:t>Therefore, reliability through tracking of data is the key differentiator.</a:t>
            </a:r>
          </a:p>
          <a:p>
            <a:r>
              <a:rPr lang="en-GB" sz="2000" dirty="0"/>
              <a:t>On the other hand, a circuit is primarily a means of guaranteeing a channel between the two parties.</a:t>
            </a:r>
          </a:p>
          <a:p>
            <a:r>
              <a:rPr lang="en-GB" sz="2000" dirty="0"/>
              <a:t>A circuit is subject to data loss, even though it guarantees a channel (e.g., through interference, or through overflow of a receiver’s buffers).</a:t>
            </a:r>
          </a:p>
          <a:p>
            <a:r>
              <a:rPr lang="en-GB" sz="2000" dirty="0"/>
              <a:t>A connection is subject to extreme variability in the quality of the communication pathway between the endpoints.</a:t>
            </a:r>
          </a:p>
        </p:txBody>
      </p:sp>
    </p:spTree>
    <p:extLst>
      <p:ext uri="{BB962C8B-B14F-4D97-AF65-F5344CB8AC3E}">
        <p14:creationId xmlns:p14="http://schemas.microsoft.com/office/powerpoint/2010/main" val="289000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The Internet is a Connectionless Network …</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1940256" y="530498"/>
            <a:ext cx="8311487" cy="2959417"/>
          </a:xfrm>
          <a:prstGeom prst="rect">
            <a:avLst/>
          </a:prstGeom>
          <a:noFill/>
        </p:spPr>
      </p:pic>
      <p:sp>
        <p:nvSpPr>
          <p:cNvPr id="5" name="TextBox 4">
            <a:extLst>
              <a:ext uri="{FF2B5EF4-FFF2-40B4-BE49-F238E27FC236}">
                <a16:creationId xmlns:a16="http://schemas.microsoft.com/office/drawing/2014/main" id="{58F33201-CAE0-4167-83EB-4839AA85F539}"/>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because IP is connectionless.</a:t>
            </a:r>
          </a:p>
          <a:p>
            <a:pPr marL="285750" indent="-228600">
              <a:lnSpc>
                <a:spcPct val="90000"/>
              </a:lnSpc>
              <a:spcAft>
                <a:spcPts val="600"/>
              </a:spcAft>
              <a:buFont typeface="Arial" panose="020B0604020202020204" pitchFamily="34" charset="0"/>
              <a:buChar char="•"/>
            </a:pPr>
            <a:r>
              <a:rPr lang="en-US" sz="2000"/>
              <a:t>IP does not keep track of what has been communicated.</a:t>
            </a:r>
          </a:p>
        </p:txBody>
      </p:sp>
    </p:spTree>
    <p:extLst>
      <p:ext uri="{BB962C8B-B14F-4D97-AF65-F5344CB8AC3E}">
        <p14:creationId xmlns:p14="http://schemas.microsoft.com/office/powerpoint/2010/main" val="27719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idx="4294967295"/>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Hop-to-hop Delivery</a:t>
            </a:r>
          </a:p>
        </p:txBody>
      </p:sp>
      <p:sp>
        <p:nvSpPr>
          <p:cNvPr id="10" name="TextBox 9">
            <a:extLst>
              <a:ext uri="{FF2B5EF4-FFF2-40B4-BE49-F238E27FC236}">
                <a16:creationId xmlns:a16="http://schemas.microsoft.com/office/drawing/2014/main" id="{BD5DD126-2918-41D3-AB3D-F55F69E51D83}"/>
              </a:ext>
            </a:extLst>
          </p:cNvPr>
          <p:cNvSpPr txBox="1"/>
          <p:nvPr/>
        </p:nvSpPr>
        <p:spPr>
          <a:xfrm>
            <a:off x="1882588" y="1311818"/>
            <a:ext cx="8426823" cy="397567"/>
          </a:xfrm>
          <a:prstGeom prst="rect">
            <a:avLst/>
          </a:prstGeom>
        </p:spPr>
        <p:txBody>
          <a:bodyPr vert="horz" lIns="91440" tIns="45720" rIns="91440" bIns="45720" rtlCol="0">
            <a:normAutofit/>
          </a:bodyPr>
          <a:lstStyle/>
          <a:p>
            <a:pPr algn="ctr">
              <a:lnSpc>
                <a:spcPct val="90000"/>
              </a:lnSpc>
              <a:spcBef>
                <a:spcPts val="1000"/>
              </a:spcBef>
            </a:pPr>
            <a:r>
              <a:rPr lang="en-US" sz="1600" kern="1200">
                <a:solidFill>
                  <a:schemeClr val="tx1"/>
                </a:solidFill>
                <a:latin typeface="+mn-lt"/>
                <a:ea typeface="+mn-ea"/>
                <a:cs typeface="+mn-cs"/>
              </a:rPr>
              <a:t>The physical and data link layer are jointly responsible for hop-to-hop delivery</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2769554" y="2188863"/>
            <a:ext cx="6652891" cy="3948085"/>
          </a:xfrm>
          <a:prstGeom prst="rect">
            <a:avLst/>
          </a:prstGeom>
          <a:noFill/>
        </p:spPr>
      </p:pic>
      <p:sp>
        <p:nvSpPr>
          <p:cNvPr id="5" name="TextBox 4">
            <a:extLst>
              <a:ext uri="{FF2B5EF4-FFF2-40B4-BE49-F238E27FC236}">
                <a16:creationId xmlns:a16="http://schemas.microsoft.com/office/drawing/2014/main" id="{B2B3BF42-6759-41FF-B489-283EB919D771}"/>
              </a:ext>
            </a:extLst>
          </p:cNvPr>
          <p:cNvSpPr txBox="1"/>
          <p:nvPr/>
        </p:nvSpPr>
        <p:spPr>
          <a:xfrm>
            <a:off x="3581400" y="6172200"/>
            <a:ext cx="2057400" cy="553998"/>
          </a:xfrm>
          <a:prstGeom prst="rect">
            <a:avLst/>
          </a:prstGeom>
          <a:noFill/>
        </p:spPr>
        <p:txBody>
          <a:bodyPr wrap="square" rtlCol="0">
            <a:spAutoFit/>
          </a:bodyPr>
          <a:lstStyle/>
          <a:p>
            <a:r>
              <a:rPr lang="en-GB" sz="1000" dirty="0">
                <a:solidFill>
                  <a:srgbClr val="FF0000"/>
                </a:solidFill>
                <a:latin typeface="Comic Sans MS" panose="030F0702030302020204" pitchFamily="66" charset="0"/>
              </a:rPr>
              <a:t>Note: “Link 2” is obtained through abstraction of the WAN network.</a:t>
            </a:r>
          </a:p>
        </p:txBody>
      </p:sp>
      <p:cxnSp>
        <p:nvCxnSpPr>
          <p:cNvPr id="6" name="Straight Arrow Connector 5">
            <a:extLst>
              <a:ext uri="{FF2B5EF4-FFF2-40B4-BE49-F238E27FC236}">
                <a16:creationId xmlns:a16="http://schemas.microsoft.com/office/drawing/2014/main" id="{BE51F1AC-E057-4418-8B0D-2AA9ABD9085F}"/>
              </a:ext>
            </a:extLst>
          </p:cNvPr>
          <p:cNvCxnSpPr>
            <a:cxnSpLocks/>
            <a:stCxn id="5" idx="0"/>
          </p:cNvCxnSpPr>
          <p:nvPr/>
        </p:nvCxnSpPr>
        <p:spPr>
          <a:xfrm flipV="1">
            <a:off x="4610100" y="594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73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End-to-end Delivery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p:cNvSpPr txBox="1">
            <a:spLocks/>
          </p:cNvSpPr>
          <p:nvPr/>
        </p:nvSpPr>
        <p:spPr>
          <a:xfrm>
            <a:off x="630936" y="2807208"/>
            <a:ext cx="3429000" cy="3410712"/>
          </a:xfrm>
          <a:prstGeom prst="rect">
            <a:avLst/>
          </a:prstGeom>
        </p:spPr>
        <p:txBody>
          <a:bodyPr vert="horz" lIns="91440" tIns="45720" rIns="91440" bIns="45720" rtlCol="0" anchor="t">
            <a:normAutofit/>
          </a:bodyPr>
          <a:lstStyle/>
          <a:p>
            <a:pPr marL="274320" indent="-228600">
              <a:lnSpc>
                <a:spcPct val="90000"/>
              </a:lnSpc>
              <a:spcBef>
                <a:spcPts val="580"/>
              </a:spcBef>
              <a:buClr>
                <a:schemeClr val="accent1"/>
              </a:buClr>
              <a:buSzPct val="85000"/>
              <a:buFont typeface="Arial" panose="020B0604020202020204" pitchFamily="34" charset="0"/>
              <a:buChar char="•"/>
              <a:defRPr/>
            </a:pPr>
            <a:r>
              <a:rPr lang="en-US" sz="2200"/>
              <a:t>The network layer is responsible for end-to-end delivery, by routing packets through the intermediate routers.</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4654296" y="1476418"/>
            <a:ext cx="6903720" cy="3905164"/>
          </a:xfrm>
          <a:prstGeom prst="rect">
            <a:avLst/>
          </a:prstGeom>
          <a:noFill/>
        </p:spPr>
      </p:pic>
    </p:spTree>
    <p:extLst>
      <p:ext uri="{BB962C8B-B14F-4D97-AF65-F5344CB8AC3E}">
        <p14:creationId xmlns:p14="http://schemas.microsoft.com/office/powerpoint/2010/main" val="369848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1055077" y="1447800"/>
            <a:ext cx="9612923" cy="2438400"/>
          </a:xfrm>
        </p:spPr>
        <p:txBody>
          <a:bodyPr>
            <a:normAutofit lnSpcReduction="10000"/>
          </a:bodyPr>
          <a:lstStyle/>
          <a:p>
            <a:r>
              <a:rPr lang="en-US" dirty="0"/>
              <a:t>Making a graph model of the (inter)network provides a succinct description that is relevant to the routing function.</a:t>
            </a:r>
          </a:p>
          <a:p>
            <a:r>
              <a:rPr lang="en-US" dirty="0"/>
              <a:t>Router </a:t>
            </a:r>
            <a:r>
              <a:rPr lang="en-US" i="1" dirty="0"/>
              <a:t>B</a:t>
            </a:r>
            <a:r>
              <a:rPr lang="en-US" dirty="0"/>
              <a:t> can directly access </a:t>
            </a:r>
            <a:r>
              <a:rPr lang="en-US" i="1" dirty="0"/>
              <a:t>A</a:t>
            </a:r>
            <a:r>
              <a:rPr lang="en-US" dirty="0"/>
              <a:t> and </a:t>
            </a:r>
            <a:r>
              <a:rPr lang="en-US" i="1" dirty="0"/>
              <a:t>C</a:t>
            </a:r>
            <a:r>
              <a:rPr lang="en-US" dirty="0"/>
              <a:t> through network 2 and also </a:t>
            </a:r>
            <a:r>
              <a:rPr lang="en-US" i="1" dirty="0"/>
              <a:t>D</a:t>
            </a:r>
            <a:r>
              <a:rPr lang="en-US" dirty="0"/>
              <a:t> through network 3</a:t>
            </a:r>
          </a:p>
          <a:p>
            <a:r>
              <a:rPr lang="en-US" dirty="0"/>
              <a:t>Once the graph is constructed, routing protocols can be applied for the routers to learn</a:t>
            </a:r>
            <a:endParaRPr lang="en-GB" dirty="0"/>
          </a:p>
        </p:txBody>
      </p:sp>
      <p:sp>
        <p:nvSpPr>
          <p:cNvPr id="3" name="Title 2"/>
          <p:cNvSpPr>
            <a:spLocks noGrp="1"/>
          </p:cNvSpPr>
          <p:nvPr>
            <p:ph type="title" idx="4294967295"/>
          </p:nvPr>
        </p:nvSpPr>
        <p:spPr>
          <a:xfrm>
            <a:off x="1055077" y="76200"/>
            <a:ext cx="9612923" cy="1066800"/>
          </a:xfrm>
        </p:spPr>
        <p:txBody>
          <a:bodyPr/>
          <a:lstStyle/>
          <a:p>
            <a:r>
              <a:rPr lang="en-US" dirty="0"/>
              <a:t>Routing is an inter-network activity</a:t>
            </a:r>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2997980" y="4038600"/>
            <a:ext cx="6374621" cy="21336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9388B3E-9F75-4E21-9140-357D0315BF41}"/>
                  </a:ext>
                </a:extLst>
              </p14:cNvPr>
              <p14:cNvContentPartPr/>
              <p14:nvPr/>
            </p14:nvContentPartPr>
            <p14:xfrm>
              <a:off x="3925219" y="4696289"/>
              <a:ext cx="360" cy="28080"/>
            </p14:xfrm>
          </p:contentPart>
        </mc:Choice>
        <mc:Fallback xmlns="">
          <p:pic>
            <p:nvPicPr>
              <p:cNvPr id="4" name="Ink 3">
                <a:extLst>
                  <a:ext uri="{FF2B5EF4-FFF2-40B4-BE49-F238E27FC236}">
                    <a16:creationId xmlns:a16="http://schemas.microsoft.com/office/drawing/2014/main" id="{F9388B3E-9F75-4E21-9140-357D0315BF41}"/>
                  </a:ext>
                </a:extLst>
              </p:cNvPr>
              <p:cNvPicPr/>
              <p:nvPr/>
            </p:nvPicPr>
            <p:blipFill>
              <a:blip r:embed="rId4"/>
              <a:stretch>
                <a:fillRect/>
              </a:stretch>
            </p:blipFill>
            <p:spPr>
              <a:xfrm>
                <a:off x="3916219" y="4687289"/>
                <a:ext cx="180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C0E280E-D33A-4F97-9E51-FA761B448029}"/>
                  </a:ext>
                </a:extLst>
              </p14:cNvPr>
              <p14:cNvContentPartPr/>
              <p14:nvPr/>
            </p14:nvContentPartPr>
            <p14:xfrm>
              <a:off x="3965179" y="5216489"/>
              <a:ext cx="2880" cy="16560"/>
            </p14:xfrm>
          </p:contentPart>
        </mc:Choice>
        <mc:Fallback xmlns="">
          <p:pic>
            <p:nvPicPr>
              <p:cNvPr id="5" name="Ink 4">
                <a:extLst>
                  <a:ext uri="{FF2B5EF4-FFF2-40B4-BE49-F238E27FC236}">
                    <a16:creationId xmlns:a16="http://schemas.microsoft.com/office/drawing/2014/main" id="{9C0E280E-D33A-4F97-9E51-FA761B448029}"/>
                  </a:ext>
                </a:extLst>
              </p:cNvPr>
              <p:cNvPicPr/>
              <p:nvPr/>
            </p:nvPicPr>
            <p:blipFill>
              <a:blip r:embed="rId6"/>
              <a:stretch>
                <a:fillRect/>
              </a:stretch>
            </p:blipFill>
            <p:spPr>
              <a:xfrm>
                <a:off x="3956179" y="5207489"/>
                <a:ext cx="20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4B93DD7-C040-4698-8124-8E1EA7339260}"/>
                  </a:ext>
                </a:extLst>
              </p14:cNvPr>
              <p14:cNvContentPartPr/>
              <p14:nvPr/>
            </p14:nvContentPartPr>
            <p14:xfrm>
              <a:off x="3853939" y="4664609"/>
              <a:ext cx="11160" cy="12960"/>
            </p14:xfrm>
          </p:contentPart>
        </mc:Choice>
        <mc:Fallback xmlns="">
          <p:pic>
            <p:nvPicPr>
              <p:cNvPr id="6" name="Ink 5">
                <a:extLst>
                  <a:ext uri="{FF2B5EF4-FFF2-40B4-BE49-F238E27FC236}">
                    <a16:creationId xmlns:a16="http://schemas.microsoft.com/office/drawing/2014/main" id="{F4B93DD7-C040-4698-8124-8E1EA7339260}"/>
                  </a:ext>
                </a:extLst>
              </p:cNvPr>
              <p:cNvPicPr/>
              <p:nvPr/>
            </p:nvPicPr>
            <p:blipFill>
              <a:blip r:embed="rId8"/>
              <a:stretch>
                <a:fillRect/>
              </a:stretch>
            </p:blipFill>
            <p:spPr>
              <a:xfrm>
                <a:off x="3844939" y="4655609"/>
                <a:ext cx="28800" cy="30600"/>
              </a:xfrm>
              <a:prstGeom prst="rect">
                <a:avLst/>
              </a:prstGeom>
            </p:spPr>
          </p:pic>
        </mc:Fallback>
      </mc:AlternateContent>
    </p:spTree>
    <p:extLst>
      <p:ext uri="{BB962C8B-B14F-4D97-AF65-F5344CB8AC3E}">
        <p14:creationId xmlns:p14="http://schemas.microsoft.com/office/powerpoint/2010/main" val="392569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The Autonomous System</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noChangeArrowheads="1"/>
          </p:cNvPicPr>
          <p:nvPr/>
        </p:nvPicPr>
        <p:blipFill>
          <a:blip r:embed="rId3" cstate="print"/>
          <a:stretch>
            <a:fillRect/>
          </a:stretch>
        </p:blipFill>
        <p:spPr bwMode="auto">
          <a:xfrm>
            <a:off x="4654296" y="1432911"/>
            <a:ext cx="6894576" cy="2309682"/>
          </a:xfrm>
          <a:prstGeom prst="rect">
            <a:avLst/>
          </a:prstGeom>
          <a:noFill/>
        </p:spPr>
      </p:pic>
      <p:sp>
        <p:nvSpPr>
          <p:cNvPr id="2" name="Content Placeholder 1"/>
          <p:cNvSpPr>
            <a:spLocks noGrp="1"/>
          </p:cNvSpPr>
          <p:nvPr>
            <p:ph sz="quarter" idx="4294967295"/>
          </p:nvPr>
        </p:nvSpPr>
        <p:spPr>
          <a:xfrm>
            <a:off x="4654296" y="3813243"/>
            <a:ext cx="6894576" cy="2413821"/>
          </a:xfrm>
        </p:spPr>
        <p:txBody>
          <a:bodyPr vert="horz" lIns="91440" tIns="45720" rIns="91440" bIns="45720" rtlCol="0" anchor="t">
            <a:noAutofit/>
          </a:bodyPr>
          <a:lstStyle/>
          <a:p>
            <a:r>
              <a:rPr lang="en-US" sz="1800" dirty="0"/>
              <a:t>An Autonomous System (</a:t>
            </a:r>
            <a:r>
              <a:rPr lang="en-US" sz="1800" b="1" dirty="0"/>
              <a:t>AS) </a:t>
            </a:r>
            <a:r>
              <a:rPr lang="en-US" sz="1800" dirty="0"/>
              <a:t>can be defined as a</a:t>
            </a:r>
            <a:r>
              <a:rPr lang="en-GB" sz="1800" dirty="0"/>
              <a:t> collection of connected </a:t>
            </a:r>
            <a:r>
              <a:rPr lang="en-GB" sz="1800" dirty="0">
                <a:hlinkClick r:id="rId4" tooltip="Internet Protocol"/>
              </a:rPr>
              <a:t>Internet Protocol</a:t>
            </a:r>
            <a:r>
              <a:rPr lang="en-GB" sz="1800" dirty="0"/>
              <a:t> (IP) </a:t>
            </a:r>
            <a:r>
              <a:rPr lang="en-GB" sz="1800" dirty="0">
                <a:hlinkClick r:id="rId5" tooltip="Routing"/>
              </a:rPr>
              <a:t>routing</a:t>
            </a:r>
            <a:r>
              <a:rPr lang="en-GB" sz="1800" dirty="0"/>
              <a:t> prefixes under the control of one or more network operators that presents a common, clearly defined </a:t>
            </a:r>
            <a:r>
              <a:rPr lang="en-GB" sz="1800" dirty="0">
                <a:hlinkClick r:id="rId6" tooltip="Routing policy"/>
              </a:rPr>
              <a:t>routing policy</a:t>
            </a:r>
            <a:r>
              <a:rPr lang="en-GB" sz="1800" dirty="0"/>
              <a:t> to the Internet [1].</a:t>
            </a:r>
            <a:endParaRPr lang="en-US" sz="1800" dirty="0"/>
          </a:p>
          <a:p>
            <a:r>
              <a:rPr lang="en-US" sz="1800" dirty="0"/>
              <a:t>An </a:t>
            </a:r>
            <a:r>
              <a:rPr lang="en-US" sz="1800" b="1" dirty="0"/>
              <a:t>Interior Gateway Protocol</a:t>
            </a:r>
            <a:r>
              <a:rPr lang="en-US" sz="1800" dirty="0"/>
              <a:t> </a:t>
            </a:r>
            <a:r>
              <a:rPr lang="en-US" sz="1800" b="1" dirty="0"/>
              <a:t>(IGP)</a:t>
            </a:r>
            <a:r>
              <a:rPr lang="en-US" sz="1800" dirty="0"/>
              <a:t> is used for communication within the same AS</a:t>
            </a:r>
          </a:p>
          <a:p>
            <a:r>
              <a:rPr lang="en-US" sz="1800" dirty="0"/>
              <a:t>An </a:t>
            </a:r>
            <a:r>
              <a:rPr lang="en-US" sz="1800" b="1" dirty="0"/>
              <a:t>Exterior Gateway Protocol (EGP) </a:t>
            </a:r>
            <a:r>
              <a:rPr lang="en-US" sz="1800" dirty="0"/>
              <a:t>is used for communication between ASes</a:t>
            </a:r>
          </a:p>
        </p:txBody>
      </p:sp>
    </p:spTree>
    <p:extLst>
      <p:ext uri="{BB962C8B-B14F-4D97-AF65-F5344CB8AC3E}">
        <p14:creationId xmlns:p14="http://schemas.microsoft.com/office/powerpoint/2010/main" val="445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BE73-EC70-4848-875D-96528561CD00}"/>
              </a:ext>
            </a:extLst>
          </p:cNvPr>
          <p:cNvSpPr>
            <a:spLocks noGrp="1"/>
          </p:cNvSpPr>
          <p:nvPr>
            <p:ph type="title"/>
          </p:nvPr>
        </p:nvSpPr>
        <p:spPr/>
        <p:txBody>
          <a:bodyPr/>
          <a:lstStyle/>
          <a:p>
            <a:r>
              <a:rPr lang="en-GB" dirty="0"/>
              <a:t>Networks – internetworks, subnets - networks</a:t>
            </a:r>
          </a:p>
        </p:txBody>
      </p:sp>
      <p:sp>
        <p:nvSpPr>
          <p:cNvPr id="3" name="Content Placeholder 2">
            <a:extLst>
              <a:ext uri="{FF2B5EF4-FFF2-40B4-BE49-F238E27FC236}">
                <a16:creationId xmlns:a16="http://schemas.microsoft.com/office/drawing/2014/main" id="{E5BC3E57-A216-4193-89C8-974AA0FA6570}"/>
              </a:ext>
            </a:extLst>
          </p:cNvPr>
          <p:cNvSpPr>
            <a:spLocks noGrp="1"/>
          </p:cNvSpPr>
          <p:nvPr>
            <p:ph sz="half" idx="1"/>
          </p:nvPr>
        </p:nvSpPr>
        <p:spPr>
          <a:xfrm>
            <a:off x="838200" y="2756595"/>
            <a:ext cx="5181600" cy="3420367"/>
          </a:xfrm>
        </p:spPr>
        <p:txBody>
          <a:bodyPr>
            <a:normAutofit/>
          </a:bodyPr>
          <a:lstStyle/>
          <a:p>
            <a:pPr marL="0" indent="0" algn="ctr">
              <a:buNone/>
            </a:pPr>
            <a:r>
              <a:rPr lang="en-GB" dirty="0"/>
              <a:t>SIMILARITY</a:t>
            </a:r>
          </a:p>
          <a:p>
            <a:r>
              <a:rPr lang="en-GB" dirty="0"/>
              <a:t>Both are the same type of hierarchical relationship: an internetwork (network) is a collection of networks (subnets) mutually reachable through the operation of a layer 3 protocol.</a:t>
            </a:r>
          </a:p>
          <a:p>
            <a:endParaRPr lang="en-GB" dirty="0"/>
          </a:p>
        </p:txBody>
      </p:sp>
      <p:sp>
        <p:nvSpPr>
          <p:cNvPr id="4" name="Content Placeholder 3">
            <a:extLst>
              <a:ext uri="{FF2B5EF4-FFF2-40B4-BE49-F238E27FC236}">
                <a16:creationId xmlns:a16="http://schemas.microsoft.com/office/drawing/2014/main" id="{D7AA95A8-4FC3-43CC-B4EC-3FCC29776C3B}"/>
              </a:ext>
            </a:extLst>
          </p:cNvPr>
          <p:cNvSpPr>
            <a:spLocks noGrp="1"/>
          </p:cNvSpPr>
          <p:nvPr>
            <p:ph sz="half" idx="2"/>
          </p:nvPr>
        </p:nvSpPr>
        <p:spPr>
          <a:xfrm>
            <a:off x="6172200" y="2756595"/>
            <a:ext cx="5181600" cy="3420367"/>
          </a:xfrm>
        </p:spPr>
        <p:txBody>
          <a:bodyPr>
            <a:normAutofit/>
          </a:bodyPr>
          <a:lstStyle/>
          <a:p>
            <a:pPr marL="0" indent="0" algn="ctr">
              <a:buNone/>
            </a:pPr>
            <a:r>
              <a:rPr lang="en-GB" dirty="0"/>
              <a:t>DIFFERENCE</a:t>
            </a:r>
          </a:p>
          <a:p>
            <a:r>
              <a:rPr lang="en-GB" dirty="0"/>
              <a:t>Subnets – network is used within the context of an autonomous system, whereas networks – internetwork is used within the context of a group of autonomous systems.</a:t>
            </a:r>
          </a:p>
        </p:txBody>
      </p:sp>
      <p:sp>
        <p:nvSpPr>
          <p:cNvPr id="5" name="TextBox 4">
            <a:extLst>
              <a:ext uri="{FF2B5EF4-FFF2-40B4-BE49-F238E27FC236}">
                <a16:creationId xmlns:a16="http://schemas.microsoft.com/office/drawing/2014/main" id="{B76F91B9-568C-4944-957D-B0ED45F09AFB}"/>
              </a:ext>
            </a:extLst>
          </p:cNvPr>
          <p:cNvSpPr txBox="1"/>
          <p:nvPr/>
        </p:nvSpPr>
        <p:spPr>
          <a:xfrm>
            <a:off x="838200" y="137160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relationship between networks and internetwork is similar to that between subnets and network.</a:t>
            </a:r>
          </a:p>
          <a:p>
            <a:pPr marL="285750" indent="-285750">
              <a:buFont typeface="Arial" panose="020B0604020202020204" pitchFamily="34" charset="0"/>
              <a:buChar char="•"/>
            </a:pPr>
            <a:r>
              <a:rPr lang="en-GB" sz="2800" dirty="0"/>
              <a:t>Major similarity, major difference:</a:t>
            </a:r>
          </a:p>
        </p:txBody>
      </p:sp>
    </p:spTree>
    <p:extLst>
      <p:ext uri="{BB962C8B-B14F-4D97-AF65-F5344CB8AC3E}">
        <p14:creationId xmlns:p14="http://schemas.microsoft.com/office/powerpoint/2010/main" val="47576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0EB70-62C3-4170-974B-1343ABF4A9EE}"/>
              </a:ext>
            </a:extLst>
          </p:cNvPr>
          <p:cNvSpPr>
            <a:spLocks noGrp="1"/>
          </p:cNvSpPr>
          <p:nvPr>
            <p:ph type="title"/>
          </p:nvPr>
        </p:nvSpPr>
        <p:spPr/>
        <p:txBody>
          <a:bodyPr>
            <a:normAutofit/>
          </a:bodyPr>
          <a:lstStyle/>
          <a:p>
            <a:r>
              <a:rPr lang="en-GB" sz="4800" dirty="0"/>
              <a:t>2. A preamble to the OSI model: Management of Complexity</a:t>
            </a:r>
          </a:p>
        </p:txBody>
      </p:sp>
      <p:sp>
        <p:nvSpPr>
          <p:cNvPr id="5" name="Text Placeholder 4">
            <a:extLst>
              <a:ext uri="{FF2B5EF4-FFF2-40B4-BE49-F238E27FC236}">
                <a16:creationId xmlns:a16="http://schemas.microsoft.com/office/drawing/2014/main" id="{71E4681B-6938-4FC1-9FCA-E427459EEA10}"/>
              </a:ext>
            </a:extLst>
          </p:cNvPr>
          <p:cNvSpPr>
            <a:spLocks noGrp="1"/>
          </p:cNvSpPr>
          <p:nvPr>
            <p:ph type="body" idx="1"/>
          </p:nvPr>
        </p:nvSpPr>
        <p:spPr/>
        <p:txBody>
          <a:bodyPr/>
          <a:lstStyle/>
          <a:p>
            <a:r>
              <a:rPr lang="en-GB" dirty="0"/>
              <a:t>Through abstraction, modularity and well-defined interfaces</a:t>
            </a:r>
          </a:p>
        </p:txBody>
      </p:sp>
    </p:spTree>
    <p:extLst>
      <p:ext uri="{BB962C8B-B14F-4D97-AF65-F5344CB8AC3E}">
        <p14:creationId xmlns:p14="http://schemas.microsoft.com/office/powerpoint/2010/main" val="38113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4843-BC0C-472E-ACF8-134926BDC13B}"/>
              </a:ext>
            </a:extLst>
          </p:cNvPr>
          <p:cNvSpPr>
            <a:spLocks noGrp="1"/>
          </p:cNvSpPr>
          <p:nvPr>
            <p:ph type="title"/>
          </p:nvPr>
        </p:nvSpPr>
        <p:spPr>
          <a:xfrm>
            <a:off x="848833" y="375758"/>
            <a:ext cx="10515600" cy="1325563"/>
          </a:xfrm>
        </p:spPr>
        <p:txBody>
          <a:bodyPr/>
          <a:lstStyle/>
          <a:p>
            <a:r>
              <a:rPr lang="en-GB" dirty="0"/>
              <a:t>Contents</a:t>
            </a:r>
          </a:p>
        </p:txBody>
      </p:sp>
      <p:sp>
        <p:nvSpPr>
          <p:cNvPr id="3" name="Content Placeholder 2">
            <a:extLst>
              <a:ext uri="{FF2B5EF4-FFF2-40B4-BE49-F238E27FC236}">
                <a16:creationId xmlns:a16="http://schemas.microsoft.com/office/drawing/2014/main" id="{2F69FA0B-FEA6-4905-A9C6-10EA11EB9803}"/>
              </a:ext>
            </a:extLst>
          </p:cNvPr>
          <p:cNvSpPr>
            <a:spLocks noGrp="1"/>
          </p:cNvSpPr>
          <p:nvPr>
            <p:ph idx="1"/>
          </p:nvPr>
        </p:nvSpPr>
        <p:spPr/>
        <p:txBody>
          <a:bodyPr/>
          <a:lstStyle/>
          <a:p>
            <a:r>
              <a:rPr lang="en-GB" dirty="0">
                <a:hlinkClick r:id="rId2" action="ppaction://hlinksldjump"/>
              </a:rPr>
              <a:t>1. Kick-off: a very quick, high-level view</a:t>
            </a:r>
            <a:endParaRPr lang="en-GB" dirty="0"/>
          </a:p>
          <a:p>
            <a:r>
              <a:rPr lang="en-GB" dirty="0">
                <a:hlinkClick r:id="rId3" action="ppaction://hlinksldjump"/>
              </a:rPr>
              <a:t>2. Management of Complexity</a:t>
            </a:r>
            <a:endParaRPr lang="en-GB" dirty="0"/>
          </a:p>
          <a:p>
            <a:r>
              <a:rPr lang="en-GB" dirty="0">
                <a:hlinkClick r:id="rId4" action="ppaction://hlinksldjump"/>
              </a:rPr>
              <a:t>3. Open Systems Interconnection</a:t>
            </a:r>
            <a:endParaRPr lang="en-GB" dirty="0"/>
          </a:p>
          <a:p>
            <a:r>
              <a:rPr lang="en-GB" dirty="0">
                <a:hlinkClick r:id="rId5" action="ppaction://hlinksldjump"/>
              </a:rPr>
              <a:t>4. End-to-end principle</a:t>
            </a:r>
            <a:endParaRPr lang="en-GB" dirty="0"/>
          </a:p>
          <a:p>
            <a:r>
              <a:rPr lang="en-GB" dirty="0">
                <a:hlinkClick r:id="rId6" action="ppaction://hlinksldjump"/>
              </a:rPr>
              <a:t>5. Network Topologies</a:t>
            </a:r>
            <a:endParaRPr lang="en-GB" dirty="0"/>
          </a:p>
          <a:p>
            <a:r>
              <a:rPr lang="en-GB" dirty="0">
                <a:hlinkClick r:id="rId7" action="ppaction://hlinksldjump"/>
              </a:rPr>
              <a:t>6. Data structures in communication over the Internet</a:t>
            </a:r>
            <a:endParaRPr lang="en-GB" dirty="0"/>
          </a:p>
          <a:p>
            <a:pPr marL="0" indent="0">
              <a:buNone/>
            </a:pPr>
            <a:endParaRPr lang="en-GB" dirty="0"/>
          </a:p>
        </p:txBody>
      </p:sp>
    </p:spTree>
    <p:extLst>
      <p:ext uri="{BB962C8B-B14F-4D97-AF65-F5344CB8AC3E}">
        <p14:creationId xmlns:p14="http://schemas.microsoft.com/office/powerpoint/2010/main" val="271456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vert="horz" lIns="121900" tIns="121900" rIns="121900" bIns="121900" rtlCol="0" anchor="ctr" anchorCtr="0">
            <a:noAutofit/>
          </a:bodyPr>
          <a:lstStyle/>
          <a:p>
            <a:r>
              <a:rPr lang="en"/>
              <a:t>Management of Complexity</a:t>
            </a:r>
          </a:p>
        </p:txBody>
      </p:sp>
      <p:sp>
        <p:nvSpPr>
          <p:cNvPr id="57" name="Shape 57"/>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In science and engineering: research, development, operations and maintenance depend on the management of complexity</a:t>
            </a:r>
          </a:p>
          <a:p>
            <a:pPr marL="1219170" lvl="1" indent="-457189">
              <a:buSzPct val="100000"/>
            </a:pPr>
            <a:r>
              <a:rPr lang="en" dirty="0"/>
              <a:t>Simplification of complex systems reduces problems in these areas to tractable intensities.</a:t>
            </a:r>
            <a:endParaRPr lang="en-GB" dirty="0"/>
          </a:p>
          <a:p>
            <a:pPr marL="609585" indent="-457189">
              <a:buSzPct val="100000"/>
            </a:pPr>
            <a:endParaRPr lang="en" dirty="0"/>
          </a:p>
          <a:p>
            <a:pPr marL="609585" indent="-457189">
              <a:buSzPct val="100000"/>
            </a:pPr>
            <a:r>
              <a:rPr lang="en" dirty="0"/>
              <a:t>Management of complexity is fundamental to any space of human endeavour.</a:t>
            </a:r>
          </a:p>
          <a:p>
            <a:pPr marL="1219170" lvl="1" indent="-457189">
              <a:buSzPct val="100000"/>
            </a:pPr>
            <a:r>
              <a:rPr lang="en" dirty="0"/>
              <a:t>Permits gains in knowledge to be consolidated</a:t>
            </a:r>
          </a:p>
          <a:p>
            <a:pPr marL="1219170" lvl="1" indent="-457189">
              <a:buSzPct val="100000"/>
            </a:pPr>
            <a:r>
              <a:rPr lang="en" dirty="0"/>
              <a:t>Facilitates the exploitation of complexity</a:t>
            </a:r>
          </a:p>
          <a:p>
            <a:pPr marL="1219170" lvl="1" indent="-457189">
              <a:buSzPct val="100000"/>
            </a:pPr>
            <a:r>
              <a:rPr lang="en" dirty="0"/>
              <a:t>Lays foundations for further acquisition of knowledge</a:t>
            </a:r>
          </a:p>
          <a:p>
            <a:pPr marL="152396" indent="0">
              <a:buSzPct val="100000"/>
              <a:buNone/>
            </a:pPr>
            <a:endParaRPr lang="en" dirty="0"/>
          </a:p>
          <a:p>
            <a:pPr marL="609585" indent="-457189">
              <a:buSzPct val="100000"/>
            </a:pPr>
            <a:r>
              <a:rPr lang="en-GB" dirty="0"/>
              <a:t>Reference</a:t>
            </a:r>
            <a:r>
              <a:rPr lang="en" dirty="0"/>
              <a:t> architectures simplify complex systems.</a:t>
            </a:r>
          </a:p>
          <a:p>
            <a:pPr marL="380990" indent="-380990"/>
            <a:endParaRPr sz="2400" dirty="0"/>
          </a:p>
          <a:p>
            <a:pPr marL="990575" indent="-380990"/>
            <a:endParaRPr sz="2400" dirty="0"/>
          </a:p>
        </p:txBody>
      </p:sp>
    </p:spTree>
    <p:extLst>
      <p:ext uri="{BB962C8B-B14F-4D97-AF65-F5344CB8AC3E}">
        <p14:creationId xmlns:p14="http://schemas.microsoft.com/office/powerpoint/2010/main" val="2853524753"/>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vert="horz" lIns="121900" tIns="121900" rIns="121900" bIns="121900" rtlCol="0" anchor="ctr" anchorCtr="0">
            <a:noAutofit/>
          </a:bodyPr>
          <a:lstStyle/>
          <a:p>
            <a:r>
              <a:rPr lang="en" dirty="0"/>
              <a:t>Techniques in reference architectures</a:t>
            </a:r>
          </a:p>
        </p:txBody>
      </p:sp>
      <p:sp>
        <p:nvSpPr>
          <p:cNvPr id="63" name="Shape 63"/>
          <p:cNvSpPr txBox="1">
            <a:spLocks noGrp="1"/>
          </p:cNvSpPr>
          <p:nvPr>
            <p:ph type="body" idx="1"/>
          </p:nvPr>
        </p:nvSpPr>
        <p:spPr>
          <a:prstGeom prst="rect">
            <a:avLst/>
          </a:prstGeom>
        </p:spPr>
        <p:txBody>
          <a:bodyPr vert="horz" lIns="121900" tIns="121900" rIns="121900" bIns="121900" rtlCol="0" anchor="ctr" anchorCtr="0">
            <a:noAutofit/>
          </a:bodyPr>
          <a:lstStyle/>
          <a:p>
            <a:pPr marL="609585" indent="-609585"/>
            <a:r>
              <a:rPr lang="en-GB" sz="4400" dirty="0"/>
              <a:t>Abstraction</a:t>
            </a:r>
          </a:p>
          <a:p>
            <a:pPr marL="0" indent="0">
              <a:buNone/>
            </a:pPr>
            <a:endParaRPr lang="en-GB" sz="4400" dirty="0"/>
          </a:p>
          <a:p>
            <a:pPr marL="0" indent="0">
              <a:buNone/>
            </a:pPr>
            <a:endParaRPr lang="en-GB" sz="4400" dirty="0"/>
          </a:p>
          <a:p>
            <a:pPr marL="609585" indent="-609585"/>
            <a:r>
              <a:rPr lang="en-GB" sz="4400" dirty="0"/>
              <a:t>Well-defined interfaces</a:t>
            </a:r>
          </a:p>
          <a:p>
            <a:pPr marL="609585" indent="-609585"/>
            <a:endParaRPr sz="4400" dirty="0"/>
          </a:p>
        </p:txBody>
      </p:sp>
    </p:spTree>
    <p:extLst>
      <p:ext uri="{BB962C8B-B14F-4D97-AF65-F5344CB8AC3E}">
        <p14:creationId xmlns:p14="http://schemas.microsoft.com/office/powerpoint/2010/main" val="564479008"/>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in general (</a:t>
            </a:r>
            <a:r>
              <a:rPr lang="en-GB" dirty="0"/>
              <a:t>philosophical view)</a:t>
            </a:r>
            <a:endParaRPr lang="en" dirty="0"/>
          </a:p>
        </p:txBody>
      </p:sp>
      <p:sp>
        <p:nvSpPr>
          <p:cNvPr id="69" name="Shape 69"/>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Abstraction is a process that:</a:t>
            </a:r>
          </a:p>
          <a:p>
            <a:pPr marL="1219170" lvl="1" indent="-457189">
              <a:buSzPct val="100000"/>
            </a:pPr>
            <a:r>
              <a:rPr lang="en" dirty="0"/>
              <a:t>derives a new concept</a:t>
            </a:r>
          </a:p>
          <a:p>
            <a:pPr marL="1219170" lvl="1" indent="-457189">
              <a:buSzPct val="100000"/>
            </a:pPr>
            <a:r>
              <a:rPr lang="en" dirty="0"/>
              <a:t>from:</a:t>
            </a:r>
          </a:p>
          <a:p>
            <a:pPr marL="1828754" lvl="2" indent="-457189">
              <a:buSzPct val="100000"/>
            </a:pPr>
            <a:r>
              <a:rPr lang="en" dirty="0"/>
              <a:t>existing concepts (</a:t>
            </a:r>
            <a:r>
              <a:rPr lang="en-GB" dirty="0"/>
              <a:t>mental representations of material objects and behaviours)</a:t>
            </a:r>
            <a:endParaRPr lang="en" dirty="0"/>
          </a:p>
          <a:p>
            <a:pPr marL="1828754" lvl="2" indent="-457189">
              <a:buSzPct val="100000"/>
            </a:pPr>
            <a:r>
              <a:rPr lang="en" dirty="0"/>
              <a:t>and first principles (</a:t>
            </a:r>
            <a:r>
              <a:rPr lang="en-GB" dirty="0"/>
              <a:t>axioms)</a:t>
            </a:r>
            <a:endParaRPr lang="en" dirty="0"/>
          </a:p>
          <a:p>
            <a:pPr marL="1219170" lvl="1" indent="-457189">
              <a:buSzPct val="100000"/>
            </a:pPr>
            <a:r>
              <a:rPr lang="en" dirty="0"/>
              <a:t>by the concealment of details: </a:t>
            </a:r>
            <a:r>
              <a:rPr lang="en-GB" i="1" dirty="0"/>
              <a:t>encapsulation, </a:t>
            </a:r>
            <a:r>
              <a:rPr lang="en-GB" dirty="0"/>
              <a:t>e.g.:</a:t>
            </a:r>
            <a:endParaRPr lang="en" i="1" dirty="0"/>
          </a:p>
          <a:p>
            <a:pPr marL="609585" indent="-457189">
              <a:lnSpc>
                <a:spcPct val="100000"/>
              </a:lnSpc>
              <a:spcBef>
                <a:spcPts val="800"/>
              </a:spcBef>
              <a:buSzPct val="100000"/>
            </a:pPr>
            <a:endParaRPr lang="en" dirty="0"/>
          </a:p>
          <a:p>
            <a:pPr marL="609585" indent="-457189">
              <a:lnSpc>
                <a:spcPct val="100000"/>
              </a:lnSpc>
              <a:spcBef>
                <a:spcPts val="800"/>
              </a:spcBef>
              <a:buSzPct val="100000"/>
            </a:pPr>
            <a:r>
              <a:rPr lang="en" dirty="0"/>
              <a:t>The result of the process of abstraction is also referred to as an abstraction.</a:t>
            </a:r>
          </a:p>
          <a:p>
            <a:pPr>
              <a:lnSpc>
                <a:spcPct val="100000"/>
              </a:lnSpc>
              <a:spcBef>
                <a:spcPts val="800"/>
              </a:spcBef>
              <a:buNone/>
            </a:pPr>
            <a:endParaRPr sz="2400" dirty="0"/>
          </a:p>
          <a:p>
            <a:pPr>
              <a:lnSpc>
                <a:spcPct val="100000"/>
              </a:lnSpc>
              <a:spcBef>
                <a:spcPts val="800"/>
              </a:spcBef>
              <a:buNone/>
            </a:pPr>
            <a:endParaRPr sz="2400" dirty="0"/>
          </a:p>
        </p:txBody>
      </p:sp>
    </p:spTree>
    <p:extLst>
      <p:ext uri="{BB962C8B-B14F-4D97-AF65-F5344CB8AC3E}">
        <p14:creationId xmlns:p14="http://schemas.microsoft.com/office/powerpoint/2010/main" val="67158746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in Computing </a:t>
            </a:r>
            <a:r>
              <a:rPr lang="en-GB" dirty="0"/>
              <a:t>and Communication</a:t>
            </a:r>
            <a:endParaRPr lang="en" dirty="0"/>
          </a:p>
        </p:txBody>
      </p:sp>
      <p:sp>
        <p:nvSpPr>
          <p:cNvPr id="75" name="Shape 75"/>
          <p:cNvSpPr txBox="1">
            <a:spLocks noGrp="1"/>
          </p:cNvSpPr>
          <p:nvPr>
            <p:ph type="body" idx="1"/>
          </p:nvPr>
        </p:nvSpPr>
        <p:spPr>
          <a:prstGeom prst="rect">
            <a:avLst/>
          </a:prstGeom>
        </p:spPr>
        <p:txBody>
          <a:bodyPr vert="horz" lIns="121900" tIns="121900" rIns="121900" bIns="121900" rtlCol="0" anchor="ctr" anchorCtr="0">
            <a:noAutofit/>
          </a:bodyPr>
          <a:lstStyle/>
          <a:p>
            <a:pPr marL="609585" indent="-457189">
              <a:buSzPct val="100000"/>
            </a:pPr>
            <a:r>
              <a:rPr lang="en" dirty="0"/>
              <a:t>Abstraction is carried out by an </a:t>
            </a:r>
            <a:r>
              <a:rPr lang="en-GB" dirty="0"/>
              <a:t>agent</a:t>
            </a:r>
            <a:r>
              <a:rPr lang="en" b="1" i="1" dirty="0"/>
              <a:t> </a:t>
            </a:r>
          </a:p>
          <a:p>
            <a:pPr marL="1066785" lvl="1" indent="-457189">
              <a:buSzPct val="100000"/>
            </a:pPr>
            <a:r>
              <a:rPr lang="en-GB" dirty="0"/>
              <a:t>implemented as a </a:t>
            </a:r>
            <a:r>
              <a:rPr lang="en-GB" i="1" dirty="0">
                <a:solidFill>
                  <a:srgbClr val="FF0000"/>
                </a:solidFill>
              </a:rPr>
              <a:t>module</a:t>
            </a:r>
            <a:r>
              <a:rPr lang="en-GB" dirty="0"/>
              <a:t> </a:t>
            </a:r>
          </a:p>
          <a:p>
            <a:pPr marL="1066785" lvl="1" indent="-457189">
              <a:buSzPct val="100000"/>
            </a:pPr>
            <a:r>
              <a:rPr lang="en-GB" dirty="0"/>
              <a:t>capable of interacting with the concealed details </a:t>
            </a:r>
          </a:p>
          <a:p>
            <a:pPr marL="1066785" lvl="1" indent="-457189">
              <a:buSzPct val="100000"/>
            </a:pPr>
            <a:r>
              <a:rPr lang="en-GB" dirty="0"/>
              <a:t>capable of presenting a simplification which is the abstraction itself. </a:t>
            </a:r>
            <a:endParaRPr lang="en" b="1" i="1" dirty="0"/>
          </a:p>
          <a:p>
            <a:pPr marL="609585" indent="-457189">
              <a:buSzPct val="100000"/>
            </a:pPr>
            <a:endParaRPr lang="en" dirty="0"/>
          </a:p>
          <a:p>
            <a:pPr marL="609585" indent="-457189">
              <a:buSzPct val="100000"/>
            </a:pPr>
            <a:r>
              <a:rPr lang="en" dirty="0"/>
              <a:t>The </a:t>
            </a:r>
            <a:r>
              <a:rPr lang="en-GB" i="1" dirty="0">
                <a:solidFill>
                  <a:srgbClr val="FF0000"/>
                </a:solidFill>
              </a:rPr>
              <a:t>module</a:t>
            </a:r>
            <a:r>
              <a:rPr lang="en" dirty="0"/>
              <a:t> hides the details and exposes selected behaviour and properties at a boundary.</a:t>
            </a:r>
          </a:p>
          <a:p>
            <a:pPr marL="1066785" lvl="1" indent="-457189">
              <a:buSzPct val="100000"/>
            </a:pPr>
            <a:r>
              <a:rPr lang="en" dirty="0"/>
              <a:t>In the presence of this boundary, it is implicit that a “level” of abstraction has been traversed</a:t>
            </a:r>
          </a:p>
          <a:p>
            <a:pPr marL="1066785" lvl="1" indent="-457189">
              <a:buSzPct val="100000"/>
            </a:pPr>
            <a:r>
              <a:rPr lang="en" dirty="0"/>
              <a:t>only relevant behaviour and properties exposed.</a:t>
            </a:r>
          </a:p>
        </p:txBody>
      </p:sp>
    </p:spTree>
    <p:extLst>
      <p:ext uri="{BB962C8B-B14F-4D97-AF65-F5344CB8AC3E}">
        <p14:creationId xmlns:p14="http://schemas.microsoft.com/office/powerpoint/2010/main" val="7029141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121900" tIns="121900" rIns="121900" bIns="121900" rtlCol="0" anchor="b" anchorCtr="0">
            <a:noAutofit/>
          </a:bodyPr>
          <a:lstStyle/>
          <a:p>
            <a:r>
              <a:rPr lang="en" dirty="0"/>
              <a:t>Modularity</a:t>
            </a:r>
          </a:p>
        </p:txBody>
      </p:sp>
      <p:sp>
        <p:nvSpPr>
          <p:cNvPr id="284" name="Shape 284"/>
          <p:cNvSpPr txBox="1">
            <a:spLocks noGrp="1"/>
          </p:cNvSpPr>
          <p:nvPr>
            <p:ph type="body" idx="1"/>
          </p:nvPr>
        </p:nvSpPr>
        <p:spPr>
          <a:xfrm>
            <a:off x="609600" y="1796635"/>
            <a:ext cx="10972800" cy="4620399"/>
          </a:xfrm>
          <a:prstGeom prst="rect">
            <a:avLst/>
          </a:prstGeom>
        </p:spPr>
        <p:txBody>
          <a:bodyPr vert="horz" lIns="121900" tIns="121900" rIns="121900" bIns="121900" rtlCol="0" anchor="t" anchorCtr="0">
            <a:noAutofit/>
          </a:bodyPr>
          <a:lstStyle/>
          <a:p>
            <a:pPr marL="761981" indent="-457189"/>
            <a:r>
              <a:rPr lang="en" dirty="0"/>
              <a:t>Modularity is </a:t>
            </a:r>
            <a:r>
              <a:rPr lang="en-GB" dirty="0"/>
              <a:t>therefore </a:t>
            </a:r>
            <a:r>
              <a:rPr lang="en" dirty="0"/>
              <a:t>a technique </a:t>
            </a:r>
            <a:r>
              <a:rPr lang="en-GB" dirty="0"/>
              <a:t>derived from abstraction, </a:t>
            </a:r>
            <a:r>
              <a:rPr lang="en" dirty="0"/>
              <a:t>in the </a:t>
            </a:r>
            <a:r>
              <a:rPr lang="en-GB" dirty="0"/>
              <a:t>pursuit of </a:t>
            </a:r>
            <a:r>
              <a:rPr lang="en" dirty="0"/>
              <a:t>management of complexity.</a:t>
            </a:r>
          </a:p>
          <a:p>
            <a:pPr marL="761981" indent="-457189"/>
            <a:r>
              <a:rPr lang="en" dirty="0"/>
              <a:t>Smaller, less complex and more manageable building blocks may be aggregated to meet the requirement.</a:t>
            </a:r>
          </a:p>
          <a:p>
            <a:pPr marL="1219181" lvl="1" indent="-457189"/>
            <a:r>
              <a:rPr lang="en" dirty="0"/>
              <a:t>These building blocks may in turn consist of an aggregation of even smaller units. </a:t>
            </a:r>
          </a:p>
          <a:p>
            <a:pPr marL="761981" indent="-457189"/>
            <a:endParaRPr lang="en-GB" dirty="0"/>
          </a:p>
          <a:p>
            <a:pPr marL="761981" indent="-457189"/>
            <a:r>
              <a:rPr lang="en-GB" dirty="0"/>
              <a:t>The reference architecture identifies:</a:t>
            </a:r>
          </a:p>
          <a:p>
            <a:pPr marL="1219181" lvl="1" indent="-457189"/>
            <a:r>
              <a:rPr lang="en-GB" dirty="0"/>
              <a:t>a set of building blocks </a:t>
            </a:r>
          </a:p>
          <a:p>
            <a:pPr marL="1219181" lvl="1" indent="-457189"/>
            <a:r>
              <a:rPr lang="en-GB" dirty="0"/>
              <a:t>for each block: its functions and input/output relationships</a:t>
            </a:r>
          </a:p>
          <a:p>
            <a:pPr marL="761981" indent="-457189"/>
            <a:r>
              <a:rPr lang="en-GB" dirty="0"/>
              <a:t>W</a:t>
            </a:r>
            <a:r>
              <a:rPr lang="en" dirty="0"/>
              <a:t>e can </a:t>
            </a:r>
            <a:r>
              <a:rPr lang="en-GB" dirty="0"/>
              <a:t>therefore</a:t>
            </a:r>
            <a:r>
              <a:rPr lang="en" dirty="0"/>
              <a:t> state that </a:t>
            </a:r>
            <a:r>
              <a:rPr lang="en" i="1" dirty="0">
                <a:solidFill>
                  <a:srgbClr val="FF0000"/>
                </a:solidFill>
              </a:rPr>
              <a:t>reference architectures help us to manage complexity </a:t>
            </a:r>
            <a:r>
              <a:rPr lang="en-GB" i="1" dirty="0">
                <a:solidFill>
                  <a:srgbClr val="FF0000"/>
                </a:solidFill>
              </a:rPr>
              <a:t>through modularity</a:t>
            </a:r>
          </a:p>
          <a:p>
            <a:pPr marL="761981" indent="-457189"/>
            <a:endParaRPr lang="en" dirty="0"/>
          </a:p>
          <a:p>
            <a:pPr marL="761981" indent="-457189"/>
            <a:endParaRPr lang="en" dirty="0"/>
          </a:p>
        </p:txBody>
      </p:sp>
      <p:sp>
        <p:nvSpPr>
          <p:cNvPr id="2" name="Slide Number Placeholder 1"/>
          <p:cNvSpPr>
            <a:spLocks noGrp="1"/>
          </p:cNvSpPr>
          <p:nvPr>
            <p:ph type="sldNum" idx="12"/>
          </p:nvPr>
        </p:nvSpPr>
        <p:spPr/>
        <p:txBody>
          <a:bodyPr/>
          <a:lstStyle/>
          <a:p>
            <a:fld id="{00000000-1234-1234-1234-123412341234}" type="slidenum">
              <a:rPr lang="en" smtClean="0"/>
              <a:pPr/>
              <a:t>24</a:t>
            </a:fld>
            <a:endParaRPr lang="en"/>
          </a:p>
        </p:txBody>
      </p:sp>
    </p:spTree>
    <p:extLst>
      <p:ext uri="{BB962C8B-B14F-4D97-AF65-F5344CB8AC3E}">
        <p14:creationId xmlns:p14="http://schemas.microsoft.com/office/powerpoint/2010/main" val="305759099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vert="horz" lIns="121900" tIns="121900" rIns="121900" bIns="121900" rtlCol="0" anchor="ctr" anchorCtr="0">
            <a:noAutofit/>
          </a:bodyPr>
          <a:lstStyle/>
          <a:p>
            <a:r>
              <a:rPr lang="en" dirty="0"/>
              <a:t>The interface </a:t>
            </a:r>
            <a:r>
              <a:rPr lang="en" sz="2000" i="1" dirty="0"/>
              <a:t>(</a:t>
            </a:r>
            <a:r>
              <a:rPr lang="en-GB" sz="2000" i="1" dirty="0"/>
              <a:t>or: input/output relationships)</a:t>
            </a:r>
            <a:endParaRPr lang="en" sz="2000" i="1" dirty="0"/>
          </a:p>
        </p:txBody>
      </p:sp>
      <p:sp>
        <p:nvSpPr>
          <p:cNvPr id="112" name="Shape 112"/>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In the exposition of abstraction, the notion of an interface has been introduced, quite underhandedly</a:t>
            </a:r>
            <a:r>
              <a:rPr lang="en" sz="2400" dirty="0"/>
              <a:t>.</a:t>
            </a:r>
          </a:p>
          <a:p>
            <a:pPr marL="1219170" lvl="1" indent="-457189">
              <a:buSzPct val="100000"/>
            </a:pPr>
            <a:r>
              <a:rPr lang="en" dirty="0"/>
              <a:t>It was introduced practically as a synonym for boundary.</a:t>
            </a:r>
          </a:p>
          <a:p>
            <a:pPr marL="609585" indent="-457189">
              <a:buSzPct val="100000"/>
            </a:pPr>
            <a:r>
              <a:rPr lang="en" dirty="0"/>
              <a:t>However: an interface is more than a synonym for boundary: it is a </a:t>
            </a:r>
            <a:r>
              <a:rPr lang="en" b="1" i="1" dirty="0"/>
              <a:t>hypernym</a:t>
            </a:r>
            <a:r>
              <a:rPr lang="en" dirty="0"/>
              <a:t> of a boundary</a:t>
            </a:r>
          </a:p>
          <a:p>
            <a:pPr marL="1219170" lvl="1" indent="-457189">
              <a:buSzPct val="100000"/>
            </a:pPr>
            <a:r>
              <a:rPr lang="en" dirty="0"/>
              <a:t>It marks the separation between two modules (</a:t>
            </a:r>
            <a:r>
              <a:rPr lang="en-GB" b="1" i="1" dirty="0"/>
              <a:t>like</a:t>
            </a:r>
            <a:r>
              <a:rPr lang="en-GB" dirty="0"/>
              <a:t> a </a:t>
            </a:r>
            <a:r>
              <a:rPr lang="en" dirty="0"/>
              <a:t>boundary)</a:t>
            </a:r>
          </a:p>
          <a:p>
            <a:pPr marL="1219170" lvl="1" indent="-457189">
              <a:buSzPct val="100000"/>
            </a:pPr>
            <a:r>
              <a:rPr lang="en" dirty="0"/>
              <a:t>It marks the relationship between two modules (</a:t>
            </a:r>
            <a:r>
              <a:rPr lang="en-GB" dirty="0"/>
              <a:t>but </a:t>
            </a:r>
            <a:r>
              <a:rPr lang="en" b="1" i="1" dirty="0"/>
              <a:t>more</a:t>
            </a:r>
            <a:r>
              <a:rPr lang="en" dirty="0"/>
              <a:t> than a boundary)</a:t>
            </a:r>
          </a:p>
          <a:p>
            <a:pPr marL="609585" indent="-457189">
              <a:buSzPct val="100000"/>
            </a:pPr>
            <a:r>
              <a:rPr lang="en" dirty="0"/>
              <a:t>An interface is an essential component of the product of the process of abstraction.</a:t>
            </a:r>
          </a:p>
          <a:p>
            <a:pPr marL="1066785" lvl="1" indent="-457189">
              <a:buSzPct val="100000"/>
            </a:pPr>
            <a:r>
              <a:rPr lang="en-GB" dirty="0"/>
              <a:t>It</a:t>
            </a:r>
            <a:r>
              <a:rPr lang="en" dirty="0"/>
              <a:t> is the practical means through which an abstraction is exploited.</a:t>
            </a:r>
          </a:p>
          <a:p>
            <a:pPr marL="609585" indent="-457189">
              <a:buSzPct val="100000"/>
            </a:pPr>
            <a:r>
              <a:rPr lang="en" dirty="0"/>
              <a:t>The encapsulation conceals the inner details except those parts which are left exposed through the </a:t>
            </a:r>
            <a:r>
              <a:rPr lang="en" b="1" dirty="0"/>
              <a:t>interface</a:t>
            </a:r>
            <a:r>
              <a:rPr lang="en" dirty="0"/>
              <a:t>.</a:t>
            </a:r>
          </a:p>
        </p:txBody>
      </p:sp>
    </p:spTree>
    <p:extLst>
      <p:ext uri="{BB962C8B-B14F-4D97-AF65-F5344CB8AC3E}">
        <p14:creationId xmlns:p14="http://schemas.microsoft.com/office/powerpoint/2010/main" val="59886322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vert="horz" lIns="121900" tIns="121900" rIns="121900" bIns="121900" rtlCol="0" anchor="ctr" anchorCtr="0">
            <a:noAutofit/>
          </a:bodyPr>
          <a:lstStyle/>
          <a:p>
            <a:r>
              <a:rPr lang="en-GB" dirty="0"/>
              <a:t>Advantages of well-defined interfaces</a:t>
            </a:r>
            <a:endParaRPr lang="en" dirty="0"/>
          </a:p>
        </p:txBody>
      </p:sp>
      <p:pic>
        <p:nvPicPr>
          <p:cNvPr id="6" name="Picture 5">
            <a:extLst>
              <a:ext uri="{FF2B5EF4-FFF2-40B4-BE49-F238E27FC236}">
                <a16:creationId xmlns:a16="http://schemas.microsoft.com/office/drawing/2014/main" id="{FECB622E-B8FD-4819-AF79-9EDB2BD1A241}"/>
              </a:ext>
            </a:extLst>
          </p:cNvPr>
          <p:cNvPicPr>
            <a:picLocks noChangeAspect="1"/>
          </p:cNvPicPr>
          <p:nvPr/>
        </p:nvPicPr>
        <p:blipFill>
          <a:blip r:embed="rId3"/>
          <a:stretch>
            <a:fillRect/>
          </a:stretch>
        </p:blipFill>
        <p:spPr>
          <a:xfrm>
            <a:off x="3324225" y="1417837"/>
            <a:ext cx="5201215" cy="4173338"/>
          </a:xfrm>
          <a:prstGeom prst="rect">
            <a:avLst/>
          </a:prstGeom>
        </p:spPr>
      </p:pic>
      <p:sp>
        <p:nvSpPr>
          <p:cNvPr id="7" name="Rectangle 6">
            <a:extLst>
              <a:ext uri="{FF2B5EF4-FFF2-40B4-BE49-F238E27FC236}">
                <a16:creationId xmlns:a16="http://schemas.microsoft.com/office/drawing/2014/main" id="{EBBA61EF-24E4-4014-8BFE-533FE4DFA163}"/>
              </a:ext>
            </a:extLst>
          </p:cNvPr>
          <p:cNvSpPr/>
          <p:nvPr/>
        </p:nvSpPr>
        <p:spPr>
          <a:xfrm>
            <a:off x="482219" y="5675034"/>
            <a:ext cx="11309731" cy="830997"/>
          </a:xfrm>
          <a:prstGeom prst="rect">
            <a:avLst/>
          </a:prstGeom>
        </p:spPr>
        <p:txBody>
          <a:bodyPr wrap="square">
            <a:spAutoFit/>
          </a:bodyPr>
          <a:lstStyle/>
          <a:p>
            <a:r>
              <a:rPr lang="en" sz="2400" dirty="0"/>
              <a:t>Therefore, we can now state that </a:t>
            </a:r>
            <a:r>
              <a:rPr lang="en" sz="2400" i="1" dirty="0">
                <a:solidFill>
                  <a:srgbClr val="FF0000"/>
                </a:solidFill>
              </a:rPr>
              <a:t>reference architectures help us to manage complexity </a:t>
            </a:r>
            <a:r>
              <a:rPr lang="en-GB" sz="2400" i="1" dirty="0">
                <a:solidFill>
                  <a:srgbClr val="FF0000"/>
                </a:solidFill>
              </a:rPr>
              <a:t>through well-defined interfaces</a:t>
            </a:r>
            <a:endParaRPr lang="en" sz="2400" i="1" dirty="0">
              <a:solidFill>
                <a:srgbClr val="FF0000"/>
              </a:solidFill>
            </a:endParaRPr>
          </a:p>
        </p:txBody>
      </p:sp>
    </p:spTree>
    <p:extLst>
      <p:ext uri="{BB962C8B-B14F-4D97-AF65-F5344CB8AC3E}">
        <p14:creationId xmlns:p14="http://schemas.microsoft.com/office/powerpoint/2010/main" val="1752966554"/>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is iterative</a:t>
            </a:r>
          </a:p>
        </p:txBody>
      </p:sp>
      <p:sp>
        <p:nvSpPr>
          <p:cNvPr id="88" name="Shape 88"/>
          <p:cNvSpPr txBox="1">
            <a:spLocks noGrp="1"/>
          </p:cNvSpPr>
          <p:nvPr>
            <p:ph type="body" idx="1"/>
          </p:nvPr>
        </p:nvSpPr>
        <p:spPr>
          <a:xfrm>
            <a:off x="609600" y="1417838"/>
            <a:ext cx="10972800" cy="4967599"/>
          </a:xfrm>
          <a:prstGeom prst="rect">
            <a:avLst/>
          </a:prstGeom>
        </p:spPr>
        <p:txBody>
          <a:bodyPr vert="horz" lIns="121900" tIns="121900" rIns="121900" bIns="121900" rtlCol="0" anchor="t" anchorCtr="0">
            <a:noAutofit/>
          </a:bodyPr>
          <a:lstStyle/>
          <a:p>
            <a:pPr marL="609585" indent="-457189">
              <a:buSzPct val="100000"/>
            </a:pPr>
            <a:r>
              <a:rPr lang="en" dirty="0"/>
              <a:t>Once an abstraction has been created and the boundary defined, then further simplification may be possible </a:t>
            </a:r>
            <a:r>
              <a:rPr lang="en" sz="1400" dirty="0"/>
              <a:t>(see note 1)</a:t>
            </a:r>
            <a:r>
              <a:rPr lang="en" dirty="0"/>
              <a:t>.</a:t>
            </a:r>
          </a:p>
          <a:p>
            <a:pPr marL="609585" indent="-457189">
              <a:buSzPct val="100000"/>
            </a:pPr>
            <a:endParaRPr lang="en" sz="2400" dirty="0"/>
          </a:p>
          <a:p>
            <a:pPr marL="609585" indent="-457189">
              <a:buSzPct val="100000"/>
            </a:pPr>
            <a:r>
              <a:rPr lang="en" dirty="0"/>
              <a:t>This second simplification creates </a:t>
            </a:r>
            <a:r>
              <a:rPr lang="en" b="1" i="1" dirty="0"/>
              <a:t>a new level of abstraction</a:t>
            </a:r>
          </a:p>
          <a:p>
            <a:pPr marL="609585" indent="-457189">
              <a:buSzPct val="100000"/>
            </a:pPr>
            <a:endParaRPr lang="en" sz="2400" b="1" i="1" dirty="0"/>
          </a:p>
          <a:p>
            <a:pPr marL="609585" indent="-457189">
              <a:buSzPct val="100000"/>
            </a:pPr>
            <a:r>
              <a:rPr lang="en" dirty="0"/>
              <a:t>Therefore, multiple levels of abstraction may be </a:t>
            </a:r>
            <a:r>
              <a:rPr lang="en" b="1" i="1" dirty="0"/>
              <a:t>stacked</a:t>
            </a:r>
            <a:r>
              <a:rPr lang="en" dirty="0"/>
              <a:t>. </a:t>
            </a:r>
          </a:p>
          <a:p>
            <a:pPr marL="1066785" lvl="1" indent="-457189">
              <a:buSzPct val="100000"/>
            </a:pPr>
            <a:r>
              <a:rPr lang="en" dirty="0"/>
              <a:t>If the base resources are hardware resources, as is the case with </a:t>
            </a:r>
            <a:r>
              <a:rPr lang="en-GB" dirty="0"/>
              <a:t>a</a:t>
            </a:r>
            <a:r>
              <a:rPr lang="en" dirty="0"/>
              <a:t> </a:t>
            </a:r>
            <a:r>
              <a:rPr lang="en-GB" dirty="0"/>
              <a:t>mass storage unit (SSD, HDD)</a:t>
            </a:r>
            <a:r>
              <a:rPr lang="en" dirty="0"/>
              <a:t>, then </a:t>
            </a:r>
            <a:r>
              <a:rPr lang="en" b="1" i="1" dirty="0"/>
              <a:t>the lowest level </a:t>
            </a:r>
            <a:r>
              <a:rPr lang="en" dirty="0"/>
              <a:t>of abstraction is implemented in hardware.</a:t>
            </a:r>
          </a:p>
          <a:p>
            <a:pPr marL="1066785" lvl="1" indent="-457189">
              <a:buSzPct val="100000"/>
            </a:pPr>
            <a:r>
              <a:rPr lang="en" sz="2400" b="1" i="1" dirty="0"/>
              <a:t>The highest level </a:t>
            </a:r>
            <a:r>
              <a:rPr lang="en" sz="2400" dirty="0"/>
              <a:t>of abstraction is most likely to be effected in software.</a:t>
            </a:r>
          </a:p>
          <a:p>
            <a:pPr marL="609585" indent="-457189">
              <a:buSzPct val="100000"/>
            </a:pPr>
            <a:endParaRPr lang="en" sz="2400" dirty="0"/>
          </a:p>
          <a:p>
            <a:pPr marL="609585" indent="-457189">
              <a:buSzPct val="100000"/>
            </a:pPr>
            <a:r>
              <a:rPr lang="en" i="1" dirty="0">
                <a:solidFill>
                  <a:srgbClr val="FF0000"/>
                </a:solidFill>
              </a:rPr>
              <a:t>Networking protocol stacks, like the OSI seven-layer reference model, are excellent examples of iterations of abstraction</a:t>
            </a:r>
            <a:r>
              <a:rPr lang="en" dirty="0"/>
              <a:t>.</a:t>
            </a:r>
          </a:p>
        </p:txBody>
      </p:sp>
    </p:spTree>
    <p:extLst>
      <p:ext uri="{BB962C8B-B14F-4D97-AF65-F5344CB8AC3E}">
        <p14:creationId xmlns:p14="http://schemas.microsoft.com/office/powerpoint/2010/main" val="2595509718"/>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F597-7C44-4201-9223-2661974243DB}"/>
              </a:ext>
            </a:extLst>
          </p:cNvPr>
          <p:cNvSpPr>
            <a:spLocks noGrp="1"/>
          </p:cNvSpPr>
          <p:nvPr>
            <p:ph type="title"/>
          </p:nvPr>
        </p:nvSpPr>
        <p:spPr/>
        <p:txBody>
          <a:bodyPr/>
          <a:lstStyle/>
          <a:p>
            <a:r>
              <a:rPr lang="en-GB" dirty="0"/>
              <a:t>What are we abstracting ?</a:t>
            </a:r>
          </a:p>
        </p:txBody>
      </p:sp>
      <p:sp>
        <p:nvSpPr>
          <p:cNvPr id="3" name="Text Placeholder 2">
            <a:extLst>
              <a:ext uri="{FF2B5EF4-FFF2-40B4-BE49-F238E27FC236}">
                <a16:creationId xmlns:a16="http://schemas.microsoft.com/office/drawing/2014/main" id="{F0534745-F2A1-49CE-8CF9-06D11CBCF17B}"/>
              </a:ext>
            </a:extLst>
          </p:cNvPr>
          <p:cNvSpPr>
            <a:spLocks noGrp="1"/>
          </p:cNvSpPr>
          <p:nvPr>
            <p:ph type="body" idx="1"/>
          </p:nvPr>
        </p:nvSpPr>
        <p:spPr/>
        <p:txBody>
          <a:bodyPr>
            <a:normAutofit/>
          </a:bodyPr>
          <a:lstStyle/>
          <a:p>
            <a:r>
              <a:rPr lang="en-GB" dirty="0"/>
              <a:t>We abstract the complexity of </a:t>
            </a:r>
            <a:r>
              <a:rPr lang="en-GB" b="1" i="1" dirty="0"/>
              <a:t>computer communication </a:t>
            </a:r>
            <a:r>
              <a:rPr lang="en-GB" dirty="0"/>
              <a:t>through iterative abstraction.</a:t>
            </a:r>
          </a:p>
          <a:p>
            <a:pPr marL="0" indent="0">
              <a:buNone/>
            </a:pPr>
            <a:endParaRPr lang="en-GB" dirty="0"/>
          </a:p>
          <a:p>
            <a:r>
              <a:rPr lang="en-GB" dirty="0"/>
              <a:t>The result of iterative abstraction is nested (we also say </a:t>
            </a:r>
            <a:r>
              <a:rPr lang="en-GB" b="1" i="1" dirty="0"/>
              <a:t>stacked</a:t>
            </a:r>
            <a:r>
              <a:rPr lang="en-GB" dirty="0"/>
              <a:t>) layers.</a:t>
            </a:r>
          </a:p>
          <a:p>
            <a:pPr lvl="1"/>
            <a:r>
              <a:rPr lang="en-GB" dirty="0"/>
              <a:t>“Nested” means that the module at layer N </a:t>
            </a:r>
            <a:r>
              <a:rPr lang="en-GB" i="1" dirty="0">
                <a:solidFill>
                  <a:srgbClr val="FF0000"/>
                </a:solidFill>
              </a:rPr>
              <a:t>only</a:t>
            </a:r>
            <a:r>
              <a:rPr lang="en-GB" dirty="0"/>
              <a:t> consumes </a:t>
            </a:r>
            <a:r>
              <a:rPr lang="en-GB" i="1" dirty="0">
                <a:solidFill>
                  <a:srgbClr val="FF0000"/>
                </a:solidFill>
              </a:rPr>
              <a:t>services</a:t>
            </a:r>
            <a:r>
              <a:rPr lang="en-GB" dirty="0"/>
              <a:t> at layer N-1.</a:t>
            </a:r>
          </a:p>
          <a:p>
            <a:pPr lvl="1"/>
            <a:r>
              <a:rPr lang="en-GB" dirty="0"/>
              <a:t>It is important to emphasize that unless layers are nested, management and control of the whole stack of layers becomes unnecessarily more complex.</a:t>
            </a:r>
          </a:p>
          <a:p>
            <a:endParaRPr lang="en-GB" dirty="0"/>
          </a:p>
          <a:p>
            <a:r>
              <a:rPr lang="en-GB" dirty="0"/>
              <a:t>Therefore:</a:t>
            </a:r>
          </a:p>
          <a:p>
            <a:pPr lvl="1"/>
            <a:r>
              <a:rPr lang="en-GB" i="1" dirty="0"/>
              <a:t>communication services produced by the layer N </a:t>
            </a:r>
            <a:r>
              <a:rPr lang="en-GB" i="1" dirty="0">
                <a:solidFill>
                  <a:srgbClr val="FF0000"/>
                </a:solidFill>
              </a:rPr>
              <a:t>module</a:t>
            </a:r>
            <a:r>
              <a:rPr lang="en-GB" i="1" dirty="0"/>
              <a:t> are consumed through the </a:t>
            </a:r>
            <a:r>
              <a:rPr lang="en-GB" i="1" dirty="0">
                <a:solidFill>
                  <a:srgbClr val="FF0000"/>
                </a:solidFill>
              </a:rPr>
              <a:t>interface</a:t>
            </a:r>
            <a:r>
              <a:rPr lang="en-GB" i="1" dirty="0"/>
              <a:t>, at </a:t>
            </a:r>
            <a:r>
              <a:rPr lang="en-GB" i="1" dirty="0">
                <a:solidFill>
                  <a:srgbClr val="FF0000"/>
                </a:solidFill>
              </a:rPr>
              <a:t>service access points</a:t>
            </a:r>
            <a:r>
              <a:rPr lang="en-GB" i="1" dirty="0"/>
              <a:t>, by the layer N+1 module, and </a:t>
            </a:r>
          </a:p>
          <a:p>
            <a:pPr lvl="1"/>
            <a:r>
              <a:rPr lang="en-GB" i="1" dirty="0"/>
              <a:t>communication services produced by the layer N-1 module are not directly available to the layer N+1 module</a:t>
            </a:r>
          </a:p>
        </p:txBody>
      </p:sp>
    </p:spTree>
    <p:extLst>
      <p:ext uri="{BB962C8B-B14F-4D97-AF65-F5344CB8AC3E}">
        <p14:creationId xmlns:p14="http://schemas.microsoft.com/office/powerpoint/2010/main" val="3954922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2C6C8-7A9C-4050-98B1-FFCA5C9A6991}"/>
              </a:ext>
            </a:extLst>
          </p:cNvPr>
          <p:cNvSpPr>
            <a:spLocks noGrp="1"/>
          </p:cNvSpPr>
          <p:nvPr>
            <p:ph type="title"/>
          </p:nvPr>
        </p:nvSpPr>
        <p:spPr>
          <a:xfrm>
            <a:off x="831849" y="1709738"/>
            <a:ext cx="10697541" cy="2852737"/>
          </a:xfrm>
        </p:spPr>
        <p:txBody>
          <a:bodyPr>
            <a:normAutofit/>
          </a:bodyPr>
          <a:lstStyle/>
          <a:p>
            <a:r>
              <a:rPr lang="en-GB" sz="4800" dirty="0"/>
              <a:t>3. Open Systems Interconnection</a:t>
            </a:r>
          </a:p>
        </p:txBody>
      </p:sp>
      <p:sp>
        <p:nvSpPr>
          <p:cNvPr id="5" name="Text Placeholder 4">
            <a:extLst>
              <a:ext uri="{FF2B5EF4-FFF2-40B4-BE49-F238E27FC236}">
                <a16:creationId xmlns:a16="http://schemas.microsoft.com/office/drawing/2014/main" id="{02EC1E4D-4D9B-4136-880A-F6D41256FDC3}"/>
              </a:ext>
            </a:extLst>
          </p:cNvPr>
          <p:cNvSpPr>
            <a:spLocks noGrp="1"/>
          </p:cNvSpPr>
          <p:nvPr>
            <p:ph type="body" idx="1"/>
          </p:nvPr>
        </p:nvSpPr>
        <p:spPr/>
        <p:txBody>
          <a:bodyPr/>
          <a:lstStyle/>
          <a:p>
            <a:r>
              <a:rPr lang="en-GB" dirty="0"/>
              <a:t>A Reference to consult when building Networking Architecture (aka ITU-T X.200, ISO IS 7498)</a:t>
            </a:r>
          </a:p>
        </p:txBody>
      </p:sp>
    </p:spTree>
    <p:extLst>
      <p:ext uri="{BB962C8B-B14F-4D97-AF65-F5344CB8AC3E}">
        <p14:creationId xmlns:p14="http://schemas.microsoft.com/office/powerpoint/2010/main" val="367581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1. Kick-off: a very quick, high-level view</a:t>
            </a:r>
          </a:p>
        </p:txBody>
      </p:sp>
    </p:spTree>
    <p:extLst>
      <p:ext uri="{BB962C8B-B14F-4D97-AF65-F5344CB8AC3E}">
        <p14:creationId xmlns:p14="http://schemas.microsoft.com/office/powerpoint/2010/main" val="190930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6C04-91DB-46A8-93EB-7F13BFC03B8B}"/>
              </a:ext>
            </a:extLst>
          </p:cNvPr>
          <p:cNvSpPr>
            <a:spLocks noGrp="1"/>
          </p:cNvSpPr>
          <p:nvPr>
            <p:ph type="title"/>
          </p:nvPr>
        </p:nvSpPr>
        <p:spPr/>
        <p:txBody>
          <a:bodyPr>
            <a:normAutofit/>
          </a:bodyPr>
          <a:lstStyle/>
          <a:p>
            <a:r>
              <a:rPr lang="en-GB" dirty="0"/>
              <a:t>Scope</a:t>
            </a:r>
          </a:p>
        </p:txBody>
      </p:sp>
      <p:sp>
        <p:nvSpPr>
          <p:cNvPr id="3" name="Rectangle 2">
            <a:extLst>
              <a:ext uri="{FF2B5EF4-FFF2-40B4-BE49-F238E27FC236}">
                <a16:creationId xmlns:a16="http://schemas.microsoft.com/office/drawing/2014/main" id="{C29C3752-9806-4B67-B4D9-55AA55692093}"/>
              </a:ext>
            </a:extLst>
          </p:cNvPr>
          <p:cNvSpPr/>
          <p:nvPr/>
        </p:nvSpPr>
        <p:spPr>
          <a:xfrm>
            <a:off x="609600" y="1600201"/>
            <a:ext cx="10972800" cy="4967599"/>
          </a:xfrm>
          <a:prstGeom prst="rect">
            <a:avLst/>
          </a:prstGeom>
        </p:spPr>
        <p:txBody>
          <a:bodyPr/>
          <a:lstStyle/>
          <a:p>
            <a:pPr marL="457200" lvl="0" indent="-457200">
              <a:buFont typeface="Arial" panose="020B0604020202020204" pitchFamily="34" charset="0"/>
              <a:buChar char="•"/>
            </a:pPr>
            <a:r>
              <a:rPr lang="en-GB" sz="2800" dirty="0"/>
              <a:t>A standard that addresses interoperability through </a:t>
            </a:r>
            <a:r>
              <a:rPr lang="en-GB" sz="2800" b="1" dirty="0"/>
              <a:t>a template for modelling</a:t>
            </a:r>
            <a:r>
              <a:rPr lang="en-GB" sz="2800" dirty="0"/>
              <a:t>.</a:t>
            </a:r>
          </a:p>
          <a:p>
            <a:pPr marL="457200" lvl="0" indent="-457200">
              <a:buFont typeface="Arial" panose="020B0604020202020204" pitchFamily="34" charset="0"/>
              <a:buChar char="•"/>
            </a:pPr>
            <a:endParaRPr lang="en-GB" sz="2800" dirty="0"/>
          </a:p>
          <a:p>
            <a:pPr marL="457200" lvl="0" indent="-457200">
              <a:buFont typeface="Arial" panose="020B0604020202020204" pitchFamily="34" charset="0"/>
              <a:buChar char="•"/>
            </a:pPr>
            <a:r>
              <a:rPr lang="en-GB" sz="2800" dirty="0"/>
              <a:t>Used to synthesize and analyze layered architectures of communication systems.</a:t>
            </a:r>
          </a:p>
          <a:p>
            <a:pPr marL="457200" lvl="0" indent="-457200">
              <a:buFont typeface="Arial" panose="020B0604020202020204" pitchFamily="34" charset="0"/>
              <a:buChar char="•"/>
            </a:pPr>
            <a:endParaRPr lang="en-GB" sz="2800" dirty="0"/>
          </a:p>
          <a:p>
            <a:pPr marL="457200" lvl="0" indent="-457200">
              <a:buFont typeface="Arial" panose="020B0604020202020204" pitchFamily="34" charset="0"/>
              <a:buChar char="•"/>
            </a:pPr>
            <a:r>
              <a:rPr lang="en-GB" sz="2800" dirty="0"/>
              <a:t>The text of the standard is technology-agnostic (context-independent) to enable broad application and therefore enable broad interoperability.</a:t>
            </a:r>
          </a:p>
        </p:txBody>
      </p:sp>
    </p:spTree>
    <p:extLst>
      <p:ext uri="{BB962C8B-B14F-4D97-AF65-F5344CB8AC3E}">
        <p14:creationId xmlns:p14="http://schemas.microsoft.com/office/powerpoint/2010/main" val="1021908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3E85-039B-467F-A300-4CC000091FBD}"/>
              </a:ext>
            </a:extLst>
          </p:cNvPr>
          <p:cNvSpPr>
            <a:spLocks noGrp="1"/>
          </p:cNvSpPr>
          <p:nvPr>
            <p:ph type="title"/>
          </p:nvPr>
        </p:nvSpPr>
        <p:spPr/>
        <p:txBody>
          <a:bodyPr>
            <a:noAutofit/>
          </a:bodyPr>
          <a:lstStyle/>
          <a:p>
            <a:r>
              <a:rPr lang="en-GB" sz="3700" dirty="0"/>
              <a:t>A holistic view of the </a:t>
            </a:r>
            <a:r>
              <a:rPr lang="en-GB" sz="3700" b="1" dirty="0"/>
              <a:t>scope</a:t>
            </a:r>
            <a:r>
              <a:rPr lang="en-GB" sz="3700" dirty="0"/>
              <a:t> of computer communication</a:t>
            </a:r>
          </a:p>
        </p:txBody>
      </p:sp>
      <p:sp>
        <p:nvSpPr>
          <p:cNvPr id="3" name="Text Placeholder 2">
            <a:extLst>
              <a:ext uri="{FF2B5EF4-FFF2-40B4-BE49-F238E27FC236}">
                <a16:creationId xmlns:a16="http://schemas.microsoft.com/office/drawing/2014/main" id="{2A75A119-CA6B-4C81-A820-C2E95EE1E180}"/>
              </a:ext>
            </a:extLst>
          </p:cNvPr>
          <p:cNvSpPr>
            <a:spLocks noGrp="1"/>
          </p:cNvSpPr>
          <p:nvPr>
            <p:ph type="body" idx="1"/>
          </p:nvPr>
        </p:nvSpPr>
        <p:spPr>
          <a:xfrm>
            <a:off x="609600" y="1600202"/>
            <a:ext cx="10972800" cy="793374"/>
          </a:xfrm>
        </p:spPr>
        <p:txBody>
          <a:bodyPr anchor="t">
            <a:normAutofit fontScale="92500" lnSpcReduction="20000"/>
          </a:bodyPr>
          <a:lstStyle/>
          <a:p>
            <a:pPr marL="0" indent="0" algn="ctr">
              <a:buNone/>
            </a:pPr>
            <a:r>
              <a:rPr lang="en-GB" i="1" dirty="0">
                <a:latin typeface="Times New Roman" panose="02020603050405020304" pitchFamily="18" charset="0"/>
                <a:cs typeface="Times New Roman" panose="02020603050405020304" pitchFamily="18" charset="0"/>
              </a:rPr>
              <a:t>“Each OSI system typically ensures that data from an application process can be transferred to another process.”</a:t>
            </a:r>
          </a:p>
          <a:p>
            <a:pPr marL="0" indent="0" algn="ctr">
              <a:buNone/>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D577B1-B418-4711-B696-69B3B8CB425D}"/>
              </a:ext>
            </a:extLst>
          </p:cNvPr>
          <p:cNvSpPr txBox="1"/>
          <p:nvPr/>
        </p:nvSpPr>
        <p:spPr>
          <a:xfrm>
            <a:off x="5576046" y="6383308"/>
            <a:ext cx="640400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pp.42-43.</a:t>
            </a:r>
          </a:p>
        </p:txBody>
      </p:sp>
      <p:pic>
        <p:nvPicPr>
          <p:cNvPr id="13" name="Picture 12">
            <a:extLst>
              <a:ext uri="{FF2B5EF4-FFF2-40B4-BE49-F238E27FC236}">
                <a16:creationId xmlns:a16="http://schemas.microsoft.com/office/drawing/2014/main" id="{8150DC54-AE3F-4EE6-A9A4-C5102DC91382}"/>
              </a:ext>
            </a:extLst>
          </p:cNvPr>
          <p:cNvPicPr>
            <a:picLocks noChangeAspect="1"/>
          </p:cNvPicPr>
          <p:nvPr/>
        </p:nvPicPr>
        <p:blipFill>
          <a:blip r:embed="rId2"/>
          <a:stretch>
            <a:fillRect/>
          </a:stretch>
        </p:blipFill>
        <p:spPr>
          <a:xfrm>
            <a:off x="609601" y="2554942"/>
            <a:ext cx="6176682" cy="2106679"/>
          </a:xfrm>
          <a:prstGeom prst="rect">
            <a:avLst/>
          </a:prstGeom>
        </p:spPr>
      </p:pic>
      <p:sp>
        <p:nvSpPr>
          <p:cNvPr id="14" name="Text Placeholder 2">
            <a:extLst>
              <a:ext uri="{FF2B5EF4-FFF2-40B4-BE49-F238E27FC236}">
                <a16:creationId xmlns:a16="http://schemas.microsoft.com/office/drawing/2014/main" id="{F2112854-84A7-4676-91C0-D3E873EB8F29}"/>
              </a:ext>
            </a:extLst>
          </p:cNvPr>
          <p:cNvSpPr txBox="1">
            <a:spLocks/>
          </p:cNvSpPr>
          <p:nvPr/>
        </p:nvSpPr>
        <p:spPr>
          <a:xfrm>
            <a:off x="6786283" y="2456303"/>
            <a:ext cx="4948517" cy="2205318"/>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latin typeface="Times New Roman" panose="02020603050405020304" pitchFamily="18" charset="0"/>
                <a:cs typeface="Times New Roman" panose="02020603050405020304" pitchFamily="18" charset="0"/>
              </a:rPr>
              <a:t>“So that </a:t>
            </a:r>
            <a:r>
              <a:rPr lang="en-GB" i="1" dirty="0">
                <a:solidFill>
                  <a:srgbClr val="FF0000"/>
                </a:solidFill>
                <a:latin typeface="Times New Roman" panose="02020603050405020304" pitchFamily="18" charset="0"/>
                <a:cs typeface="Times New Roman" panose="02020603050405020304" pitchFamily="18" charset="0"/>
              </a:rPr>
              <a:t>application 1</a:t>
            </a:r>
            <a:r>
              <a:rPr lang="en-GB" i="1" dirty="0">
                <a:latin typeface="Times New Roman" panose="02020603050405020304" pitchFamily="18" charset="0"/>
                <a:cs typeface="Times New Roman" panose="02020603050405020304" pitchFamily="18" charset="0"/>
              </a:rPr>
              <a:t> in device 1 </a:t>
            </a:r>
          </a:p>
          <a:p>
            <a:pPr marL="0" indent="0" algn="ctr">
              <a:buNone/>
            </a:pPr>
            <a:r>
              <a:rPr lang="en-GB" i="1" dirty="0">
                <a:latin typeface="Times New Roman" panose="02020603050405020304" pitchFamily="18" charset="0"/>
                <a:cs typeface="Times New Roman" panose="02020603050405020304" pitchFamily="18" charset="0"/>
              </a:rPr>
              <a:t>can exchange information with </a:t>
            </a:r>
            <a:r>
              <a:rPr lang="en-GB" i="1" dirty="0">
                <a:solidFill>
                  <a:srgbClr val="FF0000"/>
                </a:solidFill>
                <a:latin typeface="Times New Roman" panose="02020603050405020304" pitchFamily="18" charset="0"/>
                <a:cs typeface="Times New Roman" panose="02020603050405020304" pitchFamily="18" charset="0"/>
              </a:rPr>
              <a:t>application 2</a:t>
            </a:r>
            <a:r>
              <a:rPr lang="en-GB" i="1" dirty="0">
                <a:latin typeface="Times New Roman" panose="02020603050405020304" pitchFamily="18" charset="0"/>
                <a:cs typeface="Times New Roman" panose="02020603050405020304" pitchFamily="18" charset="0"/>
              </a:rPr>
              <a:t> in device 2, </a:t>
            </a:r>
          </a:p>
          <a:p>
            <a:pPr marL="0" indent="0" algn="ctr">
              <a:buNone/>
            </a:pPr>
            <a:r>
              <a:rPr lang="en-GB" i="1" dirty="0">
                <a:latin typeface="Times New Roman" panose="02020603050405020304" pitchFamily="18" charset="0"/>
                <a:cs typeface="Times New Roman" panose="02020603050405020304" pitchFamily="18" charset="0"/>
              </a:rPr>
              <a:t>both devices must have their own </a:t>
            </a:r>
            <a:r>
              <a:rPr lang="en-GB" i="1" dirty="0">
                <a:solidFill>
                  <a:srgbClr val="FF0000"/>
                </a:solidFill>
                <a:latin typeface="Times New Roman" panose="02020603050405020304" pitchFamily="18" charset="0"/>
                <a:cs typeface="Times New Roman" panose="02020603050405020304" pitchFamily="18" charset="0"/>
              </a:rPr>
              <a:t>communication systems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consisting of hardware and software components.” </a:t>
            </a: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09BF19A-4174-414B-9FE6-90883D12CB7F}"/>
              </a:ext>
            </a:extLst>
          </p:cNvPr>
          <p:cNvSpPr/>
          <p:nvPr/>
        </p:nvSpPr>
        <p:spPr>
          <a:xfrm>
            <a:off x="609599" y="4724348"/>
            <a:ext cx="10972799" cy="1692771"/>
          </a:xfrm>
          <a:prstGeom prst="rect">
            <a:avLst/>
          </a:prstGeom>
        </p:spPr>
        <p:txBody>
          <a:bodyPr wrap="square">
            <a:spAutoFit/>
          </a:bodyPr>
          <a:lstStyle/>
          <a:p>
            <a:pPr algn="ctr"/>
            <a:r>
              <a:rPr lang="en-GB" sz="2600" i="1" dirty="0">
                <a:solidFill>
                  <a:srgbClr val="FF0000"/>
                </a:solidFill>
                <a:latin typeface="Times New Roman" panose="02020603050405020304" pitchFamily="18" charset="0"/>
                <a:cs typeface="Times New Roman" panose="02020603050405020304" pitchFamily="18" charset="0"/>
              </a:rPr>
              <a:t>This communication system provides the applications</a:t>
            </a:r>
          </a:p>
          <a:p>
            <a:pPr algn="ctr"/>
            <a:r>
              <a:rPr lang="en-GB" sz="2600" i="1" dirty="0">
                <a:solidFill>
                  <a:srgbClr val="FF0000"/>
                </a:solidFill>
                <a:latin typeface="Times New Roman" panose="02020603050405020304" pitchFamily="18" charset="0"/>
                <a:cs typeface="Times New Roman" panose="02020603050405020304" pitchFamily="18" charset="0"/>
              </a:rPr>
              <a:t>with communication … services </a:t>
            </a:r>
          </a:p>
          <a:p>
            <a:pPr algn="ctr"/>
            <a:r>
              <a:rPr lang="en-GB" sz="2600" i="1" dirty="0">
                <a:latin typeface="Times New Roman" panose="02020603050405020304" pitchFamily="18" charset="0"/>
                <a:cs typeface="Times New Roman" panose="02020603050405020304" pitchFamily="18" charset="0"/>
              </a:rPr>
              <a:t>that enable the applications </a:t>
            </a:r>
          </a:p>
          <a:p>
            <a:pPr algn="ctr"/>
            <a:r>
              <a:rPr lang="en-GB" sz="2600" i="1" dirty="0">
                <a:latin typeface="Times New Roman" panose="02020603050405020304" pitchFamily="18" charset="0"/>
                <a:cs typeface="Times New Roman" panose="02020603050405020304" pitchFamily="18" charset="0"/>
              </a:rPr>
              <a:t>to carry out their communication requests.” </a:t>
            </a:r>
            <a:r>
              <a:rPr lang="en-GB" sz="2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69172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B792-F860-4E1B-A024-F64BB919E5FE}"/>
              </a:ext>
            </a:extLst>
          </p:cNvPr>
          <p:cNvSpPr>
            <a:spLocks noGrp="1"/>
          </p:cNvSpPr>
          <p:nvPr>
            <p:ph type="title"/>
          </p:nvPr>
        </p:nvSpPr>
        <p:spPr/>
        <p:txBody>
          <a:bodyPr>
            <a:normAutofit fontScale="90000"/>
          </a:bodyPr>
          <a:lstStyle/>
          <a:p>
            <a:r>
              <a:rPr lang="en-GB" dirty="0"/>
              <a:t>Managing complexity: simplifying communication</a:t>
            </a:r>
          </a:p>
        </p:txBody>
      </p:sp>
      <p:sp>
        <p:nvSpPr>
          <p:cNvPr id="3" name="Text Placeholder 2">
            <a:extLst>
              <a:ext uri="{FF2B5EF4-FFF2-40B4-BE49-F238E27FC236}">
                <a16:creationId xmlns:a16="http://schemas.microsoft.com/office/drawing/2014/main" id="{BE5DE851-7780-4782-84D4-77F10E22D665}"/>
              </a:ext>
            </a:extLst>
          </p:cNvPr>
          <p:cNvSpPr>
            <a:spLocks noGrp="1"/>
          </p:cNvSpPr>
          <p:nvPr>
            <p:ph type="body" idx="1"/>
          </p:nvPr>
        </p:nvSpPr>
        <p:spPr>
          <a:xfrm>
            <a:off x="609600" y="1600201"/>
            <a:ext cx="8077200" cy="4967599"/>
          </a:xfrm>
        </p:spPr>
        <p:txBody>
          <a:bodyPr>
            <a:normAutofit fontScale="85000" lnSpcReduction="20000"/>
          </a:bodyPr>
          <a:lstStyle/>
          <a:p>
            <a:r>
              <a:rPr lang="en-GB" dirty="0"/>
              <a:t>It defines seven levels of communication, from the (lowest level) least abstract at Layer 1 to the (highest level) most abstract at Layer 7.</a:t>
            </a:r>
          </a:p>
          <a:p>
            <a:endParaRPr lang="en-GB" dirty="0"/>
          </a:p>
          <a:p>
            <a:r>
              <a:rPr lang="en-GB" dirty="0"/>
              <a:t>A Layer </a:t>
            </a:r>
            <a:r>
              <a:rPr lang="en-GB" i="1" dirty="0">
                <a:solidFill>
                  <a:srgbClr val="FF0000"/>
                </a:solidFill>
              </a:rPr>
              <a:t>abstracts </a:t>
            </a:r>
            <a:r>
              <a:rPr lang="en-GB" sz="1600" dirty="0"/>
              <a:t>(</a:t>
            </a:r>
            <a:r>
              <a:rPr lang="en-GB" sz="1600" b="1" dirty="0"/>
              <a:t>encapsulates the meaning of</a:t>
            </a:r>
            <a:r>
              <a:rPr lang="en-GB" sz="1600" dirty="0"/>
              <a:t>)</a:t>
            </a:r>
            <a:r>
              <a:rPr lang="en-GB" dirty="0"/>
              <a:t> all Layers below it.</a:t>
            </a:r>
          </a:p>
          <a:p>
            <a:pPr lvl="1"/>
            <a:r>
              <a:rPr lang="en-GB" dirty="0"/>
              <a:t>Remember nesting, encountered while investigating </a:t>
            </a:r>
            <a:r>
              <a:rPr lang="en-GB" i="1" dirty="0"/>
              <a:t>abstraction – </a:t>
            </a:r>
            <a:r>
              <a:rPr lang="en-GB" dirty="0"/>
              <a:t>no need for Layer </a:t>
            </a:r>
            <a:r>
              <a:rPr lang="en-GB" b="1" i="1" dirty="0">
                <a:solidFill>
                  <a:srgbClr val="FF0000"/>
                </a:solidFill>
              </a:rPr>
              <a:t>N+1</a:t>
            </a:r>
            <a:r>
              <a:rPr lang="en-GB" dirty="0"/>
              <a:t> to be concerned with details (e.g. services) provided by Layer </a:t>
            </a:r>
            <a:r>
              <a:rPr lang="en-GB" b="1" i="1" dirty="0">
                <a:solidFill>
                  <a:srgbClr val="FF0000"/>
                </a:solidFill>
              </a:rPr>
              <a:t>N-1</a:t>
            </a:r>
            <a:r>
              <a:rPr lang="en-GB" dirty="0"/>
              <a:t>.</a:t>
            </a:r>
            <a:endParaRPr lang="en-GB" i="1" dirty="0"/>
          </a:p>
          <a:p>
            <a:endParaRPr lang="en-GB" dirty="0"/>
          </a:p>
          <a:p>
            <a:r>
              <a:rPr lang="en-GB" dirty="0"/>
              <a:t>But we also say that a Layer’s “data unit” </a:t>
            </a:r>
            <a:r>
              <a:rPr lang="en-GB" i="1" dirty="0">
                <a:solidFill>
                  <a:srgbClr val="FF0000"/>
                </a:solidFill>
              </a:rPr>
              <a:t>is encapsulated </a:t>
            </a:r>
            <a:r>
              <a:rPr lang="en-GB" dirty="0"/>
              <a:t>in the “data unit” of all Layers below it (see figure on the right)</a:t>
            </a:r>
          </a:p>
          <a:p>
            <a:pPr marL="0" indent="0">
              <a:buNone/>
            </a:pPr>
            <a:endParaRPr lang="en-GB" dirty="0"/>
          </a:p>
          <a:p>
            <a:r>
              <a:rPr lang="en-GB" dirty="0"/>
              <a:t>To avoid </a:t>
            </a:r>
            <a:r>
              <a:rPr lang="en-GB" i="1" dirty="0">
                <a:solidFill>
                  <a:srgbClr val="FF0000"/>
                </a:solidFill>
              </a:rPr>
              <a:t>semantic</a:t>
            </a:r>
            <a:r>
              <a:rPr lang="en-GB" i="1" dirty="0"/>
              <a:t> </a:t>
            </a:r>
            <a:r>
              <a:rPr lang="en-GB" dirty="0"/>
              <a:t>dependence on layers above and below a given layer, the model defines the </a:t>
            </a:r>
            <a:r>
              <a:rPr lang="en-GB" i="1" dirty="0">
                <a:solidFill>
                  <a:srgbClr val="FF0000"/>
                </a:solidFill>
              </a:rPr>
              <a:t>level of meaning</a:t>
            </a:r>
            <a:r>
              <a:rPr lang="en-GB" dirty="0"/>
              <a:t> of communication within the layer (</a:t>
            </a:r>
            <a:r>
              <a:rPr lang="en-GB" dirty="0">
                <a:hlinkClick r:id="rId3" action="ppaction://hlinksldjump"/>
              </a:rPr>
              <a:t>see item (h)</a:t>
            </a:r>
            <a:r>
              <a:rPr lang="en-GB" dirty="0"/>
              <a:t>).</a:t>
            </a:r>
          </a:p>
          <a:p>
            <a:endParaRPr lang="en-GB" dirty="0"/>
          </a:p>
          <a:p>
            <a:r>
              <a:rPr lang="en-GB" b="1" dirty="0"/>
              <a:t>Warning</a:t>
            </a:r>
            <a:r>
              <a:rPr lang="en-GB" dirty="0"/>
              <a:t>: model deals with meaning – it is </a:t>
            </a:r>
            <a:r>
              <a:rPr lang="en-GB" i="1" dirty="0">
                <a:solidFill>
                  <a:srgbClr val="FF0000"/>
                </a:solidFill>
              </a:rPr>
              <a:t>a conceptual reference model</a:t>
            </a:r>
            <a:r>
              <a:rPr lang="en-GB" dirty="0"/>
              <a:t>.</a:t>
            </a:r>
          </a:p>
          <a:p>
            <a:endParaRPr lang="en-GB" dirty="0"/>
          </a:p>
        </p:txBody>
      </p:sp>
      <p:pic>
        <p:nvPicPr>
          <p:cNvPr id="11" name="Picture 10">
            <a:extLst>
              <a:ext uri="{FF2B5EF4-FFF2-40B4-BE49-F238E27FC236}">
                <a16:creationId xmlns:a16="http://schemas.microsoft.com/office/drawing/2014/main" id="{EBB336FA-AF28-47CA-A90F-BB77A6E78357}"/>
              </a:ext>
            </a:extLst>
          </p:cNvPr>
          <p:cNvPicPr>
            <a:picLocks noChangeAspect="1"/>
          </p:cNvPicPr>
          <p:nvPr/>
        </p:nvPicPr>
        <p:blipFill>
          <a:blip r:embed="rId4"/>
          <a:stretch>
            <a:fillRect/>
          </a:stretch>
        </p:blipFill>
        <p:spPr>
          <a:xfrm>
            <a:off x="8686800" y="2174237"/>
            <a:ext cx="2971800" cy="3819525"/>
          </a:xfrm>
          <a:prstGeom prst="rect">
            <a:avLst/>
          </a:prstGeom>
        </p:spPr>
      </p:pic>
    </p:spTree>
    <p:extLst>
      <p:ext uri="{BB962C8B-B14F-4D97-AF65-F5344CB8AC3E}">
        <p14:creationId xmlns:p14="http://schemas.microsoft.com/office/powerpoint/2010/main" val="107554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1AF6-B584-4F1C-9AE4-E72201FD2C7B}"/>
              </a:ext>
            </a:extLst>
          </p:cNvPr>
          <p:cNvSpPr>
            <a:spLocks noGrp="1"/>
          </p:cNvSpPr>
          <p:nvPr>
            <p:ph type="title"/>
          </p:nvPr>
        </p:nvSpPr>
        <p:spPr/>
        <p:txBody>
          <a:bodyPr/>
          <a:lstStyle/>
          <a:p>
            <a:r>
              <a:rPr lang="en-GB" dirty="0"/>
              <a:t>“Getting a feel” - Principles (a – d)</a:t>
            </a:r>
          </a:p>
        </p:txBody>
      </p:sp>
      <p:sp>
        <p:nvSpPr>
          <p:cNvPr id="3" name="Text Placeholder 2">
            <a:extLst>
              <a:ext uri="{FF2B5EF4-FFF2-40B4-BE49-F238E27FC236}">
                <a16:creationId xmlns:a16="http://schemas.microsoft.com/office/drawing/2014/main" id="{941A900B-0FEA-4EEF-94A4-31DF6F6CF84B}"/>
              </a:ext>
            </a:extLst>
          </p:cNvPr>
          <p:cNvSpPr>
            <a:spLocks noGrp="1"/>
          </p:cNvSpPr>
          <p:nvPr>
            <p:ph type="body" idx="1"/>
          </p:nvPr>
        </p:nvSpPr>
        <p:spPr/>
        <p:txBody>
          <a:bodyPr>
            <a:normAutofit/>
          </a:bodyPr>
          <a:lstStyle/>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“Do not create so many layers as to make the system engineering task of describing and integrating the layers more difficult than necessary.</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Create a boundary at a point where the description of services can be small and the number of interactions across the boundary are minimized.</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Create separate layers to handle functions that are manifestly different in the process performed or the technology involved.</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Collect similar functions into the same layer.”</a:t>
            </a:r>
            <a:r>
              <a:rPr lang="en-GB" dirty="0"/>
              <a:t> [2]</a:t>
            </a: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75D265-6BCC-4329-9E2E-77A1CE52D725}"/>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87426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CFD5-4685-4E3C-9C17-E07B85D8F3E0}"/>
              </a:ext>
            </a:extLst>
          </p:cNvPr>
          <p:cNvSpPr>
            <a:spLocks noGrp="1"/>
          </p:cNvSpPr>
          <p:nvPr>
            <p:ph type="title"/>
          </p:nvPr>
        </p:nvSpPr>
        <p:spPr/>
        <p:txBody>
          <a:bodyPr/>
          <a:lstStyle/>
          <a:p>
            <a:r>
              <a:rPr lang="en-GB" dirty="0"/>
              <a:t>“Getting a feel” - Principles (e – h)</a:t>
            </a:r>
          </a:p>
        </p:txBody>
      </p:sp>
      <p:sp>
        <p:nvSpPr>
          <p:cNvPr id="3" name="Text Placeholder 2">
            <a:extLst>
              <a:ext uri="{FF2B5EF4-FFF2-40B4-BE49-F238E27FC236}">
                <a16:creationId xmlns:a16="http://schemas.microsoft.com/office/drawing/2014/main" id="{26202734-7BC8-42B6-B294-1C6BCF327C32}"/>
              </a:ext>
            </a:extLst>
          </p:cNvPr>
          <p:cNvSpPr>
            <a:spLocks noGrp="1"/>
          </p:cNvSpPr>
          <p:nvPr>
            <p:ph type="body" idx="1"/>
          </p:nvPr>
        </p:nvSpPr>
        <p:spPr>
          <a:xfrm>
            <a:off x="609600" y="1600201"/>
            <a:ext cx="11047790" cy="4967599"/>
          </a:xfrm>
        </p:spPr>
        <p:txBody>
          <a:bodyPr>
            <a:normAutofit lnSpcReduction="10000"/>
          </a:bodyPr>
          <a:lstStyle/>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“Select boundaries at a point which past experience has demonstrated to be successful.</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layer of easily localized functions so that the layer could be totally redesigned and its protocols changed in a major way to take advantage of new advances in architectural, hardware or software technology without changing the services expected from and provided to the adjacent layers.</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boundary where it may be useful at some point in time to have the corresponding interface standardized.</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layer where there is a need for a different level of abstraction in the handling of data, for example morphology, syntax, semantics.” </a:t>
            </a:r>
            <a:r>
              <a:rPr lang="en-GB" dirty="0">
                <a:latin typeface="Times New Roman" panose="02020603050405020304" pitchFamily="18" charset="0"/>
                <a:cs typeface="Times New Roman" panose="02020603050405020304" pitchFamily="18" charset="0"/>
              </a:rPr>
              <a:t>[1]</a:t>
            </a:r>
          </a:p>
        </p:txBody>
      </p:sp>
      <p:sp>
        <p:nvSpPr>
          <p:cNvPr id="4" name="TextBox 3">
            <a:extLst>
              <a:ext uri="{FF2B5EF4-FFF2-40B4-BE49-F238E27FC236}">
                <a16:creationId xmlns:a16="http://schemas.microsoft.com/office/drawing/2014/main" id="{70CD1964-6362-416A-AD91-2148E3C98E39}"/>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330983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CFD5-4685-4E3C-9C17-E07B85D8F3E0}"/>
              </a:ext>
            </a:extLst>
          </p:cNvPr>
          <p:cNvSpPr>
            <a:spLocks noGrp="1"/>
          </p:cNvSpPr>
          <p:nvPr>
            <p:ph type="title"/>
          </p:nvPr>
        </p:nvSpPr>
        <p:spPr/>
        <p:txBody>
          <a:bodyPr/>
          <a:lstStyle/>
          <a:p>
            <a:r>
              <a:rPr lang="en-GB" dirty="0"/>
              <a:t>“Getting a feel” - Principles (i – j)</a:t>
            </a:r>
          </a:p>
        </p:txBody>
      </p:sp>
      <p:sp>
        <p:nvSpPr>
          <p:cNvPr id="3" name="Text Placeholder 2">
            <a:extLst>
              <a:ext uri="{FF2B5EF4-FFF2-40B4-BE49-F238E27FC236}">
                <a16:creationId xmlns:a16="http://schemas.microsoft.com/office/drawing/2014/main" id="{26202734-7BC8-42B6-B294-1C6BCF327C32}"/>
              </a:ext>
            </a:extLst>
          </p:cNvPr>
          <p:cNvSpPr>
            <a:spLocks noGrp="1"/>
          </p:cNvSpPr>
          <p:nvPr>
            <p:ph type="body" idx="1"/>
          </p:nvPr>
        </p:nvSpPr>
        <p:spPr/>
        <p:txBody>
          <a:bodyPr>
            <a:normAutofit/>
          </a:bodyPr>
          <a:lstStyle/>
          <a:p>
            <a:pPr marL="514350" indent="-514350">
              <a:buFont typeface="+mj-lt"/>
              <a:buAutoNum type="alphaLcParenR" startAt="9"/>
            </a:pPr>
            <a:r>
              <a:rPr lang="en-GB" i="1" dirty="0">
                <a:latin typeface="Times New Roman" panose="02020603050405020304" pitchFamily="18" charset="0"/>
                <a:cs typeface="Times New Roman" panose="02020603050405020304" pitchFamily="18" charset="0"/>
              </a:rPr>
              <a:t>“Allow changes of functions or protocols to be made within a layer without affecting other layers; and</a:t>
            </a:r>
          </a:p>
          <a:p>
            <a:pPr marL="514350" indent="-514350">
              <a:buFont typeface="+mj-lt"/>
              <a:buAutoNum type="alphaLcParenR" startAt="9"/>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9"/>
            </a:pPr>
            <a:r>
              <a:rPr lang="en-GB" i="1" dirty="0">
                <a:latin typeface="Times New Roman" panose="02020603050405020304" pitchFamily="18" charset="0"/>
                <a:cs typeface="Times New Roman" panose="02020603050405020304" pitchFamily="18" charset="0"/>
              </a:rPr>
              <a:t>create for each layer, boundaries with its upper and lower layer only.”</a:t>
            </a:r>
            <a:r>
              <a:rPr lang="en-GB" dirty="0"/>
              <a:t> [2]</a:t>
            </a: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CD1964-6362-416A-AD91-2148E3C98E39}"/>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659904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33CA243-DFF4-46DD-8693-9552D69648A5}"/>
              </a:ext>
            </a:extLst>
          </p:cNvPr>
          <p:cNvSpPr/>
          <p:nvPr/>
        </p:nvSpPr>
        <p:spPr>
          <a:xfrm>
            <a:off x="1375795" y="3253483"/>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D28567C-E99D-4FFF-873B-5C5EAEE4D3D4}"/>
              </a:ext>
            </a:extLst>
          </p:cNvPr>
          <p:cNvSpPr/>
          <p:nvPr/>
        </p:nvSpPr>
        <p:spPr>
          <a:xfrm>
            <a:off x="1662545" y="3071852"/>
            <a:ext cx="2355273" cy="357148"/>
          </a:xfrm>
          <a:prstGeom prst="ellipse">
            <a:avLst/>
          </a:prstGeom>
          <a:pattFill prst="wdUpDiag">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3FE5862-12AF-4047-8CC8-144CD767965A}"/>
              </a:ext>
            </a:extLst>
          </p:cNvPr>
          <p:cNvSpPr>
            <a:spLocks noGrp="1"/>
          </p:cNvSpPr>
          <p:nvPr>
            <p:ph type="title"/>
          </p:nvPr>
        </p:nvSpPr>
        <p:spPr/>
        <p:txBody>
          <a:bodyPr>
            <a:normAutofit/>
          </a:bodyPr>
          <a:lstStyle/>
          <a:p>
            <a:r>
              <a:rPr lang="en-GB" dirty="0"/>
              <a:t>Vertical relationships: Communication </a:t>
            </a:r>
            <a:r>
              <a:rPr lang="en-GB" i="1" dirty="0">
                <a:solidFill>
                  <a:srgbClr val="FF0000"/>
                </a:solidFill>
              </a:rPr>
              <a:t>Service</a:t>
            </a:r>
          </a:p>
        </p:txBody>
      </p:sp>
      <p:sp>
        <p:nvSpPr>
          <p:cNvPr id="17" name="Rectangle 16">
            <a:extLst>
              <a:ext uri="{FF2B5EF4-FFF2-40B4-BE49-F238E27FC236}">
                <a16:creationId xmlns:a16="http://schemas.microsoft.com/office/drawing/2014/main" id="{61B0C2D3-0DF5-4070-ACDA-7A983C569B6A}"/>
              </a:ext>
            </a:extLst>
          </p:cNvPr>
          <p:cNvSpPr/>
          <p:nvPr/>
        </p:nvSpPr>
        <p:spPr>
          <a:xfrm>
            <a:off x="1375795" y="1712104"/>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21352FE5-2A8F-45DC-84B1-F97252531913}"/>
              </a:ext>
            </a:extLst>
          </p:cNvPr>
          <p:cNvCxnSpPr/>
          <p:nvPr/>
        </p:nvCxnSpPr>
        <p:spPr>
          <a:xfrm>
            <a:off x="1929468"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10F3F4-176F-468B-A41A-7CA1814542BE}"/>
              </a:ext>
            </a:extLst>
          </p:cNvPr>
          <p:cNvCxnSpPr/>
          <p:nvPr/>
        </p:nvCxnSpPr>
        <p:spPr>
          <a:xfrm flipV="1">
            <a:off x="3808602"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4314E0-08B0-48A1-BEA6-FC83DA9CFDAB}"/>
              </a:ext>
            </a:extLst>
          </p:cNvPr>
          <p:cNvSpPr txBox="1"/>
          <p:nvPr/>
        </p:nvSpPr>
        <p:spPr>
          <a:xfrm>
            <a:off x="1293304" y="2534035"/>
            <a:ext cx="1409350" cy="523220"/>
          </a:xfrm>
          <a:prstGeom prst="rect">
            <a:avLst/>
          </a:prstGeom>
          <a:noFill/>
        </p:spPr>
        <p:txBody>
          <a:bodyPr wrap="square" rtlCol="0">
            <a:spAutoFit/>
          </a:bodyPr>
          <a:lstStyle/>
          <a:p>
            <a:pPr algn="ctr"/>
            <a:r>
              <a:rPr lang="en-GB" sz="1400" dirty="0"/>
              <a:t>Please send </a:t>
            </a:r>
          </a:p>
          <a:p>
            <a:pPr algn="ctr"/>
            <a:r>
              <a:rPr lang="en-GB" sz="1400" dirty="0"/>
              <a:t>this data unit</a:t>
            </a:r>
          </a:p>
        </p:txBody>
      </p:sp>
      <p:sp>
        <p:nvSpPr>
          <p:cNvPr id="37" name="TextBox 36">
            <a:extLst>
              <a:ext uri="{FF2B5EF4-FFF2-40B4-BE49-F238E27FC236}">
                <a16:creationId xmlns:a16="http://schemas.microsoft.com/office/drawing/2014/main" id="{ABE8529C-32AA-4603-BA5E-F587852EABBF}"/>
              </a:ext>
            </a:extLst>
          </p:cNvPr>
          <p:cNvSpPr txBox="1"/>
          <p:nvPr/>
        </p:nvSpPr>
        <p:spPr>
          <a:xfrm>
            <a:off x="3067575" y="2534035"/>
            <a:ext cx="1409350" cy="523220"/>
          </a:xfrm>
          <a:prstGeom prst="rect">
            <a:avLst/>
          </a:prstGeom>
          <a:noFill/>
        </p:spPr>
        <p:txBody>
          <a:bodyPr wrap="square" rtlCol="0">
            <a:spAutoFit/>
          </a:bodyPr>
          <a:lstStyle/>
          <a:p>
            <a:pPr algn="ctr"/>
            <a:r>
              <a:rPr lang="en-GB" sz="1400" dirty="0"/>
              <a:t>You have </a:t>
            </a:r>
          </a:p>
          <a:p>
            <a:pPr algn="ctr"/>
            <a:r>
              <a:rPr lang="en-GB" sz="1400" dirty="0"/>
              <a:t>a data unit</a:t>
            </a:r>
          </a:p>
        </p:txBody>
      </p:sp>
      <p:sp>
        <p:nvSpPr>
          <p:cNvPr id="38" name="TextBox 37">
            <a:extLst>
              <a:ext uri="{FF2B5EF4-FFF2-40B4-BE49-F238E27FC236}">
                <a16:creationId xmlns:a16="http://schemas.microsoft.com/office/drawing/2014/main" id="{6CA7830D-C4E5-45D5-842B-35960F001710}"/>
              </a:ext>
            </a:extLst>
          </p:cNvPr>
          <p:cNvSpPr txBox="1"/>
          <p:nvPr/>
        </p:nvSpPr>
        <p:spPr>
          <a:xfrm>
            <a:off x="609600" y="4287030"/>
            <a:ext cx="5595457" cy="2554545"/>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Entity at layer N requests delivery service from entity at layer N-1</a:t>
            </a:r>
          </a:p>
          <a:p>
            <a:pPr marL="342900" indent="-342900" algn="just">
              <a:buFont typeface="Arial" panose="020B0604020202020204" pitchFamily="34" charset="0"/>
              <a:buChar char="•"/>
            </a:pPr>
            <a:r>
              <a:rPr lang="en-GB" sz="2000" b="1" i="1" dirty="0"/>
              <a:t>Many</a:t>
            </a:r>
            <a:r>
              <a:rPr lang="en-GB" sz="2000" dirty="0"/>
              <a:t> layer N entities may be concurrently active</a:t>
            </a:r>
          </a:p>
          <a:p>
            <a:pPr marL="342900" indent="-342900" algn="just">
              <a:buFont typeface="Arial" panose="020B0604020202020204" pitchFamily="34" charset="0"/>
              <a:buChar char="•"/>
            </a:pPr>
            <a:r>
              <a:rPr lang="en-GB" sz="2000" dirty="0"/>
              <a:t>Content (data contained) is irrelevant to this relationship</a:t>
            </a:r>
          </a:p>
          <a:p>
            <a:pPr marL="342900" indent="-342900" algn="just">
              <a:buFont typeface="Arial" panose="020B0604020202020204" pitchFamily="34" charset="0"/>
              <a:buChar char="•"/>
            </a:pPr>
            <a:r>
              <a:rPr lang="en-GB" sz="2000" dirty="0"/>
              <a:t>Constraints at layer N-1 don’t (directly) concern entity at layer N</a:t>
            </a:r>
          </a:p>
          <a:p>
            <a:pPr algn="just"/>
            <a:endParaRPr lang="en-GB" sz="2000" dirty="0"/>
          </a:p>
        </p:txBody>
      </p:sp>
      <p:sp>
        <p:nvSpPr>
          <p:cNvPr id="39" name="Rectangle 38">
            <a:extLst>
              <a:ext uri="{FF2B5EF4-FFF2-40B4-BE49-F238E27FC236}">
                <a16:creationId xmlns:a16="http://schemas.microsoft.com/office/drawing/2014/main" id="{D2EC983E-009A-4538-8A96-A6BF4B2A4926}"/>
              </a:ext>
            </a:extLst>
          </p:cNvPr>
          <p:cNvSpPr/>
          <p:nvPr/>
        </p:nvSpPr>
        <p:spPr>
          <a:xfrm>
            <a:off x="1375794" y="1733563"/>
            <a:ext cx="2986480" cy="646331"/>
          </a:xfrm>
          <a:prstGeom prst="rect">
            <a:avLst/>
          </a:prstGeom>
        </p:spPr>
        <p:txBody>
          <a:bodyPr wrap="square">
            <a:spAutoFit/>
          </a:bodyPr>
          <a:lstStyle/>
          <a:p>
            <a:pPr algn="ctr"/>
            <a:r>
              <a:rPr lang="en-GB" dirty="0"/>
              <a:t>Entity at layer N </a:t>
            </a:r>
          </a:p>
          <a:p>
            <a:pPr algn="ctr"/>
            <a:r>
              <a:rPr lang="en-GB" dirty="0"/>
              <a:t>(</a:t>
            </a:r>
            <a:r>
              <a:rPr lang="en-GB" i="1" dirty="0"/>
              <a:t>Service User</a:t>
            </a:r>
            <a:r>
              <a:rPr lang="en-GB" dirty="0"/>
              <a:t>)</a:t>
            </a:r>
          </a:p>
        </p:txBody>
      </p:sp>
      <p:sp>
        <p:nvSpPr>
          <p:cNvPr id="40" name="Rectangle 39">
            <a:extLst>
              <a:ext uri="{FF2B5EF4-FFF2-40B4-BE49-F238E27FC236}">
                <a16:creationId xmlns:a16="http://schemas.microsoft.com/office/drawing/2014/main" id="{D4B47C9E-24B4-4D52-A252-6C403570C6EF}"/>
              </a:ext>
            </a:extLst>
          </p:cNvPr>
          <p:cNvSpPr/>
          <p:nvPr/>
        </p:nvSpPr>
        <p:spPr>
          <a:xfrm>
            <a:off x="1375794" y="3283834"/>
            <a:ext cx="2986480" cy="646331"/>
          </a:xfrm>
          <a:prstGeom prst="rect">
            <a:avLst/>
          </a:prstGeom>
        </p:spPr>
        <p:txBody>
          <a:bodyPr wrap="square">
            <a:spAutoFit/>
          </a:bodyPr>
          <a:lstStyle/>
          <a:p>
            <a:pPr algn="ctr"/>
            <a:r>
              <a:rPr lang="en-GB" dirty="0"/>
              <a:t>Entity at layer N-1 </a:t>
            </a:r>
          </a:p>
          <a:p>
            <a:pPr algn="ctr"/>
            <a:r>
              <a:rPr lang="en-GB" dirty="0"/>
              <a:t>(</a:t>
            </a:r>
            <a:r>
              <a:rPr lang="en-GB" i="1" dirty="0"/>
              <a:t>Service Provider</a:t>
            </a:r>
            <a:r>
              <a:rPr lang="en-GB" dirty="0"/>
              <a:t>)</a:t>
            </a:r>
          </a:p>
        </p:txBody>
      </p:sp>
      <p:sp>
        <p:nvSpPr>
          <p:cNvPr id="41" name="TextBox 40">
            <a:extLst>
              <a:ext uri="{FF2B5EF4-FFF2-40B4-BE49-F238E27FC236}">
                <a16:creationId xmlns:a16="http://schemas.microsoft.com/office/drawing/2014/main" id="{BC4013CA-9B6D-45DF-9ED1-8D59B0D14883}"/>
              </a:ext>
            </a:extLst>
          </p:cNvPr>
          <p:cNvSpPr txBox="1"/>
          <p:nvPr/>
        </p:nvSpPr>
        <p:spPr>
          <a:xfrm>
            <a:off x="6205057" y="4359564"/>
            <a:ext cx="5595457"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As data units move up the layers, progressively more meaning is added.</a:t>
            </a:r>
          </a:p>
          <a:p>
            <a:pPr marL="342900" indent="-342900" algn="just">
              <a:buFont typeface="Arial" panose="020B0604020202020204" pitchFamily="34" charset="0"/>
              <a:buChar char="•"/>
            </a:pPr>
            <a:r>
              <a:rPr lang="en-GB" sz="2000" dirty="0">
                <a:hlinkClick r:id="rId3" action="ppaction://hlinksldjump"/>
              </a:rPr>
              <a:t>Full Meaning is communicated across the Application Programming Interface (API).</a:t>
            </a:r>
            <a:endParaRPr lang="en-GB" sz="2000" dirty="0"/>
          </a:p>
          <a:p>
            <a:pPr marL="342900" indent="-342900" algn="just">
              <a:buFont typeface="Arial" panose="020B0604020202020204" pitchFamily="34" charset="0"/>
              <a:buChar char="•"/>
            </a:pPr>
            <a:r>
              <a:rPr lang="en-GB" sz="2000" b="1" i="1" dirty="0"/>
              <a:t>Generally</a:t>
            </a:r>
            <a:r>
              <a:rPr lang="en-GB" sz="2000" dirty="0"/>
              <a:t>: physical layer &amp; part of data-link layer implemented in hardware; the rest in software.</a:t>
            </a:r>
          </a:p>
          <a:p>
            <a:pPr algn="just"/>
            <a:endParaRPr lang="en-GB" sz="2000" dirty="0"/>
          </a:p>
        </p:txBody>
      </p:sp>
      <p:sp>
        <p:nvSpPr>
          <p:cNvPr id="42" name="TextBox 41">
            <a:extLst>
              <a:ext uri="{FF2B5EF4-FFF2-40B4-BE49-F238E27FC236}">
                <a16:creationId xmlns:a16="http://schemas.microsoft.com/office/drawing/2014/main" id="{F66D9D83-CA0E-480D-ABD2-38BA521AEA8B}"/>
              </a:ext>
            </a:extLst>
          </p:cNvPr>
          <p:cNvSpPr txBox="1"/>
          <p:nvPr/>
        </p:nvSpPr>
        <p:spPr>
          <a:xfrm>
            <a:off x="1281768" y="1238900"/>
            <a:ext cx="3174533" cy="400110"/>
          </a:xfrm>
          <a:prstGeom prst="rect">
            <a:avLst/>
          </a:prstGeom>
          <a:noFill/>
        </p:spPr>
        <p:txBody>
          <a:bodyPr wrap="square" rtlCol="0">
            <a:spAutoFit/>
          </a:bodyPr>
          <a:lstStyle/>
          <a:p>
            <a:pPr algn="just"/>
            <a:r>
              <a:rPr lang="en-GB" sz="2000" dirty="0"/>
              <a:t>Relationship: Layer N ↔ N-1</a:t>
            </a:r>
          </a:p>
        </p:txBody>
      </p:sp>
      <p:sp>
        <p:nvSpPr>
          <p:cNvPr id="43" name="TextBox 42">
            <a:extLst>
              <a:ext uri="{FF2B5EF4-FFF2-40B4-BE49-F238E27FC236}">
                <a16:creationId xmlns:a16="http://schemas.microsoft.com/office/drawing/2014/main" id="{E3EC2E53-C9A8-4B29-B51F-E601401028CE}"/>
              </a:ext>
            </a:extLst>
          </p:cNvPr>
          <p:cNvSpPr txBox="1"/>
          <p:nvPr/>
        </p:nvSpPr>
        <p:spPr>
          <a:xfrm>
            <a:off x="6205057" y="1217782"/>
            <a:ext cx="5486399" cy="400110"/>
          </a:xfrm>
          <a:prstGeom prst="rect">
            <a:avLst/>
          </a:prstGeom>
          <a:noFill/>
        </p:spPr>
        <p:txBody>
          <a:bodyPr wrap="square" rtlCol="0">
            <a:spAutoFit/>
          </a:bodyPr>
          <a:lstStyle/>
          <a:p>
            <a:pPr algn="ctr"/>
            <a:r>
              <a:rPr lang="en-GB" sz="2000" dirty="0"/>
              <a:t>HIERARCHY OF FUNCTIONS [2]</a:t>
            </a:r>
          </a:p>
        </p:txBody>
      </p:sp>
      <p:pic>
        <p:nvPicPr>
          <p:cNvPr id="49" name="Picture 48">
            <a:extLst>
              <a:ext uri="{FF2B5EF4-FFF2-40B4-BE49-F238E27FC236}">
                <a16:creationId xmlns:a16="http://schemas.microsoft.com/office/drawing/2014/main" id="{A5AB5799-C802-4CE9-9ED9-7494C05034EE}"/>
              </a:ext>
            </a:extLst>
          </p:cNvPr>
          <p:cNvPicPr>
            <a:picLocks noChangeAspect="1"/>
          </p:cNvPicPr>
          <p:nvPr/>
        </p:nvPicPr>
        <p:blipFill>
          <a:blip r:embed="rId4"/>
          <a:stretch>
            <a:fillRect/>
          </a:stretch>
        </p:blipFill>
        <p:spPr>
          <a:xfrm>
            <a:off x="5374274" y="1518449"/>
            <a:ext cx="6158395" cy="2841115"/>
          </a:xfrm>
          <a:prstGeom prst="rect">
            <a:avLst/>
          </a:prstGeom>
        </p:spPr>
      </p:pic>
      <p:sp>
        <p:nvSpPr>
          <p:cNvPr id="50" name="TextBox 49">
            <a:extLst>
              <a:ext uri="{FF2B5EF4-FFF2-40B4-BE49-F238E27FC236}">
                <a16:creationId xmlns:a16="http://schemas.microsoft.com/office/drawing/2014/main" id="{1AFBF2D5-483D-42DD-9BFC-65F00B228D67}"/>
              </a:ext>
            </a:extLst>
          </p:cNvPr>
          <p:cNvSpPr txBox="1"/>
          <p:nvPr/>
        </p:nvSpPr>
        <p:spPr>
          <a:xfrm>
            <a:off x="8153400" y="6167477"/>
            <a:ext cx="3817690" cy="707886"/>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p.43.</a:t>
            </a:r>
          </a:p>
        </p:txBody>
      </p:sp>
      <p:sp>
        <p:nvSpPr>
          <p:cNvPr id="52" name="Rectangle 51">
            <a:extLst>
              <a:ext uri="{FF2B5EF4-FFF2-40B4-BE49-F238E27FC236}">
                <a16:creationId xmlns:a16="http://schemas.microsoft.com/office/drawing/2014/main" id="{7B69184D-FD2D-4957-92E8-E46DED6143FF}"/>
              </a:ext>
            </a:extLst>
          </p:cNvPr>
          <p:cNvSpPr/>
          <p:nvPr/>
        </p:nvSpPr>
        <p:spPr>
          <a:xfrm>
            <a:off x="496816" y="2374990"/>
            <a:ext cx="835929" cy="923330"/>
          </a:xfrm>
          <a:prstGeom prst="rect">
            <a:avLst/>
          </a:prstGeom>
        </p:spPr>
        <p:txBody>
          <a:bodyPr wrap="square">
            <a:spAutoFit/>
          </a:bodyPr>
          <a:lstStyle/>
          <a:p>
            <a:r>
              <a:rPr lang="en-GB" i="1" dirty="0"/>
              <a:t>Service Access Point</a:t>
            </a:r>
            <a:endParaRPr lang="en-GB" dirty="0"/>
          </a:p>
        </p:txBody>
      </p:sp>
      <p:cxnSp>
        <p:nvCxnSpPr>
          <p:cNvPr id="54" name="Straight Arrow Connector 53">
            <a:extLst>
              <a:ext uri="{FF2B5EF4-FFF2-40B4-BE49-F238E27FC236}">
                <a16:creationId xmlns:a16="http://schemas.microsoft.com/office/drawing/2014/main" id="{386CE4EE-4DF3-450B-8379-AA179319233F}"/>
              </a:ext>
            </a:extLst>
          </p:cNvPr>
          <p:cNvCxnSpPr>
            <a:cxnSpLocks/>
          </p:cNvCxnSpPr>
          <p:nvPr/>
        </p:nvCxnSpPr>
        <p:spPr>
          <a:xfrm>
            <a:off x="1267253" y="2909187"/>
            <a:ext cx="503428" cy="280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7D283B-DAE7-4D69-B3F8-E62A234C768B}"/>
              </a:ext>
            </a:extLst>
          </p:cNvPr>
          <p:cNvCxnSpPr/>
          <p:nvPr/>
        </p:nvCxnSpPr>
        <p:spPr>
          <a:xfrm>
            <a:off x="1261146" y="2379894"/>
            <a:ext cx="0" cy="9039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8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9A6-A935-49BB-B83F-6D3035695BDF}"/>
              </a:ext>
            </a:extLst>
          </p:cNvPr>
          <p:cNvSpPr>
            <a:spLocks noGrp="1"/>
          </p:cNvSpPr>
          <p:nvPr>
            <p:ph type="title"/>
          </p:nvPr>
        </p:nvSpPr>
        <p:spPr/>
        <p:txBody>
          <a:bodyPr>
            <a:normAutofit fontScale="90000"/>
          </a:bodyPr>
          <a:lstStyle/>
          <a:p>
            <a:r>
              <a:rPr lang="en-GB" dirty="0"/>
              <a:t>Services: Connection-mode or Connectionless-mode</a:t>
            </a:r>
          </a:p>
        </p:txBody>
      </p:sp>
      <p:sp>
        <p:nvSpPr>
          <p:cNvPr id="3" name="Text Placeholder 2">
            <a:extLst>
              <a:ext uri="{FF2B5EF4-FFF2-40B4-BE49-F238E27FC236}">
                <a16:creationId xmlns:a16="http://schemas.microsoft.com/office/drawing/2014/main" id="{8B699682-3E36-4BF9-939F-F4CEE6B88AA6}"/>
              </a:ext>
            </a:extLst>
          </p:cNvPr>
          <p:cNvSpPr>
            <a:spLocks noGrp="1"/>
          </p:cNvSpPr>
          <p:nvPr>
            <p:ph type="body" idx="1"/>
          </p:nvPr>
        </p:nvSpPr>
        <p:spPr/>
        <p:txBody>
          <a:bodyPr anchor="ctr">
            <a:normAutofit/>
          </a:bodyPr>
          <a:lstStyle/>
          <a:p>
            <a:pPr marL="0" indent="0" algn="ctr">
              <a:buNone/>
            </a:pPr>
            <a:r>
              <a:rPr lang="en-GB" i="1" dirty="0">
                <a:latin typeface="Times New Roman" panose="02020603050405020304" pitchFamily="18" charset="0"/>
                <a:cs typeface="Times New Roman" panose="02020603050405020304" pitchFamily="18" charset="0"/>
              </a:rPr>
              <a:t>“An (N)-layer may offer</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 a connection-mode service,</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a connectionless-mode service,</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or both to the (N+1)-layer,</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using the service or services provided by the (N-1)-layer .”</a:t>
            </a:r>
            <a:r>
              <a:rPr lang="en-GB" dirty="0">
                <a:latin typeface="Times New Roman" panose="02020603050405020304" pitchFamily="18" charset="0"/>
                <a:cs typeface="Times New Roman" panose="02020603050405020304" pitchFamily="18" charset="0"/>
              </a:rPr>
              <a:t> [1]</a:t>
            </a:r>
          </a:p>
        </p:txBody>
      </p:sp>
      <p:sp>
        <p:nvSpPr>
          <p:cNvPr id="4" name="TextBox 3">
            <a:extLst>
              <a:ext uri="{FF2B5EF4-FFF2-40B4-BE49-F238E27FC236}">
                <a16:creationId xmlns:a16="http://schemas.microsoft.com/office/drawing/2014/main" id="{A3B7425A-7990-4DC1-826F-807F1CDAA971}"/>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616979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8AB2-2B18-4399-B415-46278D7E1B3D}"/>
              </a:ext>
            </a:extLst>
          </p:cNvPr>
          <p:cNvSpPr>
            <a:spLocks noGrp="1"/>
          </p:cNvSpPr>
          <p:nvPr>
            <p:ph type="title"/>
          </p:nvPr>
        </p:nvSpPr>
        <p:spPr/>
        <p:txBody>
          <a:bodyPr/>
          <a:lstStyle/>
          <a:p>
            <a:r>
              <a:rPr lang="en-GB" dirty="0"/>
              <a:t>Connection-mode services: definition</a:t>
            </a:r>
          </a:p>
        </p:txBody>
      </p:sp>
      <p:sp>
        <p:nvSpPr>
          <p:cNvPr id="3" name="Text Placeholder 2">
            <a:extLst>
              <a:ext uri="{FF2B5EF4-FFF2-40B4-BE49-F238E27FC236}">
                <a16:creationId xmlns:a16="http://schemas.microsoft.com/office/drawing/2014/main" id="{EF045E0C-E0EE-4AD5-94AA-92C69AF2751D}"/>
              </a:ext>
            </a:extLst>
          </p:cNvPr>
          <p:cNvSpPr>
            <a:spLocks noGrp="1"/>
          </p:cNvSpPr>
          <p:nvPr>
            <p:ph type="body" idx="1"/>
          </p:nvPr>
        </p:nvSpPr>
        <p:spPr/>
        <p:txBody>
          <a:bodyPr/>
          <a:lstStyle/>
          <a:p>
            <a:r>
              <a:rPr lang="en-GB" i="1" dirty="0">
                <a:latin typeface="Times New Roman" panose="02020603050405020304" pitchFamily="18" charset="0"/>
                <a:cs typeface="Times New Roman" panose="02020603050405020304" pitchFamily="18" charset="0"/>
              </a:rPr>
              <a:t>“A connection is an association</a:t>
            </a:r>
            <a:r>
              <a:rPr lang="en-GB" baseline="30000" dirty="0">
                <a:latin typeface="Times New Roman" panose="02020603050405020304" pitchFamily="18" charset="0"/>
                <a:cs typeface="Times New Roman" panose="02020603050405020304" pitchFamily="18" charset="0"/>
              </a:rPr>
              <a:t>1</a:t>
            </a:r>
            <a:r>
              <a:rPr lang="en-GB" i="1" dirty="0">
                <a:latin typeface="Times New Roman" panose="02020603050405020304" pitchFamily="18" charset="0"/>
                <a:cs typeface="Times New Roman" panose="02020603050405020304" pitchFamily="18" charset="0"/>
              </a:rPr>
              <a:t> established for the transfer of data between two or more peer-(N)-entities. This association binds the peer-(N)-entities together with the (N-1)-entities in the next lower layer.”</a:t>
            </a:r>
            <a:r>
              <a:rPr lang="en-GB" dirty="0">
                <a:latin typeface="Times New Roman" panose="02020603050405020304" pitchFamily="18" charset="0"/>
                <a:cs typeface="Times New Roman" panose="02020603050405020304" pitchFamily="18" charset="0"/>
              </a:rPr>
              <a:t>[1]</a:t>
            </a:r>
          </a:p>
          <a:p>
            <a:endParaRPr lang="en-GB" dirty="0">
              <a:cs typeface="Times New Roman" panose="02020603050405020304" pitchFamily="18" charset="0"/>
            </a:endParaRPr>
          </a:p>
          <a:p>
            <a:r>
              <a:rPr lang="en-GB" dirty="0">
                <a:cs typeface="Times New Roman" panose="02020603050405020304" pitchFamily="18" charset="0"/>
              </a:rPr>
              <a:t>Therefore, in the OSI 7-layer model, </a:t>
            </a:r>
            <a:r>
              <a:rPr lang="en-GB" b="1" i="1" dirty="0">
                <a:solidFill>
                  <a:srgbClr val="FF0000"/>
                </a:solidFill>
                <a:cs typeface="Times New Roman" panose="02020603050405020304" pitchFamily="18" charset="0"/>
              </a:rPr>
              <a:t>connection</a:t>
            </a:r>
            <a:r>
              <a:rPr lang="en-GB" dirty="0">
                <a:cs typeface="Times New Roman" panose="02020603050405020304" pitchFamily="18" charset="0"/>
              </a:rPr>
              <a:t> is defined in terms of:</a:t>
            </a:r>
          </a:p>
          <a:p>
            <a:pPr lvl="1"/>
            <a:r>
              <a:rPr lang="en-GB" sz="2800" dirty="0">
                <a:cs typeface="Times New Roman" panose="02020603050405020304" pitchFamily="18" charset="0"/>
              </a:rPr>
              <a:t>the peer-(N)-entities</a:t>
            </a:r>
          </a:p>
          <a:p>
            <a:pPr lvl="1"/>
            <a:r>
              <a:rPr lang="en-GB" sz="2800" dirty="0">
                <a:cs typeface="Times New Roman" panose="02020603050405020304" pitchFamily="18" charset="0"/>
              </a:rPr>
              <a:t>the underlying (N-1)-entities through which the peer-(N)-entities communicate</a:t>
            </a:r>
          </a:p>
          <a:p>
            <a:endParaRPr lang="en-GB" sz="3200" dirty="0">
              <a:cs typeface="Times New Roman" panose="02020603050405020304" pitchFamily="18" charset="0"/>
            </a:endParaRPr>
          </a:p>
          <a:p>
            <a:r>
              <a:rPr lang="en-GB" dirty="0">
                <a:cs typeface="Times New Roman" panose="02020603050405020304" pitchFamily="18" charset="0"/>
              </a:rPr>
              <a:t>This is an abstraction that is useful across </a:t>
            </a:r>
            <a:r>
              <a:rPr lang="en-GB" b="1" i="1" dirty="0">
                <a:cs typeface="Times New Roman" panose="02020603050405020304" pitchFamily="18" charset="0"/>
              </a:rPr>
              <a:t>all the seven layers </a:t>
            </a:r>
            <a:r>
              <a:rPr lang="en-GB" dirty="0">
                <a:cs typeface="Times New Roman" panose="02020603050405020304" pitchFamily="18" charset="0"/>
              </a:rPr>
              <a:t>of the model.</a:t>
            </a:r>
          </a:p>
          <a:p>
            <a:pPr marL="0" indent="0">
              <a:buNone/>
            </a:pPr>
            <a:endParaRPr lang="en-GB" dirty="0">
              <a:cs typeface="Times New Roman" panose="02020603050405020304" pitchFamily="18" charset="0"/>
            </a:endParaRPr>
          </a:p>
        </p:txBody>
      </p:sp>
      <p:sp>
        <p:nvSpPr>
          <p:cNvPr id="4" name="TextBox 3">
            <a:extLst>
              <a:ext uri="{FF2B5EF4-FFF2-40B4-BE49-F238E27FC236}">
                <a16:creationId xmlns:a16="http://schemas.microsoft.com/office/drawing/2014/main" id="{682EDC44-FE0C-4D9E-9BD2-D6F21E31AD10}"/>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761031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2F35-B735-494E-BEC5-2C9ED8F34604}"/>
              </a:ext>
            </a:extLst>
          </p:cNvPr>
          <p:cNvSpPr>
            <a:spLocks noGrp="1"/>
          </p:cNvSpPr>
          <p:nvPr>
            <p:ph type="title"/>
          </p:nvPr>
        </p:nvSpPr>
        <p:spPr/>
        <p:txBody>
          <a:bodyPr/>
          <a:lstStyle/>
          <a:p>
            <a:r>
              <a:rPr lang="en-GB" dirty="0"/>
              <a:t>Connection-mode services: characteristics</a:t>
            </a:r>
          </a:p>
        </p:txBody>
      </p:sp>
      <p:sp>
        <p:nvSpPr>
          <p:cNvPr id="3" name="Text Placeholder 2">
            <a:extLst>
              <a:ext uri="{FF2B5EF4-FFF2-40B4-BE49-F238E27FC236}">
                <a16:creationId xmlns:a16="http://schemas.microsoft.com/office/drawing/2014/main" id="{FD7EA441-C047-4E32-A615-B96D73524A84}"/>
              </a:ext>
            </a:extLst>
          </p:cNvPr>
          <p:cNvSpPr>
            <a:spLocks noGrp="1"/>
          </p:cNvSpPr>
          <p:nvPr>
            <p:ph type="body" idx="1"/>
          </p:nvPr>
        </p:nvSpPr>
        <p:spPr/>
        <p:txBody>
          <a:bodyPr/>
          <a:lstStyle/>
          <a:p>
            <a:r>
              <a:rPr lang="en-GB" dirty="0">
                <a:cs typeface="Times New Roman" panose="02020603050405020304" pitchFamily="18" charset="0"/>
              </a:rPr>
              <a:t>A connection’s life cycle passes through three phases:</a:t>
            </a:r>
          </a:p>
          <a:p>
            <a:pPr lvl="1"/>
            <a:r>
              <a:rPr lang="en-GB" dirty="0">
                <a:cs typeface="Times New Roman" panose="02020603050405020304" pitchFamily="18" charset="0"/>
              </a:rPr>
              <a:t>establishment;</a:t>
            </a:r>
          </a:p>
          <a:p>
            <a:pPr lvl="1"/>
            <a:r>
              <a:rPr lang="en-GB" dirty="0">
                <a:cs typeface="Times New Roman" panose="02020603050405020304" pitchFamily="18" charset="0"/>
              </a:rPr>
              <a:t>data transfer; and</a:t>
            </a:r>
          </a:p>
          <a:p>
            <a:pPr lvl="1"/>
            <a:r>
              <a:rPr lang="en-GB" dirty="0">
                <a:cs typeface="Times New Roman" panose="02020603050405020304" pitchFamily="18" charset="0"/>
              </a:rPr>
              <a:t>release</a:t>
            </a:r>
          </a:p>
          <a:p>
            <a:r>
              <a:rPr lang="en-GB" dirty="0">
                <a:cs typeface="Times New Roman" panose="02020603050405020304" pitchFamily="18" charset="0"/>
              </a:rPr>
              <a:t>Underlying notion of an </a:t>
            </a:r>
            <a:r>
              <a:rPr lang="en-GB" b="1" i="1" dirty="0">
                <a:cs typeface="Times New Roman" panose="02020603050405020304" pitchFamily="18" charset="0"/>
              </a:rPr>
              <a:t>agreement</a:t>
            </a:r>
            <a:r>
              <a:rPr lang="en-GB" dirty="0">
                <a:cs typeface="Times New Roman" panose="02020603050405020304" pitchFamily="18" charset="0"/>
              </a:rPr>
              <a:t>: </a:t>
            </a:r>
          </a:p>
          <a:p>
            <a:pPr lvl="1"/>
            <a:r>
              <a:rPr lang="en-GB" dirty="0">
                <a:cs typeface="Times New Roman" panose="02020603050405020304" pitchFamily="18" charset="0"/>
              </a:rPr>
              <a:t>establishment and maintenance of a two- (or more) party agreement</a:t>
            </a:r>
          </a:p>
          <a:p>
            <a:pPr lvl="2"/>
            <a:r>
              <a:rPr lang="en-GB" dirty="0">
                <a:cs typeface="Times New Roman" panose="02020603050405020304" pitchFamily="18" charset="0"/>
              </a:rPr>
              <a:t>implemented through peer-(N)-entities using the (N-1)-service provider.</a:t>
            </a:r>
          </a:p>
          <a:p>
            <a:r>
              <a:rPr lang="en-GB" dirty="0">
                <a:cs typeface="Times New Roman" panose="02020603050405020304" pitchFamily="18" charset="0"/>
              </a:rPr>
              <a:t>Agreement is obtained after </a:t>
            </a:r>
            <a:r>
              <a:rPr lang="en-GB" b="1" i="1" dirty="0">
                <a:cs typeface="Times New Roman" panose="02020603050405020304" pitchFamily="18" charset="0"/>
              </a:rPr>
              <a:t>negotiation</a:t>
            </a:r>
            <a:r>
              <a:rPr lang="en-GB" dirty="0">
                <a:cs typeface="Times New Roman" panose="02020603050405020304" pitchFamily="18" charset="0"/>
              </a:rPr>
              <a:t>, of governing parameters and options of communication.</a:t>
            </a:r>
          </a:p>
          <a:p>
            <a:r>
              <a:rPr lang="en-GB" dirty="0">
                <a:cs typeface="Times New Roman" panose="02020603050405020304" pitchFamily="18" charset="0"/>
              </a:rPr>
              <a:t>Agreement is marked by </a:t>
            </a:r>
            <a:r>
              <a:rPr lang="en-GB" b="1" i="1" dirty="0">
                <a:cs typeface="Times New Roman" panose="02020603050405020304" pitchFamily="18" charset="0"/>
              </a:rPr>
              <a:t>identifiers</a:t>
            </a:r>
            <a:r>
              <a:rPr lang="en-GB" dirty="0">
                <a:cs typeface="Times New Roman" panose="02020603050405020304" pitchFamily="18" charset="0"/>
              </a:rPr>
              <a:t>, that avoid subsequent overhead in identification, as would otherwise be required.</a:t>
            </a:r>
          </a:p>
          <a:p>
            <a:r>
              <a:rPr lang="en-GB" dirty="0">
                <a:cs typeface="Times New Roman" panose="02020603050405020304" pitchFamily="18" charset="0"/>
              </a:rPr>
              <a:t>An identifiable connection supports the </a:t>
            </a:r>
            <a:r>
              <a:rPr lang="en-GB" b="1" i="1" dirty="0">
                <a:cs typeface="Times New Roman" panose="02020603050405020304" pitchFamily="18" charset="0"/>
              </a:rPr>
              <a:t>sequencing</a:t>
            </a:r>
            <a:r>
              <a:rPr lang="en-GB" dirty="0">
                <a:cs typeface="Times New Roman" panose="02020603050405020304" pitchFamily="18" charset="0"/>
              </a:rPr>
              <a:t> &amp; thus </a:t>
            </a:r>
            <a:r>
              <a:rPr lang="en-GB" b="1" i="1" dirty="0">
                <a:cs typeface="Times New Roman" panose="02020603050405020304" pitchFamily="18" charset="0"/>
              </a:rPr>
              <a:t>flow-control</a:t>
            </a:r>
            <a:r>
              <a:rPr lang="en-GB" dirty="0">
                <a:cs typeface="Times New Roman" panose="02020603050405020304" pitchFamily="18" charset="0"/>
              </a:rPr>
              <a:t> of data units that are exchanged in the context of the connection.</a:t>
            </a:r>
          </a:p>
          <a:p>
            <a:endParaRPr lang="en-GB" dirty="0"/>
          </a:p>
        </p:txBody>
      </p:sp>
    </p:spTree>
    <p:extLst>
      <p:ext uri="{BB962C8B-B14F-4D97-AF65-F5344CB8AC3E}">
        <p14:creationId xmlns:p14="http://schemas.microsoft.com/office/powerpoint/2010/main" val="172575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A47-37A2-DD3D-4F8F-55618DFA8D62}"/>
              </a:ext>
            </a:extLst>
          </p:cNvPr>
          <p:cNvSpPr>
            <a:spLocks noGrp="1"/>
          </p:cNvSpPr>
          <p:nvPr>
            <p:ph type="title"/>
          </p:nvPr>
        </p:nvSpPr>
        <p:spPr/>
        <p:txBody>
          <a:bodyPr/>
          <a:lstStyle/>
          <a:p>
            <a:r>
              <a:rPr lang="en-GB" dirty="0"/>
              <a:t>Five components of a data communications system</a:t>
            </a:r>
            <a:endParaRPr lang="LID4096" dirty="0"/>
          </a:p>
        </p:txBody>
      </p:sp>
      <p:pic>
        <p:nvPicPr>
          <p:cNvPr id="5" name="Picture 4">
            <a:extLst>
              <a:ext uri="{FF2B5EF4-FFF2-40B4-BE49-F238E27FC236}">
                <a16:creationId xmlns:a16="http://schemas.microsoft.com/office/drawing/2014/main" id="{F7EF6001-BFF0-9694-D4E0-BD204FCCBA9C}"/>
              </a:ext>
            </a:extLst>
          </p:cNvPr>
          <p:cNvPicPr>
            <a:picLocks noChangeAspect="1"/>
          </p:cNvPicPr>
          <p:nvPr/>
        </p:nvPicPr>
        <p:blipFill>
          <a:blip r:embed="rId3"/>
          <a:stretch>
            <a:fillRect/>
          </a:stretch>
        </p:blipFill>
        <p:spPr>
          <a:xfrm>
            <a:off x="1231966" y="2144804"/>
            <a:ext cx="9728067" cy="2568391"/>
          </a:xfrm>
          <a:prstGeom prst="rect">
            <a:avLst/>
          </a:prstGeom>
        </p:spPr>
      </p:pic>
    </p:spTree>
    <p:extLst>
      <p:ext uri="{BB962C8B-B14F-4D97-AF65-F5344CB8AC3E}">
        <p14:creationId xmlns:p14="http://schemas.microsoft.com/office/powerpoint/2010/main" val="2682907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C719-A71B-4898-AD4C-D8EB9F4B07A2}"/>
              </a:ext>
            </a:extLst>
          </p:cNvPr>
          <p:cNvSpPr>
            <a:spLocks noGrp="1"/>
          </p:cNvSpPr>
          <p:nvPr>
            <p:ph type="title"/>
          </p:nvPr>
        </p:nvSpPr>
        <p:spPr/>
        <p:txBody>
          <a:bodyPr/>
          <a:lstStyle/>
          <a:p>
            <a:r>
              <a:rPr lang="en-GB" dirty="0"/>
              <a:t>Connection-mode services: applications</a:t>
            </a:r>
            <a:r>
              <a:rPr lang="en-GB" baseline="30000" dirty="0"/>
              <a:t>1</a:t>
            </a:r>
          </a:p>
        </p:txBody>
      </p:sp>
      <p:sp>
        <p:nvSpPr>
          <p:cNvPr id="3" name="Text Placeholder 2">
            <a:extLst>
              <a:ext uri="{FF2B5EF4-FFF2-40B4-BE49-F238E27FC236}">
                <a16:creationId xmlns:a16="http://schemas.microsoft.com/office/drawing/2014/main" id="{1745BF04-613F-4C0F-A072-230BF4231EBF}"/>
              </a:ext>
            </a:extLst>
          </p:cNvPr>
          <p:cNvSpPr>
            <a:spLocks noGrp="1"/>
          </p:cNvSpPr>
          <p:nvPr>
            <p:ph type="body" idx="1"/>
          </p:nvPr>
        </p:nvSpPr>
        <p:spPr/>
        <p:txBody>
          <a:bodyPr/>
          <a:lstStyle/>
          <a:p>
            <a:pPr marL="0" indent="0" algn="ctr">
              <a:buNone/>
            </a:pPr>
            <a:r>
              <a:rPr lang="en-GB" i="1" dirty="0">
                <a:latin typeface="Times New Roman" panose="02020603050405020304" pitchFamily="18" charset="0"/>
                <a:cs typeface="Times New Roman" panose="02020603050405020304" pitchFamily="18" charset="0"/>
              </a:rPr>
              <a:t>“The characteristics of connection-mode transmission are particularly attractive in applications which call for relatively long-lived, stream-oriented interactions between entities in stable configurations” </a:t>
            </a:r>
            <a:r>
              <a:rPr lang="en-GB" sz="2400" dirty="0">
                <a:latin typeface="Times New Roman" panose="02020603050405020304" pitchFamily="18" charset="0"/>
                <a:cs typeface="Times New Roman" panose="02020603050405020304" pitchFamily="18" charset="0"/>
              </a:rPr>
              <a:t>[1]</a:t>
            </a:r>
          </a:p>
          <a:p>
            <a:pPr algn="just"/>
            <a:endParaRPr lang="en-GB" dirty="0">
              <a:cs typeface="Times New Roman" panose="02020603050405020304" pitchFamily="18" charset="0"/>
            </a:endParaRPr>
          </a:p>
          <a:p>
            <a:pPr algn="just"/>
            <a:r>
              <a:rPr lang="en-GB" dirty="0">
                <a:cs typeface="Times New Roman" panose="02020603050405020304" pitchFamily="18" charset="0"/>
              </a:rPr>
              <a:t>We may therefore find beneficial use cases where:</a:t>
            </a:r>
          </a:p>
          <a:p>
            <a:pPr lvl="1" algn="just"/>
            <a:r>
              <a:rPr lang="en-GB" dirty="0">
                <a:cs typeface="Times New Roman" panose="02020603050405020304" pitchFamily="18" charset="0"/>
              </a:rPr>
              <a:t>the exchange of data is comparatively voluminous.</a:t>
            </a:r>
          </a:p>
          <a:p>
            <a:pPr lvl="2" algn="just"/>
            <a:r>
              <a:rPr lang="en-GB" dirty="0">
                <a:cs typeface="Times New Roman" panose="02020603050405020304" pitchFamily="18" charset="0"/>
              </a:rPr>
              <a:t>Clarifying by contrast, use cases that accomplish communication with the exchange of a few data units, gain little to none of the benefits described </a:t>
            </a:r>
            <a:r>
              <a:rPr lang="en-GB" dirty="0">
                <a:cs typeface="Times New Roman" panose="02020603050405020304" pitchFamily="18" charset="0"/>
                <a:hlinkClick r:id="rId3" action="ppaction://hlinksldjump"/>
              </a:rPr>
              <a:t>here</a:t>
            </a:r>
            <a:r>
              <a:rPr lang="en-GB" dirty="0">
                <a:cs typeface="Times New Roman" panose="02020603050405020304" pitchFamily="18" charset="0"/>
              </a:rPr>
              <a:t>.</a:t>
            </a:r>
          </a:p>
          <a:p>
            <a:pPr lvl="1" algn="just"/>
            <a:r>
              <a:rPr lang="en-GB" dirty="0">
                <a:cs typeface="Times New Roman" panose="02020603050405020304" pitchFamily="18" charset="0"/>
              </a:rPr>
              <a:t>the exchange of data persists over a long period of time</a:t>
            </a:r>
          </a:p>
          <a:p>
            <a:pPr lvl="2" algn="just"/>
            <a:r>
              <a:rPr lang="en-GB" dirty="0">
                <a:cs typeface="Times New Roman" panose="02020603050405020304" pitchFamily="18" charset="0"/>
              </a:rPr>
              <a:t>Clarifying by contrast, notification of an event is unlikely to require more than a one-way dispatch of the event data.</a:t>
            </a:r>
          </a:p>
          <a:p>
            <a:pPr algn="just"/>
            <a:r>
              <a:rPr lang="en-GB" dirty="0">
                <a:cs typeface="Times New Roman" panose="02020603050405020304" pitchFamily="18" charset="0"/>
              </a:rPr>
              <a:t>Furthermore, resource reservation </a:t>
            </a:r>
            <a:r>
              <a:rPr lang="en-GB" i="1" dirty="0">
                <a:solidFill>
                  <a:srgbClr val="FF0000"/>
                </a:solidFill>
                <a:cs typeface="Times New Roman" panose="02020603050405020304" pitchFamily="18" charset="0"/>
              </a:rPr>
              <a:t>on the endpoint entities</a:t>
            </a:r>
            <a:r>
              <a:rPr lang="en-GB" baseline="30000" dirty="0">
                <a:cs typeface="Times New Roman" panose="02020603050405020304" pitchFamily="18" charset="0"/>
              </a:rPr>
              <a:t>2</a:t>
            </a:r>
            <a:r>
              <a:rPr lang="en-GB" baseline="30000" dirty="0">
                <a:solidFill>
                  <a:srgbClr val="FF0000"/>
                </a:solidFill>
                <a:cs typeface="Times New Roman" panose="02020603050405020304" pitchFamily="18" charset="0"/>
              </a:rPr>
              <a:t> </a:t>
            </a:r>
            <a:r>
              <a:rPr lang="en-GB" dirty="0">
                <a:cs typeface="Times New Roman" panose="02020603050405020304" pitchFamily="18" charset="0"/>
              </a:rPr>
              <a:t>is supported by the information obtained during connection establishment. </a:t>
            </a:r>
          </a:p>
          <a:p>
            <a:pPr lvl="1" algn="just"/>
            <a:endParaRPr lang="en-GB" dirty="0">
              <a:cs typeface="Times New Roman" panose="02020603050405020304" pitchFamily="18" charset="0"/>
            </a:endParaRPr>
          </a:p>
          <a:p>
            <a:pPr lvl="1" algn="just"/>
            <a:endParaRPr lang="en-GB" dirty="0">
              <a:cs typeface="Times New Roman" panose="02020603050405020304" pitchFamily="18" charset="0"/>
            </a:endParaRPr>
          </a:p>
          <a:p>
            <a:pPr marL="0" indent="0">
              <a:buNone/>
            </a:pPr>
            <a:endParaRPr lang="en-GB" dirty="0"/>
          </a:p>
        </p:txBody>
      </p:sp>
      <p:sp>
        <p:nvSpPr>
          <p:cNvPr id="5" name="TextBox 4">
            <a:extLst>
              <a:ext uri="{FF2B5EF4-FFF2-40B4-BE49-F238E27FC236}">
                <a16:creationId xmlns:a16="http://schemas.microsoft.com/office/drawing/2014/main" id="{9BD73155-9A7F-4BF8-A969-FE2C2D7AEECE}"/>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673874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E505-727B-43B7-9366-BF8097406859}"/>
              </a:ext>
            </a:extLst>
          </p:cNvPr>
          <p:cNvSpPr>
            <a:spLocks noGrp="1"/>
          </p:cNvSpPr>
          <p:nvPr>
            <p:ph type="title"/>
          </p:nvPr>
        </p:nvSpPr>
        <p:spPr/>
        <p:txBody>
          <a:bodyPr/>
          <a:lstStyle/>
          <a:p>
            <a:r>
              <a:rPr lang="en-GB" dirty="0"/>
              <a:t>Connectionless-mode services: definition</a:t>
            </a:r>
          </a:p>
        </p:txBody>
      </p:sp>
      <p:sp>
        <p:nvSpPr>
          <p:cNvPr id="3" name="Text Placeholder 2">
            <a:extLst>
              <a:ext uri="{FF2B5EF4-FFF2-40B4-BE49-F238E27FC236}">
                <a16:creationId xmlns:a16="http://schemas.microsoft.com/office/drawing/2014/main" id="{7CFEDCA7-6FE1-4ACB-9744-37BC0037393E}"/>
              </a:ext>
            </a:extLst>
          </p:cNvPr>
          <p:cNvSpPr>
            <a:spLocks noGrp="1"/>
          </p:cNvSpPr>
          <p:nvPr>
            <p:ph type="body" idx="1"/>
          </p:nvPr>
        </p:nvSpPr>
        <p:spPr/>
        <p:txBody>
          <a:bodyPr/>
          <a:lstStyle/>
          <a:p>
            <a:pPr marL="0" indent="0">
              <a:buNone/>
            </a:pPr>
            <a:r>
              <a:rPr lang="en-GB" i="1" dirty="0">
                <a:latin typeface="Times New Roman" panose="02020603050405020304" pitchFamily="18" charset="0"/>
                <a:cs typeface="Times New Roman" panose="02020603050405020304" pitchFamily="18" charset="0"/>
              </a:rPr>
              <a:t>“Connectionless-mode transmission is the transmission of a single unit of data from a source service-access-point to one or more destination service-access-points without establishing a connection. A connectionless-mode service allows an entity to initiate such a transmission by the performance of a single service access.”</a:t>
            </a:r>
            <a:r>
              <a:rPr lang="en-GB" baseline="30000" dirty="0">
                <a:latin typeface="Times New Roman" panose="02020603050405020304" pitchFamily="18" charset="0"/>
                <a:cs typeface="Times New Roman" panose="02020603050405020304" pitchFamily="18" charset="0"/>
              </a:rPr>
              <a:t>1</a:t>
            </a:r>
          </a:p>
          <a:p>
            <a:endParaRPr lang="en-GB" dirty="0">
              <a:cs typeface="Times New Roman" panose="02020603050405020304" pitchFamily="18" charset="0"/>
            </a:endParaRPr>
          </a:p>
          <a:p>
            <a:r>
              <a:rPr lang="en-GB" dirty="0">
                <a:cs typeface="Times New Roman" panose="02020603050405020304" pitchFamily="18" charset="0"/>
              </a:rPr>
              <a:t>The definition is partly obtained as a complement to the definition of a connection.</a:t>
            </a:r>
          </a:p>
          <a:p>
            <a:endParaRPr lang="en-GB" dirty="0">
              <a:cs typeface="Times New Roman" panose="02020603050405020304" pitchFamily="18" charset="0"/>
            </a:endParaRPr>
          </a:p>
          <a:p>
            <a:r>
              <a:rPr lang="en-GB" dirty="0">
                <a:cs typeface="Times New Roman" panose="02020603050405020304" pitchFamily="18" charset="0"/>
              </a:rPr>
              <a:t>Indeed, we shall see that this service’s characteristics and applications are themselves partly complementary to those of the connection-mode service.</a:t>
            </a:r>
          </a:p>
        </p:txBody>
      </p:sp>
    </p:spTree>
    <p:extLst>
      <p:ext uri="{BB962C8B-B14F-4D97-AF65-F5344CB8AC3E}">
        <p14:creationId xmlns:p14="http://schemas.microsoft.com/office/powerpoint/2010/main" val="462298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C967-D85D-4A68-A9B8-529B4F9E8359}"/>
              </a:ext>
            </a:extLst>
          </p:cNvPr>
          <p:cNvSpPr>
            <a:spLocks noGrp="1"/>
          </p:cNvSpPr>
          <p:nvPr>
            <p:ph type="title"/>
          </p:nvPr>
        </p:nvSpPr>
        <p:spPr/>
        <p:txBody>
          <a:bodyPr/>
          <a:lstStyle/>
          <a:p>
            <a:r>
              <a:rPr lang="en-GB" dirty="0"/>
              <a:t>Connectionless-mode service: characteristics</a:t>
            </a:r>
          </a:p>
        </p:txBody>
      </p:sp>
      <p:sp>
        <p:nvSpPr>
          <p:cNvPr id="3" name="Text Placeholder 2">
            <a:extLst>
              <a:ext uri="{FF2B5EF4-FFF2-40B4-BE49-F238E27FC236}">
                <a16:creationId xmlns:a16="http://schemas.microsoft.com/office/drawing/2014/main" id="{CD531186-C39A-443D-A47B-AB2B919B840B}"/>
              </a:ext>
            </a:extLst>
          </p:cNvPr>
          <p:cNvSpPr>
            <a:spLocks noGrp="1"/>
          </p:cNvSpPr>
          <p:nvPr>
            <p:ph type="body" idx="1"/>
          </p:nvPr>
        </p:nvSpPr>
        <p:spPr/>
        <p:txBody>
          <a:bodyPr>
            <a:normAutofit lnSpcReduction="10000"/>
          </a:bodyPr>
          <a:lstStyle/>
          <a:p>
            <a:r>
              <a:rPr lang="en-GB" dirty="0"/>
              <a:t>The atomic operation is the transmission of a single data-unit.</a:t>
            </a:r>
          </a:p>
          <a:p>
            <a:pPr lvl="1"/>
            <a:r>
              <a:rPr lang="en-GB" dirty="0"/>
              <a:t>This takes place in a single service access by the (N)-entity to the (N-1) entity.</a:t>
            </a:r>
          </a:p>
          <a:p>
            <a:pPr lvl="1"/>
            <a:r>
              <a:rPr lang="en-GB" dirty="0"/>
              <a:t>There is no life cycle.</a:t>
            </a:r>
          </a:p>
          <a:p>
            <a:endParaRPr lang="en-GB" dirty="0"/>
          </a:p>
          <a:p>
            <a:r>
              <a:rPr lang="en-GB" dirty="0"/>
              <a:t>There is no </a:t>
            </a:r>
            <a:r>
              <a:rPr lang="en-GB" b="1" i="1" dirty="0"/>
              <a:t>dynamic</a:t>
            </a:r>
            <a:r>
              <a:rPr lang="en-GB" baseline="30000" dirty="0"/>
              <a:t>1</a:t>
            </a:r>
            <a:r>
              <a:rPr lang="en-GB" b="1" i="1" dirty="0"/>
              <a:t> </a:t>
            </a:r>
            <a:r>
              <a:rPr lang="en-GB" dirty="0"/>
              <a:t>agreement between (N-1) entities as a component of the service.</a:t>
            </a:r>
          </a:p>
          <a:p>
            <a:pPr lvl="1"/>
            <a:r>
              <a:rPr lang="en-GB" dirty="0"/>
              <a:t>For example, there is no negotiation of quality of service (QoS).</a:t>
            </a:r>
          </a:p>
          <a:p>
            <a:pPr lvl="1"/>
            <a:r>
              <a:rPr lang="en-GB" dirty="0"/>
              <a:t>Note: this does not preclude the use of dynamic agreements in </a:t>
            </a:r>
            <a:r>
              <a:rPr lang="en-GB" b="1" i="1" dirty="0"/>
              <a:t>underlying</a:t>
            </a:r>
            <a:r>
              <a:rPr lang="en-GB" dirty="0"/>
              <a:t> layers.</a:t>
            </a:r>
            <a:r>
              <a:rPr lang="en-GB" baseline="30000" dirty="0"/>
              <a:t>2</a:t>
            </a:r>
          </a:p>
          <a:p>
            <a:endParaRPr lang="en-GB" dirty="0"/>
          </a:p>
          <a:p>
            <a:r>
              <a:rPr lang="en-GB" dirty="0"/>
              <a:t>There is no recurring context.</a:t>
            </a:r>
          </a:p>
          <a:p>
            <a:pPr lvl="1"/>
            <a:r>
              <a:rPr lang="en-GB" dirty="0"/>
              <a:t>The data unit transmitted in this service access has no sequential relationship with other data units transmitted by preceding and succeeding accesses.</a:t>
            </a:r>
          </a:p>
          <a:p>
            <a:pPr lvl="1"/>
            <a:r>
              <a:rPr lang="en-GB" dirty="0"/>
              <a:t>This also means that there is no flow control.</a:t>
            </a:r>
          </a:p>
        </p:txBody>
      </p:sp>
    </p:spTree>
    <p:extLst>
      <p:ext uri="{BB962C8B-B14F-4D97-AF65-F5344CB8AC3E}">
        <p14:creationId xmlns:p14="http://schemas.microsoft.com/office/powerpoint/2010/main" val="3922929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0202-ED7D-4A4C-B4F7-42F97EAFE78F}"/>
              </a:ext>
            </a:extLst>
          </p:cNvPr>
          <p:cNvSpPr>
            <a:spLocks noGrp="1"/>
          </p:cNvSpPr>
          <p:nvPr>
            <p:ph type="title"/>
          </p:nvPr>
        </p:nvSpPr>
        <p:spPr/>
        <p:txBody>
          <a:bodyPr/>
          <a:lstStyle/>
          <a:p>
            <a:r>
              <a:rPr lang="en-GB" dirty="0"/>
              <a:t>Connectionless-mode service: applications</a:t>
            </a:r>
          </a:p>
        </p:txBody>
      </p:sp>
      <p:sp>
        <p:nvSpPr>
          <p:cNvPr id="3" name="Text Placeholder 2">
            <a:extLst>
              <a:ext uri="{FF2B5EF4-FFF2-40B4-BE49-F238E27FC236}">
                <a16:creationId xmlns:a16="http://schemas.microsoft.com/office/drawing/2014/main" id="{9984BB10-4AC3-4290-889A-E3499E903A54}"/>
              </a:ext>
            </a:extLst>
          </p:cNvPr>
          <p:cNvSpPr>
            <a:spLocks noGrp="1"/>
          </p:cNvSpPr>
          <p:nvPr>
            <p:ph type="body" idx="1"/>
          </p:nvPr>
        </p:nvSpPr>
        <p:spPr/>
        <p:txBody>
          <a:bodyPr>
            <a:normAutofit/>
          </a:bodyPr>
          <a:lstStyle/>
          <a:p>
            <a:r>
              <a:rPr lang="en-GB" dirty="0"/>
              <a:t>Not readily inferred from [1].</a:t>
            </a:r>
          </a:p>
          <a:p>
            <a:pPr lvl="1"/>
            <a:r>
              <a:rPr lang="en-GB" dirty="0"/>
              <a:t>Even the defined “basic service” is presented as a complement to connection-mode service:</a:t>
            </a:r>
          </a:p>
          <a:p>
            <a:pPr lvl="2"/>
            <a:r>
              <a:rPr lang="en-GB" dirty="0"/>
              <a:t>No requirement to expose QoS to the client (higher) layer</a:t>
            </a:r>
          </a:p>
          <a:p>
            <a:pPr lvl="2"/>
            <a:r>
              <a:rPr lang="en-GB" dirty="0"/>
              <a:t>No requirement to provide flow control</a:t>
            </a:r>
          </a:p>
          <a:p>
            <a:endParaRPr lang="en-GB" dirty="0"/>
          </a:p>
          <a:p>
            <a:r>
              <a:rPr lang="en-GB" dirty="0"/>
              <a:t>The contrast between applications of User Datagram Protocol (UDP) and Transmission Control Protocol (TCP) sheds some light.</a:t>
            </a:r>
          </a:p>
          <a:p>
            <a:pPr lvl="1"/>
            <a:r>
              <a:rPr lang="en-GB" dirty="0"/>
              <a:t>UDP (connectionless-mode) applications, e.g., RTP (real-time transport protocol), assume (take upon themselves) the functions of TCP in the streaming of data.</a:t>
            </a:r>
          </a:p>
          <a:p>
            <a:pPr lvl="1"/>
            <a:r>
              <a:rPr lang="en-GB" dirty="0"/>
              <a:t>Otherwise, by </a:t>
            </a:r>
            <a:r>
              <a:rPr lang="en-GB" dirty="0">
                <a:hlinkClick r:id="rId3" action="ppaction://hlinksldjump"/>
              </a:rPr>
              <a:t>complementarity with connection-mode service applications</a:t>
            </a:r>
            <a:r>
              <a:rPr lang="en-GB" dirty="0"/>
              <a:t>, we may suggest that low-latency, low-volume, sporadic communication applications benefit from connectionless-mode service.</a:t>
            </a:r>
          </a:p>
        </p:txBody>
      </p:sp>
      <p:sp>
        <p:nvSpPr>
          <p:cNvPr id="4" name="TextBox 3">
            <a:extLst>
              <a:ext uri="{FF2B5EF4-FFF2-40B4-BE49-F238E27FC236}">
                <a16:creationId xmlns:a16="http://schemas.microsoft.com/office/drawing/2014/main" id="{BC786E42-8E2C-4BD4-9637-1483A7956167}"/>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1394381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8C08-F853-40BB-9EE2-70D9FB78FE1D}"/>
              </a:ext>
            </a:extLst>
          </p:cNvPr>
          <p:cNvSpPr>
            <a:spLocks noGrp="1"/>
          </p:cNvSpPr>
          <p:nvPr>
            <p:ph type="title"/>
          </p:nvPr>
        </p:nvSpPr>
        <p:spPr>
          <a:xfrm>
            <a:off x="415636" y="274637"/>
            <a:ext cx="11665528" cy="1143200"/>
          </a:xfrm>
        </p:spPr>
        <p:txBody>
          <a:bodyPr>
            <a:normAutofit fontScale="90000"/>
          </a:bodyPr>
          <a:lstStyle/>
          <a:p>
            <a:r>
              <a:rPr lang="en-GB" dirty="0"/>
              <a:t>Full </a:t>
            </a:r>
            <a:r>
              <a:rPr lang="en-GB" i="1" dirty="0">
                <a:solidFill>
                  <a:srgbClr val="FF0000"/>
                </a:solidFill>
              </a:rPr>
              <a:t>Meaning</a:t>
            </a:r>
            <a:r>
              <a:rPr lang="en-GB" dirty="0"/>
              <a:t> through stacked levels of </a:t>
            </a:r>
            <a:r>
              <a:rPr lang="en-GB" i="1" dirty="0">
                <a:solidFill>
                  <a:srgbClr val="FF0000"/>
                </a:solidFill>
              </a:rPr>
              <a:t>Function</a:t>
            </a:r>
            <a:r>
              <a:rPr lang="en-GB" dirty="0"/>
              <a:t>: </a:t>
            </a:r>
            <a:br>
              <a:rPr lang="en-GB" dirty="0"/>
            </a:br>
            <a:r>
              <a:rPr lang="en-GB" dirty="0"/>
              <a:t>The Key to understanding Horizontal Relationships</a:t>
            </a:r>
          </a:p>
        </p:txBody>
      </p:sp>
      <p:sp>
        <p:nvSpPr>
          <p:cNvPr id="3" name="Text Placeholder 2">
            <a:extLst>
              <a:ext uri="{FF2B5EF4-FFF2-40B4-BE49-F238E27FC236}">
                <a16:creationId xmlns:a16="http://schemas.microsoft.com/office/drawing/2014/main" id="{2DB7D7E0-1338-42FF-A7E6-743CC127C20D}"/>
              </a:ext>
            </a:extLst>
          </p:cNvPr>
          <p:cNvSpPr>
            <a:spLocks noGrp="1"/>
          </p:cNvSpPr>
          <p:nvPr>
            <p:ph type="body" idx="1"/>
          </p:nvPr>
        </p:nvSpPr>
        <p:spPr>
          <a:xfrm>
            <a:off x="609600" y="1600201"/>
            <a:ext cx="10972800" cy="5188526"/>
          </a:xfrm>
        </p:spPr>
        <p:txBody>
          <a:bodyPr>
            <a:normAutofit lnSpcReduction="10000"/>
          </a:bodyPr>
          <a:lstStyle/>
          <a:p>
            <a:r>
              <a:rPr lang="en-GB" dirty="0"/>
              <a:t>In </a:t>
            </a:r>
            <a:r>
              <a:rPr lang="en-GB" dirty="0">
                <a:hlinkClick r:id="rId2" action="ppaction://hlinksldjump"/>
              </a:rPr>
              <a:t>Appendix 1</a:t>
            </a:r>
            <a:r>
              <a:rPr lang="en-GB" dirty="0"/>
              <a:t>, we see that Meaning in computer communications is only communicated </a:t>
            </a:r>
            <a:r>
              <a:rPr lang="en-GB" i="1" dirty="0">
                <a:solidFill>
                  <a:srgbClr val="FF0000"/>
                </a:solidFill>
              </a:rPr>
              <a:t>in full </a:t>
            </a:r>
            <a:r>
              <a:rPr lang="en-GB" dirty="0"/>
              <a:t>between Applications.</a:t>
            </a:r>
          </a:p>
          <a:p>
            <a:endParaRPr lang="en-GB" dirty="0"/>
          </a:p>
          <a:p>
            <a:r>
              <a:rPr lang="en-GB" dirty="0"/>
              <a:t>As with Human Communication, the full meaning is a composition of structural units at lower levels of meaning.</a:t>
            </a:r>
          </a:p>
          <a:p>
            <a:pPr lvl="1"/>
            <a:r>
              <a:rPr lang="en-GB" dirty="0"/>
              <a:t>To obey his parent, a boy must hear the parent:</a:t>
            </a:r>
          </a:p>
          <a:p>
            <a:pPr lvl="2"/>
            <a:r>
              <a:rPr lang="en-GB" dirty="0"/>
              <a:t>human verbal communication depends on the physical level: the articulator apparatus, air (the medium) and the auricular apparatus.</a:t>
            </a:r>
          </a:p>
          <a:p>
            <a:pPr lvl="2"/>
            <a:r>
              <a:rPr lang="en-GB" dirty="0"/>
              <a:t>Proper </a:t>
            </a:r>
            <a:r>
              <a:rPr lang="en-GB" i="1" dirty="0">
                <a:solidFill>
                  <a:srgbClr val="FF0000"/>
                </a:solidFill>
              </a:rPr>
              <a:t>function</a:t>
            </a:r>
            <a:r>
              <a:rPr lang="en-GB" dirty="0"/>
              <a:t> at the physical level is a prerequisite for obedience (good communication of the parent’s meaning – i.e., a command).</a:t>
            </a:r>
          </a:p>
          <a:p>
            <a:endParaRPr lang="en-GB" dirty="0"/>
          </a:p>
          <a:p>
            <a:r>
              <a:rPr lang="en-GB" dirty="0"/>
              <a:t>Similarly, consider good communication at the level of the word.</a:t>
            </a:r>
          </a:p>
          <a:p>
            <a:pPr lvl="1"/>
            <a:r>
              <a:rPr lang="en-GB" dirty="0"/>
              <a:t>Here, it is necessary to use a common vocabulary </a:t>
            </a:r>
          </a:p>
          <a:p>
            <a:pPr lvl="2"/>
            <a:r>
              <a:rPr lang="en-GB" dirty="0"/>
              <a:t>The parent must speak in a language (e.g., Maltese or English) that the child understands.</a:t>
            </a:r>
          </a:p>
          <a:p>
            <a:pPr lvl="1"/>
            <a:r>
              <a:rPr lang="en-GB" dirty="0"/>
              <a:t>The </a:t>
            </a:r>
            <a:r>
              <a:rPr lang="en-GB" i="1" dirty="0">
                <a:solidFill>
                  <a:srgbClr val="FF0000"/>
                </a:solidFill>
              </a:rPr>
              <a:t>function</a:t>
            </a:r>
            <a:r>
              <a:rPr lang="en-GB" dirty="0"/>
              <a:t> of selecting words is independent of the function of articulating the phonemes or the function of hearing them.</a:t>
            </a:r>
          </a:p>
          <a:p>
            <a:endParaRPr lang="en-GB" dirty="0"/>
          </a:p>
        </p:txBody>
      </p:sp>
    </p:spTree>
    <p:extLst>
      <p:ext uri="{BB962C8B-B14F-4D97-AF65-F5344CB8AC3E}">
        <p14:creationId xmlns:p14="http://schemas.microsoft.com/office/powerpoint/2010/main" val="318530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63797B-75D3-4FDA-8F68-C85AA4FE5CB1}"/>
              </a:ext>
            </a:extLst>
          </p:cNvPr>
          <p:cNvSpPr>
            <a:spLocks noGrp="1"/>
          </p:cNvSpPr>
          <p:nvPr>
            <p:ph type="body" idx="1"/>
          </p:nvPr>
        </p:nvSpPr>
        <p:spPr/>
        <p:txBody>
          <a:bodyPr>
            <a:normAutofit lnSpcReduction="10000"/>
          </a:bodyPr>
          <a:lstStyle/>
          <a:p>
            <a:r>
              <a:rPr lang="en-GB" dirty="0"/>
              <a:t>In the same way as we do not depend on the auricular apparatus and the articulatory apparatus for the </a:t>
            </a:r>
            <a:r>
              <a:rPr lang="en-GB" i="1" dirty="0">
                <a:solidFill>
                  <a:srgbClr val="FF0000"/>
                </a:solidFill>
              </a:rPr>
              <a:t>full</a:t>
            </a:r>
            <a:r>
              <a:rPr lang="en-GB" dirty="0"/>
              <a:t> set of levels of function required to communicate meaning </a:t>
            </a:r>
            <a:r>
              <a:rPr lang="en-GB" baseline="30000" dirty="0"/>
              <a:t>1</a:t>
            </a:r>
            <a:r>
              <a:rPr lang="en-GB" dirty="0"/>
              <a:t>…</a:t>
            </a:r>
          </a:p>
          <a:p>
            <a:pPr marL="0" indent="0">
              <a:buNone/>
            </a:pPr>
            <a:r>
              <a:rPr lang="en-GB" dirty="0"/>
              <a:t> </a:t>
            </a:r>
          </a:p>
          <a:p>
            <a:r>
              <a:rPr lang="en-GB" dirty="0"/>
              <a:t>… neither does a communication system built according to the OSI model, implement a full set of functions in </a:t>
            </a:r>
            <a:r>
              <a:rPr lang="en-GB" b="1" i="1" dirty="0"/>
              <a:t>a monolithic system.</a:t>
            </a:r>
          </a:p>
          <a:p>
            <a:endParaRPr lang="en-GB" b="1" i="1" dirty="0"/>
          </a:p>
          <a:p>
            <a:r>
              <a:rPr lang="en-GB" dirty="0"/>
              <a:t>Thinking of communication of full meaning in terms of a set of levels of function is a good fit to our attempt to: </a:t>
            </a:r>
          </a:p>
          <a:p>
            <a:pPr marL="0" indent="0" algn="ctr">
              <a:buNone/>
            </a:pPr>
            <a:r>
              <a:rPr lang="en-GB" i="1" dirty="0">
                <a:latin typeface="Times New Roman" panose="02020603050405020304" pitchFamily="18" charset="0"/>
                <a:cs typeface="Times New Roman" panose="02020603050405020304" pitchFamily="18" charset="0"/>
              </a:rPr>
              <a:t>“provide a common basis for the coordination of standards development for the purpose of systems interconnection [(</a:t>
            </a:r>
            <a:r>
              <a:rPr lang="en-GB" i="1" dirty="0">
                <a:latin typeface="Times New Roman" panose="02020603050405020304" pitchFamily="18" charset="0"/>
                <a:cs typeface="Times New Roman" panose="02020603050405020304" pitchFamily="18" charset="0"/>
                <a:hlinkClick r:id="rId3" action="ppaction://hlinksldjump"/>
              </a:rPr>
              <a:t>synthesis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while allowing existing standards to be placed into perspective </a:t>
            </a:r>
          </a:p>
          <a:p>
            <a:pPr marL="0" indent="0" algn="ctr">
              <a:buNone/>
            </a:pPr>
            <a:r>
              <a:rPr lang="en-GB" i="1" dirty="0">
                <a:latin typeface="Times New Roman" panose="02020603050405020304" pitchFamily="18" charset="0"/>
                <a:cs typeface="Times New Roman" panose="02020603050405020304" pitchFamily="18" charset="0"/>
              </a:rPr>
              <a:t>within the overall Reference Model [(</a:t>
            </a:r>
            <a:r>
              <a:rPr lang="en-GB" i="1" dirty="0">
                <a:latin typeface="Times New Roman" panose="02020603050405020304" pitchFamily="18" charset="0"/>
                <a:cs typeface="Times New Roman" panose="02020603050405020304" pitchFamily="18" charset="0"/>
                <a:hlinkClick r:id="rId3" action="ppaction://hlinksldjump"/>
              </a:rPr>
              <a:t>analysis</a:t>
            </a:r>
            <a:r>
              <a:rPr lang="en-GB" i="1" dirty="0">
                <a:latin typeface="Times New Roman" panose="02020603050405020304" pitchFamily="18" charset="0"/>
                <a:cs typeface="Times New Roman" panose="02020603050405020304" pitchFamily="18" charset="0"/>
              </a:rPr>
              <a:t>)].”</a:t>
            </a:r>
            <a:r>
              <a:rPr lang="en-GB" baseline="30000" dirty="0">
                <a:latin typeface="Times New Roman" panose="02020603050405020304" pitchFamily="18" charset="0"/>
                <a:cs typeface="Times New Roman" panose="02020603050405020304" pitchFamily="18" charset="0"/>
              </a:rPr>
              <a:t>2</a:t>
            </a:r>
          </a:p>
          <a:p>
            <a:endParaRPr lang="en-GB" dirty="0"/>
          </a:p>
        </p:txBody>
      </p:sp>
      <p:sp>
        <p:nvSpPr>
          <p:cNvPr id="4" name="Title 1">
            <a:extLst>
              <a:ext uri="{FF2B5EF4-FFF2-40B4-BE49-F238E27FC236}">
                <a16:creationId xmlns:a16="http://schemas.microsoft.com/office/drawing/2014/main" id="{EE157858-9794-4E04-90E8-54E9194AB236}"/>
              </a:ext>
            </a:extLst>
          </p:cNvPr>
          <p:cNvSpPr>
            <a:spLocks noGrp="1"/>
          </p:cNvSpPr>
          <p:nvPr>
            <p:ph type="title"/>
          </p:nvPr>
        </p:nvSpPr>
        <p:spPr>
          <a:xfrm>
            <a:off x="415636" y="274637"/>
            <a:ext cx="11665528" cy="1143200"/>
          </a:xfrm>
        </p:spPr>
        <p:txBody>
          <a:bodyPr>
            <a:normAutofit/>
          </a:bodyPr>
          <a:lstStyle/>
          <a:p>
            <a:r>
              <a:rPr lang="en-GB" dirty="0"/>
              <a:t>continues where previous slide left off</a:t>
            </a:r>
          </a:p>
        </p:txBody>
      </p:sp>
      <p:sp>
        <p:nvSpPr>
          <p:cNvPr id="5" name="TextBox 4">
            <a:extLst>
              <a:ext uri="{FF2B5EF4-FFF2-40B4-BE49-F238E27FC236}">
                <a16:creationId xmlns:a16="http://schemas.microsoft.com/office/drawing/2014/main" id="{48ACA5B0-49D5-4825-BEF0-2D224E6912B1}"/>
              </a:ext>
            </a:extLst>
          </p:cNvPr>
          <p:cNvSpPr txBox="1"/>
          <p:nvPr/>
        </p:nvSpPr>
        <p:spPr>
          <a:xfrm>
            <a:off x="4067175" y="6544538"/>
            <a:ext cx="7590215" cy="246221"/>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1075937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23AFB2-5F41-4B5B-805F-E7436D4F108A}"/>
              </a:ext>
            </a:extLst>
          </p:cNvPr>
          <p:cNvSpPr>
            <a:spLocks noGrp="1"/>
          </p:cNvSpPr>
          <p:nvPr>
            <p:ph type="body" idx="1"/>
          </p:nvPr>
        </p:nvSpPr>
        <p:spPr>
          <a:xfrm>
            <a:off x="609600" y="1600201"/>
            <a:ext cx="10972800" cy="4967599"/>
          </a:xfrm>
        </p:spPr>
        <p:txBody>
          <a:bodyPr>
            <a:normAutofit fontScale="92500" lnSpcReduction="10000"/>
          </a:bodyPr>
          <a:lstStyle/>
          <a:p>
            <a:pPr marL="0" indent="0" algn="ctr">
              <a:buNone/>
            </a:pPr>
            <a:r>
              <a:rPr lang="en-GB" i="1" dirty="0">
                <a:latin typeface="Times New Roman" panose="02020603050405020304" pitchFamily="18" charset="0"/>
                <a:cs typeface="Times New Roman" panose="02020603050405020304" pitchFamily="18" charset="0"/>
              </a:rPr>
              <a:t>“Layers 1 to 6, together with the physical media</a:t>
            </a:r>
            <a:r>
              <a:rPr lang="en-GB" baseline="30000" dirty="0">
                <a:latin typeface="Times New Roman" panose="02020603050405020304" pitchFamily="18" charset="0"/>
                <a:cs typeface="Times New Roman" panose="02020603050405020304" pitchFamily="18" charset="0"/>
              </a:rPr>
              <a:t>1</a:t>
            </a:r>
            <a:r>
              <a:rPr lang="en-GB" i="1" dirty="0">
                <a:latin typeface="Times New Roman" panose="02020603050405020304" pitchFamily="18" charset="0"/>
                <a:cs typeface="Times New Roman" panose="02020603050405020304" pitchFamily="18" charset="0"/>
              </a:rPr>
              <a:t> for OSI </a:t>
            </a:r>
          </a:p>
          <a:p>
            <a:pPr marL="0" indent="0" algn="ctr">
              <a:buNone/>
            </a:pPr>
            <a:r>
              <a:rPr lang="en-GB" i="1" dirty="0">
                <a:latin typeface="Times New Roman" panose="02020603050405020304" pitchFamily="18" charset="0"/>
                <a:cs typeface="Times New Roman" panose="02020603050405020304" pitchFamily="18" charset="0"/>
              </a:rPr>
              <a:t>provide a step-by-step enhancement of communication services. </a:t>
            </a:r>
          </a:p>
          <a:p>
            <a:pPr marL="0" indent="0" algn="ctr">
              <a:buNone/>
            </a:pPr>
            <a:r>
              <a:rPr lang="en-GB" i="1" dirty="0">
                <a:latin typeface="Times New Roman" panose="02020603050405020304" pitchFamily="18" charset="0"/>
                <a:cs typeface="Times New Roman" panose="02020603050405020304" pitchFamily="18" charset="0"/>
              </a:rPr>
              <a:t>The boundary between two layers </a:t>
            </a:r>
          </a:p>
          <a:p>
            <a:pPr marL="0" indent="0" algn="ctr">
              <a:buNone/>
            </a:pPr>
            <a:r>
              <a:rPr lang="en-GB" i="1" dirty="0">
                <a:latin typeface="Times New Roman" panose="02020603050405020304" pitchFamily="18" charset="0"/>
                <a:cs typeface="Times New Roman" panose="02020603050405020304" pitchFamily="18" charset="0"/>
              </a:rPr>
              <a:t>identifies a stage in this enhancement of services </a:t>
            </a:r>
          </a:p>
          <a:p>
            <a:pPr marL="0" indent="0" algn="ctr">
              <a:buNone/>
            </a:pPr>
            <a:r>
              <a:rPr lang="en-GB" i="1" dirty="0">
                <a:latin typeface="Times New Roman" panose="02020603050405020304" pitchFamily="18" charset="0"/>
                <a:cs typeface="Times New Roman" panose="02020603050405020304" pitchFamily="18" charset="0"/>
              </a:rPr>
              <a:t>at which an OSI service standard is defined </a:t>
            </a:r>
          </a:p>
          <a:p>
            <a:pPr marL="0" indent="0" algn="ctr">
              <a:buNone/>
            </a:pPr>
            <a:r>
              <a:rPr lang="en-GB" i="1" dirty="0">
                <a:latin typeface="Times New Roman" panose="02020603050405020304" pitchFamily="18" charset="0"/>
                <a:cs typeface="Times New Roman" panose="02020603050405020304" pitchFamily="18" charset="0"/>
              </a:rPr>
              <a:t>while the functioning of the layers </a:t>
            </a:r>
          </a:p>
          <a:p>
            <a:pPr marL="0" indent="0" algn="ctr">
              <a:buNone/>
            </a:pPr>
            <a:r>
              <a:rPr lang="en-GB" i="1" dirty="0">
                <a:latin typeface="Times New Roman" panose="02020603050405020304" pitchFamily="18" charset="0"/>
                <a:cs typeface="Times New Roman" panose="02020603050405020304" pitchFamily="18" charset="0"/>
              </a:rPr>
              <a:t>is governed by OSI protocol standards.” </a:t>
            </a:r>
            <a:r>
              <a:rPr lang="en-GB" dirty="0">
                <a:latin typeface="Times New Roman" panose="02020603050405020304" pitchFamily="18" charset="0"/>
                <a:cs typeface="Times New Roman" panose="02020603050405020304" pitchFamily="18" charset="0"/>
              </a:rPr>
              <a:t>[2]</a:t>
            </a:r>
            <a:r>
              <a:rPr lang="en-GB" baseline="30000" dirty="0">
                <a:latin typeface="Times New Roman" panose="02020603050405020304" pitchFamily="18" charset="0"/>
                <a:cs typeface="Times New Roman" panose="02020603050405020304" pitchFamily="18" charset="0"/>
              </a:rPr>
              <a:t>2</a:t>
            </a:r>
            <a:endParaRPr lang="en-GB" i="1" baseline="30000" dirty="0">
              <a:latin typeface="Times New Roman" panose="02020603050405020304" pitchFamily="18" charset="0"/>
              <a:cs typeface="Times New Roman" panose="02020603050405020304" pitchFamily="18" charset="0"/>
            </a:endParaRPr>
          </a:p>
          <a:p>
            <a:endParaRPr lang="en-GB" dirty="0"/>
          </a:p>
          <a:p>
            <a:r>
              <a:rPr lang="en-GB" dirty="0"/>
              <a:t>We may now give additional interpretation to how </a:t>
            </a:r>
            <a:r>
              <a:rPr lang="en-GB" dirty="0">
                <a:hlinkClick r:id="rId3" action="ppaction://hlinksldjump"/>
              </a:rPr>
              <a:t>a Layer can both encapsulate Layers below it and be encapsulated by them</a:t>
            </a:r>
            <a:r>
              <a:rPr lang="en-GB" dirty="0"/>
              <a:t>.</a:t>
            </a:r>
          </a:p>
          <a:p>
            <a:endParaRPr lang="en-GB" dirty="0"/>
          </a:p>
          <a:p>
            <a:r>
              <a:rPr lang="en-GB" dirty="0"/>
              <a:t>A Layer’s </a:t>
            </a:r>
            <a:r>
              <a:rPr lang="en-GB" i="1" dirty="0">
                <a:solidFill>
                  <a:srgbClr val="FF0000"/>
                </a:solidFill>
              </a:rPr>
              <a:t>meaning </a:t>
            </a:r>
            <a:r>
              <a:rPr lang="en-GB" dirty="0"/>
              <a:t>encapsulates that contributed by Layers below it.</a:t>
            </a:r>
          </a:p>
          <a:p>
            <a:endParaRPr lang="en-GB" dirty="0"/>
          </a:p>
          <a:p>
            <a:r>
              <a:rPr lang="en-GB" dirty="0"/>
              <a:t>A Layer’s </a:t>
            </a:r>
            <a:r>
              <a:rPr lang="en-GB" i="1" dirty="0">
                <a:solidFill>
                  <a:srgbClr val="FF0000"/>
                </a:solidFill>
              </a:rPr>
              <a:t>PDU</a:t>
            </a:r>
            <a:r>
              <a:rPr lang="en-GB" dirty="0"/>
              <a:t> is encapsulated by that of Layers below it.</a:t>
            </a:r>
          </a:p>
          <a:p>
            <a:pPr lvl="1"/>
            <a:r>
              <a:rPr lang="en-GB" dirty="0"/>
              <a:t>This represents the sequence in which functions are staggered.</a:t>
            </a:r>
          </a:p>
        </p:txBody>
      </p:sp>
      <p:sp>
        <p:nvSpPr>
          <p:cNvPr id="7" name="Title 1">
            <a:extLst>
              <a:ext uri="{FF2B5EF4-FFF2-40B4-BE49-F238E27FC236}">
                <a16:creationId xmlns:a16="http://schemas.microsoft.com/office/drawing/2014/main" id="{3ADE88AD-2268-4EA1-A85B-26CC4CF5BF4A}"/>
              </a:ext>
            </a:extLst>
          </p:cNvPr>
          <p:cNvSpPr>
            <a:spLocks noGrp="1"/>
          </p:cNvSpPr>
          <p:nvPr>
            <p:ph type="title"/>
          </p:nvPr>
        </p:nvSpPr>
        <p:spPr>
          <a:xfrm>
            <a:off x="415636" y="274637"/>
            <a:ext cx="11665528" cy="1143200"/>
          </a:xfrm>
        </p:spPr>
        <p:txBody>
          <a:bodyPr>
            <a:normAutofit/>
          </a:bodyPr>
          <a:lstStyle/>
          <a:p>
            <a:r>
              <a:rPr lang="en-GB" dirty="0"/>
              <a:t>continues where previous slide left off</a:t>
            </a:r>
          </a:p>
        </p:txBody>
      </p:sp>
      <p:sp>
        <p:nvSpPr>
          <p:cNvPr id="8" name="TextBox 7">
            <a:extLst>
              <a:ext uri="{FF2B5EF4-FFF2-40B4-BE49-F238E27FC236}">
                <a16:creationId xmlns:a16="http://schemas.microsoft.com/office/drawing/2014/main" id="{0F2B8514-D426-4EBB-A2BF-1FDE9DD79980}"/>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891139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5E81-0499-4A46-85FA-B141AAD27B30}"/>
              </a:ext>
            </a:extLst>
          </p:cNvPr>
          <p:cNvSpPr>
            <a:spLocks noGrp="1"/>
          </p:cNvSpPr>
          <p:nvPr>
            <p:ph type="title"/>
          </p:nvPr>
        </p:nvSpPr>
        <p:spPr/>
        <p:txBody>
          <a:bodyPr>
            <a:noAutofit/>
          </a:bodyPr>
          <a:lstStyle/>
          <a:p>
            <a:r>
              <a:rPr lang="en-GB" sz="4000" dirty="0">
                <a:cs typeface="Times New Roman" panose="02020603050405020304" pitchFamily="18" charset="0"/>
              </a:rPr>
              <a:t>Horizontal relationships: Communication </a:t>
            </a:r>
            <a:r>
              <a:rPr lang="en-GB" sz="4000" i="1" dirty="0">
                <a:solidFill>
                  <a:srgbClr val="FF0000"/>
                </a:solidFill>
                <a:cs typeface="Times New Roman" panose="02020603050405020304" pitchFamily="18" charset="0"/>
              </a:rPr>
              <a:t>Protocol</a:t>
            </a:r>
          </a:p>
        </p:txBody>
      </p:sp>
      <p:sp>
        <p:nvSpPr>
          <p:cNvPr id="3" name="Text Placeholder 2">
            <a:extLst>
              <a:ext uri="{FF2B5EF4-FFF2-40B4-BE49-F238E27FC236}">
                <a16:creationId xmlns:a16="http://schemas.microsoft.com/office/drawing/2014/main" id="{C36A86E0-A3E1-435A-AB4C-BE34E4A7933E}"/>
              </a:ext>
            </a:extLst>
          </p:cNvPr>
          <p:cNvSpPr>
            <a:spLocks noGrp="1"/>
          </p:cNvSpPr>
          <p:nvPr>
            <p:ph type="body" idx="1"/>
          </p:nvPr>
        </p:nvSpPr>
        <p:spPr/>
        <p:txBody>
          <a:bodyPr>
            <a:normAutofit lnSpcReduction="10000"/>
          </a:bodyPr>
          <a:lstStyle/>
          <a:p>
            <a:r>
              <a:rPr lang="en-GB" dirty="0">
                <a:cs typeface="Times New Roman" panose="02020603050405020304" pitchFamily="18" charset="0"/>
              </a:rPr>
              <a:t>Principles (c), (d) guide the relationship between function and layer.</a:t>
            </a:r>
          </a:p>
          <a:p>
            <a:endParaRPr lang="en-GB" dirty="0">
              <a:cs typeface="Times New Roman" panose="02020603050405020304" pitchFamily="18" charset="0"/>
            </a:endParaRPr>
          </a:p>
          <a:p>
            <a:r>
              <a:rPr lang="en-GB" dirty="0">
                <a:cs typeface="Times New Roman" panose="02020603050405020304" pitchFamily="18" charset="0"/>
              </a:rPr>
              <a:t>We think of functions as the implementation of communication between entities </a:t>
            </a:r>
            <a:r>
              <a:rPr lang="en-GB" b="1" i="1" dirty="0">
                <a:cs typeface="Times New Roman" panose="02020603050405020304" pitchFamily="18" charset="0"/>
              </a:rPr>
              <a:t>at the same layer but on different devices</a:t>
            </a:r>
            <a:r>
              <a:rPr lang="en-GB" dirty="0">
                <a:cs typeface="Times New Roman" panose="02020603050405020304" pitchFamily="18" charset="0"/>
              </a:rPr>
              <a:t>.</a:t>
            </a:r>
          </a:p>
          <a:p>
            <a:endParaRPr lang="en-GB" dirty="0">
              <a:cs typeface="Times New Roman" panose="02020603050405020304" pitchFamily="18" charset="0"/>
            </a:endParaRPr>
          </a:p>
          <a:p>
            <a:r>
              <a:rPr lang="en-GB" dirty="0">
                <a:cs typeface="Times New Roman" panose="02020603050405020304" pitchFamily="18" charset="0"/>
              </a:rPr>
              <a:t>Communication requires regulation in order to:</a:t>
            </a:r>
          </a:p>
          <a:p>
            <a:pPr lvl="1"/>
            <a:r>
              <a:rPr lang="en-GB" dirty="0">
                <a:cs typeface="Times New Roman" panose="02020603050405020304" pitchFamily="18" charset="0"/>
              </a:rPr>
              <a:t>Identify the parties in communication</a:t>
            </a:r>
          </a:p>
          <a:p>
            <a:pPr lvl="1"/>
            <a:r>
              <a:rPr lang="en-GB" dirty="0">
                <a:cs typeface="Times New Roman" panose="02020603050405020304" pitchFamily="18" charset="0"/>
              </a:rPr>
              <a:t>Synchronize the parties in communication</a:t>
            </a:r>
          </a:p>
          <a:p>
            <a:pPr lvl="1"/>
            <a:r>
              <a:rPr lang="en-GB" dirty="0">
                <a:cs typeface="Times New Roman" panose="02020603050405020304" pitchFamily="18" charset="0"/>
              </a:rPr>
              <a:t>Preserve order of delivery of fragmented content</a:t>
            </a:r>
          </a:p>
          <a:p>
            <a:pPr lvl="1"/>
            <a:r>
              <a:rPr lang="en-GB" dirty="0">
                <a:cs typeface="Times New Roman" panose="02020603050405020304" pitchFamily="18" charset="0"/>
              </a:rPr>
              <a:t>Control flow (rate of transmission)</a:t>
            </a:r>
          </a:p>
          <a:p>
            <a:pPr lvl="1"/>
            <a:r>
              <a:rPr lang="en-GB" dirty="0">
                <a:cs typeface="Times New Roman" panose="02020603050405020304" pitchFamily="18" charset="0"/>
              </a:rPr>
              <a:t>Detect errors in received content</a:t>
            </a:r>
          </a:p>
          <a:p>
            <a:pPr lvl="1"/>
            <a:r>
              <a:rPr lang="en-GB" dirty="0">
                <a:cs typeface="Times New Roman" panose="02020603050405020304" pitchFamily="18" charset="0"/>
              </a:rPr>
              <a:t>Organize functions like the above five as well as others into phases of communication</a:t>
            </a:r>
          </a:p>
          <a:p>
            <a:endParaRPr lang="en-GB" dirty="0">
              <a:cs typeface="Times New Roman" panose="02020603050405020304" pitchFamily="18" charset="0"/>
            </a:endParaRPr>
          </a:p>
          <a:p>
            <a:r>
              <a:rPr lang="en-GB" dirty="0">
                <a:cs typeface="Times New Roman" panose="02020603050405020304" pitchFamily="18" charset="0"/>
              </a:rPr>
              <a:t>Therefore: communication requires </a:t>
            </a:r>
            <a:r>
              <a:rPr lang="en-GB" i="1" dirty="0">
                <a:solidFill>
                  <a:srgbClr val="FF0000"/>
                </a:solidFill>
                <a:cs typeface="Times New Roman" panose="02020603050405020304" pitchFamily="18" charset="0"/>
              </a:rPr>
              <a:t>protocol</a:t>
            </a:r>
            <a:r>
              <a:rPr lang="en-GB" dirty="0">
                <a:cs typeface="Times New Roman" panose="02020603050405020304" pitchFamily="18" charset="0"/>
              </a:rPr>
              <a:t>.</a:t>
            </a:r>
          </a:p>
          <a:p>
            <a:endParaRPr lang="en-GB" dirty="0">
              <a:cs typeface="Times New Roman" panose="02020603050405020304" pitchFamily="18" charset="0"/>
            </a:endParaRPr>
          </a:p>
          <a:p>
            <a:pPr lvl="1"/>
            <a:endParaRPr lang="en-GB" dirty="0">
              <a:cs typeface="Times New Roman" panose="02020603050405020304" pitchFamily="18" charset="0"/>
            </a:endParaRPr>
          </a:p>
          <a:p>
            <a:pPr lvl="1"/>
            <a:endParaRPr lang="en-GB" dirty="0">
              <a:cs typeface="Times New Roman" panose="02020603050405020304" pitchFamily="18" charset="0"/>
            </a:endParaRPr>
          </a:p>
        </p:txBody>
      </p:sp>
      <p:sp>
        <p:nvSpPr>
          <p:cNvPr id="4" name="TextBox 3">
            <a:extLst>
              <a:ext uri="{FF2B5EF4-FFF2-40B4-BE49-F238E27FC236}">
                <a16:creationId xmlns:a16="http://schemas.microsoft.com/office/drawing/2014/main" id="{4569E1A9-9D22-4353-97C9-2F1C9F05575F}"/>
              </a:ext>
            </a:extLst>
          </p:cNvPr>
          <p:cNvSpPr txBox="1"/>
          <p:nvPr/>
        </p:nvSpPr>
        <p:spPr>
          <a:xfrm>
            <a:off x="8330268" y="2691689"/>
            <a:ext cx="3456262" cy="2031325"/>
          </a:xfrm>
          <a:prstGeom prst="rect">
            <a:avLst/>
          </a:prstGeom>
          <a:noFill/>
          <a:ln>
            <a:solidFill>
              <a:srgbClr val="FF0000"/>
            </a:solidFill>
          </a:ln>
        </p:spPr>
        <p:txBody>
          <a:bodyPr wrap="square" rtlCol="0">
            <a:spAutoFit/>
          </a:bodyPr>
          <a:lstStyle/>
          <a:p>
            <a:r>
              <a:rPr lang="en-GB" dirty="0">
                <a:latin typeface="Times New Roman" panose="02020603050405020304" pitchFamily="18" charset="0"/>
                <a:cs typeface="Times New Roman" panose="02020603050405020304" pitchFamily="18" charset="0"/>
              </a:rPr>
              <a:t>“(c) </a:t>
            </a:r>
            <a:r>
              <a:rPr lang="en-GB" i="1" dirty="0">
                <a:latin typeface="Times New Roman" panose="02020603050405020304" pitchFamily="18" charset="0"/>
                <a:cs typeface="Times New Roman" panose="02020603050405020304" pitchFamily="18" charset="0"/>
              </a:rPr>
              <a:t>Create separate layers to handle functions that are manifestly different in the process performed or the technology involved”</a:t>
            </a:r>
          </a:p>
          <a:p>
            <a:r>
              <a:rPr lang="en-GB" i="1" dirty="0">
                <a:latin typeface="Times New Roman" panose="02020603050405020304" pitchFamily="18" charset="0"/>
                <a:cs typeface="Times New Roman" panose="02020603050405020304" pitchFamily="18" charset="0"/>
              </a:rPr>
              <a:t>“(d) Collect similar functions into the same layer.”</a:t>
            </a:r>
            <a:endParaRPr lang="en-GB" dirty="0"/>
          </a:p>
        </p:txBody>
      </p:sp>
      <p:cxnSp>
        <p:nvCxnSpPr>
          <p:cNvPr id="9" name="Connector: Elbow 8">
            <a:extLst>
              <a:ext uri="{FF2B5EF4-FFF2-40B4-BE49-F238E27FC236}">
                <a16:creationId xmlns:a16="http://schemas.microsoft.com/office/drawing/2014/main" id="{66D87BE3-31A1-4B96-8F9A-9AF7F2B285D8}"/>
              </a:ext>
            </a:extLst>
          </p:cNvPr>
          <p:cNvCxnSpPr>
            <a:cxnSpLocks/>
          </p:cNvCxnSpPr>
          <p:nvPr/>
        </p:nvCxnSpPr>
        <p:spPr>
          <a:xfrm>
            <a:off x="3313651" y="2036159"/>
            <a:ext cx="8143243" cy="655530"/>
          </a:xfrm>
          <a:prstGeom prst="bentConnector3">
            <a:avLst>
              <a:gd name="adj1" fmla="val 1000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26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904-0CDB-46E6-B12F-AEA2B83632D4}"/>
              </a:ext>
            </a:extLst>
          </p:cNvPr>
          <p:cNvSpPr>
            <a:spLocks noGrp="1"/>
          </p:cNvSpPr>
          <p:nvPr>
            <p:ph type="title"/>
          </p:nvPr>
        </p:nvSpPr>
        <p:spPr/>
        <p:txBody>
          <a:bodyPr/>
          <a:lstStyle/>
          <a:p>
            <a:r>
              <a:rPr lang="en-GB" dirty="0"/>
              <a:t>The OSI model’s impact on protocol design</a:t>
            </a:r>
          </a:p>
        </p:txBody>
      </p:sp>
      <p:sp>
        <p:nvSpPr>
          <p:cNvPr id="3" name="Text Placeholder 2">
            <a:extLst>
              <a:ext uri="{FF2B5EF4-FFF2-40B4-BE49-F238E27FC236}">
                <a16:creationId xmlns:a16="http://schemas.microsoft.com/office/drawing/2014/main" id="{E89ABFB6-9C12-4223-BE05-89B5154077CB}"/>
              </a:ext>
            </a:extLst>
          </p:cNvPr>
          <p:cNvSpPr>
            <a:spLocks noGrp="1"/>
          </p:cNvSpPr>
          <p:nvPr>
            <p:ph type="body" idx="1"/>
          </p:nvPr>
        </p:nvSpPr>
        <p:spPr>
          <a:xfrm>
            <a:off x="609599" y="4636655"/>
            <a:ext cx="10972799" cy="1931145"/>
          </a:xfrm>
        </p:spPr>
        <p:txBody>
          <a:bodyPr/>
          <a:lstStyle/>
          <a:p>
            <a:r>
              <a:rPr lang="en-GB" dirty="0"/>
              <a:t>Principle (i) guides us to design protocols that are confined to aspects of communication </a:t>
            </a:r>
            <a:r>
              <a:rPr lang="en-GB" i="1" dirty="0">
                <a:solidFill>
                  <a:srgbClr val="FF0000"/>
                </a:solidFill>
              </a:rPr>
              <a:t>between peers</a:t>
            </a:r>
            <a:r>
              <a:rPr lang="en-GB" dirty="0"/>
              <a:t>.</a:t>
            </a:r>
          </a:p>
          <a:p>
            <a:r>
              <a:rPr lang="en-GB" dirty="0"/>
              <a:t>We can now conclude that there may be a need to define protocol for every level of function.</a:t>
            </a:r>
          </a:p>
          <a:p>
            <a:pPr marL="0" indent="0">
              <a:buNone/>
            </a:pPr>
            <a:endParaRPr lang="en-GB" dirty="0"/>
          </a:p>
          <a:p>
            <a:pPr marL="0" indent="0">
              <a:buNone/>
            </a:pPr>
            <a:endParaRPr lang="en-GB" dirty="0"/>
          </a:p>
          <a:p>
            <a:endParaRPr lang="en-GB" dirty="0"/>
          </a:p>
        </p:txBody>
      </p:sp>
      <p:pic>
        <p:nvPicPr>
          <p:cNvPr id="4" name="Picture 3">
            <a:extLst>
              <a:ext uri="{FF2B5EF4-FFF2-40B4-BE49-F238E27FC236}">
                <a16:creationId xmlns:a16="http://schemas.microsoft.com/office/drawing/2014/main" id="{BBDD5673-F19E-4243-BC2D-2F74E33F4596}"/>
              </a:ext>
            </a:extLst>
          </p:cNvPr>
          <p:cNvPicPr>
            <a:picLocks noChangeAspect="1"/>
          </p:cNvPicPr>
          <p:nvPr/>
        </p:nvPicPr>
        <p:blipFill>
          <a:blip r:embed="rId3"/>
          <a:stretch>
            <a:fillRect/>
          </a:stretch>
        </p:blipFill>
        <p:spPr>
          <a:xfrm>
            <a:off x="2909453" y="1417837"/>
            <a:ext cx="6373090" cy="3195973"/>
          </a:xfrm>
          <a:prstGeom prst="rect">
            <a:avLst/>
          </a:prstGeom>
        </p:spPr>
      </p:pic>
      <p:sp>
        <p:nvSpPr>
          <p:cNvPr id="5" name="TextBox 4">
            <a:extLst>
              <a:ext uri="{FF2B5EF4-FFF2-40B4-BE49-F238E27FC236}">
                <a16:creationId xmlns:a16="http://schemas.microsoft.com/office/drawing/2014/main" id="{397E60B1-BD99-49FD-A0ED-A51745A6E23E}"/>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
        <p:nvSpPr>
          <p:cNvPr id="6" name="Rectangle 5">
            <a:extLst>
              <a:ext uri="{FF2B5EF4-FFF2-40B4-BE49-F238E27FC236}">
                <a16:creationId xmlns:a16="http://schemas.microsoft.com/office/drawing/2014/main" id="{D19B494A-7115-475A-8E2B-398FACE177E4}"/>
              </a:ext>
            </a:extLst>
          </p:cNvPr>
          <p:cNvSpPr/>
          <p:nvPr/>
        </p:nvSpPr>
        <p:spPr>
          <a:xfrm>
            <a:off x="521391" y="3682548"/>
            <a:ext cx="2388062" cy="954107"/>
          </a:xfrm>
          <a:prstGeom prst="rect">
            <a:avLst/>
          </a:prstGeom>
          <a:ln>
            <a:solidFill>
              <a:srgbClr val="FF0000"/>
            </a:solidFill>
          </a:ln>
        </p:spPr>
        <p:txBody>
          <a:bodyPr wrap="square">
            <a:spAutoFit/>
          </a:bodyPr>
          <a:lstStyle/>
          <a:p>
            <a:r>
              <a:rPr lang="en-GB" sz="1400" i="1" dirty="0">
                <a:latin typeface="Times New Roman" panose="02020603050405020304" pitchFamily="18" charset="0"/>
                <a:cs typeface="Times New Roman" panose="02020603050405020304" pitchFamily="18" charset="0"/>
              </a:rPr>
              <a:t>“(i) Allow changes of functions or protocols to be made within a layer without affecting other layers” </a:t>
            </a:r>
            <a:r>
              <a:rPr lang="en-GB" sz="1400" dirty="0">
                <a:latin typeface="Times New Roman" panose="02020603050405020304" pitchFamily="18" charset="0"/>
                <a:cs typeface="Times New Roman" panose="02020603050405020304" pitchFamily="18" charset="0"/>
              </a:rPr>
              <a:t>[2]</a:t>
            </a:r>
            <a:endParaRPr lang="en-GB" sz="1400" dirty="0"/>
          </a:p>
        </p:txBody>
      </p:sp>
    </p:spTree>
    <p:extLst>
      <p:ext uri="{BB962C8B-B14F-4D97-AF65-F5344CB8AC3E}">
        <p14:creationId xmlns:p14="http://schemas.microsoft.com/office/powerpoint/2010/main" val="1941353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58CB-1D46-4FBA-9D38-CDDCF33C0DB0}"/>
              </a:ext>
            </a:extLst>
          </p:cNvPr>
          <p:cNvSpPr>
            <a:spLocks noGrp="1"/>
          </p:cNvSpPr>
          <p:nvPr>
            <p:ph type="title"/>
          </p:nvPr>
        </p:nvSpPr>
        <p:spPr/>
        <p:txBody>
          <a:bodyPr>
            <a:normAutofit fontScale="90000"/>
          </a:bodyPr>
          <a:lstStyle/>
          <a:p>
            <a:r>
              <a:rPr lang="en-GB" dirty="0"/>
              <a:t>The levels of function (and meaning at these levels)</a:t>
            </a:r>
          </a:p>
        </p:txBody>
      </p:sp>
      <p:sp>
        <p:nvSpPr>
          <p:cNvPr id="3" name="Text Placeholder 2">
            <a:extLst>
              <a:ext uri="{FF2B5EF4-FFF2-40B4-BE49-F238E27FC236}">
                <a16:creationId xmlns:a16="http://schemas.microsoft.com/office/drawing/2014/main" id="{464ECADE-6014-4717-925E-230494F22217}"/>
              </a:ext>
            </a:extLst>
          </p:cNvPr>
          <p:cNvSpPr>
            <a:spLocks noGrp="1"/>
          </p:cNvSpPr>
          <p:nvPr>
            <p:ph type="body" idx="1"/>
          </p:nvPr>
        </p:nvSpPr>
        <p:spPr>
          <a:xfrm>
            <a:off x="609600" y="4583442"/>
            <a:ext cx="10972800" cy="1984358"/>
          </a:xfrm>
        </p:spPr>
        <p:txBody>
          <a:bodyPr>
            <a:normAutofit fontScale="85000" lnSpcReduction="10000"/>
          </a:bodyPr>
          <a:lstStyle/>
          <a:p>
            <a:r>
              <a:rPr lang="en-GB" dirty="0"/>
              <a:t>We can now examine the levels of function that are useful in consideration of computer communication.</a:t>
            </a:r>
          </a:p>
          <a:p>
            <a:r>
              <a:rPr lang="en-GB" dirty="0"/>
              <a:t>Here, the importance of principle (a) emerges</a:t>
            </a:r>
          </a:p>
          <a:p>
            <a:pPr lvl="1"/>
            <a:r>
              <a:rPr lang="en-GB" dirty="0"/>
              <a:t>We are creating a hierarchy to simplify design, production and operation.</a:t>
            </a:r>
          </a:p>
          <a:p>
            <a:pPr lvl="1"/>
            <a:r>
              <a:rPr lang="en-GB" dirty="0"/>
              <a:t>We must avoid excessive modularization.</a:t>
            </a:r>
          </a:p>
          <a:p>
            <a:r>
              <a:rPr lang="en-GB" dirty="0"/>
              <a:t>We also have an opportunity to attach partial meaning to a level of communication.</a:t>
            </a:r>
          </a:p>
        </p:txBody>
      </p:sp>
      <p:sp>
        <p:nvSpPr>
          <p:cNvPr id="4" name="Rectangle 3">
            <a:extLst>
              <a:ext uri="{FF2B5EF4-FFF2-40B4-BE49-F238E27FC236}">
                <a16:creationId xmlns:a16="http://schemas.microsoft.com/office/drawing/2014/main" id="{09BE08DA-8905-47FB-BD23-42E29FF205CE}"/>
              </a:ext>
            </a:extLst>
          </p:cNvPr>
          <p:cNvSpPr/>
          <p:nvPr/>
        </p:nvSpPr>
        <p:spPr>
          <a:xfrm>
            <a:off x="6624250" y="5060358"/>
            <a:ext cx="4865908" cy="461665"/>
          </a:xfrm>
          <a:prstGeom prst="rect">
            <a:avLst/>
          </a:prstGeom>
          <a:ln>
            <a:solidFill>
              <a:srgbClr val="FF0000"/>
            </a:solidFill>
          </a:ln>
        </p:spPr>
        <p:txBody>
          <a:bodyPr wrap="square">
            <a:spAutoFit/>
          </a:bodyPr>
          <a:lstStyle/>
          <a:p>
            <a:r>
              <a:rPr lang="en-GB" sz="1200"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 </a:t>
            </a:r>
            <a:r>
              <a:rPr lang="en-GB" sz="1200" dirty="0">
                <a:latin typeface="Times New Roman" panose="02020603050405020304" pitchFamily="18" charset="0"/>
                <a:cs typeface="Times New Roman" panose="02020603050405020304" pitchFamily="18" charset="0"/>
              </a:rPr>
              <a:t>[2]</a:t>
            </a:r>
            <a:endParaRPr lang="en-GB" sz="1200" dirty="0"/>
          </a:p>
        </p:txBody>
      </p:sp>
      <p:sp>
        <p:nvSpPr>
          <p:cNvPr id="5" name="TextBox 4">
            <a:extLst>
              <a:ext uri="{FF2B5EF4-FFF2-40B4-BE49-F238E27FC236}">
                <a16:creationId xmlns:a16="http://schemas.microsoft.com/office/drawing/2014/main" id="{C7404D22-720B-4207-841F-6E4BE17AF6F1}"/>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pic>
        <p:nvPicPr>
          <p:cNvPr id="7" name="Picture 6">
            <a:extLst>
              <a:ext uri="{FF2B5EF4-FFF2-40B4-BE49-F238E27FC236}">
                <a16:creationId xmlns:a16="http://schemas.microsoft.com/office/drawing/2014/main" id="{318B5F2A-0DA8-4858-991C-209C3FCE5089}"/>
              </a:ext>
            </a:extLst>
          </p:cNvPr>
          <p:cNvPicPr>
            <a:picLocks noChangeAspect="1"/>
          </p:cNvPicPr>
          <p:nvPr/>
        </p:nvPicPr>
        <p:blipFill>
          <a:blip r:embed="rId2"/>
          <a:stretch>
            <a:fillRect/>
          </a:stretch>
        </p:blipFill>
        <p:spPr>
          <a:xfrm>
            <a:off x="2909453" y="1417837"/>
            <a:ext cx="6373090" cy="3195973"/>
          </a:xfrm>
          <a:prstGeom prst="rect">
            <a:avLst/>
          </a:prstGeom>
        </p:spPr>
      </p:pic>
    </p:spTree>
    <p:extLst>
      <p:ext uri="{BB962C8B-B14F-4D97-AF65-F5344CB8AC3E}">
        <p14:creationId xmlns:p14="http://schemas.microsoft.com/office/powerpoint/2010/main" val="52559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7E58-F995-AF42-F920-B55285B87B0B}"/>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Three network criteria</a:t>
            </a:r>
            <a:endParaRPr lang="LID4096" sz="4000">
              <a:solidFill>
                <a:srgbClr val="FFFFFF"/>
              </a:solidFill>
            </a:endParaRPr>
          </a:p>
        </p:txBody>
      </p:sp>
      <p:sp>
        <p:nvSpPr>
          <p:cNvPr id="3" name="Content Placeholder 2">
            <a:extLst>
              <a:ext uri="{FF2B5EF4-FFF2-40B4-BE49-F238E27FC236}">
                <a16:creationId xmlns:a16="http://schemas.microsoft.com/office/drawing/2014/main" id="{DD6B3FDA-6268-3604-1B84-318E6452CBF3}"/>
              </a:ext>
            </a:extLst>
          </p:cNvPr>
          <p:cNvSpPr>
            <a:spLocks noGrp="1"/>
          </p:cNvSpPr>
          <p:nvPr>
            <p:ph idx="1"/>
          </p:nvPr>
        </p:nvSpPr>
        <p:spPr>
          <a:xfrm>
            <a:off x="1371599" y="2318196"/>
            <a:ext cx="9724031" cy="3805201"/>
          </a:xfrm>
        </p:spPr>
        <p:txBody>
          <a:bodyPr anchor="ctr">
            <a:noAutofit/>
          </a:bodyPr>
          <a:lstStyle/>
          <a:p>
            <a:r>
              <a:rPr lang="en-GB" sz="2400" dirty="0"/>
              <a:t>Performance</a:t>
            </a:r>
          </a:p>
          <a:p>
            <a:pPr lvl="1"/>
            <a:r>
              <a:rPr lang="en-GB" sz="2000" dirty="0"/>
              <a:t>Core concern is with quality of operation</a:t>
            </a:r>
          </a:p>
          <a:p>
            <a:pPr lvl="1"/>
            <a:r>
              <a:rPr lang="en-GB" sz="2000" dirty="0"/>
              <a:t>Transit time</a:t>
            </a:r>
          </a:p>
          <a:p>
            <a:pPr lvl="1"/>
            <a:r>
              <a:rPr lang="en-GB" sz="2000" dirty="0"/>
              <a:t>Response time</a:t>
            </a:r>
          </a:p>
          <a:p>
            <a:r>
              <a:rPr lang="en-GB" sz="2400" dirty="0"/>
              <a:t>Reliability</a:t>
            </a:r>
          </a:p>
          <a:p>
            <a:pPr lvl="1"/>
            <a:r>
              <a:rPr lang="en-GB" sz="2000" dirty="0"/>
              <a:t>Core concern is with continuity of operation</a:t>
            </a:r>
          </a:p>
          <a:p>
            <a:pPr lvl="1"/>
            <a:r>
              <a:rPr lang="en-GB" sz="2000" dirty="0"/>
              <a:t>Many measures of reliability: MTTF, failure rate, mean number of failures</a:t>
            </a:r>
          </a:p>
          <a:p>
            <a:pPr lvl="1"/>
            <a:r>
              <a:rPr lang="en-GB" sz="2000" dirty="0"/>
              <a:t>Normalized MTTF, which takes duty cycle into account, enables cross-system comparison</a:t>
            </a:r>
          </a:p>
          <a:p>
            <a:r>
              <a:rPr lang="en-GB" sz="2400" dirty="0"/>
              <a:t>Security</a:t>
            </a:r>
          </a:p>
          <a:p>
            <a:pPr lvl="1"/>
            <a:r>
              <a:rPr lang="en-GB" sz="2000" dirty="0"/>
              <a:t>Core concern is with prevention of unauthorized access to data</a:t>
            </a:r>
            <a:endParaRPr lang="LID4096" sz="2000" dirty="0"/>
          </a:p>
        </p:txBody>
      </p:sp>
    </p:spTree>
    <p:extLst>
      <p:ext uri="{BB962C8B-B14F-4D97-AF65-F5344CB8AC3E}">
        <p14:creationId xmlns:p14="http://schemas.microsoft.com/office/powerpoint/2010/main" val="412901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63155-B451-442B-88F2-49CE7D24A05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Key to Characterizing Layers</a:t>
            </a:r>
          </a:p>
        </p:txBody>
      </p:sp>
      <p:sp>
        <p:nvSpPr>
          <p:cNvPr id="3" name="Text Placeholder 2">
            <a:extLst>
              <a:ext uri="{FF2B5EF4-FFF2-40B4-BE49-F238E27FC236}">
                <a16:creationId xmlns:a16="http://schemas.microsoft.com/office/drawing/2014/main" id="{90D4C5CB-D940-42EE-BB30-08FF19BD6194}"/>
              </a:ext>
            </a:extLst>
          </p:cNvPr>
          <p:cNvSpPr>
            <a:spLocks noGrp="1"/>
          </p:cNvSpPr>
          <p:nvPr>
            <p:ph type="body" idx="1"/>
          </p:nvPr>
        </p:nvSpPr>
        <p:spPr>
          <a:xfrm>
            <a:off x="4810259" y="649480"/>
            <a:ext cx="6555347" cy="5546047"/>
          </a:xfrm>
        </p:spPr>
        <p:txBody>
          <a:bodyPr vert="horz" lIns="91440" tIns="45720" rIns="91440" bIns="45720" rtlCol="0" anchor="ctr">
            <a:noAutofit/>
          </a:bodyPr>
          <a:lstStyle/>
          <a:p>
            <a:pPr>
              <a:spcAft>
                <a:spcPts val="600"/>
              </a:spcAft>
            </a:pPr>
            <a:r>
              <a:rPr lang="en-US" sz="2400" dirty="0"/>
              <a:t>We have seen that a layer has functions and consumes and/or provides services.</a:t>
            </a:r>
          </a:p>
          <a:p>
            <a:pPr>
              <a:spcAft>
                <a:spcPts val="600"/>
              </a:spcAft>
            </a:pPr>
            <a:endParaRPr lang="en-US" sz="2400" dirty="0"/>
          </a:p>
          <a:p>
            <a:pPr>
              <a:spcAft>
                <a:spcPts val="600"/>
              </a:spcAft>
            </a:pPr>
            <a:r>
              <a:rPr lang="en-US" sz="2400" dirty="0"/>
              <a:t>Therefore, the key to characterizing a Layer is to describe:</a:t>
            </a:r>
            <a:endParaRPr lang="en-US" dirty="0"/>
          </a:p>
          <a:p>
            <a:pPr lvl="1">
              <a:spcAft>
                <a:spcPts val="600"/>
              </a:spcAft>
            </a:pPr>
            <a:r>
              <a:rPr lang="en-US" dirty="0"/>
              <a:t>the services which it provides to the overlying layer;</a:t>
            </a:r>
          </a:p>
          <a:p>
            <a:pPr lvl="1">
              <a:spcAft>
                <a:spcPts val="600"/>
              </a:spcAft>
            </a:pPr>
            <a:r>
              <a:rPr lang="en-US" dirty="0"/>
              <a:t>the functions which it implements within itself;</a:t>
            </a:r>
          </a:p>
          <a:p>
            <a:pPr lvl="1">
              <a:spcAft>
                <a:spcPts val="600"/>
              </a:spcAft>
            </a:pPr>
            <a:r>
              <a:rPr lang="en-US" dirty="0"/>
              <a:t>the use of the services provided by the underlying layer.</a:t>
            </a:r>
          </a:p>
          <a:p>
            <a:pPr lvl="1">
              <a:spcAft>
                <a:spcPts val="600"/>
              </a:spcAft>
            </a:pPr>
            <a:endParaRPr lang="en-US" dirty="0"/>
          </a:p>
          <a:p>
            <a:pPr>
              <a:spcAft>
                <a:spcPts val="600"/>
              </a:spcAft>
            </a:pPr>
            <a:r>
              <a:rPr lang="en-US" sz="2400" dirty="0"/>
              <a:t>We shall present these characteristics as an elaboration of </a:t>
            </a:r>
            <a:r>
              <a:rPr lang="en-US" sz="2400" b="1" i="1" dirty="0"/>
              <a:t>purpose</a:t>
            </a:r>
            <a:r>
              <a:rPr lang="en-US" sz="2400" dirty="0"/>
              <a:t>.</a:t>
            </a:r>
            <a:endParaRPr lang="en-US" dirty="0"/>
          </a:p>
          <a:p>
            <a:pPr marL="0">
              <a:spcAft>
                <a:spcPts val="600"/>
              </a:spcAft>
            </a:pPr>
            <a:endParaRPr lang="en-US" sz="2400" dirty="0"/>
          </a:p>
        </p:txBody>
      </p:sp>
    </p:spTree>
    <p:extLst>
      <p:ext uri="{BB962C8B-B14F-4D97-AF65-F5344CB8AC3E}">
        <p14:creationId xmlns:p14="http://schemas.microsoft.com/office/powerpoint/2010/main" val="554001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6A9FE6-25E8-64AF-07C0-4351E5EE61D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D94AE-FA07-31BC-0388-5061EFD5A69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Application Layer: Purpose</a:t>
            </a:r>
          </a:p>
        </p:txBody>
      </p:sp>
      <p:sp>
        <p:nvSpPr>
          <p:cNvPr id="3" name="Text Placeholder 2">
            <a:extLst>
              <a:ext uri="{FF2B5EF4-FFF2-40B4-BE49-F238E27FC236}">
                <a16:creationId xmlns:a16="http://schemas.microsoft.com/office/drawing/2014/main" id="{0FF5CBB8-9BD5-9C13-CC7C-D66B1399B747}"/>
              </a:ext>
            </a:extLst>
          </p:cNvPr>
          <p:cNvSpPr>
            <a:spLocks noGrp="1"/>
          </p:cNvSpPr>
          <p:nvPr>
            <p:ph type="body" idx="1"/>
          </p:nvPr>
        </p:nvSpPr>
        <p:spPr>
          <a:xfrm>
            <a:off x="4810259" y="649480"/>
            <a:ext cx="6555347" cy="5546047"/>
          </a:xfrm>
        </p:spPr>
        <p:txBody>
          <a:bodyPr vert="horz" lIns="91440" tIns="45720" rIns="91440" bIns="45720" rtlCol="0" anchor="ctr">
            <a:normAutofit fontScale="92500" lnSpcReduction="10000"/>
          </a:bodyPr>
          <a:lstStyle/>
          <a:p>
            <a:pPr>
              <a:spcAft>
                <a:spcPts val="600"/>
              </a:spcAft>
            </a:pPr>
            <a:r>
              <a:rPr lang="en-US" dirty="0"/>
              <a:t>Provides the sole means for the </a:t>
            </a:r>
            <a:r>
              <a:rPr lang="en-US" i="1" dirty="0"/>
              <a:t>application-process</a:t>
            </a:r>
            <a:r>
              <a:rPr lang="en-US" dirty="0"/>
              <a:t> to access the OSI Environment (OSIE) </a:t>
            </a:r>
          </a:p>
          <a:p>
            <a:pPr lvl="1">
              <a:spcAft>
                <a:spcPts val="600"/>
              </a:spcAft>
            </a:pPr>
            <a:r>
              <a:rPr lang="en-US" dirty="0"/>
              <a:t>see the right-hand graphic </a:t>
            </a:r>
            <a:r>
              <a:rPr lang="en-US" dirty="0">
                <a:hlinkClick r:id="" action="ppaction://noaction"/>
              </a:rPr>
              <a:t>here</a:t>
            </a:r>
            <a:r>
              <a:rPr lang="en-US" dirty="0"/>
              <a:t>.</a:t>
            </a:r>
          </a:p>
          <a:p>
            <a:pPr>
              <a:spcAft>
                <a:spcPts val="600"/>
              </a:spcAft>
            </a:pPr>
            <a:endParaRPr lang="en-US" dirty="0"/>
          </a:p>
          <a:p>
            <a:pPr>
              <a:spcAft>
                <a:spcPts val="600"/>
              </a:spcAft>
            </a:pPr>
            <a:r>
              <a:rPr lang="en-US" dirty="0"/>
              <a:t>Therefore, the Application Layer provides all OSI services which are directly used by the application-process.</a:t>
            </a:r>
          </a:p>
          <a:p>
            <a:pPr>
              <a:spcAft>
                <a:spcPts val="600"/>
              </a:spcAft>
            </a:pPr>
            <a:endParaRPr lang="en-US" dirty="0"/>
          </a:p>
          <a:p>
            <a:pPr>
              <a:spcAft>
                <a:spcPts val="600"/>
              </a:spcAft>
            </a:pPr>
            <a:r>
              <a:rPr lang="en-US" dirty="0"/>
              <a:t>The application-process consumes the services of the OSIE but is not part of it.</a:t>
            </a:r>
          </a:p>
          <a:p>
            <a:pPr lvl="1">
              <a:spcAft>
                <a:spcPts val="600"/>
              </a:spcAft>
            </a:pPr>
            <a:r>
              <a:rPr lang="en-US" dirty="0"/>
              <a:t> </a:t>
            </a:r>
            <a:r>
              <a:rPr lang="en-US" dirty="0">
                <a:hlinkClick r:id="" action="ppaction://noaction"/>
              </a:rPr>
              <a:t>Again, here</a:t>
            </a:r>
            <a:r>
              <a:rPr lang="en-US" dirty="0"/>
              <a:t>.</a:t>
            </a:r>
          </a:p>
          <a:p>
            <a:pPr>
              <a:spcAft>
                <a:spcPts val="600"/>
              </a:spcAft>
            </a:pPr>
            <a:endParaRPr lang="en-US" dirty="0"/>
          </a:p>
          <a:p>
            <a:pPr>
              <a:spcAft>
                <a:spcPts val="600"/>
              </a:spcAft>
            </a:pPr>
            <a:r>
              <a:rPr lang="en-US" dirty="0"/>
              <a:t>We distinguish between the </a:t>
            </a:r>
            <a:r>
              <a:rPr lang="en-US" dirty="0">
                <a:highlight>
                  <a:srgbClr val="FFFF00"/>
                </a:highlight>
              </a:rPr>
              <a:t>application process</a:t>
            </a:r>
            <a:r>
              <a:rPr lang="en-US" dirty="0"/>
              <a:t> and the </a:t>
            </a:r>
            <a:r>
              <a:rPr lang="en-US" dirty="0">
                <a:highlight>
                  <a:srgbClr val="FFFF00"/>
                </a:highlight>
              </a:rPr>
              <a:t>application layer entity</a:t>
            </a:r>
            <a:r>
              <a:rPr lang="en-US" dirty="0"/>
              <a:t> (ALE).</a:t>
            </a:r>
          </a:p>
          <a:p>
            <a:pPr marL="0">
              <a:spcAft>
                <a:spcPts val="600"/>
              </a:spcAft>
            </a:pPr>
            <a:endParaRPr lang="en-US" dirty="0"/>
          </a:p>
        </p:txBody>
      </p:sp>
    </p:spTree>
    <p:extLst>
      <p:ext uri="{BB962C8B-B14F-4D97-AF65-F5344CB8AC3E}">
        <p14:creationId xmlns:p14="http://schemas.microsoft.com/office/powerpoint/2010/main" val="2238023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DF6FA-6F27-F34D-128E-D76D7BF17205}"/>
              </a:ext>
            </a:extLst>
          </p:cNvPr>
          <p:cNvSpPr>
            <a:spLocks noGrp="1"/>
          </p:cNvSpPr>
          <p:nvPr>
            <p:ph type="title"/>
          </p:nvPr>
        </p:nvSpPr>
        <p:spPr>
          <a:xfrm>
            <a:off x="1179576" y="902194"/>
            <a:ext cx="9829800" cy="1325880"/>
          </a:xfrm>
        </p:spPr>
        <p:txBody>
          <a:bodyPr vert="horz" lIns="91440" tIns="45720" rIns="91440" bIns="45720" rtlCol="0" anchor="b">
            <a:normAutofit/>
          </a:bodyPr>
          <a:lstStyle/>
          <a:p>
            <a:pPr algn="ctr">
              <a:spcBef>
                <a:spcPct val="0"/>
              </a:spcBef>
            </a:pPr>
            <a:r>
              <a:rPr lang="en-US" kern="1200" dirty="0">
                <a:solidFill>
                  <a:schemeClr val="tx2"/>
                </a:solidFill>
                <a:latin typeface="+mj-lt"/>
                <a:ea typeface="+mj-ea"/>
                <a:cs typeface="+mj-cs"/>
              </a:rPr>
              <a:t>Example: Application Architecture: Browser</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E20CF28E-8F69-0D58-1F53-2BA2FA622128}"/>
              </a:ext>
            </a:extLst>
          </p:cNvPr>
          <p:cNvSpPr>
            <a:spLocks noGrp="1"/>
          </p:cNvSpPr>
          <p:nvPr>
            <p:ph type="body" idx="1"/>
          </p:nvPr>
        </p:nvSpPr>
        <p:spPr>
          <a:xfrm>
            <a:off x="804672" y="2046514"/>
            <a:ext cx="5126896" cy="4008531"/>
          </a:xfrm>
        </p:spPr>
        <p:txBody>
          <a:bodyPr vert="horz" lIns="91440" tIns="45720" rIns="91440" bIns="45720" rtlCol="0" anchor="ctr">
            <a:noAutofit/>
          </a:bodyPr>
          <a:lstStyle/>
          <a:p>
            <a:pPr>
              <a:spcAft>
                <a:spcPts val="600"/>
              </a:spcAft>
            </a:pPr>
            <a:r>
              <a:rPr lang="en-US" sz="2200" dirty="0">
                <a:solidFill>
                  <a:schemeClr val="tx2"/>
                </a:solidFill>
              </a:rPr>
              <a:t>This example helps separate application from ALE.</a:t>
            </a:r>
          </a:p>
          <a:p>
            <a:pPr>
              <a:spcAft>
                <a:spcPts val="600"/>
              </a:spcAft>
            </a:pPr>
            <a:r>
              <a:rPr lang="en-US" sz="2200" dirty="0">
                <a:solidFill>
                  <a:schemeClr val="tx2"/>
                </a:solidFill>
              </a:rPr>
              <a:t>Controller, client protocols, interpreters</a:t>
            </a:r>
          </a:p>
          <a:p>
            <a:pPr>
              <a:spcAft>
                <a:spcPts val="600"/>
              </a:spcAft>
            </a:pPr>
            <a:r>
              <a:rPr lang="en-US" sz="2200" dirty="0">
                <a:solidFill>
                  <a:schemeClr val="tx2"/>
                </a:solidFill>
              </a:rPr>
              <a:t>Controller:</a:t>
            </a:r>
          </a:p>
          <a:p>
            <a:pPr lvl="1">
              <a:spcAft>
                <a:spcPts val="600"/>
              </a:spcAft>
            </a:pPr>
            <a:r>
              <a:rPr lang="en-US" sz="2200" dirty="0">
                <a:solidFill>
                  <a:schemeClr val="tx2"/>
                </a:solidFill>
              </a:rPr>
              <a:t>receives input from keyboard and mouse;</a:t>
            </a:r>
          </a:p>
          <a:p>
            <a:pPr lvl="1">
              <a:spcAft>
                <a:spcPts val="600"/>
              </a:spcAft>
            </a:pPr>
            <a:r>
              <a:rPr lang="en-US" sz="2200" dirty="0">
                <a:solidFill>
                  <a:schemeClr val="tx2"/>
                </a:solidFill>
              </a:rPr>
              <a:t>uses a client process (usually running HTTP protocol) to access web page;</a:t>
            </a:r>
          </a:p>
          <a:p>
            <a:pPr lvl="1">
              <a:spcAft>
                <a:spcPts val="600"/>
              </a:spcAft>
            </a:pPr>
            <a:r>
              <a:rPr lang="en-US" sz="2200" dirty="0">
                <a:solidFill>
                  <a:schemeClr val="tx2"/>
                </a:solidFill>
              </a:rPr>
              <a:t>uses an interpreter process (e.g., HTML interpreter) to display on screen.</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9788C069-3522-C7E8-3240-EF00252779A5}"/>
              </a:ext>
            </a:extLst>
          </p:cNvPr>
          <p:cNvPicPr>
            <a:picLocks noChangeAspect="1"/>
          </p:cNvPicPr>
          <p:nvPr/>
        </p:nvPicPr>
        <p:blipFill>
          <a:blip r:embed="rId2"/>
          <a:stretch>
            <a:fillRect/>
          </a:stretch>
        </p:blipFill>
        <p:spPr>
          <a:xfrm>
            <a:off x="5931568" y="3042538"/>
            <a:ext cx="6105347" cy="1587389"/>
          </a:xfrm>
          <a:prstGeom prst="rect">
            <a:avLst/>
          </a:prstGeom>
        </p:spPr>
      </p:pic>
      <p:sp>
        <p:nvSpPr>
          <p:cNvPr id="4" name="TextBox 3">
            <a:extLst>
              <a:ext uri="{FF2B5EF4-FFF2-40B4-BE49-F238E27FC236}">
                <a16:creationId xmlns:a16="http://schemas.microsoft.com/office/drawing/2014/main" id="{86620AD9-7818-FFB7-1E35-DA56CB6DC0B1}"/>
              </a:ext>
            </a:extLst>
          </p:cNvPr>
          <p:cNvSpPr txBox="1"/>
          <p:nvPr/>
        </p:nvSpPr>
        <p:spPr>
          <a:xfrm>
            <a:off x="7732451" y="5197890"/>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Application Layer Entities</a:t>
            </a:r>
          </a:p>
        </p:txBody>
      </p:sp>
      <p:cxnSp>
        <p:nvCxnSpPr>
          <p:cNvPr id="6" name="Straight Arrow Connector 5">
            <a:extLst>
              <a:ext uri="{FF2B5EF4-FFF2-40B4-BE49-F238E27FC236}">
                <a16:creationId xmlns:a16="http://schemas.microsoft.com/office/drawing/2014/main" id="{85BC0F72-92D2-0321-1649-B46B1B637BCB}"/>
              </a:ext>
            </a:extLst>
          </p:cNvPr>
          <p:cNvCxnSpPr>
            <a:cxnSpLocks/>
            <a:stCxn id="4" idx="0"/>
          </p:cNvCxnSpPr>
          <p:nvPr/>
        </p:nvCxnSpPr>
        <p:spPr>
          <a:xfrm flipH="1" flipV="1">
            <a:off x="7179733" y="4377784"/>
            <a:ext cx="1284982" cy="820106"/>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CD0BF4-AB4B-7D4C-73CA-C2D23B0BBE0D}"/>
              </a:ext>
            </a:extLst>
          </p:cNvPr>
          <p:cNvCxnSpPr>
            <a:cxnSpLocks/>
            <a:stCxn id="4" idx="0"/>
          </p:cNvCxnSpPr>
          <p:nvPr/>
        </p:nvCxnSpPr>
        <p:spPr>
          <a:xfrm flipH="1" flipV="1">
            <a:off x="7981244" y="4377782"/>
            <a:ext cx="483471"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437209-4534-E427-64C2-634361F27A2D}"/>
              </a:ext>
            </a:extLst>
          </p:cNvPr>
          <p:cNvCxnSpPr>
            <a:cxnSpLocks/>
            <a:stCxn id="4" idx="0"/>
          </p:cNvCxnSpPr>
          <p:nvPr/>
        </p:nvCxnSpPr>
        <p:spPr>
          <a:xfrm flipV="1">
            <a:off x="8464715" y="4377782"/>
            <a:ext cx="307373"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191830-796D-F922-9054-F72EBDA41365}"/>
              </a:ext>
            </a:extLst>
          </p:cNvPr>
          <p:cNvCxnSpPr>
            <a:cxnSpLocks/>
            <a:stCxn id="4" idx="0"/>
          </p:cNvCxnSpPr>
          <p:nvPr/>
        </p:nvCxnSpPr>
        <p:spPr>
          <a:xfrm flipV="1">
            <a:off x="8464715" y="4377782"/>
            <a:ext cx="899426"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4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5604-F0DD-238F-59E5-8298C8EE2110}"/>
              </a:ext>
            </a:extLst>
          </p:cNvPr>
          <p:cNvSpPr>
            <a:spLocks noGrp="1"/>
          </p:cNvSpPr>
          <p:nvPr>
            <p:ph type="title"/>
          </p:nvPr>
        </p:nvSpPr>
        <p:spPr/>
        <p:txBody>
          <a:bodyPr>
            <a:normAutofit/>
          </a:bodyPr>
          <a:lstStyle/>
          <a:p>
            <a:r>
              <a:rPr lang="en-GB" sz="3600" dirty="0"/>
              <a:t>Example: Application layer protocol verbs: SMTP</a:t>
            </a:r>
          </a:p>
        </p:txBody>
      </p:sp>
      <p:sp>
        <p:nvSpPr>
          <p:cNvPr id="3" name="Text Placeholder 2">
            <a:extLst>
              <a:ext uri="{FF2B5EF4-FFF2-40B4-BE49-F238E27FC236}">
                <a16:creationId xmlns:a16="http://schemas.microsoft.com/office/drawing/2014/main" id="{AE98BACF-EF18-5733-A215-A22468A6450E}"/>
              </a:ext>
            </a:extLst>
          </p:cNvPr>
          <p:cNvSpPr>
            <a:spLocks noGrp="1"/>
          </p:cNvSpPr>
          <p:nvPr>
            <p:ph type="body" idx="1"/>
          </p:nvPr>
        </p:nvSpPr>
        <p:spPr>
          <a:xfrm>
            <a:off x="609600" y="1600201"/>
            <a:ext cx="10972800" cy="2882589"/>
          </a:xfrm>
        </p:spPr>
        <p:txBody>
          <a:bodyPr>
            <a:noAutofit/>
          </a:bodyPr>
          <a:lstStyle/>
          <a:p>
            <a:r>
              <a:rPr lang="en-GB" sz="2400" dirty="0"/>
              <a:t>Mail server A (Client-SMTP) wants to send an email to mail server B (Server-SMTP)</a:t>
            </a:r>
          </a:p>
          <a:p>
            <a:pPr marL="0" indent="0">
              <a:buNone/>
            </a:pPr>
            <a:endParaRPr lang="en-GB" sz="2400" dirty="0"/>
          </a:p>
          <a:p>
            <a:pPr marL="0" indent="0">
              <a:buNone/>
            </a:pPr>
            <a:endParaRPr lang="en-GB" sz="2400" dirty="0"/>
          </a:p>
          <a:p>
            <a:r>
              <a:rPr lang="en-GB" sz="2400" dirty="0"/>
              <a:t>Client-SMTP implements the SMTP protocol’s verbs, like:</a:t>
            </a:r>
          </a:p>
          <a:p>
            <a:pPr lvl="1"/>
            <a:r>
              <a:rPr lang="en-GB" sz="2200" dirty="0"/>
              <a:t>MAIL FROM: 	specifies who is sending the email.</a:t>
            </a:r>
          </a:p>
          <a:p>
            <a:pPr lvl="1"/>
            <a:r>
              <a:rPr lang="en-GB" sz="2200" dirty="0"/>
              <a:t>RCPT TO:		specifies who is to receive the email.</a:t>
            </a:r>
          </a:p>
          <a:p>
            <a:pPr lvl="1"/>
            <a:r>
              <a:rPr lang="en-GB" sz="2200" dirty="0"/>
              <a:t>DATA:		the actual multi-part content (subject, body, attachments).</a:t>
            </a:r>
          </a:p>
          <a:p>
            <a:pPr marL="0" indent="0">
              <a:buNone/>
            </a:pPr>
            <a:endParaRPr lang="en-GB" sz="2400" dirty="0"/>
          </a:p>
        </p:txBody>
      </p:sp>
      <p:pic>
        <p:nvPicPr>
          <p:cNvPr id="5" name="Picture 4">
            <a:extLst>
              <a:ext uri="{FF2B5EF4-FFF2-40B4-BE49-F238E27FC236}">
                <a16:creationId xmlns:a16="http://schemas.microsoft.com/office/drawing/2014/main" id="{56B606D9-C8EA-1C43-7F4E-43C38440A8A4}"/>
              </a:ext>
            </a:extLst>
          </p:cNvPr>
          <p:cNvPicPr>
            <a:picLocks noChangeAspect="1"/>
          </p:cNvPicPr>
          <p:nvPr/>
        </p:nvPicPr>
        <p:blipFill>
          <a:blip r:embed="rId3"/>
          <a:stretch>
            <a:fillRect/>
          </a:stretch>
        </p:blipFill>
        <p:spPr>
          <a:xfrm>
            <a:off x="2335204" y="4510837"/>
            <a:ext cx="7521592" cy="2347163"/>
          </a:xfrm>
          <a:prstGeom prst="rect">
            <a:avLst/>
          </a:prstGeom>
        </p:spPr>
      </p:pic>
      <p:sp>
        <p:nvSpPr>
          <p:cNvPr id="6" name="TextBox 5">
            <a:extLst>
              <a:ext uri="{FF2B5EF4-FFF2-40B4-BE49-F238E27FC236}">
                <a16:creationId xmlns:a16="http://schemas.microsoft.com/office/drawing/2014/main" id="{D2D2A843-1C40-1B01-9D0B-B01EFBE21BD4}"/>
              </a:ext>
            </a:extLst>
          </p:cNvPr>
          <p:cNvSpPr txBox="1"/>
          <p:nvPr/>
        </p:nvSpPr>
        <p:spPr>
          <a:xfrm>
            <a:off x="9054790" y="6356195"/>
            <a:ext cx="2527610" cy="246221"/>
          </a:xfrm>
          <a:prstGeom prst="rect">
            <a:avLst/>
          </a:prstGeom>
          <a:noFill/>
        </p:spPr>
        <p:txBody>
          <a:bodyPr wrap="square" rtlCol="0">
            <a:spAutoFit/>
          </a:bodyPr>
          <a:lstStyle/>
          <a:p>
            <a:pPr algn="r"/>
            <a:r>
              <a:rPr lang="en-GB" sz="1000" i="1" dirty="0">
                <a:latin typeface="Times New Roman" panose="02020603050405020304" pitchFamily="18" charset="0"/>
                <a:cs typeface="Times New Roman" panose="02020603050405020304" pitchFamily="18" charset="0"/>
              </a:rPr>
              <a:t>Diagram taken from RFC5321.</a:t>
            </a:r>
          </a:p>
        </p:txBody>
      </p:sp>
      <p:sp>
        <p:nvSpPr>
          <p:cNvPr id="7" name="TextBox 6">
            <a:extLst>
              <a:ext uri="{FF2B5EF4-FFF2-40B4-BE49-F238E27FC236}">
                <a16:creationId xmlns:a16="http://schemas.microsoft.com/office/drawing/2014/main" id="{77042FA4-B0DE-FB1D-59C7-6755E3D2C154}"/>
              </a:ext>
            </a:extLst>
          </p:cNvPr>
          <p:cNvSpPr txBox="1"/>
          <p:nvPr/>
        </p:nvSpPr>
        <p:spPr>
          <a:xfrm>
            <a:off x="643053" y="4792542"/>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Mail User Agent (MUA)</a:t>
            </a:r>
          </a:p>
        </p:txBody>
      </p:sp>
      <p:cxnSp>
        <p:nvCxnSpPr>
          <p:cNvPr id="9" name="Straight Arrow Connector 8">
            <a:extLst>
              <a:ext uri="{FF2B5EF4-FFF2-40B4-BE49-F238E27FC236}">
                <a16:creationId xmlns:a16="http://schemas.microsoft.com/office/drawing/2014/main" id="{B57ED0A5-AAE3-D96F-C5A4-5BA2F65BE913}"/>
              </a:ext>
            </a:extLst>
          </p:cNvPr>
          <p:cNvCxnSpPr/>
          <p:nvPr/>
        </p:nvCxnSpPr>
        <p:spPr>
          <a:xfrm>
            <a:off x="1839951" y="5296829"/>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22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CFAD-FA93-9D94-0986-AB73AE5DDE67}"/>
              </a:ext>
            </a:extLst>
          </p:cNvPr>
          <p:cNvSpPr>
            <a:spLocks noGrp="1"/>
          </p:cNvSpPr>
          <p:nvPr>
            <p:ph type="title"/>
          </p:nvPr>
        </p:nvSpPr>
        <p:spPr/>
        <p:txBody>
          <a:bodyPr>
            <a:normAutofit/>
          </a:bodyPr>
          <a:lstStyle/>
          <a:p>
            <a:r>
              <a:rPr lang="en-GB" dirty="0"/>
              <a:t>Example: Implementation: Socket Interface	</a:t>
            </a:r>
            <a:endParaRPr lang="LID4096" dirty="0"/>
          </a:p>
        </p:txBody>
      </p:sp>
      <p:sp>
        <p:nvSpPr>
          <p:cNvPr id="3" name="Text Placeholder 2">
            <a:extLst>
              <a:ext uri="{FF2B5EF4-FFF2-40B4-BE49-F238E27FC236}">
                <a16:creationId xmlns:a16="http://schemas.microsoft.com/office/drawing/2014/main" id="{54B6E185-36C0-E722-223B-B3175B209302}"/>
              </a:ext>
            </a:extLst>
          </p:cNvPr>
          <p:cNvSpPr>
            <a:spLocks noGrp="1"/>
          </p:cNvSpPr>
          <p:nvPr>
            <p:ph type="body" idx="1"/>
          </p:nvPr>
        </p:nvSpPr>
        <p:spPr>
          <a:xfrm>
            <a:off x="609600" y="1600201"/>
            <a:ext cx="10972800" cy="984503"/>
          </a:xfrm>
        </p:spPr>
        <p:txBody>
          <a:bodyPr/>
          <a:lstStyle/>
          <a:p>
            <a:r>
              <a:rPr lang="en-GB" dirty="0"/>
              <a:t>This example diverges a little from the OSI model: it is an </a:t>
            </a:r>
            <a:r>
              <a:rPr lang="en-GB" dirty="0">
                <a:highlight>
                  <a:srgbClr val="FFFF00"/>
                </a:highlight>
              </a:rPr>
              <a:t>implementation</a:t>
            </a:r>
            <a:r>
              <a:rPr lang="en-GB" dirty="0"/>
              <a:t> based upon the Internet Protocol suite.</a:t>
            </a:r>
          </a:p>
        </p:txBody>
      </p:sp>
      <p:pic>
        <p:nvPicPr>
          <p:cNvPr id="5" name="Picture 4">
            <a:extLst>
              <a:ext uri="{FF2B5EF4-FFF2-40B4-BE49-F238E27FC236}">
                <a16:creationId xmlns:a16="http://schemas.microsoft.com/office/drawing/2014/main" id="{6B45D8DC-7742-DA40-42B1-3B5666E85B10}"/>
              </a:ext>
            </a:extLst>
          </p:cNvPr>
          <p:cNvPicPr>
            <a:picLocks noChangeAspect="1"/>
          </p:cNvPicPr>
          <p:nvPr/>
        </p:nvPicPr>
        <p:blipFill>
          <a:blip r:embed="rId3"/>
          <a:stretch>
            <a:fillRect/>
          </a:stretch>
        </p:blipFill>
        <p:spPr>
          <a:xfrm>
            <a:off x="5542707" y="2817658"/>
            <a:ext cx="6039693" cy="3124636"/>
          </a:xfrm>
          <a:prstGeom prst="rect">
            <a:avLst/>
          </a:prstGeom>
        </p:spPr>
      </p:pic>
      <p:sp>
        <p:nvSpPr>
          <p:cNvPr id="7" name="TextBox 6">
            <a:extLst>
              <a:ext uri="{FF2B5EF4-FFF2-40B4-BE49-F238E27FC236}">
                <a16:creationId xmlns:a16="http://schemas.microsoft.com/office/drawing/2014/main" id="{0CF6F356-36F6-D32E-A6BB-D0BADB00FCCB}"/>
              </a:ext>
            </a:extLst>
          </p:cNvPr>
          <p:cNvSpPr txBox="1"/>
          <p:nvPr/>
        </p:nvSpPr>
        <p:spPr>
          <a:xfrm>
            <a:off x="609600" y="2571996"/>
            <a:ext cx="4933107" cy="3724096"/>
          </a:xfrm>
          <a:prstGeom prst="rect">
            <a:avLst/>
          </a:prstGeom>
          <a:noFill/>
        </p:spPr>
        <p:txBody>
          <a:bodyPr wrap="square">
            <a:spAutoFit/>
          </a:bodyPr>
          <a:lstStyle/>
          <a:p>
            <a:pPr marL="914400" lvl="1" indent="-457200">
              <a:buFont typeface="Arial" panose="020B0604020202020204" pitchFamily="34" charset="0"/>
              <a:buChar char="•"/>
            </a:pPr>
            <a:r>
              <a:rPr lang="en-GB" sz="2400" dirty="0"/>
              <a:t>The Internet Protocol suite subsumes the Presentation layer and the Session layer within the Application Layer.</a:t>
            </a:r>
          </a:p>
          <a:p>
            <a:pPr marL="457200" indent="-457200">
              <a:buFont typeface="Arial" panose="020B0604020202020204" pitchFamily="34" charset="0"/>
              <a:buChar char="•"/>
            </a:pPr>
            <a:r>
              <a:rPr lang="en-GB" sz="2800" dirty="0"/>
              <a:t>The socket interface is a set of instructions that provide communications between the application layer and the operating system.</a:t>
            </a:r>
            <a:endParaRPr lang="LID4096" sz="2800" dirty="0"/>
          </a:p>
        </p:txBody>
      </p:sp>
    </p:spTree>
    <p:extLst>
      <p:ext uri="{BB962C8B-B14F-4D97-AF65-F5344CB8AC3E}">
        <p14:creationId xmlns:p14="http://schemas.microsoft.com/office/powerpoint/2010/main" val="36144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6A9-22BF-233A-38EA-13A8D1A0D24C}"/>
              </a:ext>
            </a:extLst>
          </p:cNvPr>
          <p:cNvSpPr>
            <a:spLocks noGrp="1"/>
          </p:cNvSpPr>
          <p:nvPr>
            <p:ph type="title"/>
          </p:nvPr>
        </p:nvSpPr>
        <p:spPr/>
        <p:txBody>
          <a:bodyPr/>
          <a:lstStyle/>
          <a:p>
            <a:r>
              <a:rPr lang="en-GB" dirty="0"/>
              <a:t>Using sockets</a:t>
            </a:r>
            <a:endParaRPr lang="LID4096" dirty="0"/>
          </a:p>
        </p:txBody>
      </p:sp>
      <p:sp>
        <p:nvSpPr>
          <p:cNvPr id="3" name="Text Placeholder 2">
            <a:extLst>
              <a:ext uri="{FF2B5EF4-FFF2-40B4-BE49-F238E27FC236}">
                <a16:creationId xmlns:a16="http://schemas.microsoft.com/office/drawing/2014/main" id="{69034641-CF2A-1FBB-DF8D-1C8AE4B76857}"/>
              </a:ext>
            </a:extLst>
          </p:cNvPr>
          <p:cNvSpPr>
            <a:spLocks noGrp="1"/>
          </p:cNvSpPr>
          <p:nvPr>
            <p:ph type="body" idx="1"/>
          </p:nvPr>
        </p:nvSpPr>
        <p:spPr>
          <a:xfrm>
            <a:off x="609600" y="4017524"/>
            <a:ext cx="10972800" cy="2825495"/>
          </a:xfrm>
        </p:spPr>
        <p:txBody>
          <a:bodyPr>
            <a:normAutofit/>
          </a:bodyPr>
          <a:lstStyle/>
          <a:p>
            <a:r>
              <a:rPr lang="en-GB" dirty="0"/>
              <a:t>The </a:t>
            </a:r>
            <a:r>
              <a:rPr lang="en-GB" b="1" dirty="0"/>
              <a:t>human user </a:t>
            </a:r>
            <a:r>
              <a:rPr lang="en-GB" dirty="0"/>
              <a:t>interacts with the application through a GUI or CLI.</a:t>
            </a:r>
          </a:p>
          <a:p>
            <a:r>
              <a:rPr lang="en-GB" dirty="0"/>
              <a:t>The application may have one or several concurrent processes.</a:t>
            </a:r>
          </a:p>
          <a:p>
            <a:r>
              <a:rPr lang="en-GB" dirty="0"/>
              <a:t>One of these processes, or a thread within one of these processes, reads and writes using the instructions of the Socket Interface.</a:t>
            </a:r>
          </a:p>
          <a:p>
            <a:r>
              <a:rPr lang="en-GB" dirty="0"/>
              <a:t>As far as the process is concerned, it communicates physically with the Socket.</a:t>
            </a:r>
          </a:p>
        </p:txBody>
      </p:sp>
      <p:pic>
        <p:nvPicPr>
          <p:cNvPr id="5" name="Picture 4">
            <a:extLst>
              <a:ext uri="{FF2B5EF4-FFF2-40B4-BE49-F238E27FC236}">
                <a16:creationId xmlns:a16="http://schemas.microsoft.com/office/drawing/2014/main" id="{FAD8267D-827E-6986-F6AA-31CE0BFBEC1B}"/>
              </a:ext>
            </a:extLst>
          </p:cNvPr>
          <p:cNvPicPr>
            <a:picLocks noChangeAspect="1"/>
          </p:cNvPicPr>
          <p:nvPr/>
        </p:nvPicPr>
        <p:blipFill>
          <a:blip r:embed="rId3"/>
          <a:stretch>
            <a:fillRect/>
          </a:stretch>
        </p:blipFill>
        <p:spPr>
          <a:xfrm>
            <a:off x="2747952" y="1311801"/>
            <a:ext cx="6696096" cy="2705723"/>
          </a:xfrm>
          <a:prstGeom prst="rect">
            <a:avLst/>
          </a:prstGeom>
        </p:spPr>
      </p:pic>
      <p:sp>
        <p:nvSpPr>
          <p:cNvPr id="4" name="TextBox 3">
            <a:extLst>
              <a:ext uri="{FF2B5EF4-FFF2-40B4-BE49-F238E27FC236}">
                <a16:creationId xmlns:a16="http://schemas.microsoft.com/office/drawing/2014/main" id="{4335F4F2-10DE-F907-5D47-F742A2FC4A47}"/>
              </a:ext>
            </a:extLst>
          </p:cNvPr>
          <p:cNvSpPr txBox="1"/>
          <p:nvPr/>
        </p:nvSpPr>
        <p:spPr>
          <a:xfrm>
            <a:off x="440267" y="1311801"/>
            <a:ext cx="1970773" cy="1754326"/>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Includes both the ALE(s) and other components of the application’s architecture</a:t>
            </a:r>
          </a:p>
        </p:txBody>
      </p:sp>
      <p:cxnSp>
        <p:nvCxnSpPr>
          <p:cNvPr id="6" name="Straight Arrow Connector 5">
            <a:extLst>
              <a:ext uri="{FF2B5EF4-FFF2-40B4-BE49-F238E27FC236}">
                <a16:creationId xmlns:a16="http://schemas.microsoft.com/office/drawing/2014/main" id="{72AF72FB-0A6F-ABEE-A720-247344A9DCEC}"/>
              </a:ext>
            </a:extLst>
          </p:cNvPr>
          <p:cNvCxnSpPr/>
          <p:nvPr/>
        </p:nvCxnSpPr>
        <p:spPr>
          <a:xfrm>
            <a:off x="2143411" y="1816088"/>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1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3A0D1-DDD6-2DD8-392D-58F5B638F998}"/>
              </a:ext>
            </a:extLst>
          </p:cNvPr>
          <p:cNvSpPr>
            <a:spLocks noGrp="1"/>
          </p:cNvSpPr>
          <p:nvPr>
            <p:ph type="title"/>
          </p:nvPr>
        </p:nvSpPr>
        <p:spPr>
          <a:xfrm>
            <a:off x="818985" y="4230093"/>
            <a:ext cx="3717114" cy="1800165"/>
          </a:xfrm>
        </p:spPr>
        <p:txBody>
          <a:bodyPr vert="horz" lIns="91440" tIns="45720" rIns="91440" bIns="45720" rtlCol="0" anchor="t">
            <a:normAutofit/>
          </a:bodyPr>
          <a:lstStyle/>
          <a:p>
            <a:pPr algn="r">
              <a:spcBef>
                <a:spcPct val="0"/>
              </a:spcBef>
            </a:pPr>
            <a:r>
              <a:rPr lang="en-US" sz="4000" dirty="0"/>
              <a:t>The perspective from the Application Layer</a:t>
            </a:r>
            <a:endParaRPr 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2321AF00-70C6-E73A-30AA-A417A6248F16}"/>
              </a:ext>
            </a:extLst>
          </p:cNvPr>
          <p:cNvPicPr>
            <a:picLocks noChangeAspect="1"/>
          </p:cNvPicPr>
          <p:nvPr/>
        </p:nvPicPr>
        <p:blipFill>
          <a:blip r:embed="rId3"/>
          <a:stretch>
            <a:fillRect/>
          </a:stretch>
        </p:blipFill>
        <p:spPr>
          <a:xfrm>
            <a:off x="556592" y="639218"/>
            <a:ext cx="11139778" cy="3091289"/>
          </a:xfrm>
          <a:prstGeom prst="rect">
            <a:avLst/>
          </a:prstGeom>
        </p:spPr>
      </p:pic>
      <p:sp>
        <p:nvSpPr>
          <p:cNvPr id="3" name="Text Placeholder 2">
            <a:extLst>
              <a:ext uri="{FF2B5EF4-FFF2-40B4-BE49-F238E27FC236}">
                <a16:creationId xmlns:a16="http://schemas.microsoft.com/office/drawing/2014/main" id="{B725F787-F56A-BF21-DDD7-9D687905D603}"/>
              </a:ext>
            </a:extLst>
          </p:cNvPr>
          <p:cNvSpPr>
            <a:spLocks noGrp="1"/>
          </p:cNvSpPr>
          <p:nvPr>
            <p:ph type="body" idx="1"/>
          </p:nvPr>
        </p:nvSpPr>
        <p:spPr>
          <a:xfrm>
            <a:off x="4536099" y="4230094"/>
            <a:ext cx="6945584" cy="1800164"/>
          </a:xfrm>
        </p:spPr>
        <p:txBody>
          <a:bodyPr vert="horz" lIns="91440" tIns="45720" rIns="91440" bIns="45720" rtlCol="0" anchor="t">
            <a:noAutofit/>
          </a:bodyPr>
          <a:lstStyle/>
          <a:p>
            <a:pPr>
              <a:spcAft>
                <a:spcPts val="600"/>
              </a:spcAft>
            </a:pPr>
            <a:r>
              <a:rPr lang="en-US" sz="2200" dirty="0"/>
              <a:t>As far as the application layer is concerned, communication between a client process and server process is communication between two sockets.</a:t>
            </a:r>
          </a:p>
          <a:p>
            <a:pPr>
              <a:spcAft>
                <a:spcPts val="600"/>
              </a:spcAft>
            </a:pPr>
            <a:r>
              <a:rPr lang="en-US" sz="2200" dirty="0"/>
              <a:t>Client process: socket receives request/needs response</a:t>
            </a:r>
          </a:p>
          <a:p>
            <a:pPr>
              <a:spcAft>
                <a:spcPts val="600"/>
              </a:spcAft>
            </a:pPr>
            <a:r>
              <a:rPr lang="en-US" sz="2200" dirty="0"/>
              <a:t>Server process: same</a:t>
            </a:r>
          </a:p>
          <a:p>
            <a:pPr marL="0" indent="0">
              <a:spcAft>
                <a:spcPts val="600"/>
              </a:spcAft>
              <a:buNone/>
            </a:pPr>
            <a:endParaRPr lang="en-US" sz="2200" dirty="0"/>
          </a:p>
          <a:p>
            <a:pPr>
              <a:spcAft>
                <a:spcPts val="600"/>
              </a:spcAft>
            </a:pPr>
            <a:endParaRPr lang="en-US" sz="22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8042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0E8F1-2BCD-4BD4-BBDF-D9AD89898BD8}"/>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Application Layer: services provided to user</a:t>
            </a:r>
          </a:p>
        </p:txBody>
      </p:sp>
      <p:sp>
        <p:nvSpPr>
          <p:cNvPr id="3" name="Text Placeholder 2">
            <a:extLst>
              <a:ext uri="{FF2B5EF4-FFF2-40B4-BE49-F238E27FC236}">
                <a16:creationId xmlns:a16="http://schemas.microsoft.com/office/drawing/2014/main" id="{2A6F86D5-CB3F-4802-BE2F-5AA74CCB305A}"/>
              </a:ext>
            </a:extLst>
          </p:cNvPr>
          <p:cNvSpPr>
            <a:spLocks noGrp="1"/>
          </p:cNvSpPr>
          <p:nvPr>
            <p:ph type="body" idx="1"/>
          </p:nvPr>
        </p:nvSpPr>
        <p:spPr>
          <a:xfrm>
            <a:off x="869245" y="1622744"/>
            <a:ext cx="10543822" cy="4940717"/>
          </a:xfrm>
        </p:spPr>
        <p:txBody>
          <a:bodyPr vert="horz" lIns="91440" tIns="45720" rIns="91440" bIns="45720" rtlCol="0" anchor="ctr">
            <a:noAutofit/>
          </a:bodyPr>
          <a:lstStyle/>
          <a:p>
            <a:pPr marL="0">
              <a:spcAft>
                <a:spcPts val="600"/>
              </a:spcAft>
            </a:pPr>
            <a:r>
              <a:rPr lang="en-US" sz="2400" i="1" dirty="0"/>
              <a:t>“In addition to information transfer, [] facilities may include, but are not limited to the following</a:t>
            </a:r>
            <a:r>
              <a:rPr lang="en-US" sz="2400" baseline="30000" dirty="0"/>
              <a:t>1</a:t>
            </a:r>
            <a:r>
              <a:rPr lang="en-US" sz="2400" i="1" dirty="0"/>
              <a:t>:</a:t>
            </a:r>
          </a:p>
          <a:p>
            <a:pPr marL="514350">
              <a:spcAft>
                <a:spcPts val="600"/>
              </a:spcAft>
            </a:pPr>
            <a:r>
              <a:rPr lang="en-US" sz="2400" i="1" dirty="0"/>
              <a:t>identification of the intended communication partners (for example by name, by address, by definite description, by generic description);</a:t>
            </a:r>
          </a:p>
          <a:p>
            <a:pPr marL="514350">
              <a:spcAft>
                <a:spcPts val="600"/>
              </a:spcAft>
            </a:pPr>
            <a:r>
              <a:rPr lang="en-US" sz="2400" i="1" dirty="0"/>
              <a:t>determination of the acceptable quality of service (for example response time, tolerable error rate, cost vis-a-vis the previous considerations);</a:t>
            </a:r>
          </a:p>
          <a:p>
            <a:pPr marL="514350">
              <a:spcAft>
                <a:spcPts val="600"/>
              </a:spcAft>
            </a:pPr>
            <a:r>
              <a:rPr lang="en-US" sz="2400" i="1" dirty="0"/>
              <a:t>synchronization of cooperating applications;</a:t>
            </a:r>
          </a:p>
          <a:p>
            <a:pPr marL="514350">
              <a:spcAft>
                <a:spcPts val="600"/>
              </a:spcAft>
            </a:pPr>
            <a:r>
              <a:rPr lang="en-US" sz="2400" i="1" dirty="0"/>
              <a:t>agreement on responsibility for error recovery;</a:t>
            </a:r>
          </a:p>
          <a:p>
            <a:pPr marL="514350">
              <a:spcAft>
                <a:spcPts val="600"/>
              </a:spcAft>
            </a:pPr>
            <a:r>
              <a:rPr lang="en-US" sz="2400" i="1" dirty="0"/>
              <a:t>agreement on security aspects (e.g., authentication, access control, data integrity);</a:t>
            </a:r>
          </a:p>
          <a:p>
            <a:pPr marL="514350">
              <a:spcAft>
                <a:spcPts val="600"/>
              </a:spcAft>
            </a:pPr>
            <a:r>
              <a:rPr lang="en-US" sz="2400" i="1" dirty="0"/>
              <a:t>selection of mode of dialogue; and</a:t>
            </a:r>
          </a:p>
          <a:p>
            <a:pPr marL="514350">
              <a:spcAft>
                <a:spcPts val="600"/>
              </a:spcAft>
            </a:pPr>
            <a:r>
              <a:rPr lang="en-US" sz="2400" i="1" dirty="0"/>
              <a:t>identification of abstract syntaxes.”</a:t>
            </a:r>
          </a:p>
        </p:txBody>
      </p:sp>
      <p:sp>
        <p:nvSpPr>
          <p:cNvPr id="4" name="TextBox 3">
            <a:extLst>
              <a:ext uri="{FF2B5EF4-FFF2-40B4-BE49-F238E27FC236}">
                <a16:creationId xmlns:a16="http://schemas.microsoft.com/office/drawing/2014/main" id="{4F98EF2F-FF52-3451-ED79-2DDB84B4B5DF}"/>
              </a:ext>
            </a:extLst>
          </p:cNvPr>
          <p:cNvSpPr txBox="1"/>
          <p:nvPr/>
        </p:nvSpPr>
        <p:spPr>
          <a:xfrm>
            <a:off x="8545691" y="6398697"/>
            <a:ext cx="3149600" cy="369332"/>
          </a:xfrm>
          <a:prstGeom prst="rect">
            <a:avLst/>
          </a:prstGeom>
          <a:noFill/>
        </p:spPr>
        <p:txBody>
          <a:bodyPr wrap="square" rtlCol="0">
            <a:spAutoFit/>
          </a:bodyPr>
          <a:lstStyle/>
          <a:p>
            <a:pPr>
              <a:spcAft>
                <a:spcPts val="600"/>
              </a:spcAft>
            </a:pPr>
            <a:r>
              <a:rPr lang="en-GB" i="1">
                <a:latin typeface="Times New Roman" panose="02020603050405020304" pitchFamily="18" charset="0"/>
                <a:cs typeface="Times New Roman" panose="02020603050405020304" pitchFamily="18" charset="0"/>
              </a:rPr>
              <a:t>Text is taken from OSI standard</a:t>
            </a:r>
            <a:endParaRPr lang="LID4096"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89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DECE-21F2-0278-4792-8CF6E846513A}"/>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spcBef>
                <a:spcPct val="0"/>
              </a:spcBef>
            </a:pPr>
            <a:r>
              <a:rPr lang="en-US" sz="3600" kern="1200" dirty="0">
                <a:solidFill>
                  <a:schemeClr val="tx2"/>
                </a:solidFill>
                <a:latin typeface="+mj-lt"/>
                <a:ea typeface="+mj-ea"/>
                <a:cs typeface="+mj-cs"/>
              </a:rPr>
              <a:t>Example – identification</a:t>
            </a:r>
          </a:p>
        </p:txBody>
      </p:sp>
      <p:sp>
        <p:nvSpPr>
          <p:cNvPr id="9" name="Text Placeholder 2">
            <a:extLst>
              <a:ext uri="{FF2B5EF4-FFF2-40B4-BE49-F238E27FC236}">
                <a16:creationId xmlns:a16="http://schemas.microsoft.com/office/drawing/2014/main" id="{23A3A5A6-ABAF-75A6-70F6-63E925AFCF89}"/>
              </a:ext>
            </a:extLst>
          </p:cNvPr>
          <p:cNvSpPr>
            <a:spLocks noGrp="1"/>
          </p:cNvSpPr>
          <p:nvPr>
            <p:ph type="body" idx="1"/>
          </p:nvPr>
        </p:nvSpPr>
        <p:spPr>
          <a:xfrm>
            <a:off x="804671" y="2421682"/>
            <a:ext cx="5162743" cy="3639289"/>
          </a:xfrm>
        </p:spPr>
        <p:txBody>
          <a:bodyPr vert="horz" lIns="91440" tIns="45720" rIns="91440" bIns="45720" rtlCol="0" anchor="ctr">
            <a:normAutofit/>
          </a:bodyPr>
          <a:lstStyle/>
          <a:p>
            <a:pPr>
              <a:spcAft>
                <a:spcPts val="600"/>
              </a:spcAft>
            </a:pPr>
            <a:r>
              <a:rPr lang="en-US" sz="2200" dirty="0">
                <a:solidFill>
                  <a:schemeClr val="tx2"/>
                </a:solidFill>
              </a:rPr>
              <a:t>SMTP (from RFC5321): “The Mail </a:t>
            </a:r>
            <a:r>
              <a:rPr lang="en-US" sz="2200" dirty="0" err="1">
                <a:solidFill>
                  <a:schemeClr val="tx2"/>
                </a:solidFill>
              </a:rPr>
              <a:t>eXchanger</a:t>
            </a:r>
            <a:r>
              <a:rPr lang="en-US" sz="2200" dirty="0">
                <a:solidFill>
                  <a:schemeClr val="tx2"/>
                </a:solidFill>
              </a:rPr>
              <a:t> mechanisms of the </a:t>
            </a:r>
            <a:r>
              <a:rPr lang="en-US" sz="2200" b="1" dirty="0">
                <a:solidFill>
                  <a:schemeClr val="tx2"/>
                </a:solidFill>
                <a:highlight>
                  <a:srgbClr val="FFFF00"/>
                </a:highlight>
              </a:rPr>
              <a:t>domain name system </a:t>
            </a:r>
            <a:r>
              <a:rPr lang="en-US" sz="2200" dirty="0">
                <a:solidFill>
                  <a:schemeClr val="tx2"/>
                </a:solidFill>
              </a:rPr>
              <a:t>… are used to identify the appropriate next-hop destination for a message being transported.”</a:t>
            </a:r>
          </a:p>
          <a:p>
            <a:pPr>
              <a:spcAft>
                <a:spcPts val="600"/>
              </a:spcAft>
            </a:pPr>
            <a:endParaRPr lang="en-US" sz="2200" dirty="0">
              <a:solidFill>
                <a:schemeClr val="tx2"/>
              </a:solidFill>
            </a:endParaRPr>
          </a:p>
          <a:p>
            <a:pPr>
              <a:spcAft>
                <a:spcPts val="600"/>
              </a:spcAft>
            </a:pPr>
            <a:r>
              <a:rPr lang="en-US" sz="2200" dirty="0">
                <a:solidFill>
                  <a:schemeClr val="tx2"/>
                </a:solidFill>
              </a:rPr>
              <a:t>Client side of cloud application: Might use a service registry ALE that performs service discovery and service registration using a RESTful API</a:t>
            </a:r>
          </a:p>
          <a:p>
            <a:pPr lvl="1">
              <a:spcAft>
                <a:spcPts val="600"/>
              </a:spcAft>
            </a:pPr>
            <a:r>
              <a:rPr lang="en-US" sz="1800" dirty="0">
                <a:solidFill>
                  <a:schemeClr val="tx2"/>
                </a:solidFill>
              </a:rPr>
              <a:t>e.g., Netflix Eureka’s microservice architecture</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Mailbox">
            <a:extLst>
              <a:ext uri="{FF2B5EF4-FFF2-40B4-BE49-F238E27FC236}">
                <a16:creationId xmlns:a16="http://schemas.microsoft.com/office/drawing/2014/main" id="{A2EB32E5-EA2C-7DCC-C3FD-4E222ACABC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788435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4B6D6-25DA-F7EE-38D1-14025D6C0046}"/>
              </a:ext>
            </a:extLst>
          </p:cNvPr>
          <p:cNvSpPr>
            <a:spLocks noGrp="1"/>
          </p:cNvSpPr>
          <p:nvPr>
            <p:ph type="title"/>
          </p:nvPr>
        </p:nvSpPr>
        <p:spPr>
          <a:xfrm>
            <a:off x="6090176" y="104958"/>
            <a:ext cx="4977976" cy="1454051"/>
          </a:xfrm>
        </p:spPr>
        <p:txBody>
          <a:bodyPr vert="horz" lIns="91440" tIns="45720" rIns="91440" bIns="45720" rtlCol="0" anchor="ctr">
            <a:normAutofit/>
          </a:bodyPr>
          <a:lstStyle/>
          <a:p>
            <a:pPr>
              <a:spcBef>
                <a:spcPct val="0"/>
              </a:spcBef>
            </a:pPr>
            <a:r>
              <a:rPr lang="en-US" sz="3300" kern="1200" dirty="0">
                <a:solidFill>
                  <a:schemeClr val="tx2"/>
                </a:solidFill>
                <a:latin typeface="+mj-lt"/>
                <a:ea typeface="+mj-ea"/>
                <a:cs typeface="+mj-cs"/>
              </a:rPr>
              <a:t>Example – determining acceptable QoS</a:t>
            </a:r>
          </a:p>
        </p:txBody>
      </p:sp>
      <p:pic>
        <p:nvPicPr>
          <p:cNvPr id="7" name="Graphic 6" descr="Smart Phone">
            <a:extLst>
              <a:ext uri="{FF2B5EF4-FFF2-40B4-BE49-F238E27FC236}">
                <a16:creationId xmlns:a16="http://schemas.microsoft.com/office/drawing/2014/main" id="{FB08D914-77CD-0265-01D5-B09F0B4205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18" name="Text Placeholder 2">
            <a:extLst>
              <a:ext uri="{FF2B5EF4-FFF2-40B4-BE49-F238E27FC236}">
                <a16:creationId xmlns:a16="http://schemas.microsoft.com/office/drawing/2014/main" id="{722F26FC-CDD8-C918-CFAD-1FFE7D62BDA3}"/>
              </a:ext>
            </a:extLst>
          </p:cNvPr>
          <p:cNvSpPr>
            <a:spLocks noGrp="1"/>
          </p:cNvSpPr>
          <p:nvPr>
            <p:ph type="body" idx="1"/>
          </p:nvPr>
        </p:nvSpPr>
        <p:spPr>
          <a:xfrm>
            <a:off x="6090574" y="1365956"/>
            <a:ext cx="4977578" cy="5238044"/>
          </a:xfrm>
        </p:spPr>
        <p:txBody>
          <a:bodyPr vert="horz" lIns="91440" tIns="45720" rIns="91440" bIns="45720" rtlCol="0" anchor="ctr">
            <a:noAutofit/>
          </a:bodyPr>
          <a:lstStyle/>
          <a:p>
            <a:pPr>
              <a:spcAft>
                <a:spcPts val="600"/>
              </a:spcAft>
            </a:pPr>
            <a:r>
              <a:rPr lang="en-US" sz="2200" dirty="0">
                <a:solidFill>
                  <a:schemeClr val="tx2"/>
                </a:solidFill>
              </a:rPr>
              <a:t>ALE adopts an adaptive or a negotiating stance</a:t>
            </a:r>
          </a:p>
          <a:p>
            <a:pPr>
              <a:spcAft>
                <a:spcPts val="600"/>
              </a:spcAft>
            </a:pPr>
            <a:r>
              <a:rPr lang="en-US" sz="2200" dirty="0">
                <a:solidFill>
                  <a:schemeClr val="tx2"/>
                </a:solidFill>
              </a:rPr>
              <a:t>SIP (VoIP ALE) over broadband residential will be </a:t>
            </a:r>
            <a:r>
              <a:rPr lang="en-US" sz="2200" dirty="0">
                <a:solidFill>
                  <a:schemeClr val="tx2"/>
                </a:solidFill>
                <a:highlight>
                  <a:srgbClr val="FFFF00"/>
                </a:highlight>
              </a:rPr>
              <a:t>adaptive</a:t>
            </a:r>
            <a:r>
              <a:rPr lang="en-US" sz="2200" dirty="0">
                <a:solidFill>
                  <a:schemeClr val="tx2"/>
                </a:solidFill>
              </a:rPr>
              <a:t>:</a:t>
            </a:r>
          </a:p>
          <a:p>
            <a:pPr lvl="1">
              <a:spcAft>
                <a:spcPts val="600"/>
              </a:spcAft>
            </a:pPr>
            <a:r>
              <a:rPr lang="en-US" sz="1400" dirty="0">
                <a:solidFill>
                  <a:schemeClr val="tx2"/>
                </a:solidFill>
              </a:rPr>
              <a:t>RTCP monitors network conditions (e.g., bandwidth, packet loss, latency) and provides feedback to VoIP application;</a:t>
            </a:r>
          </a:p>
          <a:p>
            <a:pPr lvl="1">
              <a:spcAft>
                <a:spcPts val="600"/>
              </a:spcAft>
            </a:pPr>
            <a:r>
              <a:rPr lang="en-US" sz="1400" dirty="0">
                <a:solidFill>
                  <a:schemeClr val="tx2"/>
                </a:solidFill>
              </a:rPr>
              <a:t>VoIP application invokes SIP if conditions have crossed thresholds</a:t>
            </a:r>
          </a:p>
          <a:p>
            <a:pPr lvl="1">
              <a:spcAft>
                <a:spcPts val="600"/>
              </a:spcAft>
            </a:pPr>
            <a:r>
              <a:rPr lang="en-US" sz="1400" dirty="0">
                <a:solidFill>
                  <a:schemeClr val="tx2"/>
                </a:solidFill>
              </a:rPr>
              <a:t>SIP re-negotiates with its peer, e.g. using a different codec.</a:t>
            </a:r>
          </a:p>
          <a:p>
            <a:pPr>
              <a:spcAft>
                <a:spcPts val="600"/>
              </a:spcAft>
            </a:pPr>
            <a:r>
              <a:rPr lang="en-US" sz="2200" dirty="0">
                <a:solidFill>
                  <a:schemeClr val="tx2"/>
                </a:solidFill>
              </a:rPr>
              <a:t>SIP in VoLTE will </a:t>
            </a:r>
            <a:r>
              <a:rPr lang="en-US" sz="2200" dirty="0">
                <a:solidFill>
                  <a:schemeClr val="tx2"/>
                </a:solidFill>
                <a:highlight>
                  <a:srgbClr val="FFFF00"/>
                </a:highlight>
              </a:rPr>
              <a:t>negotiate</a:t>
            </a:r>
            <a:r>
              <a:rPr lang="en-US" sz="2200" dirty="0">
                <a:solidFill>
                  <a:schemeClr val="tx2"/>
                </a:solidFill>
              </a:rPr>
              <a:t> QoS with the base station’s MAC scheduler</a:t>
            </a:r>
          </a:p>
          <a:p>
            <a:pPr lvl="1">
              <a:spcAft>
                <a:spcPts val="600"/>
              </a:spcAft>
            </a:pPr>
            <a:r>
              <a:rPr lang="en-US" sz="1400" dirty="0">
                <a:solidFill>
                  <a:schemeClr val="tx2"/>
                </a:solidFill>
              </a:rPr>
              <a:t>… via the cellular service’s core network.</a:t>
            </a:r>
          </a:p>
          <a:p>
            <a:pPr lvl="2">
              <a:spcAft>
                <a:spcPts val="600"/>
              </a:spcAft>
            </a:pPr>
            <a:r>
              <a:rPr lang="en-US" sz="1200" dirty="0">
                <a:solidFill>
                  <a:schemeClr val="tx2"/>
                </a:solidFill>
              </a:rPr>
              <a:t>No need for details here – they’re a bit far beyond foundations.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4303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1C0DADF-3C50-72E3-0579-34722233555A}"/>
              </a:ext>
            </a:extLst>
          </p:cNvPr>
          <p:cNvSpPr>
            <a:spLocks noGrp="1"/>
          </p:cNvSpPr>
          <p:nvPr>
            <p:ph type="title"/>
          </p:nvPr>
        </p:nvSpPr>
        <p:spPr>
          <a:xfrm>
            <a:off x="1137034" y="609600"/>
            <a:ext cx="4784796" cy="1330840"/>
          </a:xfrm>
        </p:spPr>
        <p:txBody>
          <a:bodyPr>
            <a:normAutofit/>
          </a:bodyPr>
          <a:lstStyle/>
          <a:p>
            <a:r>
              <a:rPr lang="en-GB" dirty="0"/>
              <a:t>A first look at physical aspects</a:t>
            </a:r>
            <a:endParaRPr lang="LID4096" dirty="0"/>
          </a:p>
        </p:txBody>
      </p:sp>
      <p:sp>
        <p:nvSpPr>
          <p:cNvPr id="5" name="Content Placeholder 4">
            <a:extLst>
              <a:ext uri="{FF2B5EF4-FFF2-40B4-BE49-F238E27FC236}">
                <a16:creationId xmlns:a16="http://schemas.microsoft.com/office/drawing/2014/main" id="{CF707528-DDCB-2476-3D38-8AD90522CBBC}"/>
              </a:ext>
            </a:extLst>
          </p:cNvPr>
          <p:cNvSpPr>
            <a:spLocks noGrp="1"/>
          </p:cNvSpPr>
          <p:nvPr>
            <p:ph idx="1"/>
          </p:nvPr>
        </p:nvSpPr>
        <p:spPr>
          <a:xfrm>
            <a:off x="1137034" y="2194102"/>
            <a:ext cx="4784796" cy="3908585"/>
          </a:xfrm>
        </p:spPr>
        <p:txBody>
          <a:bodyPr>
            <a:normAutofit/>
          </a:bodyPr>
          <a:lstStyle/>
          <a:p>
            <a:r>
              <a:rPr lang="en-GB" sz="2000" dirty="0"/>
              <a:t>What is a network?</a:t>
            </a:r>
          </a:p>
          <a:p>
            <a:pPr lvl="1"/>
            <a:r>
              <a:rPr lang="en-GB" sz="2000" dirty="0"/>
              <a:t>Two or more devices connected through links.</a:t>
            </a:r>
          </a:p>
          <a:p>
            <a:r>
              <a:rPr lang="en-GB" sz="2000" dirty="0"/>
              <a:t>So, what is a link?</a:t>
            </a:r>
          </a:p>
          <a:p>
            <a:pPr lvl="1"/>
            <a:r>
              <a:rPr lang="en-GB" sz="2000" dirty="0"/>
              <a:t>A link is a communications pathway that transfers data from one device on the link to another device on the link</a:t>
            </a:r>
          </a:p>
          <a:p>
            <a:pPr marL="457200" indent="-457200"/>
            <a:r>
              <a:rPr lang="en-GB" sz="2000" dirty="0"/>
              <a:t>Basic physical link classification: </a:t>
            </a:r>
          </a:p>
          <a:p>
            <a:pPr marL="914400" lvl="1" indent="-457200"/>
            <a:r>
              <a:rPr lang="en-GB" sz="2000" dirty="0"/>
              <a:t>point-to-point</a:t>
            </a:r>
          </a:p>
          <a:p>
            <a:pPr marL="914400" lvl="1" indent="-457200"/>
            <a:r>
              <a:rPr lang="en-GB" sz="2000" dirty="0"/>
              <a:t>multipoint</a:t>
            </a:r>
          </a:p>
          <a:p>
            <a:pPr marL="0" indent="0">
              <a:buNone/>
            </a:pPr>
            <a:endParaRPr lang="en-GB" sz="2000" dirty="0"/>
          </a:p>
        </p:txBody>
      </p:sp>
      <p:pic>
        <p:nvPicPr>
          <p:cNvPr id="7" name="Picture 6">
            <a:extLst>
              <a:ext uri="{FF2B5EF4-FFF2-40B4-BE49-F238E27FC236}">
                <a16:creationId xmlns:a16="http://schemas.microsoft.com/office/drawing/2014/main" id="{2D03CA14-2C70-292F-0BB3-9E55E6588DE4}"/>
              </a:ext>
            </a:extLst>
          </p:cNvPr>
          <p:cNvPicPr>
            <a:picLocks noChangeAspect="1"/>
          </p:cNvPicPr>
          <p:nvPr/>
        </p:nvPicPr>
        <p:blipFill>
          <a:blip r:embed="rId3"/>
          <a:stretch>
            <a:fillRect/>
          </a:stretch>
        </p:blipFill>
        <p:spPr>
          <a:xfrm>
            <a:off x="6880610" y="2285306"/>
            <a:ext cx="4737650" cy="2309603"/>
          </a:xfrm>
          <a:prstGeom prst="rect">
            <a:avLst/>
          </a:prstGeom>
        </p:spPr>
      </p:pic>
    </p:spTree>
    <p:extLst>
      <p:ext uri="{BB962C8B-B14F-4D97-AF65-F5344CB8AC3E}">
        <p14:creationId xmlns:p14="http://schemas.microsoft.com/office/powerpoint/2010/main" val="358861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E1F6C-8C2A-E343-3ED4-E884DDB6D46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Example – Error recovery</a:t>
            </a:r>
            <a:endParaRPr lang="en-US" sz="4000" kern="1200" dirty="0">
              <a:solidFill>
                <a:srgbClr val="FFFFFF"/>
              </a:solidFill>
              <a:latin typeface="+mj-lt"/>
              <a:ea typeface="+mj-ea"/>
              <a:cs typeface="+mj-cs"/>
            </a:endParaRPr>
          </a:p>
        </p:txBody>
      </p:sp>
      <p:graphicFrame>
        <p:nvGraphicFramePr>
          <p:cNvPr id="7" name="Text Placeholder 2">
            <a:extLst>
              <a:ext uri="{FF2B5EF4-FFF2-40B4-BE49-F238E27FC236}">
                <a16:creationId xmlns:a16="http://schemas.microsoft.com/office/drawing/2014/main" id="{1A512756-F00F-705B-326D-9B4F28512382}"/>
              </a:ext>
            </a:extLst>
          </p:cNvPr>
          <p:cNvGraphicFramePr/>
          <p:nvPr>
            <p:extLst>
              <p:ext uri="{D42A27DB-BD31-4B8C-83A1-F6EECF244321}">
                <p14:modId xmlns:p14="http://schemas.microsoft.com/office/powerpoint/2010/main" val="327265794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386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18E40-E916-4614-96A4-2844B461CCA5}"/>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Abstract Syntax</a:t>
            </a:r>
          </a:p>
        </p:txBody>
      </p:sp>
      <p:sp>
        <p:nvSpPr>
          <p:cNvPr id="3" name="Text Placeholder 2">
            <a:extLst>
              <a:ext uri="{FF2B5EF4-FFF2-40B4-BE49-F238E27FC236}">
                <a16:creationId xmlns:a16="http://schemas.microsoft.com/office/drawing/2014/main" id="{D3D2EBC7-6CE4-41F0-95BA-0B9EBA2D1058}"/>
              </a:ext>
            </a:extLst>
          </p:cNvPr>
          <p:cNvSpPr>
            <a:spLocks noGrp="1"/>
          </p:cNvSpPr>
          <p:nvPr>
            <p:ph type="body" idx="1"/>
          </p:nvPr>
        </p:nvSpPr>
        <p:spPr>
          <a:xfrm>
            <a:off x="1371599" y="1885279"/>
            <a:ext cx="9724031" cy="4526810"/>
          </a:xfrm>
        </p:spPr>
        <p:txBody>
          <a:bodyPr vert="horz" lIns="91440" tIns="45720" rIns="91440" bIns="45720" rtlCol="0" anchor="ctr">
            <a:normAutofit/>
          </a:bodyPr>
          <a:lstStyle/>
          <a:p>
            <a:pPr>
              <a:spcAft>
                <a:spcPts val="600"/>
              </a:spcAft>
            </a:pPr>
            <a:r>
              <a:rPr lang="en-US" sz="2000" dirty="0"/>
              <a:t>“abstract syntax: The specification of Application-protocol-data-units by using notation rules which are independent of the encoding technique used to represent them.”</a:t>
            </a:r>
          </a:p>
          <a:p>
            <a:pPr lvl="1">
              <a:spcAft>
                <a:spcPts val="600"/>
              </a:spcAft>
            </a:pPr>
            <a:r>
              <a:rPr lang="en-US" sz="1600" dirty="0"/>
              <a:t>i.e., </a:t>
            </a:r>
            <a:r>
              <a:rPr lang="en-US" sz="1600" b="1" i="1" dirty="0"/>
              <a:t>structure </a:t>
            </a:r>
            <a:r>
              <a:rPr lang="en-US" sz="1600" dirty="0"/>
              <a:t>and </a:t>
            </a:r>
            <a:r>
              <a:rPr lang="en-US" sz="1600" b="1" i="1" dirty="0"/>
              <a:t>content </a:t>
            </a:r>
            <a:r>
              <a:rPr lang="en-US" sz="1600" dirty="0"/>
              <a:t>of data – but not how they will be encoded !</a:t>
            </a:r>
          </a:p>
          <a:p>
            <a:pPr>
              <a:spcAft>
                <a:spcPts val="600"/>
              </a:spcAft>
            </a:pPr>
            <a:r>
              <a:rPr lang="en-US" sz="2000" dirty="0"/>
              <a:t>Formal notation commonly used is ASN.1</a:t>
            </a:r>
          </a:p>
          <a:p>
            <a:pPr lvl="1">
              <a:spcAft>
                <a:spcPts val="600"/>
              </a:spcAft>
            </a:pPr>
            <a:r>
              <a:rPr lang="en-US" sz="1600" dirty="0"/>
              <a:t>Describes data structures in a manner independent of encoding</a:t>
            </a:r>
          </a:p>
          <a:p>
            <a:pPr>
              <a:spcAft>
                <a:spcPts val="600"/>
              </a:spcAft>
            </a:pPr>
            <a:r>
              <a:rPr lang="en-US" sz="2000" dirty="0"/>
              <a:t>Example: Defining a data structure in ASN.1</a:t>
            </a:r>
          </a:p>
          <a:p>
            <a:pPr lvl="1">
              <a:spcAft>
                <a:spcPts val="600"/>
              </a:spcAft>
            </a:pPr>
            <a:r>
              <a:rPr lang="en-US" sz="1600" dirty="0"/>
              <a:t>An application-layer protocol needs to transmit information about a person</a:t>
            </a:r>
          </a:p>
          <a:p>
            <a:pPr lvl="1">
              <a:spcAft>
                <a:spcPts val="600"/>
              </a:spcAft>
            </a:pPr>
            <a:r>
              <a:rPr lang="en-US" sz="1600" dirty="0"/>
              <a:t>Define structure Person, using ASN.1 as follows:</a:t>
            </a:r>
          </a:p>
          <a:p>
            <a:pPr marL="914400" lvl="2" indent="0">
              <a:spcAft>
                <a:spcPts val="600"/>
              </a:spcAft>
              <a:buNone/>
            </a:pPr>
            <a:r>
              <a:rPr lang="en-US" b="1" dirty="0"/>
              <a:t>Person ::= SEQUENCE {</a:t>
            </a:r>
          </a:p>
          <a:p>
            <a:pPr marL="914400" lvl="2" indent="0">
              <a:spcAft>
                <a:spcPts val="600"/>
              </a:spcAft>
              <a:buNone/>
            </a:pPr>
            <a:r>
              <a:rPr lang="en-US" b="1" dirty="0"/>
              <a:t>    name    UTF8String,</a:t>
            </a:r>
          </a:p>
          <a:p>
            <a:pPr marL="914400" lvl="2" indent="0">
              <a:spcAft>
                <a:spcPts val="600"/>
              </a:spcAft>
              <a:buNone/>
            </a:pPr>
            <a:r>
              <a:rPr lang="en-US" b="1" dirty="0"/>
              <a:t>    age        INTEGER,</a:t>
            </a:r>
          </a:p>
          <a:p>
            <a:pPr marL="914400" lvl="2" indent="0">
              <a:spcAft>
                <a:spcPts val="600"/>
              </a:spcAft>
              <a:buNone/>
            </a:pPr>
            <a:r>
              <a:rPr lang="en-US" b="1" dirty="0"/>
              <a:t>    gender  ENUMERATED {male(0), female(1), other(2)}</a:t>
            </a:r>
          </a:p>
          <a:p>
            <a:pPr marL="914400" lvl="2" indent="0">
              <a:spcAft>
                <a:spcPts val="600"/>
              </a:spcAft>
              <a:buNone/>
            </a:pPr>
            <a:r>
              <a:rPr lang="en-US" b="1" dirty="0"/>
              <a:t>}</a:t>
            </a:r>
          </a:p>
          <a:p>
            <a:pPr>
              <a:spcAft>
                <a:spcPts val="600"/>
              </a:spcAft>
            </a:pPr>
            <a:endParaRPr lang="en-US" sz="1400" dirty="0"/>
          </a:p>
        </p:txBody>
      </p:sp>
    </p:spTree>
    <p:extLst>
      <p:ext uri="{BB962C8B-B14F-4D97-AF65-F5344CB8AC3E}">
        <p14:creationId xmlns:p14="http://schemas.microsoft.com/office/powerpoint/2010/main" val="1673807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7ED25-BEBF-C22F-0A6A-3039C3191C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 note from the standard</a:t>
            </a:r>
          </a:p>
        </p:txBody>
      </p:sp>
      <p:sp>
        <p:nvSpPr>
          <p:cNvPr id="3" name="Text Placeholder 2">
            <a:extLst>
              <a:ext uri="{FF2B5EF4-FFF2-40B4-BE49-F238E27FC236}">
                <a16:creationId xmlns:a16="http://schemas.microsoft.com/office/drawing/2014/main" id="{E22D1015-2464-6D57-7033-C1A1CC560CDD}"/>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1700" i="1" dirty="0"/>
              <a:t>“Within a real open system, data defined in terms of an </a:t>
            </a:r>
            <a:r>
              <a:rPr lang="en-US" sz="1700" b="1" i="1" dirty="0"/>
              <a:t>abstract syntax </a:t>
            </a:r>
            <a:r>
              <a:rPr lang="en-US" sz="1700" i="1" dirty="0"/>
              <a:t>will be represented within the local system environment by a local </a:t>
            </a:r>
            <a:r>
              <a:rPr lang="en-US" sz="1700" b="1" i="1" dirty="0"/>
              <a:t>concrete syntax</a:t>
            </a:r>
            <a:r>
              <a:rPr lang="en-US" sz="1700" i="1" dirty="0"/>
              <a:t>.</a:t>
            </a:r>
          </a:p>
          <a:p>
            <a:pPr marL="0">
              <a:spcAft>
                <a:spcPts val="600"/>
              </a:spcAft>
            </a:pPr>
            <a:endParaRPr lang="en-US" sz="1700" i="1" dirty="0"/>
          </a:p>
          <a:p>
            <a:pPr marL="0">
              <a:spcAft>
                <a:spcPts val="600"/>
              </a:spcAft>
            </a:pPr>
            <a:r>
              <a:rPr lang="en-US" sz="1700" i="1" dirty="0"/>
              <a:t>A transformation may be necessary between the </a:t>
            </a:r>
            <a:r>
              <a:rPr lang="en-US" sz="1700" b="1" i="1" dirty="0"/>
              <a:t>local concrete syntax </a:t>
            </a:r>
            <a:r>
              <a:rPr lang="en-US" sz="1700" i="1" dirty="0"/>
              <a:t>and the </a:t>
            </a:r>
            <a:r>
              <a:rPr lang="en-US" sz="1700" b="1" i="1" dirty="0"/>
              <a:t>transfer syntax</a:t>
            </a:r>
            <a:r>
              <a:rPr lang="en-US" sz="1700" i="1" dirty="0"/>
              <a:t>.</a:t>
            </a:r>
          </a:p>
          <a:p>
            <a:pPr marL="0">
              <a:spcAft>
                <a:spcPts val="600"/>
              </a:spcAft>
            </a:pPr>
            <a:endParaRPr lang="en-US" sz="1700" i="1" dirty="0"/>
          </a:p>
          <a:p>
            <a:pPr marL="0">
              <a:spcAft>
                <a:spcPts val="600"/>
              </a:spcAft>
            </a:pPr>
            <a:r>
              <a:rPr lang="en-US" sz="1700" i="1" dirty="0"/>
              <a:t>Thus, in communication between real open systems there are three concrete syntax versions of the data: </a:t>
            </a:r>
          </a:p>
          <a:p>
            <a:pPr lvl="1">
              <a:spcAft>
                <a:spcPts val="600"/>
              </a:spcAft>
            </a:pPr>
            <a:r>
              <a:rPr lang="en-US" sz="1700" i="1" dirty="0"/>
              <a:t>the concrete syntax used by the originating application-entity, </a:t>
            </a:r>
          </a:p>
          <a:p>
            <a:pPr lvl="1">
              <a:spcAft>
                <a:spcPts val="600"/>
              </a:spcAft>
            </a:pPr>
            <a:r>
              <a:rPr lang="en-US" sz="1700" i="1" dirty="0"/>
              <a:t>the concrete syntax used by the receiving application entity, and </a:t>
            </a:r>
          </a:p>
          <a:p>
            <a:pPr lvl="1">
              <a:spcAft>
                <a:spcPts val="600"/>
              </a:spcAft>
            </a:pPr>
            <a:r>
              <a:rPr lang="en-US" sz="1700" i="1" dirty="0"/>
              <a:t>the concrete syntax used between the presentation entities (the transfer syntax). </a:t>
            </a:r>
          </a:p>
          <a:p>
            <a:pPr marL="0">
              <a:spcAft>
                <a:spcPts val="600"/>
              </a:spcAft>
            </a:pPr>
            <a:endParaRPr lang="en-US" sz="1700" i="1" dirty="0"/>
          </a:p>
          <a:p>
            <a:pPr marL="0">
              <a:spcAft>
                <a:spcPts val="600"/>
              </a:spcAft>
            </a:pPr>
            <a:r>
              <a:rPr lang="en-US" sz="1700" i="1" dirty="0"/>
              <a:t>It is clearly possible that any or all of these syntaxes be identical. </a:t>
            </a:r>
          </a:p>
          <a:p>
            <a:pPr marL="0">
              <a:spcAft>
                <a:spcPts val="600"/>
              </a:spcAft>
            </a:pPr>
            <a:r>
              <a:rPr lang="en-US" sz="1700" i="1" dirty="0"/>
              <a:t>The local concrete syntaxes are not visible within the OSIE.”</a:t>
            </a:r>
          </a:p>
        </p:txBody>
      </p:sp>
    </p:spTree>
    <p:extLst>
      <p:ext uri="{BB962C8B-B14F-4D97-AF65-F5344CB8AC3E}">
        <p14:creationId xmlns:p14="http://schemas.microsoft.com/office/powerpoint/2010/main" val="300469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7A348-33D4-92DF-CF61-64CDA10662F9}"/>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Abstract vs Concrete Syntax, with examples</a:t>
            </a:r>
          </a:p>
        </p:txBody>
      </p:sp>
      <p:graphicFrame>
        <p:nvGraphicFramePr>
          <p:cNvPr id="6" name="Table 5">
            <a:extLst>
              <a:ext uri="{FF2B5EF4-FFF2-40B4-BE49-F238E27FC236}">
                <a16:creationId xmlns:a16="http://schemas.microsoft.com/office/drawing/2014/main" id="{EED4B101-73E8-C0C0-8DE5-C6BF8B8C3F03}"/>
              </a:ext>
            </a:extLst>
          </p:cNvPr>
          <p:cNvGraphicFramePr>
            <a:graphicFrameLocks noGrp="1"/>
          </p:cNvGraphicFramePr>
          <p:nvPr>
            <p:extLst>
              <p:ext uri="{D42A27DB-BD31-4B8C-83A1-F6EECF244321}">
                <p14:modId xmlns:p14="http://schemas.microsoft.com/office/powerpoint/2010/main" val="3577364334"/>
              </p:ext>
            </p:extLst>
          </p:nvPr>
        </p:nvGraphicFramePr>
        <p:xfrm>
          <a:off x="1122927" y="1966293"/>
          <a:ext cx="9946147" cy="4468112"/>
        </p:xfrm>
        <a:graphic>
          <a:graphicData uri="http://schemas.openxmlformats.org/drawingml/2006/table">
            <a:tbl>
              <a:tblPr firstRow="1" bandRow="1">
                <a:tableStyleId>{5C22544A-7EE6-4342-B048-85BDC9FD1C3A}</a:tableStyleId>
              </a:tblPr>
              <a:tblGrid>
                <a:gridCol w="3328708">
                  <a:extLst>
                    <a:ext uri="{9D8B030D-6E8A-4147-A177-3AD203B41FA5}">
                      <a16:colId xmlns:a16="http://schemas.microsoft.com/office/drawing/2014/main" val="3429274709"/>
                    </a:ext>
                  </a:extLst>
                </a:gridCol>
                <a:gridCol w="3265166">
                  <a:extLst>
                    <a:ext uri="{9D8B030D-6E8A-4147-A177-3AD203B41FA5}">
                      <a16:colId xmlns:a16="http://schemas.microsoft.com/office/drawing/2014/main" val="3776762404"/>
                    </a:ext>
                  </a:extLst>
                </a:gridCol>
                <a:gridCol w="3352273">
                  <a:extLst>
                    <a:ext uri="{9D8B030D-6E8A-4147-A177-3AD203B41FA5}">
                      <a16:colId xmlns:a16="http://schemas.microsoft.com/office/drawing/2014/main" val="3897539287"/>
                    </a:ext>
                  </a:extLst>
                </a:gridCol>
              </a:tblGrid>
              <a:tr h="1108108">
                <a:tc>
                  <a:txBody>
                    <a:bodyPr/>
                    <a:lstStyle/>
                    <a:p>
                      <a:pPr marL="174625" lvl="2" indent="0" algn="ctr" defTabSz="893763">
                        <a:spcAft>
                          <a:spcPts val="600"/>
                        </a:spcAft>
                        <a:buNone/>
                      </a:pPr>
                      <a:r>
                        <a:rPr lang="en-US" sz="1900" b="1"/>
                        <a:t>ASN.1: </a:t>
                      </a:r>
                    </a:p>
                    <a:p>
                      <a:pPr marL="174625" lvl="2" indent="0" algn="ctr" defTabSz="893763">
                        <a:spcAft>
                          <a:spcPts val="600"/>
                        </a:spcAft>
                        <a:buNone/>
                      </a:pPr>
                      <a:r>
                        <a:rPr lang="en-US" sz="1900" b="1"/>
                        <a:t>REPRESENTING DATA TYPES</a:t>
                      </a:r>
                    </a:p>
                  </a:txBody>
                  <a:tcPr marL="98645" marR="98645" marT="49322" marB="49322"/>
                </a:tc>
                <a:tc>
                  <a:txBody>
                    <a:bodyPr/>
                    <a:lstStyle/>
                    <a:p>
                      <a:pPr marL="174625" lvl="2" indent="0" algn="ctr" defTabSz="893763">
                        <a:spcAft>
                          <a:spcPts val="600"/>
                        </a:spcAft>
                        <a:buFont typeface="Arial" panose="020B0604020202020204" pitchFamily="34" charset="0"/>
                        <a:buNone/>
                      </a:pPr>
                      <a:r>
                        <a:rPr lang="en-US" sz="1900" b="1"/>
                        <a:t>JSON:</a:t>
                      </a:r>
                    </a:p>
                    <a:p>
                      <a:pPr marL="174625" lvl="2" indent="0" algn="ctr" defTabSz="893763">
                        <a:spcAft>
                          <a:spcPts val="600"/>
                        </a:spcAft>
                        <a:buFont typeface="Arial" panose="020B0604020202020204" pitchFamily="34" charset="0"/>
                        <a:buNone/>
                      </a:pPr>
                      <a:r>
                        <a:rPr lang="en-US" sz="1900" b="1"/>
                        <a:t>REPRESENTING DATA</a:t>
                      </a:r>
                    </a:p>
                  </a:txBody>
                  <a:tcPr marL="98645" marR="98645" marT="49322" marB="49322"/>
                </a:tc>
                <a:tc>
                  <a:txBody>
                    <a:bodyPr/>
                    <a:lstStyle/>
                    <a:p>
                      <a:pPr marL="174625" lvl="2" indent="0" algn="ctr" defTabSz="893763">
                        <a:spcAft>
                          <a:spcPts val="600"/>
                        </a:spcAft>
                        <a:buNone/>
                      </a:pPr>
                      <a:r>
                        <a:rPr lang="en-US" sz="1900" b="1"/>
                        <a:t>XML:</a:t>
                      </a:r>
                    </a:p>
                    <a:p>
                      <a:pPr marL="174625" lvl="2" indent="0" algn="ctr" defTabSz="893763">
                        <a:spcAft>
                          <a:spcPts val="600"/>
                        </a:spcAft>
                        <a:buNone/>
                      </a:pPr>
                      <a:r>
                        <a:rPr lang="en-US" sz="1900" b="1"/>
                        <a:t>REPRESENTING DATA</a:t>
                      </a:r>
                    </a:p>
                  </a:txBody>
                  <a:tcPr marL="98645" marR="98645" marT="49322" marB="49322"/>
                </a:tc>
                <a:extLst>
                  <a:ext uri="{0D108BD9-81ED-4DB2-BD59-A6C34878D82A}">
                    <a16:rowId xmlns:a16="http://schemas.microsoft.com/office/drawing/2014/main" val="3053237483"/>
                  </a:ext>
                </a:extLst>
              </a:tr>
              <a:tr h="3344053">
                <a:tc>
                  <a:txBody>
                    <a:bodyPr/>
                    <a:lstStyle/>
                    <a:p>
                      <a:pPr marL="174625" lvl="2" indent="0" defTabSz="893763">
                        <a:spcAft>
                          <a:spcPts val="600"/>
                        </a:spcAft>
                        <a:buNone/>
                      </a:pPr>
                      <a:r>
                        <a:rPr lang="en-US" sz="2000"/>
                        <a:t>Person ::= SEQUENCE {</a:t>
                      </a:r>
                    </a:p>
                    <a:p>
                      <a:pPr marL="266700" lvl="2" indent="0">
                        <a:spcAft>
                          <a:spcPts val="600"/>
                        </a:spcAft>
                        <a:buNone/>
                      </a:pPr>
                      <a:r>
                        <a:rPr lang="en-US" sz="2000"/>
                        <a:t>    name    UTF8String,</a:t>
                      </a:r>
                    </a:p>
                    <a:p>
                      <a:pPr marL="266700" lvl="2" indent="0">
                        <a:spcAft>
                          <a:spcPts val="600"/>
                        </a:spcAft>
                        <a:buNone/>
                      </a:pPr>
                      <a:r>
                        <a:rPr lang="en-US" sz="2000"/>
                        <a:t>    age        INTEGER,</a:t>
                      </a:r>
                    </a:p>
                    <a:p>
                      <a:pPr marL="452438" lvl="2" indent="0">
                        <a:spcAft>
                          <a:spcPts val="600"/>
                        </a:spcAft>
                        <a:buNone/>
                      </a:pPr>
                      <a:r>
                        <a:rPr lang="en-US" sz="2000"/>
                        <a:t>gender  ENUMERATED {male(0), female(1), other(2)}</a:t>
                      </a:r>
                    </a:p>
                    <a:p>
                      <a:pPr marL="174625" lvl="2" indent="0">
                        <a:spcAft>
                          <a:spcPts val="600"/>
                        </a:spcAft>
                        <a:buNone/>
                      </a:pPr>
                      <a:r>
                        <a:rPr lang="en-US" sz="2000"/>
                        <a:t>}</a:t>
                      </a:r>
                    </a:p>
                    <a:p>
                      <a:endParaRPr lang="LID4096" sz="190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a:t>
                      </a:r>
                    </a:p>
                    <a:p>
                      <a:pPr marL="174625" lvl="2" indent="0" defTabSz="893763">
                        <a:spcAft>
                          <a:spcPts val="600"/>
                        </a:spcAft>
                        <a:buFont typeface="Arial" panose="020B0604020202020204" pitchFamily="34" charset="0"/>
                        <a:buNone/>
                      </a:pPr>
                      <a:r>
                        <a:rPr lang="en-GB" sz="2000" dirty="0"/>
                        <a:t>"Person“:</a:t>
                      </a:r>
                    </a:p>
                    <a:p>
                      <a:pPr marL="174625" lvl="2" indent="0" defTabSz="893763">
                        <a:spcAft>
                          <a:spcPts val="600"/>
                        </a:spcAft>
                        <a:buFont typeface="Arial" panose="020B0604020202020204" pitchFamily="34" charset="0"/>
                        <a:buNone/>
                      </a:pPr>
                      <a:r>
                        <a:rPr lang="en-GB" sz="2000" dirty="0"/>
                        <a:t>  {</a:t>
                      </a:r>
                    </a:p>
                    <a:p>
                      <a:pPr marL="174625" lvl="2" indent="0" defTabSz="893763">
                        <a:spcAft>
                          <a:spcPts val="600"/>
                        </a:spcAft>
                        <a:buFont typeface="Arial" panose="020B0604020202020204" pitchFamily="34" charset="0"/>
                        <a:buNone/>
                      </a:pPr>
                      <a:r>
                        <a:rPr lang="en-GB" sz="2000" dirty="0"/>
                        <a:t>    "name": "Alice",</a:t>
                      </a:r>
                    </a:p>
                    <a:p>
                      <a:pPr marL="174625" lvl="2" indent="0" defTabSz="893763">
                        <a:spcAft>
                          <a:spcPts val="600"/>
                        </a:spcAft>
                        <a:buFont typeface="Arial" panose="020B0604020202020204" pitchFamily="34" charset="0"/>
                        <a:buNone/>
                      </a:pPr>
                      <a:r>
                        <a:rPr lang="en-GB" sz="2000" dirty="0"/>
                        <a:t>    "age": 30,</a:t>
                      </a:r>
                    </a:p>
                    <a:p>
                      <a:pPr marL="174625" lvl="2" indent="0" defTabSz="893763">
                        <a:spcAft>
                          <a:spcPts val="600"/>
                        </a:spcAft>
                        <a:buFont typeface="Arial" panose="020B0604020202020204" pitchFamily="34" charset="0"/>
                        <a:buNone/>
                      </a:pPr>
                      <a:r>
                        <a:rPr lang="en-GB" sz="2000" dirty="0"/>
                        <a:t>    "gender": "female"</a:t>
                      </a:r>
                    </a:p>
                    <a:p>
                      <a:pPr marL="174625" lvl="2" indent="0" defTabSz="893763">
                        <a:spcAft>
                          <a:spcPts val="600"/>
                        </a:spcAft>
                        <a:buFont typeface="Arial" panose="020B0604020202020204" pitchFamily="34" charset="0"/>
                        <a:buNone/>
                      </a:pPr>
                      <a:r>
                        <a:rPr lang="en-GB" sz="2000" dirty="0"/>
                        <a:t>  }</a:t>
                      </a:r>
                      <a:br>
                        <a:rPr lang="en-GB" sz="2000" dirty="0"/>
                      </a:br>
                      <a:r>
                        <a:rPr lang="en-GB" sz="2000" dirty="0"/>
                        <a:t>}</a:t>
                      </a:r>
                      <a:endParaRPr lang="LID4096" sz="2000" dirty="0"/>
                    </a:p>
                    <a:p>
                      <a:endParaRPr lang="LID4096" sz="1900" dirty="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&lt;Person&gt;</a:t>
                      </a:r>
                    </a:p>
                    <a:p>
                      <a:pPr marL="174625" lvl="2" indent="0" defTabSz="893763">
                        <a:spcAft>
                          <a:spcPts val="600"/>
                        </a:spcAft>
                        <a:buFont typeface="Arial" panose="020B0604020202020204" pitchFamily="34" charset="0"/>
                        <a:buNone/>
                      </a:pPr>
                      <a:r>
                        <a:rPr lang="en-GB" sz="2000" dirty="0"/>
                        <a:t>  &lt;name&gt;Alice&lt;/name&gt;</a:t>
                      </a:r>
                    </a:p>
                    <a:p>
                      <a:pPr marL="174625" lvl="2" indent="0" defTabSz="893763">
                        <a:spcAft>
                          <a:spcPts val="600"/>
                        </a:spcAft>
                        <a:buFont typeface="Arial" panose="020B0604020202020204" pitchFamily="34" charset="0"/>
                        <a:buNone/>
                      </a:pPr>
                      <a:r>
                        <a:rPr lang="en-GB" sz="2000" dirty="0"/>
                        <a:t>  &lt;age&gt;30&lt;/age&gt;  &lt;gender&gt;female&lt;/gender&gt;</a:t>
                      </a:r>
                    </a:p>
                    <a:p>
                      <a:pPr marL="174625" lvl="2" indent="0" defTabSz="893763">
                        <a:spcAft>
                          <a:spcPts val="600"/>
                        </a:spcAft>
                        <a:buFont typeface="Arial" panose="020B0604020202020204" pitchFamily="34" charset="0"/>
                        <a:buNone/>
                      </a:pPr>
                      <a:r>
                        <a:rPr lang="en-GB" sz="2000" dirty="0"/>
                        <a:t>&lt;/Person&gt;</a:t>
                      </a:r>
                    </a:p>
                    <a:p>
                      <a:pPr marL="0" indent="0">
                        <a:buFont typeface="Arial" panose="020B0604020202020204" pitchFamily="34" charset="0"/>
                        <a:buNone/>
                      </a:pPr>
                      <a:endParaRPr lang="LID4096" sz="1900" dirty="0"/>
                    </a:p>
                    <a:p>
                      <a:endParaRPr lang="LID4096" sz="1900" dirty="0"/>
                    </a:p>
                  </a:txBody>
                  <a:tcPr marL="98645" marR="98645" marT="49322" marB="49322"/>
                </a:tc>
                <a:extLst>
                  <a:ext uri="{0D108BD9-81ED-4DB2-BD59-A6C34878D82A}">
                    <a16:rowId xmlns:a16="http://schemas.microsoft.com/office/drawing/2014/main" val="2350470298"/>
                  </a:ext>
                </a:extLst>
              </a:tr>
            </a:tbl>
          </a:graphicData>
        </a:graphic>
      </p:graphicFrame>
    </p:spTree>
    <p:extLst>
      <p:ext uri="{BB962C8B-B14F-4D97-AF65-F5344CB8AC3E}">
        <p14:creationId xmlns:p14="http://schemas.microsoft.com/office/powerpoint/2010/main" val="3503424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23DF3F-2470-4494-BBA3-0200E165ACF3}"/>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spcBef>
                <a:spcPct val="0"/>
              </a:spcBef>
            </a:pPr>
            <a:r>
              <a:rPr lang="en-US" sz="3200" kern="1200">
                <a:solidFill>
                  <a:schemeClr val="tx1"/>
                </a:solidFill>
                <a:latin typeface="+mj-lt"/>
                <a:ea typeface="+mj-ea"/>
                <a:cs typeface="+mj-cs"/>
              </a:rPr>
              <a:t>So … we need the Presentation Layer</a:t>
            </a:r>
          </a:p>
        </p:txBody>
      </p:sp>
      <p:sp>
        <p:nvSpPr>
          <p:cNvPr id="43" name="Rectangle 4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4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5059C7D4-B0F6-4C9E-A98F-14A7F910D61B}"/>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a:spcAft>
                <a:spcPts val="600"/>
              </a:spcAft>
            </a:pPr>
            <a:r>
              <a:rPr lang="en-US" sz="1800" dirty="0"/>
              <a:t>An Agent in this layer negotiates </a:t>
            </a:r>
            <a:r>
              <a:rPr lang="en-US" sz="1800" b="1" i="1" dirty="0"/>
              <a:t>transfer syntax</a:t>
            </a:r>
            <a:r>
              <a:rPr lang="en-US" sz="1800" dirty="0"/>
              <a:t> with its peer</a:t>
            </a:r>
          </a:p>
          <a:p>
            <a:pPr>
              <a:spcAft>
                <a:spcPts val="600"/>
              </a:spcAft>
            </a:pPr>
            <a:r>
              <a:rPr lang="en-US" sz="1800" dirty="0"/>
              <a:t>… relieving the application-layer-entity from concern with what its peer is using.</a:t>
            </a:r>
          </a:p>
        </p:txBody>
      </p:sp>
      <p:pic>
        <p:nvPicPr>
          <p:cNvPr id="20" name="Picture 19">
            <a:extLst>
              <a:ext uri="{FF2B5EF4-FFF2-40B4-BE49-F238E27FC236}">
                <a16:creationId xmlns:a16="http://schemas.microsoft.com/office/drawing/2014/main" id="{8038688D-5CA0-06EF-FDE5-FEFF6C3D9A05}"/>
              </a:ext>
            </a:extLst>
          </p:cNvPr>
          <p:cNvPicPr>
            <a:picLocks noChangeAspect="1"/>
          </p:cNvPicPr>
          <p:nvPr/>
        </p:nvPicPr>
        <p:blipFill>
          <a:blip r:embed="rId3"/>
          <a:stretch>
            <a:fillRect/>
          </a:stretch>
        </p:blipFill>
        <p:spPr>
          <a:xfrm>
            <a:off x="1881127" y="2734056"/>
            <a:ext cx="8518138" cy="3483864"/>
          </a:xfrm>
          <a:prstGeom prst="rect">
            <a:avLst/>
          </a:prstGeom>
        </p:spPr>
      </p:pic>
    </p:spTree>
    <p:extLst>
      <p:ext uri="{BB962C8B-B14F-4D97-AF65-F5344CB8AC3E}">
        <p14:creationId xmlns:p14="http://schemas.microsoft.com/office/powerpoint/2010/main" val="785687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DFEF28-3BCB-3197-B7A9-BB5FF6E693A8}"/>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dirty="0">
                <a:solidFill>
                  <a:schemeClr val="tx1">
                    <a:lumMod val="85000"/>
                    <a:lumOff val="15000"/>
                  </a:schemeClr>
                </a:solidFill>
                <a:latin typeface="+mj-lt"/>
                <a:ea typeface="+mj-ea"/>
                <a:cs typeface="+mj-cs"/>
              </a:rPr>
              <a:t>Examples of Transfer Syntax</a:t>
            </a:r>
          </a:p>
        </p:txBody>
      </p:sp>
      <p:sp>
        <p:nvSpPr>
          <p:cNvPr id="3" name="Text Placeholder 2">
            <a:extLst>
              <a:ext uri="{FF2B5EF4-FFF2-40B4-BE49-F238E27FC236}">
                <a16:creationId xmlns:a16="http://schemas.microsoft.com/office/drawing/2014/main" id="{9A597CF9-23F4-98A2-5532-BE8D42CF1C47}"/>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a:spcAft>
                <a:spcPts val="600"/>
              </a:spcAft>
            </a:pPr>
            <a:r>
              <a:rPr lang="en-US" sz="2000" dirty="0">
                <a:solidFill>
                  <a:schemeClr val="tx1">
                    <a:lumMod val="85000"/>
                    <a:lumOff val="15000"/>
                  </a:schemeClr>
                </a:solidFill>
              </a:rPr>
              <a:t>The following text comes from ITU-T standard X.680, regarding ASN.1</a:t>
            </a:r>
          </a:p>
          <a:p>
            <a:pPr marL="0">
              <a:spcAft>
                <a:spcPts val="600"/>
              </a:spcAft>
            </a:pPr>
            <a:r>
              <a:rPr lang="en-US" sz="2000" i="1" dirty="0">
                <a:solidFill>
                  <a:schemeClr val="tx1">
                    <a:lumMod val="85000"/>
                    <a:lumOff val="15000"/>
                  </a:schemeClr>
                </a:solidFill>
              </a:rPr>
              <a:t>“ASN.1 … is supplemented by the specification of one or more algorithms called </a:t>
            </a:r>
            <a:r>
              <a:rPr lang="en-US" sz="2000" b="1" i="1" dirty="0">
                <a:solidFill>
                  <a:schemeClr val="tx1">
                    <a:lumMod val="85000"/>
                    <a:lumOff val="15000"/>
                  </a:schemeClr>
                </a:solidFill>
              </a:rPr>
              <a:t>encoding rules </a:t>
            </a:r>
            <a:r>
              <a:rPr lang="en-US" sz="2000" i="1" dirty="0">
                <a:solidFill>
                  <a:schemeClr val="tx1">
                    <a:lumMod val="85000"/>
                    <a:lumOff val="15000"/>
                  </a:schemeClr>
                </a:solidFill>
              </a:rPr>
              <a:t>that determine the value of the octets used to carry the application semantics (called the transfer syntax)”</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Examples</a:t>
            </a:r>
          </a:p>
          <a:p>
            <a:pPr marL="457200" lvl="1">
              <a:spcAft>
                <a:spcPts val="600"/>
              </a:spcAft>
            </a:pPr>
            <a:r>
              <a:rPr lang="en-US" sz="2000" i="1" dirty="0">
                <a:solidFill>
                  <a:schemeClr val="tx1">
                    <a:lumMod val="85000"/>
                    <a:lumOff val="15000"/>
                  </a:schemeClr>
                </a:solidFill>
              </a:rPr>
              <a:t>ITU-T Rec. X.690 | ISO/IEC 8825-1 – Basic Encoding Rules (BER) </a:t>
            </a:r>
          </a:p>
          <a:p>
            <a:pPr marL="457200" lvl="1">
              <a:spcAft>
                <a:spcPts val="600"/>
              </a:spcAft>
            </a:pPr>
            <a:r>
              <a:rPr lang="en-US" sz="2000" i="1" dirty="0">
                <a:solidFill>
                  <a:schemeClr val="tx1">
                    <a:lumMod val="85000"/>
                    <a:lumOff val="15000"/>
                  </a:schemeClr>
                </a:solidFill>
              </a:rPr>
              <a:t>ITU-T Rec. X.691 | ISO/IEC 8825-2 – Packed Encoding Rules (PER)</a:t>
            </a:r>
          </a:p>
          <a:p>
            <a:pPr marL="457200" lvl="1">
              <a:spcAft>
                <a:spcPts val="600"/>
              </a:spcAft>
            </a:pPr>
            <a:r>
              <a:rPr lang="en-US" sz="2000" i="1" dirty="0">
                <a:solidFill>
                  <a:schemeClr val="tx1">
                    <a:lumMod val="85000"/>
                    <a:lumOff val="15000"/>
                  </a:schemeClr>
                </a:solidFill>
              </a:rPr>
              <a:t>ITU-T Rec. X.693 | ISO/IEC 8825-4 – XML Encoding Rules (XER)</a:t>
            </a:r>
          </a:p>
          <a:p>
            <a:pPr marL="457200" lvl="1">
              <a:spcAft>
                <a:spcPts val="600"/>
              </a:spcAft>
            </a:pPr>
            <a:r>
              <a:rPr lang="en-US" sz="2000" i="1" dirty="0">
                <a:solidFill>
                  <a:schemeClr val="tx1">
                    <a:lumMod val="85000"/>
                    <a:lumOff val="15000"/>
                  </a:schemeClr>
                </a:solidFill>
              </a:rPr>
              <a:t>Another example is ITU-T Rec. X.697 - JSON encoding rules (JER).</a:t>
            </a:r>
          </a:p>
          <a:p>
            <a:pPr>
              <a:spcAft>
                <a:spcPts val="600"/>
              </a:spcAft>
            </a:pPr>
            <a:endParaRPr lang="en-US" sz="2000" dirty="0">
              <a:solidFill>
                <a:schemeClr val="tx1">
                  <a:lumMod val="85000"/>
                  <a:lumOff val="15000"/>
                </a:schemeClr>
              </a:solidFill>
            </a:endParaRPr>
          </a:p>
        </p:txBody>
      </p:sp>
      <p:pic>
        <p:nvPicPr>
          <p:cNvPr id="7" name="Graphic 6" descr="Browser Window">
            <a:extLst>
              <a:ext uri="{FF2B5EF4-FFF2-40B4-BE49-F238E27FC236}">
                <a16:creationId xmlns:a16="http://schemas.microsoft.com/office/drawing/2014/main" id="{AF52CC66-A769-56E3-8FE5-0669655BD6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33027233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4BA7C-ED74-1B58-C961-5E395D16E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Purpose</a:t>
            </a:r>
          </a:p>
        </p:txBody>
      </p:sp>
      <p:pic>
        <p:nvPicPr>
          <p:cNvPr id="34" name="Graphic 33" descr="Transfer">
            <a:extLst>
              <a:ext uri="{FF2B5EF4-FFF2-40B4-BE49-F238E27FC236}">
                <a16:creationId xmlns:a16="http://schemas.microsoft.com/office/drawing/2014/main" id="{3A88FB70-3E35-30EC-CB1C-7A693C949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5" name="Text Placeholder 2">
            <a:extLst>
              <a:ext uri="{FF2B5EF4-FFF2-40B4-BE49-F238E27FC236}">
                <a16:creationId xmlns:a16="http://schemas.microsoft.com/office/drawing/2014/main" id="{8C185905-0C0D-768E-6284-40BA6E76C324}"/>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400" dirty="0">
                <a:solidFill>
                  <a:schemeClr val="tx2"/>
                </a:solidFill>
              </a:rPr>
              <a:t>Organization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Synchronization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Management of data exchange</a:t>
            </a:r>
          </a:p>
          <a:p>
            <a:pPr>
              <a:spcAft>
                <a:spcPts val="600"/>
              </a:spcAft>
            </a:pPr>
            <a:endParaRPr lang="en-US" sz="2400" dirty="0">
              <a:solidFill>
                <a:schemeClr val="tx2"/>
              </a:solidFill>
            </a:endParaRPr>
          </a:p>
          <a:p>
            <a:pPr>
              <a:spcAft>
                <a:spcPts val="600"/>
              </a:spcAft>
            </a:pPr>
            <a:r>
              <a:rPr lang="en-US" sz="2400" dirty="0">
                <a:solidFill>
                  <a:schemeClr val="tx2"/>
                </a:solidFill>
              </a:rPr>
              <a:t>… in either of </a:t>
            </a:r>
            <a:r>
              <a:rPr lang="en-US" sz="2400" i="1" dirty="0">
                <a:solidFill>
                  <a:schemeClr val="tx2"/>
                </a:solidFill>
              </a:rPr>
              <a:t>connection-mode</a:t>
            </a:r>
            <a:r>
              <a:rPr lang="en-US" sz="2400" dirty="0">
                <a:solidFill>
                  <a:schemeClr val="tx2"/>
                </a:solidFill>
              </a:rPr>
              <a:t> or </a:t>
            </a:r>
            <a:r>
              <a:rPr lang="en-US" sz="2400" i="1" dirty="0">
                <a:solidFill>
                  <a:schemeClr val="tx2"/>
                </a:solidFill>
              </a:rPr>
              <a:t>connectionless-mode</a:t>
            </a:r>
            <a:r>
              <a:rPr lang="en-US" sz="2400" dirty="0">
                <a:solidFill>
                  <a:schemeClr val="tx2"/>
                </a:solidFill>
              </a:rPr>
              <a:t> communication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76500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10877-FEB0-54AC-AAAD-EA359D120922}"/>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Example: SIP</a:t>
            </a:r>
          </a:p>
        </p:txBody>
      </p:sp>
      <p:pic>
        <p:nvPicPr>
          <p:cNvPr id="22" name="Graphic 21" descr="Server">
            <a:extLst>
              <a:ext uri="{FF2B5EF4-FFF2-40B4-BE49-F238E27FC236}">
                <a16:creationId xmlns:a16="http://schemas.microsoft.com/office/drawing/2014/main" id="{31B11937-219C-AE1E-4CFC-24410B503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AD7E3DB3-F1B4-2590-B23A-D6F69C1D8E42}"/>
              </a:ext>
            </a:extLst>
          </p:cNvPr>
          <p:cNvSpPr>
            <a:spLocks noGrp="1"/>
          </p:cNvSpPr>
          <p:nvPr>
            <p:ph type="body" idx="1"/>
          </p:nvPr>
        </p:nvSpPr>
        <p:spPr>
          <a:xfrm>
            <a:off x="6090574" y="2421682"/>
            <a:ext cx="4977578" cy="3639289"/>
          </a:xfrm>
        </p:spPr>
        <p:txBody>
          <a:bodyPr vert="horz" lIns="91440" tIns="45720" rIns="91440" bIns="45720" rtlCol="0" anchor="ctr">
            <a:normAutofit fontScale="92500" lnSpcReduction="10000"/>
          </a:bodyPr>
          <a:lstStyle/>
          <a:p>
            <a:pPr>
              <a:spcAft>
                <a:spcPts val="600"/>
              </a:spcAft>
            </a:pPr>
            <a:r>
              <a:rPr lang="en-US" sz="2400" dirty="0">
                <a:solidFill>
                  <a:schemeClr val="tx2"/>
                </a:solidFill>
              </a:rPr>
              <a:t>SIP is an application-layer protocol whose functions operate primarily at the session layer.</a:t>
            </a:r>
            <a:endParaRPr lang="en-US" sz="2000" dirty="0">
              <a:solidFill>
                <a:schemeClr val="tx2"/>
              </a:solidFill>
            </a:endParaRPr>
          </a:p>
          <a:p>
            <a:pPr>
              <a:spcAft>
                <a:spcPts val="600"/>
              </a:spcAft>
            </a:pPr>
            <a:endParaRPr lang="en-US" sz="2400" dirty="0">
              <a:solidFill>
                <a:schemeClr val="tx2"/>
              </a:solidFill>
            </a:endParaRPr>
          </a:p>
          <a:p>
            <a:pPr>
              <a:spcAft>
                <a:spcPts val="600"/>
              </a:spcAft>
            </a:pPr>
            <a:r>
              <a:rPr lang="en-US" sz="2400" dirty="0">
                <a:solidFill>
                  <a:schemeClr val="tx2"/>
                </a:solidFill>
              </a:rPr>
              <a:t>Manages call setup, teardown, and modification between two endpoints.</a:t>
            </a:r>
          </a:p>
          <a:p>
            <a:pPr>
              <a:spcAft>
                <a:spcPts val="600"/>
              </a:spcAft>
            </a:pPr>
            <a:endParaRPr lang="en-US" sz="2400" dirty="0">
              <a:solidFill>
                <a:schemeClr val="tx2"/>
              </a:solidFill>
            </a:endParaRPr>
          </a:p>
          <a:p>
            <a:pPr>
              <a:spcAft>
                <a:spcPts val="600"/>
              </a:spcAft>
            </a:pPr>
            <a:r>
              <a:rPr lang="en-US" sz="2400" dirty="0">
                <a:solidFill>
                  <a:schemeClr val="tx2"/>
                </a:solidFill>
              </a:rPr>
              <a:t>Establishes the session (call), negotiates session parameters (e.g., codecs), and manages in-call changes using re-INVITE or UPDATE.</a:t>
            </a:r>
          </a:p>
        </p:txBody>
      </p:sp>
      <p:grpSp>
        <p:nvGrpSpPr>
          <p:cNvPr id="23" name="Group 2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4"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4654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647D-969C-63ED-4084-2FC131DD5DF2}"/>
              </a:ext>
            </a:extLst>
          </p:cNvPr>
          <p:cNvSpPr>
            <a:spLocks noGrp="1"/>
          </p:cNvSpPr>
          <p:nvPr>
            <p:ph type="title"/>
          </p:nvPr>
        </p:nvSpPr>
        <p:spPr/>
        <p:txBody>
          <a:bodyPr/>
          <a:lstStyle/>
          <a:p>
            <a:r>
              <a:rPr lang="en-GB" dirty="0"/>
              <a:t>Session Layer: Services in Connection Mode</a:t>
            </a:r>
            <a:endParaRPr lang="LID4096" dirty="0"/>
          </a:p>
        </p:txBody>
      </p:sp>
      <p:sp>
        <p:nvSpPr>
          <p:cNvPr id="11" name="Text Placeholder 10">
            <a:extLst>
              <a:ext uri="{FF2B5EF4-FFF2-40B4-BE49-F238E27FC236}">
                <a16:creationId xmlns:a16="http://schemas.microsoft.com/office/drawing/2014/main" id="{793C0F30-E16F-4A7B-97D3-21C273A753FE}"/>
              </a:ext>
            </a:extLst>
          </p:cNvPr>
          <p:cNvSpPr>
            <a:spLocks noGrp="1"/>
          </p:cNvSpPr>
          <p:nvPr>
            <p:ph type="body" idx="1"/>
          </p:nvPr>
        </p:nvSpPr>
        <p:spPr>
          <a:xfrm>
            <a:off x="609600" y="1600200"/>
            <a:ext cx="10972800" cy="4062620"/>
          </a:xfrm>
          <a:prstGeom prst="rect">
            <a:avLst/>
          </a:prstGeom>
        </p:spPr>
        <p:txBody>
          <a:bodyPr wrap="square">
            <a:spAutoFit/>
          </a:bodyPr>
          <a:lstStyle/>
          <a:p>
            <a:pPr marL="0" indent="0">
              <a:buNone/>
            </a:pPr>
            <a:r>
              <a:rPr lang="en-GB" i="1" dirty="0">
                <a:solidFill>
                  <a:srgbClr val="7030A0"/>
                </a:solidFill>
                <a:latin typeface="Times New Roman" panose="02020603050405020304" pitchFamily="18" charset="0"/>
                <a:cs typeface="Times New Roman" panose="02020603050405020304" pitchFamily="18" charset="0"/>
              </a:rPr>
              <a:t>a) session-connection establishment;</a:t>
            </a:r>
          </a:p>
          <a:p>
            <a:pPr marL="0" indent="0">
              <a:buNone/>
            </a:pPr>
            <a:r>
              <a:rPr lang="en-GB" i="1" dirty="0">
                <a:solidFill>
                  <a:srgbClr val="7030A0"/>
                </a:solidFill>
                <a:latin typeface="Times New Roman" panose="02020603050405020304" pitchFamily="18" charset="0"/>
                <a:cs typeface="Times New Roman" panose="02020603050405020304" pitchFamily="18" charset="0"/>
              </a:rPr>
              <a:t>b) session-connection release;</a:t>
            </a:r>
          </a:p>
          <a:p>
            <a:pPr marL="0" indent="0">
              <a:buNone/>
            </a:pPr>
            <a:r>
              <a:rPr lang="en-GB" i="1" dirty="0">
                <a:solidFill>
                  <a:srgbClr val="7030A0"/>
                </a:solidFill>
                <a:latin typeface="Times New Roman" panose="02020603050405020304" pitchFamily="18" charset="0"/>
                <a:cs typeface="Times New Roman" panose="02020603050405020304" pitchFamily="18" charset="0"/>
              </a:rPr>
              <a:t>c) normal data transfer;</a:t>
            </a:r>
          </a:p>
          <a:p>
            <a:pPr marL="0" indent="0">
              <a:buNone/>
            </a:pPr>
            <a:r>
              <a:rPr lang="en-GB" i="1" dirty="0">
                <a:solidFill>
                  <a:srgbClr val="7030A0"/>
                </a:solidFill>
                <a:latin typeface="Times New Roman" panose="02020603050405020304" pitchFamily="18" charset="0"/>
                <a:cs typeface="Times New Roman" panose="02020603050405020304" pitchFamily="18" charset="0"/>
              </a:rPr>
              <a:t>d) expedited data transfer</a:t>
            </a:r>
            <a:r>
              <a:rPr lang="en-GB" i="1" dirty="0">
                <a:latin typeface="Times New Roman" panose="02020603050405020304" pitchFamily="18" charset="0"/>
                <a:cs typeface="Times New Roman" panose="02020603050405020304" pitchFamily="18" charset="0"/>
              </a:rPr>
              <a:t>;</a:t>
            </a:r>
          </a:p>
          <a:p>
            <a:pPr marL="0" indent="0">
              <a:buNone/>
            </a:pPr>
            <a:r>
              <a:rPr lang="en-GB" i="1" dirty="0">
                <a:latin typeface="Times New Roman" panose="02020603050405020304" pitchFamily="18" charset="0"/>
                <a:cs typeface="Times New Roman" panose="02020603050405020304" pitchFamily="18" charset="0"/>
              </a:rPr>
              <a:t>e) token management;</a:t>
            </a:r>
          </a:p>
          <a:p>
            <a:pPr marL="0" indent="0">
              <a:buNone/>
            </a:pPr>
            <a:r>
              <a:rPr lang="en-GB" i="1" dirty="0">
                <a:latin typeface="Times New Roman" panose="02020603050405020304" pitchFamily="18" charset="0"/>
                <a:cs typeface="Times New Roman" panose="02020603050405020304" pitchFamily="18" charset="0"/>
              </a:rPr>
              <a:t>f) session-connection synchronization;</a:t>
            </a:r>
          </a:p>
          <a:p>
            <a:pPr marL="0" indent="0">
              <a:buNone/>
            </a:pPr>
            <a:r>
              <a:rPr lang="en-GB" i="1" dirty="0">
                <a:latin typeface="Times New Roman" panose="02020603050405020304" pitchFamily="18" charset="0"/>
                <a:cs typeface="Times New Roman" panose="02020603050405020304" pitchFamily="18" charset="0"/>
              </a:rPr>
              <a:t>g) exception reporting;</a:t>
            </a:r>
          </a:p>
          <a:p>
            <a:pPr marL="0" indent="0">
              <a:buNone/>
            </a:pPr>
            <a:r>
              <a:rPr lang="en-GB" i="1" dirty="0">
                <a:latin typeface="Times New Roman" panose="02020603050405020304" pitchFamily="18" charset="0"/>
                <a:cs typeface="Times New Roman" panose="02020603050405020304" pitchFamily="18" charset="0"/>
              </a:rPr>
              <a:t>h) activity management;</a:t>
            </a:r>
          </a:p>
          <a:p>
            <a:pPr marL="0" indent="0">
              <a:buNone/>
            </a:pPr>
            <a:r>
              <a:rPr lang="en-GB" i="1" dirty="0">
                <a:latin typeface="Times New Roman" panose="02020603050405020304" pitchFamily="18" charset="0"/>
                <a:cs typeface="Times New Roman" panose="02020603050405020304" pitchFamily="18" charset="0"/>
              </a:rPr>
              <a:t>j) typed data transfer; and</a:t>
            </a:r>
          </a:p>
          <a:p>
            <a:pPr marL="0" indent="0">
              <a:buNone/>
            </a:pPr>
            <a:r>
              <a:rPr lang="en-GB" i="1" dirty="0">
                <a:latin typeface="Times New Roman" panose="02020603050405020304" pitchFamily="18" charset="0"/>
                <a:cs typeface="Times New Roman" panose="02020603050405020304" pitchFamily="18" charset="0"/>
              </a:rPr>
              <a:t>k) resynchronization.</a:t>
            </a:r>
          </a:p>
        </p:txBody>
      </p:sp>
    </p:spTree>
    <p:extLst>
      <p:ext uri="{BB962C8B-B14F-4D97-AF65-F5344CB8AC3E}">
        <p14:creationId xmlns:p14="http://schemas.microsoft.com/office/powerpoint/2010/main" val="4264272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AA8-EAA4-250D-EA61-499652F068E5}"/>
              </a:ext>
            </a:extLst>
          </p:cNvPr>
          <p:cNvSpPr>
            <a:spLocks noGrp="1"/>
          </p:cNvSpPr>
          <p:nvPr>
            <p:ph type="title"/>
          </p:nvPr>
        </p:nvSpPr>
        <p:spPr/>
        <p:txBody>
          <a:bodyPr/>
          <a:lstStyle/>
          <a:p>
            <a:r>
              <a:rPr lang="en-GB" dirty="0"/>
              <a:t>… and in connectionless mode</a:t>
            </a:r>
            <a:endParaRPr lang="LID4096" dirty="0"/>
          </a:p>
        </p:txBody>
      </p:sp>
      <p:sp>
        <p:nvSpPr>
          <p:cNvPr id="3" name="Text Placeholder 2">
            <a:extLst>
              <a:ext uri="{FF2B5EF4-FFF2-40B4-BE49-F238E27FC236}">
                <a16:creationId xmlns:a16="http://schemas.microsoft.com/office/drawing/2014/main" id="{BBF184EB-4349-1A10-761F-92D23850EA5C}"/>
              </a:ext>
            </a:extLst>
          </p:cNvPr>
          <p:cNvSpPr>
            <a:spLocks noGrp="1"/>
          </p:cNvSpPr>
          <p:nvPr>
            <p:ph type="body" idx="1"/>
          </p:nvPr>
        </p:nvSpPr>
        <p:spPr/>
        <p:txBody>
          <a:bodyPr/>
          <a:lstStyle/>
          <a:p>
            <a:pPr marL="514350" indent="-514350">
              <a:buAutoNum type="alphaLcParenR"/>
            </a:pPr>
            <a:r>
              <a:rPr lang="en-GB" i="1" dirty="0">
                <a:latin typeface="Times New Roman" panose="02020603050405020304" pitchFamily="18" charset="0"/>
                <a:cs typeface="Times New Roman" panose="02020603050405020304" pitchFamily="18" charset="0"/>
              </a:rPr>
              <a:t>connectionless-mode transmission using the transport-connectionless-mode service; and </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514350" indent="-514350">
              <a:buAutoNum type="alphaLcParenR"/>
            </a:pPr>
            <a:r>
              <a:rPr lang="en-GB" i="1" dirty="0">
                <a:latin typeface="Times New Roman" panose="02020603050405020304" pitchFamily="18" charset="0"/>
                <a:cs typeface="Times New Roman" panose="02020603050405020304" pitchFamily="18" charset="0"/>
              </a:rPr>
              <a:t>exception reporting.</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17638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81FE14-3D9A-A515-2828-0F0F57A00285}"/>
              </a:ext>
            </a:extLst>
          </p:cNvPr>
          <p:cNvSpPr>
            <a:spLocks noGrp="1"/>
          </p:cNvSpPr>
          <p:nvPr>
            <p:ph type="title"/>
          </p:nvPr>
        </p:nvSpPr>
        <p:spPr>
          <a:xfrm>
            <a:off x="1137034" y="609600"/>
            <a:ext cx="4784796" cy="1330840"/>
          </a:xfrm>
        </p:spPr>
        <p:txBody>
          <a:bodyPr>
            <a:normAutofit/>
          </a:bodyPr>
          <a:lstStyle/>
          <a:p>
            <a:r>
              <a:rPr lang="en-GB" sz="3700"/>
              <a:t>Topology – but of the physical aspect for now</a:t>
            </a:r>
            <a:endParaRPr lang="LID4096" sz="3700"/>
          </a:p>
        </p:txBody>
      </p:sp>
      <p:sp>
        <p:nvSpPr>
          <p:cNvPr id="3" name="Content Placeholder 2">
            <a:extLst>
              <a:ext uri="{FF2B5EF4-FFF2-40B4-BE49-F238E27FC236}">
                <a16:creationId xmlns:a16="http://schemas.microsoft.com/office/drawing/2014/main" id="{828A5249-C302-DCEA-2AF0-CBBFD867C479}"/>
              </a:ext>
            </a:extLst>
          </p:cNvPr>
          <p:cNvSpPr>
            <a:spLocks noGrp="1"/>
          </p:cNvSpPr>
          <p:nvPr>
            <p:ph idx="1"/>
          </p:nvPr>
        </p:nvSpPr>
        <p:spPr>
          <a:xfrm>
            <a:off x="1137034" y="2194102"/>
            <a:ext cx="4438036" cy="3908585"/>
          </a:xfrm>
        </p:spPr>
        <p:txBody>
          <a:bodyPr>
            <a:normAutofit/>
          </a:bodyPr>
          <a:lstStyle/>
          <a:p>
            <a:r>
              <a:rPr lang="en-GB" sz="2400" dirty="0"/>
              <a:t>The core concept of topology is the knowledge of how to lay things out.</a:t>
            </a:r>
          </a:p>
          <a:p>
            <a:pPr lvl="1"/>
            <a:r>
              <a:rPr lang="en-GB" sz="2000" dirty="0"/>
              <a:t>Physical topology is simpler to grasp as we can sense (usually by seeing) that the things are laid out as we describe them.</a:t>
            </a:r>
          </a:p>
          <a:p>
            <a:r>
              <a:rPr lang="en-GB" sz="2400" dirty="0"/>
              <a:t>Four basic topologies, shown on the right</a:t>
            </a:r>
          </a:p>
          <a:p>
            <a:pPr lvl="1"/>
            <a:endParaRPr lang="LID4096" sz="2000" dirty="0"/>
          </a:p>
        </p:txBody>
      </p:sp>
      <p:pic>
        <p:nvPicPr>
          <p:cNvPr id="6" name="Picture 5">
            <a:extLst>
              <a:ext uri="{FF2B5EF4-FFF2-40B4-BE49-F238E27FC236}">
                <a16:creationId xmlns:a16="http://schemas.microsoft.com/office/drawing/2014/main" id="{082773D9-395D-D496-93AD-A452CABE6ABD}"/>
              </a:ext>
            </a:extLst>
          </p:cNvPr>
          <p:cNvPicPr>
            <a:picLocks noChangeAspect="1"/>
          </p:cNvPicPr>
          <p:nvPr/>
        </p:nvPicPr>
        <p:blipFill>
          <a:blip r:embed="rId2"/>
          <a:stretch>
            <a:fillRect/>
          </a:stretch>
        </p:blipFill>
        <p:spPr>
          <a:xfrm>
            <a:off x="6880610" y="1385152"/>
            <a:ext cx="4737650" cy="4109910"/>
          </a:xfrm>
          <a:prstGeom prst="rect">
            <a:avLst/>
          </a:prstGeom>
        </p:spPr>
      </p:pic>
    </p:spTree>
    <p:extLst>
      <p:ext uri="{BB962C8B-B14F-4D97-AF65-F5344CB8AC3E}">
        <p14:creationId xmlns:p14="http://schemas.microsoft.com/office/powerpoint/2010/main" val="203473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Transport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a:spcAft>
                <a:spcPts val="600"/>
              </a:spcAft>
            </a:pPr>
            <a:r>
              <a:rPr lang="en-US" sz="1900" i="1"/>
              <a:t>“The transport-service provides transparent transfer of data between session-entities and relieves them from any concern with the detailed way in which reliable and cost effective transfer of data is achieved.”</a:t>
            </a:r>
          </a:p>
          <a:p>
            <a:pPr>
              <a:spcAft>
                <a:spcPts val="600"/>
              </a:spcAft>
            </a:pPr>
            <a:endParaRPr lang="en-US" sz="1900"/>
          </a:p>
          <a:p>
            <a:pPr>
              <a:spcAft>
                <a:spcPts val="600"/>
              </a:spcAft>
            </a:pPr>
            <a:r>
              <a:rPr lang="en-US" sz="1900"/>
              <a:t>This statement clarifies </a:t>
            </a:r>
            <a:r>
              <a:rPr lang="en-US" sz="1900">
                <a:hlinkClick r:id="" action="ppaction://noaction"/>
              </a:rPr>
              <a:t>the earlier reading</a:t>
            </a:r>
            <a:r>
              <a:rPr lang="en-US" sz="1900" baseline="30000"/>
              <a:t>1</a:t>
            </a:r>
            <a:r>
              <a:rPr lang="en-US" sz="1900"/>
              <a:t> of limitation of scope of session-layer functions.</a:t>
            </a:r>
          </a:p>
          <a:p>
            <a:pPr>
              <a:spcAft>
                <a:spcPts val="600"/>
              </a:spcAft>
            </a:pPr>
            <a:endParaRPr lang="en-US" sz="1900"/>
          </a:p>
          <a:p>
            <a:pPr>
              <a:spcAft>
                <a:spcPts val="600"/>
              </a:spcAft>
            </a:pPr>
            <a:r>
              <a:rPr lang="en-US" sz="1900"/>
              <a:t>The transport layer handles transmission and flow control as a service to  the session layer: </a:t>
            </a:r>
          </a:p>
          <a:p>
            <a:pPr lvl="1">
              <a:spcAft>
                <a:spcPts val="600"/>
              </a:spcAft>
            </a:pPr>
            <a:r>
              <a:rPr lang="en-US" sz="1900"/>
              <a:t>transparent, </a:t>
            </a:r>
          </a:p>
          <a:p>
            <a:pPr lvl="1">
              <a:spcAft>
                <a:spcPts val="600"/>
              </a:spcAft>
            </a:pPr>
            <a:r>
              <a:rPr lang="en-US" sz="1900"/>
              <a:t>reliable and </a:t>
            </a:r>
          </a:p>
          <a:p>
            <a:pPr lvl="1">
              <a:spcAft>
                <a:spcPts val="600"/>
              </a:spcAft>
            </a:pPr>
            <a:r>
              <a:rPr lang="en-US" sz="1900"/>
              <a:t>cost-effective</a:t>
            </a:r>
            <a:r>
              <a:rPr lang="en-US" sz="1900" baseline="30000"/>
              <a:t>2</a:t>
            </a:r>
            <a:r>
              <a:rPr lang="en-US" sz="1900"/>
              <a:t> transfer of data.</a:t>
            </a:r>
          </a:p>
        </p:txBody>
      </p:sp>
    </p:spTree>
    <p:extLst>
      <p:ext uri="{BB962C8B-B14F-4D97-AF65-F5344CB8AC3E}">
        <p14:creationId xmlns:p14="http://schemas.microsoft.com/office/powerpoint/2010/main" val="1368746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CF7531-600C-46BA-AF75-EBDBB680851F}"/>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Congestion Control</a:t>
            </a:r>
            <a:endParaRPr lang="en-US" kern="1200" dirty="0">
              <a:solidFill>
                <a:schemeClr val="tx1">
                  <a:lumMod val="85000"/>
                  <a:lumOff val="15000"/>
                </a:schemeClr>
              </a:solidFill>
              <a:latin typeface="+mj-lt"/>
              <a:ea typeface="+mj-ea"/>
              <a:cs typeface="+mj-cs"/>
            </a:endParaRPr>
          </a:p>
        </p:txBody>
      </p:sp>
      <p:sp>
        <p:nvSpPr>
          <p:cNvPr id="28" name="Text Placeholder 2">
            <a:extLst>
              <a:ext uri="{FF2B5EF4-FFF2-40B4-BE49-F238E27FC236}">
                <a16:creationId xmlns:a16="http://schemas.microsoft.com/office/drawing/2014/main" id="{BBA6AD36-E008-44ED-8342-F6649B876738}"/>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marL="0">
              <a:spcAft>
                <a:spcPts val="600"/>
              </a:spcAft>
            </a:pPr>
            <a:r>
              <a:rPr lang="en-US" sz="1900" i="1" dirty="0">
                <a:solidFill>
                  <a:schemeClr val="tx1">
                    <a:lumMod val="85000"/>
                    <a:lumOff val="15000"/>
                  </a:schemeClr>
                </a:solidFill>
              </a:rPr>
              <a:t>“The Transport Layer optimizes the use of the available network-service to provide the performance required by each session-entity at minimum cost. This optimization is achieved within the constraints imposed by the overall demands of all concurrent session-entities and the overall quality and capacity of the network-service available to the Transport Layer.”</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An important part of optimization of use is </a:t>
            </a:r>
            <a:r>
              <a:rPr lang="en-US" sz="1900" i="1" dirty="0">
                <a:solidFill>
                  <a:schemeClr val="tx1">
                    <a:lumMod val="85000"/>
                    <a:lumOff val="15000"/>
                  </a:schemeClr>
                </a:solidFill>
              </a:rPr>
              <a:t>congestion control</a:t>
            </a:r>
            <a:r>
              <a:rPr lang="en-US" sz="1900" baseline="30000" dirty="0">
                <a:solidFill>
                  <a:schemeClr val="tx1">
                    <a:lumMod val="85000"/>
                    <a:lumOff val="15000"/>
                  </a:schemeClr>
                </a:solidFill>
              </a:rPr>
              <a:t>1</a:t>
            </a:r>
            <a:r>
              <a:rPr lang="en-US" sz="1900" dirty="0">
                <a:solidFill>
                  <a:schemeClr val="tx1">
                    <a:lumMod val="85000"/>
                    <a:lumOff val="15000"/>
                  </a:schemeClr>
                </a:solidFill>
              </a:rPr>
              <a:t>.</a:t>
            </a:r>
          </a:p>
          <a:p>
            <a:pPr lvl="1">
              <a:spcAft>
                <a:spcPts val="600"/>
              </a:spcAft>
            </a:pPr>
            <a:r>
              <a:rPr lang="en-US" sz="1900" dirty="0">
                <a:solidFill>
                  <a:schemeClr val="tx1">
                    <a:lumMod val="85000"/>
                    <a:lumOff val="15000"/>
                  </a:schemeClr>
                </a:solidFill>
              </a:rPr>
              <a:t>E.g. the sender dispatches smaller amounts of unacknowledged data when it detects that data already sent has been lost.</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Development of algorithms to improve congestion control recurs in research interest.</a:t>
            </a:r>
          </a:p>
        </p:txBody>
      </p:sp>
    </p:spTree>
    <p:extLst>
      <p:ext uri="{BB962C8B-B14F-4D97-AF65-F5344CB8AC3E}">
        <p14:creationId xmlns:p14="http://schemas.microsoft.com/office/powerpoint/2010/main" val="2306930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3AEDE6-BFDD-4817-AA1D-4D545AA7513A}"/>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Services</a:t>
            </a:r>
          </a:p>
        </p:txBody>
      </p:sp>
      <p:sp>
        <p:nvSpPr>
          <p:cNvPr id="3" name="Text Placeholder 2">
            <a:extLst>
              <a:ext uri="{FF2B5EF4-FFF2-40B4-BE49-F238E27FC236}">
                <a16:creationId xmlns:a16="http://schemas.microsoft.com/office/drawing/2014/main" id="{264E74C9-CF47-4F32-93D9-6C19CB42BCE0}"/>
              </a:ext>
            </a:extLst>
          </p:cNvPr>
          <p:cNvSpPr>
            <a:spLocks noGrp="1"/>
          </p:cNvSpPr>
          <p:nvPr>
            <p:ph type="body" idx="1"/>
          </p:nvPr>
        </p:nvSpPr>
        <p:spPr>
          <a:xfrm>
            <a:off x="1137037" y="2431767"/>
            <a:ext cx="4958964" cy="3685156"/>
          </a:xfrm>
        </p:spPr>
        <p:txBody>
          <a:bodyPr vert="horz" lIns="91440" tIns="45720" rIns="91440" bIns="45720" rtlCol="0" anchor="t">
            <a:noAutofit/>
          </a:bodyPr>
          <a:lstStyle/>
          <a:p>
            <a:pPr marL="0" indent="0">
              <a:spcAft>
                <a:spcPts val="600"/>
              </a:spcAft>
              <a:buNone/>
            </a:pPr>
            <a:r>
              <a:rPr lang="en-US" sz="2000" dirty="0">
                <a:solidFill>
                  <a:schemeClr val="tx1">
                    <a:lumMod val="85000"/>
                    <a:lumOff val="15000"/>
                  </a:schemeClr>
                </a:solidFill>
              </a:rPr>
              <a:t>Connection-mode</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“In connection-mode, the following facilities [are] provided by the Transport Layer …</a:t>
            </a:r>
          </a:p>
          <a:p>
            <a:pPr marL="0" indent="0">
              <a:spcAft>
                <a:spcPts val="600"/>
              </a:spcAft>
              <a:buNone/>
            </a:pPr>
            <a:endParaRPr lang="en-US" sz="2000" i="1" dirty="0">
              <a:solidFill>
                <a:schemeClr val="tx1">
                  <a:lumMod val="85000"/>
                  <a:lumOff val="15000"/>
                </a:schemeClr>
              </a:solidFill>
            </a:endParaRPr>
          </a:p>
          <a:p>
            <a:pPr marL="0" indent="0">
              <a:spcAft>
                <a:spcPts val="600"/>
              </a:spcAft>
              <a:buNone/>
            </a:pPr>
            <a:r>
              <a:rPr lang="en-US" sz="2000" i="1" dirty="0">
                <a:solidFill>
                  <a:schemeClr val="tx1">
                    <a:lumMod val="85000"/>
                    <a:lumOff val="15000"/>
                  </a:schemeClr>
                </a:solidFill>
              </a:rPr>
              <a:t>a) transport-connection establishment;</a:t>
            </a:r>
          </a:p>
          <a:p>
            <a:pPr marL="0" indent="0">
              <a:spcAft>
                <a:spcPts val="600"/>
              </a:spcAft>
              <a:buNone/>
            </a:pPr>
            <a:r>
              <a:rPr lang="en-US" sz="2000" i="1" dirty="0">
                <a:solidFill>
                  <a:schemeClr val="tx1">
                    <a:lumMod val="85000"/>
                    <a:lumOff val="15000"/>
                  </a:schemeClr>
                </a:solidFill>
              </a:rPr>
              <a:t>b) transport-connection release;</a:t>
            </a:r>
          </a:p>
          <a:p>
            <a:pPr marL="0" indent="0">
              <a:spcAft>
                <a:spcPts val="600"/>
              </a:spcAft>
              <a:buNone/>
            </a:pPr>
            <a:r>
              <a:rPr lang="en-US" sz="2000" i="1" dirty="0">
                <a:solidFill>
                  <a:schemeClr val="tx1">
                    <a:lumMod val="85000"/>
                    <a:lumOff val="15000"/>
                  </a:schemeClr>
                </a:solidFill>
              </a:rPr>
              <a:t>c) data transfer;</a:t>
            </a:r>
          </a:p>
          <a:p>
            <a:pPr marL="0" indent="0">
              <a:spcAft>
                <a:spcPts val="600"/>
              </a:spcAft>
              <a:buNone/>
            </a:pPr>
            <a:r>
              <a:rPr lang="en-US" sz="2000" i="1" dirty="0">
                <a:solidFill>
                  <a:schemeClr val="tx1">
                    <a:lumMod val="85000"/>
                    <a:lumOff val="15000"/>
                  </a:schemeClr>
                </a:solidFill>
              </a:rPr>
              <a:t>d) expedited data transfer; and</a:t>
            </a:r>
          </a:p>
          <a:p>
            <a:pPr marL="0" indent="0">
              <a:spcAft>
                <a:spcPts val="600"/>
              </a:spcAft>
              <a:buNone/>
            </a:pPr>
            <a:r>
              <a:rPr lang="en-US" sz="2000" i="1" dirty="0">
                <a:solidFill>
                  <a:schemeClr val="tx1">
                    <a:lumMod val="85000"/>
                    <a:lumOff val="15000"/>
                  </a:schemeClr>
                </a:solidFill>
              </a:rPr>
              <a:t>e) suspend facility.”</a:t>
            </a:r>
          </a:p>
        </p:txBody>
      </p:sp>
      <p:sp>
        <p:nvSpPr>
          <p:cNvPr id="4" name="Text Placeholder 2">
            <a:extLst>
              <a:ext uri="{FF2B5EF4-FFF2-40B4-BE49-F238E27FC236}">
                <a16:creationId xmlns:a16="http://schemas.microsoft.com/office/drawing/2014/main" id="{7717C64C-47E0-404B-A12C-B2A195C989EF}"/>
              </a:ext>
            </a:extLst>
          </p:cNvPr>
          <p:cNvSpPr txBox="1">
            <a:spLocks/>
          </p:cNvSpPr>
          <p:nvPr/>
        </p:nvSpPr>
        <p:spPr>
          <a:xfrm>
            <a:off x="6419273" y="2431767"/>
            <a:ext cx="4634396" cy="4136032"/>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000" dirty="0">
                <a:solidFill>
                  <a:schemeClr val="tx1">
                    <a:lumMod val="85000"/>
                    <a:lumOff val="15000"/>
                  </a:schemeClr>
                </a:solidFill>
              </a:rPr>
              <a:t>Connectionless-mode</a:t>
            </a:r>
          </a:p>
          <a:p>
            <a:pPr>
              <a:spcAft>
                <a:spcPts val="600"/>
              </a:spcAft>
            </a:pPr>
            <a:endParaRPr lang="en-GB" sz="2000" i="1" dirty="0">
              <a:cs typeface="Times New Roman" panose="02020603050405020304" pitchFamily="18" charset="0"/>
            </a:endParaRPr>
          </a:p>
          <a:p>
            <a:pPr>
              <a:spcAft>
                <a:spcPts val="600"/>
              </a:spcAft>
            </a:pPr>
            <a:r>
              <a:rPr lang="en-GB" sz="2000" i="1" dirty="0">
                <a:cs typeface="Times New Roman" panose="02020603050405020304" pitchFamily="18" charset="0"/>
              </a:rPr>
              <a:t>“When providing the connectionless-mode service, the Transport Layer …  maps a request for transmission of a transport-service-data-unit onto a request to the connectionless-mode network-service.”</a:t>
            </a:r>
          </a:p>
          <a:p>
            <a:pPr marL="0" indent="0">
              <a:spcAft>
                <a:spcPts val="600"/>
              </a:spcAft>
              <a:buNone/>
            </a:pPr>
            <a:endParaRPr lang="en-GB" sz="2000" i="1" dirty="0">
              <a:cs typeface="Times New Roman" panose="02020603050405020304" pitchFamily="18" charset="0"/>
            </a:endParaRPr>
          </a:p>
        </p:txBody>
      </p:sp>
    </p:spTree>
    <p:extLst>
      <p:ext uri="{BB962C8B-B14F-4D97-AF65-F5344CB8AC3E}">
        <p14:creationId xmlns:p14="http://schemas.microsoft.com/office/powerpoint/2010/main" val="817923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1968AD-721A-40BC-9E6F-141D7414D8E3}"/>
              </a:ext>
            </a:extLst>
          </p:cNvPr>
          <p:cNvSpPr>
            <a:spLocks noGrp="1"/>
          </p:cNvSpPr>
          <p:nvPr>
            <p:ph type="title"/>
          </p:nvPr>
        </p:nvSpPr>
        <p:spPr>
          <a:xfrm>
            <a:off x="1137034" y="609597"/>
            <a:ext cx="9392421" cy="1330841"/>
          </a:xfrm>
        </p:spPr>
        <p:txBody>
          <a:bodyPr vert="horz" lIns="91440" tIns="45720" rIns="91440" bIns="45720" rtlCol="0" anchor="ctr">
            <a:normAutofit/>
          </a:bodyPr>
          <a:lstStyle/>
          <a:p>
            <a:pPr>
              <a:spcBef>
                <a:spcPct val="0"/>
              </a:spcBef>
            </a:pPr>
            <a:r>
              <a:rPr lang="en-US" kern="1200">
                <a:solidFill>
                  <a:schemeClr val="tx1"/>
                </a:solidFill>
                <a:latin typeface="+mj-lt"/>
                <a:ea typeface="+mj-ea"/>
                <a:cs typeface="+mj-cs"/>
              </a:rPr>
              <a:t>All layers until now </a:t>
            </a:r>
            <a:r>
              <a:rPr lang="en-US" b="1" i="1" kern="1200">
                <a:solidFill>
                  <a:schemeClr val="tx1"/>
                </a:solidFill>
                <a:latin typeface="+mj-lt"/>
                <a:ea typeface="+mj-ea"/>
                <a:cs typeface="+mj-cs"/>
              </a:rPr>
              <a:t>are </a:t>
            </a:r>
            <a:r>
              <a:rPr lang="en-US" kern="1200">
                <a:solidFill>
                  <a:schemeClr val="tx1"/>
                </a:solidFill>
                <a:latin typeface="+mj-lt"/>
                <a:ea typeface="+mj-ea"/>
                <a:cs typeface="+mj-cs"/>
              </a:rPr>
              <a:t>end-to-end</a:t>
            </a:r>
          </a:p>
        </p:txBody>
      </p:sp>
      <p:sp>
        <p:nvSpPr>
          <p:cNvPr id="3" name="Text Placeholder 2">
            <a:extLst>
              <a:ext uri="{FF2B5EF4-FFF2-40B4-BE49-F238E27FC236}">
                <a16:creationId xmlns:a16="http://schemas.microsoft.com/office/drawing/2014/main" id="{5BA3D019-F4B2-4F93-A815-C7B39AA890CD}"/>
              </a:ext>
            </a:extLst>
          </p:cNvPr>
          <p:cNvSpPr>
            <a:spLocks noGrp="1"/>
          </p:cNvSpPr>
          <p:nvPr>
            <p:ph type="body" idx="1"/>
          </p:nvPr>
        </p:nvSpPr>
        <p:spPr>
          <a:xfrm>
            <a:off x="565079" y="2198362"/>
            <a:ext cx="5530921" cy="3917773"/>
          </a:xfrm>
        </p:spPr>
        <p:txBody>
          <a:bodyPr vert="horz" lIns="91440" tIns="45720" rIns="91440" bIns="45720" rtlCol="0">
            <a:normAutofit/>
          </a:bodyPr>
          <a:lstStyle/>
          <a:p>
            <a:pPr>
              <a:spcAft>
                <a:spcPts val="600"/>
              </a:spcAft>
            </a:pPr>
            <a:r>
              <a:rPr lang="en-US" sz="1700" dirty="0"/>
              <a:t>Functions of application, presentation, session and transport layer are executed on end systems in communication.</a:t>
            </a:r>
          </a:p>
          <a:p>
            <a:pPr lvl="1">
              <a:spcAft>
                <a:spcPts val="600"/>
              </a:spcAft>
            </a:pPr>
            <a:r>
              <a:rPr lang="en-US" sz="1700" dirty="0"/>
              <a:t>Intermediate systems (ISs) do not participate in the transport layer or above it.</a:t>
            </a:r>
          </a:p>
          <a:p>
            <a:pPr>
              <a:spcAft>
                <a:spcPts val="600"/>
              </a:spcAft>
            </a:pPr>
            <a:r>
              <a:rPr lang="en-US" sz="1700" dirty="0"/>
              <a:t>A good illustration of this paradigm is shown on the right.</a:t>
            </a:r>
          </a:p>
          <a:p>
            <a:pPr>
              <a:spcAft>
                <a:spcPts val="600"/>
              </a:spcAft>
            </a:pPr>
            <a:r>
              <a:rPr lang="en-US" sz="1700" dirty="0"/>
              <a:t>This paradigm is </a:t>
            </a:r>
            <a:r>
              <a:rPr lang="en-US" sz="1700" b="1" i="1" dirty="0"/>
              <a:t>fundamental</a:t>
            </a:r>
            <a:r>
              <a:rPr lang="en-US" sz="1700" dirty="0"/>
              <a:t> to communication over the Internet.</a:t>
            </a:r>
          </a:p>
          <a:p>
            <a:pPr>
              <a:spcAft>
                <a:spcPts val="600"/>
              </a:spcAft>
            </a:pPr>
            <a:r>
              <a:rPr lang="en-US" sz="1700" dirty="0"/>
              <a:t>The reasoning behind the omission of the transport layer from ISs is referred to in </a:t>
            </a:r>
            <a:r>
              <a:rPr lang="en-US" sz="1700" dirty="0">
                <a:hlinkClick r:id="rId3"/>
              </a:rPr>
              <a:t>RFC1958</a:t>
            </a:r>
            <a:r>
              <a:rPr lang="en-US" sz="1700" dirty="0"/>
              <a:t> &amp; </a:t>
            </a:r>
            <a:r>
              <a:rPr lang="en-US" sz="1700" dirty="0">
                <a:hlinkClick r:id="rId4"/>
              </a:rPr>
              <a:t>RFC3439</a:t>
            </a:r>
            <a:r>
              <a:rPr lang="en-US" sz="1700" dirty="0"/>
              <a:t>:</a:t>
            </a:r>
          </a:p>
          <a:p>
            <a:pPr marL="0" indent="0" algn="ctr">
              <a:spcAft>
                <a:spcPts val="600"/>
              </a:spcAft>
              <a:buNone/>
            </a:pPr>
            <a:r>
              <a:rPr lang="en-US" sz="2400" b="1" dirty="0"/>
              <a:t>Network failure would take all end-state information down with it. </a:t>
            </a:r>
          </a:p>
          <a:p>
            <a:pPr>
              <a:spcAft>
                <a:spcPts val="600"/>
              </a:spcAft>
            </a:pPr>
            <a:endParaRPr lang="en-US" sz="1700" dirty="0"/>
          </a:p>
        </p:txBody>
      </p:sp>
      <p:pic>
        <p:nvPicPr>
          <p:cNvPr id="4" name="Picture 3">
            <a:extLst>
              <a:ext uri="{FF2B5EF4-FFF2-40B4-BE49-F238E27FC236}">
                <a16:creationId xmlns:a16="http://schemas.microsoft.com/office/drawing/2014/main" id="{72817A6A-903F-49F0-A4E5-7E61F8FFDF9E}"/>
              </a:ext>
            </a:extLst>
          </p:cNvPr>
          <p:cNvPicPr>
            <a:picLocks noChangeAspect="1"/>
          </p:cNvPicPr>
          <p:nvPr/>
        </p:nvPicPr>
        <p:blipFill>
          <a:blip r:embed="rId5"/>
          <a:stretch>
            <a:fillRect/>
          </a:stretch>
        </p:blipFill>
        <p:spPr>
          <a:xfrm>
            <a:off x="6719367" y="2823846"/>
            <a:ext cx="4788505" cy="2478050"/>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63307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4810259" y="649480"/>
            <a:ext cx="6727620" cy="5546047"/>
          </a:xfrm>
        </p:spPr>
        <p:txBody>
          <a:bodyPr vert="horz" lIns="91440" tIns="45720" rIns="91440" bIns="45720" rtlCol="0" anchor="ctr">
            <a:normAutofit/>
          </a:bodyPr>
          <a:lstStyle/>
          <a:p>
            <a:pPr>
              <a:spcAft>
                <a:spcPts val="600"/>
              </a:spcAft>
            </a:pPr>
            <a:r>
              <a:rPr lang="en-US" sz="2000" dirty="0"/>
              <a:t> … </a:t>
            </a:r>
            <a:r>
              <a:rPr lang="en-US" sz="2000" b="1" i="1" dirty="0"/>
              <a:t>is connectionless-mode or connection-mode transmission between </a:t>
            </a:r>
            <a:r>
              <a:rPr lang="en-US" sz="2000" b="1" i="1" dirty="0">
                <a:solidFill>
                  <a:srgbClr val="FF0000"/>
                </a:solidFill>
              </a:rPr>
              <a:t>end transport-entities</a:t>
            </a:r>
          </a:p>
          <a:p>
            <a:pPr lvl="1">
              <a:spcAft>
                <a:spcPts val="600"/>
              </a:spcAft>
            </a:pPr>
            <a:r>
              <a:rPr lang="en-US" sz="2000" dirty="0"/>
              <a:t>Therefore: frees transport entities from concern with intermediate systems.</a:t>
            </a:r>
          </a:p>
          <a:p>
            <a:pPr marL="0">
              <a:spcAft>
                <a:spcPts val="600"/>
              </a:spcAft>
            </a:pPr>
            <a:endParaRPr lang="en-US" sz="2000" dirty="0"/>
          </a:p>
          <a:p>
            <a:pPr>
              <a:spcAft>
                <a:spcPts val="600"/>
              </a:spcAft>
            </a:pPr>
            <a:r>
              <a:rPr lang="en-US" sz="2000" dirty="0"/>
              <a:t>The independence from intermediate systems and therefore from network topology is possibly the primary purpose of the network layer.</a:t>
            </a:r>
          </a:p>
          <a:p>
            <a:pPr>
              <a:spcAft>
                <a:spcPts val="600"/>
              </a:spcAft>
            </a:pPr>
            <a:endParaRPr lang="en-US" sz="2000" dirty="0"/>
          </a:p>
          <a:p>
            <a:pPr>
              <a:spcAft>
                <a:spcPts val="600"/>
              </a:spcAft>
            </a:pPr>
            <a:r>
              <a:rPr lang="en-US" sz="2000" dirty="0"/>
              <a:t>In turn, underlying data-link connections are abstracted away from the transport entity.</a:t>
            </a:r>
          </a:p>
          <a:p>
            <a:pPr>
              <a:spcAft>
                <a:spcPts val="600"/>
              </a:spcAft>
            </a:pPr>
            <a:endParaRPr lang="en-US" sz="2000" dirty="0"/>
          </a:p>
          <a:p>
            <a:pPr>
              <a:spcAft>
                <a:spcPts val="600"/>
              </a:spcAft>
            </a:pPr>
            <a:r>
              <a:rPr lang="en-US" sz="2000" i="1" dirty="0"/>
              <a:t>This means that the Transport Layer is independent of the underlying network</a:t>
            </a:r>
          </a:p>
          <a:p>
            <a:pPr lvl="1">
              <a:spcAft>
                <a:spcPts val="600"/>
              </a:spcAft>
            </a:pPr>
            <a:r>
              <a:rPr lang="en-US" sz="1600" i="1" dirty="0"/>
              <a:t>Of course, the underlying network must meet QoS requirements!</a:t>
            </a:r>
          </a:p>
        </p:txBody>
      </p:sp>
    </p:spTree>
    <p:extLst>
      <p:ext uri="{BB962C8B-B14F-4D97-AF65-F5344CB8AC3E}">
        <p14:creationId xmlns:p14="http://schemas.microsoft.com/office/powerpoint/2010/main" val="3440973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84560-8FD5-4223-9C47-4E1783D130F1}"/>
              </a:ext>
            </a:extLst>
          </p:cNvPr>
          <p:cNvSpPr>
            <a:spLocks noGrp="1"/>
          </p:cNvSpPr>
          <p:nvPr>
            <p:ph type="title"/>
          </p:nvPr>
        </p:nvSpPr>
        <p:spPr>
          <a:xfrm>
            <a:off x="349321" y="586855"/>
            <a:ext cx="3318767"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Core Service</a:t>
            </a:r>
          </a:p>
        </p:txBody>
      </p:sp>
      <p:sp>
        <p:nvSpPr>
          <p:cNvPr id="17" name="Text Placeholder 2">
            <a:extLst>
              <a:ext uri="{FF2B5EF4-FFF2-40B4-BE49-F238E27FC236}">
                <a16:creationId xmlns:a16="http://schemas.microsoft.com/office/drawing/2014/main" id="{120BFBAB-24F0-4B0B-BAA0-CF4AE9FDF5D5}"/>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2000" i="1" dirty="0"/>
              <a:t>“The basic service of the Network Layer is to provide the </a:t>
            </a:r>
            <a:r>
              <a:rPr lang="en-US" sz="2000" b="1" i="1" dirty="0"/>
              <a:t>transparent transfer </a:t>
            </a:r>
            <a:r>
              <a:rPr lang="en-US" sz="2000" i="1" dirty="0"/>
              <a:t>of data between transport-entities.”</a:t>
            </a:r>
          </a:p>
          <a:p>
            <a:pPr marL="0">
              <a:spcAft>
                <a:spcPts val="600"/>
              </a:spcAft>
            </a:pPr>
            <a:endParaRPr lang="en-US" sz="2000" i="1" dirty="0"/>
          </a:p>
          <a:p>
            <a:pPr>
              <a:spcAft>
                <a:spcPts val="600"/>
              </a:spcAft>
            </a:pPr>
            <a:r>
              <a:rPr lang="en-US" sz="2000" dirty="0"/>
              <a:t> Compare with the following (</a:t>
            </a:r>
            <a:r>
              <a:rPr lang="en-US" sz="2000" dirty="0">
                <a:hlinkClick r:id="" action="ppaction://noaction"/>
              </a:rPr>
              <a:t>seen earlier</a:t>
            </a:r>
            <a:r>
              <a:rPr lang="en-US" sz="2000" dirty="0"/>
              <a:t>):</a:t>
            </a:r>
          </a:p>
          <a:p>
            <a:pPr marL="0" indent="0">
              <a:spcAft>
                <a:spcPts val="600"/>
              </a:spcAft>
              <a:buNone/>
            </a:pPr>
            <a:r>
              <a:rPr lang="en-US" sz="2000" i="1" dirty="0"/>
              <a:t>“The transport-service provides </a:t>
            </a:r>
            <a:r>
              <a:rPr lang="en-US" sz="2000" b="1" i="1" dirty="0"/>
              <a:t>transparent transfer </a:t>
            </a:r>
            <a:r>
              <a:rPr lang="en-US" sz="2000" i="1" dirty="0"/>
              <a:t>of data between session-entities and relieves them from any concern with the detailed way in which reliable and cost-effective transfer of data is achieved.”</a:t>
            </a:r>
          </a:p>
          <a:p>
            <a:pPr marL="0">
              <a:spcAft>
                <a:spcPts val="600"/>
              </a:spcAft>
            </a:pPr>
            <a:endParaRPr lang="en-US" sz="2000" dirty="0"/>
          </a:p>
          <a:p>
            <a:pPr>
              <a:spcAft>
                <a:spcPts val="600"/>
              </a:spcAft>
            </a:pPr>
            <a:r>
              <a:rPr lang="en-US" sz="2000" dirty="0"/>
              <a:t>This provision of “</a:t>
            </a:r>
            <a:r>
              <a:rPr lang="en-US" sz="2000" b="1" dirty="0"/>
              <a:t>transparent transfer</a:t>
            </a:r>
            <a:r>
              <a:rPr lang="en-US" sz="2000" dirty="0"/>
              <a:t>” requires different functions from the respective layers:</a:t>
            </a:r>
          </a:p>
          <a:p>
            <a:pPr lvl="1">
              <a:spcAft>
                <a:spcPts val="600"/>
              </a:spcAft>
            </a:pPr>
            <a:r>
              <a:rPr lang="en-US" sz="2000" dirty="0"/>
              <a:t>Network function: establishment of a </a:t>
            </a:r>
            <a:r>
              <a:rPr lang="en-US" sz="2000" b="1" i="1" dirty="0"/>
              <a:t>path</a:t>
            </a:r>
            <a:r>
              <a:rPr lang="en-US" sz="2000" dirty="0"/>
              <a:t> through a series of </a:t>
            </a:r>
            <a:r>
              <a:rPr lang="en-US" sz="2000" b="1" i="1" dirty="0"/>
              <a:t>links</a:t>
            </a:r>
            <a:r>
              <a:rPr lang="en-US" sz="2000" dirty="0"/>
              <a:t> </a:t>
            </a:r>
            <a:r>
              <a:rPr lang="en-US" sz="2000" baseline="30000" dirty="0"/>
              <a:t>1</a:t>
            </a:r>
          </a:p>
          <a:p>
            <a:pPr lvl="1">
              <a:spcAft>
                <a:spcPts val="600"/>
              </a:spcAft>
            </a:pPr>
            <a:r>
              <a:rPr lang="en-US" sz="2000" dirty="0"/>
              <a:t>Transport function: controlled use of the </a:t>
            </a:r>
            <a:r>
              <a:rPr lang="en-US" sz="2000" b="1" i="1" dirty="0"/>
              <a:t>path</a:t>
            </a:r>
            <a:r>
              <a:rPr lang="en-US" sz="2000" dirty="0"/>
              <a:t> formed to avoid congestion (of the network) and overflow (of the receiver’s buffers)</a:t>
            </a:r>
          </a:p>
        </p:txBody>
      </p:sp>
    </p:spTree>
    <p:extLst>
      <p:ext uri="{BB962C8B-B14F-4D97-AF65-F5344CB8AC3E}">
        <p14:creationId xmlns:p14="http://schemas.microsoft.com/office/powerpoint/2010/main" val="34034428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9E1F-0B23-4B73-9DC6-625E0FE90F4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Data Link Layer: Purpose</a:t>
            </a:r>
          </a:p>
        </p:txBody>
      </p:sp>
      <p:sp>
        <p:nvSpPr>
          <p:cNvPr id="3" name="Text Placeholder 2">
            <a:extLst>
              <a:ext uri="{FF2B5EF4-FFF2-40B4-BE49-F238E27FC236}">
                <a16:creationId xmlns:a16="http://schemas.microsoft.com/office/drawing/2014/main" id="{3FE71206-3F67-48C1-A173-D3E077EBACBD}"/>
              </a:ext>
            </a:extLst>
          </p:cNvPr>
          <p:cNvSpPr>
            <a:spLocks noGrp="1"/>
          </p:cNvSpPr>
          <p:nvPr>
            <p:ph type="body" idx="1"/>
          </p:nvPr>
        </p:nvSpPr>
        <p:spPr>
          <a:xfrm>
            <a:off x="4810259" y="649480"/>
            <a:ext cx="6555347" cy="5780758"/>
          </a:xfrm>
        </p:spPr>
        <p:txBody>
          <a:bodyPr vert="horz" lIns="91440" tIns="45720" rIns="91440" bIns="45720" rtlCol="0" anchor="ctr">
            <a:normAutofit/>
          </a:bodyPr>
          <a:lstStyle/>
          <a:p>
            <a:pPr marL="0">
              <a:spcAft>
                <a:spcPts val="600"/>
              </a:spcAft>
            </a:pPr>
            <a:r>
              <a:rPr lang="en-US" sz="2000" i="1" dirty="0"/>
              <a:t>“The Data Link Layer provides functional and procedural means for connectionless-mode among network-entities, and for connection-mode for the establishment, maintenance, and release [of] data-link-connections among network-entities and for the transfer of data-link-service-data-units. A data-link-connection is built upon one or several physical-connections.”</a:t>
            </a:r>
            <a:endParaRPr lang="en-US" sz="2000" dirty="0"/>
          </a:p>
          <a:p>
            <a:pPr>
              <a:spcAft>
                <a:spcPts val="600"/>
              </a:spcAft>
            </a:pPr>
            <a:endParaRPr lang="en-US" sz="2000" dirty="0"/>
          </a:p>
          <a:p>
            <a:pPr>
              <a:spcAft>
                <a:spcPts val="600"/>
              </a:spcAft>
            </a:pPr>
            <a:r>
              <a:rPr lang="en-US" sz="2000" dirty="0"/>
              <a:t>Conformant to our generalized understanding of service provided by layer-(N)-entities to layer-(N+1)-entities, we see here that the Data Link Layer provides connection-mode or connectionless-mode transmission among network-entities.</a:t>
            </a:r>
          </a:p>
          <a:p>
            <a:pPr marL="0">
              <a:spcAft>
                <a:spcPts val="600"/>
              </a:spcAft>
            </a:pPr>
            <a:endParaRPr lang="en-US" sz="2000" dirty="0"/>
          </a:p>
          <a:p>
            <a:pPr>
              <a:spcAft>
                <a:spcPts val="600"/>
              </a:spcAft>
            </a:pPr>
            <a:r>
              <a:rPr lang="en-US" sz="2000" dirty="0"/>
              <a:t>Furthermore, the Data Link Layer detects, &amp; possibly corrects errors occurring in the Physical Layer.</a:t>
            </a:r>
          </a:p>
          <a:p>
            <a:pPr lvl="1">
              <a:spcAft>
                <a:spcPts val="600"/>
              </a:spcAft>
            </a:pPr>
            <a:r>
              <a:rPr lang="en-US" sz="2000" dirty="0"/>
              <a:t>E.g., in Ethernet, we will see the use of a frame check sequence using CRC32 (error detection only).</a:t>
            </a:r>
          </a:p>
        </p:txBody>
      </p:sp>
    </p:spTree>
    <p:extLst>
      <p:ext uri="{BB962C8B-B14F-4D97-AF65-F5344CB8AC3E}">
        <p14:creationId xmlns:p14="http://schemas.microsoft.com/office/powerpoint/2010/main" val="528757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5FB6B-A4A1-4D6A-8BB4-B9E2F61311C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Data Link Layer: Services: Core Notion</a:t>
            </a:r>
          </a:p>
        </p:txBody>
      </p:sp>
      <p:sp>
        <p:nvSpPr>
          <p:cNvPr id="3" name="Content Placeholder 2">
            <a:extLst>
              <a:ext uri="{FF2B5EF4-FFF2-40B4-BE49-F238E27FC236}">
                <a16:creationId xmlns:a16="http://schemas.microsoft.com/office/drawing/2014/main" id="{C51A8CEB-C9EE-4128-BCB2-D7DBAD2D6CD2}"/>
              </a:ext>
            </a:extLst>
          </p:cNvPr>
          <p:cNvSpPr>
            <a:spLocks noGrp="1"/>
          </p:cNvSpPr>
          <p:nvPr>
            <p:ph idx="1"/>
          </p:nvPr>
        </p:nvSpPr>
        <p:spPr>
          <a:xfrm>
            <a:off x="1371599" y="2318197"/>
            <a:ext cx="9724031" cy="3683358"/>
          </a:xfrm>
        </p:spPr>
        <p:txBody>
          <a:bodyPr anchor="ctr">
            <a:noAutofit/>
          </a:bodyPr>
          <a:lstStyle/>
          <a:p>
            <a:r>
              <a:rPr lang="en-GB" sz="1800" dirty="0"/>
              <a:t>No explicit core service defined in [1], but we can attempt to suggest one through investigation of the various services shown in [1].</a:t>
            </a:r>
          </a:p>
          <a:p>
            <a:r>
              <a:rPr lang="en-GB" sz="1800" dirty="0"/>
              <a:t>Since:</a:t>
            </a:r>
          </a:p>
          <a:p>
            <a:pPr lvl="1"/>
            <a:r>
              <a:rPr lang="en-GB" sz="1800" i="1" dirty="0">
                <a:latin typeface="Times New Roman" panose="02020603050405020304" pitchFamily="18" charset="0"/>
                <a:cs typeface="Times New Roman" panose="02020603050405020304" pitchFamily="18" charset="0"/>
              </a:rPr>
              <a:t>“The data Link Layer allows exchange of data-link-service-data-units”</a:t>
            </a:r>
            <a:r>
              <a:rPr lang="en-GB" sz="1800" dirty="0"/>
              <a:t>, and</a:t>
            </a:r>
          </a:p>
          <a:p>
            <a:pPr lvl="1"/>
            <a:r>
              <a:rPr lang="en-GB" sz="1800" dirty="0"/>
              <a:t>data-link-addresses are unique at least </a:t>
            </a:r>
            <a:r>
              <a:rPr lang="en-GB" sz="1800" i="1" dirty="0">
                <a:latin typeface="Times New Roman" panose="02020603050405020304" pitchFamily="18" charset="0"/>
                <a:cs typeface="Times New Roman" panose="02020603050405020304" pitchFamily="18" charset="0"/>
              </a:rPr>
              <a:t>“within the scope of Open Systems attached to a common Data Link Layer”</a:t>
            </a:r>
            <a:r>
              <a:rPr lang="en-GB" sz="1800" dirty="0"/>
              <a:t>, and</a:t>
            </a:r>
          </a:p>
          <a:p>
            <a:pPr lvl="1"/>
            <a:r>
              <a:rPr lang="en-GB" sz="1800" dirty="0"/>
              <a:t>data link layer supports QoS parameters, such as service availability,</a:t>
            </a:r>
          </a:p>
          <a:p>
            <a:r>
              <a:rPr lang="en-GB" sz="1800" dirty="0"/>
              <a:t>… regardless of mode of transmission, then we may deduce that the core notion of service is identical to that of the network layer.</a:t>
            </a:r>
          </a:p>
          <a:p>
            <a:r>
              <a:rPr lang="en-GB" sz="1800" dirty="0"/>
              <a:t>That is: </a:t>
            </a:r>
            <a:r>
              <a:rPr lang="en-GB" sz="1800" b="1" i="1" dirty="0"/>
              <a:t>the transparent transfer of data between network-entities, by the establishment of a link over a set of physical connections</a:t>
            </a:r>
            <a:r>
              <a:rPr lang="en-GB" sz="1800" dirty="0"/>
              <a:t>.</a:t>
            </a:r>
          </a:p>
        </p:txBody>
      </p:sp>
      <p:sp>
        <p:nvSpPr>
          <p:cNvPr id="5" name="TextBox 4">
            <a:extLst>
              <a:ext uri="{FF2B5EF4-FFF2-40B4-BE49-F238E27FC236}">
                <a16:creationId xmlns:a16="http://schemas.microsoft.com/office/drawing/2014/main" id="{A39B4128-BED5-45BE-9AD6-B894057BCF9A}"/>
              </a:ext>
            </a:extLst>
          </p:cNvPr>
          <p:cNvSpPr txBox="1"/>
          <p:nvPr/>
        </p:nvSpPr>
        <p:spPr>
          <a:xfrm>
            <a:off x="7647707" y="6430238"/>
            <a:ext cx="4009683" cy="400110"/>
          </a:xfrm>
          <a:prstGeom prst="rect">
            <a:avLst/>
          </a:prstGeom>
          <a:noFill/>
        </p:spPr>
        <p:txBody>
          <a:bodyPr wrap="square" rtlCol="0">
            <a:spAutoFit/>
          </a:bodyPr>
          <a:lstStyle/>
          <a:p>
            <a:r>
              <a:rPr lang="en-GB" sz="1000">
                <a:latin typeface="Times New Roman" panose="02020603050405020304" pitchFamily="18" charset="0"/>
                <a:cs typeface="Times New Roman" panose="02020603050405020304" pitchFamily="18" charset="0"/>
              </a:rPr>
              <a:t>[1] </a:t>
            </a:r>
            <a:r>
              <a:rPr lang="en-GB" sz="1000" i="1">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a:latin typeface="Times New Roman" panose="02020603050405020304" pitchFamily="18" charset="0"/>
                <a:cs typeface="Times New Roman" panose="02020603050405020304" pitchFamily="18" charset="0"/>
              </a:rPr>
              <a:t>, ISO/IEC 7498-1:1994(E), Nov. 1994.</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21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4E9F-5C42-40A4-9D08-F4BE850CA627}"/>
              </a:ext>
            </a:extLst>
          </p:cNvPr>
          <p:cNvSpPr>
            <a:spLocks noGrp="1"/>
          </p:cNvSpPr>
          <p:nvPr>
            <p:ph type="title"/>
          </p:nvPr>
        </p:nvSpPr>
        <p:spPr/>
        <p:txBody>
          <a:bodyPr/>
          <a:lstStyle/>
          <a:p>
            <a:r>
              <a:rPr lang="en-GB" dirty="0"/>
              <a:t>Data Link Layer: Service: Core notion revisited</a:t>
            </a:r>
          </a:p>
        </p:txBody>
      </p:sp>
      <p:sp>
        <p:nvSpPr>
          <p:cNvPr id="3" name="Text Placeholder 2">
            <a:extLst>
              <a:ext uri="{FF2B5EF4-FFF2-40B4-BE49-F238E27FC236}">
                <a16:creationId xmlns:a16="http://schemas.microsoft.com/office/drawing/2014/main" id="{D041525B-3EB4-4ACD-886F-6F7E8472064E}"/>
              </a:ext>
            </a:extLst>
          </p:cNvPr>
          <p:cNvSpPr>
            <a:spLocks noGrp="1"/>
          </p:cNvSpPr>
          <p:nvPr>
            <p:ph type="body" idx="1"/>
          </p:nvPr>
        </p:nvSpPr>
        <p:spPr/>
        <p:txBody>
          <a:bodyPr/>
          <a:lstStyle/>
          <a:p>
            <a:r>
              <a:rPr lang="en-GB" dirty="0"/>
              <a:t>Since:</a:t>
            </a:r>
          </a:p>
          <a:p>
            <a:pPr lvl="1"/>
            <a:r>
              <a:rPr lang="en-GB" i="1" dirty="0">
                <a:latin typeface="Times New Roman" panose="02020603050405020304" pitchFamily="18" charset="0"/>
                <a:cs typeface="Times New Roman" panose="02020603050405020304" pitchFamily="18" charset="0"/>
              </a:rPr>
              <a:t>“The data Link Layer allows exchange of data-link-service-data-units”</a:t>
            </a:r>
            <a:r>
              <a:rPr lang="en-GB" dirty="0"/>
              <a:t>, and</a:t>
            </a:r>
          </a:p>
          <a:p>
            <a:pPr lvl="1"/>
            <a:r>
              <a:rPr lang="en-GB" dirty="0"/>
              <a:t>data-link-addresses are unique at least </a:t>
            </a:r>
            <a:r>
              <a:rPr lang="en-GB" i="1" dirty="0">
                <a:latin typeface="Times New Roman" panose="02020603050405020304" pitchFamily="18" charset="0"/>
                <a:cs typeface="Times New Roman" panose="02020603050405020304" pitchFamily="18" charset="0"/>
              </a:rPr>
              <a:t>“within the scope of Open Systems attached to a common Data Link Layer”</a:t>
            </a:r>
            <a:r>
              <a:rPr lang="en-GB" dirty="0"/>
              <a:t>, and</a:t>
            </a:r>
          </a:p>
          <a:p>
            <a:pPr lvl="1"/>
            <a:r>
              <a:rPr lang="en-GB" dirty="0"/>
              <a:t>such QoS parameters as service availability,</a:t>
            </a:r>
          </a:p>
          <a:p>
            <a:endParaRPr lang="en-GB" dirty="0"/>
          </a:p>
          <a:p>
            <a:r>
              <a:rPr lang="en-GB" dirty="0"/>
              <a:t>regardless of mode of transmission, then we may deduce that the core notion of service remains the one seen </a:t>
            </a:r>
            <a:r>
              <a:rPr lang="en-GB" dirty="0">
                <a:hlinkClick r:id="rId2" action="ppaction://hlinksldjump"/>
              </a:rPr>
              <a:t>here</a:t>
            </a:r>
            <a:r>
              <a:rPr lang="en-GB" dirty="0"/>
              <a:t>.</a:t>
            </a:r>
          </a:p>
          <a:p>
            <a:endParaRPr lang="en-GB" dirty="0"/>
          </a:p>
          <a:p>
            <a:r>
              <a:rPr lang="en-GB" dirty="0"/>
              <a:t>That is: the transparent transfer of data between network-entities, by the establishment of a link over a set of physical connections.</a:t>
            </a:r>
          </a:p>
          <a:p>
            <a:endParaRPr lang="en-GB" dirty="0"/>
          </a:p>
        </p:txBody>
      </p:sp>
    </p:spTree>
    <p:extLst>
      <p:ext uri="{BB962C8B-B14F-4D97-AF65-F5344CB8AC3E}">
        <p14:creationId xmlns:p14="http://schemas.microsoft.com/office/powerpoint/2010/main" val="38226240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1" name="Group 1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2" name="Freeform: Shape 1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4" name="Table 3">
            <a:extLst>
              <a:ext uri="{FF2B5EF4-FFF2-40B4-BE49-F238E27FC236}">
                <a16:creationId xmlns:a16="http://schemas.microsoft.com/office/drawing/2014/main" id="{8A22E150-BF1A-E272-1B16-DC6949F3CC1F}"/>
              </a:ext>
            </a:extLst>
          </p:cNvPr>
          <p:cNvGraphicFramePr>
            <a:graphicFrameLocks noGrp="1"/>
          </p:cNvGraphicFramePr>
          <p:nvPr>
            <p:extLst>
              <p:ext uri="{D42A27DB-BD31-4B8C-83A1-F6EECF244321}">
                <p14:modId xmlns:p14="http://schemas.microsoft.com/office/powerpoint/2010/main" val="1100317002"/>
              </p:ext>
            </p:extLst>
          </p:nvPr>
        </p:nvGraphicFramePr>
        <p:xfrm>
          <a:off x="546470" y="0"/>
          <a:ext cx="11066058" cy="6872162"/>
        </p:xfrm>
        <a:graphic>
          <a:graphicData uri="http://schemas.openxmlformats.org/drawingml/2006/table">
            <a:tbl>
              <a:tblPr firstRow="1" firstCol="1" bandRow="1">
                <a:noFill/>
                <a:tableStyleId>{5C22544A-7EE6-4342-B048-85BDC9FD1C3A}</a:tableStyleId>
              </a:tblPr>
              <a:tblGrid>
                <a:gridCol w="2598253">
                  <a:extLst>
                    <a:ext uri="{9D8B030D-6E8A-4147-A177-3AD203B41FA5}">
                      <a16:colId xmlns:a16="http://schemas.microsoft.com/office/drawing/2014/main" val="2943789560"/>
                    </a:ext>
                  </a:extLst>
                </a:gridCol>
                <a:gridCol w="3750637">
                  <a:extLst>
                    <a:ext uri="{9D8B030D-6E8A-4147-A177-3AD203B41FA5}">
                      <a16:colId xmlns:a16="http://schemas.microsoft.com/office/drawing/2014/main" val="726987743"/>
                    </a:ext>
                  </a:extLst>
                </a:gridCol>
                <a:gridCol w="4717168">
                  <a:extLst>
                    <a:ext uri="{9D8B030D-6E8A-4147-A177-3AD203B41FA5}">
                      <a16:colId xmlns:a16="http://schemas.microsoft.com/office/drawing/2014/main" val="3616944402"/>
                    </a:ext>
                  </a:extLst>
                </a:gridCol>
              </a:tblGrid>
              <a:tr h="211716">
                <a:tc>
                  <a:txBody>
                    <a:bodyPr/>
                    <a:lstStyle/>
                    <a:p>
                      <a:pPr>
                        <a:lnSpc>
                          <a:spcPct val="107000"/>
                        </a:lnSpc>
                        <a:spcAft>
                          <a:spcPts val="800"/>
                        </a:spcAft>
                      </a:pPr>
                      <a:r>
                        <a:rPr lang="en-GB" sz="2000" b="1" kern="100" cap="none" spc="30" dirty="0">
                          <a:solidFill>
                            <a:schemeClr val="tx1"/>
                          </a:solidFill>
                          <a:effectLst/>
                        </a:rPr>
                        <a:t>Layer</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a:solidFill>
                            <a:schemeClr val="tx1"/>
                          </a:solidFill>
                          <a:effectLst/>
                        </a:rPr>
                        <a:t>Purpose</a:t>
                      </a:r>
                      <a:endParaRPr lang="en-GB" sz="2000" b="1" kern="100" cap="none" spc="3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dirty="0">
                          <a:solidFill>
                            <a:schemeClr val="tx1"/>
                          </a:solidFill>
                          <a:effectLst/>
                        </a:rPr>
                        <a:t>Notes</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493263759"/>
                  </a:ext>
                </a:extLst>
              </a:tr>
              <a:tr h="529994">
                <a:tc>
                  <a:txBody>
                    <a:bodyPr/>
                    <a:lstStyle/>
                    <a:p>
                      <a:pPr>
                        <a:lnSpc>
                          <a:spcPct val="107000"/>
                        </a:lnSpc>
                        <a:spcAft>
                          <a:spcPts val="800"/>
                        </a:spcAft>
                      </a:pPr>
                      <a:r>
                        <a:rPr lang="en-GB" sz="1600" b="1" kern="100" cap="none" spc="0" dirty="0">
                          <a:solidFill>
                            <a:schemeClr val="tx1"/>
                          </a:solidFill>
                          <a:effectLst/>
                        </a:rPr>
                        <a:t>Application</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user applications through services that are recognizable to human users.</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FTP and HTTP are both used to transfer files.</a:t>
                      </a:r>
                    </a:p>
                    <a:p>
                      <a:pPr>
                        <a:lnSpc>
                          <a:spcPct val="107000"/>
                        </a:lnSpc>
                        <a:spcAft>
                          <a:spcPts val="800"/>
                        </a:spcAft>
                      </a:pPr>
                      <a:r>
                        <a:rPr lang="en-GB" sz="1600" kern="100" cap="none" spc="0" dirty="0">
                          <a:solidFill>
                            <a:schemeClr val="tx1"/>
                          </a:solidFill>
                          <a:effectLst/>
                        </a:rPr>
                        <a:t>DNS is used to spare the app developer from the need to remember IP addresses.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309663558"/>
                  </a:ext>
                </a:extLst>
              </a:tr>
              <a:tr h="310204">
                <a:tc>
                  <a:txBody>
                    <a:bodyPr/>
                    <a:lstStyle/>
                    <a:p>
                      <a:pPr>
                        <a:lnSpc>
                          <a:spcPct val="107000"/>
                        </a:lnSpc>
                        <a:spcAft>
                          <a:spcPts val="800"/>
                        </a:spcAft>
                      </a:pPr>
                      <a:r>
                        <a:rPr lang="en-GB" sz="1600" b="1" kern="100" cap="none" spc="0">
                          <a:solidFill>
                            <a:schemeClr val="tx1"/>
                          </a:solidFill>
                          <a:effectLst/>
                        </a:rPr>
                        <a:t>Presentation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Establishes the format to use for data communication.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Examples include JER, XER, BER, various video and audio codecs.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291646422"/>
                  </a:ext>
                </a:extLst>
              </a:tr>
              <a:tr h="310204">
                <a:tc>
                  <a:txBody>
                    <a:bodyPr/>
                    <a:lstStyle/>
                    <a:p>
                      <a:pPr>
                        <a:lnSpc>
                          <a:spcPct val="107000"/>
                        </a:lnSpc>
                        <a:spcAft>
                          <a:spcPts val="800"/>
                        </a:spcAft>
                      </a:pPr>
                      <a:r>
                        <a:rPr lang="en-GB" sz="1600" b="1" kern="100" cap="none" spc="0">
                          <a:solidFill>
                            <a:schemeClr val="tx1"/>
                          </a:solidFill>
                          <a:effectLst/>
                        </a:rPr>
                        <a:t>Session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applications that communicate in a life cycle’s pattern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A life cycle is a process that has a beginning, activity and an end.</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292291598"/>
                  </a:ext>
                </a:extLst>
              </a:tr>
              <a:tr h="599565">
                <a:tc>
                  <a:txBody>
                    <a:bodyPr/>
                    <a:lstStyle/>
                    <a:p>
                      <a:pPr>
                        <a:lnSpc>
                          <a:spcPct val="107000"/>
                        </a:lnSpc>
                        <a:spcAft>
                          <a:spcPts val="800"/>
                        </a:spcAft>
                      </a:pPr>
                      <a:r>
                        <a:rPr lang="en-GB" sz="1600" b="1" kern="100" cap="none" spc="0">
                          <a:solidFill>
                            <a:schemeClr val="tx1"/>
                          </a:solidFill>
                          <a:effectLst/>
                        </a:rPr>
                        <a:t>Transport</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Relieves session layer entities from concern with transfer of data</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The transport layer is the first layer in the OSI model where the primary ontological focus shifts to the management and control of data </a:t>
                      </a:r>
                      <a:r>
                        <a:rPr lang="en-GB" sz="1600" b="1" kern="100" cap="none" spc="0" dirty="0">
                          <a:solidFill>
                            <a:schemeClr val="tx1"/>
                          </a:solidFill>
                          <a:effectLst/>
                        </a:rPr>
                        <a:t>in terms of byte quantities</a:t>
                      </a:r>
                      <a:r>
                        <a:rPr lang="en-GB" sz="1600" kern="100" cap="none" spc="0" dirty="0">
                          <a:solidFill>
                            <a:schemeClr val="tx1"/>
                          </a:solidFill>
                          <a:effectLst/>
                        </a:rPr>
                        <a:t>, marking a transition from the more abstract entities handled in the higher layers.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98148800"/>
                  </a:ext>
                </a:extLst>
              </a:tr>
              <a:tr h="454884">
                <a:tc>
                  <a:txBody>
                    <a:bodyPr/>
                    <a:lstStyle/>
                    <a:p>
                      <a:pPr>
                        <a:lnSpc>
                          <a:spcPct val="107000"/>
                        </a:lnSpc>
                        <a:spcAft>
                          <a:spcPts val="800"/>
                        </a:spcAft>
                      </a:pPr>
                      <a:r>
                        <a:rPr lang="en-GB" sz="1600" b="1" kern="100" cap="none" spc="0">
                          <a:solidFill>
                            <a:schemeClr val="tx1"/>
                          </a:solidFill>
                          <a:effectLst/>
                        </a:rPr>
                        <a:t>Network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Abstracts network topology away from overlying transport.</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This is the layer where paths are established (e.g., using algorithms or policies) and each participating entity uses the path to establish the egress port for a received packet.</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870557536"/>
                  </a:ext>
                </a:extLst>
              </a:tr>
              <a:tr h="599565">
                <a:tc>
                  <a:txBody>
                    <a:bodyPr/>
                    <a:lstStyle/>
                    <a:p>
                      <a:pPr>
                        <a:lnSpc>
                          <a:spcPct val="107000"/>
                        </a:lnSpc>
                        <a:spcAft>
                          <a:spcPts val="800"/>
                        </a:spcAft>
                      </a:pPr>
                      <a:r>
                        <a:rPr lang="en-GB" sz="1600" b="1" kern="100" cap="none" spc="0">
                          <a:solidFill>
                            <a:schemeClr val="tx1"/>
                          </a:solidFill>
                          <a:effectLst/>
                        </a:rPr>
                        <a:t>Data link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The data link layer provides mechanisms and programmatic control for reliable data transfer, framing, addressing, and media access, facilitating interaction with the physical layer.</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We’ve referred to the mechanisms and programmatic control as “services”. This change of terms is intended to concretize this use of the word “services”. </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15918808"/>
                  </a:ext>
                </a:extLst>
              </a:tr>
              <a:tr h="599565">
                <a:tc>
                  <a:txBody>
                    <a:bodyPr/>
                    <a:lstStyle/>
                    <a:p>
                      <a:pPr>
                        <a:lnSpc>
                          <a:spcPct val="107000"/>
                        </a:lnSpc>
                        <a:spcAft>
                          <a:spcPts val="800"/>
                        </a:spcAft>
                      </a:pPr>
                      <a:r>
                        <a:rPr lang="en-GB" sz="1600" b="1" kern="100" cap="none" spc="0" dirty="0">
                          <a:solidFill>
                            <a:schemeClr val="tx1"/>
                          </a:solidFill>
                          <a:effectLst/>
                        </a:rPr>
                        <a:t>Physical</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This is concerned with signal processing, optical transmission and reception, electrical transmission and reception, signal power and mechanical form factors.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Most physical layer technologies are specified by the IEEE, ITU-T and ITU-R.</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6886979"/>
                  </a:ext>
                </a:extLst>
              </a:tr>
            </a:tbl>
          </a:graphicData>
        </a:graphic>
      </p:graphicFrame>
    </p:spTree>
    <p:extLst>
      <p:ext uri="{BB962C8B-B14F-4D97-AF65-F5344CB8AC3E}">
        <p14:creationId xmlns:p14="http://schemas.microsoft.com/office/powerpoint/2010/main" val="134445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410B9-712E-5E17-8975-B06784308CB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LAN vs WAN – core difference</a:t>
            </a:r>
            <a:endParaRPr lang="LID4096" sz="4000">
              <a:solidFill>
                <a:srgbClr val="FFFFFF"/>
              </a:solidFill>
            </a:endParaRPr>
          </a:p>
        </p:txBody>
      </p:sp>
      <p:sp>
        <p:nvSpPr>
          <p:cNvPr id="3" name="Content Placeholder 2">
            <a:extLst>
              <a:ext uri="{FF2B5EF4-FFF2-40B4-BE49-F238E27FC236}">
                <a16:creationId xmlns:a16="http://schemas.microsoft.com/office/drawing/2014/main" id="{6607EF08-F382-1E5F-64D0-DA3DB598B8B9}"/>
              </a:ext>
            </a:extLst>
          </p:cNvPr>
          <p:cNvSpPr>
            <a:spLocks noGrp="1"/>
          </p:cNvSpPr>
          <p:nvPr>
            <p:ph idx="1"/>
          </p:nvPr>
        </p:nvSpPr>
        <p:spPr>
          <a:xfrm>
            <a:off x="1371599" y="2318197"/>
            <a:ext cx="9724031" cy="3683358"/>
          </a:xfrm>
        </p:spPr>
        <p:txBody>
          <a:bodyPr anchor="ctr">
            <a:normAutofit/>
          </a:bodyPr>
          <a:lstStyle/>
          <a:p>
            <a:r>
              <a:rPr lang="en-GB" sz="2000"/>
              <a:t>LAN: </a:t>
            </a:r>
          </a:p>
          <a:p>
            <a:pPr lvl="1"/>
            <a:r>
              <a:rPr lang="en-GB" sz="2000"/>
              <a:t>privately owned, by an enterprise, or on a smaller scale, by a household. </a:t>
            </a:r>
          </a:p>
          <a:p>
            <a:pPr lvl="1"/>
            <a:r>
              <a:rPr lang="en-GB" sz="2000"/>
              <a:t>Geographical scope is that of a single building.</a:t>
            </a:r>
          </a:p>
          <a:p>
            <a:r>
              <a:rPr lang="en-GB" sz="2000"/>
              <a:t>WAN: </a:t>
            </a:r>
          </a:p>
          <a:p>
            <a:pPr lvl="1"/>
            <a:r>
              <a:rPr lang="en-GB" sz="2000"/>
              <a:t>Geographically separated buildings owned by a single enterprise, or by partners dealing with one another, are connected through the service provided by public network providers.</a:t>
            </a:r>
            <a:endParaRPr lang="LID4096" sz="2000"/>
          </a:p>
        </p:txBody>
      </p:sp>
    </p:spTree>
    <p:extLst>
      <p:ext uri="{BB962C8B-B14F-4D97-AF65-F5344CB8AC3E}">
        <p14:creationId xmlns:p14="http://schemas.microsoft.com/office/powerpoint/2010/main" val="2362062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4. End-to-end principle</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677518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455F-3A22-3085-0323-AED0F0706401}"/>
              </a:ext>
            </a:extLst>
          </p:cNvPr>
          <p:cNvSpPr>
            <a:spLocks noGrp="1"/>
          </p:cNvSpPr>
          <p:nvPr>
            <p:ph type="title"/>
          </p:nvPr>
        </p:nvSpPr>
        <p:spPr/>
        <p:txBody>
          <a:bodyPr/>
          <a:lstStyle/>
          <a:p>
            <a:r>
              <a:rPr lang="en-GB" dirty="0"/>
              <a:t>Where to host communicating application functions</a:t>
            </a:r>
            <a:endParaRPr lang="LID4096" dirty="0"/>
          </a:p>
        </p:txBody>
      </p:sp>
      <p:sp>
        <p:nvSpPr>
          <p:cNvPr id="3" name="Content Placeholder 2">
            <a:extLst>
              <a:ext uri="{FF2B5EF4-FFF2-40B4-BE49-F238E27FC236}">
                <a16:creationId xmlns:a16="http://schemas.microsoft.com/office/drawing/2014/main" id="{E54C2CC7-2E31-5250-A575-8666B73A2BAB}"/>
              </a:ext>
            </a:extLst>
          </p:cNvPr>
          <p:cNvSpPr>
            <a:spLocks noGrp="1"/>
          </p:cNvSpPr>
          <p:nvPr>
            <p:ph idx="1"/>
          </p:nvPr>
        </p:nvSpPr>
        <p:spPr/>
        <p:txBody>
          <a:bodyPr>
            <a:normAutofit fontScale="92500" lnSpcReduction="20000"/>
          </a:bodyPr>
          <a:lstStyle/>
          <a:p>
            <a:r>
              <a:rPr lang="en-GB" dirty="0"/>
              <a:t>With distributed applications, the system hosting any given function in the application can be the object of engineering study.</a:t>
            </a:r>
          </a:p>
          <a:p>
            <a:r>
              <a:rPr lang="en-GB" dirty="0"/>
              <a:t>Broadly, two categories of system interest us: end systems(ES)/nodes (EN), and intermediate systems (IS)/nodes (IN).</a:t>
            </a:r>
          </a:p>
          <a:p>
            <a:r>
              <a:rPr lang="en-GB" dirty="0"/>
              <a:t>The first study</a:t>
            </a:r>
            <a:r>
              <a:rPr lang="en-GB" baseline="30000" dirty="0"/>
              <a:t>1</a:t>
            </a:r>
            <a:r>
              <a:rPr lang="en-GB" dirty="0"/>
              <a:t> of this kind expressed this field of study as the problem of where best to put functions in a communication system.</a:t>
            </a:r>
          </a:p>
          <a:p>
            <a:r>
              <a:rPr lang="en-GB" dirty="0"/>
              <a:t>The study observed that a complete and correct implementation of an application function can only be obtained by hosting the application at the end points of the communication system.</a:t>
            </a:r>
          </a:p>
          <a:p>
            <a:r>
              <a:rPr lang="en-GB" dirty="0"/>
              <a:t>The study further observed that the function should therefore not be implemented in the communication system – i.e., NOT on the hosts we now refer to as IS/IN.</a:t>
            </a:r>
          </a:p>
          <a:p>
            <a:r>
              <a:rPr lang="en-GB" dirty="0"/>
              <a:t>These observations are integrated within the </a:t>
            </a:r>
            <a:r>
              <a:rPr lang="en-GB" b="1" i="1" dirty="0"/>
              <a:t>end-to-end principle</a:t>
            </a:r>
            <a:r>
              <a:rPr lang="en-GB" dirty="0"/>
              <a:t>.</a:t>
            </a:r>
            <a:endParaRPr lang="LID4096" dirty="0"/>
          </a:p>
        </p:txBody>
      </p:sp>
    </p:spTree>
    <p:extLst>
      <p:ext uri="{BB962C8B-B14F-4D97-AF65-F5344CB8AC3E}">
        <p14:creationId xmlns:p14="http://schemas.microsoft.com/office/powerpoint/2010/main" val="1666901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0A214-5E0F-6D52-B22C-B830D67476F3}"/>
              </a:ext>
            </a:extLst>
          </p:cNvPr>
          <p:cNvSpPr>
            <a:spLocks noGrp="1"/>
          </p:cNvSpPr>
          <p:nvPr>
            <p:ph type="title"/>
          </p:nvPr>
        </p:nvSpPr>
        <p:spPr/>
        <p:txBody>
          <a:bodyPr/>
          <a:lstStyle/>
          <a:p>
            <a:r>
              <a:rPr lang="en-GB" dirty="0"/>
              <a:t>Implications for end-to-end protocol design</a:t>
            </a:r>
            <a:endParaRPr lang="LID4096" dirty="0"/>
          </a:p>
        </p:txBody>
      </p:sp>
      <p:sp>
        <p:nvSpPr>
          <p:cNvPr id="5" name="Content Placeholder 4">
            <a:extLst>
              <a:ext uri="{FF2B5EF4-FFF2-40B4-BE49-F238E27FC236}">
                <a16:creationId xmlns:a16="http://schemas.microsoft.com/office/drawing/2014/main" id="{33E4B13E-7651-2FB7-734B-205642278B4F}"/>
              </a:ext>
            </a:extLst>
          </p:cNvPr>
          <p:cNvSpPr>
            <a:spLocks noGrp="1"/>
          </p:cNvSpPr>
          <p:nvPr>
            <p:ph idx="1"/>
          </p:nvPr>
        </p:nvSpPr>
        <p:spPr/>
        <p:txBody>
          <a:bodyPr>
            <a:normAutofit/>
          </a:bodyPr>
          <a:lstStyle/>
          <a:p>
            <a:r>
              <a:rPr lang="en-GB" dirty="0"/>
              <a:t>An </a:t>
            </a:r>
            <a:r>
              <a:rPr lang="en-GB" b="1" i="1" dirty="0"/>
              <a:t>end-to-end protocol </a:t>
            </a:r>
            <a:r>
              <a:rPr lang="en-GB" dirty="0"/>
              <a:t>is one that supports the proper operation of a function (one or more) in a distributed application.</a:t>
            </a:r>
          </a:p>
          <a:p>
            <a:r>
              <a:rPr lang="en-GB" dirty="0"/>
              <a:t>In order to survive network failure, an end-to-end protocol must not store state in an IN/IS, nor may state about it be stored on an IN/IS.</a:t>
            </a:r>
          </a:p>
          <a:p>
            <a:r>
              <a:rPr lang="en-GB" dirty="0"/>
              <a:t>When state is only stored in endpoints, then loss of an endpoint will result in loss of an instance of the distributed application, as well as state pertinent to the operation of one (or more) of its functions.</a:t>
            </a:r>
          </a:p>
          <a:p>
            <a:pPr lvl="1"/>
            <a:r>
              <a:rPr lang="en-GB" dirty="0"/>
              <a:t>This is referred to as shared-fate.</a:t>
            </a:r>
          </a:p>
          <a:p>
            <a:r>
              <a:rPr lang="en-GB" dirty="0"/>
              <a:t>A discussion on the history, current state and future of the principle can </a:t>
            </a:r>
            <a:r>
              <a:rPr lang="en-GB"/>
              <a:t>be found in RFC 3724.</a:t>
            </a:r>
            <a:endParaRPr lang="LID4096" dirty="0"/>
          </a:p>
        </p:txBody>
      </p:sp>
    </p:spTree>
    <p:extLst>
      <p:ext uri="{BB962C8B-B14F-4D97-AF65-F5344CB8AC3E}">
        <p14:creationId xmlns:p14="http://schemas.microsoft.com/office/powerpoint/2010/main" val="4213445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5. Network Topologies</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60236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9FE79-058C-4240-826B-A05A32237319}"/>
              </a:ext>
            </a:extLst>
          </p:cNvPr>
          <p:cNvSpPr>
            <a:spLocks noGrp="1"/>
          </p:cNvSpPr>
          <p:nvPr>
            <p:ph type="title"/>
          </p:nvPr>
        </p:nvSpPr>
        <p:spPr/>
        <p:txBody>
          <a:bodyPr/>
          <a:lstStyle/>
          <a:p>
            <a:r>
              <a:rPr lang="en-GB" dirty="0"/>
              <a:t>Topology: some definitions</a:t>
            </a:r>
          </a:p>
        </p:txBody>
      </p:sp>
      <p:sp>
        <p:nvSpPr>
          <p:cNvPr id="6" name="Content Placeholder 5">
            <a:extLst>
              <a:ext uri="{FF2B5EF4-FFF2-40B4-BE49-F238E27FC236}">
                <a16:creationId xmlns:a16="http://schemas.microsoft.com/office/drawing/2014/main" id="{7FD99F20-8E59-40A7-8985-B8CA87F2C3A3}"/>
              </a:ext>
            </a:extLst>
          </p:cNvPr>
          <p:cNvSpPr>
            <a:spLocks noGrp="1"/>
          </p:cNvSpPr>
          <p:nvPr>
            <p:ph idx="1"/>
          </p:nvPr>
        </p:nvSpPr>
        <p:spPr>
          <a:xfrm>
            <a:off x="838199" y="1825625"/>
            <a:ext cx="10688273" cy="4351338"/>
          </a:xfrm>
        </p:spPr>
        <p:txBody>
          <a:bodyPr>
            <a:normAutofit lnSpcReduction="10000"/>
          </a:bodyPr>
          <a:lstStyle/>
          <a:p>
            <a:r>
              <a:rPr lang="en-GB" dirty="0"/>
              <a:t>OED: “</a:t>
            </a:r>
            <a:r>
              <a:rPr lang="en-GB" i="1" dirty="0">
                <a:latin typeface="Times New Roman" panose="02020603050405020304" pitchFamily="18" charset="0"/>
                <a:cs typeface="Times New Roman" panose="02020603050405020304" pitchFamily="18" charset="0"/>
              </a:rPr>
              <a:t>A term meaning ‘science of place’, which has been tentatively proposed or used in various senses</a:t>
            </a:r>
            <a:r>
              <a:rPr lang="en-GB" dirty="0"/>
              <a:t>”</a:t>
            </a:r>
          </a:p>
          <a:p>
            <a:pPr marL="457200" lvl="1" indent="0">
              <a:buNone/>
            </a:pPr>
            <a:r>
              <a:rPr lang="en-GB" dirty="0"/>
              <a:t>More specifically, 3</a:t>
            </a:r>
            <a:r>
              <a:rPr lang="en-GB" baseline="30000" dirty="0"/>
              <a:t>rd</a:t>
            </a:r>
            <a:r>
              <a:rPr lang="en-GB" dirty="0"/>
              <a:t> form declared in OED deals with the mathematical sense and 3(d) is the sense which we use: </a:t>
            </a:r>
          </a:p>
          <a:p>
            <a:pPr marL="457200" lvl="1" indent="0" algn="ctr">
              <a:buNone/>
            </a:pP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Physical Topology </a:t>
            </a:r>
          </a:p>
          <a:p>
            <a:pPr marL="457200" lvl="1" indent="0">
              <a:buNone/>
            </a:pPr>
            <a:r>
              <a:rPr lang="en-GB" i="1" dirty="0">
                <a:latin typeface="Times New Roman" panose="02020603050405020304" pitchFamily="18" charset="0"/>
                <a:cs typeface="Times New Roman" panose="02020603050405020304" pitchFamily="18" charset="0"/>
              </a:rPr>
              <a:t>“The term physical topology refers to the way in which a network is laid out physically. Two or more devices connect to a link; two or more links form a topology. The topology of a network is the geometric representation of all the links and linking devices (usually called nodes) to one another.” </a:t>
            </a:r>
            <a:r>
              <a:rPr lang="en-GB" dirty="0">
                <a:latin typeface="Times New Roman" panose="02020603050405020304" pitchFamily="18" charset="0"/>
                <a:cs typeface="Times New Roman" panose="02020603050405020304" pitchFamily="18" charset="0"/>
              </a:rPr>
              <a:t>[1]</a:t>
            </a:r>
          </a:p>
          <a:p>
            <a:pPr marL="457200" lvl="1" indent="0">
              <a:buNone/>
            </a:pPr>
            <a:r>
              <a:rPr lang="en-GB" i="1" dirty="0">
                <a:latin typeface="Times New Roman" panose="02020603050405020304" pitchFamily="18" charset="0"/>
                <a:cs typeface="Times New Roman" panose="02020603050405020304" pitchFamily="18" charset="0"/>
              </a:rPr>
              <a:t>“Topology describes the structure of a system in terms of how the devices (nodes) are connected with each other. It is illustrated using network diagrams.” </a:t>
            </a:r>
            <a:r>
              <a:rPr lang="en-GB" dirty="0">
                <a:latin typeface="Times New Roman" panose="02020603050405020304" pitchFamily="18" charset="0"/>
                <a:cs typeface="Times New Roman" panose="02020603050405020304" pitchFamily="18" charset="0"/>
              </a:rPr>
              <a:t>[2]</a:t>
            </a:r>
            <a:endParaRPr lang="en-GB" i="1" dirty="0">
              <a:latin typeface="Times New Roman" panose="02020603050405020304" pitchFamily="18"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9751AF5D-6566-46FA-BA70-4C3E982ADBCE}"/>
              </a:ext>
            </a:extLst>
          </p:cNvPr>
          <p:cNvSpPr txBox="1"/>
          <p:nvPr/>
        </p:nvSpPr>
        <p:spPr>
          <a:xfrm>
            <a:off x="838199" y="6311900"/>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 B. </a:t>
            </a:r>
            <a:r>
              <a:rPr lang="en-GB" sz="1000" dirty="0" err="1">
                <a:latin typeface="Times New Roman" panose="02020603050405020304" pitchFamily="18" charset="0"/>
                <a:cs typeface="Times New Roman" panose="02020603050405020304" pitchFamily="18" charset="0"/>
              </a:rPr>
              <a:t>Forouzan</a:t>
            </a:r>
            <a:r>
              <a:rPr lang="en-GB" sz="1000" dirty="0">
                <a:latin typeface="Times New Roman" panose="02020603050405020304" pitchFamily="18" charset="0"/>
                <a:cs typeface="Times New Roman" panose="02020603050405020304" pitchFamily="18" charset="0"/>
              </a:rPr>
              <a:t>, “Introduction,” in </a:t>
            </a:r>
            <a:r>
              <a:rPr lang="en-GB" sz="1000" i="1" dirty="0">
                <a:latin typeface="Times New Roman" panose="02020603050405020304" pitchFamily="18" charset="0"/>
                <a:cs typeface="Times New Roman" panose="02020603050405020304" pitchFamily="18" charset="0"/>
              </a:rPr>
              <a:t>Data communications &amp; networking (</a:t>
            </a:r>
            <a:r>
              <a:rPr lang="en-GB" sz="1000" i="1" dirty="0" err="1">
                <a:latin typeface="Times New Roman" panose="02020603050405020304" pitchFamily="18" charset="0"/>
                <a:cs typeface="Times New Roman" panose="02020603050405020304" pitchFamily="18" charset="0"/>
              </a:rPr>
              <a:t>sie</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Tata McGraw-Hill Education, 2006, </a:t>
            </a:r>
            <a:r>
              <a:rPr lang="en-GB" sz="1000" dirty="0" err="1">
                <a:latin typeface="Times New Roman" panose="02020603050405020304" pitchFamily="18" charset="0"/>
                <a:cs typeface="Times New Roman" panose="02020603050405020304" pitchFamily="18" charset="0"/>
              </a:rPr>
              <a:t>ch.</a:t>
            </a:r>
            <a:r>
              <a:rPr lang="en-GB" sz="1000" dirty="0">
                <a:latin typeface="Times New Roman" panose="02020603050405020304" pitchFamily="18" charset="0"/>
                <a:cs typeface="Times New Roman" panose="02020603050405020304" pitchFamily="18" charset="0"/>
              </a:rPr>
              <a:t> 1, pp. 8-9.</a:t>
            </a:r>
          </a:p>
        </p:txBody>
      </p:sp>
      <p:sp>
        <p:nvSpPr>
          <p:cNvPr id="8" name="TextBox 7">
            <a:extLst>
              <a:ext uri="{FF2B5EF4-FFF2-40B4-BE49-F238E27FC236}">
                <a16:creationId xmlns:a16="http://schemas.microsoft.com/office/drawing/2014/main" id="{C8122DC9-D119-4999-A0C1-07D1C6D0CA60}"/>
              </a:ext>
            </a:extLst>
          </p:cNvPr>
          <p:cNvSpPr txBox="1"/>
          <p:nvPr/>
        </p:nvSpPr>
        <p:spPr>
          <a:xfrm>
            <a:off x="6182335" y="6311900"/>
            <a:ext cx="580282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a:t>
            </a:r>
            <a:r>
              <a:rPr lang="en-GB" sz="1000" dirty="0" err="1">
                <a:latin typeface="Times New Roman" panose="02020603050405020304" pitchFamily="18" charset="0"/>
                <a:cs typeface="Times New Roman" panose="02020603050405020304" pitchFamily="18" charset="0"/>
              </a:rPr>
              <a:t>Konnex</a:t>
            </a:r>
            <a:r>
              <a:rPr lang="en-GB" sz="1000" dirty="0">
                <a:latin typeface="Times New Roman" panose="02020603050405020304" pitchFamily="18" charset="0"/>
                <a:cs typeface="Times New Roman" panose="02020603050405020304" pitchFamily="18" charset="0"/>
              </a:rPr>
              <a:t>,”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 65</a:t>
            </a:r>
          </a:p>
        </p:txBody>
      </p:sp>
    </p:spTree>
    <p:extLst>
      <p:ext uri="{BB962C8B-B14F-4D97-AF65-F5344CB8AC3E}">
        <p14:creationId xmlns:p14="http://schemas.microsoft.com/office/powerpoint/2010/main" val="1862696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5E3-B3FB-4A59-8FAB-7F2454E78BE1}"/>
              </a:ext>
            </a:extLst>
          </p:cNvPr>
          <p:cNvSpPr>
            <a:spLocks noGrp="1"/>
          </p:cNvSpPr>
          <p:nvPr>
            <p:ph type="title"/>
          </p:nvPr>
        </p:nvSpPr>
        <p:spPr/>
        <p:txBody>
          <a:bodyPr/>
          <a:lstStyle/>
          <a:p>
            <a:r>
              <a:rPr lang="en-GB" dirty="0"/>
              <a:t>Physical vs Logical</a:t>
            </a:r>
          </a:p>
        </p:txBody>
      </p:sp>
      <p:sp>
        <p:nvSpPr>
          <p:cNvPr id="3" name="Content Placeholder 2">
            <a:extLst>
              <a:ext uri="{FF2B5EF4-FFF2-40B4-BE49-F238E27FC236}">
                <a16:creationId xmlns:a16="http://schemas.microsoft.com/office/drawing/2014/main" id="{8CA05413-A3F7-47BD-B411-0CDB7397B210}"/>
              </a:ext>
            </a:extLst>
          </p:cNvPr>
          <p:cNvSpPr>
            <a:spLocks noGrp="1"/>
          </p:cNvSpPr>
          <p:nvPr>
            <p:ph idx="1"/>
          </p:nvPr>
        </p:nvSpPr>
        <p:spPr/>
        <p:txBody>
          <a:bodyPr>
            <a:normAutofit lnSpcReduction="10000"/>
          </a:bodyPr>
          <a:lstStyle/>
          <a:p>
            <a:r>
              <a:rPr lang="en-GB" dirty="0"/>
              <a:t>Let’s </a:t>
            </a:r>
            <a:r>
              <a:rPr lang="en-GB" dirty="0">
                <a:hlinkClick r:id="rId2" action="ppaction://hlinksldjump"/>
              </a:rPr>
              <a:t>refer back to </a:t>
            </a: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The full set of “constituent parts” may comprise a full representation of all that is in the network:</a:t>
            </a:r>
          </a:p>
          <a:p>
            <a:pPr lvl="1"/>
            <a:r>
              <a:rPr lang="en-GB" dirty="0"/>
              <a:t> tangible, visible, physical parts, e.g. computers, network switches and cables (or wireless channels).</a:t>
            </a:r>
          </a:p>
          <a:p>
            <a:r>
              <a:rPr lang="en-GB" dirty="0"/>
              <a:t>These are </a:t>
            </a:r>
            <a:r>
              <a:rPr lang="en-GB" b="1" i="1" dirty="0"/>
              <a:t>physical</a:t>
            </a:r>
            <a:r>
              <a:rPr lang="en-GB" dirty="0"/>
              <a:t> topologies</a:t>
            </a:r>
          </a:p>
          <a:p>
            <a:r>
              <a:rPr lang="en-GB" dirty="0"/>
              <a:t>On the other hand: the full set of “constituent parts” may comprise only a partial representation of all that is in the network.</a:t>
            </a:r>
          </a:p>
          <a:p>
            <a:r>
              <a:rPr lang="en-GB" dirty="0"/>
              <a:t>These are </a:t>
            </a:r>
            <a:r>
              <a:rPr lang="en-GB" b="1" i="1" dirty="0"/>
              <a:t>logical</a:t>
            </a:r>
            <a:r>
              <a:rPr lang="en-GB" dirty="0"/>
              <a:t> topologies – some physical details are abstracted.</a:t>
            </a:r>
          </a:p>
          <a:p>
            <a:endParaRPr lang="en-GB" dirty="0"/>
          </a:p>
        </p:txBody>
      </p:sp>
    </p:spTree>
    <p:extLst>
      <p:ext uri="{BB962C8B-B14F-4D97-AF65-F5344CB8AC3E}">
        <p14:creationId xmlns:p14="http://schemas.microsoft.com/office/powerpoint/2010/main" val="1694310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ECCA-AC2F-4D9C-BBF6-6D3C1BBC980C}"/>
              </a:ext>
            </a:extLst>
          </p:cNvPr>
          <p:cNvSpPr>
            <a:spLocks noGrp="1"/>
          </p:cNvSpPr>
          <p:nvPr>
            <p:ph type="title"/>
          </p:nvPr>
        </p:nvSpPr>
        <p:spPr>
          <a:xfrm rot="16200000">
            <a:off x="-2222860" y="2766217"/>
            <a:ext cx="5983703" cy="1325563"/>
          </a:xfrm>
        </p:spPr>
        <p:txBody>
          <a:bodyPr/>
          <a:lstStyle/>
          <a:p>
            <a:pPr algn="ctr"/>
            <a:r>
              <a:rPr lang="en-GB" dirty="0"/>
              <a:t>Basic topologies</a:t>
            </a:r>
          </a:p>
        </p:txBody>
      </p:sp>
      <p:pic>
        <p:nvPicPr>
          <p:cNvPr id="3" name="Picture 2">
            <a:extLst>
              <a:ext uri="{FF2B5EF4-FFF2-40B4-BE49-F238E27FC236}">
                <a16:creationId xmlns:a16="http://schemas.microsoft.com/office/drawing/2014/main" id="{8C456309-E7F3-4441-914C-58A24230A9E2}"/>
              </a:ext>
            </a:extLst>
          </p:cNvPr>
          <p:cNvPicPr>
            <a:picLocks noChangeAspect="1"/>
          </p:cNvPicPr>
          <p:nvPr/>
        </p:nvPicPr>
        <p:blipFill>
          <a:blip r:embed="rId2"/>
          <a:stretch>
            <a:fillRect/>
          </a:stretch>
        </p:blipFill>
        <p:spPr>
          <a:xfrm>
            <a:off x="1495062" y="411867"/>
            <a:ext cx="9201875" cy="6034266"/>
          </a:xfrm>
          <a:prstGeom prst="rect">
            <a:avLst/>
          </a:prstGeom>
        </p:spPr>
      </p:pic>
      <p:sp>
        <p:nvSpPr>
          <p:cNvPr id="4" name="TextBox 3">
            <a:extLst>
              <a:ext uri="{FF2B5EF4-FFF2-40B4-BE49-F238E27FC236}">
                <a16:creationId xmlns:a16="http://schemas.microsoft.com/office/drawing/2014/main" id="{460ED0BF-1363-9F2B-FDA3-3D48FD9F5E80}"/>
              </a:ext>
            </a:extLst>
          </p:cNvPr>
          <p:cNvSpPr txBox="1"/>
          <p:nvPr/>
        </p:nvSpPr>
        <p:spPr>
          <a:xfrm>
            <a:off x="8184776" y="573741"/>
            <a:ext cx="2366683" cy="923330"/>
          </a:xfrm>
          <a:prstGeom prst="rect">
            <a:avLst/>
          </a:prstGeom>
          <a:noFill/>
        </p:spPr>
        <p:txBody>
          <a:bodyPr wrap="square" rtlCol="0">
            <a:spAutoFit/>
          </a:bodyPr>
          <a:lstStyle/>
          <a:p>
            <a:r>
              <a:rPr lang="en-GB" dirty="0">
                <a:solidFill>
                  <a:srgbClr val="FF0000"/>
                </a:solidFill>
                <a:latin typeface="Comic Sans MS" panose="030F0702030302020204" pitchFamily="66" charset="0"/>
              </a:rPr>
              <a:t>Include linear (chain) topology with the basic set</a:t>
            </a:r>
            <a:endParaRPr lang="LID4096"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150462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6F46-1091-4D94-8442-2BFC9D0300D5}"/>
              </a:ext>
            </a:extLst>
          </p:cNvPr>
          <p:cNvSpPr>
            <a:spLocks noGrp="1"/>
          </p:cNvSpPr>
          <p:nvPr>
            <p:ph type="title"/>
          </p:nvPr>
        </p:nvSpPr>
        <p:spPr/>
        <p:txBody>
          <a:bodyPr/>
          <a:lstStyle/>
          <a:p>
            <a:r>
              <a:rPr lang="en-GB" dirty="0"/>
              <a:t>Basic topologies (2)</a:t>
            </a:r>
          </a:p>
        </p:txBody>
      </p:sp>
      <p:sp>
        <p:nvSpPr>
          <p:cNvPr id="3" name="Content Placeholder 2">
            <a:extLst>
              <a:ext uri="{FF2B5EF4-FFF2-40B4-BE49-F238E27FC236}">
                <a16:creationId xmlns:a16="http://schemas.microsoft.com/office/drawing/2014/main" id="{18D440D1-6D78-4C23-B8C8-27344D9C18B7}"/>
              </a:ext>
            </a:extLst>
          </p:cNvPr>
          <p:cNvSpPr>
            <a:spLocks noGrp="1"/>
          </p:cNvSpPr>
          <p:nvPr>
            <p:ph idx="1"/>
          </p:nvPr>
        </p:nvSpPr>
        <p:spPr/>
        <p:txBody>
          <a:bodyPr/>
          <a:lstStyle/>
          <a:p>
            <a:r>
              <a:rPr lang="en-GB" dirty="0"/>
              <a:t>Note that the graphic showing the basic topologies does not commit itself to any formal discipline.</a:t>
            </a:r>
          </a:p>
          <a:p>
            <a:r>
              <a:rPr lang="en-GB" dirty="0"/>
              <a:t>It’s not a diagram from graph theory</a:t>
            </a:r>
          </a:p>
          <a:p>
            <a:r>
              <a:rPr lang="en-GB" dirty="0"/>
              <a:t>It doesn’t distinguish between end-systems/end-nodes/hosts and intermediate-systems/intermediate-nodes.</a:t>
            </a:r>
          </a:p>
          <a:p>
            <a:r>
              <a:rPr lang="en-GB" dirty="0"/>
              <a:t>Let’s take a look at what is </a:t>
            </a:r>
            <a:r>
              <a:rPr lang="en-GB" b="1" i="1" dirty="0"/>
              <a:t>generally</a:t>
            </a:r>
            <a:r>
              <a:rPr lang="en-GB" baseline="30000" dirty="0"/>
              <a:t>1</a:t>
            </a:r>
            <a:r>
              <a:rPr lang="en-GB" b="1" i="1" dirty="0"/>
              <a:t> </a:t>
            </a:r>
            <a:r>
              <a:rPr lang="en-GB" dirty="0"/>
              <a:t>true about these topologies.</a:t>
            </a:r>
          </a:p>
        </p:txBody>
      </p:sp>
    </p:spTree>
    <p:extLst>
      <p:ext uri="{BB962C8B-B14F-4D97-AF65-F5344CB8AC3E}">
        <p14:creationId xmlns:p14="http://schemas.microsoft.com/office/powerpoint/2010/main" val="40629218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Generalized, distinguishing, communication characteristics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85000" lnSpcReduction="20000"/>
          </a:bodyPr>
          <a:lstStyle/>
          <a:p>
            <a:r>
              <a:rPr lang="en-GB" dirty="0"/>
              <a:t>Bus</a:t>
            </a:r>
          </a:p>
          <a:p>
            <a:pPr lvl="1"/>
            <a:r>
              <a:rPr lang="en-GB" dirty="0"/>
              <a:t>Single communication channel, shared by all nodes</a:t>
            </a:r>
          </a:p>
          <a:p>
            <a:pPr lvl="1"/>
            <a:r>
              <a:rPr lang="en-GB" dirty="0"/>
              <a:t>Any node can communicate </a:t>
            </a:r>
            <a:r>
              <a:rPr lang="en-GB" b="1" dirty="0"/>
              <a:t>directly</a:t>
            </a:r>
            <a:r>
              <a:rPr lang="en-GB" dirty="0"/>
              <a:t> with another node</a:t>
            </a:r>
          </a:p>
          <a:p>
            <a:pPr lvl="1"/>
            <a:r>
              <a:rPr lang="en-GB" dirty="0"/>
              <a:t>Therefore: arbitration needed to determine which pair of end points communicates.</a:t>
            </a:r>
          </a:p>
          <a:p>
            <a:r>
              <a:rPr lang="en-GB" dirty="0"/>
              <a:t>Mesh</a:t>
            </a:r>
          </a:p>
          <a:p>
            <a:pPr lvl="1"/>
            <a:r>
              <a:rPr lang="en-GB" dirty="0"/>
              <a:t>One communication channel per node-pair</a:t>
            </a:r>
          </a:p>
          <a:p>
            <a:pPr lvl="1"/>
            <a:r>
              <a:rPr lang="en-GB" dirty="0"/>
              <a:t>Any node can communicate directly with another node.</a:t>
            </a:r>
          </a:p>
          <a:p>
            <a:pPr lvl="1"/>
            <a:r>
              <a:rPr lang="en-GB" dirty="0"/>
              <a:t>Arbitration is not required.</a:t>
            </a:r>
          </a:p>
          <a:p>
            <a:r>
              <a:rPr lang="en-GB" dirty="0"/>
              <a:t>Ring</a:t>
            </a:r>
          </a:p>
          <a:p>
            <a:pPr lvl="1"/>
            <a:r>
              <a:rPr lang="en-GB" dirty="0"/>
              <a:t>Any node can communicate directly only with its neighbour.</a:t>
            </a:r>
          </a:p>
          <a:p>
            <a:pPr lvl="2"/>
            <a:r>
              <a:rPr lang="en-GB" dirty="0"/>
              <a:t>Unidirectional rings specify </a:t>
            </a:r>
            <a:r>
              <a:rPr lang="en-GB" b="1" i="1" dirty="0"/>
              <a:t>which one</a:t>
            </a:r>
            <a:r>
              <a:rPr lang="en-GB" dirty="0"/>
              <a:t> of the two neighbours.</a:t>
            </a:r>
          </a:p>
          <a:p>
            <a:r>
              <a:rPr lang="en-GB" dirty="0"/>
              <a:t>Star</a:t>
            </a:r>
          </a:p>
          <a:p>
            <a:pPr lvl="1"/>
            <a:r>
              <a:rPr lang="en-GB" dirty="0"/>
              <a:t>Any node can communicate directly with another node through an intermediate device.</a:t>
            </a:r>
          </a:p>
          <a:p>
            <a:pPr lvl="1"/>
            <a:endParaRPr lang="en-GB" dirty="0"/>
          </a:p>
          <a:p>
            <a:pPr lvl="1"/>
            <a:endParaRPr lang="en-GB" dirty="0"/>
          </a:p>
        </p:txBody>
      </p:sp>
    </p:spTree>
    <p:extLst>
      <p:ext uri="{BB962C8B-B14F-4D97-AF65-F5344CB8AC3E}">
        <p14:creationId xmlns:p14="http://schemas.microsoft.com/office/powerpoint/2010/main" val="605109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305-5C11-4EBF-B6CB-CBBDD3DF7094}"/>
              </a:ext>
            </a:extLst>
          </p:cNvPr>
          <p:cNvSpPr>
            <a:spLocks noGrp="1"/>
          </p:cNvSpPr>
          <p:nvPr>
            <p:ph type="title"/>
          </p:nvPr>
        </p:nvSpPr>
        <p:spPr/>
        <p:txBody>
          <a:bodyPr/>
          <a:lstStyle/>
          <a:p>
            <a:r>
              <a:rPr lang="en-GB" dirty="0"/>
              <a:t>Problem – Topology at what layer?</a:t>
            </a:r>
          </a:p>
        </p:txBody>
      </p:sp>
      <p:sp>
        <p:nvSpPr>
          <p:cNvPr id="3" name="Content Placeholder 2">
            <a:extLst>
              <a:ext uri="{FF2B5EF4-FFF2-40B4-BE49-F238E27FC236}">
                <a16:creationId xmlns:a16="http://schemas.microsoft.com/office/drawing/2014/main" id="{C7969087-6956-4ABE-AA8A-C5FE6ADC195A}"/>
              </a:ext>
            </a:extLst>
          </p:cNvPr>
          <p:cNvSpPr>
            <a:spLocks noGrp="1"/>
          </p:cNvSpPr>
          <p:nvPr>
            <p:ph idx="1"/>
          </p:nvPr>
        </p:nvSpPr>
        <p:spPr>
          <a:xfrm>
            <a:off x="838200" y="2747961"/>
            <a:ext cx="5193925" cy="3429001"/>
          </a:xfrm>
        </p:spPr>
        <p:txBody>
          <a:bodyPr>
            <a:normAutofit/>
          </a:bodyPr>
          <a:lstStyle/>
          <a:p>
            <a:r>
              <a:rPr lang="en-GB" dirty="0"/>
              <a:t>Let’s take the adjacent graphic as an example.</a:t>
            </a:r>
          </a:p>
          <a:p>
            <a:r>
              <a:rPr lang="en-GB" dirty="0"/>
              <a:t>This is a star topology at layer 1 but a multipoint-to-multipoint at layer 2!</a:t>
            </a:r>
          </a:p>
        </p:txBody>
      </p:sp>
      <p:sp>
        <p:nvSpPr>
          <p:cNvPr id="11" name="TextBox 10">
            <a:extLst>
              <a:ext uri="{FF2B5EF4-FFF2-40B4-BE49-F238E27FC236}">
                <a16:creationId xmlns:a16="http://schemas.microsoft.com/office/drawing/2014/main" id="{E37F3647-E411-47C7-84E2-5384D927E3AB}"/>
              </a:ext>
            </a:extLst>
          </p:cNvPr>
          <p:cNvSpPr txBox="1"/>
          <p:nvPr/>
        </p:nvSpPr>
        <p:spPr>
          <a:xfrm>
            <a:off x="838200" y="1825625"/>
            <a:ext cx="10821499" cy="830997"/>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a:t>
            </a:r>
            <a:r>
              <a:rPr lang="en-GB" sz="2800" dirty="0">
                <a:hlinkClick r:id="rId3" action="ppaction://hlinksldjump"/>
              </a:rPr>
              <a:t>“basic topologies” </a:t>
            </a:r>
            <a:r>
              <a:rPr lang="en-GB" sz="2800" dirty="0"/>
              <a:t>slide does not refer to the layer of the topology.</a:t>
            </a:r>
          </a:p>
          <a:p>
            <a:pPr marL="742950" lvl="1" indent="-285750">
              <a:buFont typeface="Arial" panose="020B0604020202020204" pitchFamily="34" charset="0"/>
              <a:buChar char="•"/>
            </a:pPr>
            <a:r>
              <a:rPr lang="en-GB" sz="2000" dirty="0"/>
              <a:t>Networks consist of multiple layers, with each layer supporting a topology among its peers.</a:t>
            </a:r>
            <a:endParaRPr lang="en-GB" sz="2800" dirty="0"/>
          </a:p>
        </p:txBody>
      </p:sp>
      <p:pic>
        <p:nvPicPr>
          <p:cNvPr id="7" name="Picture 6">
            <a:extLst>
              <a:ext uri="{FF2B5EF4-FFF2-40B4-BE49-F238E27FC236}">
                <a16:creationId xmlns:a16="http://schemas.microsoft.com/office/drawing/2014/main" id="{E66D824B-9F99-9083-F996-94AEB1407270}"/>
              </a:ext>
            </a:extLst>
          </p:cNvPr>
          <p:cNvPicPr>
            <a:picLocks noChangeAspect="1"/>
          </p:cNvPicPr>
          <p:nvPr/>
        </p:nvPicPr>
        <p:blipFill>
          <a:blip r:embed="rId4"/>
          <a:stretch>
            <a:fillRect/>
          </a:stretch>
        </p:blipFill>
        <p:spPr>
          <a:xfrm>
            <a:off x="6739346" y="2747961"/>
            <a:ext cx="4298182" cy="3947621"/>
          </a:xfrm>
          <a:prstGeom prst="rect">
            <a:avLst/>
          </a:prstGeom>
        </p:spPr>
      </p:pic>
    </p:spTree>
    <p:extLst>
      <p:ext uri="{BB962C8B-B14F-4D97-AF65-F5344CB8AC3E}">
        <p14:creationId xmlns:p14="http://schemas.microsoft.com/office/powerpoint/2010/main" val="411714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27284-46B1-0164-7AB2-4A8277E7834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Differentiating between internet &amp; Internet </a:t>
            </a:r>
            <a:endParaRPr lang="LID4096" sz="4000">
              <a:solidFill>
                <a:srgbClr val="FFFFFF"/>
              </a:solidFill>
            </a:endParaRPr>
          </a:p>
        </p:txBody>
      </p:sp>
      <p:sp>
        <p:nvSpPr>
          <p:cNvPr id="3" name="Content Placeholder 2">
            <a:extLst>
              <a:ext uri="{FF2B5EF4-FFF2-40B4-BE49-F238E27FC236}">
                <a16:creationId xmlns:a16="http://schemas.microsoft.com/office/drawing/2014/main" id="{65A6CDE1-844A-FEA8-B6D9-43F4219D8DA6}"/>
              </a:ext>
            </a:extLst>
          </p:cNvPr>
          <p:cNvSpPr>
            <a:spLocks noGrp="1"/>
          </p:cNvSpPr>
          <p:nvPr>
            <p:ph idx="1"/>
          </p:nvPr>
        </p:nvSpPr>
        <p:spPr>
          <a:xfrm>
            <a:off x="1371599" y="2318197"/>
            <a:ext cx="9724031" cy="3683358"/>
          </a:xfrm>
        </p:spPr>
        <p:txBody>
          <a:bodyPr anchor="ctr">
            <a:normAutofit/>
          </a:bodyPr>
          <a:lstStyle/>
          <a:p>
            <a:r>
              <a:rPr lang="en-GB" sz="2000" dirty="0"/>
              <a:t>When two physically isolated networks, say, in a building (for simplicity’s sake), are joined, what do we call the resulting structure?</a:t>
            </a:r>
          </a:p>
          <a:p>
            <a:r>
              <a:rPr lang="en-GB" sz="2000" dirty="0"/>
              <a:t>An internetwork!</a:t>
            </a:r>
          </a:p>
          <a:p>
            <a:pPr lvl="1"/>
            <a:r>
              <a:rPr lang="en-GB" sz="2000" dirty="0"/>
              <a:t>Or internet</a:t>
            </a:r>
          </a:p>
          <a:p>
            <a:r>
              <a:rPr lang="en-GB" sz="2000" dirty="0"/>
              <a:t>What is the largest internetwork that humanity has built?</a:t>
            </a:r>
          </a:p>
          <a:p>
            <a:pPr lvl="1"/>
            <a:r>
              <a:rPr lang="en-GB" sz="2000" dirty="0"/>
              <a:t>That which we call the Internet – which we implicitly assume, today, will serve as the means to connect us to information and entertainment services.</a:t>
            </a:r>
            <a:endParaRPr lang="LID4096" sz="2000" dirty="0"/>
          </a:p>
        </p:txBody>
      </p:sp>
    </p:spTree>
    <p:extLst>
      <p:ext uri="{BB962C8B-B14F-4D97-AF65-F5344CB8AC3E}">
        <p14:creationId xmlns:p14="http://schemas.microsoft.com/office/powerpoint/2010/main" val="1635425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5953-A636-4B5C-ABD1-1703FDFCAE3F}"/>
              </a:ext>
            </a:extLst>
          </p:cNvPr>
          <p:cNvSpPr>
            <a:spLocks noGrp="1"/>
          </p:cNvSpPr>
          <p:nvPr>
            <p:ph type="title"/>
          </p:nvPr>
        </p:nvSpPr>
        <p:spPr/>
        <p:txBody>
          <a:bodyPr/>
          <a:lstStyle/>
          <a:p>
            <a:r>
              <a:rPr lang="en-GB" dirty="0"/>
              <a:t>Topology is layer dependent</a:t>
            </a:r>
          </a:p>
        </p:txBody>
      </p:sp>
      <p:sp>
        <p:nvSpPr>
          <p:cNvPr id="3" name="Content Placeholder 2">
            <a:extLst>
              <a:ext uri="{FF2B5EF4-FFF2-40B4-BE49-F238E27FC236}">
                <a16:creationId xmlns:a16="http://schemas.microsoft.com/office/drawing/2014/main" id="{4B628657-4A67-4404-9199-D07C3AFB39B5}"/>
              </a:ext>
            </a:extLst>
          </p:cNvPr>
          <p:cNvSpPr>
            <a:spLocks noGrp="1"/>
          </p:cNvSpPr>
          <p:nvPr>
            <p:ph idx="1"/>
          </p:nvPr>
        </p:nvSpPr>
        <p:spPr>
          <a:xfrm>
            <a:off x="838201" y="1690063"/>
            <a:ext cx="4634948" cy="3716826"/>
          </a:xfrm>
        </p:spPr>
        <p:txBody>
          <a:bodyPr>
            <a:normAutofit fontScale="85000" lnSpcReduction="20000"/>
          </a:bodyPr>
          <a:lstStyle/>
          <a:p>
            <a:r>
              <a:rPr lang="en-GB" dirty="0"/>
              <a:t>A more complete network description therefore includes both topology and layer.</a:t>
            </a:r>
          </a:p>
          <a:p>
            <a:r>
              <a:rPr lang="en-GB" dirty="0"/>
              <a:t>Another less well-known example regards the use of packet optical networks.</a:t>
            </a:r>
          </a:p>
          <a:p>
            <a:r>
              <a:rPr lang="en-GB" dirty="0"/>
              <a:t>A</a:t>
            </a:r>
            <a:r>
              <a:rPr lang="en-GB" sz="2800" dirty="0"/>
              <a:t>n underlay, consisting of a ROADM</a:t>
            </a:r>
            <a:r>
              <a:rPr lang="en-GB" sz="2800" baseline="30000" dirty="0"/>
              <a:t>1</a:t>
            </a:r>
            <a:r>
              <a:rPr lang="en-GB" sz="2800" dirty="0"/>
              <a:t> network with interconnecting optic fibres, is populated with some link density over the geographical service area.</a:t>
            </a:r>
            <a:endParaRPr lang="en-GB" dirty="0"/>
          </a:p>
        </p:txBody>
      </p:sp>
      <p:pic>
        <p:nvPicPr>
          <p:cNvPr id="6" name="Picture 5">
            <a:extLst>
              <a:ext uri="{FF2B5EF4-FFF2-40B4-BE49-F238E27FC236}">
                <a16:creationId xmlns:a16="http://schemas.microsoft.com/office/drawing/2014/main" id="{F48F695B-D47A-456C-BD9E-8C92D068D302}"/>
              </a:ext>
            </a:extLst>
          </p:cNvPr>
          <p:cNvPicPr>
            <a:picLocks noChangeAspect="1"/>
          </p:cNvPicPr>
          <p:nvPr/>
        </p:nvPicPr>
        <p:blipFill>
          <a:blip r:embed="rId3"/>
          <a:stretch>
            <a:fillRect/>
          </a:stretch>
        </p:blipFill>
        <p:spPr>
          <a:xfrm>
            <a:off x="6264048" y="1555126"/>
            <a:ext cx="5405552" cy="3851762"/>
          </a:xfrm>
          <a:prstGeom prst="rect">
            <a:avLst/>
          </a:prstGeom>
        </p:spPr>
      </p:pic>
      <p:sp>
        <p:nvSpPr>
          <p:cNvPr id="7" name="TextBox 6">
            <a:extLst>
              <a:ext uri="{FF2B5EF4-FFF2-40B4-BE49-F238E27FC236}">
                <a16:creationId xmlns:a16="http://schemas.microsoft.com/office/drawing/2014/main" id="{BF91508F-2EC4-4EEE-837C-9205A8DAA293}"/>
              </a:ext>
            </a:extLst>
          </p:cNvPr>
          <p:cNvSpPr txBox="1"/>
          <p:nvPr/>
        </p:nvSpPr>
        <p:spPr>
          <a:xfrm>
            <a:off x="838200" y="5406888"/>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An overlay, consisting of (say) layer 3 routers, sees a different mesh than that which is implemented on the underlay (layers 0, 1 and 2). </a:t>
            </a:r>
          </a:p>
        </p:txBody>
      </p:sp>
      <p:sp>
        <p:nvSpPr>
          <p:cNvPr id="8" name="TextBox 7">
            <a:extLst>
              <a:ext uri="{FF2B5EF4-FFF2-40B4-BE49-F238E27FC236}">
                <a16:creationId xmlns:a16="http://schemas.microsoft.com/office/drawing/2014/main" id="{D1E7E5B9-E584-42E7-8D07-5399F5C60932}"/>
              </a:ext>
            </a:extLst>
          </p:cNvPr>
          <p:cNvSpPr txBox="1"/>
          <p:nvPr/>
        </p:nvSpPr>
        <p:spPr>
          <a:xfrm>
            <a:off x="5009323" y="6237885"/>
            <a:ext cx="66602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Graphic from: </a:t>
            </a:r>
            <a:r>
              <a:rPr lang="en-GB" sz="1200" dirty="0" err="1">
                <a:latin typeface="Times New Roman" panose="02020603050405020304" pitchFamily="18" charset="0"/>
                <a:cs typeface="Times New Roman" panose="02020603050405020304" pitchFamily="18" charset="0"/>
              </a:rPr>
              <a:t>Doverspike</a:t>
            </a:r>
            <a:r>
              <a:rPr lang="en-GB" sz="1200" dirty="0">
                <a:latin typeface="Times New Roman" panose="02020603050405020304" pitchFamily="18" charset="0"/>
                <a:cs typeface="Times New Roman" panose="02020603050405020304" pitchFamily="18" charset="0"/>
              </a:rPr>
              <a:t>, Robert D., K. K. Ramakrishnan, and Chris Chase. "Structural overview of ISP networks." Guide to Reliable Internet Services and Applications. Springer, London, 2010. 19-93.</a:t>
            </a:r>
          </a:p>
        </p:txBody>
      </p:sp>
    </p:spTree>
    <p:extLst>
      <p:ext uri="{BB962C8B-B14F-4D97-AF65-F5344CB8AC3E}">
        <p14:creationId xmlns:p14="http://schemas.microsoft.com/office/powerpoint/2010/main" val="26604752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Some detail pertinent to layer 2 topologies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70000" lnSpcReduction="20000"/>
          </a:bodyPr>
          <a:lstStyle/>
          <a:p>
            <a:r>
              <a:rPr lang="en-GB" dirty="0"/>
              <a:t>Bus</a:t>
            </a:r>
          </a:p>
          <a:p>
            <a:pPr lvl="1"/>
            <a:r>
              <a:rPr lang="en-GB" dirty="0"/>
              <a:t>Single channel.</a:t>
            </a:r>
          </a:p>
          <a:p>
            <a:pPr lvl="1"/>
            <a:r>
              <a:rPr lang="en-GB" dirty="0"/>
              <a:t>Any node can communicate directly with another node over the single channel.</a:t>
            </a:r>
          </a:p>
          <a:p>
            <a:pPr lvl="1"/>
            <a:r>
              <a:rPr lang="en-GB" dirty="0"/>
              <a:t>Since there is only one channel, we need arbitration to determine who communicates.</a:t>
            </a:r>
          </a:p>
          <a:p>
            <a:r>
              <a:rPr lang="en-GB" dirty="0"/>
              <a:t>Mesh</a:t>
            </a:r>
          </a:p>
          <a:p>
            <a:pPr lvl="1"/>
            <a:r>
              <a:rPr lang="en-GB" dirty="0"/>
              <a:t>Every pair of nodes has a dedicated channel.</a:t>
            </a:r>
          </a:p>
          <a:p>
            <a:pPr lvl="1"/>
            <a:r>
              <a:rPr lang="en-GB" dirty="0"/>
              <a:t>Any node can communicate directly with another node.</a:t>
            </a:r>
          </a:p>
          <a:p>
            <a:pPr lvl="1"/>
            <a:r>
              <a:rPr lang="en-GB" dirty="0"/>
              <a:t>Since there is one channel per node-pair, arbitration is not required.</a:t>
            </a:r>
          </a:p>
          <a:p>
            <a:r>
              <a:rPr lang="en-GB" dirty="0"/>
              <a:t>Ring</a:t>
            </a:r>
          </a:p>
          <a:p>
            <a:pPr lvl="1"/>
            <a:r>
              <a:rPr lang="en-GB" dirty="0"/>
              <a:t>Every node has a dedicated channel with its neighbours only.</a:t>
            </a:r>
          </a:p>
          <a:p>
            <a:pPr lvl="1"/>
            <a:r>
              <a:rPr lang="en-GB" dirty="0"/>
              <a:t>Any node can communicate directly only with its neighbours.</a:t>
            </a:r>
          </a:p>
          <a:p>
            <a:pPr lvl="2"/>
            <a:r>
              <a:rPr lang="en-GB" dirty="0"/>
              <a:t>Unidirectional rings specify </a:t>
            </a:r>
            <a:r>
              <a:rPr lang="en-GB" b="1" i="1" dirty="0"/>
              <a:t>which one</a:t>
            </a:r>
            <a:r>
              <a:rPr lang="en-GB" dirty="0"/>
              <a:t> of the two neighbours.</a:t>
            </a:r>
          </a:p>
          <a:p>
            <a:pPr lvl="1"/>
            <a:r>
              <a:rPr lang="en-GB" dirty="0"/>
              <a:t>Communication might be arbitrated , e.g. taking turns through round-robin sequencing.</a:t>
            </a:r>
          </a:p>
          <a:p>
            <a:r>
              <a:rPr lang="en-GB" dirty="0"/>
              <a:t>Star</a:t>
            </a:r>
          </a:p>
          <a:p>
            <a:pPr lvl="1"/>
            <a:r>
              <a:rPr lang="en-GB" dirty="0"/>
              <a:t>Any node can communicate directly with another node through an intermediate device.</a:t>
            </a:r>
          </a:p>
          <a:p>
            <a:pPr lvl="1"/>
            <a:r>
              <a:rPr lang="en-GB" dirty="0"/>
              <a:t>Primary benefit is physical convenience in cabling – unlikely to be a topology of layer 2 entities.</a:t>
            </a:r>
          </a:p>
          <a:p>
            <a:pPr lvl="1"/>
            <a:endParaRPr lang="en-GB" dirty="0"/>
          </a:p>
          <a:p>
            <a:pPr lvl="1"/>
            <a:endParaRPr lang="en-GB" dirty="0"/>
          </a:p>
        </p:txBody>
      </p:sp>
    </p:spTree>
    <p:extLst>
      <p:ext uri="{BB962C8B-B14F-4D97-AF65-F5344CB8AC3E}">
        <p14:creationId xmlns:p14="http://schemas.microsoft.com/office/powerpoint/2010/main" val="25457683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DE35-40CD-497B-99B7-0ED2B6403105}"/>
              </a:ext>
            </a:extLst>
          </p:cNvPr>
          <p:cNvSpPr>
            <a:spLocks noGrp="1"/>
          </p:cNvSpPr>
          <p:nvPr>
            <p:ph type="title"/>
          </p:nvPr>
        </p:nvSpPr>
        <p:spPr/>
        <p:txBody>
          <a:bodyPr/>
          <a:lstStyle/>
          <a:p>
            <a:r>
              <a:rPr lang="en-GB" dirty="0"/>
              <a:t>Practical topologies: local area, metro area</a:t>
            </a:r>
          </a:p>
        </p:txBody>
      </p:sp>
      <p:sp>
        <p:nvSpPr>
          <p:cNvPr id="3" name="Content Placeholder 2">
            <a:extLst>
              <a:ext uri="{FF2B5EF4-FFF2-40B4-BE49-F238E27FC236}">
                <a16:creationId xmlns:a16="http://schemas.microsoft.com/office/drawing/2014/main" id="{21731303-FA57-4ED9-B6A1-08F5A4E2D605}"/>
              </a:ext>
            </a:extLst>
          </p:cNvPr>
          <p:cNvSpPr>
            <a:spLocks noGrp="1"/>
          </p:cNvSpPr>
          <p:nvPr>
            <p:ph idx="1"/>
          </p:nvPr>
        </p:nvSpPr>
        <p:spPr>
          <a:xfrm>
            <a:off x="838200" y="1625255"/>
            <a:ext cx="5575854" cy="916685"/>
          </a:xfrm>
        </p:spPr>
        <p:txBody>
          <a:bodyPr>
            <a:noAutofit/>
          </a:bodyPr>
          <a:lstStyle/>
          <a:p>
            <a:r>
              <a:rPr lang="en-GB" sz="2400" dirty="0"/>
              <a:t>Local area topology</a:t>
            </a:r>
          </a:p>
          <a:p>
            <a:r>
              <a:rPr lang="en-GB" sz="2400" dirty="0"/>
              <a:t>Ethernet 802.3: </a:t>
            </a:r>
            <a:r>
              <a:rPr lang="en-GB" sz="2400" b="1" i="1" dirty="0"/>
              <a:t>physical</a:t>
            </a:r>
            <a:r>
              <a:rPr lang="en-GB" sz="2400" dirty="0"/>
              <a:t> star topology</a:t>
            </a:r>
          </a:p>
        </p:txBody>
      </p:sp>
      <p:pic>
        <p:nvPicPr>
          <p:cNvPr id="4" name="Picture 3">
            <a:extLst>
              <a:ext uri="{FF2B5EF4-FFF2-40B4-BE49-F238E27FC236}">
                <a16:creationId xmlns:a16="http://schemas.microsoft.com/office/drawing/2014/main" id="{8BEB66B0-FA40-4A7F-9B82-B80E1E37AE6D}"/>
              </a:ext>
            </a:extLst>
          </p:cNvPr>
          <p:cNvPicPr>
            <a:picLocks noChangeAspect="1"/>
          </p:cNvPicPr>
          <p:nvPr/>
        </p:nvPicPr>
        <p:blipFill>
          <a:blip r:embed="rId3"/>
          <a:stretch>
            <a:fillRect/>
          </a:stretch>
        </p:blipFill>
        <p:spPr>
          <a:xfrm>
            <a:off x="1722782" y="2541941"/>
            <a:ext cx="3879939" cy="3950934"/>
          </a:xfrm>
          <a:prstGeom prst="rect">
            <a:avLst/>
          </a:prstGeom>
        </p:spPr>
      </p:pic>
      <p:sp>
        <p:nvSpPr>
          <p:cNvPr id="5" name="Content Placeholder 2">
            <a:extLst>
              <a:ext uri="{FF2B5EF4-FFF2-40B4-BE49-F238E27FC236}">
                <a16:creationId xmlns:a16="http://schemas.microsoft.com/office/drawing/2014/main" id="{27D95905-673F-4AFA-B8D5-26819F0DEB48}"/>
              </a:ext>
            </a:extLst>
          </p:cNvPr>
          <p:cNvSpPr txBox="1">
            <a:spLocks/>
          </p:cNvSpPr>
          <p:nvPr/>
        </p:nvSpPr>
        <p:spPr>
          <a:xfrm>
            <a:off x="6414054" y="1625255"/>
            <a:ext cx="5292349" cy="1660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400" dirty="0"/>
              <a:t>Metro area topology</a:t>
            </a:r>
          </a:p>
          <a:p>
            <a:pPr marL="285750" indent="-285750">
              <a:buFont typeface="Arial" panose="020B0604020202020204" pitchFamily="34" charset="0"/>
              <a:buChar char="•"/>
            </a:pPr>
            <a:r>
              <a:rPr lang="en-GB" sz="2400" dirty="0"/>
              <a:t>ITU-T G.8032 Ethernet (</a:t>
            </a:r>
            <a:r>
              <a:rPr lang="en-GB" sz="2400" b="1" i="1" dirty="0"/>
              <a:t>physical)</a:t>
            </a:r>
            <a:r>
              <a:rPr lang="en-GB" sz="2400" dirty="0"/>
              <a:t> Ring</a:t>
            </a:r>
          </a:p>
          <a:p>
            <a:pPr marL="285750" indent="-285750">
              <a:buFont typeface="Arial" panose="020B0604020202020204" pitchFamily="34" charset="0"/>
              <a:buChar char="•"/>
            </a:pPr>
            <a:r>
              <a:rPr lang="en-GB" sz="2400" dirty="0"/>
              <a:t>The nodes in the graphic are Ethernet switches.</a:t>
            </a:r>
            <a:endParaRPr lang="en-GB" sz="2200" dirty="0"/>
          </a:p>
        </p:txBody>
      </p:sp>
      <p:pic>
        <p:nvPicPr>
          <p:cNvPr id="7" name="Picture 197">
            <a:extLst>
              <a:ext uri="{FF2B5EF4-FFF2-40B4-BE49-F238E27FC236}">
                <a16:creationId xmlns:a16="http://schemas.microsoft.com/office/drawing/2014/main" id="{214A4FDF-3849-4AF5-930E-FCEFB5121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346" y="3429000"/>
            <a:ext cx="5575854" cy="173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0000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1809D4-12F6-4A3D-B84F-472A8789996F}"/>
              </a:ext>
            </a:extLst>
          </p:cNvPr>
          <p:cNvSpPr txBox="1"/>
          <p:nvPr/>
        </p:nvSpPr>
        <p:spPr>
          <a:xfrm>
            <a:off x="6556513" y="6215876"/>
            <a:ext cx="4797287" cy="276999"/>
          </a:xfrm>
          <a:prstGeom prst="rect">
            <a:avLst/>
          </a:prstGeom>
          <a:noFill/>
        </p:spPr>
        <p:txBody>
          <a:bodyPr wrap="square" rtlCol="0">
            <a:spAutoFit/>
          </a:bodyPr>
          <a:lstStyle/>
          <a:p>
            <a:r>
              <a:rPr lang="en-GB" sz="1200" i="1" dirty="0">
                <a:latin typeface="Times New Roman" panose="02020603050405020304" pitchFamily="18" charset="0"/>
                <a:cs typeface="Times New Roman" panose="02020603050405020304" pitchFamily="18" charset="0"/>
              </a:rPr>
              <a:t>https://www.itu.int/dms_pub/itu-t/oth/06/38/T06380000030003PPTE.ppt</a:t>
            </a:r>
          </a:p>
        </p:txBody>
      </p:sp>
    </p:spTree>
    <p:extLst>
      <p:ext uri="{BB962C8B-B14F-4D97-AF65-F5344CB8AC3E}">
        <p14:creationId xmlns:p14="http://schemas.microsoft.com/office/powerpoint/2010/main" val="16755189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C32-CD73-487A-B59F-34F592279335}"/>
              </a:ext>
            </a:extLst>
          </p:cNvPr>
          <p:cNvSpPr>
            <a:spLocks noGrp="1"/>
          </p:cNvSpPr>
          <p:nvPr>
            <p:ph type="title"/>
          </p:nvPr>
        </p:nvSpPr>
        <p:spPr>
          <a:xfrm>
            <a:off x="838200" y="365126"/>
            <a:ext cx="10515600" cy="1087854"/>
          </a:xfrm>
        </p:spPr>
        <p:txBody>
          <a:bodyPr/>
          <a:lstStyle/>
          <a:p>
            <a:r>
              <a:rPr lang="en-GB" dirty="0"/>
              <a:t>Practical topologies: wide area</a:t>
            </a:r>
          </a:p>
        </p:txBody>
      </p:sp>
      <p:sp>
        <p:nvSpPr>
          <p:cNvPr id="5" name="TextBox 4">
            <a:extLst>
              <a:ext uri="{FF2B5EF4-FFF2-40B4-BE49-F238E27FC236}">
                <a16:creationId xmlns:a16="http://schemas.microsoft.com/office/drawing/2014/main" id="{DFA94629-D301-4BFB-960F-5CF4C6DE6499}"/>
              </a:ext>
            </a:extLst>
          </p:cNvPr>
          <p:cNvSpPr txBox="1"/>
          <p:nvPr/>
        </p:nvSpPr>
        <p:spPr>
          <a:xfrm>
            <a:off x="838201" y="6224059"/>
            <a:ext cx="5257800" cy="553998"/>
          </a:xfrm>
          <a:prstGeom prst="rect">
            <a:avLst/>
          </a:prstGeom>
          <a:noFill/>
        </p:spPr>
        <p:txBody>
          <a:bodyPr wrap="square" rtlCol="0">
            <a:spAutoFit/>
          </a:bodyPr>
          <a:lstStyle/>
          <a:p>
            <a:r>
              <a:rPr lang="en-GB" sz="1000" i="1" dirty="0">
                <a:latin typeface="Times New Roman" panose="02020603050405020304" pitchFamily="18" charset="0"/>
                <a:cs typeface="Times New Roman" panose="02020603050405020304" pitchFamily="18" charset="0"/>
              </a:rPr>
              <a:t>S. </a:t>
            </a:r>
            <a:r>
              <a:rPr lang="en-GB" sz="1000" i="1" dirty="0" err="1">
                <a:latin typeface="Times New Roman" panose="02020603050405020304" pitchFamily="18" charset="0"/>
                <a:cs typeface="Times New Roman" panose="02020603050405020304" pitchFamily="18" charset="0"/>
              </a:rPr>
              <a:t>Azodolmolky</a:t>
            </a:r>
            <a:r>
              <a:rPr lang="en-GB" sz="1000" i="1" dirty="0">
                <a:latin typeface="Times New Roman" panose="02020603050405020304" pitchFamily="18" charset="0"/>
                <a:cs typeface="Times New Roman" panose="02020603050405020304" pitchFamily="18" charset="0"/>
              </a:rPr>
              <a:t> et al., "Experimental Demonstration of an Impairment Aware Network Planning and Operation Tool for Transparent/Translucent Optical Networks," in Journal of Lightwave Technology, vol. 29, no. 4, pp. 439-448, Feb.15, 2011, </a:t>
            </a:r>
            <a:r>
              <a:rPr lang="en-GB" sz="1000" i="1" dirty="0" err="1">
                <a:latin typeface="Times New Roman" panose="02020603050405020304" pitchFamily="18" charset="0"/>
                <a:cs typeface="Times New Roman" panose="02020603050405020304" pitchFamily="18" charset="0"/>
              </a:rPr>
              <a:t>doi</a:t>
            </a:r>
            <a:r>
              <a:rPr lang="en-GB" sz="1000" i="1" dirty="0">
                <a:latin typeface="Times New Roman" panose="02020603050405020304" pitchFamily="18" charset="0"/>
                <a:cs typeface="Times New Roman" panose="02020603050405020304" pitchFamily="18" charset="0"/>
              </a:rPr>
              <a:t>: 10.1109/JLT.2010.2091622.</a:t>
            </a:r>
          </a:p>
        </p:txBody>
      </p:sp>
      <p:pic>
        <p:nvPicPr>
          <p:cNvPr id="1026" name="Picture 2" descr="Topology and link lengths of the Generic Deutsche Telekom (DT) network. |  Download Scientific Diagram">
            <a:extLst>
              <a:ext uri="{FF2B5EF4-FFF2-40B4-BE49-F238E27FC236}">
                <a16:creationId xmlns:a16="http://schemas.microsoft.com/office/drawing/2014/main" id="{7009FB49-075F-45DE-9D93-41EDCEB8F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74" y="2146854"/>
            <a:ext cx="3299794" cy="41463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54E3CD6-BDDA-402D-9C51-621C3DF08673}"/>
              </a:ext>
            </a:extLst>
          </p:cNvPr>
          <p:cNvSpPr>
            <a:spLocks noGrp="1"/>
          </p:cNvSpPr>
          <p:nvPr>
            <p:ph idx="1"/>
          </p:nvPr>
        </p:nvSpPr>
        <p:spPr>
          <a:xfrm>
            <a:off x="838200" y="1452979"/>
            <a:ext cx="5344076" cy="693875"/>
          </a:xfrm>
        </p:spPr>
        <p:txBody>
          <a:bodyPr>
            <a:noAutofit/>
          </a:bodyPr>
          <a:lstStyle/>
          <a:p>
            <a:pPr marL="0" indent="0">
              <a:buNone/>
            </a:pPr>
            <a:r>
              <a:rPr lang="en-GB" sz="2400" dirty="0"/>
              <a:t>Topology and link lengths of the Generic Deutsche Telekom (DT) network.</a:t>
            </a:r>
          </a:p>
        </p:txBody>
      </p:sp>
      <p:pic>
        <p:nvPicPr>
          <p:cNvPr id="12" name="Picture 11">
            <a:extLst>
              <a:ext uri="{FF2B5EF4-FFF2-40B4-BE49-F238E27FC236}">
                <a16:creationId xmlns:a16="http://schemas.microsoft.com/office/drawing/2014/main" id="{04E532E8-2C70-4B2B-8CAB-FD9B43E17810}"/>
              </a:ext>
            </a:extLst>
          </p:cNvPr>
          <p:cNvPicPr>
            <a:picLocks noChangeAspect="1"/>
          </p:cNvPicPr>
          <p:nvPr/>
        </p:nvPicPr>
        <p:blipFill>
          <a:blip r:embed="rId3"/>
          <a:stretch>
            <a:fillRect/>
          </a:stretch>
        </p:blipFill>
        <p:spPr>
          <a:xfrm>
            <a:off x="6182276" y="2411122"/>
            <a:ext cx="5692709" cy="3250755"/>
          </a:xfrm>
          <a:prstGeom prst="rect">
            <a:avLst/>
          </a:prstGeom>
        </p:spPr>
      </p:pic>
      <p:sp>
        <p:nvSpPr>
          <p:cNvPr id="16" name="Content Placeholder 2">
            <a:extLst>
              <a:ext uri="{FF2B5EF4-FFF2-40B4-BE49-F238E27FC236}">
                <a16:creationId xmlns:a16="http://schemas.microsoft.com/office/drawing/2014/main" id="{A51FEDFA-585D-4D0E-A55E-6BDA60B9EFD1}"/>
              </a:ext>
            </a:extLst>
          </p:cNvPr>
          <p:cNvSpPr txBox="1">
            <a:spLocks/>
          </p:cNvSpPr>
          <p:nvPr/>
        </p:nvSpPr>
        <p:spPr>
          <a:xfrm>
            <a:off x="6356592" y="1435742"/>
            <a:ext cx="5344076" cy="69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Topology and link lengths of the USA’s Internet over the span of the country.</a:t>
            </a:r>
          </a:p>
        </p:txBody>
      </p:sp>
      <p:sp>
        <p:nvSpPr>
          <p:cNvPr id="18" name="TextBox 17">
            <a:extLst>
              <a:ext uri="{FF2B5EF4-FFF2-40B4-BE49-F238E27FC236}">
                <a16:creationId xmlns:a16="http://schemas.microsoft.com/office/drawing/2014/main" id="{1F338389-5C79-4670-9F4D-ED66CE774735}"/>
              </a:ext>
            </a:extLst>
          </p:cNvPr>
          <p:cNvSpPr txBox="1"/>
          <p:nvPr/>
        </p:nvSpPr>
        <p:spPr>
          <a:xfrm>
            <a:off x="6182276" y="6254837"/>
            <a:ext cx="6096000" cy="246221"/>
          </a:xfrm>
          <a:prstGeom prst="rect">
            <a:avLst/>
          </a:prstGeom>
          <a:noFill/>
        </p:spPr>
        <p:txBody>
          <a:bodyPr wrap="square">
            <a:spAutoFit/>
          </a:bodyPr>
          <a:lstStyle/>
          <a:p>
            <a:r>
              <a:rPr lang="en-GB" sz="1000" i="1" dirty="0">
                <a:latin typeface="Times New Roman" panose="02020603050405020304" pitchFamily="18" charset="0"/>
                <a:cs typeface="Times New Roman" panose="02020603050405020304" pitchFamily="18" charset="0"/>
              </a:rPr>
              <a:t>https://www.smithsonianmag.com/smart-news/first-detailed-public-map-us-internet-infrastructure-180956701/</a:t>
            </a:r>
          </a:p>
        </p:txBody>
      </p:sp>
    </p:spTree>
    <p:extLst>
      <p:ext uri="{BB962C8B-B14F-4D97-AF65-F5344CB8AC3E}">
        <p14:creationId xmlns:p14="http://schemas.microsoft.com/office/powerpoint/2010/main" val="15452994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6. Data structures</a:t>
            </a:r>
          </a:p>
        </p:txBody>
      </p:sp>
      <p:sp>
        <p:nvSpPr>
          <p:cNvPr id="2" name="Subtitle 2">
            <a:extLst>
              <a:ext uri="{FF2B5EF4-FFF2-40B4-BE49-F238E27FC236}">
                <a16:creationId xmlns:a16="http://schemas.microsoft.com/office/drawing/2014/main" id="{857DB8F3-31DA-73F7-CBA7-63E56BE1C4FA}"/>
              </a:ext>
            </a:extLst>
          </p:cNvPr>
          <p:cNvSpPr txBox="1">
            <a:spLocks/>
          </p:cNvSpPr>
          <p:nvPr/>
        </p:nvSpPr>
        <p:spPr>
          <a:xfrm>
            <a:off x="831850" y="456247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Used in Communication over the Internet</a:t>
            </a:r>
          </a:p>
        </p:txBody>
      </p:sp>
    </p:spTree>
    <p:extLst>
      <p:ext uri="{BB962C8B-B14F-4D97-AF65-F5344CB8AC3E}">
        <p14:creationId xmlns:p14="http://schemas.microsoft.com/office/powerpoint/2010/main" val="5237235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29C02A-90DD-4F42-95B8-DDD32AFA8CF6}"/>
              </a:ext>
            </a:extLst>
          </p:cNvPr>
          <p:cNvSpPr>
            <a:spLocks noGrp="1"/>
          </p:cNvSpPr>
          <p:nvPr>
            <p:ph type="title"/>
          </p:nvPr>
        </p:nvSpPr>
        <p:spPr/>
        <p:txBody>
          <a:bodyPr/>
          <a:lstStyle/>
          <a:p>
            <a:r>
              <a:rPr lang="en-GB" dirty="0"/>
              <a:t>IPv4 Datagram</a:t>
            </a:r>
          </a:p>
        </p:txBody>
      </p:sp>
      <p:sp>
        <p:nvSpPr>
          <p:cNvPr id="5" name="Text Placeholder 4">
            <a:extLst>
              <a:ext uri="{FF2B5EF4-FFF2-40B4-BE49-F238E27FC236}">
                <a16:creationId xmlns:a16="http://schemas.microsoft.com/office/drawing/2014/main" id="{A790A3CC-27EA-48AB-BFC7-2E5EA93050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72500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IP v4 datagram header (RFC 791)</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Tree>
    <p:extLst>
      <p:ext uri="{BB962C8B-B14F-4D97-AF65-F5344CB8AC3E}">
        <p14:creationId xmlns:p14="http://schemas.microsoft.com/office/powerpoint/2010/main" val="3503591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a:t>
            </a:r>
            <a:r>
              <a:rPr lang="en-GB" baseline="30000" dirty="0"/>
              <a:t>st</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73357" y="2451652"/>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44558" y="2388416"/>
            <a:ext cx="1444487" cy="646331"/>
          </a:xfrm>
          <a:prstGeom prst="rect">
            <a:avLst/>
          </a:prstGeom>
          <a:noFill/>
        </p:spPr>
        <p:txBody>
          <a:bodyPr wrap="square" rtlCol="0">
            <a:spAutoFit/>
          </a:bodyPr>
          <a:lstStyle/>
          <a:p>
            <a:r>
              <a:rPr lang="en-GB" b="1" dirty="0">
                <a:solidFill>
                  <a:srgbClr val="FF0000"/>
                </a:solidFill>
              </a:rPr>
              <a:t>First octet on the medium</a:t>
            </a:r>
          </a:p>
        </p:txBody>
      </p:sp>
      <p:cxnSp>
        <p:nvCxnSpPr>
          <p:cNvPr id="7" name="Straight Arrow Connector 6">
            <a:extLst>
              <a:ext uri="{FF2B5EF4-FFF2-40B4-BE49-F238E27FC236}">
                <a16:creationId xmlns:a16="http://schemas.microsoft.com/office/drawing/2014/main" id="{46B21D8D-92DD-49C7-9EDD-C882E7F8BC1D}"/>
              </a:ext>
            </a:extLst>
          </p:cNvPr>
          <p:cNvCxnSpPr>
            <a:stCxn id="4" idx="3"/>
            <a:endCxn id="3" idx="1"/>
          </p:cNvCxnSpPr>
          <p:nvPr/>
        </p:nvCxnSpPr>
        <p:spPr>
          <a:xfrm flipV="1">
            <a:off x="1789045" y="2710070"/>
            <a:ext cx="384312" cy="151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3C6C7C7-2E76-4944-945E-CE5934A5B34C}"/>
              </a:ext>
            </a:extLst>
          </p:cNvPr>
          <p:cNvSpPr/>
          <p:nvPr/>
        </p:nvSpPr>
        <p:spPr>
          <a:xfrm>
            <a:off x="2227217" y="2521993"/>
            <a:ext cx="904603" cy="390022"/>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B06A33E0-D13C-4B32-8442-63946D621B45}"/>
              </a:ext>
            </a:extLst>
          </p:cNvPr>
          <p:cNvSpPr/>
          <p:nvPr/>
        </p:nvSpPr>
        <p:spPr>
          <a:xfrm>
            <a:off x="3353943" y="2515058"/>
            <a:ext cx="585011" cy="39002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A9C6087-3312-48E3-85D8-AEF7D29F5390}"/>
              </a:ext>
            </a:extLst>
          </p:cNvPr>
          <p:cNvSpPr txBox="1"/>
          <p:nvPr/>
        </p:nvSpPr>
        <p:spPr>
          <a:xfrm>
            <a:off x="1789046" y="1230882"/>
            <a:ext cx="1765598" cy="646331"/>
          </a:xfrm>
          <a:prstGeom prst="rect">
            <a:avLst/>
          </a:prstGeom>
          <a:noFill/>
        </p:spPr>
        <p:txBody>
          <a:bodyPr wrap="square" rtlCol="0">
            <a:spAutoFit/>
          </a:bodyPr>
          <a:lstStyle/>
          <a:p>
            <a:r>
              <a:rPr lang="en-GB" b="1" dirty="0">
                <a:solidFill>
                  <a:srgbClr val="7030A0"/>
                </a:solidFill>
              </a:rPr>
              <a:t>Set to “0100” as this is IPv4</a:t>
            </a:r>
          </a:p>
        </p:txBody>
      </p:sp>
      <p:cxnSp>
        <p:nvCxnSpPr>
          <p:cNvPr id="12" name="Straight Arrow Connector 11">
            <a:extLst>
              <a:ext uri="{FF2B5EF4-FFF2-40B4-BE49-F238E27FC236}">
                <a16:creationId xmlns:a16="http://schemas.microsoft.com/office/drawing/2014/main" id="{408C6E0C-5C2E-49A7-985F-2F435E207FE5}"/>
              </a:ext>
            </a:extLst>
          </p:cNvPr>
          <p:cNvCxnSpPr>
            <a:cxnSpLocks/>
            <a:stCxn id="11" idx="2"/>
            <a:endCxn id="8" idx="0"/>
          </p:cNvCxnSpPr>
          <p:nvPr/>
        </p:nvCxnSpPr>
        <p:spPr>
          <a:xfrm>
            <a:off x="2671845" y="1877213"/>
            <a:ext cx="7674" cy="644780"/>
          </a:xfrm>
          <a:prstGeom prst="straightConnector1">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3A54AF-8C40-469F-BD80-7D95E13CF0FB}"/>
              </a:ext>
            </a:extLst>
          </p:cNvPr>
          <p:cNvSpPr txBox="1"/>
          <p:nvPr/>
        </p:nvSpPr>
        <p:spPr>
          <a:xfrm>
            <a:off x="3531165" y="1259117"/>
            <a:ext cx="2083362" cy="646331"/>
          </a:xfrm>
          <a:prstGeom prst="rect">
            <a:avLst/>
          </a:prstGeom>
          <a:noFill/>
        </p:spPr>
        <p:txBody>
          <a:bodyPr wrap="square" rtlCol="0">
            <a:spAutoFit/>
          </a:bodyPr>
          <a:lstStyle/>
          <a:p>
            <a:r>
              <a:rPr lang="en-GB" b="1" dirty="0">
                <a:solidFill>
                  <a:srgbClr val="00B050"/>
                </a:solidFill>
              </a:rPr>
              <a:t>Header length in 32-bit words (&gt;=5).</a:t>
            </a:r>
          </a:p>
        </p:txBody>
      </p:sp>
      <p:cxnSp>
        <p:nvCxnSpPr>
          <p:cNvPr id="21" name="Connector: Elbow 20">
            <a:extLst>
              <a:ext uri="{FF2B5EF4-FFF2-40B4-BE49-F238E27FC236}">
                <a16:creationId xmlns:a16="http://schemas.microsoft.com/office/drawing/2014/main" id="{78B2074B-9945-4839-838A-89E79C0FC62C}"/>
              </a:ext>
            </a:extLst>
          </p:cNvPr>
          <p:cNvCxnSpPr>
            <a:cxnSpLocks/>
            <a:stCxn id="18" idx="2"/>
            <a:endCxn id="9" idx="0"/>
          </p:cNvCxnSpPr>
          <p:nvPr/>
        </p:nvCxnSpPr>
        <p:spPr>
          <a:xfrm rot="5400000">
            <a:off x="3804843" y="1747055"/>
            <a:ext cx="609610" cy="926397"/>
          </a:xfrm>
          <a:prstGeom prst="bentConnector3">
            <a:avLst>
              <a:gd name="adj1" fmla="val 30693"/>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996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2</a:t>
            </a:r>
            <a:r>
              <a:rPr lang="en-GB" baseline="30000" dirty="0"/>
              <a:t>nd</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3"/>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52048" y="2458586"/>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27547" y="1264710"/>
            <a:ext cx="11217322" cy="646331"/>
          </a:xfrm>
          <a:prstGeom prst="rect">
            <a:avLst/>
          </a:prstGeom>
          <a:noFill/>
        </p:spPr>
        <p:txBody>
          <a:bodyPr wrap="square" rtlCol="0">
            <a:spAutoFit/>
          </a:bodyPr>
          <a:lstStyle/>
          <a:p>
            <a:r>
              <a:rPr lang="en-GB" b="1" dirty="0">
                <a:solidFill>
                  <a:srgbClr val="FF0000"/>
                </a:solidFill>
              </a:rPr>
              <a:t>Used to differentiate services (also known as differentiated services field). This is significant only within the confines of a single service provider’s network, as its practical value is strongly bound to infrastructural facilities and policies.</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5063319" y="1911041"/>
            <a:ext cx="150127" cy="6792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67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3</a:t>
            </a:r>
            <a:r>
              <a:rPr lang="en-GB" baseline="30000" dirty="0"/>
              <a:t>rd</a:t>
            </a:r>
            <a:r>
              <a:rPr lang="en-GB" dirty="0"/>
              <a:t> and 4</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458586"/>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841242" y="1264710"/>
            <a:ext cx="4408227" cy="369332"/>
          </a:xfrm>
          <a:prstGeom prst="rect">
            <a:avLst/>
          </a:prstGeom>
          <a:noFill/>
        </p:spPr>
        <p:txBody>
          <a:bodyPr wrap="square" rtlCol="0">
            <a:spAutoFit/>
          </a:bodyPr>
          <a:lstStyle/>
          <a:p>
            <a:r>
              <a:rPr lang="en-GB" b="1" dirty="0">
                <a:solidFill>
                  <a:srgbClr val="FF0000"/>
                </a:solidFill>
              </a:rPr>
              <a:t>Length of IP datagram, = header +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flipH="1">
            <a:off x="8036258" y="1634042"/>
            <a:ext cx="9098" cy="83961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95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11458</TotalTime>
  <Words>10913</Words>
  <Application>Microsoft Office PowerPoint</Application>
  <PresentationFormat>Widescreen</PresentationFormat>
  <Paragraphs>983</Paragraphs>
  <Slides>116</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116</vt:i4>
      </vt:variant>
    </vt:vector>
  </HeadingPairs>
  <TitlesOfParts>
    <vt:vector size="125" baseType="lpstr">
      <vt:lpstr>Meiryo</vt:lpstr>
      <vt:lpstr>Aptos</vt:lpstr>
      <vt:lpstr>Arial</vt:lpstr>
      <vt:lpstr>Calibri</vt:lpstr>
      <vt:lpstr>Calibri Light</vt:lpstr>
      <vt:lpstr>Comic Sans MS</vt:lpstr>
      <vt:lpstr>Times New Roman</vt:lpstr>
      <vt:lpstr>Wingdings</vt:lpstr>
      <vt:lpstr>Office Theme</vt:lpstr>
      <vt:lpstr>Networking Foundations</vt:lpstr>
      <vt:lpstr>Contents</vt:lpstr>
      <vt:lpstr>1. Kick-off: a very quick, high-level view</vt:lpstr>
      <vt:lpstr>Five components of a data communications system</vt:lpstr>
      <vt:lpstr>Three network criteria</vt:lpstr>
      <vt:lpstr>A first look at physical aspects</vt:lpstr>
      <vt:lpstr>Topology – but of the physical aspect for now</vt:lpstr>
      <vt:lpstr>LAN vs WAN – core difference</vt:lpstr>
      <vt:lpstr>Differentiating between internet &amp; Internet </vt:lpstr>
      <vt:lpstr>PowerPoint Presentation</vt:lpstr>
      <vt:lpstr>Convergence of diversity</vt:lpstr>
      <vt:lpstr>Connection vs circuit</vt:lpstr>
      <vt:lpstr>The Internet is a Connectionless Network …</vt:lpstr>
      <vt:lpstr>Hop-to-hop Delivery</vt:lpstr>
      <vt:lpstr>End-to-end Delivery</vt:lpstr>
      <vt:lpstr>Routing is an inter-network activity</vt:lpstr>
      <vt:lpstr>The Autonomous System</vt:lpstr>
      <vt:lpstr>Networks – internetworks, subnets - networks</vt:lpstr>
      <vt:lpstr>2. A preamble to the OSI model: Management of Complexity</vt:lpstr>
      <vt:lpstr>Management of Complexity</vt:lpstr>
      <vt:lpstr>Techniques in reference architectures</vt:lpstr>
      <vt:lpstr>Abstraction, in general (philosophical view)</vt:lpstr>
      <vt:lpstr>Abstraction, in Computing and Communication</vt:lpstr>
      <vt:lpstr>Modularity</vt:lpstr>
      <vt:lpstr>The interface (or: input/output relationships)</vt:lpstr>
      <vt:lpstr>Advantages of well-defined interfaces</vt:lpstr>
      <vt:lpstr>Abstraction is iterative</vt:lpstr>
      <vt:lpstr>What are we abstracting ?</vt:lpstr>
      <vt:lpstr>3. Open Systems Interconnection</vt:lpstr>
      <vt:lpstr>Scope</vt:lpstr>
      <vt:lpstr>A holistic view of the scope of computer communication</vt:lpstr>
      <vt:lpstr>Managing complexity: simplifying communication</vt:lpstr>
      <vt:lpstr>“Getting a feel” - Principles (a – d)</vt:lpstr>
      <vt:lpstr>“Getting a feel” - Principles (e – h)</vt:lpstr>
      <vt:lpstr>“Getting a feel” - Principles (i – j)</vt:lpstr>
      <vt:lpstr>Vertical relationships: Communication Service</vt:lpstr>
      <vt:lpstr>Services: Connection-mode or Connectionless-mode</vt:lpstr>
      <vt:lpstr>Connection-mode services: definition</vt:lpstr>
      <vt:lpstr>Connection-mode services: characteristics</vt:lpstr>
      <vt:lpstr>Connection-mode services: applications1</vt:lpstr>
      <vt:lpstr>Connectionless-mode services: definition</vt:lpstr>
      <vt:lpstr>Connectionless-mode service: characteristics</vt:lpstr>
      <vt:lpstr>Connectionless-mode service: applications</vt:lpstr>
      <vt:lpstr>Full Meaning through stacked levels of Function:  The Key to understanding Horizontal Relationships</vt:lpstr>
      <vt:lpstr>continues where previous slide left off</vt:lpstr>
      <vt:lpstr>continues where previous slide left off</vt:lpstr>
      <vt:lpstr>Horizontal relationships: Communication Protocol</vt:lpstr>
      <vt:lpstr>The OSI model’s impact on protocol design</vt:lpstr>
      <vt:lpstr>The levels of function (and meaning at these levels)</vt:lpstr>
      <vt:lpstr>Key to Characterizing Layers</vt:lpstr>
      <vt:lpstr>Application Layer: Purpose</vt:lpstr>
      <vt:lpstr>Example: Application Architecture: Browser</vt:lpstr>
      <vt:lpstr>Example: Application layer protocol verbs: SMTP</vt:lpstr>
      <vt:lpstr>Example: Implementation: Socket Interface </vt:lpstr>
      <vt:lpstr>Using sockets</vt:lpstr>
      <vt:lpstr>The perspective from the Application Layer</vt:lpstr>
      <vt:lpstr>Application Layer: services provided to user</vt:lpstr>
      <vt:lpstr>Example – identification</vt:lpstr>
      <vt:lpstr>Example – determining acceptable QoS</vt:lpstr>
      <vt:lpstr>Example – Error recovery</vt:lpstr>
      <vt:lpstr>Abstract Syntax</vt:lpstr>
      <vt:lpstr>A note from the standard</vt:lpstr>
      <vt:lpstr>Abstract vs Concrete Syntax, with examples</vt:lpstr>
      <vt:lpstr>So … we need the Presentation Layer</vt:lpstr>
      <vt:lpstr>Examples of Transfer Syntax</vt:lpstr>
      <vt:lpstr>Session Layer: Purpose</vt:lpstr>
      <vt:lpstr>Session Layer Example: SIP</vt:lpstr>
      <vt:lpstr>Session Layer: Services in Connection Mode</vt:lpstr>
      <vt:lpstr>… and in connectionless mode</vt:lpstr>
      <vt:lpstr>Transport Layer: Purpose</vt:lpstr>
      <vt:lpstr>Transport Layer: Congestion Control</vt:lpstr>
      <vt:lpstr>Transport Layer: Services</vt:lpstr>
      <vt:lpstr>All layers until now are end-to-end</vt:lpstr>
      <vt:lpstr>Network Layer: Purpose</vt:lpstr>
      <vt:lpstr>Network Layer:  Core Service</vt:lpstr>
      <vt:lpstr>Data Link Layer: Purpose</vt:lpstr>
      <vt:lpstr>Data Link Layer: Services: Core Notion</vt:lpstr>
      <vt:lpstr>Data Link Layer: Service: Core notion revisited</vt:lpstr>
      <vt:lpstr>PowerPoint Presentation</vt:lpstr>
      <vt:lpstr>4. End-to-end principle</vt:lpstr>
      <vt:lpstr>Where to host communicating application functions</vt:lpstr>
      <vt:lpstr>Implications for end-to-end protocol design</vt:lpstr>
      <vt:lpstr>5. Network Topologies</vt:lpstr>
      <vt:lpstr>Topology: some definitions</vt:lpstr>
      <vt:lpstr>Physical vs Logical</vt:lpstr>
      <vt:lpstr>Basic topologies</vt:lpstr>
      <vt:lpstr>Basic topologies (2)</vt:lpstr>
      <vt:lpstr>Generalized, distinguishing, communication characteristics</vt:lpstr>
      <vt:lpstr>Problem – Topology at what layer?</vt:lpstr>
      <vt:lpstr>Topology is layer dependent</vt:lpstr>
      <vt:lpstr>Some detail pertinent to layer 2 topologies</vt:lpstr>
      <vt:lpstr>Practical topologies: local area, metro area</vt:lpstr>
      <vt:lpstr>Practical topologies: wide area</vt:lpstr>
      <vt:lpstr>6. Data structures</vt:lpstr>
      <vt:lpstr>IPv4 Datagram</vt:lpstr>
      <vt:lpstr>IP v4 datagram header (RFC 791)</vt:lpstr>
      <vt:lpstr>1st octet</vt:lpstr>
      <vt:lpstr>2nd octet</vt:lpstr>
      <vt:lpstr>3rd and 4th octets</vt:lpstr>
      <vt:lpstr>5th and 6th octets</vt:lpstr>
      <vt:lpstr>7th and 8th octets: flags</vt:lpstr>
      <vt:lpstr>7th and 8th octets: fragment offset</vt:lpstr>
      <vt:lpstr>9th octet: time-to-live (TTL)</vt:lpstr>
      <vt:lpstr>10th octet: carried protocol</vt:lpstr>
      <vt:lpstr>11th, 12th octets: carried protocol</vt:lpstr>
      <vt:lpstr>13th - 20th octets: source, dest. IP addresses</vt:lpstr>
      <vt:lpstr>Ethernet II frame</vt:lpstr>
      <vt:lpstr>Ethernet Type II Frame</vt:lpstr>
      <vt:lpstr>Most significant octet of MAC address</vt:lpstr>
      <vt:lpstr>Appendix 1: Communicating Meaning</vt:lpstr>
      <vt:lpstr>Meaning in Human Communication</vt:lpstr>
      <vt:lpstr>Words are …</vt:lpstr>
      <vt:lpstr>Attributes of Words’ relationship to Meaning </vt:lpstr>
      <vt:lpstr>Phonemes’ relationship to Meaning</vt:lpstr>
      <vt:lpstr>Meaning in Computer Communication</vt:lpstr>
      <vt:lpstr>Assembling Meaning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Foundations</dc:title>
  <dc:creator>Etienne-Victor Depasquale</dc:creator>
  <cp:lastModifiedBy>Luka Cassar</cp:lastModifiedBy>
  <cp:revision>85</cp:revision>
  <dcterms:created xsi:type="dcterms:W3CDTF">2022-02-20T19:20:43Z</dcterms:created>
  <dcterms:modified xsi:type="dcterms:W3CDTF">2025-09-27T07:27:52Z</dcterms:modified>
</cp:coreProperties>
</file>