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omments/modernComment_10B_A64443E9.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5"/>
  </p:notesMasterIdLst>
  <p:sldIdLst>
    <p:sldId id="256" r:id="rId2"/>
    <p:sldId id="259" r:id="rId3"/>
    <p:sldId id="270" r:id="rId4"/>
    <p:sldId id="257" r:id="rId5"/>
    <p:sldId id="258" r:id="rId6"/>
    <p:sldId id="272" r:id="rId7"/>
    <p:sldId id="273" r:id="rId8"/>
    <p:sldId id="274" r:id="rId9"/>
    <p:sldId id="276" r:id="rId10"/>
    <p:sldId id="275" r:id="rId11"/>
    <p:sldId id="260" r:id="rId12"/>
    <p:sldId id="261" r:id="rId13"/>
    <p:sldId id="281" r:id="rId14"/>
    <p:sldId id="263" r:id="rId15"/>
    <p:sldId id="278" r:id="rId16"/>
    <p:sldId id="279" r:id="rId17"/>
    <p:sldId id="277" r:id="rId18"/>
    <p:sldId id="264" r:id="rId19"/>
    <p:sldId id="265" r:id="rId20"/>
    <p:sldId id="285" r:id="rId21"/>
    <p:sldId id="280" r:id="rId22"/>
    <p:sldId id="262" r:id="rId23"/>
    <p:sldId id="288" r:id="rId24"/>
    <p:sldId id="282" r:id="rId25"/>
    <p:sldId id="283" r:id="rId26"/>
    <p:sldId id="266" r:id="rId27"/>
    <p:sldId id="267" r:id="rId28"/>
    <p:sldId id="271" r:id="rId29"/>
    <p:sldId id="284" r:id="rId30"/>
    <p:sldId id="268" r:id="rId31"/>
    <p:sldId id="286" r:id="rId32"/>
    <p:sldId id="287" r:id="rId33"/>
    <p:sldId id="26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Ruksar" id="{5743B3F4-53F0-3D44-BB8B-477C052E1631}">
          <p14:sldIdLst>
            <p14:sldId id="256"/>
            <p14:sldId id="259"/>
            <p14:sldId id="270"/>
            <p14:sldId id="257"/>
          </p14:sldIdLst>
        </p14:section>
        <p14:section name="Data Cleaning - Alex" id="{0ABA3D0C-A87D-614D-963F-7642BF5311E5}">
          <p14:sldIdLst>
            <p14:sldId id="258"/>
            <p14:sldId id="272"/>
            <p14:sldId id="273"/>
            <p14:sldId id="274"/>
            <p14:sldId id="276"/>
            <p14:sldId id="275"/>
            <p14:sldId id="260"/>
            <p14:sldId id="261"/>
            <p14:sldId id="281"/>
          </p14:sldIdLst>
        </p14:section>
        <p14:section name="Data Exploration - Ruksar" id="{6ABB135F-25F5-AE44-B0AB-7ADABEC965D6}">
          <p14:sldIdLst>
            <p14:sldId id="263"/>
            <p14:sldId id="278"/>
            <p14:sldId id="279"/>
            <p14:sldId id="277"/>
            <p14:sldId id="264"/>
            <p14:sldId id="265"/>
            <p14:sldId id="285"/>
            <p14:sldId id="280"/>
          </p14:sldIdLst>
        </p14:section>
        <p14:section name="Feature Selection - Mousami" id="{412AB9EA-6510-8548-934A-6E25BD296251}">
          <p14:sldIdLst>
            <p14:sldId id="262"/>
            <p14:sldId id="288"/>
            <p14:sldId id="282"/>
            <p14:sldId id="283"/>
          </p14:sldIdLst>
        </p14:section>
        <p14:section name="Conclusion - Mousami" id="{2E7A710E-1636-094D-8BBF-F059FF68CED3}">
          <p14:sldIdLst>
            <p14:sldId id="266"/>
            <p14:sldId id="267"/>
            <p14:sldId id="271"/>
            <p14:sldId id="284"/>
            <p14:sldId id="268"/>
            <p14:sldId id="286"/>
            <p14:sldId id="287"/>
            <p14:sldId id="269"/>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C86E376-B787-8E73-7B71-7470D7A82528}" name="RuksarRafique Lukade" initials="RL" userId="S::rlukade@umassd.edu::109b6c8a-37c7-4bd4-81fc-dbbb54c87089" providerId="AD"/>
  <p188:author id="{5C087FA4-68BA-51D9-79EF-AF2EF84075F0}" name="Alexandre M Broggi" initials="AB" userId="S::abroggi@umassd.edu::ab580d10-7063-4036-8e15-cce6c816276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AF3E51-C7BE-5500-C24D-012124AA9023}" v="11" vWet="18" dt="2023-11-20T19:18:43.291"/>
    <p1510:client id="{1B7C6C73-5876-1E17-104C-30858A7477A7}" v="25" dt="2023-11-21T09:29:14.242"/>
    <p1510:client id="{310C1434-F16B-9BEB-25C8-FBBA459C79BE}" v="27" dt="2023-11-20T23:29:23.202"/>
    <p1510:client id="{50216C7B-62F4-26D8-CFBA-8BDC80C168D7}" v="75" dt="2023-11-20T19:10:48.092"/>
    <p1510:client id="{6F3AED36-D7ED-342C-EA4C-030883447390}" v="39" dt="2023-11-21T16:47:18.723"/>
    <p1510:client id="{8C0002D8-4AC8-EDAA-6ED8-B99087D432FE}" v="38" dt="2023-11-21T15:07:10.347"/>
    <p1510:client id="{8C48F10C-0E57-AD47-A53D-2C7A3AF6B4F3}" v="641" dt="2023-11-21T15:23:26.432"/>
    <p1510:client id="{A52EFECA-0342-75EC-E87B-23206D21DA78}" v="13" dt="2023-11-20T21:17:46.702"/>
    <p1510:client id="{D0AA1120-21F9-AE05-0F80-7338640F69AB}" v="56" dt="2023-11-20T20:41:01.559"/>
    <p1510:client id="{EAB13435-04AC-0980-2EFF-28BAB1BF72E0}" v="103" dt="2023-11-20T21:13:58.6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omments/modernComment_10B_A64443E9.xml><?xml version="1.0" encoding="utf-8"?>
<p188:cmLst xmlns:a="http://schemas.openxmlformats.org/drawingml/2006/main" xmlns:r="http://schemas.openxmlformats.org/officeDocument/2006/relationships" xmlns:p188="http://schemas.microsoft.com/office/powerpoint/2018/8/main">
  <p188:cm id="{FE87CF77-88CF-064A-BC72-0B181424C4CF}" authorId="{5C087FA4-68BA-51D9-79EF-AF2EF84075F0}" created="2023-11-17T16:30:44.229">
    <ac:deMkLst xmlns:ac="http://schemas.microsoft.com/office/drawing/2013/main/command">
      <pc:docMk xmlns:pc="http://schemas.microsoft.com/office/powerpoint/2013/main/command"/>
      <pc:sldMk xmlns:pc="http://schemas.microsoft.com/office/powerpoint/2013/main/command" cId="2789491689" sldId="267"/>
      <ac:graphicFrameMk id="4" creationId="{5EF4528E-F473-6AF0-0643-E3843C69CE54}"/>
    </ac:deMkLst>
    <p188:txBody>
      <a:bodyPr/>
      <a:lstStyle/>
      <a:p>
        <a:r>
          <a:rPr lang="en-US"/>
          <a:t>Sorry, ran the code once to find these values. If you have better ones we should replace them.</a:t>
        </a:r>
      </a:p>
    </p188:txBody>
  </p188:cm>
</p188:cmLst>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B7D3F3-6A0E-4329-BD51-0E1FC378F4D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3D94BA-DB90-4B9D-9786-4FF560F3F301}">
      <dgm:prSet/>
      <dgm:spPr/>
      <dgm:t>
        <a:bodyPr/>
        <a:lstStyle/>
        <a:p>
          <a:pPr>
            <a:lnSpc>
              <a:spcPct val="100000"/>
            </a:lnSpc>
          </a:pPr>
          <a:r>
            <a:rPr lang="en-US" dirty="0"/>
            <a:t>We have found a comprehensive dataset containing information about clinical care for patent care over the years 1999 to 2008.</a:t>
          </a:r>
        </a:p>
      </dgm:t>
    </dgm:pt>
    <dgm:pt modelId="{B2DA7E91-CE8B-45CA-BB86-9EA9CB0C0AD6}" type="parTrans" cxnId="{0D6DCE4A-9C9B-43F7-A50C-B3468775C4DF}">
      <dgm:prSet/>
      <dgm:spPr/>
      <dgm:t>
        <a:bodyPr/>
        <a:lstStyle/>
        <a:p>
          <a:endParaRPr lang="en-US"/>
        </a:p>
      </dgm:t>
    </dgm:pt>
    <dgm:pt modelId="{328C52E0-992E-427F-ABA4-7182EFEEB4DD}" type="sibTrans" cxnId="{0D6DCE4A-9C9B-43F7-A50C-B3468775C4DF}">
      <dgm:prSet/>
      <dgm:spPr/>
      <dgm:t>
        <a:bodyPr/>
        <a:lstStyle/>
        <a:p>
          <a:endParaRPr lang="en-US"/>
        </a:p>
      </dgm:t>
    </dgm:pt>
    <dgm:pt modelId="{839E4C2F-CF52-45FA-8F4E-37D7DBECBDF2}">
      <dgm:prSet/>
      <dgm:spPr/>
      <dgm:t>
        <a:bodyPr/>
        <a:lstStyle/>
        <a:p>
          <a:pPr>
            <a:lnSpc>
              <a:spcPct val="100000"/>
            </a:lnSpc>
          </a:pPr>
          <a:r>
            <a:rPr lang="en-US"/>
            <a:t>We will analyze the data and attempt to form a prediction model for if a patient returns within 30 days of their initial release.</a:t>
          </a:r>
        </a:p>
      </dgm:t>
    </dgm:pt>
    <dgm:pt modelId="{B8762072-7C68-42D7-9B5F-FF8D7C7A8DF1}" type="parTrans" cxnId="{890A2536-26B8-4AAC-89DB-E33112DEFE13}">
      <dgm:prSet/>
      <dgm:spPr/>
      <dgm:t>
        <a:bodyPr/>
        <a:lstStyle/>
        <a:p>
          <a:endParaRPr lang="en-US"/>
        </a:p>
      </dgm:t>
    </dgm:pt>
    <dgm:pt modelId="{DD478EFA-B56A-4F2A-9DC5-BBA8C5AAE3CC}" type="sibTrans" cxnId="{890A2536-26B8-4AAC-89DB-E33112DEFE13}">
      <dgm:prSet/>
      <dgm:spPr/>
      <dgm:t>
        <a:bodyPr/>
        <a:lstStyle/>
        <a:p>
          <a:endParaRPr lang="en-US"/>
        </a:p>
      </dgm:t>
    </dgm:pt>
    <dgm:pt modelId="{49CDBEEA-D4CD-45A1-A035-48C202D9E690}">
      <dgm:prSet/>
      <dgm:spPr/>
      <dgm:t>
        <a:bodyPr/>
        <a:lstStyle/>
        <a:p>
          <a:pPr>
            <a:lnSpc>
              <a:spcPct val="100000"/>
            </a:lnSpc>
          </a:pPr>
          <a:r>
            <a:rPr lang="en-US"/>
            <a:t>Our primary objective is to predict and analyze whether patients will return for hospital readmission within 30 days. </a:t>
          </a:r>
        </a:p>
      </dgm:t>
    </dgm:pt>
    <dgm:pt modelId="{D677DD41-5553-4892-BDC2-F634D4A04FB2}" type="parTrans" cxnId="{1A84FFB8-9FAD-41A3-800D-E76451994A58}">
      <dgm:prSet/>
      <dgm:spPr/>
      <dgm:t>
        <a:bodyPr/>
        <a:lstStyle/>
        <a:p>
          <a:endParaRPr lang="en-US"/>
        </a:p>
      </dgm:t>
    </dgm:pt>
    <dgm:pt modelId="{9285647B-A200-4763-A188-430AE2B01131}" type="sibTrans" cxnId="{1A84FFB8-9FAD-41A3-800D-E76451994A58}">
      <dgm:prSet/>
      <dgm:spPr/>
      <dgm:t>
        <a:bodyPr/>
        <a:lstStyle/>
        <a:p>
          <a:endParaRPr lang="en-US"/>
        </a:p>
      </dgm:t>
    </dgm:pt>
    <dgm:pt modelId="{6FFBE80D-8091-4478-95CF-552EBFC55777}">
      <dgm:prSet/>
      <dgm:spPr/>
      <dgm:t>
        <a:bodyPr/>
        <a:lstStyle/>
        <a:p>
          <a:pPr>
            <a:lnSpc>
              <a:spcPct val="100000"/>
            </a:lnSpc>
          </a:pPr>
          <a:r>
            <a:rPr lang="en-US"/>
            <a:t>This is to provide valuable insights into healthcare practices and patient characteristics that can help reduce readmissions, ultimately improving patient care.</a:t>
          </a:r>
        </a:p>
      </dgm:t>
    </dgm:pt>
    <dgm:pt modelId="{9DBE5C14-1227-4842-94CE-6582952C402D}" type="parTrans" cxnId="{F761D155-1344-4D03-8980-54F802E0589E}">
      <dgm:prSet/>
      <dgm:spPr/>
      <dgm:t>
        <a:bodyPr/>
        <a:lstStyle/>
        <a:p>
          <a:endParaRPr lang="en-US"/>
        </a:p>
      </dgm:t>
    </dgm:pt>
    <dgm:pt modelId="{E9C3A417-0AEC-4B0E-B2AE-629C20A38D68}" type="sibTrans" cxnId="{F761D155-1344-4D03-8980-54F802E0589E}">
      <dgm:prSet/>
      <dgm:spPr/>
      <dgm:t>
        <a:bodyPr/>
        <a:lstStyle/>
        <a:p>
          <a:endParaRPr lang="en-US"/>
        </a:p>
      </dgm:t>
    </dgm:pt>
    <dgm:pt modelId="{84DF4B66-1BE0-4743-AB77-B589790F08BB}">
      <dgm:prSet/>
      <dgm:spPr/>
      <dgm:t>
        <a:bodyPr/>
        <a:lstStyle/>
        <a:p>
          <a:pPr>
            <a:lnSpc>
              <a:spcPct val="100000"/>
            </a:lnSpc>
          </a:pPr>
          <a:r>
            <a:rPr lang="en-US"/>
            <a:t>We will also be able to provide information as to whether medical information should be kept on-hand for possible fast readmission or to return the files to the filing system.</a:t>
          </a:r>
        </a:p>
      </dgm:t>
    </dgm:pt>
    <dgm:pt modelId="{876FB163-061B-493B-9960-3F2DE83DC463}" type="parTrans" cxnId="{6AE96FAA-6D4F-41E2-B534-A4209C31E305}">
      <dgm:prSet/>
      <dgm:spPr/>
      <dgm:t>
        <a:bodyPr/>
        <a:lstStyle/>
        <a:p>
          <a:endParaRPr lang="en-US"/>
        </a:p>
      </dgm:t>
    </dgm:pt>
    <dgm:pt modelId="{8B853700-C8D8-4300-86A2-C9AD55CB3F94}" type="sibTrans" cxnId="{6AE96FAA-6D4F-41E2-B534-A4209C31E305}">
      <dgm:prSet/>
      <dgm:spPr/>
      <dgm:t>
        <a:bodyPr/>
        <a:lstStyle/>
        <a:p>
          <a:endParaRPr lang="en-US"/>
        </a:p>
      </dgm:t>
    </dgm:pt>
    <dgm:pt modelId="{34AF87CD-E384-4FE1-BAB8-214CFF4C2014}" type="pres">
      <dgm:prSet presAssocID="{91B7D3F3-6A0E-4329-BD51-0E1FC378F4D5}" presName="root" presStyleCnt="0">
        <dgm:presLayoutVars>
          <dgm:dir/>
          <dgm:resizeHandles val="exact"/>
        </dgm:presLayoutVars>
      </dgm:prSet>
      <dgm:spPr/>
    </dgm:pt>
    <dgm:pt modelId="{4F7511F2-986B-4406-8378-5A4DCD4F1BB4}" type="pres">
      <dgm:prSet presAssocID="{CA3D94BA-DB90-4B9D-9786-4FF560F3F301}" presName="compNode" presStyleCnt="0"/>
      <dgm:spPr/>
    </dgm:pt>
    <dgm:pt modelId="{43B3348B-3692-41AB-83B1-5B8EAC4A0BE5}" type="pres">
      <dgm:prSet presAssocID="{CA3D94BA-DB90-4B9D-9786-4FF560F3F301}" presName="bgRect" presStyleLbl="bgShp" presStyleIdx="0" presStyleCnt="3"/>
      <dgm:spPr/>
    </dgm:pt>
    <dgm:pt modelId="{33EA87A9-D51C-40FD-97C8-88A94D439B9A}" type="pres">
      <dgm:prSet presAssocID="{CA3D94BA-DB90-4B9D-9786-4FF560F3F30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A1248F28-8377-42FB-BBFE-397C0870C7EF}" type="pres">
      <dgm:prSet presAssocID="{CA3D94BA-DB90-4B9D-9786-4FF560F3F301}" presName="spaceRect" presStyleCnt="0"/>
      <dgm:spPr/>
    </dgm:pt>
    <dgm:pt modelId="{C9F56CED-E271-4F41-8E0A-EFA3315007B7}" type="pres">
      <dgm:prSet presAssocID="{CA3D94BA-DB90-4B9D-9786-4FF560F3F301}" presName="parTx" presStyleLbl="revTx" presStyleIdx="0" presStyleCnt="4">
        <dgm:presLayoutVars>
          <dgm:chMax val="0"/>
          <dgm:chPref val="0"/>
        </dgm:presLayoutVars>
      </dgm:prSet>
      <dgm:spPr/>
    </dgm:pt>
    <dgm:pt modelId="{74F39E06-AE11-467C-ADBF-69422AE01DC0}" type="pres">
      <dgm:prSet presAssocID="{328C52E0-992E-427F-ABA4-7182EFEEB4DD}" presName="sibTrans" presStyleCnt="0"/>
      <dgm:spPr/>
    </dgm:pt>
    <dgm:pt modelId="{DA8FB226-FC49-4D44-BF50-35C4897E5380}" type="pres">
      <dgm:prSet presAssocID="{839E4C2F-CF52-45FA-8F4E-37D7DBECBDF2}" presName="compNode" presStyleCnt="0"/>
      <dgm:spPr/>
    </dgm:pt>
    <dgm:pt modelId="{4D9EC116-2564-495F-AE20-8796688F6D48}" type="pres">
      <dgm:prSet presAssocID="{839E4C2F-CF52-45FA-8F4E-37D7DBECBDF2}" presName="bgRect" presStyleLbl="bgShp" presStyleIdx="1" presStyleCnt="3"/>
      <dgm:spPr/>
    </dgm:pt>
    <dgm:pt modelId="{E88DA65A-F05B-4AC8-849E-8F398E07A2E0}" type="pres">
      <dgm:prSet presAssocID="{839E4C2F-CF52-45FA-8F4E-37D7DBECBDF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26350AD-0F13-4C9D-9052-E879488ACE55}" type="pres">
      <dgm:prSet presAssocID="{839E4C2F-CF52-45FA-8F4E-37D7DBECBDF2}" presName="spaceRect" presStyleCnt="0"/>
      <dgm:spPr/>
    </dgm:pt>
    <dgm:pt modelId="{B3068241-10A6-458E-8C4A-18B76A488680}" type="pres">
      <dgm:prSet presAssocID="{839E4C2F-CF52-45FA-8F4E-37D7DBECBDF2}" presName="parTx" presStyleLbl="revTx" presStyleIdx="1" presStyleCnt="4">
        <dgm:presLayoutVars>
          <dgm:chMax val="0"/>
          <dgm:chPref val="0"/>
        </dgm:presLayoutVars>
      </dgm:prSet>
      <dgm:spPr/>
    </dgm:pt>
    <dgm:pt modelId="{E16A4816-4ADF-4722-AD25-578B4212107F}" type="pres">
      <dgm:prSet presAssocID="{DD478EFA-B56A-4F2A-9DC5-BBA8C5AAE3CC}" presName="sibTrans" presStyleCnt="0"/>
      <dgm:spPr/>
    </dgm:pt>
    <dgm:pt modelId="{BC42CC69-E794-43B7-902A-4577990CD47E}" type="pres">
      <dgm:prSet presAssocID="{49CDBEEA-D4CD-45A1-A035-48C202D9E690}" presName="compNode" presStyleCnt="0"/>
      <dgm:spPr/>
    </dgm:pt>
    <dgm:pt modelId="{AE092B3F-3315-439A-97AD-6028769ED437}" type="pres">
      <dgm:prSet presAssocID="{49CDBEEA-D4CD-45A1-A035-48C202D9E690}" presName="bgRect" presStyleLbl="bgShp" presStyleIdx="2" presStyleCnt="3"/>
      <dgm:spPr/>
    </dgm:pt>
    <dgm:pt modelId="{C22458C0-1211-4914-A91A-9E5E27D69609}" type="pres">
      <dgm:prSet presAssocID="{49CDBEEA-D4CD-45A1-A035-48C202D9E69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CF447B88-1522-44F0-8B9D-5D2D42F74A1D}" type="pres">
      <dgm:prSet presAssocID="{49CDBEEA-D4CD-45A1-A035-48C202D9E690}" presName="spaceRect" presStyleCnt="0"/>
      <dgm:spPr/>
    </dgm:pt>
    <dgm:pt modelId="{D5D410D7-C86C-49F8-AD31-E0FB77D6EE4A}" type="pres">
      <dgm:prSet presAssocID="{49CDBEEA-D4CD-45A1-A035-48C202D9E690}" presName="parTx" presStyleLbl="revTx" presStyleIdx="2" presStyleCnt="4">
        <dgm:presLayoutVars>
          <dgm:chMax val="0"/>
          <dgm:chPref val="0"/>
        </dgm:presLayoutVars>
      </dgm:prSet>
      <dgm:spPr/>
    </dgm:pt>
    <dgm:pt modelId="{1C2BB4C9-204E-406E-8C63-453F2BD0DDA9}" type="pres">
      <dgm:prSet presAssocID="{49CDBEEA-D4CD-45A1-A035-48C202D9E690}" presName="desTx" presStyleLbl="revTx" presStyleIdx="3" presStyleCnt="4">
        <dgm:presLayoutVars/>
      </dgm:prSet>
      <dgm:spPr/>
    </dgm:pt>
  </dgm:ptLst>
  <dgm:cxnLst>
    <dgm:cxn modelId="{043F1C24-1385-42D3-A75C-7A19AA2FC2DC}" type="presOf" srcId="{49CDBEEA-D4CD-45A1-A035-48C202D9E690}" destId="{D5D410D7-C86C-49F8-AD31-E0FB77D6EE4A}" srcOrd="0" destOrd="0" presId="urn:microsoft.com/office/officeart/2018/2/layout/IconVerticalSolidList"/>
    <dgm:cxn modelId="{890A2536-26B8-4AAC-89DB-E33112DEFE13}" srcId="{91B7D3F3-6A0E-4329-BD51-0E1FC378F4D5}" destId="{839E4C2F-CF52-45FA-8F4E-37D7DBECBDF2}" srcOrd="1" destOrd="0" parTransId="{B8762072-7C68-42D7-9B5F-FF8D7C7A8DF1}" sibTransId="{DD478EFA-B56A-4F2A-9DC5-BBA8C5AAE3CC}"/>
    <dgm:cxn modelId="{1FB5215D-94AF-4DE3-BA34-B3B23CB66601}" type="presOf" srcId="{84DF4B66-1BE0-4743-AB77-B589790F08BB}" destId="{1C2BB4C9-204E-406E-8C63-453F2BD0DDA9}" srcOrd="0" destOrd="1" presId="urn:microsoft.com/office/officeart/2018/2/layout/IconVerticalSolidList"/>
    <dgm:cxn modelId="{BAE2C543-E304-4472-98A8-273FCFEC0F99}" type="presOf" srcId="{839E4C2F-CF52-45FA-8F4E-37D7DBECBDF2}" destId="{B3068241-10A6-458E-8C4A-18B76A488680}" srcOrd="0" destOrd="0" presId="urn:microsoft.com/office/officeart/2018/2/layout/IconVerticalSolidList"/>
    <dgm:cxn modelId="{0D6DCE4A-9C9B-43F7-A50C-B3468775C4DF}" srcId="{91B7D3F3-6A0E-4329-BD51-0E1FC378F4D5}" destId="{CA3D94BA-DB90-4B9D-9786-4FF560F3F301}" srcOrd="0" destOrd="0" parTransId="{B2DA7E91-CE8B-45CA-BB86-9EA9CB0C0AD6}" sibTransId="{328C52E0-992E-427F-ABA4-7182EFEEB4DD}"/>
    <dgm:cxn modelId="{F761D155-1344-4D03-8980-54F802E0589E}" srcId="{49CDBEEA-D4CD-45A1-A035-48C202D9E690}" destId="{6FFBE80D-8091-4478-95CF-552EBFC55777}" srcOrd="0" destOrd="0" parTransId="{9DBE5C14-1227-4842-94CE-6582952C402D}" sibTransId="{E9C3A417-0AEC-4B0E-B2AE-629C20A38D68}"/>
    <dgm:cxn modelId="{6AE96FAA-6D4F-41E2-B534-A4209C31E305}" srcId="{49CDBEEA-D4CD-45A1-A035-48C202D9E690}" destId="{84DF4B66-1BE0-4743-AB77-B589790F08BB}" srcOrd="1" destOrd="0" parTransId="{876FB163-061B-493B-9960-3F2DE83DC463}" sibTransId="{8B853700-C8D8-4300-86A2-C9AD55CB3F94}"/>
    <dgm:cxn modelId="{6FF01FB1-939F-47A6-ADA2-D2CB4F5B2B9C}" type="presOf" srcId="{CA3D94BA-DB90-4B9D-9786-4FF560F3F301}" destId="{C9F56CED-E271-4F41-8E0A-EFA3315007B7}" srcOrd="0" destOrd="0" presId="urn:microsoft.com/office/officeart/2018/2/layout/IconVerticalSolidList"/>
    <dgm:cxn modelId="{9F24A2B5-835A-4169-A25C-5E88ADA74933}" type="presOf" srcId="{91B7D3F3-6A0E-4329-BD51-0E1FC378F4D5}" destId="{34AF87CD-E384-4FE1-BAB8-214CFF4C2014}" srcOrd="0" destOrd="0" presId="urn:microsoft.com/office/officeart/2018/2/layout/IconVerticalSolidList"/>
    <dgm:cxn modelId="{1A84FFB8-9FAD-41A3-800D-E76451994A58}" srcId="{91B7D3F3-6A0E-4329-BD51-0E1FC378F4D5}" destId="{49CDBEEA-D4CD-45A1-A035-48C202D9E690}" srcOrd="2" destOrd="0" parTransId="{D677DD41-5553-4892-BDC2-F634D4A04FB2}" sibTransId="{9285647B-A200-4763-A188-430AE2B01131}"/>
    <dgm:cxn modelId="{315015BA-42DB-4F99-A7BB-99DBF5F71BED}" type="presOf" srcId="{6FFBE80D-8091-4478-95CF-552EBFC55777}" destId="{1C2BB4C9-204E-406E-8C63-453F2BD0DDA9}" srcOrd="0" destOrd="0" presId="urn:microsoft.com/office/officeart/2018/2/layout/IconVerticalSolidList"/>
    <dgm:cxn modelId="{F097C9E6-4B1D-4B22-8FFC-0184761819A7}" type="presParOf" srcId="{34AF87CD-E384-4FE1-BAB8-214CFF4C2014}" destId="{4F7511F2-986B-4406-8378-5A4DCD4F1BB4}" srcOrd="0" destOrd="0" presId="urn:microsoft.com/office/officeart/2018/2/layout/IconVerticalSolidList"/>
    <dgm:cxn modelId="{886D2BFE-25A6-403D-A41A-D9F870C15EB1}" type="presParOf" srcId="{4F7511F2-986B-4406-8378-5A4DCD4F1BB4}" destId="{43B3348B-3692-41AB-83B1-5B8EAC4A0BE5}" srcOrd="0" destOrd="0" presId="urn:microsoft.com/office/officeart/2018/2/layout/IconVerticalSolidList"/>
    <dgm:cxn modelId="{C3E770C5-E779-461D-A040-36E788DB5CFB}" type="presParOf" srcId="{4F7511F2-986B-4406-8378-5A4DCD4F1BB4}" destId="{33EA87A9-D51C-40FD-97C8-88A94D439B9A}" srcOrd="1" destOrd="0" presId="urn:microsoft.com/office/officeart/2018/2/layout/IconVerticalSolidList"/>
    <dgm:cxn modelId="{E816C97B-6B14-4780-BBFD-1A53740875AE}" type="presParOf" srcId="{4F7511F2-986B-4406-8378-5A4DCD4F1BB4}" destId="{A1248F28-8377-42FB-BBFE-397C0870C7EF}" srcOrd="2" destOrd="0" presId="urn:microsoft.com/office/officeart/2018/2/layout/IconVerticalSolidList"/>
    <dgm:cxn modelId="{EA0A0AD5-60CE-4E98-8E08-D160D9DDB9B5}" type="presParOf" srcId="{4F7511F2-986B-4406-8378-5A4DCD4F1BB4}" destId="{C9F56CED-E271-4F41-8E0A-EFA3315007B7}" srcOrd="3" destOrd="0" presId="urn:microsoft.com/office/officeart/2018/2/layout/IconVerticalSolidList"/>
    <dgm:cxn modelId="{ED3FCE55-96D7-4BFA-9DD6-69158B8EE3D3}" type="presParOf" srcId="{34AF87CD-E384-4FE1-BAB8-214CFF4C2014}" destId="{74F39E06-AE11-467C-ADBF-69422AE01DC0}" srcOrd="1" destOrd="0" presId="urn:microsoft.com/office/officeart/2018/2/layout/IconVerticalSolidList"/>
    <dgm:cxn modelId="{F8142726-C918-4D5A-B31F-9B683FC0A05D}" type="presParOf" srcId="{34AF87CD-E384-4FE1-BAB8-214CFF4C2014}" destId="{DA8FB226-FC49-4D44-BF50-35C4897E5380}" srcOrd="2" destOrd="0" presId="urn:microsoft.com/office/officeart/2018/2/layout/IconVerticalSolidList"/>
    <dgm:cxn modelId="{EE55C40D-5E99-4D46-BEB4-673302B5D5BF}" type="presParOf" srcId="{DA8FB226-FC49-4D44-BF50-35C4897E5380}" destId="{4D9EC116-2564-495F-AE20-8796688F6D48}" srcOrd="0" destOrd="0" presId="urn:microsoft.com/office/officeart/2018/2/layout/IconVerticalSolidList"/>
    <dgm:cxn modelId="{1FA95451-02D4-4B8C-B683-6DCBED46AB8C}" type="presParOf" srcId="{DA8FB226-FC49-4D44-BF50-35C4897E5380}" destId="{E88DA65A-F05B-4AC8-849E-8F398E07A2E0}" srcOrd="1" destOrd="0" presId="urn:microsoft.com/office/officeart/2018/2/layout/IconVerticalSolidList"/>
    <dgm:cxn modelId="{6C46E521-FE2A-4D12-BB8C-1BA205E7FD26}" type="presParOf" srcId="{DA8FB226-FC49-4D44-BF50-35C4897E5380}" destId="{526350AD-0F13-4C9D-9052-E879488ACE55}" srcOrd="2" destOrd="0" presId="urn:microsoft.com/office/officeart/2018/2/layout/IconVerticalSolidList"/>
    <dgm:cxn modelId="{C898A744-FB7B-4EE1-8058-90D1B07B022E}" type="presParOf" srcId="{DA8FB226-FC49-4D44-BF50-35C4897E5380}" destId="{B3068241-10A6-458E-8C4A-18B76A488680}" srcOrd="3" destOrd="0" presId="urn:microsoft.com/office/officeart/2018/2/layout/IconVerticalSolidList"/>
    <dgm:cxn modelId="{72EB643A-395F-4C89-BE4B-A3FBDDC11EF9}" type="presParOf" srcId="{34AF87CD-E384-4FE1-BAB8-214CFF4C2014}" destId="{E16A4816-4ADF-4722-AD25-578B4212107F}" srcOrd="3" destOrd="0" presId="urn:microsoft.com/office/officeart/2018/2/layout/IconVerticalSolidList"/>
    <dgm:cxn modelId="{26F71EB5-B2FE-4DC9-9EBD-80442BCF5DEF}" type="presParOf" srcId="{34AF87CD-E384-4FE1-BAB8-214CFF4C2014}" destId="{BC42CC69-E794-43B7-902A-4577990CD47E}" srcOrd="4" destOrd="0" presId="urn:microsoft.com/office/officeart/2018/2/layout/IconVerticalSolidList"/>
    <dgm:cxn modelId="{D1DF8214-F863-48EC-95A9-9C9E0D25ACAA}" type="presParOf" srcId="{BC42CC69-E794-43B7-902A-4577990CD47E}" destId="{AE092B3F-3315-439A-97AD-6028769ED437}" srcOrd="0" destOrd="0" presId="urn:microsoft.com/office/officeart/2018/2/layout/IconVerticalSolidList"/>
    <dgm:cxn modelId="{E6FF6B40-732B-4E8F-B70B-9D278842840A}" type="presParOf" srcId="{BC42CC69-E794-43B7-902A-4577990CD47E}" destId="{C22458C0-1211-4914-A91A-9E5E27D69609}" srcOrd="1" destOrd="0" presId="urn:microsoft.com/office/officeart/2018/2/layout/IconVerticalSolidList"/>
    <dgm:cxn modelId="{92C7449F-5927-4650-A9DE-1E6132DA5646}" type="presParOf" srcId="{BC42CC69-E794-43B7-902A-4577990CD47E}" destId="{CF447B88-1522-44F0-8B9D-5D2D42F74A1D}" srcOrd="2" destOrd="0" presId="urn:microsoft.com/office/officeart/2018/2/layout/IconVerticalSolidList"/>
    <dgm:cxn modelId="{7E41B208-10AE-4120-B219-A7859749906D}" type="presParOf" srcId="{BC42CC69-E794-43B7-902A-4577990CD47E}" destId="{D5D410D7-C86C-49F8-AD31-E0FB77D6EE4A}" srcOrd="3" destOrd="0" presId="urn:microsoft.com/office/officeart/2018/2/layout/IconVerticalSolidList"/>
    <dgm:cxn modelId="{CA6856E0-16B3-4B91-9BC5-A60C5309CB4C}" type="presParOf" srcId="{BC42CC69-E794-43B7-902A-4577990CD47E}" destId="{1C2BB4C9-204E-406E-8C63-453F2BD0DDA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14C059-8625-41E0-8252-52877FFBEEB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13A2FE-E717-46BF-AA59-219E5F18F174}">
      <dgm:prSet/>
      <dgm:spPr/>
      <dgm:t>
        <a:bodyPr/>
        <a:lstStyle/>
        <a:p>
          <a:r>
            <a:rPr lang="en-US" dirty="0"/>
            <a:t>To get the best model performance we select data that shows correlation with the target feature, which in this case is if the patent returned within 30 days.</a:t>
          </a:r>
        </a:p>
      </dgm:t>
    </dgm:pt>
    <dgm:pt modelId="{352ADEC7-8DFC-4059-B48A-B75A5D629943}" type="parTrans" cxnId="{B174B57E-C3AC-490A-BE35-A6F82B401CCB}">
      <dgm:prSet/>
      <dgm:spPr/>
      <dgm:t>
        <a:bodyPr/>
        <a:lstStyle/>
        <a:p>
          <a:endParaRPr lang="en-US"/>
        </a:p>
      </dgm:t>
    </dgm:pt>
    <dgm:pt modelId="{76C43BFC-985A-4EB7-B38B-047951352E9C}" type="sibTrans" cxnId="{B174B57E-C3AC-490A-BE35-A6F82B401CCB}">
      <dgm:prSet/>
      <dgm:spPr/>
      <dgm:t>
        <a:bodyPr/>
        <a:lstStyle/>
        <a:p>
          <a:endParaRPr lang="en-US"/>
        </a:p>
      </dgm:t>
    </dgm:pt>
    <dgm:pt modelId="{EDCD9311-9487-4A01-B93C-5F788F383200}">
      <dgm:prSet/>
      <dgm:spPr/>
      <dgm:t>
        <a:bodyPr/>
        <a:lstStyle/>
        <a:p>
          <a:r>
            <a:rPr lang="en-US"/>
            <a:t>To do this, we remove columns that show too little variation, this is done by identifying columns which have fewer than 10 instances where they are not their most common value. Dropping those brings us down to 78 columns for feature selection.</a:t>
          </a:r>
        </a:p>
      </dgm:t>
    </dgm:pt>
    <dgm:pt modelId="{BEC52DD8-B145-47FB-B515-22D8532B465B}" type="parTrans" cxnId="{FFCF5063-3706-4741-8222-F9EF8A1B58EF}">
      <dgm:prSet/>
      <dgm:spPr/>
      <dgm:t>
        <a:bodyPr/>
        <a:lstStyle/>
        <a:p>
          <a:endParaRPr lang="en-US"/>
        </a:p>
      </dgm:t>
    </dgm:pt>
    <dgm:pt modelId="{27D421C1-F585-4A4E-A109-488E1CAEAF3E}" type="sibTrans" cxnId="{FFCF5063-3706-4741-8222-F9EF8A1B58EF}">
      <dgm:prSet/>
      <dgm:spPr/>
      <dgm:t>
        <a:bodyPr/>
        <a:lstStyle/>
        <a:p>
          <a:endParaRPr lang="en-US"/>
        </a:p>
      </dgm:t>
    </dgm:pt>
    <dgm:pt modelId="{ED160F0E-770A-4F07-ACE7-5CFA67C835A1}">
      <dgm:prSet/>
      <dgm:spPr/>
      <dgm:t>
        <a:bodyPr/>
        <a:lstStyle/>
        <a:p>
          <a:r>
            <a:rPr lang="en-US" dirty="0"/>
            <a:t>Feature selection is also where we split the data into training and testing. We decided not to use a validation set for our work.</a:t>
          </a:r>
        </a:p>
      </dgm:t>
    </dgm:pt>
    <dgm:pt modelId="{6C673973-007F-4723-9115-5F575A44B40F}" type="parTrans" cxnId="{19252CB8-99F5-48A1-80C4-30C6E1A81BA0}">
      <dgm:prSet/>
      <dgm:spPr/>
      <dgm:t>
        <a:bodyPr/>
        <a:lstStyle/>
        <a:p>
          <a:endParaRPr lang="en-US"/>
        </a:p>
      </dgm:t>
    </dgm:pt>
    <dgm:pt modelId="{8E919FDD-5A43-465D-A4DF-4E0B30660982}" type="sibTrans" cxnId="{19252CB8-99F5-48A1-80C4-30C6E1A81BA0}">
      <dgm:prSet/>
      <dgm:spPr/>
      <dgm:t>
        <a:bodyPr/>
        <a:lstStyle/>
        <a:p>
          <a:endParaRPr lang="en-US"/>
        </a:p>
      </dgm:t>
    </dgm:pt>
    <dgm:pt modelId="{170CEDA5-48AC-4B0F-8EBE-86E901FC50EF}" type="pres">
      <dgm:prSet presAssocID="{4314C059-8625-41E0-8252-52877FFBEEBA}" presName="root" presStyleCnt="0">
        <dgm:presLayoutVars>
          <dgm:dir/>
          <dgm:resizeHandles val="exact"/>
        </dgm:presLayoutVars>
      </dgm:prSet>
      <dgm:spPr/>
    </dgm:pt>
    <dgm:pt modelId="{9DAE5FFE-8D1C-43A5-A74F-B1422DDA6035}" type="pres">
      <dgm:prSet presAssocID="{7D13A2FE-E717-46BF-AA59-219E5F18F174}" presName="compNode" presStyleCnt="0"/>
      <dgm:spPr/>
    </dgm:pt>
    <dgm:pt modelId="{6DEE0E6C-D5F0-4F3F-B089-92FFC379B7E5}" type="pres">
      <dgm:prSet presAssocID="{7D13A2FE-E717-46BF-AA59-219E5F18F1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CC4CFB7C-B6BD-4528-A9B0-0DA73011F9AC}" type="pres">
      <dgm:prSet presAssocID="{7D13A2FE-E717-46BF-AA59-219E5F18F174}" presName="spaceRect" presStyleCnt="0"/>
      <dgm:spPr/>
    </dgm:pt>
    <dgm:pt modelId="{C9F4687A-214D-49A5-BCAE-A5028FD79617}" type="pres">
      <dgm:prSet presAssocID="{7D13A2FE-E717-46BF-AA59-219E5F18F174}" presName="textRect" presStyleLbl="revTx" presStyleIdx="0" presStyleCnt="3">
        <dgm:presLayoutVars>
          <dgm:chMax val="1"/>
          <dgm:chPref val="1"/>
        </dgm:presLayoutVars>
      </dgm:prSet>
      <dgm:spPr/>
    </dgm:pt>
    <dgm:pt modelId="{F4A1DE5D-9B91-4A9E-B06A-C8F08598D76D}" type="pres">
      <dgm:prSet presAssocID="{76C43BFC-985A-4EB7-B38B-047951352E9C}" presName="sibTrans" presStyleCnt="0"/>
      <dgm:spPr/>
    </dgm:pt>
    <dgm:pt modelId="{B3643FAC-7EB2-4771-8FD6-7C57EF6DABB3}" type="pres">
      <dgm:prSet presAssocID="{EDCD9311-9487-4A01-B93C-5F788F383200}" presName="compNode" presStyleCnt="0"/>
      <dgm:spPr/>
    </dgm:pt>
    <dgm:pt modelId="{3D8A9AA5-92BA-46DE-A69A-EC082568FED3}" type="pres">
      <dgm:prSet presAssocID="{EDCD9311-9487-4A01-B93C-5F788F38320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E9FB6AD9-BCD1-4C23-BAE9-7646342D7974}" type="pres">
      <dgm:prSet presAssocID="{EDCD9311-9487-4A01-B93C-5F788F383200}" presName="spaceRect" presStyleCnt="0"/>
      <dgm:spPr/>
    </dgm:pt>
    <dgm:pt modelId="{1F285272-C31C-45A4-9508-5F62510EDAA9}" type="pres">
      <dgm:prSet presAssocID="{EDCD9311-9487-4A01-B93C-5F788F383200}" presName="textRect" presStyleLbl="revTx" presStyleIdx="1" presStyleCnt="3">
        <dgm:presLayoutVars>
          <dgm:chMax val="1"/>
          <dgm:chPref val="1"/>
        </dgm:presLayoutVars>
      </dgm:prSet>
      <dgm:spPr/>
    </dgm:pt>
    <dgm:pt modelId="{27ED9ED6-F173-4B6F-AF5F-ABAA7FBC6D40}" type="pres">
      <dgm:prSet presAssocID="{27D421C1-F585-4A4E-A109-488E1CAEAF3E}" presName="sibTrans" presStyleCnt="0"/>
      <dgm:spPr/>
    </dgm:pt>
    <dgm:pt modelId="{8A78A7CE-CBCE-4162-A9AF-49073C372D66}" type="pres">
      <dgm:prSet presAssocID="{ED160F0E-770A-4F07-ACE7-5CFA67C835A1}" presName="compNode" presStyleCnt="0"/>
      <dgm:spPr/>
    </dgm:pt>
    <dgm:pt modelId="{D0817A27-73A0-4FF8-A608-F74CB54596D7}" type="pres">
      <dgm:prSet presAssocID="{ED160F0E-770A-4F07-ACE7-5CFA67C835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D2C73859-E25D-43A9-A784-364AD89A38F9}" type="pres">
      <dgm:prSet presAssocID="{ED160F0E-770A-4F07-ACE7-5CFA67C835A1}" presName="spaceRect" presStyleCnt="0"/>
      <dgm:spPr/>
    </dgm:pt>
    <dgm:pt modelId="{EF0022FD-14F2-416F-95D6-6ABA0AEF44D3}" type="pres">
      <dgm:prSet presAssocID="{ED160F0E-770A-4F07-ACE7-5CFA67C835A1}" presName="textRect" presStyleLbl="revTx" presStyleIdx="2" presStyleCnt="3">
        <dgm:presLayoutVars>
          <dgm:chMax val="1"/>
          <dgm:chPref val="1"/>
        </dgm:presLayoutVars>
      </dgm:prSet>
      <dgm:spPr/>
    </dgm:pt>
  </dgm:ptLst>
  <dgm:cxnLst>
    <dgm:cxn modelId="{FFCF5063-3706-4741-8222-F9EF8A1B58EF}" srcId="{4314C059-8625-41E0-8252-52877FFBEEBA}" destId="{EDCD9311-9487-4A01-B93C-5F788F383200}" srcOrd="1" destOrd="0" parTransId="{BEC52DD8-B145-47FB-B515-22D8532B465B}" sibTransId="{27D421C1-F585-4A4E-A109-488E1CAEAF3E}"/>
    <dgm:cxn modelId="{B174B57E-C3AC-490A-BE35-A6F82B401CCB}" srcId="{4314C059-8625-41E0-8252-52877FFBEEBA}" destId="{7D13A2FE-E717-46BF-AA59-219E5F18F174}" srcOrd="0" destOrd="0" parTransId="{352ADEC7-8DFC-4059-B48A-B75A5D629943}" sibTransId="{76C43BFC-985A-4EB7-B38B-047951352E9C}"/>
    <dgm:cxn modelId="{19252CB8-99F5-48A1-80C4-30C6E1A81BA0}" srcId="{4314C059-8625-41E0-8252-52877FFBEEBA}" destId="{ED160F0E-770A-4F07-ACE7-5CFA67C835A1}" srcOrd="2" destOrd="0" parTransId="{6C673973-007F-4723-9115-5F575A44B40F}" sibTransId="{8E919FDD-5A43-465D-A4DF-4E0B30660982}"/>
    <dgm:cxn modelId="{DA5593CB-0F46-433E-B797-9656E9339DA1}" type="presOf" srcId="{4314C059-8625-41E0-8252-52877FFBEEBA}" destId="{170CEDA5-48AC-4B0F-8EBE-86E901FC50EF}" srcOrd="0" destOrd="0" presId="urn:microsoft.com/office/officeart/2018/2/layout/IconLabelList"/>
    <dgm:cxn modelId="{37E70DDB-84F6-4B7A-B55B-BA37CDD662FA}" type="presOf" srcId="{7D13A2FE-E717-46BF-AA59-219E5F18F174}" destId="{C9F4687A-214D-49A5-BCAE-A5028FD79617}" srcOrd="0" destOrd="0" presId="urn:microsoft.com/office/officeart/2018/2/layout/IconLabelList"/>
    <dgm:cxn modelId="{955701E5-6ACE-4CDF-B574-6529741B6F55}" type="presOf" srcId="{ED160F0E-770A-4F07-ACE7-5CFA67C835A1}" destId="{EF0022FD-14F2-416F-95D6-6ABA0AEF44D3}" srcOrd="0" destOrd="0" presId="urn:microsoft.com/office/officeart/2018/2/layout/IconLabelList"/>
    <dgm:cxn modelId="{7E215AE6-ED5A-4FCD-9BF9-D4F8F3038A67}" type="presOf" srcId="{EDCD9311-9487-4A01-B93C-5F788F383200}" destId="{1F285272-C31C-45A4-9508-5F62510EDAA9}" srcOrd="0" destOrd="0" presId="urn:microsoft.com/office/officeart/2018/2/layout/IconLabelList"/>
    <dgm:cxn modelId="{4F89A40C-CC3B-4A34-9EDC-2E8B5DD31C6E}" type="presParOf" srcId="{170CEDA5-48AC-4B0F-8EBE-86E901FC50EF}" destId="{9DAE5FFE-8D1C-43A5-A74F-B1422DDA6035}" srcOrd="0" destOrd="0" presId="urn:microsoft.com/office/officeart/2018/2/layout/IconLabelList"/>
    <dgm:cxn modelId="{BC1789DA-BBB2-4C0A-A452-654B974CB013}" type="presParOf" srcId="{9DAE5FFE-8D1C-43A5-A74F-B1422DDA6035}" destId="{6DEE0E6C-D5F0-4F3F-B089-92FFC379B7E5}" srcOrd="0" destOrd="0" presId="urn:microsoft.com/office/officeart/2018/2/layout/IconLabelList"/>
    <dgm:cxn modelId="{74CCCA9A-85F1-4910-99D6-81BB0EB1A152}" type="presParOf" srcId="{9DAE5FFE-8D1C-43A5-A74F-B1422DDA6035}" destId="{CC4CFB7C-B6BD-4528-A9B0-0DA73011F9AC}" srcOrd="1" destOrd="0" presId="urn:microsoft.com/office/officeart/2018/2/layout/IconLabelList"/>
    <dgm:cxn modelId="{21F209AD-9B3A-4F81-A505-7E56C7EDFA0B}" type="presParOf" srcId="{9DAE5FFE-8D1C-43A5-A74F-B1422DDA6035}" destId="{C9F4687A-214D-49A5-BCAE-A5028FD79617}" srcOrd="2" destOrd="0" presId="urn:microsoft.com/office/officeart/2018/2/layout/IconLabelList"/>
    <dgm:cxn modelId="{AE6B60B5-1D00-48B1-B697-929D28ABEF91}" type="presParOf" srcId="{170CEDA5-48AC-4B0F-8EBE-86E901FC50EF}" destId="{F4A1DE5D-9B91-4A9E-B06A-C8F08598D76D}" srcOrd="1" destOrd="0" presId="urn:microsoft.com/office/officeart/2018/2/layout/IconLabelList"/>
    <dgm:cxn modelId="{37320A3B-4F1C-45EB-A1E2-002EFB01A9F0}" type="presParOf" srcId="{170CEDA5-48AC-4B0F-8EBE-86E901FC50EF}" destId="{B3643FAC-7EB2-4771-8FD6-7C57EF6DABB3}" srcOrd="2" destOrd="0" presId="urn:microsoft.com/office/officeart/2018/2/layout/IconLabelList"/>
    <dgm:cxn modelId="{559D794A-949A-4F13-8425-7164E624095D}" type="presParOf" srcId="{B3643FAC-7EB2-4771-8FD6-7C57EF6DABB3}" destId="{3D8A9AA5-92BA-46DE-A69A-EC082568FED3}" srcOrd="0" destOrd="0" presId="urn:microsoft.com/office/officeart/2018/2/layout/IconLabelList"/>
    <dgm:cxn modelId="{0599389F-7467-4A42-809F-48ACE4FDF55C}" type="presParOf" srcId="{B3643FAC-7EB2-4771-8FD6-7C57EF6DABB3}" destId="{E9FB6AD9-BCD1-4C23-BAE9-7646342D7974}" srcOrd="1" destOrd="0" presId="urn:microsoft.com/office/officeart/2018/2/layout/IconLabelList"/>
    <dgm:cxn modelId="{7E31DEDE-3C9F-4693-A4F8-215C9B2CCC1E}" type="presParOf" srcId="{B3643FAC-7EB2-4771-8FD6-7C57EF6DABB3}" destId="{1F285272-C31C-45A4-9508-5F62510EDAA9}" srcOrd="2" destOrd="0" presId="urn:microsoft.com/office/officeart/2018/2/layout/IconLabelList"/>
    <dgm:cxn modelId="{6E7005E0-2091-4083-ADED-1565A2752519}" type="presParOf" srcId="{170CEDA5-48AC-4B0F-8EBE-86E901FC50EF}" destId="{27ED9ED6-F173-4B6F-AF5F-ABAA7FBC6D40}" srcOrd="3" destOrd="0" presId="urn:microsoft.com/office/officeart/2018/2/layout/IconLabelList"/>
    <dgm:cxn modelId="{28C61538-6D9C-4481-910F-509464963D71}" type="presParOf" srcId="{170CEDA5-48AC-4B0F-8EBE-86E901FC50EF}" destId="{8A78A7CE-CBCE-4162-A9AF-49073C372D66}" srcOrd="4" destOrd="0" presId="urn:microsoft.com/office/officeart/2018/2/layout/IconLabelList"/>
    <dgm:cxn modelId="{5FE95951-84C0-4371-AB55-1BE71346455F}" type="presParOf" srcId="{8A78A7CE-CBCE-4162-A9AF-49073C372D66}" destId="{D0817A27-73A0-4FF8-A608-F74CB54596D7}" srcOrd="0" destOrd="0" presId="urn:microsoft.com/office/officeart/2018/2/layout/IconLabelList"/>
    <dgm:cxn modelId="{AA3A9EA3-2CC4-4AF6-A0AD-80CBD4B5FEE1}" type="presParOf" srcId="{8A78A7CE-CBCE-4162-A9AF-49073C372D66}" destId="{D2C73859-E25D-43A9-A784-364AD89A38F9}" srcOrd="1" destOrd="0" presId="urn:microsoft.com/office/officeart/2018/2/layout/IconLabelList"/>
    <dgm:cxn modelId="{E6E0049F-EC77-4821-B7DE-3F221F6AD922}" type="presParOf" srcId="{8A78A7CE-CBCE-4162-A9AF-49073C372D66}" destId="{EF0022FD-14F2-416F-95D6-6ABA0AEF44D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3348B-3692-41AB-83B1-5B8EAC4A0BE5}">
      <dsp:nvSpPr>
        <dsp:cNvPr id="0" name=""/>
        <dsp:cNvSpPr/>
      </dsp:nvSpPr>
      <dsp:spPr>
        <a:xfrm>
          <a:off x="0" y="2558"/>
          <a:ext cx="10927829" cy="11964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A87A9-D51C-40FD-97C8-88A94D439B9A}">
      <dsp:nvSpPr>
        <dsp:cNvPr id="0" name=""/>
        <dsp:cNvSpPr/>
      </dsp:nvSpPr>
      <dsp:spPr>
        <a:xfrm>
          <a:off x="361935" y="271767"/>
          <a:ext cx="658065" cy="6580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F56CED-E271-4F41-8E0A-EFA3315007B7}">
      <dsp:nvSpPr>
        <dsp:cNvPr id="0" name=""/>
        <dsp:cNvSpPr/>
      </dsp:nvSpPr>
      <dsp:spPr>
        <a:xfrm>
          <a:off x="1381936" y="2558"/>
          <a:ext cx="9544541" cy="119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28" tIns="126628" rIns="126628" bIns="126628" numCol="1" spcCol="1270" anchor="ctr" anchorCtr="0">
          <a:noAutofit/>
        </a:bodyPr>
        <a:lstStyle/>
        <a:p>
          <a:pPr marL="0" lvl="0" indent="0" algn="l" defTabSz="889000">
            <a:lnSpc>
              <a:spcPct val="100000"/>
            </a:lnSpc>
            <a:spcBef>
              <a:spcPct val="0"/>
            </a:spcBef>
            <a:spcAft>
              <a:spcPct val="35000"/>
            </a:spcAft>
            <a:buNone/>
          </a:pPr>
          <a:r>
            <a:rPr lang="en-US" sz="2000" kern="1200" dirty="0"/>
            <a:t>We have found a comprehensive dataset containing information about clinical care for patent care over the years 1999 to 2008.</a:t>
          </a:r>
        </a:p>
      </dsp:txBody>
      <dsp:txXfrm>
        <a:off x="1381936" y="2558"/>
        <a:ext cx="9544541" cy="1196482"/>
      </dsp:txXfrm>
    </dsp:sp>
    <dsp:sp modelId="{4D9EC116-2564-495F-AE20-8796688F6D48}">
      <dsp:nvSpPr>
        <dsp:cNvPr id="0" name=""/>
        <dsp:cNvSpPr/>
      </dsp:nvSpPr>
      <dsp:spPr>
        <a:xfrm>
          <a:off x="0" y="1498161"/>
          <a:ext cx="10927829" cy="11964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8DA65A-F05B-4AC8-849E-8F398E07A2E0}">
      <dsp:nvSpPr>
        <dsp:cNvPr id="0" name=""/>
        <dsp:cNvSpPr/>
      </dsp:nvSpPr>
      <dsp:spPr>
        <a:xfrm>
          <a:off x="361935" y="1767369"/>
          <a:ext cx="658065" cy="6580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068241-10A6-458E-8C4A-18B76A488680}">
      <dsp:nvSpPr>
        <dsp:cNvPr id="0" name=""/>
        <dsp:cNvSpPr/>
      </dsp:nvSpPr>
      <dsp:spPr>
        <a:xfrm>
          <a:off x="1381936" y="1498161"/>
          <a:ext cx="9544541" cy="119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28" tIns="126628" rIns="126628" bIns="126628" numCol="1" spcCol="1270" anchor="ctr" anchorCtr="0">
          <a:noAutofit/>
        </a:bodyPr>
        <a:lstStyle/>
        <a:p>
          <a:pPr marL="0" lvl="0" indent="0" algn="l" defTabSz="889000">
            <a:lnSpc>
              <a:spcPct val="100000"/>
            </a:lnSpc>
            <a:spcBef>
              <a:spcPct val="0"/>
            </a:spcBef>
            <a:spcAft>
              <a:spcPct val="35000"/>
            </a:spcAft>
            <a:buNone/>
          </a:pPr>
          <a:r>
            <a:rPr lang="en-US" sz="2000" kern="1200"/>
            <a:t>We will analyze the data and attempt to form a prediction model for if a patient returns within 30 days of their initial release.</a:t>
          </a:r>
        </a:p>
      </dsp:txBody>
      <dsp:txXfrm>
        <a:off x="1381936" y="1498161"/>
        <a:ext cx="9544541" cy="1196482"/>
      </dsp:txXfrm>
    </dsp:sp>
    <dsp:sp modelId="{AE092B3F-3315-439A-97AD-6028769ED437}">
      <dsp:nvSpPr>
        <dsp:cNvPr id="0" name=""/>
        <dsp:cNvSpPr/>
      </dsp:nvSpPr>
      <dsp:spPr>
        <a:xfrm>
          <a:off x="0" y="2993764"/>
          <a:ext cx="10927829" cy="11964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2458C0-1211-4914-A91A-9E5E27D69609}">
      <dsp:nvSpPr>
        <dsp:cNvPr id="0" name=""/>
        <dsp:cNvSpPr/>
      </dsp:nvSpPr>
      <dsp:spPr>
        <a:xfrm>
          <a:off x="361935" y="3262972"/>
          <a:ext cx="658065" cy="6580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D410D7-C86C-49F8-AD31-E0FB77D6EE4A}">
      <dsp:nvSpPr>
        <dsp:cNvPr id="0" name=""/>
        <dsp:cNvSpPr/>
      </dsp:nvSpPr>
      <dsp:spPr>
        <a:xfrm>
          <a:off x="1381936" y="2993764"/>
          <a:ext cx="4917523" cy="119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28" tIns="126628" rIns="126628" bIns="126628" numCol="1" spcCol="1270" anchor="ctr" anchorCtr="0">
          <a:noAutofit/>
        </a:bodyPr>
        <a:lstStyle/>
        <a:p>
          <a:pPr marL="0" lvl="0" indent="0" algn="l" defTabSz="889000">
            <a:lnSpc>
              <a:spcPct val="100000"/>
            </a:lnSpc>
            <a:spcBef>
              <a:spcPct val="0"/>
            </a:spcBef>
            <a:spcAft>
              <a:spcPct val="35000"/>
            </a:spcAft>
            <a:buNone/>
          </a:pPr>
          <a:r>
            <a:rPr lang="en-US" sz="2000" kern="1200"/>
            <a:t>Our primary objective is to predict and analyze whether patients will return for hospital readmission within 30 days. </a:t>
          </a:r>
        </a:p>
      </dsp:txBody>
      <dsp:txXfrm>
        <a:off x="1381936" y="2993764"/>
        <a:ext cx="4917523" cy="1196482"/>
      </dsp:txXfrm>
    </dsp:sp>
    <dsp:sp modelId="{1C2BB4C9-204E-406E-8C63-453F2BD0DDA9}">
      <dsp:nvSpPr>
        <dsp:cNvPr id="0" name=""/>
        <dsp:cNvSpPr/>
      </dsp:nvSpPr>
      <dsp:spPr>
        <a:xfrm>
          <a:off x="6299460" y="2993764"/>
          <a:ext cx="4627018" cy="119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28" tIns="126628" rIns="126628" bIns="126628" numCol="1" spcCol="1270" anchor="ctr" anchorCtr="0">
          <a:noAutofit/>
        </a:bodyPr>
        <a:lstStyle/>
        <a:p>
          <a:pPr marL="0" lvl="0" indent="0" algn="l" defTabSz="488950">
            <a:lnSpc>
              <a:spcPct val="100000"/>
            </a:lnSpc>
            <a:spcBef>
              <a:spcPct val="0"/>
            </a:spcBef>
            <a:spcAft>
              <a:spcPct val="35000"/>
            </a:spcAft>
            <a:buNone/>
          </a:pPr>
          <a:r>
            <a:rPr lang="en-US" sz="1100" kern="1200"/>
            <a:t>This is to provide valuable insights into healthcare practices and patient characteristics that can help reduce readmissions, ultimately improving patient care.</a:t>
          </a:r>
        </a:p>
        <a:p>
          <a:pPr marL="0" lvl="0" indent="0" algn="l" defTabSz="488950">
            <a:lnSpc>
              <a:spcPct val="100000"/>
            </a:lnSpc>
            <a:spcBef>
              <a:spcPct val="0"/>
            </a:spcBef>
            <a:spcAft>
              <a:spcPct val="35000"/>
            </a:spcAft>
            <a:buNone/>
          </a:pPr>
          <a:r>
            <a:rPr lang="en-US" sz="1100" kern="1200"/>
            <a:t>We will also be able to provide information as to whether medical information should be kept on-hand for possible fast readmission or to return the files to the filing system.</a:t>
          </a:r>
        </a:p>
      </dsp:txBody>
      <dsp:txXfrm>
        <a:off x="6299460" y="2993764"/>
        <a:ext cx="4627018" cy="1196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EE0E6C-D5F0-4F3F-B089-92FFC379B7E5}">
      <dsp:nvSpPr>
        <dsp:cNvPr id="0" name=""/>
        <dsp:cNvSpPr/>
      </dsp:nvSpPr>
      <dsp:spPr>
        <a:xfrm>
          <a:off x="1288648" y="1729640"/>
          <a:ext cx="1537162" cy="15371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F4687A-214D-49A5-BCAE-A5028FD79617}">
      <dsp:nvSpPr>
        <dsp:cNvPr id="0" name=""/>
        <dsp:cNvSpPr/>
      </dsp:nvSpPr>
      <dsp:spPr>
        <a:xfrm>
          <a:off x="349271" y="3677528"/>
          <a:ext cx="3415915"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To get the best model performance we select data that shows correlation with the target feature, which in this case is if the patent returned within 30 days.</a:t>
          </a:r>
        </a:p>
      </dsp:txBody>
      <dsp:txXfrm>
        <a:off x="349271" y="3677528"/>
        <a:ext cx="3415915" cy="787500"/>
      </dsp:txXfrm>
    </dsp:sp>
    <dsp:sp modelId="{3D8A9AA5-92BA-46DE-A69A-EC082568FED3}">
      <dsp:nvSpPr>
        <dsp:cNvPr id="0" name=""/>
        <dsp:cNvSpPr/>
      </dsp:nvSpPr>
      <dsp:spPr>
        <a:xfrm>
          <a:off x="5302349" y="1729640"/>
          <a:ext cx="1537162" cy="15371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285272-C31C-45A4-9508-5F62510EDAA9}">
      <dsp:nvSpPr>
        <dsp:cNvPr id="0" name=""/>
        <dsp:cNvSpPr/>
      </dsp:nvSpPr>
      <dsp:spPr>
        <a:xfrm>
          <a:off x="4362972" y="3677528"/>
          <a:ext cx="3415915"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To do this, we remove columns that show too little variation, this is done by identifying columns which have fewer than 10 instances where they are not their most common value. Dropping those brings us down to 78 columns for feature selection.</a:t>
          </a:r>
        </a:p>
      </dsp:txBody>
      <dsp:txXfrm>
        <a:off x="4362972" y="3677528"/>
        <a:ext cx="3415915" cy="787500"/>
      </dsp:txXfrm>
    </dsp:sp>
    <dsp:sp modelId="{D0817A27-73A0-4FF8-A608-F74CB54596D7}">
      <dsp:nvSpPr>
        <dsp:cNvPr id="0" name=""/>
        <dsp:cNvSpPr/>
      </dsp:nvSpPr>
      <dsp:spPr>
        <a:xfrm>
          <a:off x="9316050" y="1729640"/>
          <a:ext cx="1537162" cy="15371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0022FD-14F2-416F-95D6-6ABA0AEF44D3}">
      <dsp:nvSpPr>
        <dsp:cNvPr id="0" name=""/>
        <dsp:cNvSpPr/>
      </dsp:nvSpPr>
      <dsp:spPr>
        <a:xfrm>
          <a:off x="8376673" y="3677528"/>
          <a:ext cx="3415915"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Feature selection is also where we split the data into training and testing. We decided not to use a validation set for our work.</a:t>
          </a:r>
        </a:p>
      </dsp:txBody>
      <dsp:txXfrm>
        <a:off x="8376673" y="3677528"/>
        <a:ext cx="3415915" cy="7875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BB178-288B-1C47-A6E4-FE2D2C23F6E9}" type="datetimeFigureOut">
              <a:rPr lang="en-US" smtClean="0"/>
              <a:t>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E6FE6C-0DA4-3A4D-853C-1ACA556DABE3}" type="slidenum">
              <a:rPr lang="en-US" smtClean="0"/>
              <a:t>‹#›</a:t>
            </a:fld>
            <a:endParaRPr lang="en-US"/>
          </a:p>
        </p:txBody>
      </p:sp>
    </p:spTree>
    <p:extLst>
      <p:ext uri="{BB962C8B-B14F-4D97-AF65-F5344CB8AC3E}">
        <p14:creationId xmlns:p14="http://schemas.microsoft.com/office/powerpoint/2010/main" val="3535132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Notes: show code and explain why we are looking at the data</a:t>
            </a:r>
          </a:p>
        </p:txBody>
      </p:sp>
      <p:sp>
        <p:nvSpPr>
          <p:cNvPr id="4" name="Slide Number Placeholder 3"/>
          <p:cNvSpPr>
            <a:spLocks noGrp="1"/>
          </p:cNvSpPr>
          <p:nvPr>
            <p:ph type="sldNum" sz="quarter" idx="5"/>
          </p:nvPr>
        </p:nvSpPr>
        <p:spPr/>
        <p:txBody>
          <a:bodyPr/>
          <a:lstStyle/>
          <a:p>
            <a:fld id="{FEE6FE6C-0DA4-3A4D-853C-1ACA556DABE3}" type="slidenum">
              <a:rPr lang="en-US" smtClean="0"/>
              <a:t>1</a:t>
            </a:fld>
            <a:endParaRPr lang="en-US"/>
          </a:p>
        </p:txBody>
      </p:sp>
    </p:spTree>
    <p:extLst>
      <p:ext uri="{BB962C8B-B14F-4D97-AF65-F5344CB8AC3E}">
        <p14:creationId xmlns:p14="http://schemas.microsoft.com/office/powerpoint/2010/main" val="303512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a:effectLst/>
                <a:latin typeface="ui-sans-serif"/>
              </a:rPr>
              <a:t>UCI Machine Learning Repository </a:t>
            </a:r>
            <a:endParaRPr lang="en-US"/>
          </a:p>
        </p:txBody>
      </p:sp>
      <p:sp>
        <p:nvSpPr>
          <p:cNvPr id="4" name="Slide Number Placeholder 3"/>
          <p:cNvSpPr>
            <a:spLocks noGrp="1"/>
          </p:cNvSpPr>
          <p:nvPr>
            <p:ph type="sldNum" sz="quarter" idx="5"/>
          </p:nvPr>
        </p:nvSpPr>
        <p:spPr/>
        <p:txBody>
          <a:bodyPr/>
          <a:lstStyle/>
          <a:p>
            <a:fld id="{FEE6FE6C-0DA4-3A4D-853C-1ACA556DABE3}" type="slidenum">
              <a:rPr lang="en-US" smtClean="0"/>
              <a:t>4</a:t>
            </a:fld>
            <a:endParaRPr lang="en-US"/>
          </a:p>
        </p:txBody>
      </p:sp>
    </p:spTree>
    <p:extLst>
      <p:ext uri="{BB962C8B-B14F-4D97-AF65-F5344CB8AC3E}">
        <p14:creationId xmlns:p14="http://schemas.microsoft.com/office/powerpoint/2010/main" val="584048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err="1"/>
              <a:t>XGBoost</a:t>
            </a:r>
            <a:endParaRPr lang="en-US" sz="1200"/>
          </a:p>
          <a:p>
            <a:pPr lvl="1"/>
            <a:r>
              <a:rPr lang="en-US" sz="1200"/>
              <a:t>Logistic Regression</a:t>
            </a:r>
          </a:p>
          <a:p>
            <a:pPr lvl="1"/>
            <a:r>
              <a:rPr lang="en-US" sz="1200"/>
              <a:t>Random Forest</a:t>
            </a:r>
          </a:p>
          <a:p>
            <a:pPr lvl="1"/>
            <a:r>
              <a:rPr lang="en-US" sz="1200"/>
              <a:t>Gradient Boosting</a:t>
            </a:r>
          </a:p>
          <a:p>
            <a:pPr lvl="1"/>
            <a:r>
              <a:rPr lang="en-US" sz="1200"/>
              <a:t>Artificial Neural Network</a:t>
            </a:r>
          </a:p>
          <a:p>
            <a:pPr lvl="1"/>
            <a:r>
              <a:rPr lang="en-US" sz="1200"/>
              <a:t>Decision Tree</a:t>
            </a:r>
          </a:p>
          <a:p>
            <a:pPr lvl="1"/>
            <a:r>
              <a:rPr lang="en-US" sz="1200"/>
              <a:t>K Nearest Neighbors </a:t>
            </a:r>
          </a:p>
          <a:p>
            <a:endParaRPr lang="en-US"/>
          </a:p>
        </p:txBody>
      </p:sp>
      <p:sp>
        <p:nvSpPr>
          <p:cNvPr id="4" name="Slide Number Placeholder 3"/>
          <p:cNvSpPr>
            <a:spLocks noGrp="1"/>
          </p:cNvSpPr>
          <p:nvPr>
            <p:ph type="sldNum" sz="quarter" idx="5"/>
          </p:nvPr>
        </p:nvSpPr>
        <p:spPr/>
        <p:txBody>
          <a:bodyPr/>
          <a:lstStyle/>
          <a:p>
            <a:fld id="{FEE6FE6C-0DA4-3A4D-853C-1ACA556DABE3}" type="slidenum">
              <a:rPr lang="en-US" smtClean="0"/>
              <a:t>26</a:t>
            </a:fld>
            <a:endParaRPr lang="en-US"/>
          </a:p>
        </p:txBody>
      </p:sp>
    </p:spTree>
    <p:extLst>
      <p:ext uri="{BB962C8B-B14F-4D97-AF65-F5344CB8AC3E}">
        <p14:creationId xmlns:p14="http://schemas.microsoft.com/office/powerpoint/2010/main" val="2708055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2703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0992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4889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6219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0535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6046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5875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6225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1869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0015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1935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54496357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6.xml"/><Relationship Id="rId1" Type="http://schemas.openxmlformats.org/officeDocument/2006/relationships/slideLayout" Target="../slideLayouts/slideLayout2.xml"/><Relationship Id="rId4" Type="http://schemas.openxmlformats.org/officeDocument/2006/relationships/slide" Target="slide8.xml"/></Relationships>
</file>

<file path=ppt/slides/_rels/slide1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microsoft.com/office/2018/10/relationships/comments" Target="../comments/modernComment_10B_A64443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dataset/296/diabetes+130-us+hospitals+for+years+1999-200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10.xml"/><Relationship Id="rId2"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3164FD-4598-35DD-4E18-A74D64D9B76B}"/>
              </a:ext>
            </a:extLst>
          </p:cNvPr>
          <p:cNvSpPr>
            <a:spLocks noGrp="1"/>
          </p:cNvSpPr>
          <p:nvPr>
            <p:ph type="ctrTitle"/>
          </p:nvPr>
        </p:nvSpPr>
        <p:spPr>
          <a:xfrm>
            <a:off x="578781" y="2301355"/>
            <a:ext cx="3201366" cy="3387497"/>
          </a:xfrm>
        </p:spPr>
        <p:txBody>
          <a:bodyPr vert="horz" lIns="91440" tIns="45720" rIns="91440" bIns="45720" rtlCol="0" anchor="b">
            <a:noAutofit/>
          </a:bodyPr>
          <a:lstStyle/>
          <a:p>
            <a:pPr marL="57150" algn="l">
              <a:spcBef>
                <a:spcPts val="1000"/>
              </a:spcBef>
            </a:pPr>
            <a:r>
              <a:rPr lang="en-US" sz="2000" dirty="0">
                <a:solidFill>
                  <a:srgbClr val="FFFFFF"/>
                </a:solidFill>
                <a:ea typeface="+mj-lt"/>
                <a:cs typeface="+mj-lt"/>
              </a:rPr>
              <a:t>Group 12:</a:t>
            </a:r>
            <a:br>
              <a:rPr lang="en-US" sz="2000" dirty="0">
                <a:solidFill>
                  <a:srgbClr val="FFFFFF"/>
                </a:solidFill>
                <a:ea typeface="+mj-lt"/>
                <a:cs typeface="+mj-lt"/>
              </a:rPr>
            </a:br>
            <a:endParaRPr lang="en-US" sz="2000" dirty="0">
              <a:cs typeface="Calibri Light"/>
            </a:endParaRPr>
          </a:p>
          <a:p>
            <a:pPr marL="57150" algn="l">
              <a:spcBef>
                <a:spcPts val="1000"/>
              </a:spcBef>
            </a:pPr>
            <a:r>
              <a:rPr lang="en-US" sz="2000" dirty="0">
                <a:solidFill>
                  <a:srgbClr val="FFFFFF"/>
                </a:solidFill>
                <a:ea typeface="+mj-lt"/>
                <a:cs typeface="+mj-lt"/>
              </a:rPr>
              <a:t>Ruksar Lukade  - 37</a:t>
            </a:r>
            <a:br>
              <a:rPr lang="en-US" sz="2000" dirty="0">
                <a:solidFill>
                  <a:srgbClr val="FFFFFF"/>
                </a:solidFill>
                <a:ea typeface="+mj-lt"/>
                <a:cs typeface="+mj-lt"/>
              </a:rPr>
            </a:br>
            <a:br>
              <a:rPr lang="en-US" sz="2000" dirty="0">
                <a:solidFill>
                  <a:srgbClr val="FFFFFF"/>
                </a:solidFill>
                <a:ea typeface="+mj-lt"/>
                <a:cs typeface="+mj-lt"/>
              </a:rPr>
            </a:br>
            <a:r>
              <a:rPr lang="en-US" sz="2000" dirty="0">
                <a:solidFill>
                  <a:srgbClr val="FFFFFF"/>
                </a:solidFill>
                <a:ea typeface="+mj-lt"/>
                <a:cs typeface="+mj-lt"/>
              </a:rPr>
              <a:t>Alexandre </a:t>
            </a:r>
            <a:r>
              <a:rPr lang="en-US" sz="2000" dirty="0" err="1">
                <a:solidFill>
                  <a:srgbClr val="FFFFFF"/>
                </a:solidFill>
                <a:ea typeface="+mj-lt"/>
                <a:cs typeface="+mj-lt"/>
              </a:rPr>
              <a:t>Broggi</a:t>
            </a:r>
            <a:r>
              <a:rPr lang="en-US" sz="2000" dirty="0">
                <a:solidFill>
                  <a:srgbClr val="FFFFFF"/>
                </a:solidFill>
                <a:ea typeface="+mj-lt"/>
                <a:cs typeface="+mj-lt"/>
              </a:rPr>
              <a:t>  - 12</a:t>
            </a:r>
            <a:br>
              <a:rPr lang="en-US" sz="2000" dirty="0">
                <a:solidFill>
                  <a:srgbClr val="FFFFFF"/>
                </a:solidFill>
                <a:ea typeface="+mj-lt"/>
                <a:cs typeface="+mj-lt"/>
              </a:rPr>
            </a:br>
            <a:br>
              <a:rPr lang="en-US" sz="2000" dirty="0">
                <a:solidFill>
                  <a:srgbClr val="FFFFFF"/>
                </a:solidFill>
                <a:ea typeface="+mj-lt"/>
                <a:cs typeface="+mj-lt"/>
              </a:rPr>
            </a:br>
            <a:r>
              <a:rPr lang="en-US" sz="2000" dirty="0" err="1">
                <a:solidFill>
                  <a:srgbClr val="FFFFFF"/>
                </a:solidFill>
                <a:ea typeface="+mj-lt"/>
                <a:cs typeface="+mj-lt"/>
              </a:rPr>
              <a:t>Mousami</a:t>
            </a:r>
            <a:r>
              <a:rPr lang="en-US" sz="2000" dirty="0">
                <a:solidFill>
                  <a:srgbClr val="FFFFFF"/>
                </a:solidFill>
                <a:ea typeface="+mj-lt"/>
                <a:cs typeface="+mj-lt"/>
              </a:rPr>
              <a:t> Biswas  - 11</a:t>
            </a:r>
          </a:p>
        </p:txBody>
      </p:sp>
      <p:sp>
        <p:nvSpPr>
          <p:cNvPr id="3" name="Subtitle 2">
            <a:extLst>
              <a:ext uri="{FF2B5EF4-FFF2-40B4-BE49-F238E27FC236}">
                <a16:creationId xmlns:a16="http://schemas.microsoft.com/office/drawing/2014/main" id="{018BC4E7-9D7D-E494-8597-22EC85142EC4}"/>
              </a:ext>
            </a:extLst>
          </p:cNvPr>
          <p:cNvSpPr>
            <a:spLocks noGrp="1"/>
          </p:cNvSpPr>
          <p:nvPr>
            <p:ph type="subTitle" idx="1"/>
          </p:nvPr>
        </p:nvSpPr>
        <p:spPr>
          <a:xfrm>
            <a:off x="4698200" y="1299421"/>
            <a:ext cx="6555347" cy="5546047"/>
          </a:xfrm>
        </p:spPr>
        <p:txBody>
          <a:bodyPr vert="horz" lIns="91440" tIns="45720" rIns="91440" bIns="45720" rtlCol="0" anchor="ctr">
            <a:normAutofit/>
          </a:bodyPr>
          <a:lstStyle/>
          <a:p>
            <a:r>
              <a:rPr lang="en-US" b="1" dirty="0">
                <a:solidFill>
                  <a:srgbClr val="000000"/>
                </a:solidFill>
                <a:latin typeface="Verdana"/>
                <a:ea typeface="Verdana"/>
                <a:cs typeface="Calibri"/>
              </a:rPr>
              <a:t>Predicting 30-Day</a:t>
            </a:r>
          </a:p>
          <a:p>
            <a:r>
              <a:rPr lang="en-US" b="1" dirty="0">
                <a:solidFill>
                  <a:srgbClr val="000000"/>
                </a:solidFill>
                <a:latin typeface="Verdana"/>
                <a:ea typeface="Verdana"/>
                <a:cs typeface="Calibri"/>
              </a:rPr>
              <a:t> Hospital Readmissions </a:t>
            </a:r>
            <a:endParaRPr lang="en-US" b="1" dirty="0">
              <a:latin typeface="Verdana"/>
              <a:ea typeface="Verdana"/>
            </a:endParaRPr>
          </a:p>
          <a:p>
            <a:r>
              <a:rPr lang="en-US" b="1" dirty="0">
                <a:solidFill>
                  <a:srgbClr val="000000"/>
                </a:solidFill>
                <a:latin typeface="Verdana"/>
                <a:ea typeface="Verdana"/>
                <a:cs typeface="Calibri"/>
              </a:rPr>
              <a:t>for Diabetic Patients</a:t>
            </a:r>
            <a:endParaRPr lang="en-US" b="1" dirty="0">
              <a:latin typeface="Verdana"/>
              <a:ea typeface="Verdana"/>
              <a:cs typeface="Calibri"/>
            </a:endParaRPr>
          </a:p>
          <a:p>
            <a:pPr indent="-228600">
              <a:buFont typeface="Arial" panose="020B0604020202020204" pitchFamily="34" charset="0"/>
              <a:buChar char="•"/>
            </a:pPr>
            <a:endParaRPr lang="en-US" dirty="0">
              <a:cs typeface="Calibri"/>
            </a:endParaRPr>
          </a:p>
          <a:p>
            <a:pPr indent="-228600">
              <a:buFont typeface="Arial" panose="020B0604020202020204" pitchFamily="34" charset="0"/>
              <a:buChar char="•"/>
            </a:pPr>
            <a:endParaRPr lang="en-US" dirty="0">
              <a:cs typeface="Calibri"/>
            </a:endParaRPr>
          </a:p>
          <a:p>
            <a:pPr indent="-228600">
              <a:buFont typeface="Arial" panose="020B0604020202020204" pitchFamily="34" charset="0"/>
              <a:buChar char="•"/>
            </a:pPr>
            <a:endParaRPr lang="en-US" dirty="0">
              <a:cs typeface="Calibri"/>
            </a:endParaRPr>
          </a:p>
        </p:txBody>
      </p:sp>
    </p:spTree>
    <p:extLst>
      <p:ext uri="{BB962C8B-B14F-4D97-AF65-F5344CB8AC3E}">
        <p14:creationId xmlns:p14="http://schemas.microsoft.com/office/powerpoint/2010/main" val="423698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F4E88-DFE3-603C-7E38-933E54D2B7B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2b.5. Map Non-Ordinal values</a:t>
            </a:r>
          </a:p>
        </p:txBody>
      </p:sp>
      <p:pic>
        <p:nvPicPr>
          <p:cNvPr id="10" name="Content Placeholder 9">
            <a:extLst>
              <a:ext uri="{FF2B5EF4-FFF2-40B4-BE49-F238E27FC236}">
                <a16:creationId xmlns:a16="http://schemas.microsoft.com/office/drawing/2014/main" id="{77ACDD4D-D59A-B0E1-B6BE-85340C47FCF7}"/>
              </a:ext>
            </a:extLst>
          </p:cNvPr>
          <p:cNvPicPr>
            <a:picLocks noGrp="1" noChangeAspect="1"/>
          </p:cNvPicPr>
          <p:nvPr>
            <p:ph idx="1"/>
          </p:nvPr>
        </p:nvPicPr>
        <p:blipFill>
          <a:blip r:embed="rId2"/>
          <a:stretch>
            <a:fillRect/>
          </a:stretch>
        </p:blipFill>
        <p:spPr>
          <a:xfrm>
            <a:off x="432225" y="2479083"/>
            <a:ext cx="11327549" cy="3426580"/>
          </a:xfrm>
          <a:prstGeom prst="rect">
            <a:avLst/>
          </a:prstGeom>
        </p:spPr>
      </p:pic>
      <p:sp>
        <p:nvSpPr>
          <p:cNvPr id="6" name="Action Button: Forward or Next 5">
            <a:hlinkClick r:id="rId3" action="ppaction://hlinksldjump" highlightClick="1"/>
            <a:extLst>
              <a:ext uri="{FF2B5EF4-FFF2-40B4-BE49-F238E27FC236}">
                <a16:creationId xmlns:a16="http://schemas.microsoft.com/office/drawing/2014/main" id="{46F8D6F2-8993-497D-88D4-4C44FD67B595}"/>
              </a:ext>
            </a:extLst>
          </p:cNvPr>
          <p:cNvSpPr/>
          <p:nvPr/>
        </p:nvSpPr>
        <p:spPr>
          <a:xfrm flipH="1">
            <a:off x="9971314" y="5747658"/>
            <a:ext cx="1484086" cy="638629"/>
          </a:xfrm>
          <a:prstGeom prst="actionButtonForwardNext">
            <a:avLst/>
          </a:prstGeom>
          <a:solidFill>
            <a:schemeClr val="bg2">
              <a:lumMod val="90000"/>
            </a:schemeClr>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8536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D14F6E-C1D3-0514-6B20-710678777F0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2b. Data Pre-processing expanded</a:t>
            </a:r>
          </a:p>
        </p:txBody>
      </p:sp>
      <p:sp>
        <p:nvSpPr>
          <p:cNvPr id="3" name="Content Placeholder 2">
            <a:extLst>
              <a:ext uri="{FF2B5EF4-FFF2-40B4-BE49-F238E27FC236}">
                <a16:creationId xmlns:a16="http://schemas.microsoft.com/office/drawing/2014/main" id="{735A2CB6-2B2C-CB8C-5B64-015E1C884DFE}"/>
              </a:ext>
            </a:extLst>
          </p:cNvPr>
          <p:cNvSpPr>
            <a:spLocks noGrp="1"/>
          </p:cNvSpPr>
          <p:nvPr>
            <p:ph idx="1"/>
          </p:nvPr>
        </p:nvSpPr>
        <p:spPr>
          <a:xfrm>
            <a:off x="1371599" y="2318197"/>
            <a:ext cx="9724031" cy="3683358"/>
          </a:xfrm>
        </p:spPr>
        <p:txBody>
          <a:bodyPr anchor="ctr">
            <a:normAutofit/>
          </a:bodyPr>
          <a:lstStyle/>
          <a:p>
            <a:pPr marL="514350" indent="-514350">
              <a:buFont typeface="+mj-lt"/>
              <a:buAutoNum type="arabicPeriod"/>
            </a:pPr>
            <a:r>
              <a:rPr lang="en-US" sz="2000">
                <a:hlinkClick r:id="rId2" action="ppaction://hlinksldjump"/>
              </a:rPr>
              <a:t>Define the blank values</a:t>
            </a:r>
            <a:r>
              <a:rPr lang="en-US" sz="2000"/>
              <a:t>: </a:t>
            </a:r>
            <a:br>
              <a:rPr lang="en-US" sz="2000"/>
            </a:br>
            <a:r>
              <a:rPr lang="en-US" sz="2000"/>
              <a:t>	The dataset was created using “?” as blank values and “None” as a true value. The standard Pandas csv read function treats the string “None” as null values, so those needed to be swapped.</a:t>
            </a:r>
          </a:p>
          <a:p>
            <a:pPr marL="514350" indent="-514350">
              <a:buFont typeface="+mj-lt"/>
              <a:buAutoNum type="arabicPeriod"/>
            </a:pPr>
            <a:r>
              <a:rPr lang="en-US" sz="2000">
                <a:hlinkClick r:id="rId3" action="ppaction://hlinksldjump"/>
              </a:rPr>
              <a:t>Define dictionaries for Ordinal data</a:t>
            </a:r>
            <a:r>
              <a:rPr lang="en-US" sz="2000"/>
              <a:t>:</a:t>
            </a:r>
            <a:br>
              <a:rPr lang="en-US" sz="2000"/>
            </a:br>
            <a:r>
              <a:rPr lang="en-US" sz="2000"/>
              <a:t>	Most of the ordinal data was in the form ["No", "Down", "Steady", "Up"] or similar, so we created dictionaries to map strings to the corresponding values, such as [0,1,2,3]. We also defined which columns were non-Ordinal data during this step.</a:t>
            </a:r>
          </a:p>
          <a:p>
            <a:pPr marL="514350" indent="-514350">
              <a:buFont typeface="+mj-lt"/>
              <a:buAutoNum type="arabicPeriod"/>
            </a:pPr>
            <a:r>
              <a:rPr lang="en-US" sz="2000">
                <a:hlinkClick r:id="rId4" action="ppaction://hlinksldjump"/>
              </a:rPr>
              <a:t>Drop ID columns</a:t>
            </a:r>
            <a:r>
              <a:rPr lang="en-US" sz="2000"/>
              <a:t>:</a:t>
            </a:r>
            <a:br>
              <a:rPr lang="en-US" sz="2000"/>
            </a:br>
            <a:r>
              <a:rPr lang="en-US" sz="2000"/>
              <a:t>	ID columns are unique and cannot be trained on. They will be dropped even before feature selection.</a:t>
            </a:r>
          </a:p>
        </p:txBody>
      </p:sp>
      <p:sp>
        <p:nvSpPr>
          <p:cNvPr id="4" name="Action Button: Forward or Next 3">
            <a:hlinkClick r:id="" action="ppaction://hlinkshowjump?jump=nextslide" highlightClick="1"/>
            <a:extLst>
              <a:ext uri="{FF2B5EF4-FFF2-40B4-BE49-F238E27FC236}">
                <a16:creationId xmlns:a16="http://schemas.microsoft.com/office/drawing/2014/main" id="{D94971DC-0E38-041F-C997-7DB6A8130783}"/>
              </a:ext>
            </a:extLst>
          </p:cNvPr>
          <p:cNvSpPr/>
          <p:nvPr/>
        </p:nvSpPr>
        <p:spPr>
          <a:xfrm>
            <a:off x="9971314" y="5747658"/>
            <a:ext cx="1484086" cy="638629"/>
          </a:xfrm>
          <a:prstGeom prst="actionButtonForwardNext">
            <a:avLst/>
          </a:prstGeom>
          <a:solidFill>
            <a:schemeClr val="accent6"/>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0401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DE577-F02E-AE2E-4ACD-D46A79ABE4E9}"/>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2b. Data Pre-processing expanded (Cont.)</a:t>
            </a:r>
          </a:p>
        </p:txBody>
      </p:sp>
      <p:sp>
        <p:nvSpPr>
          <p:cNvPr id="3" name="Content Placeholder 2">
            <a:extLst>
              <a:ext uri="{FF2B5EF4-FFF2-40B4-BE49-F238E27FC236}">
                <a16:creationId xmlns:a16="http://schemas.microsoft.com/office/drawing/2014/main" id="{A76086E2-5ACA-496C-FF2A-4F466D1515B2}"/>
              </a:ext>
            </a:extLst>
          </p:cNvPr>
          <p:cNvSpPr>
            <a:spLocks noGrp="1"/>
          </p:cNvSpPr>
          <p:nvPr>
            <p:ph idx="1"/>
          </p:nvPr>
        </p:nvSpPr>
        <p:spPr>
          <a:xfrm>
            <a:off x="1371599" y="2318197"/>
            <a:ext cx="9724031" cy="3683358"/>
          </a:xfrm>
        </p:spPr>
        <p:txBody>
          <a:bodyPr anchor="ctr">
            <a:normAutofit/>
          </a:bodyPr>
          <a:lstStyle/>
          <a:p>
            <a:pPr marL="514350" indent="-514350">
              <a:buFont typeface="+mj-lt"/>
              <a:buAutoNum type="arabicPeriod" startAt="4"/>
            </a:pPr>
            <a:r>
              <a:rPr lang="en-US" sz="2000">
                <a:hlinkClick r:id="rId2" action="ppaction://hlinksldjump"/>
              </a:rPr>
              <a:t>Map ordinal values to numerical values</a:t>
            </a:r>
            <a:r>
              <a:rPr lang="en-US" sz="2000"/>
              <a:t>:</a:t>
            </a:r>
            <a:br>
              <a:rPr lang="en-US" sz="2000"/>
            </a:br>
            <a:r>
              <a:rPr lang="en-US" sz="2000"/>
              <a:t>	Use the previously defined dictionaries to map each value in the ordinal columns with a numerical value that can be used for model training. This includes mapping the target feature, ”readmittance”, to 0 and 1.</a:t>
            </a:r>
          </a:p>
          <a:p>
            <a:pPr marL="514350" indent="-514350">
              <a:buFont typeface="+mj-lt"/>
              <a:buAutoNum type="arabicPeriod" startAt="4"/>
            </a:pPr>
            <a:r>
              <a:rPr lang="en-US" sz="2000">
                <a:hlinkClick r:id="rId3" action="ppaction://hlinksldjump"/>
              </a:rPr>
              <a:t>Use Pandas.get_dummies() to create non-Ordinal data columns</a:t>
            </a:r>
            <a:r>
              <a:rPr lang="en-US" sz="2000"/>
              <a:t>:</a:t>
            </a:r>
            <a:br>
              <a:rPr lang="en-US" sz="2000"/>
            </a:br>
            <a:r>
              <a:rPr lang="en-US" sz="2000"/>
              <a:t> 	Use the columns found in step 2 to create a binary column for each of the non-Ordinal data column values.</a:t>
            </a:r>
          </a:p>
          <a:p>
            <a:pPr marL="514350" indent="-514350">
              <a:buFont typeface="+mj-lt"/>
              <a:buAutoNum type="arabicPeriod" startAt="4"/>
            </a:pPr>
            <a:endParaRPr lang="en-US" sz="2000"/>
          </a:p>
          <a:p>
            <a:pPr marL="514350" indent="-514350">
              <a:buFont typeface="+mj-lt"/>
              <a:buAutoNum type="arabicPeriod" startAt="4"/>
            </a:pPr>
            <a:endParaRPr lang="en-US" sz="2000"/>
          </a:p>
        </p:txBody>
      </p:sp>
      <p:sp>
        <p:nvSpPr>
          <p:cNvPr id="4" name="Action Button: Forward or Next 3">
            <a:hlinkClick r:id="rId4" action="ppaction://hlinksldjump" highlightClick="1"/>
            <a:extLst>
              <a:ext uri="{FF2B5EF4-FFF2-40B4-BE49-F238E27FC236}">
                <a16:creationId xmlns:a16="http://schemas.microsoft.com/office/drawing/2014/main" id="{DA0C68EC-B17D-04A0-8417-6414C0697722}"/>
              </a:ext>
            </a:extLst>
          </p:cNvPr>
          <p:cNvSpPr/>
          <p:nvPr/>
        </p:nvSpPr>
        <p:spPr>
          <a:xfrm flipH="1">
            <a:off x="9971314" y="5747658"/>
            <a:ext cx="1484086" cy="638629"/>
          </a:xfrm>
          <a:prstGeom prst="actionButtonForwardNext">
            <a:avLst/>
          </a:prstGeom>
          <a:solidFill>
            <a:schemeClr val="bg2">
              <a:lumMod val="90000"/>
            </a:schemeClr>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7983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22ACFD-7289-6490-9365-4B12F20FA19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Ensure Variation in Non-continuous data</a:t>
            </a:r>
          </a:p>
        </p:txBody>
      </p:sp>
      <p:pic>
        <p:nvPicPr>
          <p:cNvPr id="5" name="Content Placeholder 4" descr="A screen shot of a computer code&#10;&#10;Description automatically generated">
            <a:extLst>
              <a:ext uri="{FF2B5EF4-FFF2-40B4-BE49-F238E27FC236}">
                <a16:creationId xmlns:a16="http://schemas.microsoft.com/office/drawing/2014/main" id="{2C4656DC-0049-E9E6-A2D1-EF1D6F7D7601}"/>
              </a:ext>
            </a:extLst>
          </p:cNvPr>
          <p:cNvPicPr>
            <a:picLocks noGrp="1" noChangeAspect="1"/>
          </p:cNvPicPr>
          <p:nvPr>
            <p:ph idx="1"/>
          </p:nvPr>
        </p:nvPicPr>
        <p:blipFill>
          <a:blip r:embed="rId2"/>
          <a:stretch>
            <a:fillRect/>
          </a:stretch>
        </p:blipFill>
        <p:spPr>
          <a:xfrm>
            <a:off x="4502428" y="1803207"/>
            <a:ext cx="7225748" cy="3251586"/>
          </a:xfrm>
          <a:prstGeom prst="rect">
            <a:avLst/>
          </a:prstGeom>
        </p:spPr>
      </p:pic>
    </p:spTree>
    <p:extLst>
      <p:ext uri="{BB962C8B-B14F-4D97-AF65-F5344CB8AC3E}">
        <p14:creationId xmlns:p14="http://schemas.microsoft.com/office/powerpoint/2010/main" val="1053214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CDE676-A8EB-0BEF-1C9A-9A49E73C7ABC}"/>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3. Exploratory Data Analysis</a:t>
            </a:r>
          </a:p>
        </p:txBody>
      </p:sp>
      <p:sp>
        <p:nvSpPr>
          <p:cNvPr id="3" name="Content Placeholder 2">
            <a:extLst>
              <a:ext uri="{FF2B5EF4-FFF2-40B4-BE49-F238E27FC236}">
                <a16:creationId xmlns:a16="http://schemas.microsoft.com/office/drawing/2014/main" id="{45D26FA3-8ABC-3CA2-0C2F-D4D55A97977F}"/>
              </a:ext>
            </a:extLst>
          </p:cNvPr>
          <p:cNvSpPr>
            <a:spLocks noGrp="1"/>
          </p:cNvSpPr>
          <p:nvPr>
            <p:ph idx="1"/>
          </p:nvPr>
        </p:nvSpPr>
        <p:spPr>
          <a:xfrm>
            <a:off x="1371599" y="2318197"/>
            <a:ext cx="9724031" cy="3683358"/>
          </a:xfrm>
        </p:spPr>
        <p:txBody>
          <a:bodyPr anchor="ctr">
            <a:normAutofit/>
          </a:bodyPr>
          <a:lstStyle/>
          <a:p>
            <a:r>
              <a:rPr lang="en-US" sz="2000" dirty="0"/>
              <a:t>To better understand how our data is related to the problem we first evaluate it by using a few graphs and charts, including:</a:t>
            </a:r>
          </a:p>
          <a:p>
            <a:pPr lvl="1"/>
            <a:r>
              <a:rPr lang="en-US" sz="2000" dirty="0"/>
              <a:t>A </a:t>
            </a:r>
            <a:r>
              <a:rPr lang="en-US" sz="2000" dirty="0">
                <a:hlinkClick r:id="" action="ppaction://noaction"/>
              </a:rPr>
              <a:t>correlation matrix heat map</a:t>
            </a:r>
            <a:endParaRPr lang="en-US" sz="2000" dirty="0"/>
          </a:p>
          <a:p>
            <a:pPr lvl="1"/>
            <a:r>
              <a:rPr lang="en-US" sz="2000" dirty="0"/>
              <a:t>A </a:t>
            </a:r>
            <a:r>
              <a:rPr lang="en-US" sz="2000" dirty="0">
                <a:hlinkClick r:id="" action="ppaction://noaction"/>
              </a:rPr>
              <a:t>box and whisker chart</a:t>
            </a:r>
            <a:endParaRPr lang="en-US" sz="2000" dirty="0"/>
          </a:p>
          <a:p>
            <a:pPr lvl="1"/>
            <a:r>
              <a:rPr lang="en-US" sz="2000" dirty="0"/>
              <a:t>A </a:t>
            </a:r>
            <a:r>
              <a:rPr lang="en-US" sz="2000" dirty="0">
                <a:hlinkClick r:id="" action="ppaction://noaction"/>
              </a:rPr>
              <a:t>histogram</a:t>
            </a:r>
            <a:endParaRPr lang="en-US" sz="2000" dirty="0"/>
          </a:p>
          <a:p>
            <a:pPr lvl="1"/>
            <a:r>
              <a:rPr lang="en-US" sz="2000" dirty="0"/>
              <a:t>A </a:t>
            </a:r>
            <a:r>
              <a:rPr lang="en-US" sz="2000" dirty="0">
                <a:hlinkClick r:id="" action="ppaction://noaction"/>
              </a:rPr>
              <a:t>scatter plot</a:t>
            </a:r>
            <a:endParaRPr lang="en-US" sz="2000" dirty="0"/>
          </a:p>
          <a:p>
            <a:r>
              <a:rPr lang="en-US" sz="2000" dirty="0"/>
              <a:t>We have found that the dataset is imbalanced so to counter that we will be using </a:t>
            </a:r>
            <a:r>
              <a:rPr lang="en-US" sz="2000" dirty="0">
                <a:hlinkClick r:id="" action="ppaction://noaction"/>
              </a:rPr>
              <a:t>under sampling </a:t>
            </a:r>
            <a:r>
              <a:rPr lang="en-US" sz="2000" dirty="0"/>
              <a:t>as we are just analyzing how well different algorithms work, full deployment should instead use a method for oversampling.</a:t>
            </a:r>
          </a:p>
        </p:txBody>
      </p:sp>
    </p:spTree>
    <p:extLst>
      <p:ext uri="{BB962C8B-B14F-4D97-AF65-F5344CB8AC3E}">
        <p14:creationId xmlns:p14="http://schemas.microsoft.com/office/powerpoint/2010/main" val="37211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B9D9E-6C8C-1232-B675-27FC4834559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Generate Histogram</a:t>
            </a:r>
          </a:p>
        </p:txBody>
      </p:sp>
      <p:pic>
        <p:nvPicPr>
          <p:cNvPr id="5" name="Content Placeholder 4" descr="A computer screen with text&#10;&#10;Description automatically generated">
            <a:extLst>
              <a:ext uri="{FF2B5EF4-FFF2-40B4-BE49-F238E27FC236}">
                <a16:creationId xmlns:a16="http://schemas.microsoft.com/office/drawing/2014/main" id="{79274153-B939-0F05-66B1-287AF308659C}"/>
              </a:ext>
            </a:extLst>
          </p:cNvPr>
          <p:cNvPicPr>
            <a:picLocks noGrp="1" noChangeAspect="1"/>
          </p:cNvPicPr>
          <p:nvPr>
            <p:ph idx="1"/>
          </p:nvPr>
        </p:nvPicPr>
        <p:blipFill>
          <a:blip r:embed="rId2"/>
          <a:stretch>
            <a:fillRect/>
          </a:stretch>
        </p:blipFill>
        <p:spPr>
          <a:xfrm>
            <a:off x="2093818" y="2506043"/>
            <a:ext cx="7115364" cy="3065744"/>
          </a:xfrm>
          <a:prstGeom prst="rect">
            <a:avLst/>
          </a:prstGeom>
        </p:spPr>
      </p:pic>
    </p:spTree>
    <p:extLst>
      <p:ext uri="{BB962C8B-B14F-4D97-AF65-F5344CB8AC3E}">
        <p14:creationId xmlns:p14="http://schemas.microsoft.com/office/powerpoint/2010/main" val="78101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8E577D-5394-1BDC-081D-3BEA058B7F6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Generate Boxplot</a:t>
            </a:r>
          </a:p>
        </p:txBody>
      </p:sp>
      <p:pic>
        <p:nvPicPr>
          <p:cNvPr id="5" name="Content Placeholder 4" descr="A computer screen shot of text&#10;&#10;Description automatically generated">
            <a:extLst>
              <a:ext uri="{FF2B5EF4-FFF2-40B4-BE49-F238E27FC236}">
                <a16:creationId xmlns:a16="http://schemas.microsoft.com/office/drawing/2014/main" id="{C27892AF-539C-E8FD-FE37-8DE1683D7F6D}"/>
              </a:ext>
            </a:extLst>
          </p:cNvPr>
          <p:cNvPicPr>
            <a:picLocks noGrp="1" noChangeAspect="1"/>
          </p:cNvPicPr>
          <p:nvPr>
            <p:ph idx="1"/>
          </p:nvPr>
        </p:nvPicPr>
        <p:blipFill>
          <a:blip r:embed="rId2"/>
          <a:stretch>
            <a:fillRect/>
          </a:stretch>
        </p:blipFill>
        <p:spPr>
          <a:xfrm>
            <a:off x="2051475" y="2662574"/>
            <a:ext cx="7506966" cy="2255263"/>
          </a:xfrm>
          <a:prstGeom prst="rect">
            <a:avLst/>
          </a:prstGeom>
        </p:spPr>
      </p:pic>
    </p:spTree>
    <p:extLst>
      <p:ext uri="{BB962C8B-B14F-4D97-AF65-F5344CB8AC3E}">
        <p14:creationId xmlns:p14="http://schemas.microsoft.com/office/powerpoint/2010/main" val="130122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35E62-B6F1-A696-B2FD-E2468181AB1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Generate Correlation</a:t>
            </a:r>
          </a:p>
        </p:txBody>
      </p:sp>
      <p:pic>
        <p:nvPicPr>
          <p:cNvPr id="5" name="Content Placeholder 4" descr="A computer code on a black background&#10;&#10;Description automatically generated">
            <a:extLst>
              <a:ext uri="{FF2B5EF4-FFF2-40B4-BE49-F238E27FC236}">
                <a16:creationId xmlns:a16="http://schemas.microsoft.com/office/drawing/2014/main" id="{DF9EC3C4-A185-C3CA-81B7-2B76618569C8}"/>
              </a:ext>
            </a:extLst>
          </p:cNvPr>
          <p:cNvPicPr>
            <a:picLocks noGrp="1" noChangeAspect="1"/>
          </p:cNvPicPr>
          <p:nvPr>
            <p:ph idx="1"/>
          </p:nvPr>
        </p:nvPicPr>
        <p:blipFill>
          <a:blip r:embed="rId2"/>
          <a:stretch>
            <a:fillRect/>
          </a:stretch>
        </p:blipFill>
        <p:spPr>
          <a:xfrm>
            <a:off x="1204808" y="2737238"/>
            <a:ext cx="9083883" cy="2455186"/>
          </a:xfrm>
          <a:prstGeom prst="rect">
            <a:avLst/>
          </a:prstGeom>
        </p:spPr>
      </p:pic>
    </p:spTree>
    <p:extLst>
      <p:ext uri="{BB962C8B-B14F-4D97-AF65-F5344CB8AC3E}">
        <p14:creationId xmlns:p14="http://schemas.microsoft.com/office/powerpoint/2010/main" val="220431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3C2829-A83F-784D-627D-C855D9674178}"/>
              </a:ext>
            </a:extLst>
          </p:cNvPr>
          <p:cNvSpPr>
            <a:spLocks noGrp="1"/>
          </p:cNvSpPr>
          <p:nvPr>
            <p:ph type="title"/>
          </p:nvPr>
        </p:nvSpPr>
        <p:spPr>
          <a:xfrm>
            <a:off x="1149716" y="499397"/>
            <a:ext cx="5929422" cy="1640180"/>
          </a:xfrm>
        </p:spPr>
        <p:txBody>
          <a:bodyPr vert="horz" lIns="91440" tIns="45720" rIns="91440" bIns="45720" rtlCol="0" anchor="b">
            <a:normAutofit/>
          </a:bodyPr>
          <a:lstStyle/>
          <a:p>
            <a:r>
              <a:rPr lang="en-US" sz="4000" kern="1200">
                <a:solidFill>
                  <a:schemeClr val="tx1"/>
                </a:solidFill>
                <a:latin typeface="+mj-lt"/>
                <a:ea typeface="+mj-ea"/>
                <a:cs typeface="+mj-cs"/>
              </a:rPr>
              <a:t>3.1. Correlation </a:t>
            </a:r>
          </a:p>
        </p:txBody>
      </p:sp>
      <p:sp>
        <p:nvSpPr>
          <p:cNvPr id="7" name="TextBox 6">
            <a:extLst>
              <a:ext uri="{FF2B5EF4-FFF2-40B4-BE49-F238E27FC236}">
                <a16:creationId xmlns:a16="http://schemas.microsoft.com/office/drawing/2014/main" id="{19538873-065B-12E3-60FA-D4FD0D69182A}"/>
              </a:ext>
            </a:extLst>
          </p:cNvPr>
          <p:cNvSpPr txBox="1"/>
          <p:nvPr/>
        </p:nvSpPr>
        <p:spPr>
          <a:xfrm>
            <a:off x="1149717" y="2423821"/>
            <a:ext cx="5929422" cy="351978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a:t>The correlation matrix is not as helpful as it might be due to the process of splitting all non-ordinal data.</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a:t>Binary values are only 0 or 1 so it becomes difficult for them to have a correlation with other values.</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a:t>The highest correlations seem to be in groups with the inverted binary value.</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a:t>Additionally, only number_inpatient seems to have correlation with readmitted. </a:t>
            </a:r>
          </a:p>
        </p:txBody>
      </p:sp>
      <p:pic>
        <p:nvPicPr>
          <p:cNvPr id="5" name="Content Placeholder 4" descr="A graph with red line and blue dots&#10;&#10;Description automatically generated with medium confidence">
            <a:extLst>
              <a:ext uri="{FF2B5EF4-FFF2-40B4-BE49-F238E27FC236}">
                <a16:creationId xmlns:a16="http://schemas.microsoft.com/office/drawing/2014/main" id="{70994474-1B49-991F-D9E9-7EED089D84E4}"/>
              </a:ext>
            </a:extLst>
          </p:cNvPr>
          <p:cNvPicPr>
            <a:picLocks noGrp="1" noChangeAspect="1"/>
          </p:cNvPicPr>
          <p:nvPr>
            <p:ph idx="1"/>
          </p:nvPr>
        </p:nvPicPr>
        <p:blipFill>
          <a:blip r:embed="rId2"/>
          <a:stretch>
            <a:fillRect/>
          </a:stretch>
        </p:blipFill>
        <p:spPr>
          <a:xfrm>
            <a:off x="7015257" y="1590464"/>
            <a:ext cx="4580092" cy="3601246"/>
          </a:xfrm>
          <a:prstGeom prst="rect">
            <a:avLst/>
          </a:prstGeom>
        </p:spPr>
      </p:pic>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397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B2E299-6B77-967B-0A0B-8E08D4202D11}"/>
              </a:ext>
            </a:extLst>
          </p:cNvPr>
          <p:cNvSpPr/>
          <p:nvPr/>
        </p:nvSpPr>
        <p:spPr>
          <a:xfrm>
            <a:off x="582826" y="1488161"/>
            <a:ext cx="11026347" cy="497090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45403F5-6569-E9FE-9097-E3BDD28E2187}"/>
              </a:ext>
            </a:extLst>
          </p:cNvPr>
          <p:cNvSpPr txBox="1"/>
          <p:nvPr/>
        </p:nvSpPr>
        <p:spPr>
          <a:xfrm>
            <a:off x="905211" y="2457481"/>
            <a:ext cx="3188368" cy="2862322"/>
          </a:xfrm>
          <a:prstGeom prst="rect">
            <a:avLst/>
          </a:prstGeom>
          <a:noFill/>
        </p:spPr>
        <p:txBody>
          <a:bodyPr wrap="square" rtlCol="0">
            <a:spAutoFit/>
          </a:bodyPr>
          <a:lstStyle/>
          <a:p>
            <a:r>
              <a:rPr lang="en-US"/>
              <a:t>Scatter plots can tell us rough correlations between some of the data at a more fine-grained level than correlation matrixes</a:t>
            </a:r>
          </a:p>
          <a:p>
            <a:endParaRPr lang="en-US"/>
          </a:p>
          <a:p>
            <a:r>
              <a:rPr lang="en-US"/>
              <a:t>Specifically, this is showing us that high numbers of medications do not occur without at least some lab procedures and vice versa. </a:t>
            </a:r>
          </a:p>
        </p:txBody>
      </p:sp>
      <p:sp>
        <p:nvSpPr>
          <p:cNvPr id="2" name="Title 1">
            <a:extLst>
              <a:ext uri="{FF2B5EF4-FFF2-40B4-BE49-F238E27FC236}">
                <a16:creationId xmlns:a16="http://schemas.microsoft.com/office/drawing/2014/main" id="{F72CD565-63FA-E23B-C658-FC3DD528CBC9}"/>
              </a:ext>
            </a:extLst>
          </p:cNvPr>
          <p:cNvSpPr>
            <a:spLocks noGrp="1"/>
          </p:cNvSpPr>
          <p:nvPr>
            <p:ph type="title"/>
          </p:nvPr>
        </p:nvSpPr>
        <p:spPr/>
        <p:txBody>
          <a:bodyPr/>
          <a:lstStyle/>
          <a:p>
            <a:r>
              <a:rPr lang="en-US"/>
              <a:t>3.2 More charts</a:t>
            </a:r>
          </a:p>
        </p:txBody>
      </p:sp>
      <p:pic>
        <p:nvPicPr>
          <p:cNvPr id="5" name="Content Placeholder 4">
            <a:extLst>
              <a:ext uri="{FF2B5EF4-FFF2-40B4-BE49-F238E27FC236}">
                <a16:creationId xmlns:a16="http://schemas.microsoft.com/office/drawing/2014/main" id="{1D150AEF-7580-2B76-2B81-A525A87776FE}"/>
              </a:ext>
            </a:extLst>
          </p:cNvPr>
          <p:cNvPicPr>
            <a:picLocks noGrp="1" noChangeAspect="1"/>
          </p:cNvPicPr>
          <p:nvPr>
            <p:ph idx="1"/>
          </p:nvPr>
        </p:nvPicPr>
        <p:blipFill>
          <a:blip r:embed="rId2"/>
          <a:stretch>
            <a:fillRect/>
          </a:stretch>
        </p:blipFill>
        <p:spPr>
          <a:xfrm>
            <a:off x="2750959" y="1825625"/>
            <a:ext cx="6690082" cy="4351338"/>
          </a:xfrm>
        </p:spPr>
      </p:pic>
      <p:grpSp>
        <p:nvGrpSpPr>
          <p:cNvPr id="6" name="Group 5">
            <a:extLst>
              <a:ext uri="{FF2B5EF4-FFF2-40B4-BE49-F238E27FC236}">
                <a16:creationId xmlns:a16="http://schemas.microsoft.com/office/drawing/2014/main" id="{A58A21EF-84A7-15A9-D004-12E8D8A816A2}"/>
              </a:ext>
            </a:extLst>
          </p:cNvPr>
          <p:cNvGrpSpPr/>
          <p:nvPr/>
        </p:nvGrpSpPr>
        <p:grpSpPr>
          <a:xfrm>
            <a:off x="582825" y="1488161"/>
            <a:ext cx="11026347" cy="4970902"/>
            <a:chOff x="838200" y="1663631"/>
            <a:chExt cx="11026347" cy="4970902"/>
          </a:xfrm>
        </p:grpSpPr>
        <p:sp>
          <p:nvSpPr>
            <p:cNvPr id="19" name="Rectangle 18">
              <a:extLst>
                <a:ext uri="{FF2B5EF4-FFF2-40B4-BE49-F238E27FC236}">
                  <a16:creationId xmlns:a16="http://schemas.microsoft.com/office/drawing/2014/main" id="{B5E82A0F-682E-D82F-F5F5-68B74462612E}"/>
                </a:ext>
              </a:extLst>
            </p:cNvPr>
            <p:cNvSpPr/>
            <p:nvPr/>
          </p:nvSpPr>
          <p:spPr>
            <a:xfrm>
              <a:off x="838200" y="1663631"/>
              <a:ext cx="11026347" cy="497090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9F88E18-4EB0-963B-30AB-DE3FE6759422}"/>
                </a:ext>
              </a:extLst>
            </p:cNvPr>
            <p:cNvSpPr txBox="1"/>
            <p:nvPr/>
          </p:nvSpPr>
          <p:spPr>
            <a:xfrm>
              <a:off x="1083276" y="2341933"/>
              <a:ext cx="2790892" cy="2308324"/>
            </a:xfrm>
            <a:prstGeom prst="rect">
              <a:avLst/>
            </a:prstGeom>
            <a:noFill/>
          </p:spPr>
          <p:txBody>
            <a:bodyPr wrap="square" rtlCol="0">
              <a:spAutoFit/>
            </a:bodyPr>
            <a:lstStyle/>
            <a:p>
              <a:r>
                <a:rPr lang="en-US"/>
                <a:t>We can use a box and whisker chart to identify outliers in the dataset.</a:t>
              </a:r>
            </a:p>
            <a:p>
              <a:endParaRPr lang="en-US"/>
            </a:p>
            <a:p>
              <a:r>
                <a:rPr lang="en-US"/>
                <a:t>Here we see that the time in the hospital is mostly 2-6 days  with two outliers at 13 and 14 days.</a:t>
              </a:r>
            </a:p>
          </p:txBody>
        </p:sp>
        <p:pic>
          <p:nvPicPr>
            <p:cNvPr id="9" name="Picture 8">
              <a:extLst>
                <a:ext uri="{FF2B5EF4-FFF2-40B4-BE49-F238E27FC236}">
                  <a16:creationId xmlns:a16="http://schemas.microsoft.com/office/drawing/2014/main" id="{1F6F9FB8-3ACD-D11A-9D17-E0B16F461DA0}"/>
                </a:ext>
              </a:extLst>
            </p:cNvPr>
            <p:cNvPicPr>
              <a:picLocks noChangeAspect="1"/>
            </p:cNvPicPr>
            <p:nvPr/>
          </p:nvPicPr>
          <p:blipFill>
            <a:blip r:embed="rId3"/>
            <a:stretch>
              <a:fillRect/>
            </a:stretch>
          </p:blipFill>
          <p:spPr>
            <a:xfrm>
              <a:off x="5187767" y="2145946"/>
              <a:ext cx="5880100" cy="4292600"/>
            </a:xfrm>
            <a:prstGeom prst="rect">
              <a:avLst/>
            </a:prstGeom>
          </p:spPr>
        </p:pic>
      </p:grpSp>
      <p:grpSp>
        <p:nvGrpSpPr>
          <p:cNvPr id="17" name="Group 16">
            <a:extLst>
              <a:ext uri="{FF2B5EF4-FFF2-40B4-BE49-F238E27FC236}">
                <a16:creationId xmlns:a16="http://schemas.microsoft.com/office/drawing/2014/main" id="{8D78EF3F-4E01-B750-4D2F-EB9AA07E5F26}"/>
              </a:ext>
            </a:extLst>
          </p:cNvPr>
          <p:cNvGrpSpPr/>
          <p:nvPr/>
        </p:nvGrpSpPr>
        <p:grpSpPr>
          <a:xfrm>
            <a:off x="582824" y="1465969"/>
            <a:ext cx="11026347" cy="4970902"/>
            <a:chOff x="593124" y="1620909"/>
            <a:chExt cx="11026347" cy="4970902"/>
          </a:xfrm>
        </p:grpSpPr>
        <p:sp>
          <p:nvSpPr>
            <p:cNvPr id="16" name="Rectangle 15">
              <a:extLst>
                <a:ext uri="{FF2B5EF4-FFF2-40B4-BE49-F238E27FC236}">
                  <a16:creationId xmlns:a16="http://schemas.microsoft.com/office/drawing/2014/main" id="{7FCE7D8A-FA1F-32DC-36B8-83EC60912547}"/>
                </a:ext>
              </a:extLst>
            </p:cNvPr>
            <p:cNvSpPr/>
            <p:nvPr/>
          </p:nvSpPr>
          <p:spPr>
            <a:xfrm>
              <a:off x="593124" y="1620909"/>
              <a:ext cx="11026347" cy="497090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24A2652-43F7-545A-BB7D-D4AE46D3AA58}"/>
                </a:ext>
              </a:extLst>
            </p:cNvPr>
            <p:cNvPicPr>
              <a:picLocks noChangeAspect="1"/>
            </p:cNvPicPr>
            <p:nvPr/>
          </p:nvPicPr>
          <p:blipFill>
            <a:blip r:embed="rId4"/>
            <a:stretch>
              <a:fillRect/>
            </a:stretch>
          </p:blipFill>
          <p:spPr>
            <a:xfrm>
              <a:off x="3719385" y="1658801"/>
              <a:ext cx="7772400" cy="4895117"/>
            </a:xfrm>
            <a:prstGeom prst="rect">
              <a:avLst/>
            </a:prstGeom>
          </p:spPr>
        </p:pic>
        <p:sp>
          <p:nvSpPr>
            <p:cNvPr id="14" name="TextBox 13">
              <a:extLst>
                <a:ext uri="{FF2B5EF4-FFF2-40B4-BE49-F238E27FC236}">
                  <a16:creationId xmlns:a16="http://schemas.microsoft.com/office/drawing/2014/main" id="{47C05E91-D5DA-E3B3-7533-12C7A6A1B41D}"/>
                </a:ext>
              </a:extLst>
            </p:cNvPr>
            <p:cNvSpPr txBox="1"/>
            <p:nvPr/>
          </p:nvSpPr>
          <p:spPr>
            <a:xfrm>
              <a:off x="848500" y="2036231"/>
              <a:ext cx="2516879" cy="3970318"/>
            </a:xfrm>
            <a:prstGeom prst="rect">
              <a:avLst/>
            </a:prstGeom>
            <a:noFill/>
          </p:spPr>
          <p:txBody>
            <a:bodyPr wrap="square" rtlCol="0">
              <a:spAutoFit/>
            </a:bodyPr>
            <a:lstStyle/>
            <a:p>
              <a:r>
                <a:rPr lang="en-US"/>
                <a:t>Here you can see a sample feature from the dataset that we will be using.</a:t>
              </a:r>
            </a:p>
            <a:p>
              <a:endParaRPr lang="en-US"/>
            </a:p>
            <a:p>
              <a:r>
                <a:rPr lang="en-US"/>
                <a:t>This is the patient’s age in decades, we see that most of the data we have is from people ages 50-80.</a:t>
              </a:r>
            </a:p>
            <a:p>
              <a:endParaRPr lang="en-US"/>
            </a:p>
            <a:p>
              <a:r>
                <a:rPr lang="en-US"/>
                <a:t>This data did not have anyone over the age of 100. </a:t>
              </a:r>
            </a:p>
          </p:txBody>
        </p:sp>
      </p:grpSp>
    </p:spTree>
    <p:extLst>
      <p:ext uri="{BB962C8B-B14F-4D97-AF65-F5344CB8AC3E}">
        <p14:creationId xmlns:p14="http://schemas.microsoft.com/office/powerpoint/2010/main" val="356943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597C2-A1B6-C386-AE47-FDA7F533C89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1. Problem Statement</a:t>
            </a:r>
          </a:p>
        </p:txBody>
      </p:sp>
      <p:graphicFrame>
        <p:nvGraphicFramePr>
          <p:cNvPr id="12" name="Content Placeholder 2">
            <a:extLst>
              <a:ext uri="{FF2B5EF4-FFF2-40B4-BE49-F238E27FC236}">
                <a16:creationId xmlns:a16="http://schemas.microsoft.com/office/drawing/2014/main" id="{12C4B9BE-498F-E92A-AD16-CAA3E9B67A4D}"/>
              </a:ext>
            </a:extLst>
          </p:cNvPr>
          <p:cNvGraphicFramePr>
            <a:graphicFrameLocks noGrp="1"/>
          </p:cNvGraphicFramePr>
          <p:nvPr>
            <p:ph idx="1"/>
            <p:extLst>
              <p:ext uri="{D42A27DB-BD31-4B8C-83A1-F6EECF244321}">
                <p14:modId xmlns:p14="http://schemas.microsoft.com/office/powerpoint/2010/main" val="61739863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749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4B622-EEE6-5486-1D7C-93F4BF66E258}"/>
              </a:ext>
            </a:extLst>
          </p:cNvPr>
          <p:cNvSpPr>
            <a:spLocks noGrp="1"/>
          </p:cNvSpPr>
          <p:nvPr>
            <p:ph type="title"/>
          </p:nvPr>
        </p:nvSpPr>
        <p:spPr/>
        <p:txBody>
          <a:bodyPr/>
          <a:lstStyle/>
          <a:p>
            <a:r>
              <a:rPr lang="en-US"/>
              <a:t>Under Sampling</a:t>
            </a:r>
          </a:p>
        </p:txBody>
      </p:sp>
      <p:pic>
        <p:nvPicPr>
          <p:cNvPr id="5" name="Content Placeholder 4" descr="A screenshot of a computer&#10;&#10;Description automatically generated">
            <a:extLst>
              <a:ext uri="{FF2B5EF4-FFF2-40B4-BE49-F238E27FC236}">
                <a16:creationId xmlns:a16="http://schemas.microsoft.com/office/drawing/2014/main" id="{C878607D-CAE8-07F6-75B4-D9840F56A46A}"/>
              </a:ext>
            </a:extLst>
          </p:cNvPr>
          <p:cNvPicPr>
            <a:picLocks noGrp="1" noChangeAspect="1"/>
          </p:cNvPicPr>
          <p:nvPr>
            <p:ph idx="1"/>
          </p:nvPr>
        </p:nvPicPr>
        <p:blipFill>
          <a:blip r:embed="rId2"/>
          <a:stretch>
            <a:fillRect/>
          </a:stretch>
        </p:blipFill>
        <p:spPr>
          <a:xfrm>
            <a:off x="1317704" y="1835457"/>
            <a:ext cx="9397841" cy="4277255"/>
          </a:xfrm>
        </p:spPr>
      </p:pic>
    </p:spTree>
    <p:extLst>
      <p:ext uri="{BB962C8B-B14F-4D97-AF65-F5344CB8AC3E}">
        <p14:creationId xmlns:p14="http://schemas.microsoft.com/office/powerpoint/2010/main" val="98098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7AD3B-003D-F06E-4DB1-FDB4B32EC7E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Generate Scatterplot</a:t>
            </a:r>
          </a:p>
        </p:txBody>
      </p:sp>
      <p:pic>
        <p:nvPicPr>
          <p:cNvPr id="5" name="Content Placeholder 4" descr="A black screen with text&#10;&#10;Description automatically generated">
            <a:extLst>
              <a:ext uri="{FF2B5EF4-FFF2-40B4-BE49-F238E27FC236}">
                <a16:creationId xmlns:a16="http://schemas.microsoft.com/office/drawing/2014/main" id="{EAF368F9-5B9B-7744-D560-4C39EFC33AFF}"/>
              </a:ext>
            </a:extLst>
          </p:cNvPr>
          <p:cNvPicPr>
            <a:picLocks noGrp="1" noChangeAspect="1"/>
          </p:cNvPicPr>
          <p:nvPr>
            <p:ph idx="1"/>
          </p:nvPr>
        </p:nvPicPr>
        <p:blipFill>
          <a:blip r:embed="rId2"/>
          <a:stretch>
            <a:fillRect/>
          </a:stretch>
        </p:blipFill>
        <p:spPr>
          <a:xfrm>
            <a:off x="908475" y="2929043"/>
            <a:ext cx="10099883" cy="2050410"/>
          </a:xfrm>
          <a:prstGeom prst="rect">
            <a:avLst/>
          </a:prstGeom>
        </p:spPr>
      </p:pic>
    </p:spTree>
    <p:extLst>
      <p:ext uri="{BB962C8B-B14F-4D97-AF65-F5344CB8AC3E}">
        <p14:creationId xmlns:p14="http://schemas.microsoft.com/office/powerpoint/2010/main" val="358772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18454-4F09-0588-00DD-FE16C5A8203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4. Feature selection</a:t>
            </a:r>
          </a:p>
        </p:txBody>
      </p:sp>
      <p:graphicFrame>
        <p:nvGraphicFramePr>
          <p:cNvPr id="6" name="Content Placeholder 2">
            <a:extLst>
              <a:ext uri="{FF2B5EF4-FFF2-40B4-BE49-F238E27FC236}">
                <a16:creationId xmlns:a16="http://schemas.microsoft.com/office/drawing/2014/main" id="{7C6D52F8-231C-C20E-E5F1-1C9A5D01AE60}"/>
              </a:ext>
            </a:extLst>
          </p:cNvPr>
          <p:cNvGraphicFramePr>
            <a:graphicFrameLocks noGrp="1"/>
          </p:cNvGraphicFramePr>
          <p:nvPr>
            <p:ph idx="1"/>
            <p:extLst>
              <p:ext uri="{D42A27DB-BD31-4B8C-83A1-F6EECF244321}">
                <p14:modId xmlns:p14="http://schemas.microsoft.com/office/powerpoint/2010/main" val="3179513683"/>
              </p:ext>
            </p:extLst>
          </p:nvPr>
        </p:nvGraphicFramePr>
        <p:xfrm>
          <a:off x="49955" y="1286003"/>
          <a:ext cx="12141861" cy="6194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506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107C80-4ADB-C063-1646-D7B14DE9DBD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a:solidFill>
                  <a:srgbClr val="FFFFFF"/>
                </a:solidFill>
              </a:rPr>
              <a:t>Readmitted as the target variable for different ML Models</a:t>
            </a:r>
            <a:endParaRPr lang="en-US">
              <a:ea typeface="+mj-ea"/>
              <a:cs typeface="+mj-cs"/>
            </a:endParaRPr>
          </a:p>
        </p:txBody>
      </p:sp>
      <p:pic>
        <p:nvPicPr>
          <p:cNvPr id="3" name="Picture 2" descr="A screen shot of a computer code&#10;&#10;Description automatically generated">
            <a:extLst>
              <a:ext uri="{FF2B5EF4-FFF2-40B4-BE49-F238E27FC236}">
                <a16:creationId xmlns:a16="http://schemas.microsoft.com/office/drawing/2014/main" id="{055691A5-BFE3-15F3-E19B-45B92F60BB23}"/>
              </a:ext>
            </a:extLst>
          </p:cNvPr>
          <p:cNvPicPr>
            <a:picLocks noChangeAspect="1"/>
          </p:cNvPicPr>
          <p:nvPr/>
        </p:nvPicPr>
        <p:blipFill>
          <a:blip r:embed="rId2"/>
          <a:stretch>
            <a:fillRect/>
          </a:stretch>
        </p:blipFill>
        <p:spPr>
          <a:xfrm>
            <a:off x="967317" y="2643605"/>
            <a:ext cx="10373783" cy="1443790"/>
          </a:xfrm>
          <a:prstGeom prst="rect">
            <a:avLst/>
          </a:prstGeom>
        </p:spPr>
      </p:pic>
      <p:pic>
        <p:nvPicPr>
          <p:cNvPr id="7" name="Content Placeholder 6" descr="A screen shot of a computer code&#10;&#10;Description automatically generated">
            <a:extLst>
              <a:ext uri="{FF2B5EF4-FFF2-40B4-BE49-F238E27FC236}">
                <a16:creationId xmlns:a16="http://schemas.microsoft.com/office/drawing/2014/main" id="{4398FC78-AFCC-C792-9088-82521E5C1824}"/>
              </a:ext>
            </a:extLst>
          </p:cNvPr>
          <p:cNvPicPr>
            <a:picLocks noGrp="1" noChangeAspect="1"/>
          </p:cNvPicPr>
          <p:nvPr>
            <p:ph idx="1"/>
          </p:nvPr>
        </p:nvPicPr>
        <p:blipFill>
          <a:blip r:embed="rId3"/>
          <a:stretch>
            <a:fillRect/>
          </a:stretch>
        </p:blipFill>
        <p:spPr>
          <a:xfrm>
            <a:off x="838200" y="2743220"/>
            <a:ext cx="10515600" cy="2373268"/>
          </a:xfrm>
        </p:spPr>
      </p:pic>
    </p:spTree>
    <p:extLst>
      <p:ext uri="{BB962C8B-B14F-4D97-AF65-F5344CB8AC3E}">
        <p14:creationId xmlns:p14="http://schemas.microsoft.com/office/powerpoint/2010/main" val="337722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107C80-4ADB-C063-1646-D7B14DE9DBD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Splitting train/test</a:t>
            </a:r>
          </a:p>
        </p:txBody>
      </p:sp>
      <p:pic>
        <p:nvPicPr>
          <p:cNvPr id="4" name="Content Placeholder 3" descr="A screen shot of a computer program&#10;&#10;Description automatically generated">
            <a:extLst>
              <a:ext uri="{FF2B5EF4-FFF2-40B4-BE49-F238E27FC236}">
                <a16:creationId xmlns:a16="http://schemas.microsoft.com/office/drawing/2014/main" id="{612284FC-2F2D-E584-7D24-367C5B51BC62}"/>
              </a:ext>
            </a:extLst>
          </p:cNvPr>
          <p:cNvPicPr>
            <a:picLocks noGrp="1" noChangeAspect="1"/>
          </p:cNvPicPr>
          <p:nvPr>
            <p:ph idx="1"/>
          </p:nvPr>
        </p:nvPicPr>
        <p:blipFill>
          <a:blip r:embed="rId2"/>
          <a:stretch>
            <a:fillRect/>
          </a:stretch>
        </p:blipFill>
        <p:spPr>
          <a:xfrm>
            <a:off x="432225" y="3087938"/>
            <a:ext cx="11327549" cy="2208869"/>
          </a:xfrm>
          <a:prstGeom prst="rect">
            <a:avLst/>
          </a:prstGeom>
        </p:spPr>
      </p:pic>
    </p:spTree>
    <p:extLst>
      <p:ext uri="{BB962C8B-B14F-4D97-AF65-F5344CB8AC3E}">
        <p14:creationId xmlns:p14="http://schemas.microsoft.com/office/powerpoint/2010/main" val="266633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E45DCA-DF59-4D80-5A8E-95618CDCBB72}"/>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Scaling and selection</a:t>
            </a:r>
          </a:p>
        </p:txBody>
      </p:sp>
      <p:pic>
        <p:nvPicPr>
          <p:cNvPr id="4" name="Content Placeholder 3">
            <a:extLst>
              <a:ext uri="{FF2B5EF4-FFF2-40B4-BE49-F238E27FC236}">
                <a16:creationId xmlns:a16="http://schemas.microsoft.com/office/drawing/2014/main" id="{FC0C403A-2145-C116-FA50-0BF09FABBC37}"/>
              </a:ext>
            </a:extLst>
          </p:cNvPr>
          <p:cNvPicPr>
            <a:picLocks noGrp="1" noChangeAspect="1"/>
          </p:cNvPicPr>
          <p:nvPr>
            <p:ph idx="1"/>
          </p:nvPr>
        </p:nvPicPr>
        <p:blipFill>
          <a:blip r:embed="rId2"/>
          <a:stretch>
            <a:fillRect/>
          </a:stretch>
        </p:blipFill>
        <p:spPr>
          <a:xfrm>
            <a:off x="432225" y="1969342"/>
            <a:ext cx="11327549" cy="4446061"/>
          </a:xfrm>
          <a:prstGeom prst="rect">
            <a:avLst/>
          </a:prstGeom>
        </p:spPr>
      </p:pic>
    </p:spTree>
    <p:extLst>
      <p:ext uri="{BB962C8B-B14F-4D97-AF65-F5344CB8AC3E}">
        <p14:creationId xmlns:p14="http://schemas.microsoft.com/office/powerpoint/2010/main" val="93215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87703-8B3A-FA5E-D2A3-F3C1EB9E3EC8}"/>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5. Model Building</a:t>
            </a:r>
          </a:p>
        </p:txBody>
      </p:sp>
      <p:sp>
        <p:nvSpPr>
          <p:cNvPr id="3" name="Content Placeholder 2">
            <a:extLst>
              <a:ext uri="{FF2B5EF4-FFF2-40B4-BE49-F238E27FC236}">
                <a16:creationId xmlns:a16="http://schemas.microsoft.com/office/drawing/2014/main" id="{A832A028-7051-E5BB-2F4E-7AE6ABC317FE}"/>
              </a:ext>
            </a:extLst>
          </p:cNvPr>
          <p:cNvSpPr>
            <a:spLocks noGrp="1"/>
          </p:cNvSpPr>
          <p:nvPr>
            <p:ph idx="1"/>
          </p:nvPr>
        </p:nvSpPr>
        <p:spPr>
          <a:xfrm>
            <a:off x="4810259" y="649480"/>
            <a:ext cx="6555347" cy="5546047"/>
          </a:xfrm>
        </p:spPr>
        <p:txBody>
          <a:bodyPr anchor="ctr">
            <a:normAutofit/>
          </a:bodyPr>
          <a:lstStyle/>
          <a:p>
            <a:r>
              <a:rPr lang="en-US" sz="2000" dirty="0"/>
              <a:t>We decided to use many models to evaluate the data to identify which type of model works best, due to time constraints we were unable to tune the majority of the models.</a:t>
            </a:r>
          </a:p>
          <a:p>
            <a:r>
              <a:rPr lang="en-US" sz="2000" dirty="0"/>
              <a:t>We used:</a:t>
            </a:r>
          </a:p>
          <a:p>
            <a:pPr lvl="1"/>
            <a:r>
              <a:rPr lang="en-US" sz="2000" dirty="0" err="1"/>
              <a:t>XGBoost</a:t>
            </a:r>
            <a:endParaRPr lang="en-US" sz="2000" dirty="0"/>
          </a:p>
          <a:p>
            <a:pPr lvl="1"/>
            <a:r>
              <a:rPr lang="en-US" sz="2000" dirty="0"/>
              <a:t>Logistic Regression</a:t>
            </a:r>
          </a:p>
          <a:p>
            <a:pPr lvl="1"/>
            <a:r>
              <a:rPr lang="en-US" sz="2000" dirty="0"/>
              <a:t>Random Forest</a:t>
            </a:r>
          </a:p>
          <a:p>
            <a:pPr lvl="1"/>
            <a:r>
              <a:rPr lang="en-US" sz="2000" dirty="0"/>
              <a:t>Gradient Boosting</a:t>
            </a:r>
          </a:p>
          <a:p>
            <a:pPr lvl="1"/>
            <a:r>
              <a:rPr lang="en-US" sz="2000" dirty="0"/>
              <a:t>Artificial Neural Network</a:t>
            </a:r>
          </a:p>
          <a:p>
            <a:pPr lvl="1"/>
            <a:r>
              <a:rPr lang="en-US" sz="2000" dirty="0"/>
              <a:t>Decision Tree</a:t>
            </a:r>
          </a:p>
          <a:p>
            <a:pPr lvl="1"/>
            <a:r>
              <a:rPr lang="en-US" sz="2000" dirty="0"/>
              <a:t>K Nearest Neighbors </a:t>
            </a:r>
          </a:p>
          <a:p>
            <a:pPr lvl="1"/>
            <a:endParaRPr lang="en-US" sz="2000" dirty="0"/>
          </a:p>
        </p:txBody>
      </p:sp>
    </p:spTree>
    <p:extLst>
      <p:ext uri="{BB962C8B-B14F-4D97-AF65-F5344CB8AC3E}">
        <p14:creationId xmlns:p14="http://schemas.microsoft.com/office/powerpoint/2010/main" val="240891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AC38F6-2BA6-32B9-F1C5-EFBB1C2422E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6. Model Evaluation</a:t>
            </a:r>
          </a:p>
        </p:txBody>
      </p:sp>
      <p:graphicFrame>
        <p:nvGraphicFramePr>
          <p:cNvPr id="4" name="Content Placeholder 3">
            <a:extLst>
              <a:ext uri="{FF2B5EF4-FFF2-40B4-BE49-F238E27FC236}">
                <a16:creationId xmlns:a16="http://schemas.microsoft.com/office/drawing/2014/main" id="{5EF4528E-F473-6AF0-0643-E3843C69CE54}"/>
              </a:ext>
            </a:extLst>
          </p:cNvPr>
          <p:cNvGraphicFramePr>
            <a:graphicFrameLocks noGrp="1"/>
          </p:cNvGraphicFramePr>
          <p:nvPr>
            <p:ph idx="1"/>
            <p:extLst>
              <p:ext uri="{D42A27DB-BD31-4B8C-83A1-F6EECF244321}">
                <p14:modId xmlns:p14="http://schemas.microsoft.com/office/powerpoint/2010/main" val="4034543988"/>
              </p:ext>
            </p:extLst>
          </p:nvPr>
        </p:nvGraphicFramePr>
        <p:xfrm>
          <a:off x="628552" y="1897467"/>
          <a:ext cx="9873013" cy="4452167"/>
        </p:xfrm>
        <a:graphic>
          <a:graphicData uri="http://schemas.openxmlformats.org/drawingml/2006/table">
            <a:tbl>
              <a:tblPr firstRow="1" bandRow="1">
                <a:noFill/>
                <a:tableStyleId>{5C22544A-7EE6-4342-B048-85BDC9FD1C3A}</a:tableStyleId>
              </a:tblPr>
              <a:tblGrid>
                <a:gridCol w="6433404">
                  <a:extLst>
                    <a:ext uri="{9D8B030D-6E8A-4147-A177-3AD203B41FA5}">
                      <a16:colId xmlns:a16="http://schemas.microsoft.com/office/drawing/2014/main" val="3657615514"/>
                    </a:ext>
                  </a:extLst>
                </a:gridCol>
                <a:gridCol w="3439609">
                  <a:extLst>
                    <a:ext uri="{9D8B030D-6E8A-4147-A177-3AD203B41FA5}">
                      <a16:colId xmlns:a16="http://schemas.microsoft.com/office/drawing/2014/main" val="1494944994"/>
                    </a:ext>
                  </a:extLst>
                </a:gridCol>
              </a:tblGrid>
              <a:tr h="629698">
                <a:tc>
                  <a:txBody>
                    <a:bodyPr/>
                    <a:lstStyle/>
                    <a:p>
                      <a:r>
                        <a:rPr lang="en-US" sz="2600" b="0" cap="none" spc="0" dirty="0">
                          <a:solidFill>
                            <a:schemeClr val="tx1"/>
                          </a:solidFill>
                        </a:rPr>
                        <a:t>Model name</a:t>
                      </a:r>
                    </a:p>
                  </a:txBody>
                  <a:tcPr marL="0" marR="147585" marT="29517" marB="147585" anchor="b">
                    <a:lnL w="12700" cmpd="sng">
                      <a:noFill/>
                    </a:lnL>
                    <a:lnR w="12700" cmpd="sng">
                      <a:noFill/>
                    </a:lnR>
                    <a:lnT w="9525" cap="flat" cmpd="sng" algn="ctr">
                      <a:noFill/>
                      <a:prstDash val="solid"/>
                    </a:lnT>
                    <a:lnB w="38100" cmpd="sng">
                      <a:noFill/>
                    </a:lnB>
                    <a:noFill/>
                  </a:tcPr>
                </a:tc>
                <a:tc>
                  <a:txBody>
                    <a:bodyPr/>
                    <a:lstStyle/>
                    <a:p>
                      <a:r>
                        <a:rPr lang="en-US" sz="2600" b="0" strike="noStrike" cap="none" spc="0">
                          <a:solidFill>
                            <a:schemeClr val="tx1"/>
                          </a:solidFill>
                        </a:rPr>
                        <a:t>F1 Score</a:t>
                      </a:r>
                    </a:p>
                  </a:txBody>
                  <a:tcPr marL="0" marR="147585" marT="29517" marB="147585"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637122046"/>
                  </a:ext>
                </a:extLst>
              </a:tr>
              <a:tr h="546067">
                <a:tc>
                  <a:txBody>
                    <a:bodyPr/>
                    <a:lstStyle/>
                    <a:p>
                      <a:r>
                        <a:rPr lang="en-US" sz="1900" cap="none" spc="0" dirty="0" err="1">
                          <a:solidFill>
                            <a:schemeClr val="tx1"/>
                          </a:solidFill>
                        </a:rPr>
                        <a:t>XGBoost</a:t>
                      </a:r>
                      <a:endParaRPr lang="en-US" sz="1900" cap="none" spc="0" dirty="0">
                        <a:solidFill>
                          <a:schemeClr val="tx1"/>
                        </a:solidFill>
                      </a:endParaRPr>
                    </a:p>
                  </a:txBody>
                  <a:tcPr marL="0" marR="147585" marT="44276" marB="147585">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r>
                        <a:rPr lang="en-US" sz="1900" cap="none" spc="0">
                          <a:solidFill>
                            <a:schemeClr val="tx1"/>
                          </a:solidFill>
                        </a:rPr>
                        <a:t>61.7%</a:t>
                      </a:r>
                    </a:p>
                  </a:txBody>
                  <a:tcPr marL="0" marR="147585" marT="44276" marB="147585">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2845592434"/>
                  </a:ext>
                </a:extLst>
              </a:tr>
              <a:tr h="546067">
                <a:tc>
                  <a:txBody>
                    <a:bodyPr/>
                    <a:lstStyle/>
                    <a:p>
                      <a:r>
                        <a:rPr lang="en-US" sz="1900" cap="none" spc="0">
                          <a:solidFill>
                            <a:schemeClr val="tx1"/>
                          </a:solidFill>
                        </a:rPr>
                        <a:t>Logistic Regression</a:t>
                      </a:r>
                    </a:p>
                  </a:txBody>
                  <a:tcPr marL="0" marR="147585" marT="44276" marB="147585">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r>
                        <a:rPr lang="en-US" sz="1900" cap="none" spc="0" dirty="0">
                          <a:solidFill>
                            <a:schemeClr val="tx1"/>
                          </a:solidFill>
                        </a:rPr>
                        <a:t>59.6%</a:t>
                      </a:r>
                    </a:p>
                  </a:txBody>
                  <a:tcPr marL="0" marR="147585" marT="44276" marB="147585">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158663515"/>
                  </a:ext>
                </a:extLst>
              </a:tr>
              <a:tr h="546067">
                <a:tc>
                  <a:txBody>
                    <a:bodyPr/>
                    <a:lstStyle/>
                    <a:p>
                      <a:r>
                        <a:rPr lang="en-US" sz="1900" cap="none" spc="0">
                          <a:solidFill>
                            <a:schemeClr val="tx1"/>
                          </a:solidFill>
                        </a:rPr>
                        <a:t>Random Forest</a:t>
                      </a:r>
                    </a:p>
                  </a:txBody>
                  <a:tcPr marL="0" marR="147585" marT="44276" marB="147585">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r>
                        <a:rPr lang="en-US" sz="1900" b="0" i="0" kern="1200" cap="none" spc="0" dirty="0">
                          <a:solidFill>
                            <a:schemeClr val="tx1"/>
                          </a:solidFill>
                          <a:effectLst/>
                          <a:latin typeface="+mn-lt"/>
                          <a:ea typeface="+mn-ea"/>
                          <a:cs typeface="+mn-cs"/>
                        </a:rPr>
                        <a:t>62.5%</a:t>
                      </a:r>
                      <a:endParaRPr lang="en-US" sz="1900" cap="none" spc="0" dirty="0">
                        <a:solidFill>
                          <a:schemeClr val="tx1"/>
                        </a:solidFill>
                      </a:endParaRPr>
                    </a:p>
                  </a:txBody>
                  <a:tcPr marL="0" marR="147585" marT="44276" marB="147585">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232477494"/>
                  </a:ext>
                </a:extLst>
              </a:tr>
              <a:tr h="546067">
                <a:tc>
                  <a:txBody>
                    <a:bodyPr/>
                    <a:lstStyle/>
                    <a:p>
                      <a:r>
                        <a:rPr lang="en-US" sz="1900" cap="none" spc="0" dirty="0">
                          <a:solidFill>
                            <a:schemeClr val="tx1"/>
                          </a:solidFill>
                        </a:rPr>
                        <a:t>Gradient Boosting</a:t>
                      </a:r>
                    </a:p>
                  </a:txBody>
                  <a:tcPr marL="0" marR="147585" marT="44276" marB="147585">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r>
                        <a:rPr lang="en-US" sz="1900" b="0" i="0" kern="1200" cap="none" spc="0">
                          <a:solidFill>
                            <a:schemeClr val="tx1"/>
                          </a:solidFill>
                          <a:effectLst/>
                          <a:latin typeface="+mn-lt"/>
                          <a:ea typeface="+mn-ea"/>
                          <a:cs typeface="+mn-cs"/>
                        </a:rPr>
                        <a:t>63.1%</a:t>
                      </a:r>
                      <a:endParaRPr lang="en-US" sz="1900" cap="none" spc="0">
                        <a:solidFill>
                          <a:schemeClr val="tx1"/>
                        </a:solidFill>
                      </a:endParaRPr>
                    </a:p>
                  </a:txBody>
                  <a:tcPr marL="0" marR="147585" marT="44276" marB="147585">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654722068"/>
                  </a:ext>
                </a:extLst>
              </a:tr>
              <a:tr h="546067">
                <a:tc>
                  <a:txBody>
                    <a:bodyPr/>
                    <a:lstStyle/>
                    <a:p>
                      <a:r>
                        <a:rPr lang="en-US" sz="1900" cap="none" spc="0" dirty="0">
                          <a:solidFill>
                            <a:schemeClr val="tx1"/>
                          </a:solidFill>
                        </a:rPr>
                        <a:t>Artificial Neural Network</a:t>
                      </a:r>
                    </a:p>
                  </a:txBody>
                  <a:tcPr marL="0" marR="147585" marT="44276" marB="147585">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r>
                        <a:rPr lang="en-US" sz="1900" b="0" i="0" kern="1200" cap="none" spc="0">
                          <a:solidFill>
                            <a:schemeClr val="tx1"/>
                          </a:solidFill>
                          <a:effectLst/>
                          <a:latin typeface="+mn-lt"/>
                          <a:ea typeface="+mn-ea"/>
                          <a:cs typeface="+mn-cs"/>
                        </a:rPr>
                        <a:t>61.7%</a:t>
                      </a:r>
                      <a:endParaRPr lang="en-US" sz="1900" cap="none" spc="0">
                        <a:solidFill>
                          <a:schemeClr val="tx1"/>
                        </a:solidFill>
                      </a:endParaRPr>
                    </a:p>
                  </a:txBody>
                  <a:tcPr marL="0" marR="147585" marT="44276" marB="147585">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728018684"/>
                  </a:ext>
                </a:extLst>
              </a:tr>
              <a:tr h="546067">
                <a:tc>
                  <a:txBody>
                    <a:bodyPr/>
                    <a:lstStyle/>
                    <a:p>
                      <a:r>
                        <a:rPr lang="en-US" sz="1900" cap="none" spc="0">
                          <a:solidFill>
                            <a:schemeClr val="tx1"/>
                          </a:solidFill>
                        </a:rPr>
                        <a:t>Decision Tree</a:t>
                      </a:r>
                    </a:p>
                  </a:txBody>
                  <a:tcPr marL="0" marR="147585" marT="44276" marB="147585">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r>
                        <a:rPr lang="en-US" sz="1900" b="0" i="0" kern="1200" cap="none" spc="0">
                          <a:solidFill>
                            <a:schemeClr val="tx1"/>
                          </a:solidFill>
                          <a:effectLst/>
                          <a:latin typeface="+mn-lt"/>
                          <a:ea typeface="+mn-ea"/>
                          <a:cs typeface="+mn-cs"/>
                        </a:rPr>
                        <a:t>54.7%</a:t>
                      </a:r>
                      <a:endParaRPr lang="en-US" sz="1900" cap="none" spc="0">
                        <a:solidFill>
                          <a:schemeClr val="tx1"/>
                        </a:solidFill>
                      </a:endParaRPr>
                    </a:p>
                  </a:txBody>
                  <a:tcPr marL="0" marR="147585" marT="44276" marB="147585">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336114065"/>
                  </a:ext>
                </a:extLst>
              </a:tr>
              <a:tr h="546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cap="none" spc="0" dirty="0">
                          <a:solidFill>
                            <a:schemeClr val="tx1"/>
                          </a:solidFill>
                        </a:rPr>
                        <a:t>K Nearest </a:t>
                      </a:r>
                      <a:r>
                        <a:rPr lang="en-US" sz="1900" b="0" kern="1200" cap="none" spc="0" dirty="0">
                          <a:solidFill>
                            <a:schemeClr val="tx1"/>
                          </a:solidFill>
                          <a:effectLst/>
                          <a:latin typeface="+mn-lt"/>
                          <a:ea typeface="+mn-ea"/>
                          <a:cs typeface="+mn-cs"/>
                        </a:rPr>
                        <a:t>Neighbors</a:t>
                      </a:r>
                      <a:r>
                        <a:rPr lang="en-US" sz="1900" cap="none" spc="0" dirty="0">
                          <a:solidFill>
                            <a:schemeClr val="tx1"/>
                          </a:solidFill>
                        </a:rPr>
                        <a:t> </a:t>
                      </a:r>
                    </a:p>
                  </a:txBody>
                  <a:tcPr marL="0" marR="147585" marT="44276" marB="147585">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900" b="0" i="0" kern="1200" cap="none" spc="0" dirty="0">
                          <a:solidFill>
                            <a:schemeClr val="tx1"/>
                          </a:solidFill>
                          <a:effectLst/>
                          <a:latin typeface="+mn-lt"/>
                          <a:ea typeface="+mn-ea"/>
                          <a:cs typeface="+mn-cs"/>
                        </a:rPr>
                        <a:t>57.7%</a:t>
                      </a:r>
                      <a:endParaRPr lang="en-US" sz="1900" cap="none" spc="0" dirty="0">
                        <a:solidFill>
                          <a:schemeClr val="tx1"/>
                        </a:solidFill>
                      </a:endParaRPr>
                    </a:p>
                  </a:txBody>
                  <a:tcPr marL="0" marR="147585" marT="44276" marB="14758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90432432"/>
                  </a:ext>
                </a:extLst>
              </a:tr>
            </a:tbl>
          </a:graphicData>
        </a:graphic>
      </p:graphicFrame>
    </p:spTree>
    <p:extLst>
      <p:ext uri="{BB962C8B-B14F-4D97-AF65-F5344CB8AC3E}">
        <p14:creationId xmlns:p14="http://schemas.microsoft.com/office/powerpoint/2010/main" val="278949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9C5E454-F1B3-EBE6-35C6-50E70D19562F}"/>
              </a:ext>
            </a:extLst>
          </p:cNvPr>
          <p:cNvPicPr>
            <a:picLocks noChangeAspect="1"/>
          </p:cNvPicPr>
          <p:nvPr/>
        </p:nvPicPr>
        <p:blipFill>
          <a:blip r:embed="rId2"/>
          <a:stretch>
            <a:fillRect/>
          </a:stretch>
        </p:blipFill>
        <p:spPr>
          <a:xfrm>
            <a:off x="6276975" y="639763"/>
            <a:ext cx="2443163" cy="2017713"/>
          </a:xfrm>
          <a:prstGeom prst="rect">
            <a:avLst/>
          </a:prstGeom>
        </p:spPr>
      </p:pic>
      <p:pic>
        <p:nvPicPr>
          <p:cNvPr id="5" name="Picture 4">
            <a:extLst>
              <a:ext uri="{FF2B5EF4-FFF2-40B4-BE49-F238E27FC236}">
                <a16:creationId xmlns:a16="http://schemas.microsoft.com/office/drawing/2014/main" id="{47C9AC81-70C5-4433-3A4E-D6B6EAAA3A30}"/>
              </a:ext>
            </a:extLst>
          </p:cNvPr>
          <p:cNvPicPr>
            <a:picLocks noChangeAspect="1"/>
          </p:cNvPicPr>
          <p:nvPr/>
        </p:nvPicPr>
        <p:blipFill>
          <a:blip r:embed="rId3"/>
          <a:stretch>
            <a:fillRect/>
          </a:stretch>
        </p:blipFill>
        <p:spPr>
          <a:xfrm>
            <a:off x="8788400" y="639763"/>
            <a:ext cx="2586038" cy="2017713"/>
          </a:xfrm>
          <a:prstGeom prst="rect">
            <a:avLst/>
          </a:prstGeom>
        </p:spPr>
      </p:pic>
      <p:pic>
        <p:nvPicPr>
          <p:cNvPr id="6" name="Picture 5">
            <a:extLst>
              <a:ext uri="{FF2B5EF4-FFF2-40B4-BE49-F238E27FC236}">
                <a16:creationId xmlns:a16="http://schemas.microsoft.com/office/drawing/2014/main" id="{83551E86-FF2F-01D0-3E0F-CA961A1BAE1B}"/>
              </a:ext>
            </a:extLst>
          </p:cNvPr>
          <p:cNvPicPr>
            <a:picLocks noChangeAspect="1"/>
          </p:cNvPicPr>
          <p:nvPr/>
        </p:nvPicPr>
        <p:blipFill>
          <a:blip r:embed="rId4"/>
          <a:stretch>
            <a:fillRect/>
          </a:stretch>
        </p:blipFill>
        <p:spPr>
          <a:xfrm>
            <a:off x="6276975" y="2725738"/>
            <a:ext cx="2513013" cy="2063750"/>
          </a:xfrm>
          <a:prstGeom prst="rect">
            <a:avLst/>
          </a:prstGeom>
        </p:spPr>
      </p:pic>
      <p:pic>
        <p:nvPicPr>
          <p:cNvPr id="7" name="Picture 6">
            <a:extLst>
              <a:ext uri="{FF2B5EF4-FFF2-40B4-BE49-F238E27FC236}">
                <a16:creationId xmlns:a16="http://schemas.microsoft.com/office/drawing/2014/main" id="{7FB30EE5-5769-0A56-6F79-FDCC85B47A8B}"/>
              </a:ext>
            </a:extLst>
          </p:cNvPr>
          <p:cNvPicPr>
            <a:picLocks noChangeAspect="1"/>
          </p:cNvPicPr>
          <p:nvPr/>
        </p:nvPicPr>
        <p:blipFill>
          <a:blip r:embed="rId5"/>
          <a:stretch>
            <a:fillRect/>
          </a:stretch>
        </p:blipFill>
        <p:spPr>
          <a:xfrm>
            <a:off x="8858250" y="2725738"/>
            <a:ext cx="2514600" cy="2063750"/>
          </a:xfrm>
          <a:prstGeom prst="rect">
            <a:avLst/>
          </a:prstGeom>
        </p:spPr>
      </p:pic>
      <p:pic>
        <p:nvPicPr>
          <p:cNvPr id="8" name="Picture 7">
            <a:extLst>
              <a:ext uri="{FF2B5EF4-FFF2-40B4-BE49-F238E27FC236}">
                <a16:creationId xmlns:a16="http://schemas.microsoft.com/office/drawing/2014/main" id="{E634FD63-C6AA-636D-C79D-4D00E4641369}"/>
              </a:ext>
            </a:extLst>
          </p:cNvPr>
          <p:cNvPicPr>
            <a:picLocks noChangeAspect="1"/>
          </p:cNvPicPr>
          <p:nvPr/>
        </p:nvPicPr>
        <p:blipFill>
          <a:blip r:embed="rId6"/>
          <a:stretch>
            <a:fillRect/>
          </a:stretch>
        </p:blipFill>
        <p:spPr>
          <a:xfrm>
            <a:off x="6276975" y="4856163"/>
            <a:ext cx="1654175" cy="1362075"/>
          </a:xfrm>
          <a:prstGeom prst="rect">
            <a:avLst/>
          </a:prstGeom>
        </p:spPr>
      </p:pic>
      <p:pic>
        <p:nvPicPr>
          <p:cNvPr id="9" name="Picture 8">
            <a:extLst>
              <a:ext uri="{FF2B5EF4-FFF2-40B4-BE49-F238E27FC236}">
                <a16:creationId xmlns:a16="http://schemas.microsoft.com/office/drawing/2014/main" id="{EFA6C75A-7911-D943-23A0-CEA52B520FB5}"/>
              </a:ext>
            </a:extLst>
          </p:cNvPr>
          <p:cNvPicPr>
            <a:picLocks noChangeAspect="1"/>
          </p:cNvPicPr>
          <p:nvPr/>
        </p:nvPicPr>
        <p:blipFill>
          <a:blip r:embed="rId7"/>
          <a:stretch>
            <a:fillRect/>
          </a:stretch>
        </p:blipFill>
        <p:spPr>
          <a:xfrm>
            <a:off x="7997825" y="4856163"/>
            <a:ext cx="1654175" cy="1362075"/>
          </a:xfrm>
          <a:prstGeom prst="rect">
            <a:avLst/>
          </a:prstGeom>
        </p:spPr>
      </p:pic>
      <p:pic>
        <p:nvPicPr>
          <p:cNvPr id="10" name="Picture 9">
            <a:extLst>
              <a:ext uri="{FF2B5EF4-FFF2-40B4-BE49-F238E27FC236}">
                <a16:creationId xmlns:a16="http://schemas.microsoft.com/office/drawing/2014/main" id="{03A81107-FD47-1FC2-62E9-894CBC90D43B}"/>
              </a:ext>
            </a:extLst>
          </p:cNvPr>
          <p:cNvPicPr>
            <a:picLocks noChangeAspect="1"/>
          </p:cNvPicPr>
          <p:nvPr/>
        </p:nvPicPr>
        <p:blipFill>
          <a:blip r:embed="rId8"/>
          <a:stretch>
            <a:fillRect/>
          </a:stretch>
        </p:blipFill>
        <p:spPr>
          <a:xfrm>
            <a:off x="9720263" y="4856163"/>
            <a:ext cx="1654175" cy="1362075"/>
          </a:xfrm>
          <a:prstGeom prst="rect">
            <a:avLst/>
          </a:prstGeom>
        </p:spPr>
      </p:pic>
      <p:sp>
        <p:nvSpPr>
          <p:cNvPr id="2" name="Title 1">
            <a:extLst>
              <a:ext uri="{FF2B5EF4-FFF2-40B4-BE49-F238E27FC236}">
                <a16:creationId xmlns:a16="http://schemas.microsoft.com/office/drawing/2014/main" id="{8797BFB3-620E-9868-7249-441D87FE08FB}"/>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kern="1200">
                <a:solidFill>
                  <a:srgbClr val="FFFFFF"/>
                </a:solidFill>
                <a:latin typeface="+mj-lt"/>
                <a:ea typeface="+mj-ea"/>
                <a:cs typeface="+mj-cs"/>
              </a:rPr>
              <a:t>6.1. Confusion Matrices</a:t>
            </a:r>
          </a:p>
        </p:txBody>
      </p:sp>
    </p:spTree>
    <p:extLst>
      <p:ext uri="{BB962C8B-B14F-4D97-AF65-F5344CB8AC3E}">
        <p14:creationId xmlns:p14="http://schemas.microsoft.com/office/powerpoint/2010/main" val="167916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F6795F-8D6F-FB17-CDDF-28992B649824}"/>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6.2. Pie Chart of Model Failures</a:t>
            </a:r>
          </a:p>
        </p:txBody>
      </p:sp>
      <p:sp>
        <p:nvSpPr>
          <p:cNvPr id="9" name="Content Placeholder 8">
            <a:extLst>
              <a:ext uri="{FF2B5EF4-FFF2-40B4-BE49-F238E27FC236}">
                <a16:creationId xmlns:a16="http://schemas.microsoft.com/office/drawing/2014/main" id="{6B201889-A91C-1023-66EB-BB4BCA0EF15D}"/>
              </a:ext>
            </a:extLst>
          </p:cNvPr>
          <p:cNvSpPr>
            <a:spLocks noGrp="1"/>
          </p:cNvSpPr>
          <p:nvPr>
            <p:ph idx="1"/>
          </p:nvPr>
        </p:nvSpPr>
        <p:spPr>
          <a:xfrm>
            <a:off x="8571507" y="387224"/>
            <a:ext cx="3291839" cy="830453"/>
          </a:xfrm>
        </p:spPr>
        <p:txBody>
          <a:bodyPr vert="horz" lIns="91440" tIns="45720" rIns="91440" bIns="45720" rtlCol="0" anchor="ctr">
            <a:normAutofit/>
          </a:bodyPr>
          <a:lstStyle/>
          <a:p>
            <a:pPr marL="0" indent="0">
              <a:buNone/>
            </a:pPr>
            <a:r>
              <a:rPr lang="en-US" sz="2000">
                <a:solidFill>
                  <a:srgbClr val="FFFFFF"/>
                </a:solidFill>
              </a:rPr>
              <a:t>63% success rate for a possible ensemble model</a:t>
            </a:r>
          </a:p>
        </p:txBody>
      </p:sp>
      <p:pic>
        <p:nvPicPr>
          <p:cNvPr id="4" name="Content Placeholder 3">
            <a:extLst>
              <a:ext uri="{FF2B5EF4-FFF2-40B4-BE49-F238E27FC236}">
                <a16:creationId xmlns:a16="http://schemas.microsoft.com/office/drawing/2014/main" id="{0AE99423-FFF8-88BE-0B59-5FBD76FB0727}"/>
              </a:ext>
            </a:extLst>
          </p:cNvPr>
          <p:cNvPicPr>
            <a:picLocks noChangeAspect="1"/>
          </p:cNvPicPr>
          <p:nvPr/>
        </p:nvPicPr>
        <p:blipFill>
          <a:blip r:embed="rId2"/>
          <a:stretch>
            <a:fillRect/>
          </a:stretch>
        </p:blipFill>
        <p:spPr>
          <a:xfrm>
            <a:off x="2665951" y="1719184"/>
            <a:ext cx="7184612" cy="5012525"/>
          </a:xfrm>
          <a:prstGeom prst="rect">
            <a:avLst/>
          </a:prstGeom>
        </p:spPr>
      </p:pic>
    </p:spTree>
    <p:extLst>
      <p:ext uri="{BB962C8B-B14F-4D97-AF65-F5344CB8AC3E}">
        <p14:creationId xmlns:p14="http://schemas.microsoft.com/office/powerpoint/2010/main" val="308626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table of numbers and letters&#10;&#10;Description automatically generated">
            <a:hlinkClick r:id="" action="ppaction://hlinkshowjump?jump=nextslide"/>
            <a:extLst>
              <a:ext uri="{FF2B5EF4-FFF2-40B4-BE49-F238E27FC236}">
                <a16:creationId xmlns:a16="http://schemas.microsoft.com/office/drawing/2014/main" id="{82FEDD4A-05F3-9ADE-6089-A8F80A04085A}"/>
              </a:ext>
            </a:extLst>
          </p:cNvPr>
          <p:cNvPicPr>
            <a:picLocks noGrp="1" noChangeAspect="1"/>
          </p:cNvPicPr>
          <p:nvPr>
            <p:ph idx="1"/>
          </p:nvPr>
        </p:nvPicPr>
        <p:blipFill>
          <a:blip r:embed="rId2"/>
          <a:stretch>
            <a:fillRect/>
          </a:stretch>
        </p:blipFill>
        <p:spPr>
          <a:xfrm>
            <a:off x="129117" y="1120607"/>
            <a:ext cx="11923183" cy="4860203"/>
          </a:xfrm>
          <a:prstGeom prst="rect">
            <a:avLst/>
          </a:prstGeom>
        </p:spPr>
      </p:pic>
    </p:spTree>
    <p:extLst>
      <p:ext uri="{BB962C8B-B14F-4D97-AF65-F5344CB8AC3E}">
        <p14:creationId xmlns:p14="http://schemas.microsoft.com/office/powerpoint/2010/main" val="17837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207892-4C3E-B94A-F58E-9D5709543E76}"/>
              </a:ext>
            </a:extLst>
          </p:cNvPr>
          <p:cNvSpPr>
            <a:spLocks noGrp="1"/>
          </p:cNvSpPr>
          <p:nvPr>
            <p:ph type="title"/>
          </p:nvPr>
        </p:nvSpPr>
        <p:spPr>
          <a:xfrm>
            <a:off x="1136397" y="502020"/>
            <a:ext cx="5323715" cy="1642970"/>
          </a:xfrm>
        </p:spPr>
        <p:txBody>
          <a:bodyPr anchor="b">
            <a:normAutofit/>
          </a:bodyPr>
          <a:lstStyle/>
          <a:p>
            <a:r>
              <a:rPr lang="en-US" sz="4000"/>
              <a:t>7. Interpretation and Insights</a:t>
            </a:r>
          </a:p>
        </p:txBody>
      </p:sp>
      <p:sp>
        <p:nvSpPr>
          <p:cNvPr id="3" name="Content Placeholder 2">
            <a:extLst>
              <a:ext uri="{FF2B5EF4-FFF2-40B4-BE49-F238E27FC236}">
                <a16:creationId xmlns:a16="http://schemas.microsoft.com/office/drawing/2014/main" id="{99B7DA55-26D8-623A-4E9C-1B33A0E54251}"/>
              </a:ext>
            </a:extLst>
          </p:cNvPr>
          <p:cNvSpPr>
            <a:spLocks noGrp="1"/>
          </p:cNvSpPr>
          <p:nvPr>
            <p:ph idx="1"/>
          </p:nvPr>
        </p:nvSpPr>
        <p:spPr>
          <a:xfrm>
            <a:off x="1144923" y="2405894"/>
            <a:ext cx="5315189" cy="3535083"/>
          </a:xfrm>
        </p:spPr>
        <p:txBody>
          <a:bodyPr vert="horz" lIns="91440" tIns="45720" rIns="91440" bIns="45720" rtlCol="0" anchor="t">
            <a:normAutofit/>
          </a:bodyPr>
          <a:lstStyle/>
          <a:p>
            <a:pPr marL="0" indent="0">
              <a:buNone/>
            </a:pPr>
            <a:r>
              <a:rPr lang="en-US" sz="2000">
                <a:ea typeface="+mn-lt"/>
                <a:cs typeface="+mn-lt"/>
              </a:rPr>
              <a:t>Upon analyzing the dataset and building various machine learning models, it becomes evident that the features available in the dataset do not exhibit a strong correlation with the likelihood of readmittance. The attempted models, including XGBoost, Logistic Regression, Random Forest, Gradient Boosting, Neural Network, Support Vector Classifier (SVC), Decision Tree, and K-Nearest Neighbors, did not yield satisfactory predictive performance.</a:t>
            </a:r>
            <a:endParaRPr lang="en-US" sz="2000">
              <a:ea typeface="Calibri" panose="020F0502020204030204"/>
              <a:cs typeface="Calibri" panose="020F0502020204030204"/>
            </a:endParaRPr>
          </a:p>
        </p:txBody>
      </p:sp>
      <p:sp>
        <p:nvSpPr>
          <p:cNvPr id="58" name="Rectangle 57">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A1DD7E3B-3FFF-A9DB-F240-59EBC7AC7A7B}"/>
              </a:ext>
            </a:extLst>
          </p:cNvPr>
          <p:cNvPicPr>
            <a:picLocks noChangeAspect="1"/>
          </p:cNvPicPr>
          <p:nvPr/>
        </p:nvPicPr>
        <p:blipFill rotWithShape="1">
          <a:blip r:embed="rId2"/>
          <a:srcRect l="8030" r="41913" b="-2"/>
          <a:stretch/>
        </p:blipFill>
        <p:spPr>
          <a:xfrm>
            <a:off x="7075967" y="1101648"/>
            <a:ext cx="4170530" cy="4686597"/>
          </a:xfrm>
          <a:prstGeom prst="rect">
            <a:avLst/>
          </a:prstGeom>
        </p:spPr>
      </p:pic>
    </p:spTree>
    <p:extLst>
      <p:ext uri="{BB962C8B-B14F-4D97-AF65-F5344CB8AC3E}">
        <p14:creationId xmlns:p14="http://schemas.microsoft.com/office/powerpoint/2010/main" val="408429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682116-A602-DE0B-F9E8-797CEF9676CB}"/>
              </a:ext>
            </a:extLst>
          </p:cNvPr>
          <p:cNvSpPr>
            <a:spLocks noGrp="1"/>
          </p:cNvSpPr>
          <p:nvPr>
            <p:ph idx="1"/>
          </p:nvPr>
        </p:nvSpPr>
        <p:spPr>
          <a:xfrm>
            <a:off x="644180" y="675065"/>
            <a:ext cx="5315189" cy="3535083"/>
          </a:xfrm>
        </p:spPr>
        <p:txBody>
          <a:bodyPr vert="horz" lIns="91440" tIns="45720" rIns="91440" bIns="45720" rtlCol="0" anchor="t">
            <a:noAutofit/>
          </a:bodyPr>
          <a:lstStyle/>
          <a:p>
            <a:r>
              <a:rPr lang="en-GB" sz="1600" b="1">
                <a:ea typeface="+mn-lt"/>
                <a:cs typeface="+mn-lt"/>
              </a:rPr>
              <a:t>Feature Correlation: </a:t>
            </a:r>
            <a:endParaRPr lang="en-GB" sz="1600">
              <a:ea typeface="+mn-lt"/>
              <a:cs typeface="+mn-lt"/>
            </a:endParaRPr>
          </a:p>
          <a:p>
            <a:pPr marL="0" indent="0">
              <a:buNone/>
            </a:pPr>
            <a:r>
              <a:rPr lang="en-GB" sz="1600">
                <a:ea typeface="+mn-lt"/>
                <a:cs typeface="+mn-lt"/>
              </a:rPr>
              <a:t>The correlation analysis and feature importance assessments did not reveal strong relationships between the provided features and the readmittance variable. This lack of correlation indicates that the existing features might not be sufficient to accurately predict readmission.</a:t>
            </a:r>
            <a:endParaRPr lang="en-GB" sz="1600">
              <a:ea typeface="Calibri" panose="020F0502020204030204"/>
              <a:cs typeface="Calibri" panose="020F0502020204030204"/>
            </a:endParaRPr>
          </a:p>
          <a:p>
            <a:pPr marL="0" indent="0">
              <a:buNone/>
            </a:pPr>
            <a:endParaRPr lang="en-GB" sz="1600">
              <a:ea typeface="+mn-lt"/>
              <a:cs typeface="+mn-lt"/>
            </a:endParaRPr>
          </a:p>
          <a:p>
            <a:r>
              <a:rPr lang="en-GB" sz="1600" b="1">
                <a:ea typeface="+mn-lt"/>
                <a:cs typeface="+mn-lt"/>
              </a:rPr>
              <a:t>Model Performance:</a:t>
            </a:r>
            <a:endParaRPr lang="en-GB" sz="1600"/>
          </a:p>
          <a:p>
            <a:pPr marL="0" indent="0">
              <a:buNone/>
            </a:pPr>
            <a:r>
              <a:rPr lang="en-GB" sz="1600">
                <a:ea typeface="+mn-lt"/>
                <a:cs typeface="+mn-lt"/>
              </a:rPr>
              <a:t>The models employed, such as XGBoost, Logistic Regression, and others, demonstrated limited success in accurately predicting readmission within 30 days. The confusion matrices and evaluation metrics, including accuracy, precision, recall, and F1 score, consistently showed suboptimal performance across the models.</a:t>
            </a:r>
          </a:p>
          <a:p>
            <a:pPr marL="0" indent="0">
              <a:buNone/>
            </a:pPr>
            <a:endParaRPr lang="en-GB" sz="1600">
              <a:ea typeface="+mn-lt"/>
              <a:cs typeface="+mn-lt"/>
            </a:endParaRPr>
          </a:p>
          <a:p>
            <a:pPr marL="0" indent="0">
              <a:buNone/>
            </a:pPr>
            <a:r>
              <a:rPr lang="en-GB" sz="1600" b="1">
                <a:ea typeface="+mn-lt"/>
                <a:cs typeface="+mn-lt"/>
              </a:rPr>
              <a:t>Feature Selection Attempts:</a:t>
            </a:r>
            <a:endParaRPr lang="en-GB" sz="1600">
              <a:ea typeface="+mn-lt"/>
              <a:cs typeface="+mn-lt"/>
            </a:endParaRPr>
          </a:p>
          <a:p>
            <a:r>
              <a:rPr lang="en-GB" sz="1600">
                <a:ea typeface="+mn-lt"/>
                <a:cs typeface="+mn-lt"/>
              </a:rPr>
              <a:t>Several feature selection techniques, including Recursive Feature Elimination (RFE), SelectKBest with ANOVA, and Model-Based Feature Importance, were applied to identify the most relevant features. Despite these efforts, the models' predictive capabilities remained unsatisfactory.</a:t>
            </a:r>
            <a:endParaRPr lang="en-GB" sz="1600"/>
          </a:p>
          <a:p>
            <a:pPr lvl="1"/>
            <a:endParaRPr lang="en-GB" sz="1600">
              <a:ea typeface="Calibri"/>
              <a:cs typeface="Calibri"/>
            </a:endParaRPr>
          </a:p>
          <a:p>
            <a:endParaRPr lang="en-GB" sz="1600">
              <a:ea typeface="Calibri"/>
              <a:cs typeface="Calibri"/>
            </a:endParaRPr>
          </a:p>
        </p:txBody>
      </p:sp>
      <p:sp>
        <p:nvSpPr>
          <p:cNvPr id="23" name="Rectangle 2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54AD36BA-8E86-FB4B-FFD8-8514D7FE98B8}"/>
              </a:ext>
            </a:extLst>
          </p:cNvPr>
          <p:cNvPicPr>
            <a:picLocks noChangeAspect="1"/>
          </p:cNvPicPr>
          <p:nvPr/>
        </p:nvPicPr>
        <p:blipFill rotWithShape="1">
          <a:blip r:embed="rId2"/>
          <a:srcRect r="29789"/>
          <a:stretch/>
        </p:blipFill>
        <p:spPr>
          <a:xfrm>
            <a:off x="7075967" y="1462473"/>
            <a:ext cx="4170530" cy="3964946"/>
          </a:xfrm>
          <a:prstGeom prst="rect">
            <a:avLst/>
          </a:prstGeom>
        </p:spPr>
      </p:pic>
    </p:spTree>
    <p:extLst>
      <p:ext uri="{BB962C8B-B14F-4D97-AF65-F5344CB8AC3E}">
        <p14:creationId xmlns:p14="http://schemas.microsoft.com/office/powerpoint/2010/main" val="10830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9089E8-8277-9F7B-73CE-D816EC159820}"/>
              </a:ext>
            </a:extLst>
          </p:cNvPr>
          <p:cNvSpPr>
            <a:spLocks noGrp="1"/>
          </p:cNvSpPr>
          <p:nvPr>
            <p:ph idx="1"/>
          </p:nvPr>
        </p:nvSpPr>
        <p:spPr>
          <a:xfrm>
            <a:off x="981637" y="958094"/>
            <a:ext cx="5119247" cy="4971997"/>
          </a:xfrm>
        </p:spPr>
        <p:txBody>
          <a:bodyPr vert="horz" lIns="91440" tIns="45720" rIns="91440" bIns="45720" rtlCol="0" anchor="t">
            <a:normAutofit/>
          </a:bodyPr>
          <a:lstStyle/>
          <a:p>
            <a:r>
              <a:rPr lang="en-GB" sz="2000" b="1">
                <a:ea typeface="+mn-lt"/>
                <a:cs typeface="+mn-lt"/>
              </a:rPr>
              <a:t>Inadequacy of Features:</a:t>
            </a:r>
            <a:endParaRPr lang="en-GB" sz="2000">
              <a:ea typeface="Calibri" panose="020F0502020204030204"/>
              <a:cs typeface="Calibri" panose="020F0502020204030204"/>
            </a:endParaRPr>
          </a:p>
          <a:p>
            <a:pPr lvl="1"/>
            <a:r>
              <a:rPr lang="en-GB" sz="2000">
                <a:ea typeface="+mn-lt"/>
                <a:cs typeface="+mn-lt"/>
              </a:rPr>
              <a:t>The inability to achieve accurate predictions suggests that the available features lack the necessary information and patterns to predict readmission within 30 days. Some exploration of alternative features or external data sources may be necessary to enhance model performance.</a:t>
            </a:r>
            <a:endParaRPr lang="en-GB" sz="2000"/>
          </a:p>
          <a:p>
            <a:r>
              <a:rPr lang="en-GB" sz="2000" b="1">
                <a:ea typeface="+mn-lt"/>
                <a:cs typeface="+mn-lt"/>
              </a:rPr>
              <a:t>Limitations and Recommendations:</a:t>
            </a:r>
            <a:endParaRPr lang="en-GB" sz="2000"/>
          </a:p>
          <a:p>
            <a:pPr lvl="1"/>
            <a:r>
              <a:rPr lang="en-GB" sz="2000">
                <a:ea typeface="+mn-lt"/>
                <a:cs typeface="+mn-lt"/>
              </a:rPr>
              <a:t>The limitations of the dataset and features must be acknowledged. We need additional data sources or more informative features that could contribute to a more robust predictive model.</a:t>
            </a:r>
            <a:endParaRPr lang="en-GB" sz="2000"/>
          </a:p>
          <a:p>
            <a:endParaRPr lang="en-GB" sz="2000">
              <a:ea typeface="Calibri"/>
              <a:cs typeface="Calibri"/>
            </a:endParaRPr>
          </a:p>
        </p:txBody>
      </p:sp>
      <p:sp>
        <p:nvSpPr>
          <p:cNvPr id="22" name="Rectangle 2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89324C2B-B6C6-0132-15E7-DC3FA67EE013}"/>
              </a:ext>
            </a:extLst>
          </p:cNvPr>
          <p:cNvPicPr>
            <a:picLocks noChangeAspect="1"/>
          </p:cNvPicPr>
          <p:nvPr/>
        </p:nvPicPr>
        <p:blipFill rotWithShape="1">
          <a:blip r:embed="rId2"/>
          <a:srcRect l="22346" r="18407" b="-3"/>
          <a:stretch/>
        </p:blipFill>
        <p:spPr>
          <a:xfrm>
            <a:off x="7075967" y="1095535"/>
            <a:ext cx="4170530" cy="4698822"/>
          </a:xfrm>
          <a:prstGeom prst="rect">
            <a:avLst/>
          </a:prstGeom>
        </p:spPr>
      </p:pic>
    </p:spTree>
    <p:extLst>
      <p:ext uri="{BB962C8B-B14F-4D97-AF65-F5344CB8AC3E}">
        <p14:creationId xmlns:p14="http://schemas.microsoft.com/office/powerpoint/2010/main" val="353469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59600-905B-7F0C-A82A-AA9901F93624}"/>
              </a:ext>
            </a:extLst>
          </p:cNvPr>
          <p:cNvSpPr>
            <a:spLocks noGrp="1"/>
          </p:cNvSpPr>
          <p:nvPr>
            <p:ph type="title"/>
          </p:nvPr>
        </p:nvSpPr>
        <p:spPr>
          <a:xfrm>
            <a:off x="5868557" y="1138036"/>
            <a:ext cx="5444382" cy="1402470"/>
          </a:xfrm>
        </p:spPr>
        <p:txBody>
          <a:bodyPr anchor="t">
            <a:normAutofit/>
          </a:bodyPr>
          <a:lstStyle/>
          <a:p>
            <a:r>
              <a:rPr lang="en-US" sz="3200"/>
              <a:t>Conclusion and questions</a:t>
            </a:r>
          </a:p>
        </p:txBody>
      </p:sp>
      <p:pic>
        <p:nvPicPr>
          <p:cNvPr id="42" name="Picture 41" descr="Light bulb on yellow background with sketched light beams and cord">
            <a:extLst>
              <a:ext uri="{FF2B5EF4-FFF2-40B4-BE49-F238E27FC236}">
                <a16:creationId xmlns:a16="http://schemas.microsoft.com/office/drawing/2014/main" id="{0197904E-4B1D-304D-B009-21885A9DD562}"/>
              </a:ext>
            </a:extLst>
          </p:cNvPr>
          <p:cNvPicPr>
            <a:picLocks noChangeAspect="1"/>
          </p:cNvPicPr>
          <p:nvPr/>
        </p:nvPicPr>
        <p:blipFill rotWithShape="1">
          <a:blip r:embed="rId2"/>
          <a:srcRect l="48057" r="5733" b="3"/>
          <a:stretch/>
        </p:blipFill>
        <p:spPr>
          <a:xfrm>
            <a:off x="-1" y="10"/>
            <a:ext cx="5151179" cy="6857990"/>
          </a:xfrm>
          <a:prstGeom prst="rect">
            <a:avLst/>
          </a:prstGeom>
        </p:spPr>
      </p:pic>
      <p:cxnSp>
        <p:nvCxnSpPr>
          <p:cNvPr id="56" name="Straight Connector 55">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1CFD044-6949-41D7-6E5F-76819682FF5D}"/>
              </a:ext>
            </a:extLst>
          </p:cNvPr>
          <p:cNvSpPr>
            <a:spLocks noGrp="1"/>
          </p:cNvSpPr>
          <p:nvPr>
            <p:ph idx="1"/>
          </p:nvPr>
        </p:nvSpPr>
        <p:spPr>
          <a:xfrm>
            <a:off x="5868557" y="2551176"/>
            <a:ext cx="5444382" cy="3591207"/>
          </a:xfrm>
        </p:spPr>
        <p:txBody>
          <a:bodyPr vert="horz" lIns="91440" tIns="45720" rIns="91440" bIns="45720" rtlCol="0" anchor="t">
            <a:normAutofit/>
          </a:bodyPr>
          <a:lstStyle/>
          <a:p>
            <a:endParaRPr lang="en-US" sz="1700"/>
          </a:p>
          <a:p>
            <a:pPr marL="457200" lvl="1" indent="0">
              <a:buNone/>
            </a:pPr>
            <a:r>
              <a:rPr lang="en-US" sz="1700">
                <a:ea typeface="+mn-lt"/>
                <a:cs typeface="+mn-lt"/>
              </a:rPr>
              <a:t>In conclusion, based on the analysis performed, we express skepticism about the adequacy of the current dataset in predicting readmission accurately. The models' consistent suboptimal performance suggests that the given features may not be enough to capture the complexities of the readmittance prediction problem. Further integration of additional data, feature engineering, and exploration is necessary to improve the model's predictive capabilities.</a:t>
            </a:r>
            <a:endParaRPr lang="en-US" sz="1700">
              <a:ea typeface="Calibri" panose="020F0502020204030204"/>
              <a:cs typeface="Calibri" panose="020F0502020204030204"/>
            </a:endParaRPr>
          </a:p>
          <a:p>
            <a:pPr marL="457200" lvl="1" indent="0">
              <a:buNone/>
            </a:pPr>
            <a:br>
              <a:rPr lang="en-US" sz="1700"/>
            </a:br>
            <a:endParaRPr lang="en-US" sz="1700">
              <a:ea typeface="Calibri"/>
              <a:cs typeface="Calibri"/>
            </a:endParaRPr>
          </a:p>
          <a:p>
            <a:endParaRPr lang="en-US" sz="1700">
              <a:ea typeface="Calibri"/>
              <a:cs typeface="Calibri"/>
            </a:endParaRPr>
          </a:p>
        </p:txBody>
      </p:sp>
    </p:spTree>
    <p:extLst>
      <p:ext uri="{BB962C8B-B14F-4D97-AF65-F5344CB8AC3E}">
        <p14:creationId xmlns:p14="http://schemas.microsoft.com/office/powerpoint/2010/main" val="234009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5D3C99-DBA3-8EEF-0BD5-E04E2D0CDAAC}"/>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2a. Collect </a:t>
            </a:r>
            <a:r>
              <a:rPr lang="en-US" sz="4000">
                <a:solidFill>
                  <a:srgbClr val="FFFFFF"/>
                </a:solidFill>
                <a:hlinkClick r:id="" action="ppaction://noaction"/>
              </a:rPr>
              <a:t>Dataset</a:t>
            </a:r>
            <a:endParaRPr lang="en-US" sz="4000">
              <a:solidFill>
                <a:srgbClr val="FFFFFF"/>
              </a:solidFill>
            </a:endParaRPr>
          </a:p>
        </p:txBody>
      </p:sp>
      <p:sp>
        <p:nvSpPr>
          <p:cNvPr id="3" name="Content Placeholder 2">
            <a:extLst>
              <a:ext uri="{FF2B5EF4-FFF2-40B4-BE49-F238E27FC236}">
                <a16:creationId xmlns:a16="http://schemas.microsoft.com/office/drawing/2014/main" id="{65ED09CF-C88B-D2CE-4E22-4E5297FBB4C9}"/>
              </a:ext>
            </a:extLst>
          </p:cNvPr>
          <p:cNvSpPr>
            <a:spLocks noGrp="1"/>
          </p:cNvSpPr>
          <p:nvPr>
            <p:ph idx="1"/>
          </p:nvPr>
        </p:nvSpPr>
        <p:spPr>
          <a:xfrm>
            <a:off x="4810259" y="649480"/>
            <a:ext cx="6555347" cy="5546047"/>
          </a:xfrm>
        </p:spPr>
        <p:txBody>
          <a:bodyPr anchor="ctr">
            <a:normAutofit/>
          </a:bodyPr>
          <a:lstStyle/>
          <a:p>
            <a:r>
              <a:rPr lang="en-US" sz="1900" dirty="0"/>
              <a:t>We are using the “</a:t>
            </a:r>
            <a:r>
              <a:rPr lang="en-US" sz="1900" dirty="0">
                <a:hlinkClick r:id="rId3"/>
              </a:rPr>
              <a:t>Diabetes 130-US hospitals for years 1999-2008</a:t>
            </a:r>
            <a:r>
              <a:rPr lang="en-US" sz="1900" dirty="0"/>
              <a:t>” dataset that contains 100k entries from 150 hospitals across the United States.</a:t>
            </a:r>
          </a:p>
          <a:p>
            <a:r>
              <a:rPr lang="en-US" sz="1900" dirty="0"/>
              <a:t>The dataset contains 50 features, most of which can be used for our research. These features contain both ordinal and non-ordinal data.</a:t>
            </a:r>
          </a:p>
          <a:p>
            <a:r>
              <a:rPr lang="en-US" sz="1900" dirty="0"/>
              <a:t>The information was collected with the following five filters, as described by the original creators of the dataset:</a:t>
            </a:r>
          </a:p>
          <a:p>
            <a:pPr marL="914400" lvl="1" indent="-457200">
              <a:buFont typeface="+mj-lt"/>
              <a:buAutoNum type="arabicPeriod"/>
            </a:pPr>
            <a:r>
              <a:rPr lang="en-US" sz="1900" b="0" i="0" u="none" strike="noStrike" dirty="0">
                <a:effectLst/>
                <a:latin typeface="ui-sans-serif"/>
              </a:rPr>
              <a:t>It is an inpatient encounter (a hospital admission). </a:t>
            </a:r>
          </a:p>
          <a:p>
            <a:pPr marL="914400" lvl="1" indent="-457200">
              <a:buFont typeface="+mj-lt"/>
              <a:buAutoNum type="arabicPeriod"/>
            </a:pPr>
            <a:r>
              <a:rPr lang="en-US" sz="1900" b="0" i="0" u="none" strike="noStrike" dirty="0">
                <a:effectLst/>
                <a:latin typeface="ui-sans-serif"/>
              </a:rPr>
              <a:t>It is a diabetic encounter, that is, one during which any kind of diabetes was entered into the system as a diagnosis. </a:t>
            </a:r>
          </a:p>
          <a:p>
            <a:pPr marL="914400" lvl="1" indent="-457200">
              <a:buFont typeface="+mj-lt"/>
              <a:buAutoNum type="arabicPeriod"/>
            </a:pPr>
            <a:r>
              <a:rPr lang="en-US" sz="1900" b="0" i="0" u="none" strike="noStrike" dirty="0">
                <a:effectLst/>
                <a:latin typeface="ui-sans-serif"/>
              </a:rPr>
              <a:t>The length of stay was at least 1 day and at most 14 days. </a:t>
            </a:r>
          </a:p>
          <a:p>
            <a:pPr marL="914400" lvl="1" indent="-457200">
              <a:buFont typeface="+mj-lt"/>
              <a:buAutoNum type="arabicPeriod"/>
            </a:pPr>
            <a:r>
              <a:rPr lang="en-US" sz="1900" b="0" i="0" u="none" strike="noStrike" dirty="0">
                <a:effectLst/>
                <a:latin typeface="ui-sans-serif"/>
              </a:rPr>
              <a:t>Laboratory tests were performed during the encounter. </a:t>
            </a:r>
          </a:p>
          <a:p>
            <a:pPr marL="914400" lvl="1" indent="-457200">
              <a:buFont typeface="+mj-lt"/>
              <a:buAutoNum type="arabicPeriod"/>
            </a:pPr>
            <a:r>
              <a:rPr lang="en-US" sz="1900" b="0" i="0" u="none" strike="noStrike" dirty="0">
                <a:effectLst/>
                <a:latin typeface="ui-sans-serif"/>
              </a:rPr>
              <a:t>Medications were administered during the encounter.</a:t>
            </a:r>
            <a:endParaRPr lang="en-US" sz="1900" dirty="0"/>
          </a:p>
        </p:txBody>
      </p:sp>
    </p:spTree>
    <p:extLst>
      <p:ext uri="{BB962C8B-B14F-4D97-AF65-F5344CB8AC3E}">
        <p14:creationId xmlns:p14="http://schemas.microsoft.com/office/powerpoint/2010/main" val="349148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1D900A-62BC-CF3B-CD03-3EF804B82D8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2b. Data Pre-processing</a:t>
            </a:r>
          </a:p>
        </p:txBody>
      </p:sp>
      <p:sp>
        <p:nvSpPr>
          <p:cNvPr id="3" name="Content Placeholder 2">
            <a:extLst>
              <a:ext uri="{FF2B5EF4-FFF2-40B4-BE49-F238E27FC236}">
                <a16:creationId xmlns:a16="http://schemas.microsoft.com/office/drawing/2014/main" id="{5818E1F5-9895-3BEF-522E-3B33D2BE340F}"/>
              </a:ext>
            </a:extLst>
          </p:cNvPr>
          <p:cNvSpPr>
            <a:spLocks noGrp="1"/>
          </p:cNvSpPr>
          <p:nvPr>
            <p:ph idx="1"/>
          </p:nvPr>
        </p:nvSpPr>
        <p:spPr>
          <a:xfrm>
            <a:off x="1371599" y="2318197"/>
            <a:ext cx="9724031" cy="3683358"/>
          </a:xfrm>
        </p:spPr>
        <p:txBody>
          <a:bodyPr anchor="ctr">
            <a:normAutofit/>
          </a:bodyPr>
          <a:lstStyle/>
          <a:p>
            <a:r>
              <a:rPr lang="en-US" sz="2000" dirty="0"/>
              <a:t>To clean the dataset used in the tests we used a </a:t>
            </a:r>
            <a:r>
              <a:rPr lang="en-US" sz="2000" dirty="0">
                <a:hlinkClick r:id="rId2" action="ppaction://hlinksldjump"/>
              </a:rPr>
              <a:t>5-step process</a:t>
            </a:r>
            <a:r>
              <a:rPr lang="en-US" sz="2000" dirty="0"/>
              <a:t>:</a:t>
            </a:r>
          </a:p>
          <a:p>
            <a:pPr marL="914400" lvl="1" indent="-457200">
              <a:buFont typeface="+mj-lt"/>
              <a:buAutoNum type="arabicPeriod"/>
            </a:pPr>
            <a:r>
              <a:rPr lang="en-US" sz="2000" dirty="0">
                <a:hlinkClick r:id="rId3" action="ppaction://hlinksldjump"/>
              </a:rPr>
              <a:t>Define the blank values, the dataset was created using “?” as blank values and “None” as a true value. Standard </a:t>
            </a:r>
            <a:endParaRPr lang="en-US" sz="2000" dirty="0"/>
          </a:p>
          <a:p>
            <a:pPr marL="914400" lvl="1" indent="-457200">
              <a:buFont typeface="+mj-lt"/>
              <a:buAutoNum type="arabicPeriod"/>
            </a:pPr>
            <a:r>
              <a:rPr lang="en-US" sz="2000" dirty="0">
                <a:hlinkClick r:id="rId4" action="ppaction://hlinksldjump"/>
              </a:rPr>
              <a:t>Define dictionaries for Ordinal data</a:t>
            </a:r>
            <a:endParaRPr lang="en-US" sz="2000" dirty="0"/>
          </a:p>
          <a:p>
            <a:pPr marL="914400" lvl="1" indent="-457200">
              <a:buFont typeface="+mj-lt"/>
              <a:buAutoNum type="arabicPeriod"/>
            </a:pPr>
            <a:r>
              <a:rPr lang="en-US" sz="2000" dirty="0">
                <a:hlinkClick r:id="rId5" action="ppaction://hlinksldjump"/>
              </a:rPr>
              <a:t>Drop ID columns</a:t>
            </a:r>
            <a:endParaRPr lang="en-US" sz="2000" dirty="0"/>
          </a:p>
          <a:p>
            <a:pPr marL="914400" lvl="1" indent="-457200">
              <a:buFont typeface="+mj-lt"/>
              <a:buAutoNum type="arabicPeriod"/>
            </a:pPr>
            <a:r>
              <a:rPr lang="en-US" sz="2000" dirty="0">
                <a:hlinkClick r:id="rId6" action="ppaction://hlinksldjump"/>
              </a:rPr>
              <a:t>Map ordinal values to numerical values</a:t>
            </a:r>
            <a:endParaRPr lang="en-US" sz="2000" dirty="0"/>
          </a:p>
          <a:p>
            <a:pPr marL="914400" lvl="1" indent="-457200">
              <a:buFont typeface="+mj-lt"/>
              <a:buAutoNum type="arabicPeriod"/>
            </a:pPr>
            <a:r>
              <a:rPr lang="en-US" sz="2000" dirty="0">
                <a:hlinkClick r:id="rId7" action="ppaction://hlinksldjump"/>
              </a:rPr>
              <a:t>Use </a:t>
            </a:r>
            <a:r>
              <a:rPr lang="en-US" sz="2000" dirty="0" err="1">
                <a:hlinkClick r:id="rId7" action="ppaction://hlinksldjump"/>
              </a:rPr>
              <a:t>Pandas.get_dummies</a:t>
            </a:r>
            <a:r>
              <a:rPr lang="en-US" sz="2000" dirty="0">
                <a:hlinkClick r:id="rId7" action="ppaction://hlinksldjump"/>
              </a:rPr>
              <a:t>() to create non-Ordinal data columns</a:t>
            </a:r>
            <a:endParaRPr lang="en-US" sz="2000" dirty="0"/>
          </a:p>
          <a:p>
            <a:r>
              <a:rPr lang="en-US" sz="2000" dirty="0"/>
              <a:t>This process leaves us with 96 columns to work with. This number will need to be narrowed down a bit in the feature selection stage.</a:t>
            </a:r>
          </a:p>
          <a:p>
            <a:r>
              <a:rPr lang="en-US" sz="2000" dirty="0"/>
              <a:t>Target feature is converted to binary during step 5 mapping.</a:t>
            </a:r>
          </a:p>
        </p:txBody>
      </p:sp>
    </p:spTree>
    <p:extLst>
      <p:ext uri="{BB962C8B-B14F-4D97-AF65-F5344CB8AC3E}">
        <p14:creationId xmlns:p14="http://schemas.microsoft.com/office/powerpoint/2010/main" val="400056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5D6D51-7267-DA2B-B35F-AC1C26AC9B1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2b.1. Fill blank values</a:t>
            </a:r>
          </a:p>
        </p:txBody>
      </p:sp>
      <p:pic>
        <p:nvPicPr>
          <p:cNvPr id="5" name="Content Placeholder 4" descr="A computer screen with text on it&#10;&#10;Description automatically generated">
            <a:extLst>
              <a:ext uri="{FF2B5EF4-FFF2-40B4-BE49-F238E27FC236}">
                <a16:creationId xmlns:a16="http://schemas.microsoft.com/office/drawing/2014/main" id="{86932E2C-9DF1-20CC-CB95-D0ABA1A27B5D}"/>
              </a:ext>
            </a:extLst>
          </p:cNvPr>
          <p:cNvPicPr>
            <a:picLocks noGrp="1" noChangeAspect="1"/>
          </p:cNvPicPr>
          <p:nvPr>
            <p:ph idx="1"/>
          </p:nvPr>
        </p:nvPicPr>
        <p:blipFill>
          <a:blip r:embed="rId2"/>
          <a:stretch>
            <a:fillRect/>
          </a:stretch>
        </p:blipFill>
        <p:spPr>
          <a:xfrm>
            <a:off x="1691642" y="2368512"/>
            <a:ext cx="8586466" cy="3139723"/>
          </a:xfrm>
          <a:prstGeom prst="rect">
            <a:avLst/>
          </a:prstGeom>
        </p:spPr>
      </p:pic>
      <p:sp>
        <p:nvSpPr>
          <p:cNvPr id="6" name="Action Button: Forward or Next 5">
            <a:hlinkClick r:id="" action="ppaction://hlinkshowjump?jump=nextslide" highlightClick="1"/>
            <a:extLst>
              <a:ext uri="{FF2B5EF4-FFF2-40B4-BE49-F238E27FC236}">
                <a16:creationId xmlns:a16="http://schemas.microsoft.com/office/drawing/2014/main" id="{D27290C9-51AB-A824-17C9-F3F275746661}"/>
              </a:ext>
            </a:extLst>
          </p:cNvPr>
          <p:cNvSpPr/>
          <p:nvPr/>
        </p:nvSpPr>
        <p:spPr>
          <a:xfrm>
            <a:off x="9971314" y="5747658"/>
            <a:ext cx="1484086" cy="638629"/>
          </a:xfrm>
          <a:prstGeom prst="actionButtonForwardNext">
            <a:avLst/>
          </a:prstGeom>
          <a:solidFill>
            <a:schemeClr val="accent6"/>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090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A159BA-B172-3DCB-7869-598FA2E2DCB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2b.2. Define dictionaries</a:t>
            </a:r>
          </a:p>
        </p:txBody>
      </p:sp>
      <p:pic>
        <p:nvPicPr>
          <p:cNvPr id="5" name="Content Placeholder 4" descr="A computer screen shot of text&#10;&#10;Description automatically generated">
            <a:extLst>
              <a:ext uri="{FF2B5EF4-FFF2-40B4-BE49-F238E27FC236}">
                <a16:creationId xmlns:a16="http://schemas.microsoft.com/office/drawing/2014/main" id="{4A147321-D1FD-F48B-83C2-61ABC5A2A223}"/>
              </a:ext>
            </a:extLst>
          </p:cNvPr>
          <p:cNvPicPr>
            <a:picLocks noGrp="1" noChangeAspect="1"/>
          </p:cNvPicPr>
          <p:nvPr>
            <p:ph idx="1"/>
          </p:nvPr>
        </p:nvPicPr>
        <p:blipFill>
          <a:blip r:embed="rId2"/>
          <a:stretch>
            <a:fillRect/>
          </a:stretch>
        </p:blipFill>
        <p:spPr>
          <a:xfrm>
            <a:off x="432225" y="2847227"/>
            <a:ext cx="11327549" cy="2690292"/>
          </a:xfrm>
          <a:prstGeom prst="rect">
            <a:avLst/>
          </a:prstGeom>
        </p:spPr>
      </p:pic>
      <p:sp>
        <p:nvSpPr>
          <p:cNvPr id="7" name="Action Button: Forward or Next 6">
            <a:hlinkClick r:id="" action="ppaction://hlinkshowjump?jump=nextslide" highlightClick="1"/>
            <a:extLst>
              <a:ext uri="{FF2B5EF4-FFF2-40B4-BE49-F238E27FC236}">
                <a16:creationId xmlns:a16="http://schemas.microsoft.com/office/drawing/2014/main" id="{D2A26D2F-74B2-BE9E-ED30-8BA35C1C46A7}"/>
              </a:ext>
            </a:extLst>
          </p:cNvPr>
          <p:cNvSpPr/>
          <p:nvPr/>
        </p:nvSpPr>
        <p:spPr>
          <a:xfrm>
            <a:off x="9971314" y="5747658"/>
            <a:ext cx="1484086" cy="638629"/>
          </a:xfrm>
          <a:prstGeom prst="actionButtonForwardNext">
            <a:avLst/>
          </a:prstGeom>
          <a:solidFill>
            <a:schemeClr val="accent6"/>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8327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F0B8E-7597-CECD-403A-20A5E91BC2D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2b.3. Drop Identification columns</a:t>
            </a:r>
          </a:p>
        </p:txBody>
      </p:sp>
      <p:pic>
        <p:nvPicPr>
          <p:cNvPr id="5" name="Content Placeholder 4" descr="A computer screen with text&#10;&#10;Description automatically generated">
            <a:extLst>
              <a:ext uri="{FF2B5EF4-FFF2-40B4-BE49-F238E27FC236}">
                <a16:creationId xmlns:a16="http://schemas.microsoft.com/office/drawing/2014/main" id="{1F00758D-A67E-AB28-590D-C399E02558BB}"/>
              </a:ext>
            </a:extLst>
          </p:cNvPr>
          <p:cNvPicPr>
            <a:picLocks noGrp="1" noChangeAspect="1"/>
          </p:cNvPicPr>
          <p:nvPr>
            <p:ph idx="1"/>
          </p:nvPr>
        </p:nvPicPr>
        <p:blipFill>
          <a:blip r:embed="rId2"/>
          <a:stretch>
            <a:fillRect/>
          </a:stretch>
        </p:blipFill>
        <p:spPr>
          <a:xfrm>
            <a:off x="432225" y="2861386"/>
            <a:ext cx="11327549" cy="2661974"/>
          </a:xfrm>
          <a:prstGeom prst="rect">
            <a:avLst/>
          </a:prstGeom>
        </p:spPr>
      </p:pic>
      <p:sp>
        <p:nvSpPr>
          <p:cNvPr id="6" name="Action Button: Forward or Next 5">
            <a:hlinkClick r:id="" action="ppaction://hlinkshowjump?jump=nextslide" highlightClick="1"/>
            <a:extLst>
              <a:ext uri="{FF2B5EF4-FFF2-40B4-BE49-F238E27FC236}">
                <a16:creationId xmlns:a16="http://schemas.microsoft.com/office/drawing/2014/main" id="{833D963A-6AA2-4A3B-0BE7-6BF79C45F929}"/>
              </a:ext>
            </a:extLst>
          </p:cNvPr>
          <p:cNvSpPr/>
          <p:nvPr/>
        </p:nvSpPr>
        <p:spPr>
          <a:xfrm>
            <a:off x="9971314" y="5747658"/>
            <a:ext cx="1484086" cy="638629"/>
          </a:xfrm>
          <a:prstGeom prst="actionButtonForwardNext">
            <a:avLst/>
          </a:prstGeom>
          <a:solidFill>
            <a:schemeClr val="accent6"/>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2057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CD9BB8-F5D0-B414-AA2C-D7983192D10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2b.4. Map Ordinal values</a:t>
            </a:r>
          </a:p>
        </p:txBody>
      </p:sp>
      <p:pic>
        <p:nvPicPr>
          <p:cNvPr id="5" name="Content Placeholder 4" descr="A computer screen with text on it&#10;&#10;Description automatically generated">
            <a:extLst>
              <a:ext uri="{FF2B5EF4-FFF2-40B4-BE49-F238E27FC236}">
                <a16:creationId xmlns:a16="http://schemas.microsoft.com/office/drawing/2014/main" id="{FCCF54D6-94D7-B269-4362-199EE2C37E76}"/>
              </a:ext>
            </a:extLst>
          </p:cNvPr>
          <p:cNvPicPr>
            <a:picLocks noGrp="1" noChangeAspect="1"/>
          </p:cNvPicPr>
          <p:nvPr>
            <p:ph idx="1"/>
          </p:nvPr>
        </p:nvPicPr>
        <p:blipFill>
          <a:blip r:embed="rId2"/>
          <a:stretch>
            <a:fillRect/>
          </a:stretch>
        </p:blipFill>
        <p:spPr>
          <a:xfrm>
            <a:off x="432225" y="2960503"/>
            <a:ext cx="11327549" cy="2463739"/>
          </a:xfrm>
          <a:prstGeom prst="rect">
            <a:avLst/>
          </a:prstGeom>
        </p:spPr>
      </p:pic>
      <p:sp>
        <p:nvSpPr>
          <p:cNvPr id="6" name="Action Button: Forward or Next 5">
            <a:hlinkClick r:id="" action="ppaction://hlinkshowjump?jump=nextslide" highlightClick="1"/>
            <a:extLst>
              <a:ext uri="{FF2B5EF4-FFF2-40B4-BE49-F238E27FC236}">
                <a16:creationId xmlns:a16="http://schemas.microsoft.com/office/drawing/2014/main" id="{7E749D20-3B39-1193-38D1-F3D4182FB8C2}"/>
              </a:ext>
            </a:extLst>
          </p:cNvPr>
          <p:cNvSpPr/>
          <p:nvPr/>
        </p:nvSpPr>
        <p:spPr>
          <a:xfrm>
            <a:off x="9971314" y="5747658"/>
            <a:ext cx="1484086" cy="638629"/>
          </a:xfrm>
          <a:prstGeom prst="actionButtonForwardNext">
            <a:avLst/>
          </a:prstGeom>
          <a:solidFill>
            <a:schemeClr val="accent6"/>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6240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1610</Words>
  <Application>Microsoft Office PowerPoint</Application>
  <PresentationFormat>Widescreen</PresentationFormat>
  <Paragraphs>142</Paragraphs>
  <Slides>33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ui-sans-serif</vt:lpstr>
      <vt:lpstr>Verdana</vt:lpstr>
      <vt:lpstr>Office Theme</vt:lpstr>
      <vt:lpstr>Group 12:  Ruksar Lukade  - 37  Alexandre Broggi  - 12  Mousami Biswas  - 11</vt:lpstr>
      <vt:lpstr>1. Problem Statement</vt:lpstr>
      <vt:lpstr>PowerPoint Presentation</vt:lpstr>
      <vt:lpstr>2a. Collect Dataset</vt:lpstr>
      <vt:lpstr>2b. Data Pre-processing</vt:lpstr>
      <vt:lpstr>2b.1. Fill blank values</vt:lpstr>
      <vt:lpstr>2b.2. Define dictionaries</vt:lpstr>
      <vt:lpstr>2b.3. Drop Identification columns</vt:lpstr>
      <vt:lpstr>2b.4. Map Ordinal values</vt:lpstr>
      <vt:lpstr>2b.5. Map Non-Ordinal values</vt:lpstr>
      <vt:lpstr>2b. Data Pre-processing expanded</vt:lpstr>
      <vt:lpstr>2b. Data Pre-processing expanded (Cont.)</vt:lpstr>
      <vt:lpstr>Ensure Variation in Non-continuous data</vt:lpstr>
      <vt:lpstr>3. Exploratory Data Analysis</vt:lpstr>
      <vt:lpstr>Generate Histogram</vt:lpstr>
      <vt:lpstr>Generate Boxplot</vt:lpstr>
      <vt:lpstr>Generate Correlation</vt:lpstr>
      <vt:lpstr>3.1. Correlation </vt:lpstr>
      <vt:lpstr>3.2 More charts</vt:lpstr>
      <vt:lpstr>Under Sampling</vt:lpstr>
      <vt:lpstr>Generate Scatterplot</vt:lpstr>
      <vt:lpstr>4. Feature selection</vt:lpstr>
      <vt:lpstr>Readmitted as the target variable for different ML Models</vt:lpstr>
      <vt:lpstr>Splitting train/test</vt:lpstr>
      <vt:lpstr>Scaling and selection</vt:lpstr>
      <vt:lpstr>5. Model Building</vt:lpstr>
      <vt:lpstr>6. Model Evaluation</vt:lpstr>
      <vt:lpstr>6.1. Confusion Matrices</vt:lpstr>
      <vt:lpstr>6.2. Pie Chart of Model Failures</vt:lpstr>
      <vt:lpstr>7. Interpretation and Insights</vt:lpstr>
      <vt:lpstr>PowerPoint Presentation</vt:lpstr>
      <vt:lpstr>PowerPoint Presentation</vt:lpstr>
      <vt:lpstr>Conclusion and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30-Day Hospital Readmissions for Diabetic Patients</dc:title>
  <dc:creator>Alexandre M Broggi</dc:creator>
  <cp:lastModifiedBy>Ruksar Lukade</cp:lastModifiedBy>
  <cp:revision>4</cp:revision>
  <dcterms:created xsi:type="dcterms:W3CDTF">2023-11-11T23:15:36Z</dcterms:created>
  <dcterms:modified xsi:type="dcterms:W3CDTF">2024-01-10T18:54:40Z</dcterms:modified>
</cp:coreProperties>
</file>