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71" r:id="rId3"/>
    <p:sldId id="331" r:id="rId4"/>
    <p:sldId id="332" r:id="rId5"/>
    <p:sldId id="333" r:id="rId6"/>
    <p:sldId id="334" r:id="rId7"/>
    <p:sldId id="329" r:id="rId8"/>
    <p:sldId id="321" r:id="rId9"/>
    <p:sldId id="305" r:id="rId10"/>
    <p:sldId id="310" r:id="rId11"/>
    <p:sldId id="314" r:id="rId12"/>
    <p:sldId id="307" r:id="rId13"/>
    <p:sldId id="276" r:id="rId14"/>
    <p:sldId id="315" r:id="rId15"/>
    <p:sldId id="304" r:id="rId16"/>
    <p:sldId id="316" r:id="rId17"/>
    <p:sldId id="323" r:id="rId18"/>
    <p:sldId id="309" r:id="rId19"/>
    <p:sldId id="324" r:id="rId20"/>
    <p:sldId id="325" r:id="rId21"/>
    <p:sldId id="326" r:id="rId22"/>
    <p:sldId id="327" r:id="rId23"/>
    <p:sldId id="328" r:id="rId24"/>
    <p:sldId id="32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rek Lukacsko" initials="DL" lastIdx="3" clrIdx="0">
    <p:extLst>
      <p:ext uri="{19B8F6BF-5375-455C-9EA6-DF929625EA0E}">
        <p15:presenceInfo xmlns:p15="http://schemas.microsoft.com/office/powerpoint/2012/main" userId="Derek Lukacs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ED7D3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83354" autoAdjust="0"/>
  </p:normalViewPr>
  <p:slideViewPr>
    <p:cSldViewPr snapToGrid="0">
      <p:cViewPr varScale="1">
        <p:scale>
          <a:sx n="75" d="100"/>
          <a:sy n="75" d="100"/>
        </p:scale>
        <p:origin x="97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F1D0B-A3F9-4B24-91DD-C9251633417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13805-7132-4262-96F8-1F2680CF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13805-7132-4262-96F8-1F2680CFAA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67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13805-7132-4262-96F8-1F2680CFAA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40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13805-7132-4262-96F8-1F2680CFAA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04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13805-7132-4262-96F8-1F2680CFAA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0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13805-7132-4262-96F8-1F2680CFAA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3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A: the researcher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13805-7132-4262-96F8-1F2680CFAA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76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Implicit </a:t>
            </a:r>
            <a:r>
              <a:rPr lang="en-US" dirty="0"/>
              <a:t>value 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13805-7132-4262-96F8-1F2680CFAA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62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13805-7132-4262-96F8-1F2680CFAA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95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13805-7132-4262-96F8-1F2680CFAA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92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02BD-E33B-4D09-A1F8-0BB103485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C8AA2-5D17-4681-9D9E-7F43F2A67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07114-2778-4B3B-878F-510702E3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4C0C-AD0C-439E-9353-91A345DC85FE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A41DD-C6D1-4F16-89D5-0FFFB4B2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59997-B1C1-4EF0-A090-E10F38F3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5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07E2-B2D9-42AB-9CAC-24A0FE8B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5AF37-C9F7-46F3-9EA9-3FB1EF5DB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1664E-9BAF-4D24-BA59-E77682A7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CC3C-C5AD-403B-BCC8-9E5D4D3DF893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53CC7-F947-4EA4-B599-48306FB7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98918-A93B-4036-8810-BCC7CA8D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8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CF14B-C35B-4BF2-A57C-460837474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FB171-FEDA-416F-9AE4-CF51BE469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8852D-2140-42AB-A24E-2340F835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9A15-9E1C-4B19-ACD4-3D64BFE7CD0A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26D31-B015-4F42-8EFD-E2C5E15F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62D4-6FDC-4D68-820D-A764C608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06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7614-60F3-411D-A41F-2BE29DD6B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4A89D-BFA1-45F7-9C45-24BD77E0F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B5CFA-FDB9-4305-9898-09161EFF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6F9B-835B-4185-B1D4-AA63B90DECB1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8A1AB-AE73-4FA6-87DA-8E06AFBE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1D58F-3BA5-4DE4-BD4A-9BB6D437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D7CC-50E6-49B4-97FD-1F659B79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31F8-67B2-46D7-9353-C690E187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1C75-8BA8-47EE-AA38-DF35E0029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7CF4-6033-4895-A48A-F20C6828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D003-E3D9-4353-9157-62BA379A4671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9397A-7A98-40C4-A0C4-A370A2BA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7FD50-3741-4139-8B18-BC376613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D7CC-50E6-49B4-97FD-1F659B79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23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3E8A-2FFA-45C3-972A-3DB1AD53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57D6D-D022-40C4-9287-706E3079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49AD1-4415-4F31-B566-097F9257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8019-FB60-4122-A710-A8B587E6E6E8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8753D-ACD4-48F7-B65F-85CD896B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90F4C-A41B-488A-B61A-1D5D611C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D7CC-50E6-49B4-97FD-1F659B79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62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8A71-477A-4144-907E-3D91CF29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275B0-1484-40DF-818F-28921BB08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60B9E-7FA0-443E-ABCB-7E7D4193D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330E2-293C-48E0-BC38-CF37ED32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C0B1-E431-4B78-8A54-8F896B2065E0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0A259-C050-441A-8F69-3C833240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33A06-7AE2-49A3-BE01-DEE28A8B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D7CC-50E6-49B4-97FD-1F659B79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1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5190-F99E-4E14-939B-2819797B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38A14-FC1C-4660-A662-ECE140A9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8AA56-38FF-4E26-8BBA-A513C172B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41E84-D1DB-45FB-AA01-14B0CF75E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97156-26B9-49C8-A907-53FD4F0EF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CC3EC-710F-429B-8BD3-5B0D56E3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44CA-CE39-43FB-98E1-1BE2BB0C24D8}" type="datetime1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5A0A0-5F34-4048-96BE-2EB22B08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0E17A-2DB0-4E79-89F5-3D4F1BC1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D7CC-50E6-49B4-97FD-1F659B79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84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563D-9E66-4D49-A6CE-6974740F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717CE-947B-478B-A155-8BBEF603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DDBC-6424-428E-B2DB-BAB97BA81810}" type="datetime1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2D587-4426-4D8C-BAA0-A0826AD5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80B9E-2466-4F02-AAD7-A1C21C9E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D7CC-50E6-49B4-97FD-1F659B79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94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E1E00-90E5-442C-85EA-2E707038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56A-5AD8-4C9F-AECE-A31F037836CF}" type="datetime1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5150F-84A4-488D-8C37-BB1AF558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04D6F-FC00-4904-A85F-8A50DB0A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D7CC-50E6-49B4-97FD-1F659B79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0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E76C-26E2-4F53-A20E-550EF6BC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B073-2622-4611-B892-1A9C59A9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8F4E5-3652-4AA0-AF19-D0683E0FB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009C-ECF4-4DE2-BE58-9557F3B8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94DC-07E7-4F01-9E54-B222E175AEDC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26BBF-1748-4119-97FF-157C76A9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C6A37-A725-4978-AAA4-68AC2CB6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D7CC-50E6-49B4-97FD-1F659B79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20BE-B0B2-4F27-AFE2-4549B12B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BFD-4E46-4843-AD43-6C539BF0A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7EEA9-4E0C-4517-B174-EE5F9BF4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9D7D-69FF-429A-A32F-896842637FFB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484BD-5019-4C3A-AE42-87398C49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47E7E-B296-4F1A-9773-97676BF8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7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84BD-3703-4593-8AF4-35EFF0E5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95C73-178A-4F91-A495-4CEFD27EA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CF390-08E1-48EA-8252-C70B45B30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E8EB0-623D-4E0F-8625-EA11C4DE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25A3-CA57-48D3-9F48-93343FF46657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69B8-0CEA-44F7-908A-CE85EA64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8C0AE-13B0-4D64-B6BC-99D10F59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D7CC-50E6-49B4-97FD-1F659B79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33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37C1-3143-4D2B-92FD-FC39A910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05488-4916-4B92-A9AC-A474E1499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03C5-C2DC-4F6E-9FC1-F673CE39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B3FE-47CE-465A-9851-A87866D134F3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A2B90-53B2-453E-B9DA-DD220BD3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2DB7-3FDE-4039-85F6-77C4D823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D7CC-50E6-49B4-97FD-1F659B79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A6A12-1BBF-49DF-B850-923126614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4228B-4EE2-4BCC-AFDB-47E1C36F6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87BD7-C8C4-46D4-AC45-BC3888C1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7C22-992C-4924-B394-73A3631EB26E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6C8AF-31F2-456C-92B1-25475D99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0780-3AD7-4DBB-995E-1D3446B3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D7CC-50E6-49B4-97FD-1F659B79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3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78D8-0D84-4E93-8867-D25F6163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61FDB-D5B1-47CD-AC7A-7202F099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F607E-D735-4396-8B8C-EC2E45BF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7CB9-05DE-41A7-BA2E-CA2509005030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6D048-1245-46AB-8BFD-0BECBCD2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E3FF7-23E6-4FED-A16A-78A3549D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3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0615-04B9-4E1E-A86E-92B6F76C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2F8F-AE6A-42E6-A07F-A5935A672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CB94D-40B8-4C68-896B-3C480FD2A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DEC76-73C1-4BF9-B857-BC51589F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A7A1-9272-41C6-8633-082D505BC44F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0D74A-D1F1-4ACE-8BB7-C7E4B711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15334-3B38-47E9-9A5B-FE8F2E56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3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19D8-06FC-4FCC-8201-06531306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6094E-0031-4C08-A8BF-3AC2C9206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1D8DC-B56E-4C20-B7FA-8B4EAA9C1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45628-2176-499D-9777-DEF717F36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15CD1-B43C-4990-AFC9-8217DD40F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F8F88-2E15-4A25-B673-BC004102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2835-F8A8-4AE7-8218-1F7B76D945CB}" type="datetime1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5ABD6-9685-490A-B995-CC575981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8DCA7-C076-4D3B-AAA9-EC737D98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4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FCAE-AF84-4ADF-B012-A9E4DD18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9D289-C78B-4A24-9884-1933A6F9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DF9C-B8B3-40FD-A722-8C5644F8430E}" type="datetime1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88D86-144F-411F-A492-42B6DB86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AA6CD-D678-40E0-AA72-25D05A17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8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F01AA-5B2E-462C-9A40-CB393618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898-64CC-428E-AC57-1514F291A7E5}" type="datetime1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D568C-B791-4B03-A681-A5E75FB3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96A42-284C-4305-9A19-5D809643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6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5EC7-4EAA-4CFE-8E19-208A3FC4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4EEEE-94CE-40F1-94C5-736386B3E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89034-2E87-495F-87B2-1D1BBD8A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16A98-FAF5-4D31-84C5-2073BF4D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A7A6-850D-42B3-A3F6-AB7EB51D7F28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34ED4-BB71-4950-9DD6-7D2A35F9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2A2DE-91E8-48CB-A6E5-D1604EAE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3BC6-F740-442D-9E02-F9B589D5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E7A45-8166-4D3B-8731-5D82F4BCB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1521C-02AB-42F4-8078-CD7C435BA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F03B3-E910-4CAC-A81D-97FC52CD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CF72-FD9A-46A5-86FD-5280E01E6021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F0100-D7C1-469A-B250-270FFDFF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BD122-28A9-4005-96E6-0B1B412C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3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892F2-4489-4A70-8430-F63548CE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77994-8A2A-40C0-991E-7AE1D7F9C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9A14-98EA-4C1F-8E2F-FA884A67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5C74E-32E6-455C-97F5-167F7257B35B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DF9A-52D2-41B7-B61A-530864985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4DE0D-575D-429F-AF64-78502B1DB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0CFA6-F933-4619-ACE9-EECC023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0D084-F1AC-4E91-9E40-3EF4C480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686B2-6A7A-4AD6-9169-109704479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FD15-E2D1-4BF2-A048-0AFEEB03D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D793A-A7BD-44C1-8EC0-034DA876E199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A05B3-8560-4728-9CA0-18628B7F0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AEAC7-8DDF-4F9E-94FD-693677810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D7CC-50E6-49B4-97FD-1F659B79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0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1B66AF-549C-4081-AD0D-F1636205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1" y="898752"/>
            <a:ext cx="11388373" cy="2852737"/>
          </a:xfrm>
        </p:spPr>
        <p:txBody>
          <a:bodyPr>
            <a:normAutofit/>
          </a:bodyPr>
          <a:lstStyle/>
          <a:p>
            <a:r>
              <a:rPr lang="en-US" sz="4400" dirty="0"/>
              <a:t>Leadership Emergence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CFC00F-AA06-4B98-8F96-3090CD6EAF31}"/>
              </a:ext>
            </a:extLst>
          </p:cNvPr>
          <p:cNvSpPr txBox="1"/>
          <p:nvPr/>
        </p:nvSpPr>
        <p:spPr>
          <a:xfrm>
            <a:off x="559724" y="3751811"/>
            <a:ext cx="10845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Derek Lukacsko</a:t>
            </a:r>
          </a:p>
          <a:p>
            <a:r>
              <a:rPr lang="en-US" dirty="0"/>
              <a:t>Organizational Behavior (Spring 2019) with Professor Hafenbrädl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7BDAA4-A0A3-45BC-B195-EB528C03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1</a:t>
            </a:fld>
            <a:endParaRPr lang="en-US"/>
          </a:p>
        </p:txBody>
      </p:sp>
      <p:pic>
        <p:nvPicPr>
          <p:cNvPr id="1029" name="Picture 5" descr="Image result for iese">
            <a:extLst>
              <a:ext uri="{FF2B5EF4-FFF2-40B4-BE49-F238E27FC236}">
                <a16:creationId xmlns:a16="http://schemas.microsoft.com/office/drawing/2014/main" id="{0EACEB86-E944-4261-B09A-A89D08E72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66" y="4527882"/>
            <a:ext cx="1740668" cy="91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31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8683E-7C36-43AB-8F53-19691F7C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59DD-6194-439A-8730-2F283457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303"/>
            <a:ext cx="10515600" cy="589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Tested Theory</a:t>
            </a:r>
            <a:r>
              <a:rPr lang="en-US" sz="2400" b="1" dirty="0"/>
              <a:t>:</a:t>
            </a:r>
            <a:r>
              <a:rPr lang="en-US" sz="2400" dirty="0"/>
              <a:t> People hold an internalized knowledge structure for leadership relations which they activate when trying to make sense of their relationships.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Experiment 2: </a:t>
            </a:r>
            <a:r>
              <a:rPr lang="en-US" sz="3200" dirty="0"/>
              <a:t>Computer-based leadership attribution </a:t>
            </a:r>
            <a:r>
              <a:rPr lang="en-US" sz="3200" dirty="0">
                <a:sym typeface="Wingdings" panose="05000000000000000000" pitchFamily="2" charset="2"/>
              </a:rPr>
              <a:t>(n1 = 36, n2 = 37, 9.4% change, 51.4% in expected direction, </a:t>
            </a:r>
            <a:r>
              <a:rPr lang="en-US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p&lt;0.01</a:t>
            </a:r>
            <a:r>
              <a:rPr lang="en-US" sz="3200" dirty="0">
                <a:sym typeface="Wingdings" panose="05000000000000000000" pitchFamily="2" charset="2"/>
              </a:rPr>
              <a:t>)</a:t>
            </a:r>
            <a:endParaRPr lang="en-US" sz="3200" b="1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b="1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b="1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b="1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1BAF58-90DE-4701-BBE5-6081038D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439" y="3429000"/>
            <a:ext cx="5885121" cy="25947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A09E74-4F49-4C5D-BA7C-8880648E94C2}"/>
              </a:ext>
            </a:extLst>
          </p:cNvPr>
          <p:cNvSpPr txBox="1"/>
          <p:nvPr/>
        </p:nvSpPr>
        <p:spPr>
          <a:xfrm>
            <a:off x="0" y="34706"/>
            <a:ext cx="301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(Carnabuci et al. 2018)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5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21D228-A1E3-44C5-B89E-E37EA64A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Stochastic-Actor Oriented Model</a:t>
            </a:r>
            <a:br>
              <a:rPr lang="en-US" dirty="0"/>
            </a:br>
            <a:r>
              <a:rPr lang="en-US" sz="2800" dirty="0"/>
              <a:t>used</a:t>
            </a:r>
            <a:r>
              <a:rPr lang="en-US" dirty="0"/>
              <a:t> </a:t>
            </a:r>
            <a:r>
              <a:rPr lang="en-US" sz="2800" dirty="0"/>
              <a:t>to determine what affects tie creation</a:t>
            </a:r>
            <a:r>
              <a:rPr lang="en-US" sz="2800" i="1" dirty="0"/>
              <a:t> 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8683E-7C36-43AB-8F53-19691F7C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C459DD-6194-439A-8730-2F2834574C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Objective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r">
                  <a:buNone/>
                </a:pPr>
                <a:r>
                  <a:rPr lang="en-US" sz="2600" dirty="0"/>
                  <a:t>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en-US" sz="2600" dirty="0"/>
                  <a:t> are the effects (gender, reciprocity, etc.)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Assumptions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time is continuous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changing network is outcome of discrete Markov process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[actor’s control their ties]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tie change is sequential, not coordinated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C459DD-6194-439A-8730-2F2834574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922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797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0EECD-5E51-4CAC-86B2-8867CEF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C597E7-7FDA-47CE-A509-BE6B93AAB7A8}"/>
              </a:ext>
            </a:extLst>
          </p:cNvPr>
          <p:cNvSpPr/>
          <p:nvPr/>
        </p:nvSpPr>
        <p:spPr>
          <a:xfrm>
            <a:off x="964574" y="573263"/>
            <a:ext cx="78551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Empirical test</a:t>
            </a:r>
            <a:r>
              <a:rPr lang="en-US" sz="3200" b="1" dirty="0"/>
              <a:t>: </a:t>
            </a:r>
            <a:r>
              <a:rPr lang="en-US" sz="3200" dirty="0"/>
              <a:t>network asymmetry </a:t>
            </a:r>
            <a:endParaRPr lang="en-US" sz="32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00F3D2-6F20-4D63-9574-C1E7FFF4A753}"/>
              </a:ext>
            </a:extLst>
          </p:cNvPr>
          <p:cNvGrpSpPr/>
          <p:nvPr/>
        </p:nvGrpSpPr>
        <p:grpSpPr>
          <a:xfrm>
            <a:off x="1040879" y="1696244"/>
            <a:ext cx="9808535" cy="3583694"/>
            <a:chOff x="-3206828" y="1738774"/>
            <a:chExt cx="9808535" cy="358369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71C0EC2-2533-4140-B763-9C50AD53D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206828" y="1738774"/>
              <a:ext cx="9808535" cy="358369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44DF2F-57FD-4B10-ABA5-C21D225AB902}"/>
                </a:ext>
              </a:extLst>
            </p:cNvPr>
            <p:cNvSpPr/>
            <p:nvPr/>
          </p:nvSpPr>
          <p:spPr>
            <a:xfrm>
              <a:off x="4720856" y="2780414"/>
              <a:ext cx="1254642" cy="3721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6B1600-6F71-4156-B141-BBE96C09A79A}"/>
                </a:ext>
              </a:extLst>
            </p:cNvPr>
            <p:cNvSpPr/>
            <p:nvPr/>
          </p:nvSpPr>
          <p:spPr>
            <a:xfrm>
              <a:off x="4735031" y="4836047"/>
              <a:ext cx="1254642" cy="3721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51F7CA6-4CDF-4781-8F6D-11AD99511F8B}"/>
              </a:ext>
            </a:extLst>
          </p:cNvPr>
          <p:cNvSpPr txBox="1"/>
          <p:nvPr/>
        </p:nvSpPr>
        <p:spPr>
          <a:xfrm>
            <a:off x="0" y="34706"/>
            <a:ext cx="301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(Carnabuci et al. 2018)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0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21D228-A1E3-44C5-B89E-E37EA64A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 - hypotheses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8683E-7C36-43AB-8F53-19691F7C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59DD-6194-439A-8730-2F283457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760" y="2044065"/>
            <a:ext cx="83362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H1: Missing endogenous factor </a:t>
            </a:r>
            <a:r>
              <a:rPr lang="en-US" sz="2400" dirty="0"/>
              <a:t>– result a function of study design </a:t>
            </a:r>
            <a:endParaRPr lang="en-US" sz="2400" b="1" dirty="0"/>
          </a:p>
          <a:p>
            <a:pPr lvl="1"/>
            <a:r>
              <a:rPr lang="en-US" sz="2000" b="1" dirty="0"/>
              <a:t>Step 1: </a:t>
            </a:r>
            <a:r>
              <a:rPr lang="en-US" sz="2000" dirty="0"/>
              <a:t>Falsify theory of cognitive linear order schema through robust replication of Carnabuci et al. 2018</a:t>
            </a:r>
          </a:p>
          <a:p>
            <a:pPr lvl="1"/>
            <a:r>
              <a:rPr lang="en-US" sz="2000" i="1" dirty="0"/>
              <a:t>Q: Does this explain how leaders emerge?</a:t>
            </a:r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H2: Missing exogenous factor </a:t>
            </a:r>
            <a:r>
              <a:rPr lang="en-US" sz="2400" dirty="0"/>
              <a:t>– result a function of quality</a:t>
            </a:r>
          </a:p>
          <a:p>
            <a:pPr lvl="1"/>
            <a:r>
              <a:rPr lang="en-US" sz="2000" b="1" dirty="0"/>
              <a:t>Step 2: </a:t>
            </a:r>
            <a:r>
              <a:rPr lang="en-US" sz="2000" dirty="0"/>
              <a:t>Incorporate three measures of quality individual level variables</a:t>
            </a:r>
          </a:p>
          <a:p>
            <a:pPr lvl="1"/>
            <a:r>
              <a:rPr lang="en-US" sz="2000" i="1" dirty="0"/>
              <a:t>Q: Does quality attenuate the effect of reciprocity?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400" b="1" dirty="0"/>
              <a:t>H3: Theory Contribution - </a:t>
            </a:r>
            <a:r>
              <a:rPr lang="en-US" sz="2400" dirty="0"/>
              <a:t>Leadership emergence depends on some unique combination of constructed status </a:t>
            </a:r>
            <a:r>
              <a:rPr lang="en-US" sz="2400" i="1" dirty="0"/>
              <a:t>and</a:t>
            </a:r>
            <a:r>
              <a:rPr lang="en-US" sz="2400" dirty="0"/>
              <a:t> observed quality </a:t>
            </a:r>
            <a:r>
              <a:rPr lang="en-US" sz="1800" dirty="0"/>
              <a:t>(Gould 2002; </a:t>
            </a:r>
            <a:r>
              <a:rPr lang="en-US" sz="1800" dirty="0" err="1"/>
              <a:t>Podolny</a:t>
            </a:r>
            <a:r>
              <a:rPr lang="en-US" sz="1800" dirty="0"/>
              <a:t> 2010)</a:t>
            </a:r>
            <a:endParaRPr lang="en-US" sz="2400" dirty="0"/>
          </a:p>
          <a:p>
            <a:pPr lvl="1"/>
            <a:r>
              <a:rPr lang="en-US" sz="2000" b="1" dirty="0"/>
              <a:t>Step 3: </a:t>
            </a:r>
            <a:r>
              <a:rPr lang="en-US" sz="2000" dirty="0"/>
              <a:t>Incorporate dyad-level in and out-degree asymmetries</a:t>
            </a:r>
          </a:p>
          <a:p>
            <a:pPr lvl="1"/>
            <a:r>
              <a:rPr lang="en-US" sz="2000" i="1" dirty="0"/>
              <a:t>Q: …</a:t>
            </a:r>
          </a:p>
          <a:p>
            <a:pPr lvl="1"/>
            <a:endParaRPr lang="en-US" sz="20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1CAFF-DC06-45F7-83CF-49B6A59FA662}"/>
              </a:ext>
            </a:extLst>
          </p:cNvPr>
          <p:cNvSpPr txBox="1"/>
          <p:nvPr/>
        </p:nvSpPr>
        <p:spPr>
          <a:xfrm>
            <a:off x="-391160" y="2367171"/>
            <a:ext cx="30124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Theory Test</a:t>
            </a:r>
          </a:p>
          <a:p>
            <a:pPr algn="r"/>
            <a:r>
              <a:rPr lang="en-US" dirty="0"/>
              <a:t>(Carnabuci et al. 2018)</a:t>
            </a:r>
          </a:p>
          <a:p>
            <a:pPr algn="r"/>
            <a:endParaRPr lang="en-US" b="1" dirty="0"/>
          </a:p>
          <a:p>
            <a:pPr algn="r"/>
            <a:endParaRPr lang="en-US" b="1" dirty="0"/>
          </a:p>
          <a:p>
            <a:pPr algn="r"/>
            <a:endParaRPr lang="en-US" b="1" dirty="0"/>
          </a:p>
          <a:p>
            <a:pPr algn="r"/>
            <a:r>
              <a:rPr lang="en-US" b="1" dirty="0"/>
              <a:t> </a:t>
            </a:r>
          </a:p>
          <a:p>
            <a:pPr algn="r"/>
            <a:endParaRPr lang="en-US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B1B11B78-05FD-432F-87B8-979084EE4475}"/>
              </a:ext>
            </a:extLst>
          </p:cNvPr>
          <p:cNvSpPr/>
          <p:nvPr/>
        </p:nvSpPr>
        <p:spPr>
          <a:xfrm>
            <a:off x="2816860" y="2316480"/>
            <a:ext cx="360680" cy="94488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75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21D228-A1E3-44C5-B89E-E37EA64A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 - case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8683E-7C36-43AB-8F53-19691F7C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5F870EE-8A57-486D-B610-9D389C547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713343"/>
              </p:ext>
            </p:extLst>
          </p:nvPr>
        </p:nvGraphicFramePr>
        <p:xfrm>
          <a:off x="838200" y="1825625"/>
          <a:ext cx="10515600" cy="425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2698">
                  <a:extLst>
                    <a:ext uri="{9D8B030D-6E8A-4147-A177-3AD203B41FA5}">
                      <a16:colId xmlns:a16="http://schemas.microsoft.com/office/drawing/2014/main" val="992169280"/>
                    </a:ext>
                  </a:extLst>
                </a:gridCol>
                <a:gridCol w="4024423">
                  <a:extLst>
                    <a:ext uri="{9D8B030D-6E8A-4147-A177-3AD203B41FA5}">
                      <a16:colId xmlns:a16="http://schemas.microsoft.com/office/drawing/2014/main" val="3528041625"/>
                    </a:ext>
                  </a:extLst>
                </a:gridCol>
                <a:gridCol w="3868479">
                  <a:extLst>
                    <a:ext uri="{9D8B030D-6E8A-4147-A177-3AD203B41FA5}">
                      <a16:colId xmlns:a16="http://schemas.microsoft.com/office/drawing/2014/main" val="152268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(Carnabuci et al. 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Theory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3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U.S. undergraduate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French soldiers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6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exchange 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army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6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3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Time periods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4/3/3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5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Collection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</a:t>
                      </a:r>
                      <a:r>
                        <a:rPr lang="en-US" dirty="0" err="1"/>
                        <a:t>mo</a:t>
                      </a:r>
                      <a:r>
                        <a:rPr lang="en-US" dirty="0"/>
                        <a:t> *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</a:t>
                      </a:r>
                      <a:r>
                        <a:rPr lang="en-US" dirty="0" err="1"/>
                        <a:t>mo</a:t>
                      </a:r>
                      <a:r>
                        <a:rPr lang="en-US" dirty="0"/>
                        <a:t> *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0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 Who do you regard as a leader? </a:t>
                      </a:r>
                    </a:p>
                    <a:p>
                      <a:pPr algn="ctr"/>
                      <a:r>
                        <a:rPr lang="en-US" dirty="0"/>
                        <a:t>2. … a task leader? </a:t>
                      </a:r>
                    </a:p>
                    <a:p>
                      <a:pPr algn="ctr"/>
                      <a:r>
                        <a:rPr lang="en-US" dirty="0"/>
                        <a:t>3. … a relational leader?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 Who do you regard as a leader?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25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Individual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gender, self-esteem, self-monitoring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gender, self-confidence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94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Dyad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t=1 friendship, interaction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t=1 friendship, interaction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92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5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689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3D53A3B0-FBE1-4389-9D58-9A32DB693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2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021D228-A1E3-44C5-B89E-E37EA64A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Study Design – sample setting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8683E-7C36-43AB-8F53-19691F7C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A0CFA6-F933-4619-ACE9-EECC023A6D01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59DD-6194-439A-8730-2F283457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122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cognitive linear balance schema are used to determine leadership perception, it should be observed in the army since “leadership and the military are practically inseparable” (Wong et al. 2003). </a:t>
            </a:r>
          </a:p>
          <a:p>
            <a:pPr marL="0" indent="0">
              <a:buNone/>
            </a:pPr>
            <a:r>
              <a:rPr lang="en-US" dirty="0"/>
              <a:t>Leadership emergence occurs within groups without designated leaders. Though guided by instructors, trainees are equal in formal role status and collectively socialized to army values; they engage in identical activities and spend the majority of the time together. The sample affords a highly controlled environment to conduct a conservative test on the emergence of informal leadership through cognitive linear balance schema. </a:t>
            </a:r>
          </a:p>
        </p:txBody>
      </p:sp>
    </p:spTree>
    <p:extLst>
      <p:ext uri="{BB962C8B-B14F-4D97-AF65-F5344CB8AC3E}">
        <p14:creationId xmlns:p14="http://schemas.microsoft.com/office/powerpoint/2010/main" val="377915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545D-03C9-436B-8360-E30A65F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H1: Missing endogenous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FD2A-4EAD-4FD9-B21E-5EE822AD7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5140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Alternative explanations: </a:t>
            </a:r>
            <a:r>
              <a:rPr lang="en-US" dirty="0"/>
              <a:t>(1)</a:t>
            </a:r>
            <a:r>
              <a:rPr lang="en-US" b="1" dirty="0"/>
              <a:t> </a:t>
            </a:r>
            <a:r>
              <a:rPr lang="en-US" dirty="0"/>
              <a:t>evaluation wasn’t representative of experience due to excessive unobserved heterogeneity in group embeddedness, (2) cognitive schema were affected between collection periods, (3) leadership was not important to participants.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AAD53-3AAF-4B65-B40E-6BD6E9FB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545D-03C9-436B-8360-E30A65F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H1: Missing endogenous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FD2A-4EAD-4FD9-B21E-5EE822AD7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5140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Alternative explanations: </a:t>
            </a:r>
            <a:r>
              <a:rPr lang="en-US" dirty="0"/>
              <a:t>(1)</a:t>
            </a:r>
            <a:r>
              <a:rPr lang="en-US" b="1" dirty="0"/>
              <a:t> </a:t>
            </a:r>
            <a:r>
              <a:rPr lang="en-US" dirty="0"/>
              <a:t>evaluation wasn’t representative of experience due to excessive unobserved heterogeneity in group embeddedness, (2) cognitive schema were affected between collection periods, (3) leadership was not important to participants.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Robust sample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/>
              <a:t>H1A</a:t>
            </a:r>
            <a:r>
              <a:rPr lang="en-US" dirty="0"/>
              <a:t>: The probability that a group member, i, will regard (stop regarding) group member j as his/her leader decreases (increases) if j regards i as his/her leader. </a:t>
            </a:r>
          </a:p>
          <a:p>
            <a:pPr marL="457200" lvl="1" indent="0">
              <a:buNone/>
            </a:pPr>
            <a:r>
              <a:rPr lang="en-US" dirty="0"/>
              <a:t>Expected: reject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AAD53-3AAF-4B65-B40E-6BD6E9FB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40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545D-03C9-436B-8360-E30A65F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H1: Missing endogenous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FD2A-4EAD-4FD9-B21E-5EE822AD7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5140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Alternative explanations: </a:t>
            </a:r>
            <a:r>
              <a:rPr lang="en-US" dirty="0"/>
              <a:t>(1)</a:t>
            </a:r>
            <a:r>
              <a:rPr lang="en-US" b="1" dirty="0"/>
              <a:t> </a:t>
            </a:r>
            <a:r>
              <a:rPr lang="en-US" dirty="0"/>
              <a:t>evaluation wasn’t representative of experience due to excessive unobserved heterogeneity in group embeddedness, (2) cognitive schema were affected between collection periods, (3) leadership was not important to participants.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Robust sample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/>
              <a:t>H1A</a:t>
            </a:r>
            <a:r>
              <a:rPr lang="en-US" dirty="0"/>
              <a:t>: The probability that a group member, i, will regard (stop regarding) group member j as his/her leader decreases (increases) if j regards i as his/her leader. </a:t>
            </a:r>
          </a:p>
          <a:p>
            <a:pPr marL="457200" lvl="1" indent="0">
              <a:buNone/>
            </a:pPr>
            <a:r>
              <a:rPr lang="en-US" dirty="0"/>
              <a:t>Expected: reject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Increased time periods + decreased time interval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/>
              <a:t>H1B</a:t>
            </a:r>
            <a:r>
              <a:rPr lang="en-US" dirty="0"/>
              <a:t>: The effect of leadership (followership) role enaction change is more salient in t+1 than t+2.</a:t>
            </a:r>
          </a:p>
          <a:p>
            <a:pPr marL="457200" lvl="1" indent="0">
              <a:buNone/>
            </a:pPr>
            <a:r>
              <a:rPr lang="en-US" dirty="0"/>
              <a:t>Expected: reject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AAD53-3AAF-4B65-B40E-6BD6E9FB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31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545D-03C9-436B-8360-E30A65F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H1: Missing endogenous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FFD2A-4EAD-4FD9-B21E-5EE822AD7C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1150"/>
                <a:ext cx="10515600" cy="514032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Alternative explanations: </a:t>
                </a:r>
                <a:r>
                  <a:rPr lang="en-US" dirty="0"/>
                  <a:t>(1)</a:t>
                </a:r>
                <a:r>
                  <a:rPr lang="en-US" b="1" dirty="0"/>
                  <a:t> </a:t>
                </a:r>
                <a:r>
                  <a:rPr lang="en-US" dirty="0"/>
                  <a:t>evaluation wasn’t representative of experience due to excessive unobserved heterogeneity in group embeddedness, (2) cognitive schema were affected between collection periods, (3) leadership was not important to participants. 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dirty="0"/>
                  <a:t>Robust sample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b="1" dirty="0"/>
                  <a:t>H1A</a:t>
                </a:r>
                <a:r>
                  <a:rPr lang="en-US" dirty="0"/>
                  <a:t>: The probability that a group member, i, will regard (stop regarding) group member j as his/her leader decreases (increases) if j regards i as his/her leader.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Expected: reject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dirty="0"/>
                  <a:t>Increased time periods + decreased time interval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b="1" dirty="0"/>
                  <a:t>H1B</a:t>
                </a:r>
                <a:r>
                  <a:rPr lang="en-US" dirty="0"/>
                  <a:t>: The effect of leadership (followership) role enaction change is more salient in t+1 than t+2.</a:t>
                </a:r>
              </a:p>
              <a:p>
                <a:pPr marL="457200" lvl="1" indent="0">
                  <a:buNone/>
                </a:pPr>
                <a:r>
                  <a:rPr lang="en-US" dirty="0"/>
                  <a:t>Expected: reject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dirty="0"/>
                  <a:t>Consider friendship network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b="1" dirty="0"/>
                  <a:t>H1C</a:t>
                </a:r>
                <a:r>
                  <a:rPr lang="en-US" dirty="0"/>
                  <a:t>: Group member i is less likely to enact a leadership role in response to group member j’s leadership attribution than a friendship role in response to j’s friendship attribution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𝑓𝑟𝑖𝑒𝑛𝑑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𝑙𝑒𝑎𝑑𝑒𝑟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:r>
                  <a:rPr lang="en-US" dirty="0"/>
                  <a:t>Expected: fail to reject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FFD2A-4EAD-4FD9-B21E-5EE822AD7C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1150"/>
                <a:ext cx="10515600" cy="5140325"/>
              </a:xfrm>
              <a:blipFill>
                <a:blip r:embed="rId2"/>
                <a:stretch>
                  <a:fillRect l="-928" t="-2370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AAD53-3AAF-4B65-B40E-6BD6E9FB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8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21D228-A1E3-44C5-B89E-E37EA64A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Leadership? </a:t>
            </a:r>
            <a:r>
              <a:rPr lang="en-US" sz="3100" b="1" dirty="0"/>
              <a:t> 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A2EE1-C787-4D52-81FA-DC795614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formal authority role </a:t>
            </a:r>
            <a:r>
              <a:rPr lang="en-US" sz="1800" dirty="0"/>
              <a:t>(Weber 1947)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8683E-7C36-43AB-8F53-19691F7C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75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545D-03C9-436B-8360-E30A65F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H1 </a:t>
            </a:r>
            <a:r>
              <a:rPr lang="en-US" b="1" dirty="0">
                <a:latin typeface="+mn-lt"/>
                <a:sym typeface="Wingdings" panose="05000000000000000000" pitchFamily="2" charset="2"/>
              </a:rPr>
              <a:t> H2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FD2A-4EAD-4FD9-B21E-5EE822AD7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5140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External assessment is necessary for evaluating outcomes in non-hierarchal team settings (Carson 2007), an element missing from the largely analytical work on emergent leadership which considers emergence a purely endogenous process. Given that symmetry is a significant structural driver of leadership emergence (if </a:t>
            </a:r>
            <a:r>
              <a:rPr lang="en-US" sz="2400" b="1" dirty="0"/>
              <a:t>H1</a:t>
            </a:r>
            <a:r>
              <a:rPr lang="en-US" sz="2400" dirty="0"/>
              <a:t> is supported), leadership may emerge through either the tendency to attribute leadership to those that achieve valued outcomes (</a:t>
            </a:r>
            <a:r>
              <a:rPr lang="en-US" sz="2400" b="1" dirty="0"/>
              <a:t>H2</a:t>
            </a:r>
            <a:r>
              <a:rPr lang="en-US" sz="2400" dirty="0"/>
              <a:t>) or through </a:t>
            </a:r>
            <a:r>
              <a:rPr lang="en-US" sz="2400" i="1" dirty="0"/>
              <a:t>both </a:t>
            </a:r>
            <a:r>
              <a:rPr lang="en-US" sz="2400" dirty="0"/>
              <a:t>the tendency to reciprocate leadership attributions and the tendency to attribute leadership to high quality others (</a:t>
            </a:r>
            <a:r>
              <a:rPr lang="en-US" sz="2400" b="1" dirty="0"/>
              <a:t>H3</a:t>
            </a:r>
            <a:r>
              <a:rPr lang="en-US" sz="2400" dirty="0"/>
              <a:t>, e.g. Gould 2002).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AAD53-3AAF-4B65-B40E-6BD6E9FB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3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545D-03C9-436B-8360-E30A65F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H2: Missing exogenous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FD2A-4EAD-4FD9-B21E-5EE822AD7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5140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consider three separate measures of exogenous quality—leadership, followership, and performance—as inter-subjectively desirable node-level outcomes and predictors of leadership emergence in addition to structural symmetry using SAOMs (</a:t>
            </a:r>
            <a:r>
              <a:rPr lang="en-US" b="1" dirty="0"/>
              <a:t>H2</a:t>
            </a:r>
            <a:r>
              <a:rPr lang="en-US" dirty="0"/>
              <a:t>). A random subset of 3-4 instructors are selected every two weeks to rate each trainee on these three measures.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AAD53-3AAF-4B65-B40E-6BD6E9FB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27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545D-03C9-436B-8360-E30A65F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H2: Missing exogenous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FD2A-4EAD-4FD9-B21E-5EE822AD7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51403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consider three separate measures of exogenous quality—leadership, followership, and performance—as inter-subjectively desirable node-level outcomes and predictors of leadership emergence in addition to structural symmetry using SAOMs (</a:t>
            </a:r>
            <a:r>
              <a:rPr lang="en-US" b="1" dirty="0"/>
              <a:t>H2</a:t>
            </a:r>
            <a:r>
              <a:rPr lang="en-US" dirty="0"/>
              <a:t>). A random subset of 3-4 instructors are selected every two weeks to rate each trainee on these three measures.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/>
              <a:t>H2A</a:t>
            </a:r>
            <a:r>
              <a:rPr lang="en-US" dirty="0"/>
              <a:t>: Emergent leaderships is positively related to demonstrating leadership ability, followership ability, or performing well. Quality has a positive effect on forming ties</a:t>
            </a:r>
          </a:p>
          <a:p>
            <a:pPr marL="457200" lvl="1" indent="0">
              <a:buNone/>
            </a:pPr>
            <a:r>
              <a:rPr lang="en-US" dirty="0"/>
              <a:t>Expected: fail to reject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</a:t>
            </a:r>
            <a:r>
              <a:rPr lang="en-US" b="1" dirty="0"/>
              <a:t>H2B: </a:t>
            </a:r>
            <a:r>
              <a:rPr lang="en-US" dirty="0"/>
              <a:t>Quality</a:t>
            </a:r>
            <a:r>
              <a:rPr lang="en-US" b="1" dirty="0"/>
              <a:t> </a:t>
            </a:r>
            <a:r>
              <a:rPr lang="en-US" dirty="0"/>
              <a:t>attenuates the effect of reciprocity.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</a:t>
            </a:r>
            <a:r>
              <a:rPr lang="en-US" b="1" dirty="0"/>
              <a:t>H2C</a:t>
            </a:r>
            <a:r>
              <a:rPr lang="en-US" dirty="0"/>
              <a:t>: Over time, measures of quality decrease in effect as cumulative perception and expectations converge to the group norm.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AAD53-3AAF-4B65-B40E-6BD6E9FB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34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545D-03C9-436B-8360-E30A65F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FD2A-4EAD-4FD9-B21E-5EE822AD7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Person-situation debate (empirics): stimuli should be sampled from organism’s natural environment so as to be representative of population which it’s adapted which we wish to generalize from </a:t>
            </a:r>
            <a:r>
              <a:rPr lang="en-US" sz="2000" dirty="0"/>
              <a:t>(Brunswick 1956)</a:t>
            </a:r>
          </a:p>
          <a:p>
            <a:r>
              <a:rPr lang="en-US" dirty="0"/>
              <a:t>Problem of Embeddedness (theory): atomization has not been eliminated, merely transferred to the dyadic or higher level of analysis </a:t>
            </a:r>
            <a:r>
              <a:rPr lang="en-US" sz="2000" dirty="0"/>
              <a:t>(</a:t>
            </a:r>
            <a:r>
              <a:rPr lang="en-US" sz="2000" dirty="0" err="1"/>
              <a:t>Granovetter</a:t>
            </a:r>
            <a:r>
              <a:rPr lang="en-US" sz="2000" dirty="0"/>
              <a:t> 1985)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AAD53-3AAF-4B65-B40E-6BD6E9FB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21D228-A1E3-44C5-B89E-E37EA64A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Leadership? </a:t>
            </a:r>
            <a:r>
              <a:rPr lang="en-US" sz="3100" b="1" dirty="0"/>
              <a:t> 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A2EE1-C787-4D52-81FA-DC795614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formal authority role </a:t>
            </a:r>
            <a:r>
              <a:rPr lang="en-US" sz="1800" dirty="0"/>
              <a:t>(Weber 1947)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f(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personality, skills, attributes, leader-like actions) </a:t>
            </a:r>
            <a:r>
              <a:rPr lang="en-US" sz="2000" dirty="0">
                <a:sym typeface="Wingdings" panose="05000000000000000000" pitchFamily="2" charset="2"/>
              </a:rPr>
              <a:t>(Wayne et al. 1997; </a:t>
            </a:r>
            <a:r>
              <a:rPr lang="en-US" sz="2000" dirty="0"/>
              <a:t>Walumbwa et al. 2008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designated / formal (1. 2.)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8683E-7C36-43AB-8F53-19691F7C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9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21D228-A1E3-44C5-B89E-E37EA64A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Leadership? </a:t>
            </a:r>
            <a:r>
              <a:rPr lang="en-US" sz="3100" b="1" dirty="0"/>
              <a:t> 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A2EE1-C787-4D52-81FA-DC795614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formal authority role </a:t>
            </a:r>
            <a:r>
              <a:rPr lang="en-US" sz="1800" dirty="0"/>
              <a:t>(Weber 1947)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f(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personality, skills, attributes, leader-like actions) </a:t>
            </a:r>
            <a:r>
              <a:rPr lang="en-US" sz="2000" dirty="0">
                <a:sym typeface="Wingdings" panose="05000000000000000000" pitchFamily="2" charset="2"/>
              </a:rPr>
              <a:t>(Wayne et al. 1997; </a:t>
            </a:r>
            <a:r>
              <a:rPr lang="en-US" sz="2000" dirty="0"/>
              <a:t>Walumbwa et al. 2008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social construction </a:t>
            </a: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 err="1">
                <a:sym typeface="Wingdings" panose="05000000000000000000" pitchFamily="2" charset="2"/>
              </a:rPr>
              <a:t>DeRue</a:t>
            </a:r>
            <a:r>
              <a:rPr lang="en-US" sz="1800" dirty="0">
                <a:sym typeface="Wingdings" panose="05000000000000000000" pitchFamily="2" charset="2"/>
              </a:rPr>
              <a:t> et al. 2010, Hoggs et al. 2003)</a:t>
            </a:r>
            <a:endParaRPr lang="en-US" sz="1800" dirty="0"/>
          </a:p>
          <a:p>
            <a:pPr marL="457200" lvl="1" indent="0">
              <a:buNone/>
            </a:pPr>
            <a:r>
              <a:rPr lang="en-US" dirty="0"/>
              <a:t>Leadership as series of interlocking acts of leading and following. Shift away from people as leaders to leading and following </a:t>
            </a:r>
            <a:r>
              <a:rPr lang="en-US" i="1" dirty="0"/>
              <a:t>process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DeRue</a:t>
            </a:r>
            <a:r>
              <a:rPr lang="en-US" sz="1800" dirty="0"/>
              <a:t> 2011)</a:t>
            </a:r>
            <a:r>
              <a:rPr lang="en-US" dirty="0"/>
              <a:t>.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designated / formal (1. 2.)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8683E-7C36-43AB-8F53-19691F7C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4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21D228-A1E3-44C5-B89E-E37EA64A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Leadership? </a:t>
            </a:r>
            <a:r>
              <a:rPr lang="en-US" sz="3100" b="1" dirty="0"/>
              <a:t> 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A2EE1-C787-4D52-81FA-DC795614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formal authority role </a:t>
            </a:r>
            <a:r>
              <a:rPr lang="en-US" sz="1800" dirty="0"/>
              <a:t>(Weber 1947)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f(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personality, skills, attributes, leader-like actions) </a:t>
            </a:r>
            <a:r>
              <a:rPr lang="en-US" sz="2000" dirty="0">
                <a:sym typeface="Wingdings" panose="05000000000000000000" pitchFamily="2" charset="2"/>
              </a:rPr>
              <a:t>(Wayne et al. 1997; </a:t>
            </a:r>
            <a:r>
              <a:rPr lang="en-US" sz="2000" dirty="0"/>
              <a:t>Walumbwa et al. 2008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social construction </a:t>
            </a: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 err="1">
                <a:sym typeface="Wingdings" panose="05000000000000000000" pitchFamily="2" charset="2"/>
              </a:rPr>
              <a:t>DeRue</a:t>
            </a:r>
            <a:r>
              <a:rPr lang="en-US" sz="1800" dirty="0">
                <a:sym typeface="Wingdings" panose="05000000000000000000" pitchFamily="2" charset="2"/>
              </a:rPr>
              <a:t> et al. 2010, Hoggs et al. 2003)</a:t>
            </a:r>
            <a:endParaRPr lang="en-US" sz="1800" dirty="0"/>
          </a:p>
          <a:p>
            <a:pPr marL="457200" lvl="1" indent="0">
              <a:buNone/>
            </a:pPr>
            <a:r>
              <a:rPr lang="en-US" dirty="0"/>
              <a:t>Leadership as series of interlocking acts of leading and following. Shift away from people as leaders to leading and following </a:t>
            </a:r>
            <a:r>
              <a:rPr lang="en-US" i="1" dirty="0"/>
              <a:t>process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DeRue</a:t>
            </a:r>
            <a:r>
              <a:rPr lang="en-US" sz="1800" dirty="0"/>
              <a:t> 2011)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4.  network patterns of interpersonal perception </a:t>
            </a:r>
            <a:r>
              <a:rPr lang="en-US" sz="1800" dirty="0"/>
              <a:t>(</a:t>
            </a:r>
            <a:r>
              <a:rPr lang="en-US" sz="1800" dirty="0" err="1"/>
              <a:t>DeRue</a:t>
            </a:r>
            <a:r>
              <a:rPr lang="en-US" sz="1800" dirty="0"/>
              <a:t> et al. 2015)</a:t>
            </a: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designated / formal (1. 2.)</a:t>
            </a:r>
          </a:p>
          <a:p>
            <a:pPr marL="0" indent="0">
              <a:buNone/>
            </a:pPr>
            <a:r>
              <a:rPr lang="en-US" dirty="0"/>
              <a:t>emergent / informal (2. 3. 4.)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8683E-7C36-43AB-8F53-19691F7C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5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A94796-2700-4457-8738-578E45F4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4000" dirty="0"/>
            </a:br>
            <a:r>
              <a:rPr lang="en-US" sz="4000" b="1" dirty="0"/>
              <a:t>Research Question</a:t>
            </a:r>
            <a:br>
              <a:rPr lang="en-US" sz="4000" b="1" dirty="0"/>
            </a:br>
            <a:r>
              <a:rPr lang="en-US" sz="4000" dirty="0"/>
              <a:t>What determines leadership emergence?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0196E7-5E75-437A-8DB8-4BF07EC31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636250" cy="1500187"/>
          </a:xfrm>
        </p:spPr>
        <p:txBody>
          <a:bodyPr/>
          <a:lstStyle/>
          <a:p>
            <a:r>
              <a:rPr lang="en-US" dirty="0"/>
              <a:t>structural and individual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D11EB-012E-4B55-BA4A-964D815E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3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A94796-2700-4457-8738-578E45F4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Replication Study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0196E7-5E75-437A-8DB8-4BF07EC31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636250" cy="1500187"/>
          </a:xfrm>
        </p:spPr>
        <p:txBody>
          <a:bodyPr/>
          <a:lstStyle/>
          <a:p>
            <a:r>
              <a:rPr lang="en-US" dirty="0"/>
              <a:t>Gianluca Carnabuci, Cécile Emery, David </a:t>
            </a:r>
            <a:r>
              <a:rPr lang="en-US" dirty="0" err="1"/>
              <a:t>Brinberg</a:t>
            </a:r>
            <a:r>
              <a:rPr lang="en-US" dirty="0"/>
              <a:t> (2018) Emergent Leadership Structures in Informal Groups: A Dynamic, Cognitively Informed Network Model. </a:t>
            </a:r>
            <a:r>
              <a:rPr lang="en-US" b="1" i="1" dirty="0"/>
              <a:t>Organization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D11EB-012E-4B55-BA4A-964D815E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8683E-7C36-43AB-8F53-19691F7C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59DD-6194-439A-8730-2F283457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63"/>
            <a:ext cx="10515600" cy="5895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b="1" dirty="0"/>
              <a:t>Grounding theory*:</a:t>
            </a:r>
            <a:r>
              <a:rPr lang="en-US" dirty="0"/>
              <a:t> People hold an internalized knowledge structure for leadership relations which they activate when trying to make sense of their relationships.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Tested theory: </a:t>
            </a:r>
            <a:r>
              <a:rPr lang="en-US" dirty="0"/>
              <a:t>People adjust their leadership attributions to balance their cognitive schema.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Empirical test: </a:t>
            </a:r>
            <a:r>
              <a:rPr lang="en-US" dirty="0"/>
              <a:t>Network asymmetry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Conclusion:</a:t>
            </a:r>
            <a:r>
              <a:rPr lang="en-US" dirty="0"/>
              <a:t> Evidence for the emergence of informal leadership networks in groups that feature no formally designated leaders or authority hierarchies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42EC1E-C0C2-452A-B691-5B7C737FAFCA}"/>
              </a:ext>
            </a:extLst>
          </p:cNvPr>
          <p:cNvSpPr txBox="1"/>
          <p:nvPr/>
        </p:nvSpPr>
        <p:spPr>
          <a:xfrm>
            <a:off x="0" y="34706"/>
            <a:ext cx="301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(Carnabuci et al. 2018)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0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8683E-7C36-43AB-8F53-19691F7C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CFA6-F933-4619-ACE9-EECC023A6D01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59DD-6194-439A-8730-2F283457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943"/>
            <a:ext cx="10515600" cy="589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Grounding Theory</a:t>
            </a:r>
            <a:r>
              <a:rPr lang="en-US" sz="2400" b="1" dirty="0"/>
              <a:t>:</a:t>
            </a:r>
            <a:r>
              <a:rPr lang="en-US" sz="2400" dirty="0"/>
              <a:t> People hold an internalized knowledge structure for leadership relations which they activate when trying to make sense of their relationships.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Experiment 1: </a:t>
            </a:r>
            <a:r>
              <a:rPr lang="en-US" sz="3200" dirty="0"/>
              <a:t>Cognitive recall task </a:t>
            </a:r>
            <a:r>
              <a:rPr lang="en-US" sz="3200" dirty="0">
                <a:sym typeface="Wingdings" panose="05000000000000000000" pitchFamily="2" charset="2"/>
              </a:rPr>
              <a:t>(n1 = 31, t1 = 7.94, n2 = 20, t2 = 10.35, </a:t>
            </a:r>
            <a:r>
              <a:rPr lang="en-US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p=0.013</a:t>
            </a:r>
            <a:r>
              <a:rPr lang="en-US" sz="3200" dirty="0">
                <a:sym typeface="Wingdings" panose="05000000000000000000" pitchFamily="2" charset="2"/>
              </a:rPr>
              <a:t>)</a:t>
            </a:r>
            <a:endParaRPr lang="en-US" sz="3200" b="1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b="1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b="1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1BAF58-90DE-4701-BBE5-6081038D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439" y="3429000"/>
            <a:ext cx="5885121" cy="25947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854E03-1A65-48CC-84D3-E97996304192}"/>
              </a:ext>
            </a:extLst>
          </p:cNvPr>
          <p:cNvSpPr txBox="1"/>
          <p:nvPr/>
        </p:nvSpPr>
        <p:spPr>
          <a:xfrm>
            <a:off x="0" y="34706"/>
            <a:ext cx="301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(Carnabuci et al. 2018)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9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4490</TotalTime>
  <Words>1730</Words>
  <Application>Microsoft Office PowerPoint</Application>
  <PresentationFormat>Widescreen</PresentationFormat>
  <Paragraphs>186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Nova Cond</vt:lpstr>
      <vt:lpstr>Calibri</vt:lpstr>
      <vt:lpstr>Cambria Math</vt:lpstr>
      <vt:lpstr>Office Theme</vt:lpstr>
      <vt:lpstr>Custom Design</vt:lpstr>
      <vt:lpstr>Leadership Emergence</vt:lpstr>
      <vt:lpstr>What is Leadership?  </vt:lpstr>
      <vt:lpstr>What is Leadership?  </vt:lpstr>
      <vt:lpstr>What is Leadership?  </vt:lpstr>
      <vt:lpstr>What is Leadership?  </vt:lpstr>
      <vt:lpstr> Research Question What determines leadership emergence? </vt:lpstr>
      <vt:lpstr>Replication Study</vt:lpstr>
      <vt:lpstr>PowerPoint Presentation</vt:lpstr>
      <vt:lpstr>PowerPoint Presentation</vt:lpstr>
      <vt:lpstr>PowerPoint Presentation</vt:lpstr>
      <vt:lpstr>Stochastic-Actor Oriented Model used to determine what affects tie creation </vt:lpstr>
      <vt:lpstr>PowerPoint Presentation</vt:lpstr>
      <vt:lpstr>Study Design - hypotheses</vt:lpstr>
      <vt:lpstr>Study Design - case comparison</vt:lpstr>
      <vt:lpstr>Study Design – sample setting</vt:lpstr>
      <vt:lpstr>H1: Missing endogenous factor</vt:lpstr>
      <vt:lpstr>H1: Missing endogenous factor</vt:lpstr>
      <vt:lpstr>H1: Missing endogenous factor</vt:lpstr>
      <vt:lpstr>H1: Missing endogenous factor</vt:lpstr>
      <vt:lpstr>H1  H2</vt:lpstr>
      <vt:lpstr>H2: Missing exogenous factor</vt:lpstr>
      <vt:lpstr>H2: Missing exogenous factor</vt:lpstr>
      <vt:lpstr>Potential 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and Emergent Leadership in Army Training</dc:title>
  <dc:creator>Derek Lukacsko</dc:creator>
  <cp:lastModifiedBy>Derek Lukacsko</cp:lastModifiedBy>
  <cp:revision>143</cp:revision>
  <dcterms:created xsi:type="dcterms:W3CDTF">2019-03-11T12:52:11Z</dcterms:created>
  <dcterms:modified xsi:type="dcterms:W3CDTF">2023-04-12T21:00:56Z</dcterms:modified>
</cp:coreProperties>
</file>