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68CA-55F9-1B70-4977-B1A0102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de-DE" b="0" i="0">
                <a:effectLst/>
                <a:latin typeface="Roboto" panose="020B0604020202020204" pitchFamily="2" charset="0"/>
              </a:rPr>
              <a:t>Traženje krivotvorina u glasovnom zapisu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41EF7-7265-68A5-67FE-6CF6C191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10A40C8-BC1F-3420-567E-97B1C2FEA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1" r="3722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0B8-44D0-7AC7-81B7-2A1238AB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Strojno i duboko učenje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92A3-96CB-2FF3-DEB7-F7B06917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Kombinacijom prethodnih </a:t>
            </a:r>
          </a:p>
          <a:p>
            <a:r>
              <a:rPr lang="hr-HR" dirty="0"/>
              <a:t>Obrada i filtriranje audio zapisa </a:t>
            </a:r>
          </a:p>
          <a:p>
            <a:r>
              <a:rPr lang="hr-HR" dirty="0" err="1"/>
              <a:t>Izvlačanje</a:t>
            </a:r>
            <a:r>
              <a:rPr lang="hr-HR" dirty="0"/>
              <a:t> određenih  značajki (DFT, STFT, MFCC)</a:t>
            </a:r>
          </a:p>
          <a:p>
            <a:r>
              <a:rPr lang="hr-HR" dirty="0"/>
              <a:t>Računanje dodatnih svojstava (</a:t>
            </a:r>
            <a:r>
              <a:rPr lang="hr-HR" dirty="0" err="1"/>
              <a:t>Hibertova</a:t>
            </a:r>
            <a:r>
              <a:rPr lang="hr-HR" dirty="0"/>
              <a:t> </a:t>
            </a:r>
            <a:r>
              <a:rPr lang="hr-HR" dirty="0" err="1"/>
              <a:t>transofrmacija</a:t>
            </a:r>
            <a:r>
              <a:rPr lang="hr-HR" dirty="0"/>
              <a:t>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0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D039-37DF-7E9B-4BFC-343A7232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Detekcija</a:t>
            </a:r>
            <a:r>
              <a:rPr lang="de-DE" dirty="0"/>
              <a:t> </a:t>
            </a:r>
            <a:r>
              <a:rPr lang="de-DE" dirty="0" err="1"/>
              <a:t>krivotvorina</a:t>
            </a:r>
            <a:r>
              <a:rPr lang="de-DE" dirty="0"/>
              <a:t> </a:t>
            </a:r>
            <a:r>
              <a:rPr lang="de-DE" dirty="0" err="1"/>
              <a:t>sinteze</a:t>
            </a:r>
            <a:r>
              <a:rPr lang="de-DE" dirty="0"/>
              <a:t> </a:t>
            </a:r>
            <a:r>
              <a:rPr lang="de-DE" dirty="0" err="1"/>
              <a:t>govora</a:t>
            </a:r>
            <a:r>
              <a:rPr lang="de-DE" dirty="0"/>
              <a:t> (eng. "Speech </a:t>
            </a:r>
            <a:r>
              <a:rPr lang="de-DE" dirty="0" err="1"/>
              <a:t>synthesis</a:t>
            </a:r>
            <a:r>
              <a:rPr lang="de-DE" dirty="0"/>
              <a:t>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78C014-7F0D-B86E-CA90-0B016317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Bispektralnom</a:t>
            </a:r>
            <a:r>
              <a:rPr lang="hr-HR" dirty="0"/>
              <a:t> i Mel </a:t>
            </a:r>
            <a:r>
              <a:rPr lang="hr-HR" dirty="0" err="1"/>
              <a:t>kepstralnom</a:t>
            </a:r>
            <a:r>
              <a:rPr lang="hr-HR" dirty="0"/>
              <a:t> analizom</a:t>
            </a:r>
          </a:p>
          <a:p>
            <a:r>
              <a:rPr lang="hr-HR" dirty="0"/>
              <a:t>Klasifikacija modela strojno učenje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98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E5B49D-C5D9-5A98-6683-2A8F4EF5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2" y="-486562"/>
            <a:ext cx="10167457" cy="73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8819DF71-3E73-2BC6-A100-653283F9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7" y="0"/>
            <a:ext cx="9955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7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B0AD-AA55-D885-910B-20F61DD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Uvod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7FD-C3AF-D48C-FA74-B110EEC2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1940-ih i 1950-ih pravosudni organi primjenjuju audio forenziku u </a:t>
            </a:r>
            <a:r>
              <a:rPr lang="de-DE" dirty="0" err="1"/>
              <a:t>kriminalisti</a:t>
            </a:r>
            <a:r>
              <a:rPr lang="hr-HR" dirty="0"/>
              <a:t>č</a:t>
            </a:r>
            <a:r>
              <a:rPr lang="de-DE" dirty="0"/>
              <a:t>k</a:t>
            </a:r>
            <a:r>
              <a:rPr lang="hr-HR" dirty="0"/>
              <a:t>im</a:t>
            </a:r>
            <a:r>
              <a:rPr lang="de-DE" dirty="0"/>
              <a:t> </a:t>
            </a:r>
            <a:r>
              <a:rPr lang="de-DE" dirty="0" err="1"/>
              <a:t>istragama</a:t>
            </a:r>
            <a:endParaRPr lang="hr-HR" dirty="0"/>
          </a:p>
          <a:p>
            <a:r>
              <a:rPr lang="hr-HR" dirty="0"/>
              <a:t>FBI 1960-im </a:t>
            </a:r>
            <a:r>
              <a:rPr lang="hr-HR" dirty="0" err="1"/>
              <a:t>počima</a:t>
            </a:r>
            <a:r>
              <a:rPr lang="hr-HR" dirty="0"/>
              <a:t> provoditi analize</a:t>
            </a:r>
          </a:p>
          <a:p>
            <a:r>
              <a:rPr lang="hr-HR" dirty="0"/>
              <a:t>Analiza zvuka u pravosuđu: Verifikacija integriteta, forenzičko poboljšanje zvuka, identifikacija </a:t>
            </a:r>
            <a:r>
              <a:rPr lang="hr-HR" dirty="0" err="1"/>
              <a:t>govrnika</a:t>
            </a:r>
            <a:endParaRPr lang="hr-HR" dirty="0"/>
          </a:p>
          <a:p>
            <a:r>
              <a:rPr lang="hr-HR" dirty="0"/>
              <a:t>Lažno predstavljanje </a:t>
            </a:r>
            <a:r>
              <a:rPr lang="hr-HR" dirty="0" err="1"/>
              <a:t>Deepfake</a:t>
            </a:r>
            <a:r>
              <a:rPr lang="hr-HR" dirty="0"/>
              <a:t> glasom kao vlasnik tvrtke u Njemačkoj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772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B7D7C-F27E-CBAD-9B16-E3353D51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hr-HR"/>
              <a:t>Vrste audio krivotvorina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screenshot, font, businesscard&#10;&#10;Description automatically generated">
            <a:extLst>
              <a:ext uri="{FF2B5EF4-FFF2-40B4-BE49-F238E27FC236}">
                <a16:creationId xmlns:a16="http://schemas.microsoft.com/office/drawing/2014/main" id="{65944B4C-CD94-BBEB-3436-608DB15D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22960"/>
            <a:ext cx="65151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3D92F7CE-AA05-996B-5EFF-45956166D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0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7670-8F07-9F6B-A136-E69B0920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metod</a:t>
            </a:r>
            <a:r>
              <a:rPr lang="hr-HR" dirty="0"/>
              <a:t>e</a:t>
            </a:r>
            <a:r>
              <a:rPr lang="de-DE" dirty="0"/>
              <a:t> </a:t>
            </a:r>
            <a:r>
              <a:rPr lang="de-DE" dirty="0" err="1"/>
              <a:t>detekcij</a:t>
            </a:r>
            <a:r>
              <a:rPr lang="hr-HR" dirty="0"/>
              <a:t>e</a:t>
            </a:r>
            <a:r>
              <a:rPr lang="de-DE" dirty="0"/>
              <a:t> </a:t>
            </a:r>
            <a:r>
              <a:rPr lang="de-DE" dirty="0" err="1"/>
              <a:t>krivotvorina</a:t>
            </a:r>
            <a:r>
              <a:rPr lang="de-DE" dirty="0"/>
              <a:t> u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zapisima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A730-8C8B-CFB0-56E4-323F8B30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Aktivne -  dodavanje dodatnih informacija ili značajki u audio zapis </a:t>
            </a:r>
            <a:br>
              <a:rPr lang="hr-HR" dirty="0"/>
            </a:br>
            <a:r>
              <a:rPr lang="hr-HR" dirty="0"/>
              <a:t>(digitalni vodeni žig, digitalni potpis, korisnička provjera). </a:t>
            </a:r>
          </a:p>
          <a:p>
            <a:r>
              <a:rPr lang="hr-HR" dirty="0"/>
              <a:t>Pasivne – analiziranje svojstava audio zapisa</a:t>
            </a:r>
            <a:br>
              <a:rPr lang="hr-HR" dirty="0"/>
            </a:br>
            <a:r>
              <a:rPr lang="hr-HR" dirty="0"/>
              <a:t>(spektrogram analiza, analiza reverberacije, detekcija na temelju buke, strojno i duboko učenje)</a:t>
            </a:r>
          </a:p>
          <a:p>
            <a:pPr marL="0" indent="0">
              <a:buNone/>
            </a:pPr>
            <a:r>
              <a:rPr lang="hr-HR" dirty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5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FD15-96B5-0240-2763-6D2778B1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Digitalni vodeni žig </a:t>
            </a:r>
            <a:br>
              <a:rPr lang="hr-HR" dirty="0"/>
            </a:br>
            <a:r>
              <a:rPr lang="de-DE" dirty="0"/>
              <a:t>(eng. "Digital </a:t>
            </a:r>
            <a:r>
              <a:rPr lang="de-DE" dirty="0" err="1"/>
              <a:t>Watermarking</a:t>
            </a:r>
            <a:r>
              <a:rPr lang="de-DE" dirty="0"/>
              <a:t>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3CBA-7BC9-6E8C-C8B9-137728FD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</a:t>
            </a:r>
            <a:r>
              <a:rPr lang="de-DE" dirty="0" err="1"/>
              <a:t>metanje</a:t>
            </a:r>
            <a:r>
              <a:rPr lang="de-DE" dirty="0"/>
              <a:t> </a:t>
            </a:r>
            <a:r>
              <a:rPr lang="de-DE" dirty="0" err="1"/>
              <a:t>skrivenih</a:t>
            </a:r>
            <a:r>
              <a:rPr lang="de-DE" dirty="0"/>
              <a:t> </a:t>
            </a:r>
            <a:r>
              <a:rPr lang="de-DE" dirty="0" err="1"/>
              <a:t>podataka</a:t>
            </a:r>
            <a:r>
              <a:rPr lang="de-DE" dirty="0"/>
              <a:t> u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datoteku</a:t>
            </a:r>
            <a:r>
              <a:rPr lang="de-DE" dirty="0"/>
              <a:t>, na </a:t>
            </a:r>
            <a:r>
              <a:rPr lang="de-DE" dirty="0" err="1"/>
              <a:t>na</a:t>
            </a:r>
            <a:r>
              <a:rPr lang="hr-HR" dirty="0"/>
              <a:t>č</a:t>
            </a:r>
            <a:r>
              <a:rPr lang="de-DE" dirty="0"/>
              <a:t>in </a:t>
            </a:r>
            <a:r>
              <a:rPr lang="de-DE" dirty="0" err="1"/>
              <a:t>koji</a:t>
            </a:r>
            <a:r>
              <a:rPr lang="de-DE" dirty="0"/>
              <a:t> je </a:t>
            </a:r>
            <a:r>
              <a:rPr lang="de-DE" dirty="0" err="1"/>
              <a:t>obi</a:t>
            </a:r>
            <a:r>
              <a:rPr lang="hr-HR" dirty="0"/>
              <a:t>č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neprimjetan</a:t>
            </a:r>
            <a:r>
              <a:rPr lang="de-DE" dirty="0"/>
              <a:t> </a:t>
            </a:r>
            <a:r>
              <a:rPr lang="de-DE" dirty="0" err="1"/>
              <a:t>slušatelju</a:t>
            </a:r>
            <a:endParaRPr lang="hr-HR" dirty="0"/>
          </a:p>
          <a:p>
            <a:r>
              <a:rPr lang="hr-HR" dirty="0"/>
              <a:t>Potrebna robusnost žiga prilikom obrade signala (kompresija, filtriranje, pretvorbe)</a:t>
            </a:r>
          </a:p>
          <a:p>
            <a:r>
              <a:rPr lang="hr-HR" dirty="0"/>
              <a:t>Neprimjetan - nepoželjna degradacija zvuka</a:t>
            </a:r>
          </a:p>
          <a:p>
            <a:r>
              <a:rPr lang="hr-HR" dirty="0"/>
              <a:t>Sigurnost prilikom pokušaja uklanjanja žiga</a:t>
            </a:r>
          </a:p>
        </p:txBody>
      </p:sp>
    </p:spTree>
    <p:extLst>
      <p:ext uri="{BB962C8B-B14F-4D97-AF65-F5344CB8AC3E}">
        <p14:creationId xmlns:p14="http://schemas.microsoft.com/office/powerpoint/2010/main" val="342652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B42F-934F-D8A7-59F0-673046F7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Digitalni</a:t>
            </a:r>
            <a:r>
              <a:rPr lang="de-DE" dirty="0"/>
              <a:t> </a:t>
            </a:r>
            <a:r>
              <a:rPr lang="de-DE" dirty="0" err="1"/>
              <a:t>potpisi</a:t>
            </a:r>
            <a:r>
              <a:rPr lang="de-DE" dirty="0"/>
              <a:t> </a:t>
            </a:r>
            <a:r>
              <a:rPr lang="de-DE" dirty="0" err="1"/>
              <a:t>ili</a:t>
            </a:r>
            <a:r>
              <a:rPr lang="de-DE" dirty="0"/>
              <a:t> </a:t>
            </a:r>
            <a:r>
              <a:rPr lang="de-DE" dirty="0" err="1"/>
              <a:t>otisci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A307-9034-E883-E038-348AD282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Kriptografski algoritam generira </a:t>
            </a:r>
            <a:r>
              <a:rPr lang="hr-HR" dirty="0" err="1"/>
              <a:t>hash</a:t>
            </a:r>
            <a:r>
              <a:rPr lang="hr-HR" dirty="0"/>
              <a:t> vrijednost na temelju omotnice amplitude ili frekvencijskih pojasa</a:t>
            </a:r>
          </a:p>
          <a:p>
            <a:r>
              <a:rPr lang="hr-HR" dirty="0"/>
              <a:t>Vrijednost se dodaje u </a:t>
            </a:r>
            <a:r>
              <a:rPr lang="hr-HR" dirty="0" err="1"/>
              <a:t>metapodatke</a:t>
            </a:r>
            <a:r>
              <a:rPr lang="hr-HR" dirty="0"/>
              <a:t> audio zapisa</a:t>
            </a:r>
          </a:p>
          <a:p>
            <a:r>
              <a:rPr lang="hr-HR" dirty="0"/>
              <a:t>Spremanje izvornog zapisa uz ostale </a:t>
            </a:r>
            <a:r>
              <a:rPr lang="hr-HR" dirty="0" err="1"/>
              <a:t>metapodatke</a:t>
            </a:r>
            <a:r>
              <a:rPr lang="hr-HR" dirty="0"/>
              <a:t> (duljina, naziv)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6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CFB5-5488-2B25-D1E8-47FA8330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Spektrogram</a:t>
            </a:r>
            <a:r>
              <a:rPr lang="de-DE" dirty="0"/>
              <a:t> </a:t>
            </a:r>
            <a:r>
              <a:rPr lang="de-DE" dirty="0" err="1"/>
              <a:t>analiza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A263-7006-4910-6BE6-68BA84EE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</a:t>
            </a:r>
            <a:r>
              <a:rPr lang="de-DE" dirty="0" err="1"/>
              <a:t>izualni</a:t>
            </a:r>
            <a:r>
              <a:rPr lang="de-DE" dirty="0"/>
              <a:t> </a:t>
            </a:r>
            <a:r>
              <a:rPr lang="de-DE" dirty="0" err="1"/>
              <a:t>prikaz</a:t>
            </a:r>
            <a:r>
              <a:rPr lang="de-DE" dirty="0"/>
              <a:t> </a:t>
            </a:r>
            <a:r>
              <a:rPr lang="de-DE" dirty="0" err="1"/>
              <a:t>frekvencijskog</a:t>
            </a:r>
            <a:r>
              <a:rPr lang="de-DE" dirty="0"/>
              <a:t> </a:t>
            </a:r>
            <a:r>
              <a:rPr lang="de-DE" dirty="0" err="1"/>
              <a:t>sadržaja</a:t>
            </a:r>
            <a:r>
              <a:rPr lang="de-DE" dirty="0"/>
              <a:t> </a:t>
            </a:r>
            <a:r>
              <a:rPr lang="de-DE" dirty="0" err="1"/>
              <a:t>signala</a:t>
            </a:r>
            <a:r>
              <a:rPr lang="de-DE" dirty="0"/>
              <a:t> </a:t>
            </a:r>
            <a:r>
              <a:rPr lang="de-DE" dirty="0" err="1"/>
              <a:t>tijekom</a:t>
            </a:r>
            <a:r>
              <a:rPr lang="de-DE" dirty="0"/>
              <a:t> </a:t>
            </a:r>
            <a:r>
              <a:rPr lang="de-DE" dirty="0" err="1"/>
              <a:t>vremena</a:t>
            </a:r>
            <a:r>
              <a:rPr lang="hr-HR" dirty="0"/>
              <a:t>.</a:t>
            </a:r>
          </a:p>
          <a:p>
            <a:r>
              <a:rPr lang="hr-HR" dirty="0"/>
              <a:t>I</a:t>
            </a:r>
            <a:r>
              <a:rPr lang="it-IT" dirty="0" err="1"/>
              <a:t>dentif</a:t>
            </a:r>
            <a:r>
              <a:rPr lang="hr-HR" dirty="0" err="1"/>
              <a:t>ikacija</a:t>
            </a:r>
            <a:r>
              <a:rPr lang="it-IT" dirty="0"/>
              <a:t> </a:t>
            </a:r>
            <a:r>
              <a:rPr lang="it-IT" dirty="0" err="1"/>
              <a:t>anomalij</a:t>
            </a:r>
            <a:r>
              <a:rPr lang="hr-HR" dirty="0"/>
              <a:t>e</a:t>
            </a:r>
            <a:r>
              <a:rPr lang="it-IT" dirty="0"/>
              <a:t> ili </a:t>
            </a:r>
            <a:r>
              <a:rPr lang="it-IT" dirty="0" err="1"/>
              <a:t>nedosljednosti</a:t>
            </a:r>
            <a:endParaRPr lang="hr-HR" dirty="0"/>
          </a:p>
          <a:p>
            <a:r>
              <a:rPr lang="hr-HR" dirty="0"/>
              <a:t>Promjene je moguće vidjeti u spektralnoj gustoći, distribuciji frekvencija ili diskontinuitetu spektrograma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22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9BAB-D443-4E4B-166A-EA0F5210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Analiza</a:t>
            </a:r>
            <a:r>
              <a:rPr lang="de-DE" dirty="0"/>
              <a:t> </a:t>
            </a:r>
            <a:r>
              <a:rPr lang="de-DE" dirty="0" err="1"/>
              <a:t>reverberacije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940B-1281-D2EC-BE45-EF6911C4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Odraz zvuka koji do slušatelja stiže sa zakašnjenjem</a:t>
            </a:r>
          </a:p>
          <a:p>
            <a:r>
              <a:rPr lang="hr-HR" dirty="0"/>
              <a:t>Jeka koja se čuje od ambijenta gdje je zvuk snimljen</a:t>
            </a:r>
          </a:p>
          <a:p>
            <a:r>
              <a:rPr lang="hr-HR" dirty="0"/>
              <a:t>Mjerenje količine jeke, na temelju koje se može reći ako se manipulacija dogodila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6300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Roboto</vt:lpstr>
      <vt:lpstr>Univers Condensed</vt:lpstr>
      <vt:lpstr>ChronicleVTI</vt:lpstr>
      <vt:lpstr>Traženje krivotvorina u glasovnom zapisu</vt:lpstr>
      <vt:lpstr>Uvod</vt:lpstr>
      <vt:lpstr>Vrste audio krivotvorina</vt:lpstr>
      <vt:lpstr>PowerPoint Presentation</vt:lpstr>
      <vt:lpstr>metode detekcije krivotvorina u audio zapisima</vt:lpstr>
      <vt:lpstr>Digitalni vodeni žig  (eng. "Digital Watermarking")</vt:lpstr>
      <vt:lpstr>Digitalni potpisi ili otisci</vt:lpstr>
      <vt:lpstr>Spektrogram analiza</vt:lpstr>
      <vt:lpstr>Analiza reverberacije </vt:lpstr>
      <vt:lpstr>Strojno i duboko učenje</vt:lpstr>
      <vt:lpstr>Detekcija krivotvorina sinteze govora (eng. "Speech synthesis")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Traženje krivotvorina u glasovnom zapisu</dc:title>
  <dc:creator>Lukas Krištić</dc:creator>
  <cp:lastModifiedBy>Lukas Krištić</cp:lastModifiedBy>
  <cp:revision>1</cp:revision>
  <dcterms:created xsi:type="dcterms:W3CDTF">2023-05-25T18:18:30Z</dcterms:created>
  <dcterms:modified xsi:type="dcterms:W3CDTF">2023-05-26T01:32:42Z</dcterms:modified>
</cp:coreProperties>
</file>