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18.1.2021.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18.1.2021.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borna.fucec@fer.hr" TargetMode="External"/><Relationship Id="rId3" Type="http://schemas.openxmlformats.org/officeDocument/2006/relationships/hyperlink" Target="mailto:ana-petra.jukic@fer.hr" TargetMode="External"/><Relationship Id="rId7" Type="http://schemas.openxmlformats.org/officeDocument/2006/relationships/hyperlink" Target="mailto:luka.habus@fer.hr" TargetMode="External"/><Relationship Id="rId2" Type="http://schemas.openxmlformats.org/officeDocument/2006/relationships/hyperlink" Target="mailto:miho.hren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nikola.dokic@fer.hr" TargetMode="External"/><Relationship Id="rId5" Type="http://schemas.openxmlformats.org/officeDocument/2006/relationships/hyperlink" Target="mailto:ana.lukenda@fer.hr" TargetMode="External"/><Relationship Id="rId4" Type="http://schemas.openxmlformats.org/officeDocument/2006/relationships/hyperlink" Target="mailto:evelyn.pavl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script.com/" TargetMode="External"/><Relationship Id="rId13" Type="http://schemas.openxmlformats.org/officeDocument/2006/relationships/hyperlink" Target="https://www.digitalocean.com/" TargetMode="External"/><Relationship Id="rId3" Type="http://schemas.openxmlformats.org/officeDocument/2006/relationships/hyperlink" Target="https://astah.net/products/astah-professional/" TargetMode="External"/><Relationship Id="rId7" Type="http://schemas.openxmlformats.org/officeDocument/2006/relationships/hyperlink" Target="https://angularjs.org/" TargetMode="External"/><Relationship Id="rId12" Type="http://schemas.openxmlformats.org/officeDocument/2006/relationships/hyperlink" Target="https://www.postgresql.org/" TargetMode="External"/><Relationship Id="rId2" Type="http://schemas.openxmlformats.org/officeDocument/2006/relationships/hyperlink" Target="https://www.microsoft.com/hr-hr/microsoft-365/microsoft-team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.visualstudio.com/" TargetMode="External"/><Relationship Id="rId11" Type="http://schemas.openxmlformats.org/officeDocument/2006/relationships/hyperlink" Target="https://spring.io/" TargetMode="External"/><Relationship Id="rId5" Type="http://schemas.openxmlformats.org/officeDocument/2006/relationships/hyperlink" Target="https://gitlab.com/" TargetMode="External"/><Relationship Id="rId15" Type="http://schemas.openxmlformats.org/officeDocument/2006/relationships/hyperlink" Target="https://www.latex-project.org/" TargetMode="External"/><Relationship Id="rId10" Type="http://schemas.openxmlformats.org/officeDocument/2006/relationships/hyperlink" Target="https://www.java.com/en" TargetMode="External"/><Relationship Id="rId4" Type="http://schemas.openxmlformats.org/officeDocument/2006/relationships/hyperlink" Target="https://git-scm.com/" TargetMode="External"/><Relationship Id="rId9" Type="http://schemas.openxmlformats.org/officeDocument/2006/relationships/hyperlink" Target="https://www.jetbrains.com/idea/" TargetMode="External"/><Relationship Id="rId14" Type="http://schemas.openxmlformats.org/officeDocument/2006/relationships/hyperlink" Target="https://www.texstudio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Agilna platforma</a:t>
            </a:r>
            <a:br>
              <a:rPr lang="en-US" dirty="0"/>
            </a:br>
            <a:r>
              <a:rPr lang="hr-HR" sz="4400" dirty="0" err="1"/>
              <a:t>WorldPIIS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A5E7-9E95-4E6E-AF32-415B6AA9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F2B5-179E-486D-B881-3BEBA058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Miho Hren – </a:t>
            </a:r>
            <a:r>
              <a:rPr lang="hr-HR" dirty="0">
                <a:hlinkClick r:id="rId2"/>
              </a:rPr>
              <a:t>miho.hren@fer.hr</a:t>
            </a:r>
            <a:endParaRPr lang="hr-HR" dirty="0"/>
          </a:p>
          <a:p>
            <a:r>
              <a:rPr lang="hr-HR" dirty="0"/>
              <a:t>Ana-Petra Jukić – </a:t>
            </a:r>
            <a:r>
              <a:rPr lang="hr-HR" dirty="0">
                <a:hlinkClick r:id="rId3"/>
              </a:rPr>
              <a:t>ana-petra.jukic@fer.hr</a:t>
            </a:r>
            <a:endParaRPr lang="hr-HR" dirty="0"/>
          </a:p>
          <a:p>
            <a:r>
              <a:rPr lang="hr-HR" dirty="0" err="1"/>
              <a:t>Evelyn</a:t>
            </a:r>
            <a:r>
              <a:rPr lang="hr-HR" dirty="0"/>
              <a:t> </a:t>
            </a:r>
            <a:r>
              <a:rPr lang="hr-HR" dirty="0" err="1"/>
              <a:t>Pavlic</a:t>
            </a:r>
            <a:r>
              <a:rPr lang="hr-HR" dirty="0"/>
              <a:t> – </a:t>
            </a:r>
            <a:r>
              <a:rPr lang="hr-HR" dirty="0">
                <a:hlinkClick r:id="rId4"/>
              </a:rPr>
              <a:t>evelyn.pavlic@fer.hr</a:t>
            </a:r>
            <a:endParaRPr lang="hr-HR" dirty="0"/>
          </a:p>
          <a:p>
            <a:r>
              <a:rPr lang="hr-HR" dirty="0"/>
              <a:t>Ana </a:t>
            </a:r>
            <a:r>
              <a:rPr lang="hr-HR" dirty="0" err="1"/>
              <a:t>Lukenda</a:t>
            </a:r>
            <a:r>
              <a:rPr lang="hr-HR" dirty="0"/>
              <a:t> – </a:t>
            </a:r>
            <a:r>
              <a:rPr lang="hr-HR" dirty="0">
                <a:hlinkClick r:id="rId5"/>
              </a:rPr>
              <a:t>ana.lukenda@fer.hr</a:t>
            </a:r>
            <a:endParaRPr lang="hr-HR" dirty="0"/>
          </a:p>
          <a:p>
            <a:r>
              <a:rPr lang="hr-HR" dirty="0"/>
              <a:t>Nikola Đokić – </a:t>
            </a:r>
            <a:r>
              <a:rPr lang="hr-HR" dirty="0">
                <a:hlinkClick r:id="rId6"/>
              </a:rPr>
              <a:t>nikola.dokic@fer.hr</a:t>
            </a:r>
            <a:endParaRPr lang="hr-HR" dirty="0"/>
          </a:p>
          <a:p>
            <a:r>
              <a:rPr lang="hr-HR" dirty="0"/>
              <a:t>Luka Habuš – </a:t>
            </a:r>
            <a:r>
              <a:rPr lang="hr-HR" dirty="0">
                <a:hlinkClick r:id="rId7"/>
              </a:rPr>
              <a:t>luka.habus@fer.hr</a:t>
            </a:r>
            <a:endParaRPr lang="hr-HR" dirty="0"/>
          </a:p>
          <a:p>
            <a:r>
              <a:rPr lang="hr-HR" dirty="0"/>
              <a:t>Borna Fučec – </a:t>
            </a:r>
            <a:r>
              <a:rPr lang="hr-HR" dirty="0">
                <a:hlinkClick r:id="rId8"/>
              </a:rPr>
              <a:t>borna.fucec@fer.hr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3F31C-DC06-4A2A-88C5-4AFD1131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2615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razviti platformu za upravljanje zadacima na projektima unutar neke tvrtke</a:t>
            </a:r>
          </a:p>
          <a:p>
            <a:r>
              <a:rPr lang="hr-HR" dirty="0"/>
              <a:t>zadaci se razvijaju agilnom metodologijom</a:t>
            </a:r>
          </a:p>
          <a:p>
            <a:r>
              <a:rPr lang="hr-HR" dirty="0"/>
              <a:t>platforma se temelji na metodologijama </a:t>
            </a:r>
            <a:r>
              <a:rPr lang="hr-HR" dirty="0" err="1"/>
              <a:t>Scrum</a:t>
            </a:r>
            <a:r>
              <a:rPr lang="hr-HR" dirty="0"/>
              <a:t> i </a:t>
            </a:r>
            <a:r>
              <a:rPr lang="hr-HR" dirty="0" err="1"/>
              <a:t>Kanban</a:t>
            </a:r>
            <a:endParaRPr lang="hr-HR" dirty="0"/>
          </a:p>
          <a:p>
            <a:r>
              <a:rPr lang="hr-HR" dirty="0"/>
              <a:t>monday.com je samo jedna od mnogih sličnih platformi</a:t>
            </a:r>
          </a:p>
          <a:p>
            <a:pPr lvl="1"/>
            <a:r>
              <a:rPr lang="hr-HR" dirty="0"/>
              <a:t>ima različite dodatke poput pregleda napretka po kvartalu, vremensku crtu zadataka, itd.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 (funkcionalni)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uprava tvrtke vidi napredak svih projekata</a:t>
            </a:r>
          </a:p>
          <a:p>
            <a:r>
              <a:rPr lang="hr-HR" dirty="0"/>
              <a:t>razvojni inženjer preuzima zadatke i pomiče ih na </a:t>
            </a:r>
            <a:r>
              <a:rPr lang="hr-HR" dirty="0" err="1"/>
              <a:t>kanban</a:t>
            </a:r>
            <a:r>
              <a:rPr lang="hr-HR" dirty="0"/>
              <a:t> ploči</a:t>
            </a:r>
          </a:p>
          <a:p>
            <a:r>
              <a:rPr lang="hr-HR" dirty="0"/>
              <a:t>voditelj tima dodaje zadatke na </a:t>
            </a:r>
            <a:r>
              <a:rPr lang="hr-HR" dirty="0" err="1"/>
              <a:t>backlog</a:t>
            </a:r>
            <a:r>
              <a:rPr lang="hr-HR" dirty="0"/>
              <a:t> i dogovara sastanke s razvojnim inženjerima</a:t>
            </a:r>
          </a:p>
          <a:p>
            <a:r>
              <a:rPr lang="hr-HR" dirty="0"/>
              <a:t>koordinator stvara radne skupine i dogovara sastanke s voditeljima </a:t>
            </a:r>
          </a:p>
          <a:p>
            <a:r>
              <a:rPr lang="hr-HR" dirty="0"/>
              <a:t>podaci o svim zaposlenicima i projektima se pohranjuju u bazi podataka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63EA-8ECA-4956-BE82-95CEF4D7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Pregled zahtjeva (ostali)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11461-A824-4B60-9A1C-B69E4768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sustav mora podržavati rad za sve zaposlenike istovremeno</a:t>
            </a:r>
          </a:p>
          <a:p>
            <a:r>
              <a:rPr lang="hr-HR" dirty="0"/>
              <a:t>sustav treba biti jednostavan i intuitivan za korištenje</a:t>
            </a:r>
          </a:p>
          <a:p>
            <a:r>
              <a:rPr lang="hr-HR" dirty="0"/>
              <a:t>sustav za raspodjelu zadataka mora koristiti </a:t>
            </a:r>
            <a:r>
              <a:rPr lang="hr-HR" dirty="0" err="1"/>
              <a:t>kanban</a:t>
            </a:r>
            <a:r>
              <a:rPr lang="hr-HR" dirty="0"/>
              <a:t> ploču</a:t>
            </a:r>
          </a:p>
          <a:p>
            <a:r>
              <a:rPr lang="hr-HR" dirty="0"/>
              <a:t>za komunikaciju između klijenta i sustava mora biti korišten HTTPS protokol</a:t>
            </a:r>
          </a:p>
          <a:p>
            <a:r>
              <a:rPr lang="hr-HR" dirty="0"/>
              <a:t>veza s bazom podataka mora biti zaštićena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CC5C0-AC59-4733-B4D6-033CB2CD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973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387"/>
            <a:ext cx="7886700" cy="4931327"/>
          </a:xfrm>
        </p:spPr>
        <p:txBody>
          <a:bodyPr/>
          <a:lstStyle/>
          <a:p>
            <a:r>
              <a:rPr lang="hr-HR" dirty="0"/>
              <a:t>komunikacija – </a:t>
            </a:r>
            <a:r>
              <a:rPr lang="hr-HR" dirty="0">
                <a:hlinkClick r:id="rId2"/>
              </a:rPr>
              <a:t>Microsoft </a:t>
            </a:r>
            <a:r>
              <a:rPr lang="hr-HR" dirty="0" err="1">
                <a:hlinkClick r:id="rId2"/>
              </a:rPr>
              <a:t>Teams</a:t>
            </a:r>
            <a:endParaRPr lang="hr-HR" dirty="0"/>
          </a:p>
          <a:p>
            <a:r>
              <a:rPr lang="hr-HR" dirty="0"/>
              <a:t>UML dijagrami – </a:t>
            </a:r>
            <a:r>
              <a:rPr lang="hr-HR" dirty="0" err="1">
                <a:hlinkClick r:id="rId3"/>
              </a:rPr>
              <a:t>Astah</a:t>
            </a:r>
            <a:r>
              <a:rPr lang="hr-HR" dirty="0">
                <a:hlinkClick r:id="rId3"/>
              </a:rPr>
              <a:t> Professional</a:t>
            </a:r>
            <a:endParaRPr lang="hr-HR" dirty="0"/>
          </a:p>
          <a:p>
            <a:r>
              <a:rPr lang="hr-HR" dirty="0"/>
              <a:t>upravljanje izvornim kodom – </a:t>
            </a:r>
            <a:r>
              <a:rPr lang="hr-HR" dirty="0" err="1">
                <a:hlinkClick r:id="rId4"/>
              </a:rPr>
              <a:t>Git</a:t>
            </a:r>
            <a:endParaRPr lang="hr-HR" dirty="0"/>
          </a:p>
          <a:p>
            <a:pPr lvl="1"/>
            <a:r>
              <a:rPr lang="hr-HR" dirty="0"/>
              <a:t>udaljeni repozitorij – </a:t>
            </a:r>
            <a:r>
              <a:rPr lang="hr-HR" dirty="0" err="1">
                <a:hlinkClick r:id="rId5"/>
              </a:rPr>
              <a:t>GitLab</a:t>
            </a:r>
            <a:endParaRPr lang="hr-HR" dirty="0"/>
          </a:p>
          <a:p>
            <a:r>
              <a:rPr lang="hr-HR" dirty="0" err="1"/>
              <a:t>frontend</a:t>
            </a:r>
            <a:r>
              <a:rPr lang="hr-HR" dirty="0"/>
              <a:t> – </a:t>
            </a:r>
            <a:r>
              <a:rPr lang="hr-HR" dirty="0" err="1">
                <a:hlinkClick r:id="rId6"/>
              </a:rPr>
              <a:t>VSCode</a:t>
            </a:r>
            <a:r>
              <a:rPr lang="hr-HR" dirty="0"/>
              <a:t>, </a:t>
            </a:r>
            <a:r>
              <a:rPr lang="hr-HR" dirty="0" err="1">
                <a:hlinkClick r:id="rId7"/>
              </a:rPr>
              <a:t>AngularJS</a:t>
            </a:r>
            <a:r>
              <a:rPr lang="hr-HR" dirty="0"/>
              <a:t>, </a:t>
            </a:r>
            <a:r>
              <a:rPr lang="hr-HR" dirty="0">
                <a:hlinkClick r:id="rId8"/>
              </a:rPr>
              <a:t>JavaScript</a:t>
            </a:r>
            <a:endParaRPr lang="hr-HR" dirty="0"/>
          </a:p>
          <a:p>
            <a:r>
              <a:rPr lang="hr-HR" dirty="0" err="1"/>
              <a:t>backend</a:t>
            </a:r>
            <a:r>
              <a:rPr lang="hr-HR" dirty="0"/>
              <a:t> – </a:t>
            </a:r>
            <a:r>
              <a:rPr lang="hr-HR" dirty="0" err="1">
                <a:hlinkClick r:id="rId9"/>
              </a:rPr>
              <a:t>Intellij</a:t>
            </a:r>
            <a:r>
              <a:rPr lang="hr-HR" dirty="0">
                <a:hlinkClick r:id="rId9"/>
              </a:rPr>
              <a:t> IDEA</a:t>
            </a:r>
            <a:r>
              <a:rPr lang="hr-HR" dirty="0"/>
              <a:t>, </a:t>
            </a:r>
            <a:r>
              <a:rPr lang="hr-HR" dirty="0">
                <a:hlinkClick r:id="rId10"/>
              </a:rPr>
              <a:t>Java</a:t>
            </a:r>
            <a:r>
              <a:rPr lang="hr-HR" dirty="0"/>
              <a:t>, </a:t>
            </a:r>
            <a:r>
              <a:rPr lang="hr-HR" dirty="0">
                <a:hlinkClick r:id="rId11"/>
              </a:rPr>
              <a:t>Java </a:t>
            </a:r>
            <a:r>
              <a:rPr lang="hr-HR" dirty="0" err="1">
                <a:hlinkClick r:id="rId11"/>
              </a:rPr>
              <a:t>Spring</a:t>
            </a:r>
            <a:endParaRPr lang="hr-HR" dirty="0"/>
          </a:p>
          <a:p>
            <a:r>
              <a:rPr lang="hr-HR" dirty="0"/>
              <a:t>baza podataka – </a:t>
            </a:r>
            <a:r>
              <a:rPr lang="hr-HR" dirty="0" err="1">
                <a:hlinkClick r:id="rId12"/>
              </a:rPr>
              <a:t>PostgreSQL</a:t>
            </a:r>
            <a:r>
              <a:rPr lang="hr-HR" dirty="0"/>
              <a:t>, </a:t>
            </a:r>
            <a:r>
              <a:rPr lang="hr-HR" dirty="0">
                <a:hlinkClick r:id="rId13"/>
              </a:rPr>
              <a:t>Digital Ocean</a:t>
            </a:r>
            <a:endParaRPr lang="hr-HR" dirty="0"/>
          </a:p>
          <a:p>
            <a:r>
              <a:rPr lang="hr-HR" dirty="0"/>
              <a:t>dokumentacija – </a:t>
            </a:r>
            <a:r>
              <a:rPr lang="hr-HR" dirty="0" err="1">
                <a:hlinkClick r:id="rId14"/>
              </a:rPr>
              <a:t>TeXstudio</a:t>
            </a:r>
            <a:r>
              <a:rPr lang="hr-HR" dirty="0"/>
              <a:t>, </a:t>
            </a:r>
            <a:r>
              <a:rPr lang="hr-HR" dirty="0" err="1">
                <a:hlinkClick r:id="rId15"/>
              </a:rPr>
              <a:t>LaTeX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tri podsustava</a:t>
            </a:r>
          </a:p>
          <a:p>
            <a:pPr lvl="1"/>
            <a:r>
              <a:rPr lang="hr-HR" dirty="0"/>
              <a:t>web aplikacija</a:t>
            </a:r>
          </a:p>
          <a:p>
            <a:pPr lvl="1"/>
            <a:r>
              <a:rPr lang="hr-HR" dirty="0"/>
              <a:t>web poslužitelj	</a:t>
            </a:r>
          </a:p>
          <a:p>
            <a:pPr lvl="1"/>
            <a:r>
              <a:rPr lang="hr-HR" dirty="0"/>
              <a:t>baza podataka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A5301-C215-4230-BD70-0B1400B9F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28" y="2014726"/>
            <a:ext cx="6702804" cy="47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80547"/>
            <a:ext cx="7886700" cy="3546334"/>
          </a:xfrm>
        </p:spPr>
        <p:txBody>
          <a:bodyPr/>
          <a:lstStyle/>
          <a:p>
            <a:r>
              <a:rPr lang="hr-HR" dirty="0" err="1"/>
              <a:t>backend</a:t>
            </a:r>
            <a:r>
              <a:rPr lang="hr-HR" dirty="0"/>
              <a:t> – 3 člana</a:t>
            </a:r>
          </a:p>
          <a:p>
            <a:r>
              <a:rPr lang="hr-HR" dirty="0" err="1"/>
              <a:t>frontend</a:t>
            </a:r>
            <a:r>
              <a:rPr lang="hr-HR" dirty="0"/>
              <a:t> – 6 članova</a:t>
            </a:r>
          </a:p>
          <a:p>
            <a:r>
              <a:rPr lang="hr-HR" dirty="0"/>
              <a:t>baza podataka – 1 član</a:t>
            </a:r>
          </a:p>
          <a:p>
            <a:r>
              <a:rPr lang="hr-HR" dirty="0"/>
              <a:t>testiranje – 1 član</a:t>
            </a:r>
          </a:p>
          <a:p>
            <a:r>
              <a:rPr lang="hr-HR" dirty="0"/>
              <a:t>dokumentacija – 7 članova</a:t>
            </a:r>
          </a:p>
          <a:p>
            <a:pPr marL="0" indent="0">
              <a:buNone/>
            </a:pPr>
            <a:r>
              <a:rPr lang="hr-HR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E87ED-5B55-4DFB-B07B-9FA76A0CE0FE}"/>
              </a:ext>
            </a:extLst>
          </p:cNvPr>
          <p:cNvSpPr txBox="1"/>
          <p:nvPr/>
        </p:nvSpPr>
        <p:spPr>
          <a:xfrm>
            <a:off x="628649" y="1395554"/>
            <a:ext cx="219791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r-HR" dirty="0"/>
              <a:t>početna razrada funkcionalnih i nefunkcionalnih zahtjeva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B9E30-2BCC-4385-ABC3-EA768CBB09FF}"/>
              </a:ext>
            </a:extLst>
          </p:cNvPr>
          <p:cNvSpPr txBox="1"/>
          <p:nvPr/>
        </p:nvSpPr>
        <p:spPr>
          <a:xfrm>
            <a:off x="3473042" y="1534053"/>
            <a:ext cx="21979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r-HR" dirty="0"/>
              <a:t>implementacija zahtjeva i daljnje razrađivanje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368BF-3CD9-40F4-8650-F752D3A87C53}"/>
              </a:ext>
            </a:extLst>
          </p:cNvPr>
          <p:cNvSpPr txBox="1"/>
          <p:nvPr/>
        </p:nvSpPr>
        <p:spPr>
          <a:xfrm>
            <a:off x="6317435" y="1672552"/>
            <a:ext cx="21979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r-HR" dirty="0"/>
              <a:t>testiranje i završno dokumentiranje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CAE769-714F-49CE-8683-698C964C876F}"/>
              </a:ext>
            </a:extLst>
          </p:cNvPr>
          <p:cNvCxnSpPr>
            <a:endCxn id="6" idx="1"/>
          </p:cNvCxnSpPr>
          <p:nvPr/>
        </p:nvCxnSpPr>
        <p:spPr>
          <a:xfrm>
            <a:off x="2826564" y="1995717"/>
            <a:ext cx="6464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F0FCD6-4219-4009-98D2-302A4BF4D8F0}"/>
              </a:ext>
            </a:extLst>
          </p:cNvPr>
          <p:cNvCxnSpPr/>
          <p:nvPr/>
        </p:nvCxnSpPr>
        <p:spPr>
          <a:xfrm>
            <a:off x="5670957" y="1995717"/>
            <a:ext cx="6464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važnost koordinacije i komunikacije među članovima tima</a:t>
            </a:r>
          </a:p>
          <a:p>
            <a:r>
              <a:rPr lang="hr-HR" dirty="0"/>
              <a:t>važnost pravilne vremenske koordiniranosti</a:t>
            </a:r>
          </a:p>
          <a:p>
            <a:r>
              <a:rPr lang="hr-HR" dirty="0"/>
              <a:t>korištenje projektnih alata poput </a:t>
            </a:r>
            <a:r>
              <a:rPr lang="hr-HR" dirty="0" err="1"/>
              <a:t>git</a:t>
            </a:r>
            <a:r>
              <a:rPr lang="hr-HR" dirty="0"/>
              <a:t>-a</a:t>
            </a:r>
          </a:p>
          <a:p>
            <a:r>
              <a:rPr lang="hr-HR" dirty="0"/>
              <a:t>ispravke za buduće projekte</a:t>
            </a:r>
          </a:p>
          <a:p>
            <a:pPr lvl="1"/>
            <a:r>
              <a:rPr lang="hr-HR" dirty="0"/>
              <a:t>ispitivanje svih mogućih slučajeva da bi pronašli one koji ruše sustav</a:t>
            </a:r>
          </a:p>
          <a:p>
            <a:pPr lvl="1"/>
            <a:r>
              <a:rPr lang="hr-HR" dirty="0"/>
              <a:t>korištenje alata s kojima smo bolje upoznati</a:t>
            </a:r>
          </a:p>
          <a:p>
            <a:r>
              <a:rPr lang="hr-HR" dirty="0"/>
              <a:t>s sadašnjim znanjima mogli bismo napraviti isti projekt kvalitetnije i brže</a:t>
            </a:r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1233</TotalTime>
  <Words>398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Agilna platforma WorldPIIS</vt:lpstr>
      <vt:lpstr>Sadržaj</vt:lpstr>
      <vt:lpstr>Opis zadatka</vt:lpstr>
      <vt:lpstr>Pregled zahtjeva (funkcionalni)</vt:lpstr>
      <vt:lpstr>Pregled zahtjeva (ostali)</vt:lpstr>
      <vt:lpstr>Korišteni alati i tehnologije</vt:lpstr>
      <vt:lpstr>Arhitektura sustava</vt:lpstr>
      <vt:lpstr>Organizacija rada</vt:lpstr>
      <vt:lpstr>Naučene lekcije</vt:lpstr>
      <vt:lpstr>Članovi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Borna Fučec</cp:lastModifiedBy>
  <cp:revision>27</cp:revision>
  <dcterms:created xsi:type="dcterms:W3CDTF">2016-01-18T13:10:52Z</dcterms:created>
  <dcterms:modified xsi:type="dcterms:W3CDTF">2021-01-18T11:11:48Z</dcterms:modified>
</cp:coreProperties>
</file>