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75" r:id="rId9"/>
    <p:sldId id="276" r:id="rId10"/>
    <p:sldId id="278" r:id="rId11"/>
    <p:sldId id="277" r:id="rId12"/>
    <p:sldId id="298" r:id="rId13"/>
    <p:sldId id="299" r:id="rId14"/>
    <p:sldId id="300" r:id="rId15"/>
    <p:sldId id="301" r:id="rId16"/>
    <p:sldId id="302" r:id="rId17"/>
    <p:sldId id="27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Q3WCV9WsPzDHBioUYHOSPUtc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43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14099292857224"/>
          <c:y val="7.1273433115561433E-2"/>
          <c:w val="0.67895233931824739"/>
          <c:h val="0.818016312868090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56-48D9-9A3E-960EC61535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3"/>
                <c:pt idx="0">
                  <c:v>Đức</c:v>
                </c:pt>
                <c:pt idx="1">
                  <c:v>Chung</c:v>
                </c:pt>
                <c:pt idx="2">
                  <c:v>Đức Anh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6-48D9-9A3E-960EC6153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1c1c68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1c1c68c0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df1c1c68c0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5"/>
          <p:cNvSpPr>
            <a:spLocks noGrp="1"/>
          </p:cNvSpPr>
          <p:nvPr>
            <p:ph type="chart" idx="2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>
            <a:spLocks noGrp="1"/>
          </p:cNvSpPr>
          <p:nvPr>
            <p:ph type="tbl" idx="3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3.1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Sơ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đồ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lớp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: 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3" y="752005"/>
            <a:ext cx="8986983" cy="6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3.2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Sơ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đồ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: Interbank Subsystem 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0" y="1274618"/>
            <a:ext cx="11833985" cy="45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3. 2 </a:t>
            </a:r>
            <a:r>
              <a:rPr lang="en-US" dirty="0" err="1" smtClean="0">
                <a:latin typeface="+mj-lt"/>
              </a:rPr>
              <a:t>Thiết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</a:t>
            </a:r>
            <a:r>
              <a:rPr lang="en-US" dirty="0" smtClean="0">
                <a:latin typeface="+mj-lt"/>
              </a:rPr>
              <a:t> chi </a:t>
            </a:r>
            <a:r>
              <a:rPr lang="en-US" dirty="0" err="1" smtClean="0">
                <a:latin typeface="+mj-lt"/>
              </a:rPr>
              <a:t>tiết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lớp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6" y="1613321"/>
            <a:ext cx="4391638" cy="429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08" y="1699489"/>
            <a:ext cx="7349749" cy="4100947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1553797" y="1083648"/>
            <a:ext cx="1758316" cy="6158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Gói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View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00724" y="1083648"/>
            <a:ext cx="1758316" cy="6158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Gói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j-lt"/>
              </a:rPr>
              <a:t>Utils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3. 2 </a:t>
            </a:r>
            <a:r>
              <a:rPr lang="en-US" dirty="0" err="1" smtClean="0">
                <a:latin typeface="+mj-lt"/>
              </a:rPr>
              <a:t>Thiết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</a:t>
            </a:r>
            <a:r>
              <a:rPr lang="en-US" dirty="0" smtClean="0">
                <a:latin typeface="+mj-lt"/>
              </a:rPr>
              <a:t> chi </a:t>
            </a:r>
            <a:r>
              <a:rPr lang="en-US" dirty="0" err="1" smtClean="0">
                <a:latin typeface="+mj-lt"/>
              </a:rPr>
              <a:t>tiết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lớp</a:t>
            </a:r>
            <a:r>
              <a:rPr lang="en-US" dirty="0" smtClean="0">
                <a:latin typeface="+mj-lt"/>
              </a:rPr>
              <a:t>: 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3" y="1167448"/>
            <a:ext cx="11422069" cy="5372850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4296996" y="714194"/>
            <a:ext cx="3710931" cy="6158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Gói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Controller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entity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Design Consideration: Coupling </a:t>
            </a:r>
            <a:endParaRPr lang="en-US" dirty="0"/>
          </a:p>
        </p:txBody>
      </p:sp>
      <p:sp>
        <p:nvSpPr>
          <p:cNvPr id="5" name="Google Shape;69;p5"/>
          <p:cNvSpPr txBox="1">
            <a:spLocks/>
          </p:cNvSpPr>
          <p:nvPr/>
        </p:nvSpPr>
        <p:spPr>
          <a:xfrm>
            <a:off x="338736" y="1416993"/>
            <a:ext cx="11132828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Contend Coupling: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Các Class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truy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xuất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data qua các getter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setter</a:t>
            </a: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Google Shape;69;p5"/>
          <p:cNvSpPr txBox="1">
            <a:spLocks/>
          </p:cNvSpPr>
          <p:nvPr/>
        </p:nvSpPr>
        <p:spPr>
          <a:xfrm>
            <a:off x="338736" y="2370554"/>
            <a:ext cx="11132828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Common Coupling: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có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biến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global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Google Shape;69;p5"/>
          <p:cNvSpPr txBox="1">
            <a:spLocks/>
          </p:cNvSpPr>
          <p:nvPr/>
        </p:nvSpPr>
        <p:spPr>
          <a:xfrm>
            <a:off x="338736" y="3279227"/>
            <a:ext cx="11132828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Control Coupling: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Các function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có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tham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số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điều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khiển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69;p5"/>
          <p:cNvSpPr txBox="1">
            <a:spLocks/>
          </p:cNvSpPr>
          <p:nvPr/>
        </p:nvSpPr>
        <p:spPr>
          <a:xfrm>
            <a:off x="329500" y="4088232"/>
            <a:ext cx="11132828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Stamp Coupling: </a:t>
            </a:r>
            <a:r>
              <a:rPr lang="en-US" sz="2600" dirty="0" err="1" smtClean="0">
                <a:solidFill>
                  <a:srgbClr val="FF0000"/>
                </a:solidFill>
                <a:latin typeface="+mj-lt"/>
              </a:rPr>
              <a:t>Có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+mj-lt"/>
              </a:rPr>
              <a:t>thể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 vi </a:t>
            </a:r>
            <a:r>
              <a:rPr lang="en-US" sz="2600" dirty="0" err="1" smtClean="0">
                <a:solidFill>
                  <a:srgbClr val="FF0000"/>
                </a:solidFill>
                <a:latin typeface="+mj-lt"/>
              </a:rPr>
              <a:t>phạm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en-US" dirty="0"/>
              <a:t>Map&lt;string, string&gt;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sz="2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Google Shape;69;p5"/>
          <p:cNvSpPr txBox="1">
            <a:spLocks/>
          </p:cNvSpPr>
          <p:nvPr/>
        </p:nvSpPr>
        <p:spPr>
          <a:xfrm>
            <a:off x="338736" y="5331413"/>
            <a:ext cx="11132828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Data Coupling: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Chưa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đạt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đến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mức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này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4.2 Design Consideration: Cohesion </a:t>
            </a:r>
            <a:endParaRPr lang="en-US" dirty="0">
              <a:latin typeface="+mj-lt"/>
            </a:endParaRPr>
          </a:p>
        </p:txBody>
      </p:sp>
      <p:sp>
        <p:nvSpPr>
          <p:cNvPr id="6" name="Google Shape;69;p5"/>
          <p:cNvSpPr txBox="1">
            <a:spLocks/>
          </p:cNvSpPr>
          <p:nvPr/>
        </p:nvSpPr>
        <p:spPr>
          <a:xfrm>
            <a:off x="338736" y="1269211"/>
            <a:ext cx="11446864" cy="76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>
                <a:latin typeface="+mj-lt"/>
              </a:rPr>
              <a:t>Coincidental </a:t>
            </a:r>
            <a:r>
              <a:rPr lang="en-US" b="1" dirty="0" smtClean="0">
                <a:latin typeface="+mj-lt"/>
              </a:rPr>
              <a:t>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khá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ít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method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thuộc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tính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phục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vụ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năng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module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Google Shape;69;p5"/>
          <p:cNvSpPr txBox="1">
            <a:spLocks/>
          </p:cNvSpPr>
          <p:nvPr/>
        </p:nvSpPr>
        <p:spPr>
          <a:xfrm>
            <a:off x="338736" y="2413993"/>
            <a:ext cx="11446864" cy="134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sz="2400" b="1" dirty="0" smtClean="0">
                <a:latin typeface="+mj-lt"/>
              </a:rPr>
              <a:t>Logical 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err="1">
                <a:latin typeface="+mj-lt"/>
              </a:rPr>
              <a:t>RentBike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GiveBikeBack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liên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quan</a:t>
            </a:r>
            <a:r>
              <a:rPr lang="en-US" sz="2400" dirty="0">
                <a:latin typeface="+mj-lt"/>
              </a:rPr>
              <a:t> đến nhau </a:t>
            </a:r>
            <a:r>
              <a:rPr lang="en-US" sz="2400" dirty="0" err="1">
                <a:latin typeface="+mj-lt"/>
              </a:rPr>
              <a:t>về</a:t>
            </a:r>
            <a:r>
              <a:rPr lang="en-US" sz="2400" dirty="0">
                <a:latin typeface="+mj-lt"/>
              </a:rPr>
              <a:t> logic chứ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chức</a:t>
            </a:r>
            <a:r>
              <a:rPr lang="en-US" sz="2400" dirty="0">
                <a:latin typeface="+mj-lt"/>
              </a:rPr>
              <a:t> năng, ban đầu </a:t>
            </a:r>
            <a:r>
              <a:rPr lang="en-US" sz="2400" dirty="0" err="1">
                <a:latin typeface="+mj-lt"/>
              </a:rPr>
              <a:t>chúng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cùng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tính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tiền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method </a:t>
            </a:r>
            <a:r>
              <a:rPr lang="en-US" sz="2400" dirty="0" err="1">
                <a:latin typeface="+mj-lt"/>
              </a:rPr>
              <a:t>calculateFee</a:t>
            </a:r>
            <a:r>
              <a:rPr lang="en-US" sz="2400" dirty="0" smtClean="0">
                <a:latin typeface="+mj-lt"/>
              </a:rPr>
              <a:t>(), </a:t>
            </a:r>
            <a:r>
              <a:rPr lang="en-US" sz="2400" dirty="0" err="1" smtClean="0">
                <a:latin typeface="+mj-lt"/>
              </a:rPr>
              <a:t>sau</a:t>
            </a:r>
            <a:r>
              <a:rPr lang="en-US" sz="2400" dirty="0" smtClean="0">
                <a:latin typeface="+mj-lt"/>
              </a:rPr>
              <a:t> khi </a:t>
            </a:r>
            <a:r>
              <a:rPr lang="en-US" sz="2400" dirty="0" err="1">
                <a:latin typeface="+mj-lt"/>
              </a:rPr>
              <a:t>thay</a:t>
            </a:r>
            <a:r>
              <a:rPr lang="en-US" sz="2400" dirty="0">
                <a:latin typeface="+mj-lt"/>
              </a:rPr>
              <a:t> đổi, </a:t>
            </a:r>
            <a:r>
              <a:rPr lang="en-US" sz="2400" dirty="0" err="1">
                <a:latin typeface="+mj-lt"/>
              </a:rPr>
              <a:t>RentBike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depositFee</a:t>
            </a:r>
            <a:r>
              <a:rPr lang="en-US" sz="2400" dirty="0">
                <a:latin typeface="+mj-lt"/>
              </a:rPr>
              <a:t>() </a:t>
            </a:r>
            <a:r>
              <a:rPr lang="en-US" sz="2400" dirty="0" err="1">
                <a:latin typeface="+mj-lt"/>
              </a:rPr>
              <a:t>và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GiveBikeBack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calculateFee</a:t>
            </a:r>
            <a:r>
              <a:rPr lang="en-US" sz="2400" dirty="0">
                <a:latin typeface="+mj-lt"/>
              </a:rPr>
              <a:t>()</a:t>
            </a:r>
          </a:p>
        </p:txBody>
      </p:sp>
      <p:sp>
        <p:nvSpPr>
          <p:cNvPr id="8" name="Google Shape;69;p5"/>
          <p:cNvSpPr txBox="1">
            <a:spLocks/>
          </p:cNvSpPr>
          <p:nvPr/>
        </p:nvSpPr>
        <p:spPr>
          <a:xfrm>
            <a:off x="338736" y="4572001"/>
            <a:ext cx="11446864" cy="76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>
                <a:latin typeface="+mj-lt"/>
              </a:rPr>
              <a:t>Temporal </a:t>
            </a:r>
            <a:r>
              <a:rPr lang="en-US" b="1" dirty="0" smtClean="0">
                <a:latin typeface="+mj-lt"/>
              </a:rPr>
              <a:t>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các class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liên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đến nhau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theo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thời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gian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chứ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về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năng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Design Consideration: Cohesion </a:t>
            </a:r>
            <a:endParaRPr lang="en-US" dirty="0"/>
          </a:p>
        </p:txBody>
      </p:sp>
      <p:sp>
        <p:nvSpPr>
          <p:cNvPr id="6" name="Google Shape;69;p5"/>
          <p:cNvSpPr txBox="1">
            <a:spLocks/>
          </p:cNvSpPr>
          <p:nvPr/>
        </p:nvSpPr>
        <p:spPr>
          <a:xfrm>
            <a:off x="338735" y="1269211"/>
            <a:ext cx="11622355" cy="114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 smtClean="0">
                <a:latin typeface="+mj-lt"/>
              </a:rPr>
              <a:t>Procedural 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các class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chứa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method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tuần tự: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checkAvailability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-&gt; deposit -&gt;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calculateFee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-&gt; payment-&gt;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savePaymentTransaction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Google Shape;69;p5"/>
          <p:cNvSpPr txBox="1">
            <a:spLocks/>
          </p:cNvSpPr>
          <p:nvPr/>
        </p:nvSpPr>
        <p:spPr>
          <a:xfrm>
            <a:off x="338736" y="2752570"/>
            <a:ext cx="11446864" cy="76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 smtClean="0">
                <a:latin typeface="+mj-lt"/>
              </a:rPr>
              <a:t>Communicational 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các elements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đều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dụng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cùng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I/O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các methods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69;p5"/>
          <p:cNvSpPr txBox="1">
            <a:spLocks/>
          </p:cNvSpPr>
          <p:nvPr/>
        </p:nvSpPr>
        <p:spPr>
          <a:xfrm>
            <a:off x="372568" y="5106920"/>
            <a:ext cx="11446864" cy="76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 smtClean="0">
                <a:latin typeface="+mj-lt"/>
              </a:rPr>
              <a:t>Functional 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Các elements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các components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đều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cần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thiết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việc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dụng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mục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đích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nó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oogle Shape;69;p5"/>
          <p:cNvSpPr txBox="1">
            <a:spLocks/>
          </p:cNvSpPr>
          <p:nvPr/>
        </p:nvSpPr>
        <p:spPr>
          <a:xfrm>
            <a:off x="372568" y="4004956"/>
            <a:ext cx="11446864" cy="76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=&gt; </a:t>
            </a:r>
            <a:r>
              <a:rPr lang="en-US" b="1" dirty="0" smtClean="0">
                <a:latin typeface="+mj-lt"/>
              </a:rPr>
              <a:t>Sequential cohesion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vi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phạm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9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/>
        </p:nvSpPr>
        <p:spPr>
          <a:xfrm>
            <a:off x="5037850" y="2457695"/>
            <a:ext cx="6289512" cy="113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000"/>
              <a:buFont typeface="Arial"/>
              <a:buNone/>
            </a:pPr>
            <a:r>
              <a:rPr lang="en-US" sz="4000" b="1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Cảm</a:t>
            </a:r>
            <a:r>
              <a:rPr lang="en-US" sz="4000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ơn</a:t>
            </a:r>
            <a:r>
              <a:rPr lang="en-US" sz="4000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cô</a:t>
            </a:r>
            <a:r>
              <a:rPr lang="en-US" sz="4000" b="1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4000" b="1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các bạn </a:t>
            </a:r>
            <a:r>
              <a:rPr lang="en-US" sz="4000" b="1" dirty="0" err="1" smtClean="0">
                <a:solidFill>
                  <a:srgbClr val="2F5496"/>
                </a:solidFill>
              </a:rPr>
              <a:t>đã</a:t>
            </a:r>
            <a:r>
              <a:rPr lang="en-US" sz="4000" b="1" dirty="0" smtClean="0">
                <a:solidFill>
                  <a:srgbClr val="2F5496"/>
                </a:solidFill>
              </a:rPr>
              <a:t> </a:t>
            </a:r>
            <a:r>
              <a:rPr lang="en-US" sz="4000" b="1" dirty="0" err="1" smtClean="0">
                <a:solidFill>
                  <a:srgbClr val="2F5496"/>
                </a:solidFill>
              </a:rPr>
              <a:t>chú</a:t>
            </a:r>
            <a:r>
              <a:rPr lang="en-US" sz="4000" b="1" dirty="0" smtClean="0">
                <a:solidFill>
                  <a:srgbClr val="2F5496"/>
                </a:solidFill>
              </a:rPr>
              <a:t> ý </a:t>
            </a:r>
            <a:r>
              <a:rPr lang="en-US" sz="4000" b="1" dirty="0" err="1" smtClean="0">
                <a:solidFill>
                  <a:srgbClr val="2F5496"/>
                </a:solidFill>
              </a:rPr>
              <a:t>lắng</a:t>
            </a:r>
            <a:r>
              <a:rPr lang="en-US" sz="4000" b="1" dirty="0" smtClean="0">
                <a:solidFill>
                  <a:srgbClr val="2F5496"/>
                </a:solidFill>
              </a:rPr>
              <a:t> nghe</a:t>
            </a:r>
            <a:r>
              <a:rPr lang="en-US" sz="4000" b="1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4000" b="1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56" y="271424"/>
            <a:ext cx="3174367" cy="11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2029097" y="1918214"/>
            <a:ext cx="8560526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Arial"/>
              <a:buNone/>
            </a:pPr>
            <a:r>
              <a:rPr lang="en-US" sz="36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Báo</a:t>
            </a:r>
            <a:r>
              <a:rPr lang="en-US" sz="36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cáo</a:t>
            </a:r>
            <a:r>
              <a:rPr lang="en-US" sz="36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sz="36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tập lớn Capstone Project</a:t>
            </a:r>
          </a:p>
        </p:txBody>
      </p:sp>
      <p:sp>
        <p:nvSpPr>
          <p:cNvPr id="49" name="Google Shape;49;p2"/>
          <p:cNvSpPr txBox="1"/>
          <p:nvPr/>
        </p:nvSpPr>
        <p:spPr>
          <a:xfrm>
            <a:off x="7010534" y="3374655"/>
            <a:ext cx="412759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Giảng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viên</a:t>
            </a:r>
            <a:r>
              <a:rPr lang="en-US" sz="2400" dirty="0" smtClean="0">
                <a:solidFill>
                  <a:srgbClr val="C00000"/>
                </a:solidFill>
              </a:rPr>
              <a:t>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TS </a:t>
            </a:r>
            <a:r>
              <a:rPr lang="en-US" sz="2400" dirty="0" err="1" smtClean="0">
                <a:solidFill>
                  <a:srgbClr val="C00000"/>
                </a:solidFill>
              </a:rPr>
              <a:t>Nguyễn</a:t>
            </a:r>
            <a:r>
              <a:rPr lang="en-US" sz="2400" dirty="0" smtClean="0">
                <a:solidFill>
                  <a:srgbClr val="C00000"/>
                </a:solidFill>
              </a:rPr>
              <a:t> Thị Thu </a:t>
            </a:r>
            <a:r>
              <a:rPr lang="en-US" sz="2400" dirty="0" err="1" smtClean="0">
                <a:solidFill>
                  <a:srgbClr val="C00000"/>
                </a:solidFill>
              </a:rPr>
              <a:t>Trang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7" name="Google Shape;49;p2"/>
          <p:cNvSpPr txBox="1"/>
          <p:nvPr/>
        </p:nvSpPr>
        <p:spPr>
          <a:xfrm>
            <a:off x="918496" y="3382200"/>
            <a:ext cx="528200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Nhóm 05:</a:t>
            </a:r>
          </a:p>
          <a:p>
            <a:pPr lvl="0"/>
            <a:r>
              <a:rPr lang="en-US" sz="2400" dirty="0" err="1" smtClean="0">
                <a:solidFill>
                  <a:srgbClr val="C00000"/>
                </a:solidFill>
              </a:rPr>
              <a:t>Nguyễn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Bá</a:t>
            </a:r>
            <a:r>
              <a:rPr lang="en-US" sz="2400" dirty="0" smtClean="0">
                <a:solidFill>
                  <a:srgbClr val="C00000"/>
                </a:solidFill>
              </a:rPr>
              <a:t> Đức 		</a:t>
            </a:r>
            <a:r>
              <a:rPr lang="en-US" sz="2400" dirty="0" smtClean="0">
                <a:solidFill>
                  <a:srgbClr val="C00000"/>
                </a:solidFill>
              </a:rPr>
              <a:t>20183499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Trần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Quốc</a:t>
            </a:r>
            <a:r>
              <a:rPr lang="en-US" sz="2400" dirty="0" smtClean="0">
                <a:solidFill>
                  <a:srgbClr val="C00000"/>
                </a:solidFill>
              </a:rPr>
              <a:t> Chung		</a:t>
            </a:r>
            <a:r>
              <a:rPr lang="en-US" sz="2400" dirty="0" smtClean="0">
                <a:solidFill>
                  <a:srgbClr val="C00000"/>
                </a:solidFill>
              </a:rPr>
              <a:t>20183489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Nguyễn</a:t>
            </a:r>
            <a:r>
              <a:rPr lang="en-US" sz="2400" dirty="0" smtClean="0">
                <a:solidFill>
                  <a:srgbClr val="C00000"/>
                </a:solidFill>
              </a:rPr>
              <a:t> Năng Đức Anh	20183475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" name="Google Shape;46;p2"/>
          <p:cNvSpPr txBox="1"/>
          <p:nvPr/>
        </p:nvSpPr>
        <p:spPr>
          <a:xfrm>
            <a:off x="3544388" y="2533408"/>
            <a:ext cx="5529943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Arial"/>
              <a:buNone/>
            </a:pPr>
            <a:r>
              <a:rPr lang="en-US" sz="2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&amp; xây </a:t>
            </a:r>
            <a:r>
              <a:rPr lang="en-US" sz="2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phần </a:t>
            </a:r>
            <a:r>
              <a:rPr lang="en-US" sz="2800" b="1" i="0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endParaRPr lang="en-US" sz="2800" b="1" i="0" u="none" strike="noStrike" cap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3"/>
          <p:cNvCxnSpPr/>
          <p:nvPr/>
        </p:nvCxnSpPr>
        <p:spPr>
          <a:xfrm>
            <a:off x="3209731" y="216470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69;p5"/>
          <p:cNvSpPr txBox="1">
            <a:spLocks/>
          </p:cNvSpPr>
          <p:nvPr/>
        </p:nvSpPr>
        <p:spPr>
          <a:xfrm>
            <a:off x="338736" y="115910"/>
            <a:ext cx="9681027" cy="66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Font typeface="Arial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Các phần </a:t>
            </a:r>
            <a:r>
              <a:rPr lang="en-US" sz="3200" b="1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0481" y="1211115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>
              <a:buNone/>
            </a:pPr>
            <a:r>
              <a:rPr lang="en-US" sz="3200" dirty="0"/>
              <a:t>I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481" y="2223776"/>
            <a:ext cx="53171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en-US" sz="3200" dirty="0"/>
              <a:t>II.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 smtClean="0"/>
              <a:t>cáo</a:t>
            </a:r>
            <a:endParaRPr lang="en-US" sz="3200" dirty="0" smtClean="0"/>
          </a:p>
          <a:p>
            <a:pPr marL="50800" indent="0">
              <a:buNone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góp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các thành </a:t>
            </a:r>
            <a:r>
              <a:rPr lang="en-US" sz="2800" dirty="0" err="1"/>
              <a:t>viên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Sơ</a:t>
            </a:r>
            <a:r>
              <a:rPr lang="en-US" sz="2800" dirty="0"/>
              <a:t> đồ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Design considerations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0481" y="4959986"/>
            <a:ext cx="4129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>
              <a:buNone/>
            </a:pPr>
            <a:r>
              <a:rPr lang="en-US" sz="3200" dirty="0"/>
              <a:t>III. </a:t>
            </a:r>
            <a:r>
              <a:rPr lang="en-US" sz="3200" dirty="0" err="1"/>
              <a:t>Kết</a:t>
            </a:r>
            <a:r>
              <a:rPr lang="en-US" sz="3200" dirty="0"/>
              <a:t> quả,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5"/>
          <p:cNvCxnSpPr/>
          <p:nvPr/>
        </p:nvCxnSpPr>
        <p:spPr>
          <a:xfrm>
            <a:off x="3209731" y="216470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Lượng phát thải từ các thiết bị chạy xăng dầu </a:t>
            </a:r>
            <a:r>
              <a:rPr lang="en-US" dirty="0" err="1" smtClean="0">
                <a:latin typeface="+mn-lt"/>
              </a:rPr>
              <a:t>gây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hại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Nhu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cầu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sử</a:t>
            </a:r>
            <a:r>
              <a:rPr lang="en-US" dirty="0" smtClean="0">
                <a:latin typeface="+mn-lt"/>
              </a:rPr>
              <a:t> dụng xe điện </a:t>
            </a:r>
            <a:r>
              <a:rPr lang="en-US" dirty="0" err="1" smtClean="0">
                <a:latin typeface="+mn-lt"/>
              </a:rPr>
              <a:t>tăng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Không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phải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ai</a:t>
            </a:r>
            <a:r>
              <a:rPr lang="en-US" dirty="0" smtClean="0">
                <a:latin typeface="+mn-lt"/>
              </a:rPr>
              <a:t> cũng </a:t>
            </a:r>
            <a:r>
              <a:rPr lang="en-US" dirty="0" err="1" smtClean="0">
                <a:latin typeface="+mn-lt"/>
              </a:rPr>
              <a:t>có</a:t>
            </a:r>
            <a:r>
              <a:rPr lang="en-US" dirty="0" smtClean="0">
                <a:latin typeface="+mn-lt"/>
              </a:rPr>
              <a:t> xe điện</a:t>
            </a:r>
          </a:p>
          <a:p>
            <a:pPr marL="50800" indent="0">
              <a:buNone/>
            </a:pPr>
            <a:endParaRPr lang="en-US" dirty="0" smtClean="0">
              <a:latin typeface="+mn-lt"/>
            </a:endParaRPr>
          </a:p>
          <a:p>
            <a:pPr marL="50800" indent="0">
              <a:buNone/>
            </a:pPr>
            <a:r>
              <a:rPr lang="en-US" dirty="0" smtClean="0">
                <a:latin typeface="+mn-lt"/>
              </a:rPr>
              <a:t>=&gt; </a:t>
            </a:r>
            <a:r>
              <a:rPr lang="en-US" b="1" dirty="0" err="1" smtClean="0">
                <a:latin typeface="+mn-lt"/>
              </a:rPr>
              <a:t>EcoBike</a:t>
            </a:r>
            <a:r>
              <a:rPr lang="vi-VN" dirty="0" smtClean="0">
                <a:latin typeface="+mn-lt"/>
              </a:rPr>
              <a:t> </a:t>
            </a:r>
            <a:r>
              <a:rPr lang="vi-VN" dirty="0">
                <a:latin typeface="+mn-lt"/>
              </a:rPr>
              <a:t>project là ứng dụng cho thuê xe đạp/ xe đạp điện vừa đáp ứng nhu cầu đi lại của con người, vừa giảm phát thải khí, tốt cho môi </a:t>
            </a:r>
            <a:r>
              <a:rPr lang="vi-VN" dirty="0" smtClean="0">
                <a:latin typeface="+mn-lt"/>
              </a:rPr>
              <a:t>trường.</a:t>
            </a:r>
            <a:endParaRPr lang="en-US" dirty="0">
              <a:latin typeface="+mn-lt"/>
            </a:endParaRPr>
          </a:p>
        </p:txBody>
      </p:sp>
      <p:sp>
        <p:nvSpPr>
          <p:cNvPr id="8" name="Google Shape;69;p5"/>
          <p:cNvSpPr txBox="1">
            <a:spLocks/>
          </p:cNvSpPr>
          <p:nvPr/>
        </p:nvSpPr>
        <p:spPr>
          <a:xfrm>
            <a:off x="338736" y="115910"/>
            <a:ext cx="10102841" cy="66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Font typeface="Arial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lang="en-US" sz="3200" b="1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3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6"/>
          <p:cNvCxnSpPr/>
          <p:nvPr/>
        </p:nvCxnSpPr>
        <p:spPr>
          <a:xfrm>
            <a:off x="3209731" y="216470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8118" y="1173282"/>
            <a:ext cx="7629607" cy="3750662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Công </a:t>
            </a:r>
            <a:r>
              <a:rPr lang="en-US" sz="3200" dirty="0" err="1" smtClean="0">
                <a:latin typeface="+mj-lt"/>
              </a:rPr>
              <a:t>việc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đã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dirty="0" smtClean="0">
                <a:latin typeface="+mj-lt"/>
              </a:rPr>
              <a:t>:</a:t>
            </a:r>
          </a:p>
          <a:p>
            <a:endParaRPr lang="en-US" dirty="0" smtClean="0">
              <a:latin typeface="+mj-lt"/>
            </a:endParaRPr>
          </a:p>
          <a:p>
            <a:pPr marL="50800" indent="0">
              <a:buNone/>
            </a:pPr>
            <a:r>
              <a:rPr lang="en-US" dirty="0" smtClean="0">
                <a:latin typeface="+mj-lt"/>
              </a:rPr>
              <a:t>Chung : </a:t>
            </a:r>
            <a:r>
              <a:rPr lang="en-US" dirty="0" err="1" smtClean="0">
                <a:latin typeface="+mj-lt"/>
              </a:rPr>
              <a:t>Usecase</a:t>
            </a:r>
            <a:r>
              <a:rPr lang="en-US" dirty="0" smtClean="0">
                <a:latin typeface="+mj-lt"/>
              </a:rPr>
              <a:t> xem xe </a:t>
            </a:r>
            <a:r>
              <a:rPr lang="en-US" dirty="0" err="1" smtClean="0">
                <a:latin typeface="+mj-lt"/>
              </a:rPr>
              <a:t>đạp</a:t>
            </a:r>
            <a:endParaRPr lang="en-US" dirty="0" smtClean="0">
              <a:latin typeface="+mj-lt"/>
            </a:endParaRPr>
          </a:p>
          <a:p>
            <a:pPr marL="50800" indent="0">
              <a:buNone/>
            </a:pPr>
            <a:endParaRPr lang="en-US" dirty="0">
              <a:latin typeface="+mj-lt"/>
            </a:endParaRPr>
          </a:p>
          <a:p>
            <a:pPr marL="50800" indent="0">
              <a:buNone/>
            </a:pPr>
            <a:r>
              <a:rPr lang="en-US" dirty="0" smtClean="0">
                <a:latin typeface="+mj-lt"/>
              </a:rPr>
              <a:t>Đức Anh : </a:t>
            </a:r>
            <a:r>
              <a:rPr lang="en-US" dirty="0" err="1" smtClean="0">
                <a:latin typeface="+mj-lt"/>
              </a:rPr>
              <a:t>Usecase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thuê</a:t>
            </a:r>
            <a:r>
              <a:rPr lang="en-US" dirty="0" smtClean="0">
                <a:latin typeface="+mj-lt"/>
              </a:rPr>
              <a:t> xe </a:t>
            </a:r>
            <a:r>
              <a:rPr lang="en-US" dirty="0" err="1" smtClean="0">
                <a:latin typeface="+mj-lt"/>
              </a:rPr>
              <a:t>đạp</a:t>
            </a:r>
            <a:endParaRPr lang="en-US" dirty="0" smtClean="0">
              <a:latin typeface="+mj-lt"/>
            </a:endParaRPr>
          </a:p>
          <a:p>
            <a:pPr marL="50800" indent="0">
              <a:buNone/>
            </a:pPr>
            <a:endParaRPr lang="en-US" dirty="0" smtClean="0">
              <a:latin typeface="+mj-lt"/>
            </a:endParaRPr>
          </a:p>
          <a:p>
            <a:pPr marL="50800" indent="0">
              <a:buNone/>
            </a:pPr>
            <a:r>
              <a:rPr lang="en-US" dirty="0" smtClean="0">
                <a:latin typeface="+mj-lt"/>
              </a:rPr>
              <a:t>Đức : </a:t>
            </a:r>
            <a:r>
              <a:rPr lang="en-US" dirty="0" err="1" smtClean="0">
                <a:latin typeface="+mj-lt"/>
              </a:rPr>
              <a:t>Usecase</a:t>
            </a:r>
            <a:r>
              <a:rPr lang="en-US" dirty="0" smtClean="0">
                <a:latin typeface="+mj-lt"/>
              </a:rPr>
              <a:t> Trả xe </a:t>
            </a:r>
            <a:r>
              <a:rPr lang="en-US" dirty="0" err="1" smtClean="0">
                <a:latin typeface="+mj-lt"/>
              </a:rPr>
              <a:t>đạp</a:t>
            </a:r>
            <a:r>
              <a:rPr lang="en-US" dirty="0" smtClean="0">
                <a:latin typeface="+mj-lt"/>
              </a:rPr>
              <a:t>, payment</a:t>
            </a:r>
            <a:endParaRPr lang="en-US" dirty="0">
              <a:latin typeface="+mj-lt"/>
            </a:endParaRPr>
          </a:p>
        </p:txBody>
      </p:sp>
      <p:sp>
        <p:nvSpPr>
          <p:cNvPr id="6" name="Google Shape;69;p5"/>
          <p:cNvSpPr txBox="1">
            <a:spLocks/>
          </p:cNvSpPr>
          <p:nvPr/>
        </p:nvSpPr>
        <p:spPr>
          <a:xfrm>
            <a:off x="338736" y="115910"/>
            <a:ext cx="9681027" cy="66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Font typeface="Arial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1.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Đóng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góp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 các thành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  <a:cs typeface="Arial"/>
                <a:sym typeface="Arial"/>
              </a:rPr>
              <a:t>viên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54040601"/>
              </p:ext>
            </p:extLst>
          </p:nvPr>
        </p:nvGraphicFramePr>
        <p:xfrm>
          <a:off x="7139709" y="1052945"/>
          <a:ext cx="4930371" cy="445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7"/>
          <p:cNvCxnSpPr/>
          <p:nvPr/>
        </p:nvCxnSpPr>
        <p:spPr>
          <a:xfrm>
            <a:off x="3209731" y="216470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69;p5"/>
          <p:cNvSpPr txBox="1">
            <a:spLocks/>
          </p:cNvSpPr>
          <p:nvPr/>
        </p:nvSpPr>
        <p:spPr>
          <a:xfrm>
            <a:off x="338736" y="115910"/>
            <a:ext cx="10002932" cy="66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Sơ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đồ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tương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tác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Google Shape;69;p5"/>
          <p:cNvSpPr txBox="1">
            <a:spLocks/>
          </p:cNvSpPr>
          <p:nvPr/>
        </p:nvSpPr>
        <p:spPr>
          <a:xfrm>
            <a:off x="338736" y="1038302"/>
            <a:ext cx="3642137" cy="3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Xem xe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trạm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t="4446" r="2368" b="2626"/>
          <a:stretch/>
        </p:blipFill>
        <p:spPr>
          <a:xfrm>
            <a:off x="3685309" y="857121"/>
            <a:ext cx="8421973" cy="579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5"/>
          <p:cNvSpPr txBox="1">
            <a:spLocks/>
          </p:cNvSpPr>
          <p:nvPr/>
        </p:nvSpPr>
        <p:spPr>
          <a:xfrm>
            <a:off x="338736" y="115910"/>
            <a:ext cx="10529561" cy="66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Sơ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đồ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tương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tác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95263" y="700668"/>
            <a:ext cx="3490133" cy="6158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Mượn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xe (rent Bike)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3" y="1173017"/>
            <a:ext cx="11166683" cy="509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Sơ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đồ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tương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tác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1049539" y="691431"/>
            <a:ext cx="3490133" cy="6158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Trả xe (give Bike back)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1141" r="2567" b="20133"/>
          <a:stretch/>
        </p:blipFill>
        <p:spPr>
          <a:xfrm>
            <a:off x="1182255" y="1168725"/>
            <a:ext cx="8636000" cy="52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rgbClr val="1F3864"/>
              </a:buClr>
              <a:buSzPts val="4000"/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3.1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Sơ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đồ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tổng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quan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7" y="751122"/>
            <a:ext cx="11191367" cy="58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494</Words>
  <Application>Microsoft Office PowerPoint</Application>
  <PresentationFormat>Widescreen</PresentationFormat>
  <Paragraphs>62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Sơ đồ tương tác </vt:lpstr>
      <vt:lpstr>3.1 Sơ đồ lớp tổng quan</vt:lpstr>
      <vt:lpstr>3.1 Sơ đồ lớp thiết kế: </vt:lpstr>
      <vt:lpstr>3.2 Sơ đồ lớp thiết kế: Interbank Subsystem </vt:lpstr>
      <vt:lpstr>3. 2 Thiết kế chi tiết lớp:</vt:lpstr>
      <vt:lpstr>3. 2 Thiết kế chi tiết lớp: </vt:lpstr>
      <vt:lpstr>4.1 Design Consideration: Coupling </vt:lpstr>
      <vt:lpstr>4.2 Design Consideration: Cohesion </vt:lpstr>
      <vt:lpstr>4.2 Design Consideration: Cohesion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Nang Duc Anh</cp:lastModifiedBy>
  <cp:revision>61</cp:revision>
  <dcterms:created xsi:type="dcterms:W3CDTF">2020-12-31T09:57:48Z</dcterms:created>
  <dcterms:modified xsi:type="dcterms:W3CDTF">2022-01-05T15:28:18Z</dcterms:modified>
</cp:coreProperties>
</file>