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8" r:id="rId2"/>
    <p:sldId id="279" r:id="rId3"/>
    <p:sldId id="299" r:id="rId4"/>
    <p:sldId id="273" r:id="rId5"/>
    <p:sldId id="303" r:id="rId6"/>
    <p:sldId id="304" r:id="rId7"/>
    <p:sldId id="302" r:id="rId8"/>
    <p:sldId id="267" r:id="rId9"/>
    <p:sldId id="278" r:id="rId10"/>
    <p:sldId id="297" r:id="rId11"/>
    <p:sldId id="289" r:id="rId12"/>
    <p:sldId id="286" r:id="rId13"/>
    <p:sldId id="284" r:id="rId14"/>
    <p:sldId id="292" r:id="rId15"/>
    <p:sldId id="305" r:id="rId16"/>
    <p:sldId id="308" r:id="rId17"/>
    <p:sldId id="309" r:id="rId18"/>
    <p:sldId id="290" r:id="rId19"/>
    <p:sldId id="306" r:id="rId20"/>
    <p:sldId id="3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36D"/>
    <a:srgbClr val="E5E6E9"/>
    <a:srgbClr val="DDE1E5"/>
    <a:srgbClr val="878787"/>
    <a:srgbClr val="87000A"/>
    <a:srgbClr val="2F3959"/>
    <a:srgbClr val="313B5C"/>
    <a:srgbClr val="313B5E"/>
    <a:srgbClr val="617B9A"/>
    <a:srgbClr val="535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43" autoAdjust="0"/>
  </p:normalViewPr>
  <p:slideViewPr>
    <p:cSldViewPr snapToGrid="0" snapToObjects="1">
      <p:cViewPr>
        <p:scale>
          <a:sx n="100" d="100"/>
          <a:sy n="100" d="100"/>
        </p:scale>
        <p:origin x="-188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36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A1041-2ECC-674B-929C-E8EACCD9FD28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D1F8780B-8956-8A48-B5A6-31D578442B12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二维</a:t>
          </a:r>
          <a:r>
            <a:rPr lang="en-US" altLang="zh-CN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系统建设</a:t>
          </a:r>
          <a:endParaRPr lang="en-US" sz="16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gm:t>
    </dgm:pt>
    <dgm:pt modelId="{5B5C877C-CD97-1E4F-84A6-65AF248143F8}" type="parTrans" cxnId="{BD77E955-3F52-2D49-A76D-BB3B02D4AD86}">
      <dgm:prSet/>
      <dgm:spPr/>
      <dgm:t>
        <a:bodyPr/>
        <a:lstStyle/>
        <a:p>
          <a:endParaRPr lang="en-US"/>
        </a:p>
      </dgm:t>
    </dgm:pt>
    <dgm:pt modelId="{82C31461-C696-D74A-9A4C-DF6A01AE57FD}" type="sibTrans" cxnId="{BD77E955-3F52-2D49-A76D-BB3B02D4AD86}">
      <dgm:prSet/>
      <dgm:spPr/>
      <dgm:t>
        <a:bodyPr/>
        <a:lstStyle/>
        <a:p>
          <a:endParaRPr lang="en-US"/>
        </a:p>
      </dgm:t>
    </dgm:pt>
    <dgm:pt modelId="{84B7D048-72F3-374B-AB23-C01BA71BD905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本地地图服务</a:t>
          </a:r>
          <a:endParaRPr lang="en-US" sz="16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gm:t>
    </dgm:pt>
    <dgm:pt modelId="{C1DCC694-1A76-1344-83D4-48DDAD97C2B7}" type="parTrans" cxnId="{EAE9B086-CF1A-A346-9117-96C45C148053}">
      <dgm:prSet/>
      <dgm:spPr/>
      <dgm:t>
        <a:bodyPr/>
        <a:lstStyle/>
        <a:p>
          <a:endParaRPr lang="en-US"/>
        </a:p>
      </dgm:t>
    </dgm:pt>
    <dgm:pt modelId="{2610EF44-38E6-3642-9A14-C9B50894EDF4}" type="sibTrans" cxnId="{EAE9B086-CF1A-A346-9117-96C45C148053}">
      <dgm:prSet/>
      <dgm:spPr/>
      <dgm:t>
        <a:bodyPr/>
        <a:lstStyle/>
        <a:p>
          <a:endParaRPr lang="en-US"/>
        </a:p>
      </dgm:t>
    </dgm:pt>
    <dgm:pt modelId="{07C3CDF2-0D1B-A141-91EB-AB556BB25F1D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 </a:t>
          </a:r>
          <a:r>
            <a:rPr lang="en-US" altLang="zh-CN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平台整体规划</a:t>
          </a:r>
          <a:endParaRPr lang="en-US" sz="16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gm:t>
    </dgm:pt>
    <dgm:pt modelId="{C8714841-7CB9-3D46-9EB4-316778C31E6F}" type="parTrans" cxnId="{B8B934E9-A6EF-D74B-ABFC-66BB01674379}">
      <dgm:prSet/>
      <dgm:spPr/>
      <dgm:t>
        <a:bodyPr/>
        <a:lstStyle/>
        <a:p>
          <a:endParaRPr lang="en-US"/>
        </a:p>
      </dgm:t>
    </dgm:pt>
    <dgm:pt modelId="{7DDDC5AB-2ADD-D94F-A30B-0E3F1AF76013}" type="sibTrans" cxnId="{B8B934E9-A6EF-D74B-ABFC-66BB01674379}">
      <dgm:prSet/>
      <dgm:spPr/>
      <dgm:t>
        <a:bodyPr/>
        <a:lstStyle/>
        <a:p>
          <a:endParaRPr lang="en-US"/>
        </a:p>
      </dgm:t>
    </dgm:pt>
    <dgm:pt modelId="{F13D9AD9-2ED8-8D46-8633-FB1EB8F0A954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技术选型及方案评估</a:t>
          </a:r>
          <a:endParaRPr lang="en-US" sz="16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gm:t>
    </dgm:pt>
    <dgm:pt modelId="{3F8011E3-D581-0E4B-B418-B9E64E37F3AE}" type="parTrans" cxnId="{2519ACE5-5711-9F48-90DF-91C1BFC98D14}">
      <dgm:prSet/>
      <dgm:spPr/>
      <dgm:t>
        <a:bodyPr/>
        <a:lstStyle/>
        <a:p>
          <a:endParaRPr lang="en-US"/>
        </a:p>
      </dgm:t>
    </dgm:pt>
    <dgm:pt modelId="{7B068361-D6EB-5145-8360-E3C93839AD40}" type="sibTrans" cxnId="{2519ACE5-5711-9F48-90DF-91C1BFC98D14}">
      <dgm:prSet/>
      <dgm:spPr/>
      <dgm:t>
        <a:bodyPr/>
        <a:lstStyle/>
        <a:p>
          <a:endParaRPr lang="en-US"/>
        </a:p>
      </dgm:t>
    </dgm:pt>
    <dgm:pt modelId="{BCA2208A-C732-FB49-AE90-8D929E6EDC3E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三维</a:t>
          </a:r>
          <a:r>
            <a:rPr lang="en-US" altLang="zh-CN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平台建设</a:t>
          </a:r>
          <a:endParaRPr lang="en-US" sz="16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gm:t>
    </dgm:pt>
    <dgm:pt modelId="{18F60AC8-7842-B445-88DD-15ADA7F5F8D1}" type="sibTrans" cxnId="{D53DB92F-669F-1E4B-AC28-C6174DD21E3D}">
      <dgm:prSet/>
      <dgm:spPr/>
      <dgm:t>
        <a:bodyPr/>
        <a:lstStyle/>
        <a:p>
          <a:endParaRPr lang="en-US"/>
        </a:p>
      </dgm:t>
    </dgm:pt>
    <dgm:pt modelId="{6405C45A-16B8-4C44-B9E4-5084E6D6C6B1}" type="parTrans" cxnId="{D53DB92F-669F-1E4B-AC28-C6174DD21E3D}">
      <dgm:prSet/>
      <dgm:spPr/>
      <dgm:t>
        <a:bodyPr/>
        <a:lstStyle/>
        <a:p>
          <a:endParaRPr lang="en-US"/>
        </a:p>
      </dgm:t>
    </dgm:pt>
    <dgm:pt modelId="{18C0AFEC-9407-5544-942D-38ECA6DB3178}" type="pres">
      <dgm:prSet presAssocID="{ACCA1041-2ECC-674B-929C-E8EACCD9FD28}" presName="arrowDiagram" presStyleCnt="0">
        <dgm:presLayoutVars>
          <dgm:chMax val="5"/>
          <dgm:dir/>
          <dgm:resizeHandles val="exact"/>
        </dgm:presLayoutVars>
      </dgm:prSet>
      <dgm:spPr/>
    </dgm:pt>
    <dgm:pt modelId="{7CE7E1A5-7BFE-7340-822C-96E9668F2027}" type="pres">
      <dgm:prSet presAssocID="{ACCA1041-2ECC-674B-929C-E8EACCD9FD28}" presName="arrow" presStyleLbl="bgShp" presStyleIdx="0" presStyleCnt="1" custAng="5400000" custFlipVert="1" custFlipHor="0" custScaleY="106667" custLinFactNeighborX="-11667" custLinFactNeighborY="3667"/>
      <dgm:spPr>
        <a:solidFill>
          <a:schemeClr val="bg1">
            <a:lumMod val="50000"/>
          </a:schemeClr>
        </a:solidFill>
      </dgm:spPr>
    </dgm:pt>
    <dgm:pt modelId="{922CE894-D36B-7646-B98E-BD37C4696E5B}" type="pres">
      <dgm:prSet presAssocID="{ACCA1041-2ECC-674B-929C-E8EACCD9FD28}" presName="arrowDiagram5" presStyleCnt="0"/>
      <dgm:spPr/>
    </dgm:pt>
    <dgm:pt modelId="{7091DA38-8D91-6646-9DBE-C9356E69E04F}" type="pres">
      <dgm:prSet presAssocID="{07C3CDF2-0D1B-A141-91EB-AB556BB25F1D}" presName="bullet5a" presStyleLbl="node1" presStyleIdx="0" presStyleCnt="5" custLinFactX="216303" custLinFactY="445471" custLinFactNeighborX="300000" custLinFactNeighborY="500000"/>
      <dgm:spPr>
        <a:solidFill>
          <a:srgbClr val="800000"/>
        </a:solidFill>
      </dgm:spPr>
    </dgm:pt>
    <dgm:pt modelId="{F21D7F5B-D5B5-C544-90E3-91DD5F1BAA9A}" type="pres">
      <dgm:prSet presAssocID="{07C3CDF2-0D1B-A141-91EB-AB556BB25F1D}" presName="textBox5a" presStyleLbl="revTx" presStyleIdx="0" presStyleCnt="5" custScaleX="349109" custScaleY="35575" custLinFactX="100000" custLinFactNeighborX="181506" custLinFactNeighborY="98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9200D-12C4-2F41-997C-893A0EA5147F}" type="pres">
      <dgm:prSet presAssocID="{F13D9AD9-2ED8-8D46-8633-FB1EB8F0A954}" presName="bullet5b" presStyleLbl="node1" presStyleIdx="1" presStyleCnt="5" custLinFactX="100000" custLinFactY="272917" custLinFactNeighborX="183567" custLinFactNeighborY="300000"/>
      <dgm:spPr>
        <a:solidFill>
          <a:srgbClr val="800000"/>
        </a:solidFill>
      </dgm:spPr>
    </dgm:pt>
    <dgm:pt modelId="{03538EBD-1F88-9547-ADB2-ECB39641FEDE}" type="pres">
      <dgm:prSet presAssocID="{F13D9AD9-2ED8-8D46-8633-FB1EB8F0A954}" presName="textBox5b" presStyleLbl="revTx" presStyleIdx="1" presStyleCnt="5" custScaleX="244177" custScaleY="25695" custLinFactX="77511" custLinFactNeighborX="100000" custLinFactNeighborY="326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0BBB7-75B2-DE4C-AF77-D55DB4128AB4}" type="pres">
      <dgm:prSet presAssocID="{D1F8780B-8956-8A48-B5A6-31D578442B12}" presName="bullet5c" presStyleLbl="node1" presStyleIdx="2" presStyleCnt="5" custLinFactY="100000" custLinFactNeighborX="60779" custLinFactNeighborY="195141"/>
      <dgm:spPr>
        <a:solidFill>
          <a:srgbClr val="800000"/>
        </a:solidFill>
      </dgm:spPr>
    </dgm:pt>
    <dgm:pt modelId="{1AF7527A-6FEE-E04C-8E35-AA8E152C07B6}" type="pres">
      <dgm:prSet presAssocID="{D1F8780B-8956-8A48-B5A6-31D578442B12}" presName="textBox5c" presStyleLbl="revTx" presStyleIdx="2" presStyleCnt="5" custScaleX="201058" custScaleY="38316" custLinFactX="1468" custLinFactNeighborX="100000" custLinFactNeighborY="1186">
        <dgm:presLayoutVars>
          <dgm:bulletEnabled val="1"/>
        </dgm:presLayoutVars>
      </dgm:prSet>
      <dgm:spPr/>
    </dgm:pt>
    <dgm:pt modelId="{1360079F-DFD7-8F49-80DB-D2965EFEE666}" type="pres">
      <dgm:prSet presAssocID="{84B7D048-72F3-374B-AB23-C01BA71BD905}" presName="bullet5d" presStyleLbl="node1" presStyleIdx="3" presStyleCnt="5" custLinFactX="-54559" custLinFactNeighborX="-100000" custLinFactNeighborY="16803"/>
      <dgm:spPr>
        <a:solidFill>
          <a:srgbClr val="800000"/>
        </a:solidFill>
      </dgm:spPr>
    </dgm:pt>
    <dgm:pt modelId="{5DD40AA3-6242-1743-98E3-6D957FB39E84}" type="pres">
      <dgm:prSet presAssocID="{84B7D048-72F3-374B-AB23-C01BA71BD905}" presName="textBox5d" presStyleLbl="revTx" presStyleIdx="3" presStyleCnt="5" custScaleX="222521" custScaleY="20398" custLinFactNeighborX="49994" custLinFactNeighborY="-43780">
        <dgm:presLayoutVars>
          <dgm:bulletEnabled val="1"/>
        </dgm:presLayoutVars>
      </dgm:prSet>
      <dgm:spPr/>
    </dgm:pt>
    <dgm:pt modelId="{5721C935-F02C-E243-9D33-B40B3AD6E546}" type="pres">
      <dgm:prSet presAssocID="{BCA2208A-C732-FB49-AE90-8D929E6EDC3E}" presName="bullet5e" presStyleLbl="node1" presStyleIdx="4" presStyleCnt="5" custLinFactX="-126997" custLinFactY="-60863" custLinFactNeighborX="-200000" custLinFactNeighborY="-100000"/>
      <dgm:spPr>
        <a:solidFill>
          <a:srgbClr val="800000"/>
        </a:solidFill>
      </dgm:spPr>
    </dgm:pt>
    <dgm:pt modelId="{139AA41D-F66D-D447-92E9-B2E945E92F51}" type="pres">
      <dgm:prSet presAssocID="{BCA2208A-C732-FB49-AE90-8D929E6EDC3E}" presName="textBox5e" presStyleLbl="revTx" presStyleIdx="4" presStyleCnt="5" custScaleX="277375" custScaleY="16848" custLinFactNeighborX="20833" custLinFactNeighborY="-75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7E955-3F52-2D49-A76D-BB3B02D4AD86}" srcId="{ACCA1041-2ECC-674B-929C-E8EACCD9FD28}" destId="{D1F8780B-8956-8A48-B5A6-31D578442B12}" srcOrd="2" destOrd="0" parTransId="{5B5C877C-CD97-1E4F-84A6-65AF248143F8}" sibTransId="{82C31461-C696-D74A-9A4C-DF6A01AE57FD}"/>
    <dgm:cxn modelId="{EAE9B086-CF1A-A346-9117-96C45C148053}" srcId="{ACCA1041-2ECC-674B-929C-E8EACCD9FD28}" destId="{84B7D048-72F3-374B-AB23-C01BA71BD905}" srcOrd="3" destOrd="0" parTransId="{C1DCC694-1A76-1344-83D4-48DDAD97C2B7}" sibTransId="{2610EF44-38E6-3642-9A14-C9B50894EDF4}"/>
    <dgm:cxn modelId="{A7F7805C-4ECC-E948-BC09-74E50A389D14}" type="presOf" srcId="{D1F8780B-8956-8A48-B5A6-31D578442B12}" destId="{1AF7527A-6FEE-E04C-8E35-AA8E152C07B6}" srcOrd="0" destOrd="0" presId="urn:microsoft.com/office/officeart/2005/8/layout/arrow2"/>
    <dgm:cxn modelId="{ADEF545A-3AFE-F740-8B6B-CA63151E4B14}" type="presOf" srcId="{07C3CDF2-0D1B-A141-91EB-AB556BB25F1D}" destId="{F21D7F5B-D5B5-C544-90E3-91DD5F1BAA9A}" srcOrd="0" destOrd="0" presId="urn:microsoft.com/office/officeart/2005/8/layout/arrow2"/>
    <dgm:cxn modelId="{2EB45054-2B36-6140-91BE-26548D8D7FC8}" type="presOf" srcId="{BCA2208A-C732-FB49-AE90-8D929E6EDC3E}" destId="{139AA41D-F66D-D447-92E9-B2E945E92F51}" srcOrd="0" destOrd="0" presId="urn:microsoft.com/office/officeart/2005/8/layout/arrow2"/>
    <dgm:cxn modelId="{D53DB92F-669F-1E4B-AC28-C6174DD21E3D}" srcId="{ACCA1041-2ECC-674B-929C-E8EACCD9FD28}" destId="{BCA2208A-C732-FB49-AE90-8D929E6EDC3E}" srcOrd="4" destOrd="0" parTransId="{6405C45A-16B8-4C44-B9E4-5084E6D6C6B1}" sibTransId="{18F60AC8-7842-B445-88DD-15ADA7F5F8D1}"/>
    <dgm:cxn modelId="{091DBB35-D263-644D-BD38-9047474BBB4C}" type="presOf" srcId="{ACCA1041-2ECC-674B-929C-E8EACCD9FD28}" destId="{18C0AFEC-9407-5544-942D-38ECA6DB3178}" srcOrd="0" destOrd="0" presId="urn:microsoft.com/office/officeart/2005/8/layout/arrow2"/>
    <dgm:cxn modelId="{2519ACE5-5711-9F48-90DF-91C1BFC98D14}" srcId="{ACCA1041-2ECC-674B-929C-E8EACCD9FD28}" destId="{F13D9AD9-2ED8-8D46-8633-FB1EB8F0A954}" srcOrd="1" destOrd="0" parTransId="{3F8011E3-D581-0E4B-B418-B9E64E37F3AE}" sibTransId="{7B068361-D6EB-5145-8360-E3C93839AD40}"/>
    <dgm:cxn modelId="{FFDF2E46-E9D7-834E-BB05-CF0281AFCDCA}" type="presOf" srcId="{84B7D048-72F3-374B-AB23-C01BA71BD905}" destId="{5DD40AA3-6242-1743-98E3-6D957FB39E84}" srcOrd="0" destOrd="0" presId="urn:microsoft.com/office/officeart/2005/8/layout/arrow2"/>
    <dgm:cxn modelId="{19636C63-1206-C44F-89F5-32D91B75FCF6}" type="presOf" srcId="{F13D9AD9-2ED8-8D46-8633-FB1EB8F0A954}" destId="{03538EBD-1F88-9547-ADB2-ECB39641FEDE}" srcOrd="0" destOrd="0" presId="urn:microsoft.com/office/officeart/2005/8/layout/arrow2"/>
    <dgm:cxn modelId="{B8B934E9-A6EF-D74B-ABFC-66BB01674379}" srcId="{ACCA1041-2ECC-674B-929C-E8EACCD9FD28}" destId="{07C3CDF2-0D1B-A141-91EB-AB556BB25F1D}" srcOrd="0" destOrd="0" parTransId="{C8714841-7CB9-3D46-9EB4-316778C31E6F}" sibTransId="{7DDDC5AB-2ADD-D94F-A30B-0E3F1AF76013}"/>
    <dgm:cxn modelId="{AE930BF7-8E10-1C42-808A-0556650A2F8F}" type="presParOf" srcId="{18C0AFEC-9407-5544-942D-38ECA6DB3178}" destId="{7CE7E1A5-7BFE-7340-822C-96E9668F2027}" srcOrd="0" destOrd="0" presId="urn:microsoft.com/office/officeart/2005/8/layout/arrow2"/>
    <dgm:cxn modelId="{59FE2227-7177-CD4B-992E-F2B799EB79DD}" type="presParOf" srcId="{18C0AFEC-9407-5544-942D-38ECA6DB3178}" destId="{922CE894-D36B-7646-B98E-BD37C4696E5B}" srcOrd="1" destOrd="0" presId="urn:microsoft.com/office/officeart/2005/8/layout/arrow2"/>
    <dgm:cxn modelId="{CF6B617D-80AF-5043-95D3-E6549C0F0386}" type="presParOf" srcId="{922CE894-D36B-7646-B98E-BD37C4696E5B}" destId="{7091DA38-8D91-6646-9DBE-C9356E69E04F}" srcOrd="0" destOrd="0" presId="urn:microsoft.com/office/officeart/2005/8/layout/arrow2"/>
    <dgm:cxn modelId="{6EAB2834-ACD3-4745-979E-072344A98E70}" type="presParOf" srcId="{922CE894-D36B-7646-B98E-BD37C4696E5B}" destId="{F21D7F5B-D5B5-C544-90E3-91DD5F1BAA9A}" srcOrd="1" destOrd="0" presId="urn:microsoft.com/office/officeart/2005/8/layout/arrow2"/>
    <dgm:cxn modelId="{97080D97-17A1-D04A-88E9-D797FDD019D6}" type="presParOf" srcId="{922CE894-D36B-7646-B98E-BD37C4696E5B}" destId="{3129200D-12C4-2F41-997C-893A0EA5147F}" srcOrd="2" destOrd="0" presId="urn:microsoft.com/office/officeart/2005/8/layout/arrow2"/>
    <dgm:cxn modelId="{999CB163-7AFA-424F-9840-429CD4DE5040}" type="presParOf" srcId="{922CE894-D36B-7646-B98E-BD37C4696E5B}" destId="{03538EBD-1F88-9547-ADB2-ECB39641FEDE}" srcOrd="3" destOrd="0" presId="urn:microsoft.com/office/officeart/2005/8/layout/arrow2"/>
    <dgm:cxn modelId="{A4385AB1-F86D-A94F-9808-D329DE77974D}" type="presParOf" srcId="{922CE894-D36B-7646-B98E-BD37C4696E5B}" destId="{EED0BBB7-75B2-DE4C-AF77-D55DB4128AB4}" srcOrd="4" destOrd="0" presId="urn:microsoft.com/office/officeart/2005/8/layout/arrow2"/>
    <dgm:cxn modelId="{A73E8393-4A10-7A4B-B9AD-D9964F016BED}" type="presParOf" srcId="{922CE894-D36B-7646-B98E-BD37C4696E5B}" destId="{1AF7527A-6FEE-E04C-8E35-AA8E152C07B6}" srcOrd="5" destOrd="0" presId="urn:microsoft.com/office/officeart/2005/8/layout/arrow2"/>
    <dgm:cxn modelId="{E96F0A83-CF96-1E42-9B94-F6EF0CF340E3}" type="presParOf" srcId="{922CE894-D36B-7646-B98E-BD37C4696E5B}" destId="{1360079F-DFD7-8F49-80DB-D2965EFEE666}" srcOrd="6" destOrd="0" presId="urn:microsoft.com/office/officeart/2005/8/layout/arrow2"/>
    <dgm:cxn modelId="{9B252CEE-8E48-E045-972A-B9372BC2CD73}" type="presParOf" srcId="{922CE894-D36B-7646-B98E-BD37C4696E5B}" destId="{5DD40AA3-6242-1743-98E3-6D957FB39E84}" srcOrd="7" destOrd="0" presId="urn:microsoft.com/office/officeart/2005/8/layout/arrow2"/>
    <dgm:cxn modelId="{7BC50CB0-CA31-8A41-A3D7-D1227F18736B}" type="presParOf" srcId="{922CE894-D36B-7646-B98E-BD37C4696E5B}" destId="{5721C935-F02C-E243-9D33-B40B3AD6E546}" srcOrd="8" destOrd="0" presId="urn:microsoft.com/office/officeart/2005/8/layout/arrow2"/>
    <dgm:cxn modelId="{8C58D39D-A13E-A941-8CE6-CB60ED157E76}" type="presParOf" srcId="{922CE894-D36B-7646-B98E-BD37C4696E5B}" destId="{139AA41D-F66D-D447-92E9-B2E945E92F51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7E1A5-7BFE-7340-822C-96E9668F2027}">
      <dsp:nvSpPr>
        <dsp:cNvPr id="0" name=""/>
        <dsp:cNvSpPr/>
      </dsp:nvSpPr>
      <dsp:spPr>
        <a:xfrm rot="16200000" flipV="1">
          <a:off x="-1015993" y="609593"/>
          <a:ext cx="6096000" cy="4064012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91DA38-8D91-6646-9DBE-C9356E69E04F}">
      <dsp:nvSpPr>
        <dsp:cNvPr id="0" name=""/>
        <dsp:cNvSpPr/>
      </dsp:nvSpPr>
      <dsp:spPr>
        <a:xfrm>
          <a:off x="945766" y="4895341"/>
          <a:ext cx="140208" cy="140208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1D7F5B-D5B5-C544-90E3-91DD5F1BAA9A}">
      <dsp:nvSpPr>
        <dsp:cNvPr id="0" name=""/>
        <dsp:cNvSpPr/>
      </dsp:nvSpPr>
      <dsp:spPr>
        <a:xfrm>
          <a:off x="1545349" y="4826001"/>
          <a:ext cx="2787900" cy="322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 </a:t>
          </a:r>
          <a:r>
            <a:rPr lang="en-US" altLang="zh-CN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平台整体规划</a:t>
          </a:r>
          <a:endParaRPr lang="en-US" sz="1600" kern="12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sp:txBody>
      <dsp:txXfrm>
        <a:off x="1545349" y="4826001"/>
        <a:ext cx="2787900" cy="322586"/>
      </dsp:txXfrm>
    </dsp:sp>
    <dsp:sp modelId="{3129200D-12C4-2F41-997C-893A0EA5147F}">
      <dsp:nvSpPr>
        <dsp:cNvPr id="0" name=""/>
        <dsp:cNvSpPr/>
      </dsp:nvSpPr>
      <dsp:spPr>
        <a:xfrm>
          <a:off x="1603124" y="4097782"/>
          <a:ext cx="219456" cy="219456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38EBD-1F88-9547-ADB2-ECB39641FEDE}">
      <dsp:nvSpPr>
        <dsp:cNvPr id="0" name=""/>
        <dsp:cNvSpPr/>
      </dsp:nvSpPr>
      <dsp:spPr>
        <a:xfrm>
          <a:off x="2157356" y="4064035"/>
          <a:ext cx="2470914" cy="410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技术选型及方案评估</a:t>
          </a:r>
          <a:endParaRPr lang="en-US" sz="1600" kern="12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sp:txBody>
      <dsp:txXfrm>
        <a:off x="2157356" y="4064035"/>
        <a:ext cx="2470914" cy="410192"/>
      </dsp:txXfrm>
    </dsp:sp>
    <dsp:sp modelId="{EED0BBB7-75B2-DE4C-AF77-D55DB4128AB4}">
      <dsp:nvSpPr>
        <dsp:cNvPr id="0" name=""/>
        <dsp:cNvSpPr/>
      </dsp:nvSpPr>
      <dsp:spPr>
        <a:xfrm>
          <a:off x="2134024" y="3122682"/>
          <a:ext cx="292608" cy="292608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F7527A-6FEE-E04C-8E35-AA8E152C07B6}">
      <dsp:nvSpPr>
        <dsp:cNvPr id="0" name=""/>
        <dsp:cNvSpPr/>
      </dsp:nvSpPr>
      <dsp:spPr>
        <a:xfrm>
          <a:off x="2701795" y="3091169"/>
          <a:ext cx="2365503" cy="82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二维</a:t>
          </a:r>
          <a:r>
            <a:rPr lang="en-US" altLang="zh-CN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系统建设</a:t>
          </a:r>
          <a:endParaRPr lang="en-US" sz="1600" kern="12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sp:txBody>
      <dsp:txXfrm>
        <a:off x="2701795" y="3091169"/>
        <a:ext cx="2365503" cy="820429"/>
      </dsp:txXfrm>
    </dsp:sp>
    <dsp:sp modelId="{1360079F-DFD7-8F49-80DB-D2965EFEE666}">
      <dsp:nvSpPr>
        <dsp:cNvPr id="0" name=""/>
        <dsp:cNvSpPr/>
      </dsp:nvSpPr>
      <dsp:spPr>
        <a:xfrm>
          <a:off x="2505877" y="1868431"/>
          <a:ext cx="377952" cy="377952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D40AA3-6242-1743-98E3-6D957FB39E84}">
      <dsp:nvSpPr>
        <dsp:cNvPr id="0" name=""/>
        <dsp:cNvSpPr/>
      </dsp:nvSpPr>
      <dsp:spPr>
        <a:xfrm>
          <a:off x="3141651" y="1892328"/>
          <a:ext cx="2712976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本地地图服务</a:t>
          </a:r>
          <a:endParaRPr lang="en-US" sz="1600" kern="12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sp:txBody>
      <dsp:txXfrm>
        <a:off x="3141651" y="1892328"/>
        <a:ext cx="2712976" cy="520699"/>
      </dsp:txXfrm>
    </dsp:sp>
    <dsp:sp modelId="{5721C935-F02C-E243-9D33-B40B3AD6E546}">
      <dsp:nvSpPr>
        <dsp:cNvPr id="0" name=""/>
        <dsp:cNvSpPr/>
      </dsp:nvSpPr>
      <dsp:spPr>
        <a:xfrm>
          <a:off x="2682654" y="726957"/>
          <a:ext cx="481584" cy="481584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AA41D-F66D-D447-92E9-B2E945E92F51}">
      <dsp:nvSpPr>
        <dsp:cNvPr id="0" name=""/>
        <dsp:cNvSpPr/>
      </dsp:nvSpPr>
      <dsp:spPr>
        <a:xfrm>
          <a:off x="3416934" y="787399"/>
          <a:ext cx="3381756" cy="472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三维</a:t>
          </a:r>
          <a:r>
            <a:rPr lang="en-US" altLang="zh-CN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GIS</a:t>
          </a:r>
          <a:r>
            <a:rPr lang="zh-CN" altLang="en-US" sz="1600" kern="1200" dirty="0" smtClean="0">
              <a:solidFill>
                <a:srgbClr val="800000"/>
              </a:solidFill>
              <a:latin typeface="Heiti SC Light"/>
              <a:ea typeface="Heiti SC Light"/>
              <a:cs typeface="Heiti SC Light"/>
            </a:rPr>
            <a:t>平台建设</a:t>
          </a:r>
          <a:endParaRPr lang="en-US" sz="1600" kern="1200" dirty="0">
            <a:solidFill>
              <a:srgbClr val="800000"/>
            </a:solidFill>
            <a:latin typeface="Heiti SC Light"/>
            <a:ea typeface="Heiti SC Light"/>
            <a:cs typeface="Heiti SC Light"/>
          </a:endParaRPr>
        </a:p>
      </dsp:txBody>
      <dsp:txXfrm>
        <a:off x="3416934" y="787399"/>
        <a:ext cx="3381756" cy="472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14D9A-6438-304E-BCE0-95B6AC7C84F7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CB6D-8510-4E45-B260-EB75675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6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4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84FF-09B1-CB44-A933-0D2F7F6A3ECE}" type="datetimeFigureOut">
              <a:rPr lang="en-US" smtClean="0"/>
              <a:t>12/29/13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235A-1DDF-4E48-970A-AB8ABB615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19.jpeg"/><Relationship Id="rId13" Type="http://schemas.openxmlformats.org/officeDocument/2006/relationships/image" Target="../media/image20.png"/><Relationship Id="rId1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70100" y="8763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87000A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平台价值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9500" y="10414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87000A"/>
                </a:solidFill>
                <a:latin typeface="黑体"/>
                <a:ea typeface="黑体"/>
                <a:cs typeface="黑体"/>
              </a:rPr>
              <a:t>1</a:t>
            </a:r>
            <a:endParaRPr lang="en-US" sz="2800" dirty="0">
              <a:solidFill>
                <a:srgbClr val="87000A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0100" y="1905000"/>
            <a:ext cx="4965700" cy="850900"/>
          </a:xfrm>
          <a:prstGeom prst="roundRect">
            <a:avLst>
              <a:gd name="adj" fmla="val 63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平台能力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9500" y="20701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0100" y="2946400"/>
            <a:ext cx="4965700" cy="850900"/>
          </a:xfrm>
          <a:prstGeom prst="roundRect">
            <a:avLst>
              <a:gd name="adj" fmla="val 63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系统架构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49500" y="31115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100" y="3987800"/>
            <a:ext cx="4965700" cy="850900"/>
          </a:xfrm>
          <a:prstGeom prst="roundRect">
            <a:avLst>
              <a:gd name="adj" fmla="val 63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成熟度模型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9500" y="41529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0100" y="5016500"/>
            <a:ext cx="4965700" cy="850900"/>
          </a:xfrm>
          <a:prstGeom prst="roundRect">
            <a:avLst>
              <a:gd name="adj" fmla="val 63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9500" y="51816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70100" y="8763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平台价值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9500" y="10414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0100" y="19050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平台能力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9500" y="20701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0100" y="29464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系统架构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49500" y="31115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100" y="39878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800000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WebGIS</a:t>
            </a:r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技术栈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9500" y="41529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87000A"/>
                </a:solidFill>
              </a:rPr>
              <a:t>4</a:t>
            </a:r>
            <a:endParaRPr lang="en-US" sz="2800" dirty="0">
              <a:solidFill>
                <a:srgbClr val="87000A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0100" y="50165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9500" y="51816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85841"/>
              </p:ext>
            </p:extLst>
          </p:nvPr>
        </p:nvGraphicFramePr>
        <p:xfrm>
          <a:off x="640679" y="901699"/>
          <a:ext cx="7916982" cy="5287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{72833802-FEF1-4C79-8D5D-14CF1EAF98D9}</a:tableStyleId>
              </a:tblPr>
              <a:tblGrid>
                <a:gridCol w="2638994"/>
                <a:gridCol w="2638994"/>
                <a:gridCol w="2638994"/>
              </a:tblGrid>
              <a:tr h="388650">
                <a:tc>
                  <a:txBody>
                    <a:bodyPr/>
                    <a:lstStyle/>
                    <a:p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商业</a:t>
                      </a:r>
                      <a:r>
                        <a:rPr lang="en-US" altLang="zh-CN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GIS</a:t>
                      </a:r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产品</a:t>
                      </a:r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开源</a:t>
                      </a:r>
                      <a:r>
                        <a:rPr lang="en-US" altLang="zh-CN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GIS</a:t>
                      </a:r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</a:tr>
              <a:tr h="6708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成本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软件收费，需要购买</a:t>
                      </a:r>
                      <a:r>
                        <a:rPr lang="en-US" altLang="zh-CN" dirty="0" smtClean="0">
                          <a:latin typeface="Heiti SC Light"/>
                          <a:ea typeface="Heiti SC Light"/>
                          <a:cs typeface="Heiti SC Light"/>
                        </a:rPr>
                        <a:t>License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软件及升级免费，系统构建与维护的成本低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670820">
                <a:tc>
                  <a:txBody>
                    <a:bodyPr/>
                    <a:lstStyle/>
                    <a:p>
                      <a:r>
                        <a:rPr lang="en-US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开发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帮助</a:t>
                      </a:r>
                      <a:r>
                        <a:rPr lang="en-US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及社区支撑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开发</a:t>
                      </a:r>
                      <a:r>
                        <a:rPr 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文档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全面</a:t>
                      </a:r>
                      <a:r>
                        <a:rPr 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，专业服务团队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支持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社区活跃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，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有丰富的帮助文档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6708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定制化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依赖于产品提供的功能，无法定制化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代码开放，自由编写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95831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质量和稳定性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代码质量和稳定性高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开源项目性能、质量不断提升甚至优于商业产品；但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有时会放弃对低版本的支持</a:t>
                      </a:r>
                      <a:endParaRPr lang="en-US" dirty="0" smtClean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95831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产品功能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Heiti SC Light"/>
                          <a:ea typeface="Heiti SC Light"/>
                          <a:cs typeface="Heiti SC Light"/>
                        </a:rPr>
                        <a:t>GIS</a:t>
                      </a:r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领域内的产品多为平台性质的应用，产品涉及功能广泛、全面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不同问题域有相应的功能或产品，平台的搭建需要结合各个不同组件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67082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安全性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维护和更新周期较长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Heiti SC Light"/>
                          <a:ea typeface="Heiti SC Light"/>
                          <a:cs typeface="Heiti SC Light"/>
                        </a:rPr>
                        <a:t>代码缺陷修复及时，更新速度快；</a:t>
                      </a:r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1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3" y="1593952"/>
            <a:ext cx="2514600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23" y="2959102"/>
            <a:ext cx="2463800" cy="1117600"/>
          </a:xfrm>
          <a:prstGeom prst="rect">
            <a:avLst/>
          </a:prstGeom>
        </p:spPr>
      </p:pic>
      <p:pic>
        <p:nvPicPr>
          <p:cNvPr id="14" name="Picture 13" descr="foss4g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3" y="4237692"/>
            <a:ext cx="2019300" cy="140881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56100" y="2076552"/>
            <a:ext cx="0" cy="2667000"/>
          </a:xfrm>
          <a:prstGeom prst="line">
            <a:avLst/>
          </a:prstGeom>
          <a:ln>
            <a:solidFill>
              <a:srgbClr val="8700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8300" y="2298700"/>
            <a:ext cx="1927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800000"/>
                </a:solidFill>
                <a:latin typeface="Avenir Black Oblique"/>
                <a:cs typeface="Avenir Black Oblique"/>
              </a:rPr>
              <a:t>O</a:t>
            </a:r>
            <a:r>
              <a:rPr lang="en-US" altLang="zh-CN" sz="4000" dirty="0" smtClean="0">
                <a:latin typeface="Avenir Black Oblique"/>
                <a:cs typeface="Avenir Black Oblique"/>
              </a:rPr>
              <a:t>pen</a:t>
            </a:r>
          </a:p>
          <a:p>
            <a:r>
              <a:rPr lang="en-US" altLang="zh-CN" sz="4000" dirty="0" smtClean="0">
                <a:solidFill>
                  <a:srgbClr val="800000"/>
                </a:solidFill>
                <a:latin typeface="Avenir Black Oblique"/>
                <a:cs typeface="Avenir Black Oblique"/>
              </a:rPr>
              <a:t>S</a:t>
            </a:r>
            <a:r>
              <a:rPr lang="en-US" altLang="zh-CN" sz="4000" dirty="0" smtClean="0">
                <a:latin typeface="Avenir Black Oblique"/>
                <a:cs typeface="Avenir Black Oblique"/>
              </a:rPr>
              <a:t>ource</a:t>
            </a:r>
          </a:p>
          <a:p>
            <a:r>
              <a:rPr lang="en-US" altLang="zh-CN" sz="4000" dirty="0" smtClean="0">
                <a:solidFill>
                  <a:srgbClr val="800000"/>
                </a:solidFill>
                <a:latin typeface="Avenir Black Oblique"/>
                <a:cs typeface="Avenir Black Oblique"/>
              </a:rPr>
              <a:t>G</a:t>
            </a:r>
            <a:r>
              <a:rPr lang="en-US" altLang="zh-CN" sz="4000" dirty="0" smtClean="0">
                <a:latin typeface="Avenir Black Oblique"/>
                <a:cs typeface="Avenir Black Oblique"/>
              </a:rPr>
              <a:t>IS</a:t>
            </a:r>
            <a:endParaRPr lang="en-US" sz="40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33091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sq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92" y="5372100"/>
            <a:ext cx="1391708" cy="1016000"/>
          </a:xfrm>
          <a:prstGeom prst="rect">
            <a:avLst/>
          </a:prstGeom>
        </p:spPr>
      </p:pic>
      <p:pic>
        <p:nvPicPr>
          <p:cNvPr id="5" name="Picture 4" descr="PostgreSQL；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43" y="5372100"/>
            <a:ext cx="1328166" cy="10541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104900" y="4800600"/>
            <a:ext cx="7620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mapserv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41" y="1899156"/>
            <a:ext cx="2629218" cy="698795"/>
          </a:xfrm>
          <a:prstGeom prst="rect">
            <a:avLst/>
          </a:prstGeom>
        </p:spPr>
      </p:pic>
      <p:pic>
        <p:nvPicPr>
          <p:cNvPr id="11" name="Picture 10" descr="geoserv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2761042"/>
            <a:ext cx="2451100" cy="77768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04900" y="1520024"/>
            <a:ext cx="7859849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d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508" y="3538728"/>
            <a:ext cx="1016000" cy="1016000"/>
          </a:xfrm>
          <a:prstGeom prst="rect">
            <a:avLst/>
          </a:prstGeom>
        </p:spPr>
      </p:pic>
      <p:pic>
        <p:nvPicPr>
          <p:cNvPr id="15" name="Picture 14" descr="geowebcach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99156"/>
            <a:ext cx="2451100" cy="694644"/>
          </a:xfrm>
          <a:prstGeom prst="rect">
            <a:avLst/>
          </a:prstGeom>
        </p:spPr>
      </p:pic>
      <p:pic>
        <p:nvPicPr>
          <p:cNvPr id="16" name="Picture 15" descr="mapnik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662892"/>
            <a:ext cx="2146300" cy="626004"/>
          </a:xfrm>
          <a:prstGeom prst="rect">
            <a:avLst/>
          </a:prstGeom>
        </p:spPr>
      </p:pic>
      <p:pic>
        <p:nvPicPr>
          <p:cNvPr id="17" name="Picture 16" descr="postgis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608" y="5321300"/>
            <a:ext cx="1219200" cy="1104900"/>
          </a:xfrm>
          <a:prstGeom prst="rect">
            <a:avLst/>
          </a:prstGeom>
        </p:spPr>
      </p:pic>
      <p:pic>
        <p:nvPicPr>
          <p:cNvPr id="18" name="Picture 17" descr="geoext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67" y="628650"/>
            <a:ext cx="1790700" cy="520700"/>
          </a:xfrm>
          <a:prstGeom prst="rect">
            <a:avLst/>
          </a:prstGeom>
        </p:spPr>
      </p:pic>
      <p:pic>
        <p:nvPicPr>
          <p:cNvPr id="19" name="Picture 18" descr="OpenLayers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92" y="628650"/>
            <a:ext cx="2247900" cy="419100"/>
          </a:xfrm>
          <a:prstGeom prst="rect">
            <a:avLst/>
          </a:prstGeom>
        </p:spPr>
      </p:pic>
      <p:pic>
        <p:nvPicPr>
          <p:cNvPr id="20" name="Picture 19" descr="mapguide.jpe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693838"/>
            <a:ext cx="1663700" cy="584200"/>
          </a:xfrm>
          <a:prstGeom prst="rect">
            <a:avLst/>
          </a:prstGeom>
        </p:spPr>
      </p:pic>
      <p:pic>
        <p:nvPicPr>
          <p:cNvPr id="21" name="Picture 20" descr="deegre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58" y="3124200"/>
            <a:ext cx="1727200" cy="414528"/>
          </a:xfrm>
          <a:prstGeom prst="rect">
            <a:avLst/>
          </a:prstGeom>
        </p:spPr>
      </p:pic>
      <p:pic>
        <p:nvPicPr>
          <p:cNvPr id="22" name="Picture 21" descr="leaflet.jpe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539750"/>
            <a:ext cx="1776549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7257" y="5104122"/>
            <a:ext cx="492443" cy="12809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Avenir Black Oblique"/>
                <a:cs typeface="Avenir Black Oblique"/>
              </a:rPr>
              <a:t>Database</a:t>
            </a:r>
            <a:endParaRPr lang="en-US" sz="2000" dirty="0">
              <a:latin typeface="Avenir Black Oblique"/>
              <a:cs typeface="Avenir Black Obliq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257" y="1948968"/>
            <a:ext cx="492443" cy="23399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Avenir Black Oblique"/>
                <a:cs typeface="Avenir Black Oblique"/>
              </a:rPr>
              <a:t>Web &amp; GIS Server </a:t>
            </a:r>
            <a:endParaRPr lang="en-US" sz="2000" dirty="0">
              <a:latin typeface="Avenir Black Oblique"/>
              <a:cs typeface="Avenir Black Obliqu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257" y="520700"/>
            <a:ext cx="492443" cy="84902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>
                <a:latin typeface="Avenir Black Oblique"/>
                <a:cs typeface="Avenir Black Oblique"/>
              </a:rPr>
              <a:t>Client</a:t>
            </a:r>
            <a:endParaRPr lang="en-US" sz="2000" dirty="0">
              <a:latin typeface="Avenir Black Oblique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289419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clou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819400"/>
            <a:ext cx="207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47900" y="3108980"/>
            <a:ext cx="87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  <a:latin typeface="+mj-lt"/>
                <a:cs typeface="Avenir Black Oblique"/>
              </a:rPr>
              <a:t>SaaS</a:t>
            </a:r>
            <a:endParaRPr lang="en-US" sz="2800" b="1" dirty="0">
              <a:solidFill>
                <a:schemeClr val="accent1"/>
              </a:solidFill>
              <a:latin typeface="+mj-lt"/>
              <a:cs typeface="Avenir Black Oblique"/>
            </a:endParaRPr>
          </a:p>
        </p:txBody>
      </p:sp>
      <p:pic>
        <p:nvPicPr>
          <p:cNvPr id="10" name="Picture 9" descr="carto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60" y="2327930"/>
            <a:ext cx="3764240" cy="188212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102100" y="2819400"/>
            <a:ext cx="0" cy="1054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000" y="546100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dirty="0" smtClean="0">
                <a:solidFill>
                  <a:srgbClr val="800000"/>
                </a:solidFill>
              </a:rPr>
              <a:t>二维GIS系统框架： </a:t>
            </a:r>
            <a:r>
              <a:rPr lang="en-US" sz="2400" dirty="0" err="1" smtClean="0">
                <a:solidFill>
                  <a:srgbClr val="800000"/>
                </a:solidFill>
              </a:rPr>
              <a:t>CartoDB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4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809749" y="4394200"/>
            <a:ext cx="5435601" cy="1428750"/>
          </a:xfrm>
          <a:prstGeom prst="roundRect">
            <a:avLst>
              <a:gd name="adj" fmla="val 407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Rounded Rectangle 1"/>
          <p:cNvSpPr/>
          <p:nvPr/>
        </p:nvSpPr>
        <p:spPr>
          <a:xfrm>
            <a:off x="2438400" y="4641850"/>
            <a:ext cx="1743844" cy="963083"/>
          </a:xfrm>
          <a:prstGeom prst="roundRect">
            <a:avLst>
              <a:gd name="adj" fmla="val 5678"/>
            </a:avLst>
          </a:prstGeom>
          <a:solidFill>
            <a:srgbClr val="617B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PostgreSQL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4667250"/>
            <a:ext cx="1743844" cy="963083"/>
          </a:xfrm>
          <a:prstGeom prst="roundRect">
            <a:avLst>
              <a:gd name="adj" fmla="val 5678"/>
            </a:avLst>
          </a:prstGeom>
          <a:solidFill>
            <a:srgbClr val="617B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Redis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016000" y="2673350"/>
            <a:ext cx="1743844" cy="963083"/>
          </a:xfrm>
          <a:prstGeom prst="roundRect">
            <a:avLst>
              <a:gd name="adj" fmla="val 5678"/>
            </a:avLst>
          </a:prstGeom>
          <a:solidFill>
            <a:srgbClr val="617B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Web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App</a:t>
            </a:r>
          </a:p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Rails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57600" y="2673350"/>
            <a:ext cx="1743844" cy="963083"/>
          </a:xfrm>
          <a:prstGeom prst="roundRect">
            <a:avLst>
              <a:gd name="adj" fmla="val 5678"/>
            </a:avLst>
          </a:prstGeom>
          <a:solidFill>
            <a:srgbClr val="617B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Tile Server</a:t>
            </a:r>
          </a:p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Node JS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50000" y="2673350"/>
            <a:ext cx="1743844" cy="963083"/>
          </a:xfrm>
          <a:prstGeom prst="roundRect">
            <a:avLst>
              <a:gd name="adj" fmla="val 5678"/>
            </a:avLst>
          </a:prstGeom>
          <a:solidFill>
            <a:srgbClr val="617B9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SQL API</a:t>
            </a:r>
          </a:p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Node JS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7600" y="1162050"/>
            <a:ext cx="1743844" cy="735542"/>
          </a:xfrm>
          <a:prstGeom prst="roundRect">
            <a:avLst>
              <a:gd name="adj" fmla="val 5678"/>
            </a:avLst>
          </a:prstGeom>
          <a:solidFill>
            <a:srgbClr val="617B9A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nginx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15" name="Elbow Connector 14"/>
          <p:cNvCxnSpPr>
            <a:stCxn id="14" idx="3"/>
            <a:endCxn id="13" idx="0"/>
          </p:cNvCxnSpPr>
          <p:nvPr/>
        </p:nvCxnSpPr>
        <p:spPr>
          <a:xfrm>
            <a:off x="5401444" y="1529821"/>
            <a:ext cx="1820478" cy="1143529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1"/>
            <a:endCxn id="8" idx="0"/>
          </p:cNvCxnSpPr>
          <p:nvPr/>
        </p:nvCxnSpPr>
        <p:spPr>
          <a:xfrm rot="10800000" flipV="1">
            <a:off x="1887922" y="1529820"/>
            <a:ext cx="1769678" cy="1143529"/>
          </a:xfrm>
          <a:prstGeom prst="bent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1" idx="0"/>
          </p:cNvCxnSpPr>
          <p:nvPr/>
        </p:nvCxnSpPr>
        <p:spPr>
          <a:xfrm>
            <a:off x="4529522" y="1897592"/>
            <a:ext cx="0" cy="77575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60600" y="3636433"/>
            <a:ext cx="0" cy="75882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</p:cNvCxnSpPr>
          <p:nvPr/>
        </p:nvCxnSpPr>
        <p:spPr>
          <a:xfrm>
            <a:off x="4529522" y="3636433"/>
            <a:ext cx="23428" cy="75882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902450" y="3636433"/>
            <a:ext cx="0" cy="75882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837" y="42321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dirty="0" smtClean="0">
                <a:solidFill>
                  <a:srgbClr val="800000"/>
                </a:solidFill>
              </a:rPr>
              <a:t>二维GIS系统框架： </a:t>
            </a:r>
            <a:r>
              <a:rPr lang="en-US" sz="2400" dirty="0" err="1" smtClean="0">
                <a:solidFill>
                  <a:srgbClr val="800000"/>
                </a:solidFill>
              </a:rPr>
              <a:t>CartoDB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47837" y="423217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400" dirty="0" smtClean="0">
                <a:solidFill>
                  <a:srgbClr val="800000"/>
                </a:solidFill>
              </a:rPr>
              <a:t>二维GIS系统框架： </a:t>
            </a:r>
            <a:r>
              <a:rPr lang="en-US" sz="2400" dirty="0" err="1" smtClean="0">
                <a:solidFill>
                  <a:srgbClr val="800000"/>
                </a:solidFill>
              </a:rPr>
              <a:t>CartoDB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72532"/>
              </p:ext>
            </p:extLst>
          </p:nvPr>
        </p:nvGraphicFramePr>
        <p:xfrm>
          <a:off x="640679" y="901699"/>
          <a:ext cx="7916982" cy="1798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{72833802-FEF1-4C79-8D5D-14CF1EAF98D9}</a:tableStyleId>
              </a:tblPr>
              <a:tblGrid>
                <a:gridCol w="2638994"/>
                <a:gridCol w="2638994"/>
                <a:gridCol w="2638994"/>
              </a:tblGrid>
              <a:tr h="38865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功能类型</a:t>
                      </a:r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功能点</a:t>
                      </a:r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Heiti SC Light"/>
                          <a:ea typeface="Heiti SC Light"/>
                          <a:cs typeface="Heiti SC Light"/>
                        </a:rPr>
                        <a:t>预计时间</a:t>
                      </a:r>
                      <a:endParaRPr lang="en-US" sz="2400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>
                    <a:solidFill>
                      <a:srgbClr val="87000A"/>
                    </a:solidFill>
                  </a:tcPr>
                </a:tc>
              </a:tr>
              <a:tr h="670820"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  <a:tr h="670820"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Heiti SC Light"/>
                        <a:ea typeface="Heiti SC Light"/>
                        <a:cs typeface="Heiti SC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546100"/>
            <a:ext cx="382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zh-CN" altLang="en-US" sz="2400" dirty="0" smtClean="0">
                <a:solidFill>
                  <a:srgbClr val="800000"/>
                </a:solidFill>
              </a:rPr>
              <a:t>三</a:t>
            </a:r>
            <a:r>
              <a:rPr lang="en-US" sz="2400" dirty="0" smtClean="0">
                <a:solidFill>
                  <a:srgbClr val="800000"/>
                </a:solidFill>
              </a:rPr>
              <a:t>维GIS系统框架： Skyline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2500" y="3708400"/>
            <a:ext cx="2095500" cy="1193800"/>
          </a:xfrm>
          <a:prstGeom prst="roundRect">
            <a:avLst>
              <a:gd name="adj" fmla="val 9770"/>
            </a:avLst>
          </a:prstGeom>
          <a:solidFill>
            <a:srgbClr val="5A936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Terra</a:t>
            </a:r>
            <a:r>
              <a:rPr lang="en-US" altLang="zh-CN" sz="2400" dirty="0" err="1" smtClean="0"/>
              <a:t>Gate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813300" y="3708400"/>
            <a:ext cx="2095500" cy="1193800"/>
          </a:xfrm>
          <a:prstGeom prst="roundRect">
            <a:avLst>
              <a:gd name="adj" fmla="val 9770"/>
            </a:avLst>
          </a:prstGeom>
          <a:solidFill>
            <a:srgbClr val="5A936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Skyline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Globe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222500" y="2184400"/>
            <a:ext cx="2095500" cy="1193800"/>
          </a:xfrm>
          <a:prstGeom prst="roundRect">
            <a:avLst>
              <a:gd name="adj" fmla="val 9770"/>
            </a:avLst>
          </a:prstGeom>
          <a:solidFill>
            <a:srgbClr val="5A936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Terra</a:t>
            </a:r>
            <a:r>
              <a:rPr lang="en-US" altLang="zh-CN" sz="2400" dirty="0" err="1" smtClean="0"/>
              <a:t>Builder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813300" y="2184400"/>
            <a:ext cx="2095500" cy="1193800"/>
          </a:xfrm>
          <a:prstGeom prst="roundRect">
            <a:avLst>
              <a:gd name="adj" fmla="val 9770"/>
            </a:avLst>
          </a:prstGeom>
          <a:solidFill>
            <a:srgbClr val="5A936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TerraExplorer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22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70100" y="8763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平台价值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9500" y="10414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黑体"/>
                <a:ea typeface="黑体"/>
                <a:cs typeface="黑体"/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0100" y="19050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平台能力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9500" y="20701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0100" y="29464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系统架构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49500" y="31115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100" y="3987800"/>
            <a:ext cx="4965700" cy="850900"/>
          </a:xfrm>
          <a:prstGeom prst="roundRect">
            <a:avLst>
              <a:gd name="adj" fmla="val 63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WebGIS</a:t>
            </a:r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技术栈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9500" y="41529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4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0100" y="50165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87000A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9500" y="51816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800000"/>
                </a:solidFill>
              </a:rPr>
              <a:t>5</a:t>
            </a: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9144000" cy="666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23286170"/>
              </p:ext>
            </p:extLst>
          </p:nvPr>
        </p:nvGraphicFramePr>
        <p:xfrm>
          <a:off x="1524000" y="812800"/>
          <a:ext cx="6096000" cy="528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55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70100" y="8763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平台价值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9500" y="10414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1</a:t>
            </a:r>
            <a:endParaRPr lang="en-US" sz="28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0100" y="19050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87000A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平台能力规划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9500" y="20701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87000A"/>
                </a:solidFill>
              </a:rPr>
              <a:t>2</a:t>
            </a:r>
            <a:endParaRPr lang="en-US" sz="2800" dirty="0">
              <a:solidFill>
                <a:srgbClr val="87000A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0100" y="29464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系统架构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49500" y="31115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3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100" y="39878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成熟度模型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9500" y="41529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4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0100" y="50165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9500" y="51816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5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5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5049" y="335290"/>
            <a:ext cx="390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zh-CN" altLang="en-US" sz="2800" dirty="0" smtClean="0">
                <a:solidFill>
                  <a:srgbClr val="800000"/>
                </a:solidFill>
                <a:latin typeface="Avenir Black Oblique"/>
                <a:ea typeface="黑体"/>
                <a:cs typeface="Avenir Black Oblique"/>
              </a:rPr>
              <a:t>本地化地图服务</a:t>
            </a:r>
            <a:endParaRPr lang="en-US" sz="2800" dirty="0">
              <a:solidFill>
                <a:srgbClr val="800000"/>
              </a:solidFill>
              <a:latin typeface="Avenir Black Oblique"/>
              <a:ea typeface="黑体"/>
              <a:cs typeface="Avenir Black Obliqu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00"/>
            <a:ext cx="9144000" cy="46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5049" y="335290"/>
            <a:ext cx="390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 smtClean="0">
                <a:solidFill>
                  <a:srgbClr val="800000"/>
                </a:solidFill>
                <a:latin typeface="Avenir Black Oblique"/>
                <a:ea typeface="黑体"/>
                <a:cs typeface="Avenir Black Oblique"/>
              </a:rPr>
              <a:t>二维地理信息化系统</a:t>
            </a:r>
            <a:endParaRPr lang="en-US" sz="2800" dirty="0">
              <a:solidFill>
                <a:srgbClr val="800000"/>
              </a:solidFill>
              <a:latin typeface="Avenir Black Oblique"/>
              <a:ea typeface="黑体"/>
              <a:cs typeface="Avenir Black Oblique"/>
            </a:endParaRPr>
          </a:p>
        </p:txBody>
      </p:sp>
    </p:spTree>
    <p:extLst>
      <p:ext uri="{BB962C8B-B14F-4D97-AF65-F5344CB8AC3E}">
        <p14:creationId xmlns:p14="http://schemas.microsoft.com/office/powerpoint/2010/main" val="97657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5049" y="335290"/>
            <a:ext cx="390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800" dirty="0" smtClean="0">
                <a:solidFill>
                  <a:srgbClr val="800000"/>
                </a:solidFill>
                <a:latin typeface="Avenir Black Oblique"/>
                <a:ea typeface="黑体"/>
                <a:cs typeface="Avenir Black Oblique"/>
              </a:rPr>
              <a:t>三维地理信息化平台</a:t>
            </a:r>
            <a:endParaRPr lang="en-US" sz="2800" dirty="0">
              <a:solidFill>
                <a:srgbClr val="800000"/>
              </a:solidFill>
              <a:latin typeface="Avenir Black Oblique"/>
              <a:ea typeface="黑体"/>
              <a:cs typeface="Avenir Black Oblique"/>
            </a:endParaRPr>
          </a:p>
        </p:txBody>
      </p:sp>
      <p:pic>
        <p:nvPicPr>
          <p:cNvPr id="2" name="Picture 1" descr="3g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282700"/>
            <a:ext cx="4991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70100" y="8763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平台价值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49500" y="10414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F7F7F"/>
                </a:solidFill>
                <a:latin typeface="黑体"/>
                <a:ea typeface="黑体"/>
                <a:cs typeface="黑体"/>
              </a:rPr>
              <a:t>1</a:t>
            </a:r>
            <a:endParaRPr lang="en-US" sz="2800" dirty="0">
              <a:solidFill>
                <a:srgbClr val="7F7F7F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0100" y="19050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平台能力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49500" y="20701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2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70100" y="29464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800000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系统架构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8" name="Oval 7"/>
          <p:cNvSpPr/>
          <p:nvPr/>
        </p:nvSpPr>
        <p:spPr>
          <a:xfrm>
            <a:off x="2349500" y="31115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8700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87000A"/>
                </a:solidFill>
              </a:rPr>
              <a:t>3</a:t>
            </a:r>
            <a:endParaRPr lang="en-US" sz="2800" dirty="0">
              <a:solidFill>
                <a:srgbClr val="87000A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070100" y="39878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成熟度模型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49500" y="41529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4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70100" y="5016500"/>
            <a:ext cx="4965700" cy="850900"/>
          </a:xfrm>
          <a:prstGeom prst="roundRect">
            <a:avLst>
              <a:gd name="adj" fmla="val 6322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系统规划</a:t>
            </a:r>
            <a:endParaRPr lang="en-US" sz="32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49500" y="5181600"/>
            <a:ext cx="533400" cy="539999"/>
          </a:xfrm>
          <a:prstGeom prst="ellipse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F7F7F"/>
                </a:solidFill>
              </a:rPr>
              <a:t>5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4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98310" y="4781884"/>
            <a:ext cx="7139013" cy="1578984"/>
          </a:xfrm>
          <a:prstGeom prst="roundRect">
            <a:avLst>
              <a:gd name="adj" fmla="val 579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Datasource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sp>
        <p:nvSpPr>
          <p:cNvPr id="3" name="Can 2"/>
          <p:cNvSpPr/>
          <p:nvPr/>
        </p:nvSpPr>
        <p:spPr>
          <a:xfrm>
            <a:off x="2509853" y="5085200"/>
            <a:ext cx="1162625" cy="1216152"/>
          </a:xfrm>
          <a:prstGeom prst="can">
            <a:avLst/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Spatial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4015695" y="5199500"/>
            <a:ext cx="1247039" cy="869586"/>
          </a:xfrm>
          <a:prstGeom prst="foldedCorner">
            <a:avLst/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Raster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4465559" y="5362132"/>
            <a:ext cx="1254810" cy="869586"/>
          </a:xfrm>
          <a:prstGeom prst="foldedCorner">
            <a:avLst/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98310" y="2469494"/>
            <a:ext cx="7139013" cy="1827052"/>
          </a:xfrm>
          <a:prstGeom prst="roundRect">
            <a:avLst>
              <a:gd name="adj" fmla="val 579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Application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Server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&amp;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GIS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Server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sp>
        <p:nvSpPr>
          <p:cNvPr id="18" name="Cube 17"/>
          <p:cNvSpPr/>
          <p:nvPr/>
        </p:nvSpPr>
        <p:spPr>
          <a:xfrm>
            <a:off x="2658348" y="2940573"/>
            <a:ext cx="1052547" cy="1210883"/>
          </a:xfrm>
          <a:prstGeom prst="cube">
            <a:avLst>
              <a:gd name="adj" fmla="val 35171"/>
            </a:avLst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19" name="Cube 18"/>
          <p:cNvSpPr/>
          <p:nvPr/>
        </p:nvSpPr>
        <p:spPr>
          <a:xfrm>
            <a:off x="3962166" y="2940573"/>
            <a:ext cx="1006785" cy="1210883"/>
          </a:xfrm>
          <a:prstGeom prst="cube">
            <a:avLst>
              <a:gd name="adj" fmla="val 35171"/>
            </a:avLst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5262734" y="2940573"/>
            <a:ext cx="1071755" cy="1210883"/>
          </a:xfrm>
          <a:prstGeom prst="cube">
            <a:avLst>
              <a:gd name="adj" fmla="val 35171"/>
            </a:avLst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Cache</a:t>
            </a:r>
          </a:p>
          <a:p>
            <a:pPr algn="ctr"/>
            <a:r>
              <a:rPr lang="en-US" sz="1400" dirty="0" smtClean="0"/>
              <a:t>Server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1098310" y="322068"/>
            <a:ext cx="7139013" cy="1560352"/>
          </a:xfrm>
          <a:prstGeom prst="roundRect">
            <a:avLst>
              <a:gd name="adj" fmla="val 5799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User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Avenir Black Oblique"/>
                <a:cs typeface="Avenir Black Oblique"/>
              </a:rPr>
              <a:t>Client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venir Black Oblique"/>
              <a:cs typeface="Avenir Black Oblique"/>
            </a:endParaRPr>
          </a:p>
        </p:txBody>
      </p:sp>
      <p:pic>
        <p:nvPicPr>
          <p:cNvPr id="16" name="Content Placeholder 5" descr="clou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36" b="-10036"/>
          <a:stretch>
            <a:fillRect/>
          </a:stretch>
        </p:blipFill>
        <p:spPr>
          <a:xfrm>
            <a:off x="5998611" y="5202575"/>
            <a:ext cx="1961975" cy="993775"/>
          </a:xfrm>
          <a:prstGeom prst="rect">
            <a:avLst/>
          </a:prstGeom>
        </p:spPr>
      </p:pic>
      <p:sp>
        <p:nvSpPr>
          <p:cNvPr id="17" name="Cube 16"/>
          <p:cNvSpPr/>
          <p:nvPr/>
        </p:nvSpPr>
        <p:spPr>
          <a:xfrm>
            <a:off x="6689842" y="2940573"/>
            <a:ext cx="1071755" cy="1210883"/>
          </a:xfrm>
          <a:prstGeom prst="cube">
            <a:avLst>
              <a:gd name="adj" fmla="val 35171"/>
            </a:avLst>
          </a:prstGeom>
          <a:solidFill>
            <a:srgbClr val="617B9A"/>
          </a:solidFill>
          <a:ln>
            <a:solidFill>
              <a:srgbClr val="617B9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GIS</a:t>
            </a:r>
          </a:p>
          <a:p>
            <a:pPr algn="ctr"/>
            <a:r>
              <a:rPr lang="en-US" sz="1400" dirty="0" smtClean="0"/>
              <a:t>Engine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32" y="641018"/>
            <a:ext cx="3664910" cy="1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2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1149" y="5160305"/>
            <a:ext cx="4156151" cy="1224286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(Geo-)Databases</a:t>
            </a:r>
          </a:p>
          <a:p>
            <a:pPr algn="ctr"/>
            <a:r>
              <a:rPr lang="zh-CN" altLang="zh-CN" dirty="0">
                <a:solidFill>
                  <a:schemeClr val="bg1"/>
                </a:solidFill>
                <a:latin typeface="Gill Sans MT"/>
                <a:cs typeface="Gill Sans MT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Gill Sans MT"/>
                <a:cs typeface="Gill Sans MT"/>
              </a:rPr>
              <a:t>MySQL,</a:t>
            </a:r>
            <a:r>
              <a:rPr lang="zh-CN" altLang="en-US" dirty="0">
                <a:solidFill>
                  <a:schemeClr val="bg1"/>
                </a:solidFill>
                <a:latin typeface="Gill Sans MT"/>
                <a:cs typeface="Gill Sans MT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Gill Sans MT"/>
                <a:cs typeface="Gill Sans MT"/>
              </a:rPr>
              <a:t>Postgresql</a:t>
            </a:r>
            <a:r>
              <a:rPr lang="en-US" altLang="zh-CN" dirty="0">
                <a:solidFill>
                  <a:schemeClr val="bg1"/>
                </a:solidFill>
                <a:latin typeface="Gill Sans MT"/>
                <a:cs typeface="Gill Sans MT"/>
              </a:rPr>
              <a:t>/PostGIS</a:t>
            </a:r>
            <a:r>
              <a:rPr lang="zh-CN" altLang="en-US" dirty="0">
                <a:solidFill>
                  <a:schemeClr val="bg1"/>
                </a:solidFill>
                <a:latin typeface="Gill Sans MT"/>
                <a:cs typeface="Gill Sans MT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Gill Sans MT"/>
                <a:cs typeface="Gill Sans MT"/>
              </a:rPr>
              <a:t>DBMS)</a:t>
            </a:r>
            <a:endParaRPr lang="en-US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3045" y="5160305"/>
            <a:ext cx="3204988" cy="1224286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File</a:t>
            </a:r>
            <a:r>
              <a:rPr lang="zh-CN" altLang="en-US" sz="2400" dirty="0">
                <a:solidFill>
                  <a:schemeClr val="bg1"/>
                </a:solidFill>
                <a:latin typeface="Gill Sans MT"/>
                <a:cs typeface="Gill Sans M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System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Gill Sans MT"/>
                <a:cs typeface="Gill Sans MT"/>
              </a:rPr>
              <a:t>(Vector data &amp; </a:t>
            </a:r>
            <a:r>
              <a:rPr lang="en-US" altLang="zh-CN" dirty="0" smtClean="0">
                <a:solidFill>
                  <a:schemeClr val="bg1"/>
                </a:solidFill>
                <a:latin typeface="Gill Sans MT"/>
                <a:cs typeface="Gill Sans MT"/>
              </a:rPr>
              <a:t>Satellite Images</a:t>
            </a:r>
            <a:r>
              <a:rPr lang="en-US" altLang="zh-CN" dirty="0">
                <a:solidFill>
                  <a:schemeClr val="bg1"/>
                </a:solidFill>
                <a:latin typeface="Gill Sans MT"/>
                <a:cs typeface="Gill Sans MT"/>
              </a:rPr>
              <a:t>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01900" y="3598205"/>
            <a:ext cx="3467100" cy="1075395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Map Servers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73799" y="3610905"/>
            <a:ext cx="2344233" cy="1075395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Catalog Servers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149" y="1794805"/>
            <a:ext cx="1324052" cy="1075395"/>
          </a:xfrm>
          <a:prstGeom prst="roundRect">
            <a:avLst>
              <a:gd name="adj" fmla="val 10495"/>
            </a:avLst>
          </a:prstGeom>
          <a:solidFill>
            <a:srgbClr val="5D93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Direct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Access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01899" y="1794805"/>
            <a:ext cx="1422401" cy="1075395"/>
          </a:xfrm>
          <a:prstGeom prst="roundRect">
            <a:avLst>
              <a:gd name="adj" fmla="val 10495"/>
            </a:avLst>
          </a:prstGeom>
          <a:solidFill>
            <a:srgbClr val="5D93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WMS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Gill Sans MT"/>
                <a:cs typeface="Gill Sans MT"/>
              </a:rPr>
              <a:t>(GIF, PNG, JPG, KML)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58976" y="1794805"/>
            <a:ext cx="1422401" cy="1075395"/>
          </a:xfrm>
          <a:prstGeom prst="roundRect">
            <a:avLst>
              <a:gd name="adj" fmla="val 10495"/>
            </a:avLst>
          </a:prstGeom>
          <a:solidFill>
            <a:srgbClr val="5D93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WFS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Gill Sans MT"/>
                <a:cs typeface="Gill Sans MT"/>
              </a:rPr>
              <a:t>(GML, Shapefile)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28521" y="1794805"/>
            <a:ext cx="1422401" cy="1075395"/>
          </a:xfrm>
          <a:prstGeom prst="roundRect">
            <a:avLst>
              <a:gd name="adj" fmla="val 10495"/>
            </a:avLst>
          </a:prstGeom>
          <a:solidFill>
            <a:srgbClr val="5D93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WCS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Gill Sans MT"/>
                <a:cs typeface="Gill Sans MT"/>
              </a:rPr>
              <a:t>(TIFF, GeoTIFF)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00899" y="1794805"/>
            <a:ext cx="1422401" cy="1075395"/>
          </a:xfrm>
          <a:prstGeom prst="roundRect">
            <a:avLst>
              <a:gd name="adj" fmla="val 10495"/>
            </a:avLst>
          </a:prstGeom>
          <a:solidFill>
            <a:srgbClr val="5D936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CSW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Gill Sans MT"/>
                <a:cs typeface="Gill Sans MT"/>
              </a:rPr>
              <a:t>(DC, FGDC...)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1149" y="220005"/>
            <a:ext cx="3914851" cy="1075395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Thick(Desktop) Clients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Gill Sans MT"/>
                <a:cs typeface="Gill Sans MT"/>
              </a:rPr>
              <a:t>(uDig, QGIS, gvSIG, ArcGIS, Google Earch)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07000" y="220005"/>
            <a:ext cx="3416301" cy="1075395"/>
          </a:xfrm>
          <a:prstGeom prst="roundRect">
            <a:avLst>
              <a:gd name="adj" fmla="val 10495"/>
            </a:avLst>
          </a:prstGeom>
          <a:solidFill>
            <a:srgbClr val="617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ill Sans MT"/>
                <a:cs typeface="Gill Sans MT"/>
              </a:rPr>
              <a:t>Thin (Web) </a:t>
            </a:r>
            <a:r>
              <a:rPr lang="en-US" altLang="zh-CN" sz="2400" dirty="0" smtClean="0">
                <a:solidFill>
                  <a:schemeClr val="bg1"/>
                </a:solidFill>
                <a:latin typeface="Gill Sans MT"/>
                <a:cs typeface="Gill Sans MT"/>
              </a:rPr>
              <a:t>Clients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Gill Sans MT"/>
                <a:cs typeface="Gill Sans MT"/>
              </a:rPr>
              <a:t>(MapBuilder, OpenLayers, GeoExt)</a:t>
            </a:r>
            <a:endParaRPr lang="en-US" altLang="zh-CN" sz="16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11149" y="1511300"/>
            <a:ext cx="771215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11149" y="4914900"/>
            <a:ext cx="7712151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01900" y="3276600"/>
            <a:ext cx="612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1377950" y="2870199"/>
            <a:ext cx="292100" cy="2290105"/>
          </a:xfrm>
          <a:prstGeom prst="upDownArrow">
            <a:avLst/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4914900" y="1282699"/>
            <a:ext cx="292100" cy="45720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5491665" y="3047999"/>
            <a:ext cx="292100" cy="457201"/>
          </a:xfrm>
          <a:prstGeom prst="upDownArrow">
            <a:avLst/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5120945" y="4715804"/>
            <a:ext cx="292100" cy="457201"/>
          </a:xfrm>
          <a:prstGeom prst="upDownArrow">
            <a:avLst/>
          </a:prstGeom>
          <a:solidFill>
            <a:srgbClr val="D9D9D9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078" y="5001941"/>
            <a:ext cx="553998" cy="1382650"/>
          </a:xfrm>
          <a:prstGeom prst="rect">
            <a:avLst/>
          </a:prstGeom>
          <a:noFill/>
        </p:spPr>
        <p:txBody>
          <a:bodyPr vert="vert270" wrap="none" rtlCol="0" anchor="t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078" y="3725335"/>
            <a:ext cx="553998" cy="1014010"/>
          </a:xfrm>
          <a:prstGeom prst="rect">
            <a:avLst/>
          </a:prstGeom>
          <a:noFill/>
        </p:spPr>
        <p:txBody>
          <a:bodyPr vert="vert270" wrap="none" rtlCol="0" anchor="t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078" y="1828740"/>
            <a:ext cx="553998" cy="1340120"/>
          </a:xfrm>
          <a:prstGeom prst="rect">
            <a:avLst/>
          </a:prstGeom>
          <a:noFill/>
        </p:spPr>
        <p:txBody>
          <a:bodyPr vert="vert270" wrap="none" rtlCol="0" anchor="t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78" y="467061"/>
            <a:ext cx="553998" cy="815638"/>
          </a:xfrm>
          <a:prstGeom prst="rect">
            <a:avLst/>
          </a:prstGeom>
          <a:noFill/>
        </p:spPr>
        <p:txBody>
          <a:bodyPr vert="vert270" wrap="none" rtlCol="0" anchor="t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1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344</Words>
  <Application>Microsoft Macintosh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twer</dc:creator>
  <cp:lastModifiedBy>twer</cp:lastModifiedBy>
  <cp:revision>338</cp:revision>
  <dcterms:created xsi:type="dcterms:W3CDTF">2013-12-28T17:08:54Z</dcterms:created>
  <dcterms:modified xsi:type="dcterms:W3CDTF">2013-12-29T22:57:45Z</dcterms:modified>
</cp:coreProperties>
</file>