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FFFA-3807-0642-AA3C-968A9CA89F9E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2C0C-8BCF-C242-8F09-4CC0F5D3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lukangping/webgis_sampl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800000"/>
                </a:solidFill>
              </a:rPr>
              <a:t>AngularJS</a:t>
            </a:r>
            <a:r>
              <a:rPr lang="zh-CN" altLang="en-US" dirty="0" smtClean="0">
                <a:solidFill>
                  <a:srgbClr val="800000"/>
                </a:solidFill>
              </a:rPr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5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  <a:hlinkClick r:id="rId2"/>
              </a:rPr>
              <a:t>Demo</a:t>
            </a:r>
            <a:r>
              <a:rPr lang="en-US" dirty="0" smtClean="0">
                <a:solidFill>
                  <a:srgbClr val="800000"/>
                </a:solidFill>
                <a:hlinkClick r:id="rId2"/>
              </a:rPr>
              <a:t>s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8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837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rcRect t="1362" b="1362"/>
          <a:stretch>
            <a:fillRect/>
          </a:stretch>
        </p:blipFill>
        <p:spPr>
          <a:xfrm>
            <a:off x="811358" y="1305867"/>
            <a:ext cx="7529679" cy="5114198"/>
          </a:xfrm>
        </p:spPr>
      </p:pic>
      <p:sp>
        <p:nvSpPr>
          <p:cNvPr id="15" name="TextBox 14"/>
          <p:cNvSpPr txBox="1"/>
          <p:nvPr/>
        </p:nvSpPr>
        <p:spPr>
          <a:xfrm>
            <a:off x="1550969" y="293064"/>
            <a:ext cx="615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MVC</a:t>
            </a:r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模式</a:t>
            </a:r>
            <a:endParaRPr lang="en-US" sz="40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42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3174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语言</a:t>
            </a:r>
            <a:r>
              <a:rPr lang="en-US" altLang="zh-CN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-</a:t>
            </a:r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作用域</a:t>
            </a:r>
            <a:endParaRPr lang="en-US" sz="40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768" y="1600200"/>
            <a:ext cx="8279976" cy="4525963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作用域是一个指向应用模型的对象，它是表达式的执行环境；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作用域是控制器和视图之间的“胶水”，控制器和指令持有作用域的引用，但是不持有对方，因而使得控制器完全不需要知道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view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的存在，大大改善了应用的测试。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作用域有层级之分，每一个应用都有一个绝对的根作用域，并且可以拥有多个子作用域，（一些指令会生成新的子作用域），子作用域以原型的方式继承自父作用域。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作用域提供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API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（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$watch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）来观察模型的变化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作用域提供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API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（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$apply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）将任何模型的改变从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领域通过系统映射到视图上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作用域的事件传播，可以广播到子作用域或者传递给副作用域</a:t>
            </a:r>
            <a:endParaRPr lang="en-US" altLang="zh-CN" sz="2400" dirty="0" smtClean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8707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3174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Model</a:t>
            </a:r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组件</a:t>
            </a:r>
            <a:endParaRPr lang="en-US" sz="40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768" y="1600200"/>
            <a:ext cx="8279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/>
                <a:ea typeface="黑体"/>
                <a:cs typeface="黑体"/>
              </a:rPr>
              <a:t>在</a:t>
            </a:r>
            <a:r>
              <a:rPr lang="en-US" altLang="zh-CN" sz="2400" dirty="0" err="1" smtClean="0"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中，一个模型就是</a:t>
            </a:r>
            <a:r>
              <a:rPr lang="en-US" altLang="zh-CN" sz="2400" dirty="0" err="1" smtClean="0"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作用域对象的一个属性，它的值可以是任意的</a:t>
            </a:r>
            <a:r>
              <a:rPr lang="en-US" altLang="zh-CN" sz="2400" dirty="0" err="1" smtClean="0">
                <a:latin typeface="黑体"/>
                <a:ea typeface="黑体"/>
                <a:cs typeface="黑体"/>
              </a:rPr>
              <a:t>Javascript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对象。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768" y="3067176"/>
            <a:ext cx="8263137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function </a:t>
            </a:r>
            <a:r>
              <a:rPr lang="en-US" b="1" dirty="0" err="1"/>
              <a:t>MyCtrl</a:t>
            </a:r>
            <a:r>
              <a:rPr lang="en-US" dirty="0"/>
              <a:t>($scope) 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i="1" dirty="0" smtClean="0"/>
              <a:t>/</a:t>
            </a:r>
            <a:r>
              <a:rPr lang="en-US" i="1" dirty="0"/>
              <a:t>/ create property 'foo' on the </a:t>
            </a:r>
            <a:r>
              <a:rPr lang="en-US" i="1" dirty="0" err="1"/>
              <a:t>MyCtrl's</a:t>
            </a:r>
            <a:r>
              <a:rPr lang="en-US" i="1" dirty="0"/>
              <a:t> scope // and assign it an initial value '</a:t>
            </a:r>
            <a:r>
              <a:rPr lang="en-US" i="1" dirty="0" smtClean="0"/>
              <a:t>bar’</a:t>
            </a:r>
          </a:p>
          <a:p>
            <a:r>
              <a:rPr lang="en-US" i="1" dirty="0"/>
              <a:t>	</a:t>
            </a:r>
            <a:r>
              <a:rPr lang="en-US" i="1" dirty="0" smtClean="0"/>
              <a:t> </a:t>
            </a:r>
            <a:r>
              <a:rPr lang="en-US" dirty="0"/>
              <a:t>$</a:t>
            </a:r>
            <a:r>
              <a:rPr lang="en-US" dirty="0" err="1"/>
              <a:t>scope.foo</a:t>
            </a:r>
            <a:r>
              <a:rPr lang="en-US" dirty="0"/>
              <a:t> = 'bar'; </a:t>
            </a:r>
            <a:endParaRPr lang="en-US" dirty="0" smtClean="0"/>
          </a:p>
          <a:p>
            <a:r>
              <a:rPr lang="en-US" dirty="0"/>
              <a:t>}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1767" y="4489519"/>
            <a:ext cx="8263137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&lt;button </a:t>
            </a:r>
            <a:r>
              <a:rPr lang="en-US" dirty="0" err="1"/>
              <a:t>ng</a:t>
            </a:r>
            <a:r>
              <a:rPr lang="en-US" dirty="0"/>
              <a:t>-click="{{</a:t>
            </a:r>
            <a:r>
              <a:rPr lang="en-US" dirty="0" err="1"/>
              <a:t>foos</a:t>
            </a:r>
            <a:r>
              <a:rPr lang="en-US" dirty="0"/>
              <a:t>='ball'}}"&gt;Click me&lt;/button&gt;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1767" y="5154781"/>
            <a:ext cx="8263137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&lt;input </a:t>
            </a:r>
            <a:r>
              <a:rPr lang="en-US" dirty="0" err="1"/>
              <a:t>ng</a:t>
            </a:r>
            <a:r>
              <a:rPr lang="en-US" dirty="0"/>
              <a:t>-model="query" value="fluffy cloud"&gt;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27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3174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Controller</a:t>
            </a:r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组件</a:t>
            </a:r>
            <a:endParaRPr lang="en-US" sz="40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768" y="1600200"/>
            <a:ext cx="8279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/>
                <a:ea typeface="黑体"/>
                <a:cs typeface="黑体"/>
              </a:rPr>
              <a:t>控制器是一个</a:t>
            </a:r>
            <a:r>
              <a:rPr lang="en-US" altLang="zh-CN" sz="2400" dirty="0" err="1" smtClean="0">
                <a:latin typeface="黑体"/>
                <a:ea typeface="黑体"/>
                <a:cs typeface="黑体"/>
              </a:rPr>
              <a:t>Javascript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函数，它是用来</a:t>
            </a:r>
            <a:r>
              <a:rPr lang="zh-CN" altLang="en-US" sz="24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增强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根作用域以外的作用域实例的。控制器用于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设置作用域对象的初始状态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给作用域对象增加行为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/>
                <a:ea typeface="黑体"/>
                <a:cs typeface="黑体"/>
              </a:rPr>
              <a:t>任何对象赋给作用域后就会变成模型，任何赋给作用域的方法，都能在模板或者视图中被调用。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1768" y="4373277"/>
            <a:ext cx="8263137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 err="1" smtClean="0"/>
              <a:t>MyController</a:t>
            </a:r>
            <a:r>
              <a:rPr lang="en-US" b="1" dirty="0" smtClean="0"/>
              <a:t>($scope) { </a:t>
            </a:r>
          </a:p>
          <a:p>
            <a:r>
              <a:rPr lang="en-US" dirty="0" smtClean="0"/>
              <a:t>	$</a:t>
            </a:r>
            <a:r>
              <a:rPr lang="en-US" dirty="0" err="1" smtClean="0"/>
              <a:t>scope.action</a:t>
            </a:r>
            <a:r>
              <a:rPr lang="en-US" dirty="0" smtClean="0"/>
              <a:t> = function() {$</a:t>
            </a:r>
            <a:r>
              <a:rPr lang="en-US" dirty="0" err="1" smtClean="0"/>
              <a:t>scope.name</a:t>
            </a:r>
            <a:r>
              <a:rPr lang="en-US" dirty="0" smtClean="0"/>
              <a:t> = 'OK'; }</a:t>
            </a:r>
          </a:p>
          <a:p>
            <a:r>
              <a:rPr lang="en-US" dirty="0" smtClean="0"/>
              <a:t>	$</a:t>
            </a:r>
            <a:r>
              <a:rPr lang="en-US" dirty="0" err="1" smtClean="0"/>
              <a:t>scope.name</a:t>
            </a:r>
            <a:r>
              <a:rPr lang="en-US" dirty="0" smtClean="0"/>
              <a:t> = 'World'; </a:t>
            </a:r>
          </a:p>
          <a:p>
            <a:r>
              <a:rPr lang="en-US" b="1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3174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Controller</a:t>
            </a:r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组件</a:t>
            </a:r>
            <a:endParaRPr lang="en-US" sz="40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22292"/>
            <a:ext cx="8263137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MyController</a:t>
            </a:r>
            <a:r>
              <a:rPr lang="en-US" dirty="0" smtClean="0"/>
              <a:t>"</a:t>
            </a:r>
            <a:r>
              <a:rPr lang="en-US" dirty="0" smtClean="0"/>
              <a:t>&gt;</a:t>
            </a:r>
            <a:r>
              <a:rPr lang="en-US" dirty="0" smtClean="0"/>
              <a:t>...&lt;/div&gt;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97979"/>
            <a:ext cx="8263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黑体"/>
                <a:ea typeface="黑体"/>
                <a:cs typeface="黑体"/>
              </a:rPr>
              <a:t>ng</a:t>
            </a:r>
            <a:r>
              <a:rPr lang="en-US" altLang="zh-CN" sz="2000" dirty="0" smtClean="0">
                <a:latin typeface="黑体"/>
                <a:ea typeface="黑体"/>
                <a:cs typeface="黑体"/>
              </a:rPr>
              <a:t>-controller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指令是用来（隐式的）为模板创建作用域的，并且使用命令中指定的“</a:t>
            </a:r>
            <a:r>
              <a:rPr lang="en-US" altLang="zh-CN" sz="2000" dirty="0" err="1" smtClean="0">
                <a:latin typeface="黑体"/>
                <a:ea typeface="黑体"/>
                <a:cs typeface="黑体"/>
              </a:rPr>
              <a:t>MyController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”控制器来增强这个作用域。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  <a:p>
            <a:endParaRPr lang="en-US" sz="2000" dirty="0">
              <a:latin typeface="黑体"/>
              <a:ea typeface="黑体"/>
              <a:cs typeface="黑体"/>
            </a:endParaRPr>
          </a:p>
          <a:p>
            <a:r>
              <a:rPr lang="en-US" sz="2000" dirty="0" err="1" smtClean="0">
                <a:latin typeface="黑体"/>
                <a:ea typeface="黑体"/>
                <a:cs typeface="黑体"/>
              </a:rPr>
              <a:t>另，</a:t>
            </a:r>
            <a:r>
              <a:rPr lang="en-US" altLang="zh-CN" sz="2000" dirty="0" err="1" smtClean="0"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中控制器的继承是基于作用域的继承的：</a:t>
            </a:r>
            <a:endParaRPr lang="en-US" sz="2000" dirty="0">
              <a:latin typeface="黑体"/>
              <a:ea typeface="黑体"/>
              <a:cs typeface="黑体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823827"/>
            <a:ext cx="8263137" cy="23083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&lt;body </a:t>
            </a:r>
            <a:r>
              <a:rPr lang="en-US" dirty="0" err="1"/>
              <a:t>ng</a:t>
            </a:r>
            <a:r>
              <a:rPr lang="en-US" dirty="0"/>
              <a:t>-controller="</a:t>
            </a:r>
            <a:r>
              <a:rPr lang="en-US" b="1" dirty="0" err="1"/>
              <a:t>MainCtrl</a:t>
            </a:r>
            <a:r>
              <a:rPr lang="en-US" dirty="0"/>
              <a:t>"</a:t>
            </a:r>
            <a:r>
              <a:rPr lang="en-US" dirty="0" smtClean="0"/>
              <a:t>&gt;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p&gt;Good {{</a:t>
            </a:r>
            <a:r>
              <a:rPr lang="en-US" dirty="0" err="1"/>
              <a:t>timeOfDay</a:t>
            </a:r>
            <a:r>
              <a:rPr lang="en-US" dirty="0"/>
              <a:t>}}, {{name}}!&lt;/p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/>
              <a:t>div </a:t>
            </a:r>
            <a:r>
              <a:rPr lang="en-US" dirty="0" err="1"/>
              <a:t>ng</a:t>
            </a:r>
            <a:r>
              <a:rPr lang="en-US" dirty="0"/>
              <a:t>-controller="</a:t>
            </a:r>
            <a:r>
              <a:rPr lang="en-US" b="1" dirty="0" err="1"/>
              <a:t>ChildCtrl</a:t>
            </a:r>
            <a:r>
              <a:rPr lang="en-US" dirty="0"/>
              <a:t>"&gt; </a:t>
            </a:r>
            <a:endParaRPr lang="en-US" dirty="0"/>
          </a:p>
          <a:p>
            <a:r>
              <a:rPr lang="en-US" dirty="0" smtClean="0"/>
              <a:t>		&lt;</a:t>
            </a:r>
            <a:r>
              <a:rPr lang="en-US" dirty="0"/>
              <a:t>p&gt;Good {{</a:t>
            </a:r>
            <a:r>
              <a:rPr lang="en-US" dirty="0" err="1"/>
              <a:t>timeOfDay</a:t>
            </a:r>
            <a:r>
              <a:rPr lang="en-US" dirty="0"/>
              <a:t>}}, {{name}}!&lt;/p&gt; </a:t>
            </a:r>
            <a:endParaRPr lang="en-US" dirty="0"/>
          </a:p>
          <a:p>
            <a:r>
              <a:rPr lang="en-US" dirty="0" smtClean="0"/>
              <a:t>		&lt;</a:t>
            </a:r>
            <a:r>
              <a:rPr lang="en-US" dirty="0"/>
              <a:t>p </a:t>
            </a:r>
            <a:r>
              <a:rPr lang="en-US" dirty="0" err="1"/>
              <a:t>ng</a:t>
            </a:r>
            <a:r>
              <a:rPr lang="en-US" dirty="0"/>
              <a:t>-controller="</a:t>
            </a:r>
            <a:r>
              <a:rPr lang="en-US" b="1" dirty="0" err="1"/>
              <a:t>BabyCtrl</a:t>
            </a:r>
            <a:r>
              <a:rPr lang="en-US" dirty="0"/>
              <a:t>"&gt;Good {{</a:t>
            </a:r>
            <a:r>
              <a:rPr lang="en-US" dirty="0" err="1"/>
              <a:t>timeOfDay</a:t>
            </a:r>
            <a:r>
              <a:rPr lang="en-US" dirty="0"/>
              <a:t>}}, {{name}}!&lt;/p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&lt;/div</a:t>
            </a:r>
            <a:r>
              <a:rPr lang="en-US" altLang="zh-CN" dirty="0" smtClean="0"/>
              <a:t>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/body&gt;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2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3174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Controller</a:t>
            </a:r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组件</a:t>
            </a:r>
            <a:endParaRPr lang="en-US" sz="40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768" y="1600200"/>
            <a:ext cx="8279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/>
                <a:ea typeface="黑体"/>
                <a:cs typeface="黑体"/>
              </a:rPr>
              <a:t>控制器的使用需要注意：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保持控制器职责单一，控制器只关心业务逻辑，将不属于控制器的工作抽离到服务中，然后通过依赖注入在控制器中使用这些服务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不要在控制器中有任何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DOM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操作，</a:t>
            </a:r>
            <a:r>
              <a:rPr lang="en-US" altLang="zh-CN" sz="2400" dirty="0" err="1" smtClean="0"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提供</a:t>
            </a:r>
            <a:r>
              <a:rPr lang="en-US" sz="2400" dirty="0" err="1"/>
              <a:t>dev_guide.templates.databinding</a:t>
            </a:r>
            <a:r>
              <a:rPr lang="en-US" sz="2400" dirty="0"/>
              <a:t>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自动进行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DOM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操作，如果需要手动操作，将表现层的逻辑抽离到指令中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不要对输入格式化，使用</a:t>
            </a:r>
            <a:r>
              <a:rPr lang="en-US" altLang="zh-CN" sz="2400" dirty="0" err="1" smtClean="0"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的表单控制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不要对输出格式化，使用</a:t>
            </a:r>
            <a:r>
              <a:rPr lang="en-US" altLang="zh-CN" sz="2400" dirty="0" err="1" smtClean="0"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的过滤器</a:t>
            </a:r>
          </a:p>
          <a:p>
            <a:endParaRPr lang="en-US" altLang="zh-CN" sz="24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3299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3174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View</a:t>
            </a:r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组件</a:t>
            </a:r>
            <a:endParaRPr lang="en-US" sz="40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4345" y="1600200"/>
            <a:ext cx="79624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黑体"/>
                <a:ea typeface="黑体"/>
                <a:cs typeface="黑体"/>
              </a:rPr>
              <a:t>简单地说，视图就是用户所看到的，即浏览器加载和渲染之后，并且</a:t>
            </a:r>
            <a:r>
              <a:rPr lang="en-US" altLang="zh-CN" sz="2400" dirty="0" err="1" smtClean="0">
                <a:latin typeface="黑体"/>
                <a:ea typeface="黑体"/>
                <a:cs typeface="黑体"/>
              </a:rPr>
              <a:t>AngularJS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根据模板、控制器、模型信息修改之后的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DOM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。</a:t>
            </a:r>
            <a:endParaRPr lang="en-US" altLang="zh-CN" sz="24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33246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View</a:t>
            </a:r>
            <a:r>
              <a:rPr lang="zh-CN" altLang="en-US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组件</a:t>
            </a:r>
            <a:endParaRPr lang="en-US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81" y="1550795"/>
            <a:ext cx="2808357" cy="4660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9899" y="22712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227025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黑体"/>
                <a:ea typeface="黑体"/>
                <a:cs typeface="黑体"/>
              </a:rPr>
              <a:t>视图的渲染过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程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sz="2000" dirty="0" smtClean="0">
              <a:latin typeface="黑体"/>
              <a:ea typeface="黑体"/>
              <a:cs typeface="黑体"/>
            </a:endParaRPr>
          </a:p>
          <a:p>
            <a:r>
              <a:rPr lang="zh-CN" altLang="en-US" sz="2000" dirty="0" smtClean="0">
                <a:latin typeface="黑体"/>
                <a:ea typeface="黑体"/>
                <a:cs typeface="黑体"/>
              </a:rPr>
              <a:t>首先浏览器将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html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模板解析成静态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DOM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，然后这个静态</a:t>
            </a:r>
            <a:r>
              <a:rPr lang="en-US" altLang="zh-CN" sz="2000" dirty="0">
                <a:latin typeface="黑体"/>
                <a:ea typeface="黑体"/>
                <a:cs typeface="黑体"/>
              </a:rPr>
              <a:t>DOM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最为输入传递给模板引擎。编译器会查看其中的指令，找到指令后，会开始监视指令内容中相应的模型，这样使得视图能“连续的”更新</a:t>
            </a:r>
            <a:r>
              <a:rPr lang="zh-CN" altLang="en-US" sz="2000" dirty="0" smtClean="0">
                <a:latin typeface="黑体"/>
                <a:ea typeface="黑体"/>
                <a:cs typeface="黑体"/>
              </a:rPr>
              <a:t>，模型也就成为你视图变化</a:t>
            </a:r>
            <a:r>
              <a:rPr lang="zh-CN" altLang="en-US" sz="2000" dirty="0">
                <a:latin typeface="黑体"/>
                <a:ea typeface="黑体"/>
                <a:cs typeface="黑体"/>
              </a:rPr>
              <a:t>的唯一动因。</a:t>
            </a:r>
            <a:endParaRPr lang="en-US" altLang="zh-CN" sz="20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4187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696" b="13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869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57200" y="3174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800000"/>
                </a:solidFill>
                <a:latin typeface="黑体"/>
                <a:ea typeface="黑体"/>
                <a:cs typeface="黑体"/>
              </a:rPr>
              <a:t>指令</a:t>
            </a:r>
            <a:endParaRPr lang="en-US" sz="4000" dirty="0">
              <a:solidFill>
                <a:srgbClr val="8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4345" y="1600200"/>
            <a:ext cx="79624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ng</a:t>
            </a:r>
            <a:r>
              <a:rPr lang="en-US" altLang="zh-CN" sz="2400" dirty="0"/>
              <a:t>-app</a:t>
            </a:r>
          </a:p>
          <a:p>
            <a:pPr marL="0" indent="0">
              <a:buNone/>
            </a:pPr>
            <a:r>
              <a:rPr lang="en-US" altLang="zh-CN" sz="2400" dirty="0" err="1"/>
              <a:t>ng</a:t>
            </a:r>
            <a:r>
              <a:rPr lang="en-US" altLang="zh-CN" sz="2400" dirty="0"/>
              <a:t>-controller</a:t>
            </a:r>
          </a:p>
          <a:p>
            <a:pPr marL="0" indent="0">
              <a:buNone/>
            </a:pPr>
            <a:r>
              <a:rPr lang="en-US" altLang="zh-CN" sz="2400" dirty="0" err="1"/>
              <a:t>ng</a:t>
            </a:r>
            <a:r>
              <a:rPr lang="en-US" altLang="zh-CN" sz="2400" dirty="0"/>
              <a:t>-model</a:t>
            </a:r>
          </a:p>
          <a:p>
            <a:pPr marL="0" indent="0">
              <a:buNone/>
            </a:pPr>
            <a:r>
              <a:rPr lang="en-US" altLang="zh-CN" sz="2400" dirty="0" err="1"/>
              <a:t>ng</a:t>
            </a:r>
            <a:r>
              <a:rPr lang="en-US" altLang="zh-CN" sz="2400" dirty="0"/>
              <a:t>-repeat</a:t>
            </a:r>
          </a:p>
          <a:p>
            <a:pPr marL="0" indent="0">
              <a:buNone/>
            </a:pPr>
            <a:r>
              <a:rPr lang="en-US" altLang="zh-CN" sz="2400" dirty="0" err="1"/>
              <a:t>ng</a:t>
            </a:r>
            <a:r>
              <a:rPr lang="en-US" altLang="zh-CN" sz="2400" dirty="0"/>
              <a:t>-click</a:t>
            </a:r>
          </a:p>
          <a:p>
            <a:pPr marL="0" indent="0">
              <a:buNone/>
            </a:pPr>
            <a:r>
              <a:rPr lang="en-US" altLang="zh-CN" sz="2400" dirty="0" err="1"/>
              <a:t>ng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bind</a:t>
            </a:r>
          </a:p>
          <a:p>
            <a:pPr marL="0" indent="0">
              <a:buNone/>
            </a:pPr>
            <a:r>
              <a:rPr lang="en-US" altLang="zh-CN" sz="2400" dirty="0" err="1" smtClean="0"/>
              <a:t>ng</a:t>
            </a:r>
            <a:r>
              <a:rPr lang="en-US" altLang="zh-CN" sz="2400" dirty="0" smtClean="0"/>
              <a:t>-mouse</a:t>
            </a:r>
            <a:r>
              <a:rPr lang="zh-CN" altLang="en-US" sz="2400" dirty="0" smtClean="0"/>
              <a:t>*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ng-swtich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.</a:t>
            </a:r>
            <a:r>
              <a:rPr lang="en-US" altLang="zh-CN" sz="2400" dirty="0" smtClean="0"/>
              <a:t>..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30234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800000"/>
                </a:solidFill>
              </a:rPr>
              <a:t>Next</a:t>
            </a:r>
            <a:r>
              <a:rPr lang="zh-CN" altLang="en-US" dirty="0" smtClean="0">
                <a:solidFill>
                  <a:srgbClr val="800000"/>
                </a:solidFill>
              </a:rPr>
              <a:t>.</a:t>
            </a:r>
            <a:r>
              <a:rPr lang="en-US" altLang="zh-CN" dirty="0" smtClean="0">
                <a:solidFill>
                  <a:srgbClr val="800000"/>
                </a:solidFill>
              </a:rPr>
              <a:t>..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原理（编译和链接）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事件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自定义指令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服务及依赖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注入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路由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单元测试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9850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503" b="115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107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079" b="9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57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677" b="86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443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79" r="1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61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74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" y="0"/>
            <a:ext cx="9144000" cy="15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2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6721" r="6721"/>
          <a:stretch>
            <a:fillRect/>
          </a:stretch>
        </p:blipFill>
        <p:spPr>
          <a:xfrm>
            <a:off x="457200" y="113618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55084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0000"/>
                </a:solidFill>
              </a:rPr>
              <a:t>AngularJS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黑体"/>
                <a:ea typeface="黑体"/>
                <a:cs typeface="黑体"/>
              </a:rPr>
              <a:t>MVC框架</a:t>
            </a:r>
            <a:endParaRPr lang="en-US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数据绑定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模板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指令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事件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服务及依赖注入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单元测试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353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458</Words>
  <Application>Microsoft Macintosh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AngularJS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AngularJS</vt:lpstr>
      <vt:lpstr>Demos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View组件</vt:lpstr>
      <vt:lpstr>PowerPoint Presentation</vt:lpstr>
      <vt:lpstr>Next...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twer</dc:creator>
  <cp:lastModifiedBy>twer</cp:lastModifiedBy>
  <cp:revision>208</cp:revision>
  <dcterms:created xsi:type="dcterms:W3CDTF">2013-12-12T16:20:30Z</dcterms:created>
  <dcterms:modified xsi:type="dcterms:W3CDTF">2013-12-12T18:17:33Z</dcterms:modified>
</cp:coreProperties>
</file>