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8" r:id="rId3"/>
    <p:sldId id="257" r:id="rId4"/>
    <p:sldId id="259" r:id="rId5"/>
    <p:sldId id="260" r:id="rId6"/>
    <p:sldId id="295" r:id="rId7"/>
    <p:sldId id="296" r:id="rId8"/>
    <p:sldId id="261" r:id="rId9"/>
    <p:sldId id="297" r:id="rId10"/>
    <p:sldId id="298" r:id="rId11"/>
    <p:sldId id="299" r:id="rId12"/>
    <p:sldId id="262" r:id="rId13"/>
    <p:sldId id="263" r:id="rId14"/>
    <p:sldId id="264" r:id="rId15"/>
    <p:sldId id="265" r:id="rId16"/>
    <p:sldId id="300" r:id="rId17"/>
    <p:sldId id="266" r:id="rId18"/>
    <p:sldId id="301" r:id="rId19"/>
    <p:sldId id="302" r:id="rId20"/>
    <p:sldId id="303" r:id="rId21"/>
    <p:sldId id="304" r:id="rId22"/>
    <p:sldId id="305" r:id="rId23"/>
    <p:sldId id="271" r:id="rId24"/>
    <p:sldId id="306" r:id="rId25"/>
    <p:sldId id="272" r:id="rId26"/>
    <p:sldId id="278" r:id="rId27"/>
    <p:sldId id="307" r:id="rId28"/>
    <p:sldId id="279" r:id="rId29"/>
    <p:sldId id="280" r:id="rId30"/>
    <p:sldId id="308" r:id="rId31"/>
    <p:sldId id="309" r:id="rId32"/>
    <p:sldId id="310" r:id="rId33"/>
    <p:sldId id="281" r:id="rId34"/>
    <p:sldId id="312" r:id="rId35"/>
    <p:sldId id="313" r:id="rId36"/>
    <p:sldId id="290" r:id="rId37"/>
    <p:sldId id="291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293" r:id="rId49"/>
    <p:sldId id="294" r:id="rId50"/>
  </p:sldIdLst>
  <p:sldSz cx="9144000" cy="5143500" type="screen16x9"/>
  <p:notesSz cx="6858000" cy="9144000"/>
  <p:embeddedFontLst>
    <p:embeddedFont>
      <p:font typeface="Amatic SC" charset="-79"/>
      <p:regular r:id="rId52"/>
      <p:bold r:id="rId53"/>
    </p:embeddedFont>
    <p:embeddedFont>
      <p:font typeface="Quicksand" charset="-18"/>
      <p:regular r:id="rId54"/>
      <p:bold r:id="rId55"/>
    </p:embeddedFont>
    <p:embeddedFont>
      <p:font typeface="Calibri" pitchFamily="34" charset="0"/>
      <p:regular r:id="rId56"/>
      <p:bold r:id="rId57"/>
      <p:italic r:id="rId58"/>
      <p:boldItalic r:id="rId59"/>
    </p:embeddedFont>
    <p:embeddedFont>
      <p:font typeface="Short Stack" charset="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ca7d6a32f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ca7d6a32fc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a7d6a32fc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a7d6a32fc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ca7d6a32f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ca7d6a32fc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amati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icksan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splice.com/blog/iota-elegant-constants-golang/" TargetMode="External"/><Relationship Id="rId3" Type="http://schemas.openxmlformats.org/officeDocument/2006/relationships/hyperlink" Target="https://golang.org/doc/" TargetMode="External"/><Relationship Id="rId7" Type="http://schemas.openxmlformats.org/officeDocument/2006/relationships/hyperlink" Target="https://golang.org/doc/effective_go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golang/go/wiki" TargetMode="External"/><Relationship Id="rId5" Type="http://schemas.openxmlformats.org/officeDocument/2006/relationships/hyperlink" Target="https://golang.org/doc/code.html" TargetMode="External"/><Relationship Id="rId4" Type="http://schemas.openxmlformats.org/officeDocument/2006/relationships/hyperlink" Target="https://tour.golang.org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7200" dirty="0" smtClean="0"/>
              <a:t>Programski jezik Go</a:t>
            </a:r>
            <a:endParaRPr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Da bi instalirani Go programi bili dostupni:</a:t>
            </a:r>
          </a:p>
          <a:p>
            <a:r>
              <a:rPr lang="sr-Latn-RS" dirty="0" smtClean="0"/>
              <a:t>$ export PATH=$PATH:$(go env GOPATH)/bin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Import </a:t>
            </a:r>
            <a:r>
              <a:rPr lang="en-US" b="0" dirty="0" err="1" smtClean="0"/>
              <a:t>putanja</a:t>
            </a:r>
            <a:r>
              <a:rPr lang="sr-Latn-RS" b="0" dirty="0" smtClean="0"/>
              <a:t> </a:t>
            </a:r>
            <a:r>
              <a:rPr lang="en-US" b="0" dirty="0" smtClean="0"/>
              <a:t>(import </a:t>
            </a:r>
            <a:r>
              <a:rPr lang="en-US" b="0" dirty="0" smtClean="0"/>
              <a:t>path</a:t>
            </a:r>
            <a:r>
              <a:rPr lang="sr-Latn-RS" b="0" dirty="0" smtClean="0"/>
              <a:t> </a:t>
            </a:r>
            <a:r>
              <a:rPr lang="en-US" b="0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Kratke putanje za standardnu biblioteku. Na primer: fmt, net/http</a:t>
            </a:r>
          </a:p>
          <a:p>
            <a:r>
              <a:rPr lang="pl-PL" dirty="0" smtClean="0"/>
              <a:t>Putanja je relativna u odnosu na $</a:t>
            </a:r>
            <a:r>
              <a:rPr lang="pl-PL" dirty="0" smtClean="0"/>
              <a:t>GOPATH/src</a:t>
            </a:r>
          </a:p>
          <a:p>
            <a:r>
              <a:rPr lang="en-US" dirty="0" smtClean="0"/>
              <a:t>Mora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jedinstvena</a:t>
            </a:r>
            <a:endParaRPr lang="en-US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000" dirty="0" smtClean="0">
                <a:solidFill>
                  <a:schemeClr val="lt1"/>
                </a:solidFill>
              </a:rPr>
              <a:t>Prvi Go program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dirty="0" smtClean="0"/>
              <a:t>Fajl hello.go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p</a:t>
            </a:r>
            <a:r>
              <a:rPr lang="sr-Latn-RS" b="1" dirty="0" smtClean="0"/>
              <a:t>ackage main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i</a:t>
            </a:r>
            <a:r>
              <a:rPr lang="sr-Latn-RS" b="1" dirty="0" smtClean="0"/>
              <a:t>mport </a:t>
            </a:r>
            <a:r>
              <a:rPr lang="en-US" b="1" dirty="0" smtClean="0"/>
              <a:t>“</a:t>
            </a:r>
            <a:r>
              <a:rPr lang="en-US" b="1" dirty="0" err="1" smtClean="0"/>
              <a:t>fmt</a:t>
            </a:r>
            <a:r>
              <a:rPr lang="en-US" b="1" dirty="0" smtClean="0"/>
              <a:t>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f</a:t>
            </a:r>
            <a:r>
              <a:rPr lang="en-US" b="1" dirty="0" err="1" smtClean="0"/>
              <a:t>unc</a:t>
            </a:r>
            <a:r>
              <a:rPr lang="en-US" b="1" dirty="0" smtClean="0"/>
              <a:t> main(){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f</a:t>
            </a:r>
            <a:r>
              <a:rPr lang="en-US" b="1" dirty="0" err="1" smtClean="0"/>
              <a:t>mt.Printf</a:t>
            </a:r>
            <a:r>
              <a:rPr lang="en-US" b="1" dirty="0" smtClean="0"/>
              <a:t>(“</a:t>
            </a:r>
            <a:r>
              <a:rPr lang="en-US" b="1" dirty="0" err="1" smtClean="0"/>
              <a:t>Zdravo</a:t>
            </a:r>
            <a:r>
              <a:rPr lang="en-US" b="1" dirty="0" smtClean="0"/>
              <a:t> </a:t>
            </a:r>
            <a:r>
              <a:rPr lang="en-US" b="1" dirty="0" err="1" smtClean="0"/>
              <a:t>svete</a:t>
            </a:r>
            <a:r>
              <a:rPr lang="en-US" b="1" dirty="0" smtClean="0"/>
              <a:t>!\n”)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}</a:t>
            </a:r>
            <a:endParaRPr b="1"/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$mkdir $GOPATH/src/github.com/user/hello</a:t>
            </a:r>
            <a:endParaRPr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g</a:t>
            </a:r>
            <a:r>
              <a:rPr lang="en-US" b="1" dirty="0" smtClean="0"/>
              <a:t>o install github.com/user/hello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I</a:t>
            </a:r>
            <a:r>
              <a:rPr lang="en" dirty="0" smtClean="0"/>
              <a:t>li</a:t>
            </a:r>
          </a:p>
          <a:p>
            <a:pPr marL="0" lvl="0" indent="0">
              <a:buNone/>
            </a:pPr>
            <a:r>
              <a:rPr lang="en-US" dirty="0" err="1" smtClean="0"/>
              <a:t>cd</a:t>
            </a:r>
            <a:r>
              <a:rPr lang="en-US" dirty="0" smtClean="0"/>
              <a:t> $GOPATH/</a:t>
            </a:r>
            <a:r>
              <a:rPr lang="en-US" dirty="0" err="1" smtClean="0"/>
              <a:t>src</a:t>
            </a:r>
            <a:r>
              <a:rPr lang="en-US" dirty="0" smtClean="0"/>
              <a:t>/github.com/user/hello</a:t>
            </a:r>
            <a:endParaRPr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0" dirty="0" err="1" smtClean="0"/>
              <a:t>Imenovanje</a:t>
            </a:r>
            <a:r>
              <a:rPr lang="en-US" b="0" dirty="0" smtClean="0"/>
              <a:t> </a:t>
            </a:r>
            <a:r>
              <a:rPr lang="en-US" b="0" dirty="0" err="1" smtClean="0"/>
              <a:t>paketa</a:t>
            </a:r>
            <a:endParaRPr lang="en-US" b="0" dirty="0"/>
          </a:p>
        </p:txBody>
      </p:sp>
      <p:sp>
        <p:nvSpPr>
          <p:cNvPr id="755" name="Google Shape;755;p21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package </a:t>
            </a:r>
            <a:r>
              <a:rPr lang="en-US" dirty="0" smtClean="0"/>
              <a:t>name je</a:t>
            </a:r>
            <a:r>
              <a:rPr lang="en-US" dirty="0" smtClean="0"/>
              <a:t> 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paketa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 </a:t>
            </a:r>
            <a:r>
              <a:rPr lang="en-US" i="1" dirty="0" smtClean="0"/>
              <a:t>import</a:t>
            </a:r>
            <a:r>
              <a:rPr lang="en-US" dirty="0" smtClean="0"/>
              <a:t>-u</a:t>
            </a:r>
            <a:endParaRPr lang="en-US" dirty="0"/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8552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fajlovi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pripadaju</a:t>
            </a:r>
            <a:r>
              <a:rPr lang="en-US" dirty="0" smtClean="0"/>
              <a:t> </a:t>
            </a:r>
            <a:r>
              <a:rPr lang="en-US" dirty="0" err="1" smtClean="0"/>
              <a:t>istom</a:t>
            </a:r>
            <a:r>
              <a:rPr lang="en-US" dirty="0" smtClean="0"/>
              <a:t> </a:t>
            </a:r>
            <a:r>
              <a:rPr lang="en-US" dirty="0" err="1" smtClean="0"/>
              <a:t>paketu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ime</a:t>
            </a:r>
            <a:endParaRPr lang="en-US" dirty="0" smtClean="0"/>
          </a:p>
          <a:p>
            <a:r>
              <a:rPr lang="pl-PL" dirty="0" smtClean="0"/>
              <a:t>Go konvencija je da je ime paketa poslednji element import putanje.</a:t>
            </a:r>
            <a:endParaRPr lang="en-US" dirty="0"/>
          </a:p>
        </p:txBody>
      </p:sp>
      <p:sp>
        <p:nvSpPr>
          <p:cNvPr id="757" name="Google Shape;757;p21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 smtClean="0"/>
              <a:t>Izvršne</a:t>
            </a:r>
            <a:r>
              <a:rPr lang="en-US" dirty="0" smtClean="0"/>
              <a:t>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u </a:t>
            </a:r>
            <a:r>
              <a:rPr lang="en-US" dirty="0" err="1" smtClean="0"/>
              <a:t>paketu</a:t>
            </a:r>
            <a:r>
              <a:rPr lang="en-US" dirty="0" smtClean="0"/>
              <a:t> main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1028375" y="417275"/>
            <a:ext cx="3544500" cy="79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Varijable</a:t>
            </a:r>
            <a:endParaRPr/>
          </a:p>
        </p:txBody>
      </p:sp>
      <p:sp>
        <p:nvSpPr>
          <p:cNvPr id="764" name="Google Shape;764;p22"/>
          <p:cNvSpPr txBox="1">
            <a:spLocks noGrp="1"/>
          </p:cNvSpPr>
          <p:nvPr>
            <p:ph type="body" idx="1"/>
          </p:nvPr>
        </p:nvSpPr>
        <p:spPr>
          <a:xfrm>
            <a:off x="1028375" y="1327951"/>
            <a:ext cx="35445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v</a:t>
            </a:r>
            <a:r>
              <a:rPr lang="en" dirty="0" smtClean="0"/>
              <a:t>ar iskaz defini</a:t>
            </a:r>
            <a:r>
              <a:rPr lang="sr-Latn-RS" dirty="0" smtClean="0"/>
              <a:t>še varijable. Tip se navodi na kraju</a:t>
            </a:r>
            <a:endParaRPr lang="sr-Latn-R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dirty="0" smtClean="0"/>
              <a:t>v</a:t>
            </a:r>
            <a:r>
              <a:rPr lang="sr-Latn-RS" dirty="0" smtClean="0"/>
              <a:t>ar se takođe može koristiti i na nivou paketa ili funkcije</a:t>
            </a:r>
          </a:p>
        </p:txBody>
      </p:sp>
      <p:pic>
        <p:nvPicPr>
          <p:cNvPr id="765" name="Google Shape;765;p22"/>
          <p:cNvPicPr preferRelativeResize="0"/>
          <p:nvPr/>
        </p:nvPicPr>
        <p:blipFill rotWithShape="1">
          <a:blip r:embed="rId3">
            <a:alphaModFix/>
          </a:blip>
          <a:srcRect l="11825" r="37379"/>
          <a:stretch/>
        </p:blipFill>
        <p:spPr>
          <a:xfrm>
            <a:off x="5441550" y="0"/>
            <a:ext cx="3702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62" y="714362"/>
            <a:ext cx="4329443" cy="3714776"/>
          </a:xfrm>
        </p:spPr>
        <p:txBody>
          <a:bodyPr/>
          <a:lstStyle/>
          <a:p>
            <a:pPr>
              <a:buNone/>
            </a:pPr>
            <a:r>
              <a:rPr lang="sr-Latn-RS" dirty="0" smtClean="0"/>
              <a:t>p</a:t>
            </a:r>
            <a:r>
              <a:rPr lang="sr-Latn-RS" dirty="0" smtClean="0"/>
              <a:t>ackage main</a:t>
            </a:r>
          </a:p>
          <a:p>
            <a:pPr>
              <a:buNone/>
            </a:pPr>
            <a:r>
              <a:rPr lang="en-US" dirty="0" smtClean="0"/>
              <a:t>i</a:t>
            </a:r>
            <a:r>
              <a:rPr lang="sr-Latn-RS" dirty="0" smtClean="0"/>
              <a:t>mport </a:t>
            </a:r>
            <a:r>
              <a:rPr lang="en-US" dirty="0" smtClean="0"/>
              <a:t>“</a:t>
            </a:r>
            <a:r>
              <a:rPr lang="en-US" dirty="0" err="1" smtClean="0"/>
              <a:t>fmt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c, python, java </a:t>
            </a:r>
            <a:r>
              <a:rPr lang="en-US" dirty="0" err="1" smtClean="0"/>
              <a:t>bool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func</a:t>
            </a:r>
            <a:r>
              <a:rPr lang="en-US" dirty="0" smtClean="0"/>
              <a:t> main{</a:t>
            </a:r>
          </a:p>
          <a:p>
            <a:pPr>
              <a:buNone/>
            </a:pPr>
            <a:r>
              <a:rPr lang="en-US" dirty="0" err="1" smtClean="0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fmt.Println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c, python, java)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5" name="Google Shape;765;p22"/>
          <p:cNvPicPr preferRelativeResize="0"/>
          <p:nvPr/>
        </p:nvPicPr>
        <p:blipFill rotWithShape="1">
          <a:blip r:embed="rId2">
            <a:alphaModFix/>
          </a:blip>
          <a:srcRect l="11825" r="37379"/>
          <a:stretch/>
        </p:blipFill>
        <p:spPr>
          <a:xfrm>
            <a:off x="5441550" y="0"/>
            <a:ext cx="3702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Kratka</a:t>
            </a:r>
            <a:r>
              <a:rPr lang="en-US" dirty="0" smtClean="0"/>
              <a:t> </a:t>
            </a:r>
            <a:r>
              <a:rPr lang="en-US" dirty="0" err="1" smtClean="0"/>
              <a:t>deklaracija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100" y="1185058"/>
            <a:ext cx="7087200" cy="3958442"/>
          </a:xfrm>
        </p:spPr>
        <p:txBody>
          <a:bodyPr/>
          <a:lstStyle/>
          <a:p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, </a:t>
            </a:r>
            <a:r>
              <a:rPr lang="en-US" dirty="0" err="1" smtClean="0"/>
              <a:t>kra</a:t>
            </a:r>
            <a:r>
              <a:rPr lang="sr-Latn-RS" dirty="0" smtClean="0"/>
              <a:t>ći oblik deklaracije baziran na := dodeli može se koristiti</a:t>
            </a:r>
          </a:p>
          <a:p>
            <a:pPr>
              <a:buNone/>
            </a:pPr>
            <a:r>
              <a:rPr lang="sr-Latn-RS" sz="1400" dirty="0" smtClean="0"/>
              <a:t>package main</a:t>
            </a:r>
          </a:p>
          <a:p>
            <a:pPr>
              <a:buNone/>
            </a:pPr>
            <a:r>
              <a:rPr lang="sr-Latn-RS" sz="1400" dirty="0" smtClean="0"/>
              <a:t>import “fmt” </a:t>
            </a:r>
          </a:p>
          <a:p>
            <a:pPr>
              <a:buNone/>
            </a:pPr>
            <a:r>
              <a:rPr lang="sr-Latn-RS" sz="1400" dirty="0" smtClean="0"/>
              <a:t>func main()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err="1" smtClean="0"/>
              <a:t>v</a:t>
            </a:r>
            <a:r>
              <a:rPr lang="en-US" sz="1400" dirty="0" err="1" smtClean="0"/>
              <a:t>ar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, j </a:t>
            </a:r>
            <a:r>
              <a:rPr lang="en-US" sz="1400" dirty="0" err="1" smtClean="0"/>
              <a:t>int</a:t>
            </a:r>
            <a:r>
              <a:rPr lang="en-US" sz="1400" dirty="0" smtClean="0"/>
              <a:t> = 1, 2</a:t>
            </a:r>
          </a:p>
          <a:p>
            <a:pPr>
              <a:buNone/>
            </a:pPr>
            <a:r>
              <a:rPr lang="en-US" sz="1400" dirty="0" smtClean="0"/>
              <a:t>k</a:t>
            </a:r>
            <a:r>
              <a:rPr lang="en-US" sz="1400" dirty="0" smtClean="0"/>
              <a:t> := 3</a:t>
            </a:r>
          </a:p>
          <a:p>
            <a:pPr>
              <a:buNone/>
            </a:pPr>
            <a:r>
              <a:rPr lang="en-US" sz="1400" dirty="0" smtClean="0"/>
              <a:t>c, python, java := true, false, "no</a:t>
            </a:r>
            <a:r>
              <a:rPr lang="en-US" sz="1400" dirty="0" smtClean="0"/>
              <a:t>!“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sr-Latn-R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0"/>
            <a:ext cx="7087200" cy="550200"/>
          </a:xfrm>
        </p:spPr>
        <p:txBody>
          <a:bodyPr/>
          <a:lstStyle/>
          <a:p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100" y="571486"/>
            <a:ext cx="7087200" cy="3643338"/>
          </a:xfrm>
        </p:spPr>
        <p:txBody>
          <a:bodyPr/>
          <a:lstStyle/>
          <a:p>
            <a:r>
              <a:rPr lang="en-US" dirty="0" err="1" smtClean="0"/>
              <a:t>b</a:t>
            </a:r>
            <a:r>
              <a:rPr lang="en-US" dirty="0" err="1" smtClean="0"/>
              <a:t>ool</a:t>
            </a:r>
            <a:endParaRPr lang="en-US" dirty="0" smtClean="0"/>
          </a:p>
          <a:p>
            <a:r>
              <a:rPr lang="en-US" dirty="0" smtClean="0"/>
              <a:t>string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int8 int16 int32 int64</a:t>
            </a:r>
          </a:p>
          <a:p>
            <a:r>
              <a:rPr lang="nl-NL" dirty="0" smtClean="0"/>
              <a:t>uint uint8 uint16 uint32 uint64 uintptr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 smtClean="0"/>
              <a:t>yte // alias for unit8</a:t>
            </a:r>
          </a:p>
          <a:p>
            <a:r>
              <a:rPr lang="en-US" dirty="0" smtClean="0"/>
              <a:t>float32 </a:t>
            </a:r>
            <a:r>
              <a:rPr lang="en-US" dirty="0" smtClean="0"/>
              <a:t>float64</a:t>
            </a:r>
          </a:p>
          <a:p>
            <a:r>
              <a:rPr lang="en-US" dirty="0" smtClean="0"/>
              <a:t>complex64 complex128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212306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000" dirty="0" smtClean="0">
                <a:solidFill>
                  <a:srgbClr val="00B050"/>
                </a:solidFill>
              </a:rPr>
              <a:t>Zdravo svima</a:t>
            </a:r>
            <a:r>
              <a:rPr lang="sr-Latn-RS" sz="6000" dirty="0" smtClean="0">
                <a:solidFill>
                  <a:srgbClr val="00B050"/>
                </a:solidFill>
              </a:rPr>
              <a:t> </a:t>
            </a:r>
            <a:r>
              <a:rPr lang="en" sz="6000" dirty="0" smtClean="0">
                <a:solidFill>
                  <a:srgbClr val="00B050"/>
                </a:solidFill>
              </a:rPr>
              <a:t>!</a:t>
            </a:r>
            <a:endParaRPr sz="6000">
              <a:solidFill>
                <a:srgbClr val="00B050"/>
              </a:solidFill>
            </a:endParaRPr>
          </a:p>
        </p:txBody>
      </p:sp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Nulte</a:t>
            </a:r>
            <a:r>
              <a:rPr lang="en-US" b="0" dirty="0" smtClean="0"/>
              <a:t> </a:t>
            </a:r>
            <a:r>
              <a:rPr lang="en-US" b="0" dirty="0" err="1" smtClean="0"/>
              <a:t>vrednosti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Varijable</a:t>
            </a:r>
            <a:r>
              <a:rPr lang="en-US" dirty="0" smtClean="0"/>
              <a:t> </a:t>
            </a:r>
            <a:r>
              <a:rPr lang="en-US" dirty="0" err="1" smtClean="0"/>
              <a:t>deklarisane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inicijalizatora</a:t>
            </a:r>
            <a:r>
              <a:rPr lang="en-US" dirty="0" smtClean="0"/>
              <a:t> se </a:t>
            </a:r>
            <a:r>
              <a:rPr lang="en-US" dirty="0" err="1" smtClean="0"/>
              <a:t>inicijalizuju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podrazumevane</a:t>
            </a:r>
            <a:r>
              <a:rPr lang="en-US" dirty="0" smtClean="0"/>
              <a:t> </a:t>
            </a:r>
            <a:r>
              <a:rPr lang="en-US" dirty="0" err="1" smtClean="0"/>
              <a:t>nulte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:</a:t>
            </a:r>
          </a:p>
          <a:p>
            <a:r>
              <a:rPr lang="en-US" dirty="0" smtClean="0"/>
              <a:t>0 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numeričke</a:t>
            </a:r>
            <a:r>
              <a:rPr lang="en-US" dirty="0" smtClean="0"/>
              <a:t> </a:t>
            </a:r>
            <a:r>
              <a:rPr lang="en-US" dirty="0" err="1" smtClean="0"/>
              <a:t>tipove</a:t>
            </a:r>
            <a:endParaRPr lang="en-US" dirty="0" smtClean="0"/>
          </a:p>
          <a:p>
            <a:r>
              <a:rPr lang="en-US" dirty="0" smtClean="0"/>
              <a:t>false </a:t>
            </a:r>
            <a:r>
              <a:rPr lang="en-US" dirty="0" err="1" smtClean="0"/>
              <a:t>za</a:t>
            </a:r>
            <a:r>
              <a:rPr lang="en-US" dirty="0" smtClean="0"/>
              <a:t> </a:t>
            </a:r>
            <a:r>
              <a:rPr lang="en-US" dirty="0" err="1" smtClean="0"/>
              <a:t>boolean</a:t>
            </a:r>
            <a:r>
              <a:rPr lang="en-US" dirty="0" smtClean="0"/>
              <a:t> tip</a:t>
            </a:r>
          </a:p>
          <a:p>
            <a:r>
              <a:rPr lang="en-US" dirty="0" smtClean="0"/>
              <a:t>"" (</a:t>
            </a:r>
            <a:r>
              <a:rPr lang="en-US" dirty="0" err="1" smtClean="0"/>
              <a:t>prazan</a:t>
            </a:r>
            <a:r>
              <a:rPr lang="en-US" dirty="0" smtClean="0"/>
              <a:t> string) </a:t>
            </a:r>
            <a:r>
              <a:rPr lang="en-US" dirty="0" err="1" smtClean="0"/>
              <a:t>za</a:t>
            </a:r>
            <a:r>
              <a:rPr lang="en-US" dirty="0" smtClean="0"/>
              <a:t> string tip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Konverzija</a:t>
            </a:r>
            <a:r>
              <a:rPr lang="en-US" b="0" dirty="0" smtClean="0"/>
              <a:t> </a:t>
            </a:r>
            <a:r>
              <a:rPr lang="en-US" b="0" dirty="0" err="1" smtClean="0"/>
              <a:t>tipova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Izraz oblika T(v) konvertuje vrednost v u tip </a:t>
            </a:r>
            <a:r>
              <a:rPr lang="pl-PL" dirty="0" smtClean="0"/>
              <a:t>T</a:t>
            </a:r>
            <a:endParaRPr lang="en-US" dirty="0" smtClean="0"/>
          </a:p>
          <a:p>
            <a:pPr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= 42</a:t>
            </a:r>
            <a:r>
              <a:rPr lang="sr-Latn-RS" sz="1600" dirty="0" smtClean="0"/>
              <a:t>                         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smtClean="0"/>
              <a:t>f float64 = float64(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u </a:t>
            </a:r>
            <a:r>
              <a:rPr lang="en-US" sz="1600" dirty="0" err="1" smtClean="0"/>
              <a:t>uint</a:t>
            </a:r>
            <a:r>
              <a:rPr lang="en-US" sz="1600" dirty="0" smtClean="0"/>
              <a:t> = </a:t>
            </a:r>
            <a:r>
              <a:rPr lang="en-US" sz="1600" dirty="0" err="1" smtClean="0"/>
              <a:t>uint</a:t>
            </a:r>
            <a:r>
              <a:rPr lang="en-US" sz="1600" dirty="0" smtClean="0"/>
              <a:t>(f</a:t>
            </a:r>
            <a:r>
              <a:rPr lang="en-US" sz="1600" dirty="0" smtClean="0"/>
              <a:t>)</a:t>
            </a:r>
            <a:endParaRPr lang="sr-Latn-RS" sz="1600" dirty="0" smtClean="0"/>
          </a:p>
          <a:p>
            <a:pPr algn="ctr">
              <a:buNone/>
            </a:pPr>
            <a:r>
              <a:rPr lang="en-US" sz="1600" dirty="0" err="1" smtClean="0"/>
              <a:t>i</a:t>
            </a:r>
            <a:r>
              <a:rPr lang="en-US" sz="1600" dirty="0" smtClean="0"/>
              <a:t> := 42</a:t>
            </a:r>
            <a:endParaRPr lang="sr-Latn-RS" sz="1600" dirty="0" smtClean="0"/>
          </a:p>
          <a:p>
            <a:pPr algn="ctr">
              <a:buNone/>
            </a:pPr>
            <a:r>
              <a:rPr lang="en-US" sz="1600" dirty="0" smtClean="0"/>
              <a:t>f := float64(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  <a:endParaRPr lang="sr-Latn-RS" sz="1600" dirty="0" smtClean="0"/>
          </a:p>
          <a:p>
            <a:pPr algn="ctr">
              <a:buNone/>
            </a:pPr>
            <a:r>
              <a:rPr lang="en-US" sz="1600" dirty="0" smtClean="0"/>
              <a:t>u := </a:t>
            </a:r>
            <a:r>
              <a:rPr lang="en-US" sz="1600" dirty="0" err="1" smtClean="0"/>
              <a:t>uint</a:t>
            </a:r>
            <a:r>
              <a:rPr lang="en-US" sz="1600" dirty="0" smtClean="0"/>
              <a:t>(f)</a:t>
            </a:r>
            <a:endParaRPr lang="sr-Latn-R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375" y="1327952"/>
            <a:ext cx="7087200" cy="3244062"/>
          </a:xfrm>
        </p:spPr>
        <p:txBody>
          <a:bodyPr/>
          <a:lstStyle/>
          <a:p>
            <a:pPr>
              <a:buNone/>
            </a:pPr>
            <a:r>
              <a:rPr lang="en-US" sz="1000" dirty="0" smtClean="0"/>
              <a:t>package main</a:t>
            </a:r>
            <a:endParaRPr lang="sr-Latn-RS" sz="1000" dirty="0" smtClean="0"/>
          </a:p>
          <a:p>
            <a:pPr>
              <a:buNone/>
            </a:pPr>
            <a:r>
              <a:rPr lang="en-US" sz="1000" dirty="0" smtClean="0"/>
              <a:t> </a:t>
            </a:r>
            <a:r>
              <a:rPr lang="en-US" sz="1000" dirty="0" smtClean="0"/>
              <a:t>import </a:t>
            </a:r>
            <a:r>
              <a:rPr lang="en-US" sz="1000" dirty="0" smtClean="0"/>
              <a:t>(</a:t>
            </a:r>
            <a:endParaRPr lang="sr-Latn-RS" sz="1000" dirty="0" smtClean="0"/>
          </a:p>
          <a:p>
            <a:pPr>
              <a:buNone/>
            </a:pPr>
            <a:r>
              <a:rPr lang="en-US" sz="1000" dirty="0" smtClean="0"/>
              <a:t> </a:t>
            </a:r>
            <a:r>
              <a:rPr lang="en-US" sz="1000" dirty="0" smtClean="0"/>
              <a:t>"</a:t>
            </a:r>
            <a:r>
              <a:rPr lang="en-US" sz="1000" dirty="0" err="1" smtClean="0"/>
              <a:t>fmt</a:t>
            </a:r>
            <a:r>
              <a:rPr lang="en-US" sz="1000" dirty="0" smtClean="0"/>
              <a:t>" </a:t>
            </a:r>
            <a:endParaRPr lang="sr-Latn-RS" sz="1000" dirty="0" smtClean="0"/>
          </a:p>
          <a:p>
            <a:pPr>
              <a:buNone/>
            </a:pPr>
            <a:r>
              <a:rPr lang="en-US" sz="1000" dirty="0" smtClean="0"/>
              <a:t>"</a:t>
            </a:r>
            <a:r>
              <a:rPr lang="en-US" sz="1000" dirty="0" smtClean="0"/>
              <a:t>math" </a:t>
            </a:r>
            <a:endParaRPr lang="sr-Latn-RS" sz="1000" dirty="0" smtClean="0"/>
          </a:p>
          <a:p>
            <a:pPr>
              <a:buNone/>
            </a:pPr>
            <a:r>
              <a:rPr lang="en-US" sz="1000" dirty="0" smtClean="0"/>
              <a:t>) </a:t>
            </a:r>
            <a:endParaRPr lang="sr-Latn-RS" sz="1000" dirty="0" smtClean="0"/>
          </a:p>
          <a:p>
            <a:pPr>
              <a:buNone/>
            </a:pP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b="1" dirty="0" smtClean="0"/>
              <a:t>main</a:t>
            </a:r>
            <a:r>
              <a:rPr lang="en-US" sz="1000" dirty="0" smtClean="0"/>
              <a:t>() </a:t>
            </a:r>
            <a:endParaRPr lang="sr-Latn-RS" sz="1000" dirty="0" smtClean="0"/>
          </a:p>
          <a:p>
            <a:pPr>
              <a:buNone/>
            </a:pPr>
            <a:r>
              <a:rPr lang="en-US" sz="1000" dirty="0" smtClean="0"/>
              <a:t>{ </a:t>
            </a:r>
            <a:endParaRPr lang="sr-Latn-RS" sz="1000" dirty="0" smtClean="0"/>
          </a:p>
          <a:p>
            <a:pPr>
              <a:buNone/>
            </a:pPr>
            <a:r>
              <a:rPr lang="en-US" sz="1000" dirty="0" err="1" smtClean="0"/>
              <a:t>var</a:t>
            </a:r>
            <a:r>
              <a:rPr lang="en-US" sz="1000" dirty="0" smtClean="0"/>
              <a:t> </a:t>
            </a:r>
            <a:r>
              <a:rPr lang="en-US" sz="1000" dirty="0" smtClean="0"/>
              <a:t>x, y </a:t>
            </a:r>
            <a:r>
              <a:rPr lang="en-US" sz="1000" dirty="0" err="1" smtClean="0"/>
              <a:t>int</a:t>
            </a:r>
            <a:r>
              <a:rPr lang="en-US" sz="1000" dirty="0" smtClean="0"/>
              <a:t> = 3, </a:t>
            </a:r>
            <a:r>
              <a:rPr lang="en-US" sz="1000" dirty="0" smtClean="0"/>
              <a:t>4</a:t>
            </a:r>
            <a:endParaRPr lang="sr-Latn-RS" sz="1000" dirty="0" smtClean="0"/>
          </a:p>
          <a:p>
            <a:pPr>
              <a:buNone/>
            </a:pPr>
            <a:r>
              <a:rPr lang="en-US" sz="1000" dirty="0" smtClean="0"/>
              <a:t> </a:t>
            </a:r>
            <a:r>
              <a:rPr lang="en-US" sz="1000" dirty="0" err="1" smtClean="0"/>
              <a:t>var</a:t>
            </a:r>
            <a:r>
              <a:rPr lang="en-US" sz="1000" dirty="0" smtClean="0"/>
              <a:t> f float64 = </a:t>
            </a:r>
            <a:r>
              <a:rPr lang="en-US" sz="1000" dirty="0" err="1" smtClean="0"/>
              <a:t>math.Sqrt</a:t>
            </a:r>
            <a:r>
              <a:rPr lang="en-US" sz="1000" dirty="0" smtClean="0"/>
              <a:t>(float64(x*x + y*y)) </a:t>
            </a:r>
            <a:endParaRPr lang="sr-Latn-RS" sz="1000" dirty="0" smtClean="0"/>
          </a:p>
          <a:p>
            <a:pPr>
              <a:buNone/>
            </a:pPr>
            <a:r>
              <a:rPr lang="en-US" sz="1000" dirty="0" err="1" smtClean="0"/>
              <a:t>var</a:t>
            </a:r>
            <a:r>
              <a:rPr lang="en-US" sz="1000" dirty="0" smtClean="0"/>
              <a:t> </a:t>
            </a:r>
            <a:r>
              <a:rPr lang="en-US" sz="1000" dirty="0" smtClean="0"/>
              <a:t>z </a:t>
            </a:r>
            <a:r>
              <a:rPr lang="en-US" sz="1000" dirty="0" err="1" smtClean="0"/>
              <a:t>uint</a:t>
            </a:r>
            <a:r>
              <a:rPr lang="en-US" sz="1000" dirty="0" smtClean="0"/>
              <a:t> = </a:t>
            </a:r>
            <a:r>
              <a:rPr lang="en-US" sz="1000" dirty="0" err="1" smtClean="0"/>
              <a:t>uint</a:t>
            </a:r>
            <a:r>
              <a:rPr lang="en-US" sz="1000" dirty="0" smtClean="0"/>
              <a:t>(f) </a:t>
            </a:r>
            <a:r>
              <a:rPr lang="en-US" sz="1000" dirty="0" err="1" smtClean="0"/>
              <a:t>fmt.Println</a:t>
            </a:r>
            <a:r>
              <a:rPr lang="en-US" sz="1000" dirty="0" smtClean="0"/>
              <a:t>(x, y, z) </a:t>
            </a:r>
            <a:endParaRPr lang="sr-Latn-RS" sz="1000" dirty="0" smtClean="0"/>
          </a:p>
          <a:p>
            <a:pPr>
              <a:buNone/>
            </a:pPr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84031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800" dirty="0" smtClean="0"/>
              <a:t>Konstante</a:t>
            </a:r>
            <a:endParaRPr sz="4800"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1047339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000" dirty="0" smtClean="0"/>
              <a:t>Deklarisane kao varijable ali upotrebom ključne reči const</a:t>
            </a:r>
            <a:endParaRPr sz="2000"/>
          </a:p>
        </p:txBody>
      </p:sp>
      <p:sp>
        <p:nvSpPr>
          <p:cNvPr id="831" name="Google Shape;831;p28"/>
          <p:cNvSpPr txBox="1">
            <a:spLocks noGrp="1"/>
          </p:cNvSpPr>
          <p:nvPr>
            <p:ph type="ctrTitle" idx="4294967295"/>
          </p:nvPr>
        </p:nvSpPr>
        <p:spPr>
          <a:xfrm>
            <a:off x="1214414" y="2643188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100</a:t>
            </a:r>
            <a:r>
              <a:rPr lang="en" sz="4800" dirty="0" smtClean="0"/>
              <a:t>%</a:t>
            </a:r>
            <a:r>
              <a:rPr lang="sr-Latn-RS" sz="4800" dirty="0" smtClean="0"/>
              <a:t> je tako :D</a:t>
            </a:r>
            <a:endParaRPr sz="4800"/>
          </a:p>
        </p:txBody>
      </p:sp>
      <p:sp>
        <p:nvSpPr>
          <p:cNvPr id="833" name="Google Shape;833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1598478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800" dirty="0" smtClean="0"/>
              <a:t>Mogu biti osnovnih tipova</a:t>
            </a:r>
            <a:endParaRPr sz="4800"/>
          </a:p>
        </p:txBody>
      </p:sp>
      <p:sp>
        <p:nvSpPr>
          <p:cNvPr id="834" name="Google Shape;834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2361786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000" dirty="0" smtClean="0"/>
              <a:t>Ne mogu se definisati upotrebom :=</a:t>
            </a:r>
            <a:endParaRPr sz="2000"/>
          </a:p>
        </p:txBody>
      </p:sp>
      <p:sp>
        <p:nvSpPr>
          <p:cNvPr id="835" name="Google Shape;835;p2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375" y="1327952"/>
            <a:ext cx="7087200" cy="3244062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package main import "</a:t>
            </a:r>
            <a:r>
              <a:rPr lang="en-US" sz="1600" dirty="0" err="1" smtClean="0"/>
              <a:t>fmt</a:t>
            </a:r>
            <a:r>
              <a:rPr lang="en-US" sz="1600" dirty="0" smtClean="0"/>
              <a:t>" </a:t>
            </a:r>
            <a:endParaRPr lang="sr-Latn-RS" sz="1600" dirty="0" smtClean="0"/>
          </a:p>
          <a:p>
            <a:pPr>
              <a:buNone/>
            </a:pPr>
            <a:r>
              <a:rPr lang="en-US" sz="1600" dirty="0" smtClean="0"/>
              <a:t>const </a:t>
            </a:r>
            <a:r>
              <a:rPr lang="en-US" sz="1600" dirty="0" smtClean="0"/>
              <a:t>Pi = 3.14 </a:t>
            </a:r>
            <a:endParaRPr lang="sr-Latn-RS" sz="1600" dirty="0" smtClean="0"/>
          </a:p>
          <a:p>
            <a:pPr>
              <a:buNone/>
            </a:pPr>
            <a:r>
              <a:rPr lang="en-US" sz="1600" dirty="0" err="1" smtClean="0"/>
              <a:t>func</a:t>
            </a:r>
            <a:r>
              <a:rPr lang="en-US" sz="1600" dirty="0" smtClean="0"/>
              <a:t> </a:t>
            </a:r>
            <a:r>
              <a:rPr lang="en-US" sz="1600" b="1" dirty="0" smtClean="0"/>
              <a:t>main</a:t>
            </a:r>
            <a:r>
              <a:rPr lang="en-US" sz="1600" dirty="0" smtClean="0"/>
              <a:t>() </a:t>
            </a:r>
            <a:r>
              <a:rPr lang="en-US" sz="1600" dirty="0" smtClean="0"/>
              <a:t>{</a:t>
            </a:r>
            <a:endParaRPr lang="sr-Latn-R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sr-Latn-RS" sz="1600" dirty="0" smtClean="0"/>
              <a:t>	</a:t>
            </a:r>
            <a:r>
              <a:rPr lang="en-US" sz="1600" dirty="0" smtClean="0"/>
              <a:t>const </a:t>
            </a:r>
            <a:r>
              <a:rPr lang="en-US" sz="1600" dirty="0" smtClean="0"/>
              <a:t>World = "</a:t>
            </a:r>
            <a:r>
              <a:rPr lang="ja-JP" altLang="en-US" sz="1600" smtClean="0"/>
              <a:t>世界</a:t>
            </a:r>
            <a:r>
              <a:rPr lang="en-US" altLang="ja-JP" sz="1600" dirty="0" smtClean="0"/>
              <a:t>"</a:t>
            </a:r>
            <a:r>
              <a:rPr lang="ja-JP" altLang="en-US" sz="1600" smtClean="0"/>
              <a:t> </a:t>
            </a:r>
            <a:endParaRPr lang="sr-Latn-RS" altLang="ja-JP" sz="1600" dirty="0" smtClean="0"/>
          </a:p>
          <a:p>
            <a:pPr>
              <a:buNone/>
            </a:pPr>
            <a:r>
              <a:rPr lang="sr-Latn-RS" sz="1600" dirty="0" smtClean="0"/>
              <a:t>	</a:t>
            </a:r>
            <a:r>
              <a:rPr lang="en-US" sz="1600" dirty="0" err="1" smtClean="0"/>
              <a:t>fmt.Println</a:t>
            </a:r>
            <a:r>
              <a:rPr lang="en-US" sz="1600" dirty="0" smtClean="0"/>
              <a:t>("Hello", World</a:t>
            </a:r>
            <a:r>
              <a:rPr lang="en-US" sz="1600" dirty="0" smtClean="0"/>
              <a:t>)</a:t>
            </a:r>
            <a:endParaRPr lang="sr-Latn-RS" sz="1600" dirty="0" smtClean="0"/>
          </a:p>
          <a:p>
            <a:pPr>
              <a:buNone/>
            </a:pPr>
            <a:r>
              <a:rPr lang="sr-Latn-RS" sz="1600" dirty="0" smtClean="0"/>
              <a:t>	</a:t>
            </a:r>
            <a:r>
              <a:rPr lang="en-US" sz="1600" dirty="0" smtClean="0"/>
              <a:t> </a:t>
            </a:r>
            <a:r>
              <a:rPr lang="en-US" sz="1600" dirty="0" err="1" smtClean="0"/>
              <a:t>fmt.Println</a:t>
            </a:r>
            <a:r>
              <a:rPr lang="en-US" sz="1600" dirty="0" smtClean="0"/>
              <a:t>("Happy", Pi, "Day") </a:t>
            </a:r>
            <a:endParaRPr lang="sr-Latn-RS" sz="1600" dirty="0" smtClean="0"/>
          </a:p>
          <a:p>
            <a:pPr>
              <a:buNone/>
            </a:pPr>
            <a:r>
              <a:rPr lang="sr-Latn-RS" sz="1600" dirty="0" smtClean="0"/>
              <a:t>	</a:t>
            </a:r>
            <a:r>
              <a:rPr lang="en-US" sz="1600" dirty="0" smtClean="0"/>
              <a:t>const </a:t>
            </a:r>
            <a:r>
              <a:rPr lang="en-US" sz="1600" dirty="0" smtClean="0"/>
              <a:t>Truth = true </a:t>
            </a:r>
            <a:endParaRPr lang="sr-Latn-RS" sz="1600" dirty="0" smtClean="0"/>
          </a:p>
          <a:p>
            <a:pPr>
              <a:buNone/>
            </a:pPr>
            <a:r>
              <a:rPr lang="sr-Latn-RS" sz="1600" dirty="0" smtClean="0"/>
              <a:t>	</a:t>
            </a:r>
            <a:r>
              <a:rPr lang="en-US" sz="1600" dirty="0" err="1" smtClean="0"/>
              <a:t>fmt.Println</a:t>
            </a:r>
            <a:r>
              <a:rPr lang="en-US" sz="1600" dirty="0" smtClean="0"/>
              <a:t>("Go rules?", Truth) </a:t>
            </a:r>
            <a:endParaRPr lang="sr-Latn-RS" sz="1600" dirty="0" smtClean="0"/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0" dirty="0" err="1" smtClean="0"/>
              <a:t>Enumerisane</a:t>
            </a:r>
            <a:r>
              <a:rPr lang="en-US" b="0" dirty="0" smtClean="0"/>
              <a:t> </a:t>
            </a:r>
            <a:r>
              <a:rPr lang="en-US" b="0" dirty="0" err="1" smtClean="0"/>
              <a:t>konstante</a:t>
            </a:r>
            <a:r>
              <a:rPr lang="en-US" b="0" dirty="0" smtClean="0"/>
              <a:t> (iota)</a:t>
            </a:r>
            <a:endParaRPr lang="en-US" b="0" dirty="0"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grpSp>
        <p:nvGrpSpPr>
          <p:cNvPr id="845" name="Google Shape;845;p29"/>
          <p:cNvGrpSpPr/>
          <p:nvPr/>
        </p:nvGrpSpPr>
        <p:grpSpPr>
          <a:xfrm>
            <a:off x="1142976" y="1714494"/>
            <a:ext cx="3546900" cy="2084639"/>
            <a:chOff x="0" y="1189989"/>
            <a:chExt cx="3546900" cy="2413336"/>
          </a:xfrm>
        </p:grpSpPr>
        <p:sp>
          <p:nvSpPr>
            <p:cNvPr id="846" name="Google Shape;846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Latn-RS" sz="2100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Kada nam je potrebna enumeracija</a:t>
              </a:r>
              <a:endParaRPr sz="21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7" name="Google Shape;847;p29"/>
            <p:cNvSpPr txBox="1"/>
            <p:nvPr/>
          </p:nvSpPr>
          <p:spPr>
            <a:xfrm>
              <a:off x="214282" y="2057125"/>
              <a:ext cx="285752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US" sz="1200" dirty="0" smtClean="0"/>
                <a:t>const ( </a:t>
              </a:r>
              <a:endParaRPr lang="sr-Latn-RS" sz="1200" dirty="0" smtClean="0"/>
            </a:p>
            <a:p>
              <a:pPr lvl="0">
                <a:lnSpc>
                  <a:spcPct val="115000"/>
                </a:lnSpc>
              </a:pPr>
              <a:r>
                <a:rPr lang="sr-Latn-RS" sz="1200" dirty="0" smtClean="0"/>
                <a:t>	</a:t>
              </a:r>
              <a:r>
                <a:rPr lang="en-US" sz="1200" dirty="0" err="1" smtClean="0"/>
                <a:t>CategoryBooks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= iota </a:t>
              </a:r>
              <a:r>
                <a:rPr lang="en-US" sz="1200" i="1" dirty="0" smtClean="0"/>
                <a:t>// 0</a:t>
              </a:r>
              <a:r>
                <a:rPr lang="en-US" sz="1200" dirty="0" smtClean="0"/>
                <a:t> </a:t>
              </a:r>
              <a:r>
                <a:rPr lang="sr-Latn-RS" sz="1200" dirty="0" smtClean="0"/>
                <a:t>	</a:t>
              </a:r>
              <a:r>
                <a:rPr lang="en-US" sz="1200" dirty="0" err="1" smtClean="0"/>
                <a:t>CategoryHealth</a:t>
              </a:r>
              <a:r>
                <a:rPr lang="en-US" sz="1200" dirty="0" smtClean="0"/>
                <a:t> </a:t>
              </a:r>
              <a:r>
                <a:rPr lang="en-US" sz="1200" i="1" dirty="0" smtClean="0"/>
                <a:t>// 1</a:t>
              </a:r>
              <a:r>
                <a:rPr lang="en-US" sz="1200" dirty="0" smtClean="0"/>
                <a:t> </a:t>
              </a:r>
              <a:r>
                <a:rPr lang="sr-Latn-RS" sz="1200" dirty="0" smtClean="0"/>
                <a:t>	</a:t>
              </a:r>
              <a:r>
                <a:rPr lang="en-US" sz="1200" dirty="0" err="1" smtClean="0"/>
                <a:t>CategoryClothing</a:t>
              </a:r>
              <a:r>
                <a:rPr lang="en-US" sz="1200" dirty="0" smtClean="0"/>
                <a:t> </a:t>
              </a:r>
              <a:r>
                <a:rPr lang="en-US" sz="1200" i="1" dirty="0" smtClean="0"/>
                <a:t>// 2</a:t>
              </a:r>
              <a:r>
                <a:rPr lang="en-US" sz="1200" dirty="0" smtClean="0"/>
                <a:t> </a:t>
              </a:r>
              <a:endParaRPr lang="sr-Latn-RS" sz="1200" dirty="0" smtClean="0"/>
            </a:p>
            <a:p>
              <a:pPr lvl="0">
                <a:lnSpc>
                  <a:spcPct val="115000"/>
                </a:lnSpc>
              </a:pPr>
              <a:r>
                <a:rPr lang="en-US" sz="1200" dirty="0" smtClean="0"/>
                <a:t>)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8" name="Google Shape;848;p29"/>
          <p:cNvGrpSpPr/>
          <p:nvPr/>
        </p:nvGrpSpPr>
        <p:grpSpPr>
          <a:xfrm>
            <a:off x="4357686" y="1714494"/>
            <a:ext cx="3929090" cy="2084824"/>
            <a:chOff x="2944204" y="1189775"/>
            <a:chExt cx="3929090" cy="2413550"/>
          </a:xfrm>
        </p:grpSpPr>
        <p:sp>
          <p:nvSpPr>
            <p:cNvPr id="849" name="Google Shape;849;p29"/>
            <p:cNvSpPr/>
            <p:nvPr/>
          </p:nvSpPr>
          <p:spPr>
            <a:xfrm>
              <a:off x="2944204" y="1189775"/>
              <a:ext cx="392909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sr-Latn-RS" sz="2400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Ili u kombinaciji sa tipom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50" name="Google Shape;850;p29"/>
            <p:cNvSpPr txBox="1"/>
            <p:nvPr/>
          </p:nvSpPr>
          <p:spPr>
            <a:xfrm>
              <a:off x="3478950" y="2057125"/>
              <a:ext cx="3322906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US" sz="1200" dirty="0" smtClean="0"/>
                <a:t>type Stereotype </a:t>
              </a:r>
              <a:r>
                <a:rPr lang="en-US" sz="1200" dirty="0" err="1" smtClean="0"/>
                <a:t>int</a:t>
              </a:r>
              <a:r>
                <a:rPr lang="en-US" sz="1200" dirty="0" smtClean="0"/>
                <a:t> </a:t>
              </a:r>
              <a:endParaRPr lang="sr-Latn-RS" sz="1200" dirty="0" smtClean="0"/>
            </a:p>
            <a:p>
              <a:pPr lvl="0">
                <a:lnSpc>
                  <a:spcPct val="115000"/>
                </a:lnSpc>
              </a:pPr>
              <a:r>
                <a:rPr lang="en-US" sz="1200" dirty="0" smtClean="0"/>
                <a:t>const (</a:t>
              </a:r>
              <a:endParaRPr lang="sr-Latn-RS" sz="1200" dirty="0" smtClean="0"/>
            </a:p>
            <a:p>
              <a:pPr lvl="0">
                <a:lnSpc>
                  <a:spcPct val="115000"/>
                </a:lnSpc>
              </a:pPr>
              <a:r>
                <a:rPr lang="en-US" sz="1200" dirty="0" smtClean="0"/>
                <a:t> </a:t>
              </a:r>
              <a:r>
                <a:rPr lang="sr-Latn-RS" sz="1200" dirty="0" smtClean="0"/>
                <a:t>	</a:t>
              </a:r>
              <a:r>
                <a:rPr lang="en-US" sz="1200" dirty="0" err="1" smtClean="0"/>
                <a:t>TypicalNoob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Stereotype = iota </a:t>
              </a:r>
              <a:r>
                <a:rPr lang="en-US" sz="1200" i="1" dirty="0" smtClean="0"/>
                <a:t>// 0</a:t>
              </a:r>
              <a:r>
                <a:rPr lang="en-US" sz="1200" dirty="0" smtClean="0"/>
                <a:t> </a:t>
              </a:r>
              <a:r>
                <a:rPr lang="sr-Latn-RS" sz="1200" dirty="0" smtClean="0"/>
                <a:t>	</a:t>
              </a:r>
              <a:r>
                <a:rPr lang="en-US" sz="1200" dirty="0" err="1" smtClean="0"/>
                <a:t>TypicalHipster</a:t>
              </a:r>
              <a:r>
                <a:rPr lang="en-US" sz="1200" dirty="0" smtClean="0"/>
                <a:t> </a:t>
              </a:r>
              <a:r>
                <a:rPr lang="en-US" sz="1200" i="1" dirty="0" smtClean="0"/>
                <a:t>// 1</a:t>
              </a:r>
              <a:r>
                <a:rPr lang="en-US" sz="1200" dirty="0" smtClean="0"/>
                <a:t> </a:t>
              </a:r>
              <a:r>
                <a:rPr lang="sr-Latn-RS" sz="1200" dirty="0" smtClean="0"/>
                <a:t>	</a:t>
              </a:r>
              <a:r>
                <a:rPr lang="en-US" sz="1200" dirty="0" err="1" smtClean="0"/>
                <a:t>TypicalUnixWizard</a:t>
              </a:r>
              <a:r>
                <a:rPr lang="en-US" sz="1200" dirty="0" smtClean="0"/>
                <a:t> </a:t>
              </a:r>
              <a:r>
                <a:rPr lang="en-US" sz="1200" i="1" dirty="0" smtClean="0"/>
                <a:t>// 2</a:t>
              </a:r>
              <a:r>
                <a:rPr lang="en-US" sz="1200" dirty="0" smtClean="0"/>
                <a:t> </a:t>
              </a:r>
              <a:r>
                <a:rPr lang="sr-Latn-RS" sz="1200" dirty="0" smtClean="0"/>
                <a:t>	</a:t>
              </a:r>
              <a:r>
                <a:rPr lang="en-US" sz="1200" dirty="0" err="1" smtClean="0"/>
                <a:t>TypicalStartupFounder</a:t>
              </a:r>
              <a:r>
                <a:rPr lang="en-US" sz="1200" dirty="0" smtClean="0"/>
                <a:t> </a:t>
              </a:r>
              <a:r>
                <a:rPr lang="en-US" sz="1200" i="1" dirty="0" smtClean="0"/>
                <a:t>// </a:t>
              </a:r>
              <a:r>
                <a:rPr lang="en-US" sz="1200" i="1" dirty="0" smtClean="0"/>
                <a:t>3</a:t>
              </a:r>
              <a:endParaRPr lang="sr-Latn-RS" sz="1200" i="1" dirty="0" smtClean="0"/>
            </a:p>
            <a:p>
              <a:pPr lvl="0">
                <a:lnSpc>
                  <a:spcPct val="115000"/>
                </a:lnSpc>
              </a:pPr>
              <a:r>
                <a:rPr lang="en-US" sz="1200" dirty="0" smtClean="0"/>
                <a:t> </a:t>
              </a:r>
              <a:r>
                <a:rPr lang="en-US" sz="1200" dirty="0" smtClean="0"/>
                <a:t>)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642924"/>
            <a:ext cx="7322804" cy="23582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6000" b="0" dirty="0" err="1" smtClean="0"/>
              <a:t>Iskazi</a:t>
            </a:r>
            <a:r>
              <a:rPr lang="en-US" sz="6000" b="0" dirty="0" smtClean="0"/>
              <a:t> </a:t>
            </a:r>
            <a:r>
              <a:rPr lang="en-US" sz="6000" b="0" dirty="0" err="1" smtClean="0"/>
              <a:t>kontrole</a:t>
            </a:r>
            <a:r>
              <a:rPr lang="en-US" sz="6000" b="0" dirty="0" smtClean="0"/>
              <a:t> </a:t>
            </a:r>
            <a:r>
              <a:rPr lang="en-US" sz="6000" b="0" dirty="0" err="1" smtClean="0"/>
              <a:t>toka</a:t>
            </a:r>
            <a:r>
              <a:rPr lang="en-US" sz="6000" b="0" dirty="0" smtClean="0"/>
              <a:t>: for, if, else, switch </a:t>
            </a:r>
            <a:r>
              <a:rPr lang="en-US" sz="6000" b="0" dirty="0" err="1" smtClean="0"/>
              <a:t>i</a:t>
            </a:r>
            <a:r>
              <a:rPr lang="en-US" sz="6000" b="0" dirty="0" smtClean="0"/>
              <a:t> defer</a:t>
            </a:r>
            <a:endParaRPr lang="en-US" sz="6000" b="0" dirty="0"/>
          </a:p>
        </p:txBody>
      </p:sp>
      <p:sp>
        <p:nvSpPr>
          <p:cNvPr id="925" name="Google Shape;925;p35"/>
          <p:cNvSpPr/>
          <p:nvPr/>
        </p:nvSpPr>
        <p:spPr>
          <a:xfrm>
            <a:off x="4214810" y="3071816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 </a:t>
            </a:r>
            <a:r>
              <a:rPr lang="sr-Latn-RS" b="0" dirty="0" smtClean="0"/>
              <a:t>i</a:t>
            </a:r>
            <a:r>
              <a:rPr lang="en-US" b="0" dirty="0" err="1" smtClean="0"/>
              <a:t>ska</a:t>
            </a:r>
            <a:r>
              <a:rPr lang="sr-Latn-RS" b="0" dirty="0" smtClean="0"/>
              <a:t>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71538" y="1142990"/>
            <a:ext cx="7087200" cy="3529814"/>
          </a:xfrm>
        </p:spPr>
        <p:txBody>
          <a:bodyPr/>
          <a:lstStyle/>
          <a:p>
            <a:r>
              <a:rPr lang="pl-PL" dirty="0" smtClean="0"/>
              <a:t>Go ima samo jedan iskaz za petlje – for</a:t>
            </a:r>
            <a:br>
              <a:rPr lang="pl-PL" dirty="0" smtClean="0"/>
            </a:br>
            <a:r>
              <a:rPr lang="en-US" dirty="0" smtClean="0"/>
              <a:t>Tri </a:t>
            </a:r>
            <a:r>
              <a:rPr lang="en-US" dirty="0" err="1" smtClean="0"/>
              <a:t>komponente</a:t>
            </a:r>
            <a:endParaRPr lang="sr-Latn-RS" dirty="0" smtClean="0"/>
          </a:p>
          <a:p>
            <a:r>
              <a:rPr lang="en-US" i="1" dirty="0" smtClean="0"/>
              <a:t>init </a:t>
            </a:r>
            <a:r>
              <a:rPr lang="en-US" i="1" dirty="0" err="1" smtClean="0"/>
              <a:t>iskaz</a:t>
            </a:r>
            <a:r>
              <a:rPr lang="en-US" dirty="0" smtClean="0"/>
              <a:t> – </a:t>
            </a:r>
            <a:r>
              <a:rPr lang="en-US" dirty="0" err="1" smtClean="0"/>
              <a:t>izvršava</a:t>
            </a:r>
            <a:r>
              <a:rPr lang="en-US" dirty="0" smtClean="0"/>
              <a:t> se pre </a:t>
            </a:r>
            <a:r>
              <a:rPr lang="en-US" dirty="0" err="1" smtClean="0"/>
              <a:t>prve</a:t>
            </a:r>
            <a:r>
              <a:rPr lang="en-US" dirty="0" smtClean="0"/>
              <a:t> </a:t>
            </a:r>
            <a:r>
              <a:rPr lang="en-US" dirty="0" err="1" smtClean="0"/>
              <a:t>iteracije</a:t>
            </a:r>
            <a:endParaRPr lang="en-US" dirty="0" smtClean="0"/>
          </a:p>
          <a:p>
            <a:r>
              <a:rPr lang="en-US" i="1" dirty="0" err="1" smtClean="0"/>
              <a:t>uslov</a:t>
            </a:r>
            <a:r>
              <a:rPr lang="en-US" dirty="0" smtClean="0"/>
              <a:t> – </a:t>
            </a:r>
            <a:r>
              <a:rPr lang="en-US" dirty="0" err="1" smtClean="0"/>
              <a:t>evaluira</a:t>
            </a:r>
            <a:r>
              <a:rPr lang="en-US" dirty="0" smtClean="0"/>
              <a:t> se pre </a:t>
            </a:r>
            <a:r>
              <a:rPr lang="en-US" dirty="0" err="1" smtClean="0"/>
              <a:t>svake</a:t>
            </a:r>
            <a:r>
              <a:rPr lang="en-US" dirty="0" smtClean="0"/>
              <a:t> </a:t>
            </a:r>
            <a:r>
              <a:rPr lang="en-US" dirty="0" err="1" smtClean="0"/>
              <a:t>iteracije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u </a:t>
            </a:r>
            <a:r>
              <a:rPr lang="en-US" dirty="0" err="1" smtClean="0"/>
              <a:t>zavisnosti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r>
              <a:rPr lang="en-US" dirty="0" smtClean="0"/>
              <a:t> se </a:t>
            </a:r>
            <a:r>
              <a:rPr lang="en-US" dirty="0" err="1" smtClean="0"/>
              <a:t>izvršava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se </a:t>
            </a:r>
            <a:r>
              <a:rPr lang="en-US" dirty="0" err="1" smtClean="0"/>
              <a:t>petlja</a:t>
            </a:r>
            <a:r>
              <a:rPr lang="en-US" dirty="0" smtClean="0"/>
              <a:t> </a:t>
            </a:r>
            <a:r>
              <a:rPr lang="en-US" dirty="0" err="1" smtClean="0"/>
              <a:t>prekida</a:t>
            </a:r>
            <a:endParaRPr lang="en-US" dirty="0" smtClean="0"/>
          </a:p>
          <a:p>
            <a:r>
              <a:rPr lang="en-US" i="1" dirty="0" smtClean="0"/>
              <a:t>post </a:t>
            </a:r>
            <a:r>
              <a:rPr lang="en-US" i="1" dirty="0" err="1" smtClean="0"/>
              <a:t>iskaz</a:t>
            </a:r>
            <a:r>
              <a:rPr lang="en-US" dirty="0" smtClean="0"/>
              <a:t> – </a:t>
            </a:r>
            <a:r>
              <a:rPr lang="en-US" dirty="0" err="1" smtClean="0"/>
              <a:t>izvršava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kraju</a:t>
            </a:r>
            <a:r>
              <a:rPr lang="en-US" dirty="0" smtClean="0"/>
              <a:t> </a:t>
            </a:r>
            <a:r>
              <a:rPr lang="en-US" dirty="0" err="1" smtClean="0"/>
              <a:t>svake</a:t>
            </a:r>
            <a:r>
              <a:rPr lang="en-US" dirty="0" smtClean="0"/>
              <a:t> </a:t>
            </a:r>
            <a:r>
              <a:rPr lang="en-US" dirty="0" err="1" smtClean="0"/>
              <a:t>iteracije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For</a:t>
            </a:r>
            <a:endParaRPr/>
          </a:p>
        </p:txBody>
      </p:sp>
      <p:sp>
        <p:nvSpPr>
          <p:cNvPr id="931" name="Google Shape;931;p36"/>
          <p:cNvSpPr txBox="1">
            <a:spLocks noGrp="1"/>
          </p:cNvSpPr>
          <p:nvPr>
            <p:ph type="body" idx="1"/>
          </p:nvPr>
        </p:nvSpPr>
        <p:spPr>
          <a:xfrm>
            <a:off x="2857488" y="1142990"/>
            <a:ext cx="3429024" cy="35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500" dirty="0" smtClean="0"/>
              <a:t>package </a:t>
            </a:r>
            <a:r>
              <a:rPr lang="en-US" sz="1500" dirty="0" smtClean="0"/>
              <a:t>main</a:t>
            </a:r>
            <a:endParaRPr lang="sr-Latn-RS" sz="1500" dirty="0" smtClean="0"/>
          </a:p>
          <a:p>
            <a:pPr marL="0" lvl="0" indent="0">
              <a:buNone/>
            </a:pPr>
            <a:r>
              <a:rPr lang="en-US" sz="1500" dirty="0" smtClean="0"/>
              <a:t>import </a:t>
            </a:r>
            <a:r>
              <a:rPr lang="en-US" sz="1500" dirty="0" smtClean="0"/>
              <a:t>"</a:t>
            </a:r>
            <a:r>
              <a:rPr lang="en-US" sz="1500" dirty="0" err="1" smtClean="0"/>
              <a:t>fmt</a:t>
            </a:r>
            <a:r>
              <a:rPr lang="en-US" sz="1500" dirty="0" smtClean="0"/>
              <a:t>" </a:t>
            </a:r>
            <a:endParaRPr lang="sr-Latn-RS" sz="1500" dirty="0" smtClean="0"/>
          </a:p>
          <a:p>
            <a:pPr marL="0" lvl="0" indent="0">
              <a:buNone/>
            </a:pPr>
            <a:r>
              <a:rPr lang="en-US" sz="1500" dirty="0" err="1" smtClean="0"/>
              <a:t>func</a:t>
            </a:r>
            <a:r>
              <a:rPr lang="en-US" sz="1500" dirty="0" smtClean="0"/>
              <a:t> </a:t>
            </a:r>
            <a:r>
              <a:rPr lang="en-US" sz="1500" b="1" dirty="0" smtClean="0"/>
              <a:t>main</a:t>
            </a:r>
            <a:r>
              <a:rPr lang="en-US" sz="1500" dirty="0" smtClean="0"/>
              <a:t>() </a:t>
            </a:r>
            <a:r>
              <a:rPr lang="en-US" sz="1500" dirty="0" smtClean="0"/>
              <a:t>{</a:t>
            </a:r>
            <a:endParaRPr lang="sr-Latn-RS" sz="1500" dirty="0" smtClean="0"/>
          </a:p>
          <a:p>
            <a:pPr marL="0" lvl="0" indent="0">
              <a:buNone/>
            </a:pPr>
            <a:r>
              <a:rPr lang="en-US" sz="1500" dirty="0" smtClean="0"/>
              <a:t> </a:t>
            </a:r>
            <a:r>
              <a:rPr lang="en-US" sz="1500" dirty="0" smtClean="0"/>
              <a:t>sum := 0 </a:t>
            </a:r>
            <a:endParaRPr lang="sr-Latn-RS" sz="1500" dirty="0" smtClean="0"/>
          </a:p>
          <a:p>
            <a:pPr marL="0" lvl="0" indent="0">
              <a:buNone/>
            </a:pPr>
            <a:r>
              <a:rPr lang="en-US" sz="1500" dirty="0" smtClean="0"/>
              <a:t>for </a:t>
            </a:r>
            <a:r>
              <a:rPr lang="en-US" sz="1500" dirty="0" err="1" smtClean="0"/>
              <a:t>i</a:t>
            </a:r>
            <a:r>
              <a:rPr lang="en-US" sz="1500" dirty="0" smtClean="0"/>
              <a:t> := 0; </a:t>
            </a:r>
            <a:r>
              <a:rPr lang="en-US" sz="1500" dirty="0" err="1" smtClean="0"/>
              <a:t>i</a:t>
            </a:r>
            <a:r>
              <a:rPr lang="en-US" sz="1500" dirty="0" smtClean="0"/>
              <a:t> &lt; 10; </a:t>
            </a:r>
            <a:r>
              <a:rPr lang="en-US" sz="1500" dirty="0" err="1" smtClean="0"/>
              <a:t>i</a:t>
            </a:r>
            <a:r>
              <a:rPr lang="en-US" sz="1500" dirty="0" smtClean="0"/>
              <a:t>++ </a:t>
            </a:r>
            <a:endParaRPr lang="sr-Latn-RS" sz="1500" dirty="0" smtClean="0"/>
          </a:p>
          <a:p>
            <a:pPr marL="0" lvl="0" indent="0">
              <a:buNone/>
            </a:pPr>
            <a:r>
              <a:rPr lang="en-US" sz="1500" dirty="0" smtClean="0"/>
              <a:t>{</a:t>
            </a:r>
            <a:endParaRPr lang="sr-Latn-RS" sz="1500" dirty="0" smtClean="0"/>
          </a:p>
          <a:p>
            <a:pPr marL="0" lvl="0" indent="0">
              <a:buNone/>
            </a:pPr>
            <a:r>
              <a:rPr lang="en-US" sz="1500" dirty="0" smtClean="0"/>
              <a:t> </a:t>
            </a:r>
            <a:r>
              <a:rPr lang="sr-Latn-RS" sz="1500" dirty="0" smtClean="0"/>
              <a:t>	</a:t>
            </a:r>
            <a:r>
              <a:rPr lang="en-US" sz="1500" dirty="0" smtClean="0"/>
              <a:t>sum </a:t>
            </a:r>
            <a:r>
              <a:rPr lang="en-US" sz="1500" dirty="0" smtClean="0"/>
              <a:t>+= </a:t>
            </a:r>
            <a:r>
              <a:rPr lang="en-US" sz="1500" dirty="0" err="1" smtClean="0"/>
              <a:t>i</a:t>
            </a:r>
            <a:r>
              <a:rPr lang="en-US" sz="1500" dirty="0" smtClean="0"/>
              <a:t> </a:t>
            </a:r>
            <a:endParaRPr lang="sr-Latn-RS" sz="1500" dirty="0" smtClean="0"/>
          </a:p>
          <a:p>
            <a:pPr marL="0" lvl="0" indent="0">
              <a:buNone/>
            </a:pPr>
            <a:r>
              <a:rPr lang="en-US" sz="1500" dirty="0" smtClean="0"/>
              <a:t>} </a:t>
            </a:r>
            <a:endParaRPr lang="sr-Latn-RS" sz="1500" dirty="0" smtClean="0"/>
          </a:p>
          <a:p>
            <a:pPr marL="0" lvl="0" indent="0">
              <a:buNone/>
            </a:pPr>
            <a:r>
              <a:rPr lang="en-US" sz="1500" dirty="0" err="1" smtClean="0"/>
              <a:t>fmt.Println</a:t>
            </a:r>
            <a:r>
              <a:rPr lang="en-US" sz="1500" dirty="0" smtClean="0"/>
              <a:t>(sum</a:t>
            </a:r>
            <a:r>
              <a:rPr lang="en-US" sz="1500" dirty="0" smtClean="0"/>
              <a:t>) </a:t>
            </a:r>
            <a:endParaRPr lang="sr-Latn-RS" sz="1500" dirty="0" smtClean="0"/>
          </a:p>
          <a:p>
            <a:pPr marL="0" lvl="0" indent="0">
              <a:buNone/>
            </a:pPr>
            <a:r>
              <a:rPr lang="en-US" sz="1500" dirty="0" smtClean="0"/>
              <a:t>}</a:t>
            </a:r>
            <a:endParaRPr sz="1500"/>
          </a:p>
        </p:txBody>
      </p:sp>
      <p:sp>
        <p:nvSpPr>
          <p:cNvPr id="932" name="Google Shape;932;p3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938" name="Google Shape;938;p37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Titles: Amatic SC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Body copy: Quicksand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https://www.fontsquirrel.com/fonts/amatic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9" name="Google Shape;939;p37"/>
          <p:cNvSpPr txBox="1"/>
          <p:nvPr/>
        </p:nvSpPr>
        <p:spPr>
          <a:xfrm>
            <a:off x="1028375" y="3972259"/>
            <a:ext cx="7087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0" name="Google Shape;940;p3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Osnovne osobine</a:t>
            </a:r>
            <a:endParaRPr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428596" y="1357304"/>
            <a:ext cx="8072494" cy="30003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sr-Latn-RS" dirty="0" smtClean="0"/>
              <a:t>Statički tipiziran, kompajliran programski jezik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sr-Latn-RS" dirty="0" smtClean="0"/>
              <a:t>Programski jezik otvorenog koda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endParaRPr lang="sr-Latn-R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sr-Latn-RS" dirty="0" smtClean="0"/>
              <a:t>Razvijen u Google-u 2007. godine Robert Griesmer, Rob Pike i Ken Thompson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sr-Latn-RS" dirty="0" smtClean="0"/>
              <a:t>Sličan C programskom jeziku, ali pruža memory safety, ima garbage collection i direktnu podršku za konkurentno programiranje ( Communicating Sequential Process (CSP) )</a:t>
            </a: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“Beskonačna” </a:t>
            </a:r>
            <a:r>
              <a:rPr lang="sr-Latn-RS" dirty="0" smtClean="0"/>
              <a:t>petlja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package main </a:t>
            </a:r>
            <a:endParaRPr lang="sr-Latn-RS" dirty="0" smtClean="0"/>
          </a:p>
          <a:p>
            <a:pPr>
              <a:buNone/>
            </a:pP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b="1" dirty="0" smtClean="0"/>
              <a:t>main</a:t>
            </a:r>
            <a:r>
              <a:rPr lang="en-US" dirty="0" smtClean="0"/>
              <a:t>() </a:t>
            </a:r>
            <a:endParaRPr lang="sr-Latn-RS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sr-Latn-RS" dirty="0" smtClean="0"/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for { </a:t>
            </a:r>
            <a:endParaRPr lang="sr-Latn-RS" dirty="0" smtClean="0"/>
          </a:p>
          <a:p>
            <a:pPr lvl="1">
              <a:buNone/>
            </a:pPr>
            <a:r>
              <a:rPr lang="en-US" dirty="0" smtClean="0"/>
              <a:t>} </a:t>
            </a:r>
            <a:endParaRPr lang="sr-Latn-RS" dirty="0" smtClean="0"/>
          </a:p>
          <a:p>
            <a:pPr>
              <a:buNone/>
            </a:pPr>
            <a:r>
              <a:rPr lang="en-US" dirty="0" smtClean="0"/>
              <a:t>}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switch </a:t>
            </a:r>
            <a:r>
              <a:rPr lang="en-US" b="0" dirty="0" err="1" smtClean="0"/>
              <a:t>iskaz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Kraći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pisanja</a:t>
            </a:r>
            <a:r>
              <a:rPr lang="en-US" dirty="0" smtClean="0"/>
              <a:t> </a:t>
            </a:r>
            <a:r>
              <a:rPr lang="en-US" dirty="0" err="1" smtClean="0"/>
              <a:t>sekvence</a:t>
            </a:r>
            <a:r>
              <a:rPr lang="en-US" dirty="0" smtClean="0"/>
              <a:t> if/else </a:t>
            </a:r>
            <a:r>
              <a:rPr lang="en-US" dirty="0" err="1" smtClean="0"/>
              <a:t>iskaza</a:t>
            </a:r>
            <a:r>
              <a:rPr lang="en-US" dirty="0" smtClean="0"/>
              <a:t>. </a:t>
            </a:r>
            <a:r>
              <a:rPr lang="en-US" dirty="0" err="1" smtClean="0"/>
              <a:t>Izvršava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 case 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je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jednaka</a:t>
            </a:r>
            <a:r>
              <a:rPr lang="en-US" dirty="0" smtClean="0"/>
              <a:t> </a:t>
            </a:r>
            <a:r>
              <a:rPr lang="en-US" dirty="0" err="1" smtClean="0"/>
              <a:t>vrednošću</a:t>
            </a:r>
            <a:r>
              <a:rPr lang="en-US" dirty="0" smtClean="0"/>
              <a:t> </a:t>
            </a:r>
            <a:r>
              <a:rPr lang="en-US" dirty="0" err="1" smtClean="0"/>
              <a:t>izraza</a:t>
            </a:r>
            <a:r>
              <a:rPr lang="en-US" dirty="0" smtClean="0"/>
              <a:t> </a:t>
            </a:r>
            <a:r>
              <a:rPr lang="en-US" dirty="0" err="1" smtClean="0"/>
              <a:t>uslova</a:t>
            </a:r>
            <a:endParaRPr lang="en-US" dirty="0" smtClean="0"/>
          </a:p>
          <a:p>
            <a:r>
              <a:rPr lang="pl-PL" dirty="0" smtClean="0"/>
              <a:t>Može imati kratak iskaz kao i </a:t>
            </a:r>
            <a:r>
              <a:rPr lang="pl-PL" dirty="0" smtClean="0"/>
              <a:t>if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6"/>
            <a:ext cx="6845757" cy="30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8"/>
          <p:cNvSpPr txBox="1">
            <a:spLocks noGrp="1"/>
          </p:cNvSpPr>
          <p:nvPr>
            <p:ph type="ctrTitle"/>
          </p:nvPr>
        </p:nvSpPr>
        <p:spPr>
          <a:xfrm>
            <a:off x="2000232" y="185737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2.</a:t>
            </a:r>
            <a:r>
              <a:rPr lang="en" dirty="0"/>
              <a:t/>
            </a:r>
            <a:br>
              <a:rPr lang="en" dirty="0"/>
            </a:br>
            <a:r>
              <a:rPr lang="sr-Latn-RS" dirty="0" smtClean="0"/>
              <a:t>Struct, slice i map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Pokazivači ( Pointers 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err="1" smtClean="0"/>
              <a:t>Memorijska</a:t>
            </a:r>
            <a:r>
              <a:rPr lang="en-US" sz="2200" dirty="0" smtClean="0"/>
              <a:t> </a:t>
            </a:r>
            <a:r>
              <a:rPr lang="en-US" sz="2200" dirty="0" err="1" smtClean="0"/>
              <a:t>adresa</a:t>
            </a:r>
            <a:r>
              <a:rPr lang="en-US" sz="2200" dirty="0" smtClean="0"/>
              <a:t> </a:t>
            </a:r>
            <a:r>
              <a:rPr lang="en-US" sz="2200" dirty="0" err="1" smtClean="0"/>
              <a:t>vrednosti</a:t>
            </a:r>
            <a:r>
              <a:rPr lang="en-US" sz="2200" dirty="0" smtClean="0"/>
              <a:t> </a:t>
            </a:r>
            <a:r>
              <a:rPr lang="en-US" sz="2200" dirty="0" err="1" smtClean="0"/>
              <a:t>varijable</a:t>
            </a:r>
            <a:endParaRPr lang="en-US" sz="2200" dirty="0" smtClean="0"/>
          </a:p>
          <a:p>
            <a:r>
              <a:rPr lang="pl-PL" sz="2200" dirty="0" smtClean="0"/>
              <a:t>*T je pokazivač na vrednost tipa T</a:t>
            </a:r>
          </a:p>
          <a:p>
            <a:r>
              <a:rPr lang="pl-PL" sz="2200" dirty="0" smtClean="0"/>
              <a:t>&amp; operator vraća pokazivač na zadati </a:t>
            </a:r>
            <a:r>
              <a:rPr lang="pl-PL" sz="2200" dirty="0" smtClean="0"/>
              <a:t>argument/vrednost</a:t>
            </a:r>
          </a:p>
          <a:p>
            <a:r>
              <a:rPr lang="pl-PL" sz="2200" dirty="0" smtClean="0"/>
              <a:t>i := 42 p = &amp;i </a:t>
            </a:r>
            <a:r>
              <a:rPr lang="pl-PL" sz="2200" i="1" dirty="0" smtClean="0"/>
              <a:t>// p je pokazivač na vrednost </a:t>
            </a:r>
            <a:r>
              <a:rPr lang="pl-PL" sz="2200" i="1" dirty="0" smtClean="0"/>
              <a:t>42</a:t>
            </a:r>
          </a:p>
          <a:p>
            <a:r>
              <a:rPr lang="pl-PL" sz="2200" dirty="0" smtClean="0"/>
              <a:t>* operator označava vrednost na koju pokazivač pokazuje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Strukture ( struct 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package main </a:t>
            </a:r>
            <a:endParaRPr lang="sr-Latn-RS" dirty="0" smtClean="0"/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"</a:t>
            </a:r>
            <a:r>
              <a:rPr lang="en-US" dirty="0" err="1" smtClean="0"/>
              <a:t>fmt</a:t>
            </a:r>
            <a:r>
              <a:rPr lang="en-US" dirty="0" smtClean="0"/>
              <a:t>" </a:t>
            </a:r>
            <a:endParaRPr lang="sr-Latn-RS" dirty="0" smtClean="0"/>
          </a:p>
          <a:p>
            <a:pPr>
              <a:buNone/>
            </a:pPr>
            <a:r>
              <a:rPr lang="en-US" dirty="0" smtClean="0"/>
              <a:t>type </a:t>
            </a:r>
            <a:r>
              <a:rPr lang="en-US" dirty="0" smtClean="0"/>
              <a:t>Vertex </a:t>
            </a:r>
            <a:r>
              <a:rPr lang="en-US" dirty="0" err="1" smtClean="0"/>
              <a:t>struct</a:t>
            </a:r>
            <a:r>
              <a:rPr lang="en-US" dirty="0" smtClean="0"/>
              <a:t> { X </a:t>
            </a:r>
            <a:r>
              <a:rPr lang="en-US" dirty="0" err="1" smtClean="0"/>
              <a:t>int</a:t>
            </a:r>
            <a:r>
              <a:rPr lang="en-US" dirty="0" smtClean="0"/>
              <a:t> Y </a:t>
            </a:r>
            <a:r>
              <a:rPr lang="en-US" dirty="0" err="1" smtClean="0"/>
              <a:t>int</a:t>
            </a:r>
            <a:r>
              <a:rPr lang="en-US" dirty="0" smtClean="0"/>
              <a:t> } </a:t>
            </a:r>
            <a:endParaRPr lang="sr-Latn-RS" dirty="0" smtClean="0"/>
          </a:p>
          <a:p>
            <a:pPr>
              <a:buNone/>
            </a:pP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b="1" dirty="0" smtClean="0"/>
              <a:t>main</a:t>
            </a:r>
            <a:r>
              <a:rPr lang="en-US" dirty="0" smtClean="0"/>
              <a:t>() { </a:t>
            </a:r>
            <a:r>
              <a:rPr lang="en-US" dirty="0" err="1" smtClean="0"/>
              <a:t>fmt.Println</a:t>
            </a:r>
            <a:r>
              <a:rPr lang="en-US" dirty="0" smtClean="0"/>
              <a:t>(Vertex{1, 2})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pic>
        <p:nvPicPr>
          <p:cNvPr id="6" name="Picture 5" descr="Pokazivač na struk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57172"/>
            <a:ext cx="6786610" cy="3996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4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4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4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4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4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4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4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8"/>
          <p:cNvSpPr/>
          <p:nvPr/>
        </p:nvSpPr>
        <p:spPr>
          <a:xfrm>
            <a:off x="6350992" y="21824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8"/>
          <p:cNvSpPr/>
          <p:nvPr/>
        </p:nvSpPr>
        <p:spPr>
          <a:xfrm>
            <a:off x="7244612" y="21823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8"/>
          <p:cNvSpPr/>
          <p:nvPr/>
        </p:nvSpPr>
        <p:spPr>
          <a:xfrm>
            <a:off x="6535708" y="23932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8"/>
          <p:cNvSpPr/>
          <p:nvPr/>
        </p:nvSpPr>
        <p:spPr>
          <a:xfrm>
            <a:off x="7689847" y="26906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Nizovi ( Arrays 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[n]T – niz od n elemenata tipa T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[10]</a:t>
            </a:r>
            <a:r>
              <a:rPr lang="en-US" dirty="0" err="1" smtClean="0"/>
              <a:t>int</a:t>
            </a:r>
            <a:r>
              <a:rPr lang="en-US" dirty="0" smtClean="0"/>
              <a:t> –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10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 </a:t>
            </a:r>
            <a:r>
              <a:rPr lang="en-US" dirty="0" err="1" smtClean="0"/>
              <a:t>int</a:t>
            </a:r>
            <a:endParaRPr lang="sr-Latn-RS" dirty="0" smtClean="0"/>
          </a:p>
          <a:p>
            <a:r>
              <a:rPr lang="en-US" dirty="0" err="1" smtClean="0"/>
              <a:t>Nizovi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fiksne</a:t>
            </a:r>
            <a:r>
              <a:rPr lang="en-US" dirty="0" smtClean="0"/>
              <a:t> </a:t>
            </a:r>
            <a:r>
              <a:rPr lang="en-US" dirty="0" err="1" smtClean="0"/>
              <a:t>veličine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Isečci</a:t>
            </a:r>
            <a:r>
              <a:rPr lang="en-US" b="0" dirty="0" smtClean="0"/>
              <a:t> (Slices)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"/>
          </a:p>
        </p:txBody>
      </p:sp>
      <p:pic>
        <p:nvPicPr>
          <p:cNvPr id="5" name="Picture 4" descr="Sli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285866"/>
            <a:ext cx="5677693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1.</a:t>
            </a:r>
            <a:endParaRPr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Workspace</a:t>
            </a:r>
            <a:endParaRPr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isečka sa 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en"/>
          </a:p>
        </p:txBody>
      </p:sp>
      <p:pic>
        <p:nvPicPr>
          <p:cNvPr id="5" name="Picture 4" descr="ma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804880"/>
            <a:ext cx="7286676" cy="2195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en"/>
          </a:p>
        </p:txBody>
      </p:sp>
      <p:pic>
        <p:nvPicPr>
          <p:cNvPr id="5" name="Picture 4" descr="M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285866"/>
            <a:ext cx="5525272" cy="3096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vrednosti mapa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P</a:t>
            </a:r>
            <a:r>
              <a:rPr lang="sr-Latn-RS" sz="2000" dirty="0" smtClean="0"/>
              <a:t>ostavljanje vrednosti</a:t>
            </a:r>
          </a:p>
          <a:p>
            <a:pPr>
              <a:buNone/>
            </a:pPr>
            <a:r>
              <a:rPr lang="sr-Latn-RS" sz="2000" dirty="0" smtClean="0"/>
              <a:t>m</a:t>
            </a:r>
            <a:r>
              <a:rPr lang="en-US" sz="2000" dirty="0" smtClean="0"/>
              <a:t>[key] = </a:t>
            </a:r>
            <a:r>
              <a:rPr lang="en-US" sz="2000" dirty="0" err="1" smtClean="0"/>
              <a:t>elem</a:t>
            </a:r>
            <a:endParaRPr lang="en-US" sz="2000" dirty="0" smtClean="0"/>
          </a:p>
          <a:p>
            <a:r>
              <a:rPr lang="sr-Latn-RS" sz="2000" dirty="0" smtClean="0"/>
              <a:t>Čitnaje vrednosti</a:t>
            </a:r>
          </a:p>
          <a:p>
            <a:pPr>
              <a:buNone/>
            </a:pPr>
            <a:r>
              <a:rPr lang="sr-Cyrl-RS" sz="2000" dirty="0" smtClean="0"/>
              <a:t>е</a:t>
            </a:r>
            <a:r>
              <a:rPr lang="en-US" sz="2000" dirty="0" smtClean="0"/>
              <a:t>l</a:t>
            </a:r>
            <a:r>
              <a:rPr lang="sr-Latn-RS" sz="2000" dirty="0" smtClean="0"/>
              <a:t>em </a:t>
            </a:r>
            <a:r>
              <a:rPr lang="en-US" sz="2000" dirty="0" smtClean="0"/>
              <a:t>= m[key]</a:t>
            </a:r>
            <a:endParaRPr lang="sr-Latn-R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lang="en"/>
          </a:p>
        </p:txBody>
      </p:sp>
      <p:pic>
        <p:nvPicPr>
          <p:cNvPr id="5" name="Picture 4" descr="Brisanje, čitanje i provera da li element postoj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1714494"/>
            <a:ext cx="5143536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8"/>
          <p:cNvSpPr txBox="1">
            <a:spLocks noGrp="1"/>
          </p:cNvSpPr>
          <p:nvPr>
            <p:ph type="ctrTitle"/>
          </p:nvPr>
        </p:nvSpPr>
        <p:spPr>
          <a:xfrm>
            <a:off x="2000232" y="185737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3</a:t>
            </a:r>
            <a:r>
              <a:rPr lang="en" dirty="0" smtClean="0">
                <a:solidFill>
                  <a:schemeClr val="accent4"/>
                </a:solidFill>
              </a:rPr>
              <a:t>.</a:t>
            </a:r>
            <a:r>
              <a:rPr lang="en" dirty="0"/>
              <a:t/>
            </a:r>
            <a:br>
              <a:rPr lang="en" dirty="0"/>
            </a:b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interfejsi</a:t>
            </a:r>
            <a:endParaRPr/>
          </a:p>
        </p:txBody>
      </p:sp>
      <p:grpSp>
        <p:nvGrpSpPr>
          <p:cNvPr id="3" name="Google Shape;1434;p49"/>
          <p:cNvGrpSpPr/>
          <p:nvPr/>
        </p:nvGrpSpPr>
        <p:grpSpPr>
          <a:xfrm>
            <a:off x="3214678" y="1643056"/>
            <a:ext cx="460705" cy="491455"/>
            <a:chOff x="6506504" y="937343"/>
            <a:chExt cx="744273" cy="793950"/>
          </a:xfrm>
        </p:grpSpPr>
        <p:sp>
          <p:nvSpPr>
            <p:cNvPr id="4" name="Google Shape;143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43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43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1438;p49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8" name="Google Shape;143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44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44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44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44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44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4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44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44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44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Metode</a:t>
            </a:r>
            <a:r>
              <a:rPr lang="en-US" b="0" dirty="0" smtClean="0"/>
              <a:t> </a:t>
            </a:r>
            <a:r>
              <a:rPr lang="en-US" b="0" dirty="0" err="1" smtClean="0"/>
              <a:t>i</a:t>
            </a:r>
            <a:r>
              <a:rPr lang="en-US" b="0" dirty="0" smtClean="0"/>
              <a:t> </a:t>
            </a:r>
            <a:r>
              <a:rPr lang="en-US" b="0" dirty="0" err="1" smtClean="0"/>
              <a:t>interfejsi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definisati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tipovima</a:t>
            </a:r>
            <a:endParaRPr lang="en-US" dirty="0" smtClean="0"/>
          </a:p>
          <a:p>
            <a:r>
              <a:rPr lang="en-US" dirty="0" err="1" smtClean="0"/>
              <a:t>Metoda</a:t>
            </a:r>
            <a:r>
              <a:rPr lang="en-US" dirty="0" smtClean="0"/>
              <a:t> je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specijalni</a:t>
            </a:r>
            <a:r>
              <a:rPr lang="en-US" dirty="0" smtClean="0"/>
              <a:t> </a:t>
            </a:r>
            <a:r>
              <a:rPr lang="en-US" i="1" dirty="0" smtClean="0"/>
              <a:t>receiver</a:t>
            </a:r>
            <a:r>
              <a:rPr lang="en-US" dirty="0" smtClean="0"/>
              <a:t> </a:t>
            </a:r>
            <a:r>
              <a:rPr lang="en-US" dirty="0" err="1" smtClean="0"/>
              <a:t>parametar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en"/>
          </a:p>
        </p:txBody>
      </p:sp>
      <p:pic>
        <p:nvPicPr>
          <p:cNvPr id="5" name="Picture 4" descr="Metode su fu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571486"/>
            <a:ext cx="6357982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en"/>
          </a:p>
        </p:txBody>
      </p:sp>
      <p:pic>
        <p:nvPicPr>
          <p:cNvPr id="5" name="Picture 4" descr="Pokazivači i funkcij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500049"/>
            <a:ext cx="6143668" cy="3791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Interfejsi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1643056"/>
            <a:ext cx="8286808" cy="2725286"/>
          </a:xfrm>
        </p:spPr>
        <p:txBody>
          <a:bodyPr/>
          <a:lstStyle/>
          <a:p>
            <a:r>
              <a:rPr lang="en-US" dirty="0" err="1" smtClean="0"/>
              <a:t>Interfejs</a:t>
            </a:r>
            <a:r>
              <a:rPr lang="en-US" dirty="0" smtClean="0"/>
              <a:t> tip je </a:t>
            </a:r>
            <a:r>
              <a:rPr lang="en-US" dirty="0" err="1" smtClean="0"/>
              <a:t>definisan</a:t>
            </a:r>
            <a:r>
              <a:rPr lang="en-US" dirty="0" smtClean="0"/>
              <a:t> </a:t>
            </a:r>
            <a:r>
              <a:rPr lang="en-US" dirty="0" err="1" smtClean="0"/>
              <a:t>skupom</a:t>
            </a:r>
            <a:r>
              <a:rPr lang="en-US" dirty="0" smtClean="0"/>
              <a:t> </a:t>
            </a:r>
            <a:r>
              <a:rPr lang="en-US" dirty="0" err="1" smtClean="0"/>
              <a:t>signatura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endParaRPr lang="en-US" dirty="0" smtClean="0"/>
          </a:p>
          <a:p>
            <a:r>
              <a:rPr lang="en-US" dirty="0" err="1" smtClean="0"/>
              <a:t>Kažemo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tip </a:t>
            </a:r>
            <a:r>
              <a:rPr lang="en-US" dirty="0" err="1" smtClean="0"/>
              <a:t>implementira</a:t>
            </a:r>
            <a:r>
              <a:rPr lang="en-US" dirty="0" smtClean="0"/>
              <a:t> </a:t>
            </a:r>
            <a:r>
              <a:rPr lang="en-US" dirty="0" err="1" smtClean="0"/>
              <a:t>interfejs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implementira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interfejs</a:t>
            </a:r>
            <a:r>
              <a:rPr lang="en-US" dirty="0" smtClean="0"/>
              <a:t> </a:t>
            </a:r>
            <a:r>
              <a:rPr lang="en-US" dirty="0" err="1" smtClean="0"/>
              <a:t>definiše</a:t>
            </a:r>
            <a:r>
              <a:rPr lang="en-US" dirty="0" smtClean="0"/>
              <a:t> (</a:t>
            </a:r>
            <a:r>
              <a:rPr lang="en-US" dirty="0" err="1" smtClean="0"/>
              <a:t>implicitno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Varijabla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</a:t>
            </a:r>
            <a:r>
              <a:rPr lang="en-US" dirty="0" err="1" smtClean="0"/>
              <a:t>interfejsa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sadžati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implementira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interfejsa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5" name="Google Shape;1755;p5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/>
          </a:p>
        </p:txBody>
      </p:sp>
      <p:sp>
        <p:nvSpPr>
          <p:cNvPr id="1756" name="Google Shape;1756;p50"/>
          <p:cNvSpPr txBox="1">
            <a:spLocks noGrp="1"/>
          </p:cNvSpPr>
          <p:nvPr>
            <p:ph type="body" idx="4294967295"/>
          </p:nvPr>
        </p:nvSpPr>
        <p:spPr>
          <a:xfrm>
            <a:off x="732025" y="856424"/>
            <a:ext cx="7327500" cy="21439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 smtClean="0">
                <a:hlinkClick r:id="rId3"/>
              </a:rPr>
              <a:t>Go </a:t>
            </a:r>
            <a:r>
              <a:rPr lang="en-US" sz="1400" dirty="0" smtClean="0">
                <a:hlinkClick r:id="rId3"/>
              </a:rPr>
              <a:t>Documentation</a:t>
            </a:r>
            <a:endParaRPr lang="en-US" sz="1400" dirty="0" smtClean="0"/>
          </a:p>
          <a:p>
            <a:r>
              <a:rPr lang="en-US" sz="1400" dirty="0" smtClean="0">
                <a:hlinkClick r:id="rId4"/>
              </a:rPr>
              <a:t>A Tour of Go</a:t>
            </a:r>
            <a:endParaRPr lang="en-US" sz="1400" dirty="0" smtClean="0"/>
          </a:p>
          <a:p>
            <a:r>
              <a:rPr lang="en-US" sz="1400" dirty="0" smtClean="0">
                <a:hlinkClick r:id="rId5"/>
              </a:rPr>
              <a:t>How to Write Go Code</a:t>
            </a:r>
            <a:endParaRPr lang="en-US" sz="1400" dirty="0" smtClean="0"/>
          </a:p>
          <a:p>
            <a:r>
              <a:rPr lang="en-US" sz="1400" dirty="0" smtClean="0">
                <a:hlinkClick r:id="rId6"/>
              </a:rPr>
              <a:t>The Go </a:t>
            </a:r>
            <a:r>
              <a:rPr lang="en-US" sz="1400" dirty="0" smtClean="0">
                <a:hlinkClick r:id="rId6"/>
              </a:rPr>
              <a:t>Wiki</a:t>
            </a:r>
            <a:endParaRPr lang="en-US" sz="1400" dirty="0" smtClean="0"/>
          </a:p>
          <a:p>
            <a:r>
              <a:rPr lang="en-US" sz="1400" dirty="0" smtClean="0">
                <a:hlinkClick r:id="rId7"/>
              </a:rPr>
              <a:t>Effective Go</a:t>
            </a:r>
            <a:endParaRPr lang="en-US" sz="1400" dirty="0" smtClean="0"/>
          </a:p>
          <a:p>
            <a:r>
              <a:rPr lang="it-IT" sz="1400" dirty="0" smtClean="0">
                <a:hlinkClick r:id="rId8"/>
              </a:rPr>
              <a:t>iota: Elegant Constants in Golang</a:t>
            </a:r>
            <a:endParaRPr lang="it-IT" sz="1400" dirty="0" smtClean="0"/>
          </a:p>
          <a:p>
            <a:pPr>
              <a:buNone/>
            </a:pPr>
            <a:endParaRPr lang="en-US" sz="1400" dirty="0" smtClean="0"/>
          </a:p>
          <a:p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Pozdrav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 smtClean="0"/>
              <a:t>Luka </a:t>
            </a:r>
            <a:r>
              <a:rPr lang="en-US" dirty="0" err="1" smtClean="0"/>
              <a:t>Petrovi</a:t>
            </a:r>
            <a:r>
              <a:rPr lang="sr-Latn-RS" dirty="0" smtClean="0"/>
              <a:t>ć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Obično se sav Go kod smešta na jendo mesto koje zovemo worksapce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</a:t>
            </a:r>
            <a:r>
              <a:rPr lang="sr-Latn-RS" dirty="0" smtClean="0"/>
              <a:t>a ovom mestu se nalazi veći broj repozitorijuma pod sistemima za kontrolu verzija ( npr. Git)</a:t>
            </a:r>
            <a:endParaRPr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Svaki repozitorijum se sastoji od jednog ili više paketa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Svaki paket se sastoji od jednog ili više Go fajlova u jednom direktorijumu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Putanja ( path ) do direktorijuma paketa određuje njegov import path 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5" name="Picture 4" descr="Worksp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571486"/>
            <a:ext cx="7435386" cy="3656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GOPATH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Podrazumevano $HOME/go na Unix sistemima ili %USERPROFILE%</a:t>
            </a:r>
            <a:r>
              <a:rPr lang="en-US" dirty="0" smtClean="0"/>
              <a:t>\</a:t>
            </a:r>
            <a:r>
              <a:rPr lang="sr-Latn-RS" dirty="0" smtClean="0"/>
              <a:t>go na Windows-u.</a:t>
            </a:r>
          </a:p>
          <a:p>
            <a:r>
              <a:rPr lang="sr-Latn-RS" dirty="0" smtClean="0"/>
              <a:t>go env GOPATH komanda daje info. o tekućoj lokaciji tj. </a:t>
            </a:r>
            <a:r>
              <a:rPr lang="en-US" dirty="0" smtClean="0"/>
              <a:t>S</a:t>
            </a:r>
            <a:r>
              <a:rPr lang="sr-Latn-RS" dirty="0" smtClean="0"/>
              <a:t>adržaj GOPATH varijable ili podrazumevanu lokaciju ukoliko nije podešena.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874</Words>
  <PresentationFormat>On-screen Show (16:9)</PresentationFormat>
  <Paragraphs>240</Paragraphs>
  <Slides>49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Amatic SC</vt:lpstr>
      <vt:lpstr>Quicksand</vt:lpstr>
      <vt:lpstr>Wingdings</vt:lpstr>
      <vt:lpstr>Calibri</vt:lpstr>
      <vt:lpstr>Short Stack</vt:lpstr>
      <vt:lpstr>Knight template</vt:lpstr>
      <vt:lpstr>Programski jezik Go</vt:lpstr>
      <vt:lpstr>Zdravo svima !</vt:lpstr>
      <vt:lpstr>Osnovne osobine</vt:lpstr>
      <vt:lpstr>1. Workspace</vt:lpstr>
      <vt:lpstr>Slide 5</vt:lpstr>
      <vt:lpstr>Slide 6</vt:lpstr>
      <vt:lpstr>Slide 7</vt:lpstr>
      <vt:lpstr>Slide 8</vt:lpstr>
      <vt:lpstr>GOPATH</vt:lpstr>
      <vt:lpstr>Slide 10</vt:lpstr>
      <vt:lpstr>Import putanja (import path )</vt:lpstr>
      <vt:lpstr>Prvi Go program</vt:lpstr>
      <vt:lpstr>$mkdir $GOPATH/src/github.com/user/hello</vt:lpstr>
      <vt:lpstr>Imenovanje paketa</vt:lpstr>
      <vt:lpstr>Varijable</vt:lpstr>
      <vt:lpstr>Slide 16</vt:lpstr>
      <vt:lpstr>Slide 17</vt:lpstr>
      <vt:lpstr>Kratka deklaracija varijabli</vt:lpstr>
      <vt:lpstr>Osnovni tipovi</vt:lpstr>
      <vt:lpstr>Nulte vrednosti</vt:lpstr>
      <vt:lpstr>Konverzija tipova</vt:lpstr>
      <vt:lpstr>Primer</vt:lpstr>
      <vt:lpstr>Konstante</vt:lpstr>
      <vt:lpstr>Primer</vt:lpstr>
      <vt:lpstr>Enumerisane konstante (iota)</vt:lpstr>
      <vt:lpstr>Iskazi kontrole toka: for, if, else, switch i defer</vt:lpstr>
      <vt:lpstr>For iskaz</vt:lpstr>
      <vt:lpstr>For</vt:lpstr>
      <vt:lpstr>Presentation design</vt:lpstr>
      <vt:lpstr>“Beskonačna” petlja</vt:lpstr>
      <vt:lpstr>switch iskaz</vt:lpstr>
      <vt:lpstr>Switch</vt:lpstr>
      <vt:lpstr>2. Struct, slice i map</vt:lpstr>
      <vt:lpstr>Pokazivači ( Pointers )</vt:lpstr>
      <vt:lpstr>Strukture ( struct )</vt:lpstr>
      <vt:lpstr>Slide 36</vt:lpstr>
      <vt:lpstr>Slide 37</vt:lpstr>
      <vt:lpstr>Nizovi ( Arrays )</vt:lpstr>
      <vt:lpstr>Isečci (Slices)</vt:lpstr>
      <vt:lpstr>Kreiranje isečka sa make</vt:lpstr>
      <vt:lpstr>Mape</vt:lpstr>
      <vt:lpstr>Izmena vrednosti mapa</vt:lpstr>
      <vt:lpstr>3. Metode i interfejsi</vt:lpstr>
      <vt:lpstr>Metode i interfejsi</vt:lpstr>
      <vt:lpstr>Slide 45</vt:lpstr>
      <vt:lpstr>Slide 46</vt:lpstr>
      <vt:lpstr>Interfejsi</vt:lpstr>
      <vt:lpstr>Slide 48</vt:lpstr>
      <vt:lpstr>Pozdrav! Luka Petrović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LukaRA252017</dc:creator>
  <cp:keywords>Računarstvo i automatika</cp:keywords>
  <cp:lastModifiedBy>LukaRA252017</cp:lastModifiedBy>
  <cp:revision>52</cp:revision>
  <dcterms:modified xsi:type="dcterms:W3CDTF">2021-05-05T22:12:00Z</dcterms:modified>
</cp:coreProperties>
</file>