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2"/>
  </p:notesMasterIdLst>
  <p:handoutMasterIdLst>
    <p:handoutMasterId r:id="rId33"/>
  </p:handoutMasterIdLst>
  <p:sldIdLst>
    <p:sldId id="256" r:id="rId3"/>
    <p:sldId id="257" r:id="rId4"/>
    <p:sldId id="258" r:id="rId5"/>
    <p:sldId id="300" r:id="rId6"/>
    <p:sldId id="259" r:id="rId7"/>
    <p:sldId id="299" r:id="rId8"/>
    <p:sldId id="294" r:id="rId9"/>
    <p:sldId id="295" r:id="rId10"/>
    <p:sldId id="296" r:id="rId11"/>
    <p:sldId id="297" r:id="rId12"/>
    <p:sldId id="262" r:id="rId13"/>
    <p:sldId id="265" r:id="rId14"/>
    <p:sldId id="298" r:id="rId15"/>
    <p:sldId id="266" r:id="rId16"/>
    <p:sldId id="267" r:id="rId17"/>
    <p:sldId id="268" r:id="rId18"/>
    <p:sldId id="269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0" r:id="rId28"/>
    <p:sldId id="289" r:id="rId29"/>
    <p:sldId id="292" r:id="rId30"/>
    <p:sldId id="293" r:id="rId31"/>
  </p:sldIdLst>
  <p:sldSz cx="9144000" cy="6858000" type="screen4x3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95486" autoAdjust="0"/>
  </p:normalViewPr>
  <p:slideViewPr>
    <p:cSldViewPr snapToGrid="0">
      <p:cViewPr varScale="1">
        <p:scale>
          <a:sx n="63" d="100"/>
          <a:sy n="63" d="100"/>
        </p:scale>
        <p:origin x="9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220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56FAE-2325-4126-907C-B0E339871C9F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0D825-05AA-4C71-8E84-CE5D37E587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4628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DBEE0-F387-41E3-87BA-52D5A224AC92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1F926-A2BE-4751-905E-C3AC2C3ACE34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62182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D6EB2-DAB5-46A4-AD42-457A6721DD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D6EB2-DAB5-46A4-AD42-457A6721DD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D6EB2-DAB5-46A4-AD42-457A6721DD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D6EB2-DAB5-46A4-AD42-457A6721DD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870E0-0563-4B26-8144-759DA134EE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870E0-0563-4B26-8144-759DA134EE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870E0-0563-4B26-8144-759DA134EE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870E0-0563-4B26-8144-759DA134EE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870E0-0563-4B26-8144-759DA134EE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5308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870E0-0563-4B26-8144-759DA134EE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870E0-0563-4B26-8144-759DA134EE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D6EB2-DAB5-46A4-AD42-457A6721DD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870E0-0563-4B26-8144-759DA134EE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870E0-0563-4B26-8144-759DA134EE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870E0-0563-4B26-8144-759DA134EE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870E0-0563-4B26-8144-759DA134EE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870E0-0563-4B26-8144-759DA134EE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D6EB2-DAB5-46A4-AD42-457A6721DD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D6EB2-DAB5-46A4-AD42-457A6721DD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D6EB2-DAB5-46A4-AD42-457A6721DD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D6EB2-DAB5-46A4-AD42-457A6721DD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365125"/>
            <a:ext cx="8229600" cy="52165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D6EB2-DAB5-46A4-AD42-457A6721DD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D6EB2-DAB5-46A4-AD42-457A6721DD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D6EB2-DAB5-46A4-AD42-457A6721DD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zh-TW" sz="1800" b="0" strike="noStrike" spc="-1">
                <a:latin typeface="Arial"/>
              </a:rPr>
              <a:t>請按這裡編輯題名文字格式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3200" b="0" strike="noStrike" spc="-1">
                <a:latin typeface="Arial"/>
              </a:rPr>
              <a:t>請按這裡編輯大綱文字格式</a:t>
            </a:r>
            <a:endParaRPr lang="en-US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latin typeface="Arial"/>
              </a:rPr>
              <a:t>第二個大綱層次</a:t>
            </a:r>
            <a:endParaRPr lang="en-US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strike="noStrike" spc="-1">
                <a:latin typeface="Arial"/>
              </a:rPr>
              <a:t>第三個大綱層次</a:t>
            </a:r>
            <a:endParaRPr lang="en-US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latin typeface="Arial"/>
              </a:rPr>
              <a:t>第四個大綱層次</a:t>
            </a:r>
            <a:endParaRPr lang="en-US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latin typeface="Arial"/>
              </a:rPr>
              <a:t>第五個大綱層次</a:t>
            </a:r>
            <a:endParaRPr lang="en-US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latin typeface="Arial"/>
              </a:rPr>
              <a:t>第六個大綱層次</a:t>
            </a:r>
            <a:endParaRPr lang="en-US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latin typeface="Arial"/>
              </a:rPr>
              <a:t>第七個大綱層次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D6EB2-DAB5-46A4-AD42-457A6721DD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zh-TW" sz="4400" b="0" strike="noStrike" spc="-1">
                <a:latin typeface="Arial"/>
              </a:rPr>
              <a:t>請按這裡編輯題名文字格式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3200" b="0" strike="noStrike" spc="-1">
                <a:latin typeface="Arial"/>
              </a:rPr>
              <a:t>請按這裡編輯大綱文字格式</a:t>
            </a:r>
            <a:endParaRPr lang="en-US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latin typeface="Arial"/>
              </a:rPr>
              <a:t>第二個大綱層次</a:t>
            </a:r>
            <a:endParaRPr lang="en-US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strike="noStrike" spc="-1">
                <a:latin typeface="Arial"/>
              </a:rPr>
              <a:t>第三個大綱層次</a:t>
            </a:r>
            <a:endParaRPr lang="en-US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latin typeface="Arial"/>
              </a:rPr>
              <a:t>第四個大綱層次</a:t>
            </a:r>
            <a:endParaRPr lang="en-US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latin typeface="Arial"/>
              </a:rPr>
              <a:t>第五個大綱層次</a:t>
            </a:r>
            <a:endParaRPr lang="en-US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latin typeface="Arial"/>
              </a:rPr>
              <a:t>第六個大綱層次</a:t>
            </a:r>
            <a:endParaRPr lang="en-US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latin typeface="Arial"/>
              </a:rPr>
              <a:t>第七個大綱層次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870E0-0563-4B26-8144-759DA134EE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maxpumperla/deep_learning_and_the_game_of_go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983450" y="943382"/>
            <a:ext cx="6088320" cy="213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zh-TW" sz="4000" b="0" strike="noStrike" spc="-1" dirty="0">
                <a:solidFill>
                  <a:srgbClr val="000000"/>
                </a:solidFill>
                <a:latin typeface="Times New Roman"/>
                <a:ea typeface="標楷體"/>
              </a:rPr>
              <a:t>深度強化學習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zh-TW" sz="4000" b="0" strike="noStrike" spc="-1" dirty="0">
                <a:solidFill>
                  <a:srgbClr val="000000"/>
                </a:solidFill>
                <a:latin typeface="Times New Roman"/>
                <a:ea typeface="標楷體"/>
              </a:rPr>
              <a:t>電腦棋賽對局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238230" y="4324245"/>
            <a:ext cx="3578760" cy="138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zh-TW" altLang="en-US" sz="2800" b="0" strike="noStrike" spc="-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吳明儒</a:t>
            </a:r>
          </a:p>
        </p:txBody>
      </p:sp>
      <p:pic>
        <p:nvPicPr>
          <p:cNvPr id="78" name="圖片 3"/>
          <p:cNvPicPr/>
          <p:nvPr/>
        </p:nvPicPr>
        <p:blipFill>
          <a:blip r:embed="rId2"/>
          <a:stretch/>
        </p:blipFill>
        <p:spPr>
          <a:xfrm>
            <a:off x="206999" y="3798849"/>
            <a:ext cx="2931041" cy="2959431"/>
          </a:xfrm>
          <a:prstGeom prst="rect">
            <a:avLst/>
          </a:prstGeom>
          <a:ln>
            <a:noFill/>
          </a:ln>
        </p:spPr>
      </p:pic>
      <p:pic>
        <p:nvPicPr>
          <p:cNvPr id="79" name="圖片 4"/>
          <p:cNvPicPr/>
          <p:nvPr/>
        </p:nvPicPr>
        <p:blipFill>
          <a:blip r:embed="rId3"/>
          <a:stretch/>
        </p:blipFill>
        <p:spPr>
          <a:xfrm>
            <a:off x="282414" y="2673398"/>
            <a:ext cx="1005840" cy="933120"/>
          </a:xfrm>
          <a:prstGeom prst="rect">
            <a:avLst/>
          </a:prstGeom>
          <a:ln>
            <a:noFill/>
          </a:ln>
        </p:spPr>
      </p:pic>
      <p:pic>
        <p:nvPicPr>
          <p:cNvPr id="80" name="圖片 5"/>
          <p:cNvPicPr/>
          <p:nvPr/>
        </p:nvPicPr>
        <p:blipFill>
          <a:blip r:embed="rId4"/>
          <a:stretch/>
        </p:blipFill>
        <p:spPr>
          <a:xfrm>
            <a:off x="7465177" y="4503115"/>
            <a:ext cx="1671963" cy="1717457"/>
          </a:xfrm>
          <a:prstGeom prst="rect">
            <a:avLst/>
          </a:prstGeom>
          <a:ln>
            <a:noFill/>
          </a:ln>
        </p:spPr>
      </p:pic>
      <p:pic>
        <p:nvPicPr>
          <p:cNvPr id="81" name="圖片 6"/>
          <p:cNvPicPr/>
          <p:nvPr/>
        </p:nvPicPr>
        <p:blipFill>
          <a:blip r:embed="rId5"/>
          <a:stretch/>
        </p:blipFill>
        <p:spPr>
          <a:xfrm>
            <a:off x="8409435" y="3798849"/>
            <a:ext cx="727705" cy="708872"/>
          </a:xfrm>
          <a:prstGeom prst="rect">
            <a:avLst/>
          </a:prstGeom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7079740" y="6495335"/>
            <a:ext cx="2057400" cy="365125"/>
          </a:xfrm>
        </p:spPr>
        <p:txBody>
          <a:bodyPr/>
          <a:lstStyle/>
          <a:p>
            <a:fld id="{277D6EB2-DAB5-46A4-AD42-457A6721DDB8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1186" y="293543"/>
            <a:ext cx="8017930" cy="1144800"/>
          </a:xfrm>
        </p:spPr>
        <p:txBody>
          <a:bodyPr/>
          <a:lstStyle/>
          <a:p>
            <a:r>
              <a:rPr lang="en-US" altLang="zh-TW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Greedy Simulations (Roll-out) for MCTS</a:t>
            </a:r>
            <a:endParaRPr lang="zh-TW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622" y="1565501"/>
            <a:ext cx="444523" cy="111765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61" y="1717669"/>
            <a:ext cx="400071" cy="100335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343" y="1920942"/>
            <a:ext cx="504454" cy="76004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4592" y="1890372"/>
            <a:ext cx="425472" cy="86364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1380" y="2023728"/>
            <a:ext cx="457223" cy="73028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9919" y="2112683"/>
            <a:ext cx="304816" cy="58423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147953" y="293530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King</a:t>
            </a:r>
          </a:p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072562" y="293530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Queen</a:t>
            </a:r>
          </a:p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215179" y="2935303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Rook</a:t>
            </a:r>
          </a:p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225158" y="2935303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Bishop</a:t>
            </a:r>
          </a:p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324081" y="2935303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Knight</a:t>
            </a:r>
          </a:p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358884" y="2935303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Pawn</a:t>
            </a:r>
          </a:p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737822" y="2189951"/>
            <a:ext cx="407254" cy="429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150675" y="2892328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Empty square</a:t>
            </a:r>
          </a:p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067005" y="4224002"/>
            <a:ext cx="66127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Greedy Strategy:   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        Capture the piece with the highest reward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77018" y="321230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reward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>
            <a:off x="945136" y="5617031"/>
            <a:ext cx="484094" cy="299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1821852" y="5536036"/>
            <a:ext cx="2255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Fast simulation</a:t>
            </a:r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7057798" y="6502653"/>
            <a:ext cx="2057400" cy="365125"/>
          </a:xfrm>
        </p:spPr>
        <p:txBody>
          <a:bodyPr/>
          <a:lstStyle/>
          <a:p>
            <a:fld id="{5C6870E0-0563-4B26-8144-759DA134EEB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87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099069" y="401400"/>
            <a:ext cx="57855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20000"/>
          </a:bodyPr>
          <a:lstStyle/>
          <a:p>
            <a:r>
              <a:rPr lang="en-US" altLang="zh-TW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One Iteration of MCTS</a:t>
            </a:r>
            <a:endParaRPr lang="zh-TW" altLang="en-US" sz="4400" b="1" dirty="0"/>
          </a:p>
        </p:txBody>
      </p:sp>
      <p:sp>
        <p:nvSpPr>
          <p:cNvPr id="98" name="CustomShape 2"/>
          <p:cNvSpPr/>
          <p:nvPr/>
        </p:nvSpPr>
        <p:spPr>
          <a:xfrm>
            <a:off x="1999784" y="5213635"/>
            <a:ext cx="5233641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TW" b="1" spc="-1" dirty="0" smtClean="0">
                <a:solidFill>
                  <a:srgbClr val="000000"/>
                </a:solidFill>
                <a:latin typeface="Calibri"/>
              </a:rPr>
              <a:t>Program reference:</a:t>
            </a:r>
          </a:p>
          <a:p>
            <a:pPr>
              <a:lnSpc>
                <a:spcPct val="100000"/>
              </a:lnSpc>
            </a:pPr>
            <a:r>
              <a:rPr lang="en-US" altLang="zh-TW" b="1" spc="-1" dirty="0" smtClean="0">
                <a:solidFill>
                  <a:srgbClr val="000000"/>
                </a:solidFill>
                <a:latin typeface="Calibri"/>
              </a:rPr>
              <a:t>Neural </a:t>
            </a:r>
            <a:r>
              <a:rPr lang="en-US" altLang="zh-TW" b="1" spc="-1" dirty="0">
                <a:solidFill>
                  <a:srgbClr val="000000"/>
                </a:solidFill>
                <a:latin typeface="Calibri"/>
              </a:rPr>
              <a:t>Networks For Chess</a:t>
            </a:r>
            <a:r>
              <a:rPr lang="en-US" altLang="zh-TW" spc="-1" dirty="0">
                <a:solidFill>
                  <a:srgbClr val="000000"/>
                </a:solidFill>
                <a:latin typeface="Calibri"/>
              </a:rPr>
              <a:t>, </a:t>
            </a:r>
            <a:endParaRPr lang="en-US" altLang="zh-TW" spc="-1" dirty="0"/>
          </a:p>
          <a:p>
            <a:pPr>
              <a:lnSpc>
                <a:spcPct val="100000"/>
              </a:lnSpc>
            </a:pPr>
            <a:r>
              <a:rPr lang="en-US" altLang="zh-TW" spc="-1" dirty="0">
                <a:solidFill>
                  <a:srgbClr val="000000"/>
                </a:solidFill>
                <a:latin typeface="Calibri"/>
              </a:rPr>
              <a:t>https://github.com/asdfjkl/neural_network_chess</a:t>
            </a:r>
            <a:endParaRPr lang="en-US" altLang="zh-TW" spc="-1" dirty="0"/>
          </a:p>
        </p:txBody>
      </p:sp>
      <p:pic>
        <p:nvPicPr>
          <p:cNvPr id="99" name="圖片 5_4"/>
          <p:cNvPicPr/>
          <p:nvPr/>
        </p:nvPicPr>
        <p:blipFill>
          <a:blip r:embed="rId2"/>
          <a:stretch/>
        </p:blipFill>
        <p:spPr>
          <a:xfrm>
            <a:off x="645120" y="1201320"/>
            <a:ext cx="7994880" cy="347616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833400" y="4095000"/>
            <a:ext cx="465732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  <a:ea typeface="DejaVu Sans"/>
              </a:rPr>
              <a:t>Monte Carlo Tree Search: 1 iteration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7086600" y="6489103"/>
            <a:ext cx="2057400" cy="365125"/>
          </a:xfrm>
        </p:spPr>
        <p:txBody>
          <a:bodyPr/>
          <a:lstStyle/>
          <a:p>
            <a:fld id="{5C6870E0-0563-4B26-8144-759DA134EEBD}" type="slidenum">
              <a:rPr lang="zh-TW" altLang="en-US" smtClean="0"/>
              <a:t>11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1" name="圖片 110"/>
          <p:cNvPicPr/>
          <p:nvPr/>
        </p:nvPicPr>
        <p:blipFill>
          <a:blip r:embed="rId2"/>
          <a:stretch/>
        </p:blipFill>
        <p:spPr>
          <a:xfrm>
            <a:off x="134111" y="2719960"/>
            <a:ext cx="8875058" cy="3703704"/>
          </a:xfrm>
          <a:prstGeom prst="rect">
            <a:avLst/>
          </a:prstGeom>
          <a:ln>
            <a:noFill/>
          </a:ln>
        </p:spPr>
      </p:pic>
      <p:sp>
        <p:nvSpPr>
          <p:cNvPr id="7" name="圓角矩形 6"/>
          <p:cNvSpPr/>
          <p:nvPr/>
        </p:nvSpPr>
        <p:spPr>
          <a:xfrm>
            <a:off x="2345469" y="631120"/>
            <a:ext cx="1590907" cy="75623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B0F0"/>
                </a:solidFill>
              </a:rPr>
              <a:t>3</a:t>
            </a:r>
          </a:p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16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8" name="直線單箭頭接點 7"/>
          <p:cNvCxnSpPr>
            <a:endCxn id="10" idx="0"/>
          </p:cNvCxnSpPr>
          <p:nvPr/>
        </p:nvCxnSpPr>
        <p:spPr>
          <a:xfrm flipH="1">
            <a:off x="2187635" y="1371230"/>
            <a:ext cx="307425" cy="4136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endCxn id="11" idx="0"/>
          </p:cNvCxnSpPr>
          <p:nvPr/>
        </p:nvCxnSpPr>
        <p:spPr>
          <a:xfrm>
            <a:off x="3801653" y="1371230"/>
            <a:ext cx="382048" cy="4136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1392181" y="1784918"/>
            <a:ext cx="1590907" cy="75623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B0F0"/>
                </a:solidFill>
              </a:rPr>
              <a:t>1</a:t>
            </a:r>
          </a:p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9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3388247" y="1784918"/>
            <a:ext cx="1590907" cy="75623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B0F0"/>
                </a:solidFill>
              </a:rPr>
              <a:t>2</a:t>
            </a:r>
          </a:p>
          <a:p>
            <a:pPr algn="ctr"/>
            <a:r>
              <a:rPr lang="en-US" altLang="zh-TW" dirty="0">
                <a:solidFill>
                  <a:srgbClr val="C00000"/>
                </a:solidFill>
              </a:rPr>
              <a:t>7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76793" y="269962"/>
            <a:ext cx="1933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Tree Node</a:t>
            </a:r>
            <a:endParaRPr lang="zh-TW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圖片 6"/>
          <p:cNvPicPr/>
          <p:nvPr/>
        </p:nvPicPr>
        <p:blipFill>
          <a:blip r:embed="rId3"/>
          <a:stretch/>
        </p:blipFill>
        <p:spPr>
          <a:xfrm>
            <a:off x="6837357" y="234395"/>
            <a:ext cx="1978200" cy="2396160"/>
          </a:xfrm>
          <a:prstGeom prst="rect">
            <a:avLst/>
          </a:prstGeom>
          <a:ln>
            <a:noFill/>
          </a:ln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5C6870E0-0563-4B26-8144-759DA134EEBD}" type="slidenum">
              <a:rPr lang="zh-TW" altLang="en-US" smtClean="0"/>
              <a:t>12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/>
          <p:nvPr/>
        </p:nvPicPr>
        <p:blipFill>
          <a:blip r:embed="rId2"/>
          <a:stretch/>
        </p:blipFill>
        <p:spPr>
          <a:xfrm>
            <a:off x="234564" y="3189450"/>
            <a:ext cx="6292617" cy="3400921"/>
          </a:xfrm>
          <a:prstGeom prst="rect">
            <a:avLst/>
          </a:prstGeom>
          <a:ln>
            <a:noFill/>
          </a:ln>
        </p:spPr>
      </p:pic>
      <p:pic>
        <p:nvPicPr>
          <p:cNvPr id="6" name="圖片 5"/>
          <p:cNvPicPr/>
          <p:nvPr/>
        </p:nvPicPr>
        <p:blipFill>
          <a:blip r:embed="rId3"/>
          <a:stretch/>
        </p:blipFill>
        <p:spPr>
          <a:xfrm>
            <a:off x="234564" y="2059258"/>
            <a:ext cx="3400423" cy="1044019"/>
          </a:xfrm>
          <a:prstGeom prst="rect">
            <a:avLst/>
          </a:prstGeom>
          <a:ln>
            <a:noFill/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450" y="270619"/>
            <a:ext cx="5645440" cy="31116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152078" y="270618"/>
            <a:ext cx="5880410" cy="3612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/>
          <p:nvPr/>
        </p:nvPicPr>
        <p:blipFill>
          <a:blip r:embed="rId5"/>
          <a:stretch/>
        </p:blipFill>
        <p:spPr>
          <a:xfrm>
            <a:off x="4275832" y="682478"/>
            <a:ext cx="4756656" cy="2611845"/>
          </a:xfrm>
          <a:prstGeom prst="rect">
            <a:avLst/>
          </a:prstGeom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5C6870E0-0563-4B26-8144-759DA134EEBD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76793" y="269962"/>
            <a:ext cx="2792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Implementaion</a:t>
            </a:r>
            <a:endParaRPr lang="zh-TW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3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3" name="圖片 112"/>
          <p:cNvPicPr/>
          <p:nvPr/>
        </p:nvPicPr>
        <p:blipFill>
          <a:blip r:embed="rId2"/>
          <a:stretch/>
        </p:blipFill>
        <p:spPr>
          <a:xfrm>
            <a:off x="1471961" y="148617"/>
            <a:ext cx="5806069" cy="959005"/>
          </a:xfrm>
          <a:prstGeom prst="rect">
            <a:avLst/>
          </a:prstGeom>
          <a:ln>
            <a:noFill/>
          </a:ln>
        </p:spPr>
      </p:pic>
      <p:pic>
        <p:nvPicPr>
          <p:cNvPr id="114" name="圖片 113"/>
          <p:cNvPicPr/>
          <p:nvPr/>
        </p:nvPicPr>
        <p:blipFill>
          <a:blip r:embed="rId3"/>
          <a:stretch/>
        </p:blipFill>
        <p:spPr>
          <a:xfrm>
            <a:off x="1471961" y="1224936"/>
            <a:ext cx="4527396" cy="1905705"/>
          </a:xfrm>
          <a:prstGeom prst="rect">
            <a:avLst/>
          </a:prstGeom>
          <a:ln>
            <a:noFill/>
          </a:ln>
        </p:spPr>
      </p:pic>
      <p:pic>
        <p:nvPicPr>
          <p:cNvPr id="115" name="圖片 114"/>
          <p:cNvPicPr/>
          <p:nvPr/>
        </p:nvPicPr>
        <p:blipFill>
          <a:blip r:embed="rId4"/>
          <a:stretch/>
        </p:blipFill>
        <p:spPr>
          <a:xfrm>
            <a:off x="1393872" y="3211551"/>
            <a:ext cx="5620216" cy="1754122"/>
          </a:xfrm>
          <a:prstGeom prst="rect">
            <a:avLst/>
          </a:prstGeom>
          <a:ln>
            <a:noFill/>
          </a:ln>
        </p:spPr>
      </p:pic>
      <p:pic>
        <p:nvPicPr>
          <p:cNvPr id="6" name="圖片 5"/>
          <p:cNvPicPr/>
          <p:nvPr/>
        </p:nvPicPr>
        <p:blipFill>
          <a:blip r:embed="rId5"/>
          <a:stretch/>
        </p:blipFill>
        <p:spPr>
          <a:xfrm>
            <a:off x="1393872" y="5046583"/>
            <a:ext cx="5757777" cy="1811417"/>
          </a:xfrm>
          <a:prstGeom prst="rect">
            <a:avLst/>
          </a:prstGeom>
          <a:ln>
            <a:noFill/>
          </a:ln>
        </p:spPr>
      </p:pic>
      <p:sp>
        <p:nvSpPr>
          <p:cNvPr id="2" name="文字方塊 1"/>
          <p:cNvSpPr txBox="1"/>
          <p:nvPr/>
        </p:nvSpPr>
        <p:spPr>
          <a:xfrm>
            <a:off x="5144112" y="4677251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Recursive program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93872" y="3211551"/>
            <a:ext cx="6038046" cy="18350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6694459" y="1666989"/>
            <a:ext cx="2536962" cy="2927304"/>
            <a:chOff x="420039" y="762001"/>
            <a:chExt cx="2536962" cy="2927304"/>
          </a:xfrm>
        </p:grpSpPr>
        <p:sp>
          <p:nvSpPr>
            <p:cNvPr id="10" name="圓角矩形 9"/>
            <p:cNvSpPr/>
            <p:nvPr/>
          </p:nvSpPr>
          <p:spPr>
            <a:xfrm>
              <a:off x="934302" y="762001"/>
              <a:ext cx="596223" cy="473944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16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單箭頭接點 10"/>
            <p:cNvCxnSpPr>
              <a:endCxn id="13" idx="0"/>
            </p:cNvCxnSpPr>
            <p:nvPr/>
          </p:nvCxnSpPr>
          <p:spPr>
            <a:xfrm flipH="1">
              <a:off x="668157" y="1213643"/>
              <a:ext cx="288448" cy="41368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endCxn id="14" idx="0"/>
            </p:cNvCxnSpPr>
            <p:nvPr/>
          </p:nvCxnSpPr>
          <p:spPr>
            <a:xfrm>
              <a:off x="1508223" y="1213643"/>
              <a:ext cx="45960" cy="41368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圓角矩形 12"/>
            <p:cNvSpPr/>
            <p:nvPr/>
          </p:nvSpPr>
          <p:spPr>
            <a:xfrm>
              <a:off x="420039" y="1627332"/>
              <a:ext cx="496236" cy="50998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9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1283272" y="1627330"/>
              <a:ext cx="541821" cy="509989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單箭頭接點 14"/>
            <p:cNvCxnSpPr>
              <a:endCxn id="16" idx="0"/>
            </p:cNvCxnSpPr>
            <p:nvPr/>
          </p:nvCxnSpPr>
          <p:spPr>
            <a:xfrm flipH="1">
              <a:off x="1021276" y="2116892"/>
              <a:ext cx="288448" cy="41368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圓角矩形 15"/>
            <p:cNvSpPr/>
            <p:nvPr/>
          </p:nvSpPr>
          <p:spPr>
            <a:xfrm>
              <a:off x="773158" y="2530581"/>
              <a:ext cx="496236" cy="50998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線單箭頭接點 16"/>
            <p:cNvCxnSpPr>
              <a:stCxn id="14" idx="2"/>
              <a:endCxn id="18" idx="0"/>
            </p:cNvCxnSpPr>
            <p:nvPr/>
          </p:nvCxnSpPr>
          <p:spPr>
            <a:xfrm>
              <a:off x="1554183" y="2137319"/>
              <a:ext cx="54769" cy="41368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圓角矩形 17"/>
            <p:cNvSpPr/>
            <p:nvPr/>
          </p:nvSpPr>
          <p:spPr>
            <a:xfrm>
              <a:off x="1360834" y="2551006"/>
              <a:ext cx="496236" cy="50998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線單箭頭接點 18"/>
            <p:cNvCxnSpPr>
              <a:endCxn id="20" idx="0"/>
            </p:cNvCxnSpPr>
            <p:nvPr/>
          </p:nvCxnSpPr>
          <p:spPr>
            <a:xfrm>
              <a:off x="1797709" y="2116892"/>
              <a:ext cx="398919" cy="43599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圓角矩形 19"/>
            <p:cNvSpPr/>
            <p:nvPr/>
          </p:nvSpPr>
          <p:spPr>
            <a:xfrm>
              <a:off x="1948510" y="2552884"/>
              <a:ext cx="496236" cy="509987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797709" y="3042974"/>
              <a:ext cx="11592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C00000"/>
                  </a:solidFill>
                </a:rPr>
                <a:t>s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elect </a:t>
              </a:r>
            </a:p>
            <a:p>
              <a:r>
                <a:rPr lang="en-US" altLang="zh-TW" dirty="0" smtClean="0"/>
                <a:t>max UCT</a:t>
              </a:r>
              <a:endParaRPr lang="zh-TW" altLang="en-US" dirty="0"/>
            </a:p>
          </p:txBody>
        </p:sp>
      </p:grpSp>
      <p:pic>
        <p:nvPicPr>
          <p:cNvPr id="22" name="圖片 6"/>
          <p:cNvPicPr/>
          <p:nvPr/>
        </p:nvPicPr>
        <p:blipFill>
          <a:blip r:embed="rId6"/>
          <a:stretch/>
        </p:blipFill>
        <p:spPr>
          <a:xfrm>
            <a:off x="7584144" y="4798038"/>
            <a:ext cx="1519861" cy="1738457"/>
          </a:xfrm>
          <a:prstGeom prst="rect">
            <a:avLst/>
          </a:prstGeom>
          <a:ln>
            <a:noFill/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5C6870E0-0563-4B26-8144-759DA134EEBD}" type="slidenum">
              <a:rPr lang="zh-TW" altLang="en-US" smtClean="0"/>
              <a:t>14</a:t>
            </a:fld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8" name="圖片 117"/>
          <p:cNvPicPr/>
          <p:nvPr/>
        </p:nvPicPr>
        <p:blipFill>
          <a:blip r:embed="rId2"/>
          <a:stretch/>
        </p:blipFill>
        <p:spPr>
          <a:xfrm>
            <a:off x="1133680" y="96644"/>
            <a:ext cx="7634868" cy="6627395"/>
          </a:xfrm>
          <a:prstGeom prst="rect">
            <a:avLst/>
          </a:prstGeom>
          <a:ln>
            <a:noFill/>
          </a:ln>
        </p:spPr>
      </p:pic>
      <p:sp>
        <p:nvSpPr>
          <p:cNvPr id="2" name="文字方塊 1"/>
          <p:cNvSpPr txBox="1"/>
          <p:nvPr/>
        </p:nvSpPr>
        <p:spPr>
          <a:xfrm>
            <a:off x="6070783" y="231079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Debug a long time!!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5C6870E0-0563-4B26-8144-759DA134EEBD}" type="slidenum">
              <a:rPr lang="zh-TW" altLang="en-US" smtClean="0"/>
              <a:t>15</a:t>
            </a:fld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0" name="圖片 119"/>
          <p:cNvPicPr/>
          <p:nvPr/>
        </p:nvPicPr>
        <p:blipFill>
          <a:blip r:embed="rId2"/>
          <a:stretch/>
        </p:blipFill>
        <p:spPr>
          <a:xfrm>
            <a:off x="1222979" y="252762"/>
            <a:ext cx="5415714" cy="6479640"/>
          </a:xfrm>
          <a:prstGeom prst="rect">
            <a:avLst/>
          </a:prstGeom>
          <a:ln>
            <a:noFill/>
          </a:ln>
        </p:spPr>
      </p:pic>
      <p:sp>
        <p:nvSpPr>
          <p:cNvPr id="4" name="文字方塊 3"/>
          <p:cNvSpPr txBox="1"/>
          <p:nvPr/>
        </p:nvSpPr>
        <p:spPr>
          <a:xfrm>
            <a:off x="6638693" y="36504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Debug a long time!!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5C6870E0-0563-4B26-8144-759DA134EEBD}" type="slidenum">
              <a:rPr lang="zh-TW" altLang="en-US" smtClean="0"/>
              <a:t>16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文字方塊 1"/>
          <p:cNvSpPr txBox="1"/>
          <p:nvPr/>
        </p:nvSpPr>
        <p:spPr>
          <a:xfrm>
            <a:off x="2149971" y="341952"/>
            <a:ext cx="5056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use </a:t>
            </a:r>
            <a:r>
              <a:rPr lang="en-US" altLang="zh-TW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 Chess Library</a:t>
            </a:r>
            <a:endParaRPr lang="zh-TW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6459" y="1320603"/>
            <a:ext cx="5921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https://python-chess.readthedocs.io/en/latest/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" y="2136978"/>
            <a:ext cx="8908329" cy="251407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06243" y="5670518"/>
            <a:ext cx="7944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It takes time and efforts to be familiar with Python Chess.</a:t>
            </a:r>
          </a:p>
          <a:p>
            <a:r>
              <a:rPr lang="en-US" altLang="zh-TW" sz="2400" dirty="0" smtClean="0"/>
              <a:t>But we made it.</a:t>
            </a:r>
            <a:endParaRPr lang="zh-TW" altLang="en-US" sz="24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5C6870E0-0563-4B26-8144-759DA134EEBD}" type="slidenum">
              <a:rPr lang="zh-TW" altLang="en-US" smtClean="0"/>
              <a:t>17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29280" y="284573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 smtClean="0">
                <a:solidFill>
                  <a:srgbClr val="000000"/>
                </a:solidFill>
                <a:latin typeface="Calibri"/>
              </a:rPr>
              <a:t>Chess Game Demo: </a:t>
            </a:r>
          </a:p>
          <a:p>
            <a:pPr algn="ctr">
              <a:lnSpc>
                <a:spcPct val="100000"/>
              </a:lnSpc>
            </a:pPr>
            <a:r>
              <a:rPr lang="en-US" sz="4000" b="1" strike="noStrike" spc="-1" dirty="0" smtClean="0">
                <a:solidFill>
                  <a:srgbClr val="000000"/>
                </a:solidFill>
                <a:latin typeface="Calibri"/>
              </a:rPr>
              <a:t>Computer vs Computer</a:t>
            </a:r>
            <a:endParaRPr lang="en-US" sz="4000" b="1" strike="noStrike" spc="-1" dirty="0">
              <a:latin typeface="Arial"/>
            </a:endParaRPr>
          </a:p>
        </p:txBody>
      </p:sp>
      <p:pic>
        <p:nvPicPr>
          <p:cNvPr id="126" name="圖片 125"/>
          <p:cNvPicPr/>
          <p:nvPr/>
        </p:nvPicPr>
        <p:blipFill>
          <a:blip r:embed="rId2"/>
          <a:stretch/>
        </p:blipFill>
        <p:spPr>
          <a:xfrm>
            <a:off x="540720" y="1872000"/>
            <a:ext cx="3778920" cy="4015080"/>
          </a:xfrm>
          <a:prstGeom prst="rect">
            <a:avLst/>
          </a:prstGeom>
          <a:ln>
            <a:noFill/>
          </a:ln>
        </p:spPr>
      </p:pic>
      <p:pic>
        <p:nvPicPr>
          <p:cNvPr id="127" name="圖片 126"/>
          <p:cNvPicPr/>
          <p:nvPr/>
        </p:nvPicPr>
        <p:blipFill>
          <a:blip r:embed="rId3"/>
          <a:stretch/>
        </p:blipFill>
        <p:spPr>
          <a:xfrm>
            <a:off x="4752000" y="1800000"/>
            <a:ext cx="3763440" cy="4060800"/>
          </a:xfrm>
          <a:prstGeom prst="rect">
            <a:avLst/>
          </a:prstGeom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5C6870E0-0563-4B26-8144-759DA134EEBD}" type="slidenum">
              <a:rPr lang="zh-TW" altLang="en-US" smtClean="0"/>
              <a:t>18</a:t>
            </a:fld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9" name="圖片 128"/>
          <p:cNvPicPr/>
          <p:nvPr/>
        </p:nvPicPr>
        <p:blipFill>
          <a:blip r:embed="rId2"/>
          <a:stretch/>
        </p:blipFill>
        <p:spPr>
          <a:xfrm>
            <a:off x="476280" y="1960560"/>
            <a:ext cx="3771360" cy="4015080"/>
          </a:xfrm>
          <a:prstGeom prst="rect">
            <a:avLst/>
          </a:prstGeom>
          <a:ln>
            <a:noFill/>
          </a:ln>
        </p:spPr>
      </p:pic>
      <p:pic>
        <p:nvPicPr>
          <p:cNvPr id="130" name="圖片 129"/>
          <p:cNvPicPr/>
          <p:nvPr/>
        </p:nvPicPr>
        <p:blipFill>
          <a:blip r:embed="rId3"/>
          <a:stretch/>
        </p:blipFill>
        <p:spPr>
          <a:xfrm>
            <a:off x="4860720" y="1968120"/>
            <a:ext cx="3778920" cy="4007520"/>
          </a:xfrm>
          <a:prstGeom prst="rect">
            <a:avLst/>
          </a:prstGeom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5C6870E0-0563-4B26-8144-759DA134EEBD}" type="slidenum">
              <a:rPr lang="zh-TW" altLang="en-US" smtClean="0"/>
              <a:t>19</a:t>
            </a:fld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28560" y="365040"/>
            <a:ext cx="7886160" cy="12938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US" sz="4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28559" y="1825560"/>
            <a:ext cx="8381625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85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&amp; Motivations</a:t>
            </a:r>
            <a:endParaRPr lang="en-US" sz="3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Related 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</a:t>
            </a:r>
            <a:endParaRPr lang="en-US" sz="3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 of </a:t>
            </a:r>
            <a:r>
              <a:rPr lang="en-US" sz="3200" b="1" strike="noStrike" spc="-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MCTS-UCT</a:t>
            </a: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spc="-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Chess</a:t>
            </a:r>
            <a:r>
              <a:rPr lang="en-US" sz="32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Program</a:t>
            </a:r>
            <a:endParaRPr lang="en-US" sz="3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US" sz="3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52" y="4955454"/>
            <a:ext cx="444523" cy="111765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291" y="5107622"/>
            <a:ext cx="400071" cy="100335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173" y="5310895"/>
            <a:ext cx="504454" cy="76004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422" y="5280325"/>
            <a:ext cx="425472" cy="86364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4210" y="5413681"/>
            <a:ext cx="457223" cy="73028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2749" y="5502636"/>
            <a:ext cx="304816" cy="58423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700652" y="5579904"/>
            <a:ext cx="407254" cy="429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7079740" y="6488022"/>
            <a:ext cx="2057400" cy="365125"/>
          </a:xfrm>
        </p:spPr>
        <p:txBody>
          <a:bodyPr/>
          <a:lstStyle/>
          <a:p>
            <a:fld id="{5C6870E0-0563-4B26-8144-759DA134EEBD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2" name="圖片 131"/>
          <p:cNvPicPr/>
          <p:nvPr/>
        </p:nvPicPr>
        <p:blipFill>
          <a:blip r:embed="rId2"/>
          <a:stretch/>
        </p:blipFill>
        <p:spPr>
          <a:xfrm>
            <a:off x="504000" y="1872000"/>
            <a:ext cx="3771360" cy="4007520"/>
          </a:xfrm>
          <a:prstGeom prst="rect">
            <a:avLst/>
          </a:prstGeom>
          <a:ln>
            <a:noFill/>
          </a:ln>
        </p:spPr>
      </p:pic>
      <p:pic>
        <p:nvPicPr>
          <p:cNvPr id="133" name="圖片 132"/>
          <p:cNvPicPr/>
          <p:nvPr/>
        </p:nvPicPr>
        <p:blipFill>
          <a:blip r:embed="rId3"/>
          <a:stretch/>
        </p:blipFill>
        <p:spPr>
          <a:xfrm>
            <a:off x="4860720" y="1872000"/>
            <a:ext cx="3778920" cy="3999960"/>
          </a:xfrm>
          <a:prstGeom prst="rect">
            <a:avLst/>
          </a:prstGeom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5C6870E0-0563-4B26-8144-759DA134EEBD}" type="slidenum">
              <a:rPr lang="zh-TW" altLang="en-US" smtClean="0"/>
              <a:t>20</a:t>
            </a:fld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5" name="圖片 134"/>
          <p:cNvPicPr/>
          <p:nvPr/>
        </p:nvPicPr>
        <p:blipFill>
          <a:blip r:embed="rId2"/>
          <a:stretch/>
        </p:blipFill>
        <p:spPr>
          <a:xfrm>
            <a:off x="432000" y="1944000"/>
            <a:ext cx="3771360" cy="3976920"/>
          </a:xfrm>
          <a:prstGeom prst="rect">
            <a:avLst/>
          </a:prstGeom>
          <a:ln>
            <a:noFill/>
          </a:ln>
        </p:spPr>
      </p:pic>
      <p:pic>
        <p:nvPicPr>
          <p:cNvPr id="136" name="圖片 135"/>
          <p:cNvPicPr/>
          <p:nvPr/>
        </p:nvPicPr>
        <p:blipFill>
          <a:blip r:embed="rId3"/>
          <a:stretch/>
        </p:blipFill>
        <p:spPr>
          <a:xfrm>
            <a:off x="4824000" y="1980000"/>
            <a:ext cx="3778920" cy="4037760"/>
          </a:xfrm>
          <a:prstGeom prst="rect">
            <a:avLst/>
          </a:prstGeom>
          <a:ln>
            <a:noFill/>
          </a:ln>
        </p:spPr>
      </p:pic>
      <p:sp>
        <p:nvSpPr>
          <p:cNvPr id="2" name="文字方塊 1"/>
          <p:cNvSpPr txBox="1"/>
          <p:nvPr/>
        </p:nvSpPr>
        <p:spPr>
          <a:xfrm>
            <a:off x="1122556" y="124893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Check mate!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352586" y="1280922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Black bishop saves the king!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5C6870E0-0563-4B26-8144-759DA134EEBD}" type="slidenum">
              <a:rPr lang="zh-TW" altLang="en-US" smtClean="0"/>
              <a:t>21</a:t>
            </a:fld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8" name="圖片 137"/>
          <p:cNvPicPr/>
          <p:nvPr/>
        </p:nvPicPr>
        <p:blipFill>
          <a:blip r:embed="rId2"/>
          <a:stretch/>
        </p:blipFill>
        <p:spPr>
          <a:xfrm>
            <a:off x="468720" y="1944000"/>
            <a:ext cx="3778920" cy="4037760"/>
          </a:xfrm>
          <a:prstGeom prst="rect">
            <a:avLst/>
          </a:prstGeom>
          <a:ln>
            <a:noFill/>
          </a:ln>
        </p:spPr>
      </p:pic>
      <p:pic>
        <p:nvPicPr>
          <p:cNvPr id="139" name="圖片 138"/>
          <p:cNvPicPr/>
          <p:nvPr/>
        </p:nvPicPr>
        <p:blipFill>
          <a:blip r:embed="rId3"/>
          <a:stretch/>
        </p:blipFill>
        <p:spPr>
          <a:xfrm>
            <a:off x="4845600" y="1922400"/>
            <a:ext cx="3794040" cy="4053240"/>
          </a:xfrm>
          <a:prstGeom prst="rect">
            <a:avLst/>
          </a:prstGeom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5C6870E0-0563-4B26-8144-759DA134EEBD}" type="slidenum">
              <a:rPr lang="zh-TW" altLang="en-US" smtClean="0"/>
              <a:t>22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1" name="圖片 140"/>
          <p:cNvPicPr/>
          <p:nvPr/>
        </p:nvPicPr>
        <p:blipFill>
          <a:blip r:embed="rId2"/>
          <a:stretch/>
        </p:blipFill>
        <p:spPr>
          <a:xfrm>
            <a:off x="412200" y="1944000"/>
            <a:ext cx="3763440" cy="4037760"/>
          </a:xfrm>
          <a:prstGeom prst="rect">
            <a:avLst/>
          </a:prstGeom>
          <a:ln>
            <a:noFill/>
          </a:ln>
        </p:spPr>
      </p:pic>
      <p:pic>
        <p:nvPicPr>
          <p:cNvPr id="142" name="圖片 141"/>
          <p:cNvPicPr/>
          <p:nvPr/>
        </p:nvPicPr>
        <p:blipFill>
          <a:blip r:embed="rId3"/>
          <a:stretch/>
        </p:blipFill>
        <p:spPr>
          <a:xfrm>
            <a:off x="4824000" y="1914840"/>
            <a:ext cx="3817080" cy="4060800"/>
          </a:xfrm>
          <a:prstGeom prst="rect">
            <a:avLst/>
          </a:prstGeom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5C6870E0-0563-4B26-8144-759DA134EEBD}" type="slidenum">
              <a:rPr lang="zh-TW" altLang="en-US" smtClean="0"/>
              <a:t>23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圖片 142"/>
          <p:cNvPicPr/>
          <p:nvPr/>
        </p:nvPicPr>
        <p:blipFill>
          <a:blip r:embed="rId2"/>
          <a:stretch/>
        </p:blipFill>
        <p:spPr>
          <a:xfrm>
            <a:off x="295836" y="1073915"/>
            <a:ext cx="2622176" cy="2704214"/>
          </a:xfrm>
          <a:prstGeom prst="rect">
            <a:avLst/>
          </a:prstGeom>
          <a:ln>
            <a:noFill/>
          </a:ln>
        </p:spPr>
      </p:pic>
      <p:pic>
        <p:nvPicPr>
          <p:cNvPr id="144" name="圖片 143"/>
          <p:cNvPicPr/>
          <p:nvPr/>
        </p:nvPicPr>
        <p:blipFill>
          <a:blip r:embed="rId3"/>
          <a:stretch/>
        </p:blipFill>
        <p:spPr>
          <a:xfrm>
            <a:off x="3126441" y="2419298"/>
            <a:ext cx="2645045" cy="2576515"/>
          </a:xfrm>
          <a:prstGeom prst="rect">
            <a:avLst/>
          </a:prstGeom>
          <a:ln>
            <a:noFill/>
          </a:ln>
        </p:spPr>
      </p:pic>
      <p:pic>
        <p:nvPicPr>
          <p:cNvPr id="145" name="圖片 144"/>
          <p:cNvPicPr/>
          <p:nvPr/>
        </p:nvPicPr>
        <p:blipFill>
          <a:blip r:embed="rId4"/>
          <a:stretch/>
        </p:blipFill>
        <p:spPr>
          <a:xfrm>
            <a:off x="5879062" y="3220571"/>
            <a:ext cx="2967141" cy="2883451"/>
          </a:xfrm>
          <a:prstGeom prst="rect">
            <a:avLst/>
          </a:prstGeom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5C6870E0-0563-4B26-8144-759DA134EEBD}" type="slidenum">
              <a:rPr lang="zh-TW" altLang="en-US" smtClean="0"/>
              <a:t>24</a:t>
            </a:fld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7" name="圖片 146"/>
          <p:cNvPicPr/>
          <p:nvPr/>
        </p:nvPicPr>
        <p:blipFill>
          <a:blip r:embed="rId2"/>
          <a:stretch/>
        </p:blipFill>
        <p:spPr>
          <a:xfrm>
            <a:off x="396720" y="2289192"/>
            <a:ext cx="3779280" cy="4046040"/>
          </a:xfrm>
          <a:prstGeom prst="rect">
            <a:avLst/>
          </a:prstGeom>
          <a:ln>
            <a:noFill/>
          </a:ln>
        </p:spPr>
      </p:pic>
      <p:pic>
        <p:nvPicPr>
          <p:cNvPr id="148" name="圖片 147"/>
          <p:cNvPicPr/>
          <p:nvPr/>
        </p:nvPicPr>
        <p:blipFill>
          <a:blip r:embed="rId3"/>
          <a:stretch/>
        </p:blipFill>
        <p:spPr>
          <a:xfrm>
            <a:off x="4860720" y="2328792"/>
            <a:ext cx="3779280" cy="4030560"/>
          </a:xfrm>
          <a:prstGeom prst="rect">
            <a:avLst/>
          </a:prstGeom>
          <a:ln>
            <a:noFill/>
          </a:ln>
        </p:spPr>
      </p:pic>
      <p:sp>
        <p:nvSpPr>
          <p:cNvPr id="2" name="文字方塊 1"/>
          <p:cNvSpPr txBox="1"/>
          <p:nvPr/>
        </p:nvSpPr>
        <p:spPr>
          <a:xfrm>
            <a:off x="396720" y="171797"/>
            <a:ext cx="862075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Our Chess program achieves Kindergarten level:</a:t>
            </a:r>
          </a:p>
          <a:p>
            <a:r>
              <a:rPr lang="en-US" altLang="zh-TW" sz="2800" b="1" dirty="0" smtClean="0"/>
              <a:t>We use 300 simulations (roll-outs) per episode</a:t>
            </a:r>
          </a:p>
          <a:p>
            <a:r>
              <a:rPr lang="en-US" altLang="zh-TW" sz="2800" b="1" dirty="0" smtClean="0"/>
              <a:t>due to limited computing power.</a:t>
            </a:r>
          </a:p>
          <a:p>
            <a:r>
              <a:rPr lang="en-US" altLang="zh-TW" sz="2800" b="1" dirty="0" smtClean="0"/>
              <a:t>But it’s not easy to debug and make it work.</a:t>
            </a:r>
            <a:endParaRPr lang="zh-TW" altLang="en-US" sz="2800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5C6870E0-0563-4B26-8144-759DA134EEBD}" type="slidenum">
              <a:rPr lang="zh-TW" altLang="en-US" smtClean="0"/>
              <a:t>25</a:t>
            </a:fld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圖片 3"/>
          <p:cNvPicPr/>
          <p:nvPr/>
        </p:nvPicPr>
        <p:blipFill>
          <a:blip r:embed="rId2"/>
          <a:stretch/>
        </p:blipFill>
        <p:spPr>
          <a:xfrm>
            <a:off x="17640" y="2303640"/>
            <a:ext cx="9141840" cy="2616120"/>
          </a:xfrm>
          <a:prstGeom prst="rect">
            <a:avLst/>
          </a:prstGeom>
          <a:ln>
            <a:noFill/>
          </a:ln>
        </p:spPr>
      </p:pic>
      <p:sp>
        <p:nvSpPr>
          <p:cNvPr id="153" name="CustomShape 1"/>
          <p:cNvSpPr/>
          <p:nvPr/>
        </p:nvSpPr>
        <p:spPr>
          <a:xfrm>
            <a:off x="1219190" y="5901696"/>
            <a:ext cx="7660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Mastering the Game of Go without Human Knowledge, </a:t>
            </a:r>
            <a:r>
              <a:rPr lang="en-US" sz="1800" b="1" strike="noStrike" spc="-1">
                <a:solidFill>
                  <a:srgbClr val="FF0000"/>
                </a:solidFill>
                <a:latin typeface="Calibri"/>
                <a:ea typeface="DejaVu Sans"/>
              </a:rPr>
              <a:t>Nature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2017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143302" y="268027"/>
            <a:ext cx="7417555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Monte-Carlo tree search in </a:t>
            </a:r>
            <a:r>
              <a:rPr lang="en-US" sz="32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AlphaGo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Zero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5C6870E0-0563-4B26-8144-759DA134EEBD}" type="slidenum">
              <a:rPr lang="zh-TW" altLang="en-US" smtClean="0"/>
              <a:t>26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圖片 3"/>
          <p:cNvPicPr/>
          <p:nvPr/>
        </p:nvPicPr>
        <p:blipFill>
          <a:blip r:embed="rId2"/>
          <a:stretch/>
        </p:blipFill>
        <p:spPr>
          <a:xfrm>
            <a:off x="1418400" y="362520"/>
            <a:ext cx="6324120" cy="5155920"/>
          </a:xfrm>
          <a:prstGeom prst="rect">
            <a:avLst/>
          </a:prstGeom>
          <a:ln>
            <a:noFill/>
          </a:ln>
        </p:spPr>
      </p:pic>
      <p:sp>
        <p:nvSpPr>
          <p:cNvPr id="188" name="CustomShape 1"/>
          <p:cNvSpPr/>
          <p:nvPr/>
        </p:nvSpPr>
        <p:spPr>
          <a:xfrm>
            <a:off x="745560" y="5959080"/>
            <a:ext cx="82112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Reinforcement Learning and Simulation-Based Search in Computer Go, Ph.D. Dissertation, U. Alberta, 2009.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5C6870E0-0563-4B26-8144-759DA134EEBD}" type="slidenum">
              <a:rPr lang="zh-TW" altLang="en-US" smtClean="0"/>
              <a:t>27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28560" y="265008"/>
            <a:ext cx="7886160" cy="13125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512280" y="1818720"/>
            <a:ext cx="741708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Deep Learning and the Game of Go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2"/>
              </a:rPr>
              <a:t>https://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  <a:ea typeface="DejaVu Sans"/>
                <a:hlinkClick r:id="rId2"/>
              </a:rPr>
              <a:t>github.com/maxpumperla/deep_learning_and_the_game_of_go</a:t>
            </a:r>
            <a:endParaRPr lang="en-US" sz="1800" b="0" strike="noStrike" spc="-1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Only Chapter 3 works.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2668229" y="4554872"/>
            <a:ext cx="5619427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Neural Networks For Chess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https://github.com/asdfjkl/neural_network_chess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197" name="圖片 6"/>
          <p:cNvPicPr/>
          <p:nvPr/>
        </p:nvPicPr>
        <p:blipFill>
          <a:blip r:embed="rId3"/>
          <a:stretch/>
        </p:blipFill>
        <p:spPr>
          <a:xfrm>
            <a:off x="595800" y="4027680"/>
            <a:ext cx="1978200" cy="2396160"/>
          </a:xfrm>
          <a:prstGeom prst="rect">
            <a:avLst/>
          </a:prstGeom>
          <a:ln>
            <a:noFill/>
          </a:ln>
        </p:spPr>
      </p:pic>
      <p:pic>
        <p:nvPicPr>
          <p:cNvPr id="198" name="圖片 7"/>
          <p:cNvPicPr/>
          <p:nvPr/>
        </p:nvPicPr>
        <p:blipFill>
          <a:blip r:embed="rId4"/>
          <a:stretch/>
        </p:blipFill>
        <p:spPr>
          <a:xfrm>
            <a:off x="7491960" y="2560666"/>
            <a:ext cx="1022760" cy="1288440"/>
          </a:xfrm>
          <a:prstGeom prst="rect">
            <a:avLst/>
          </a:prstGeom>
          <a:ln>
            <a:noFill/>
          </a:ln>
        </p:spPr>
      </p:pic>
      <p:sp>
        <p:nvSpPr>
          <p:cNvPr id="2" name="文字方塊 1"/>
          <p:cNvSpPr txBox="1"/>
          <p:nvPr/>
        </p:nvSpPr>
        <p:spPr>
          <a:xfrm>
            <a:off x="2888343" y="2391389"/>
            <a:ext cx="4390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00B050"/>
                </a:solidFill>
              </a:rPr>
              <a:t>Codes in this book are handicapped. </a:t>
            </a:r>
            <a:endParaRPr lang="zh-TW" altLang="en-US" sz="1600" dirty="0">
              <a:solidFill>
                <a:srgbClr val="00B05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7086600" y="6489218"/>
            <a:ext cx="2057400" cy="365125"/>
          </a:xfrm>
        </p:spPr>
        <p:txBody>
          <a:bodyPr/>
          <a:lstStyle/>
          <a:p>
            <a:fld id="{5C6870E0-0563-4B26-8144-759DA134EEBD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338681" y="148140"/>
            <a:ext cx="632033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Related </a:t>
            </a:r>
            <a:r>
              <a:rPr lang="en-US" altLang="zh-TW" sz="2800" b="1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</a:t>
            </a:r>
          </a:p>
          <a:p>
            <a:pPr algn="ctr"/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Open-Source Codes for Go and Chess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716193" y="5225760"/>
            <a:ext cx="62608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Codes in this book are </a:t>
            </a:r>
            <a:r>
              <a:rPr lang="en-US" altLang="zh-TW" dirty="0" smtClean="0">
                <a:solidFill>
                  <a:srgbClr val="00B050"/>
                </a:solidFill>
              </a:rPr>
              <a:t>incomplete, unclear but useful. </a:t>
            </a:r>
          </a:p>
          <a:p>
            <a:r>
              <a:rPr lang="en-US" altLang="zh-TW" dirty="0" smtClean="0">
                <a:solidFill>
                  <a:srgbClr val="00B050"/>
                </a:solidFill>
              </a:rPr>
              <a:t>We modify the codes with extensive efforts to significantly reduce simulation time and improve functionality.</a:t>
            </a:r>
            <a:endParaRPr lang="en-US" altLang="zh-TW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28560" y="121680"/>
            <a:ext cx="7886160" cy="43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US" sz="32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0" y="615960"/>
            <a:ext cx="9143280" cy="496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1" strike="noStrike" spc="-1" dirty="0">
                <a:solidFill>
                  <a:srgbClr val="000000"/>
                </a:solidFill>
                <a:latin typeface="Calibri"/>
              </a:rPr>
              <a:t>R. Sutton and A.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alibri"/>
              </a:rPr>
              <a:t>Barto</a:t>
            </a:r>
            <a:r>
              <a:rPr lang="en-US" sz="1400" b="1" strike="noStrike" spc="-1" dirty="0">
                <a:solidFill>
                  <a:srgbClr val="000000"/>
                </a:solidFill>
                <a:latin typeface="Calibri"/>
              </a:rPr>
              <a:t>, “Reinforcement Learning”, 2</a:t>
            </a:r>
            <a:r>
              <a:rPr lang="en-US" sz="1400" b="1" strike="noStrike" spc="-1" baseline="30000" dirty="0">
                <a:solidFill>
                  <a:srgbClr val="000000"/>
                </a:solidFill>
                <a:latin typeface="Calibri"/>
              </a:rPr>
              <a:t>nd</a:t>
            </a:r>
            <a:r>
              <a:rPr lang="en-US" sz="1400" b="1" strike="noStrike" spc="-1" dirty="0">
                <a:solidFill>
                  <a:srgbClr val="000000"/>
                </a:solidFill>
                <a:latin typeface="Calibri"/>
              </a:rPr>
              <a:t> edition, MIT Press, 2020.</a:t>
            </a:r>
            <a:endParaRPr lang="en-US" sz="14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1" strike="noStrike" spc="-1" dirty="0">
                <a:solidFill>
                  <a:srgbClr val="000000"/>
                </a:solidFill>
                <a:latin typeface="Calibri"/>
              </a:rPr>
              <a:t>S. Russell and P.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alibri"/>
              </a:rPr>
              <a:t>Norvig</a:t>
            </a:r>
            <a:r>
              <a:rPr lang="en-US" sz="1400" b="1" strike="noStrike" spc="-1" dirty="0">
                <a:solidFill>
                  <a:srgbClr val="000000"/>
                </a:solidFill>
                <a:latin typeface="Calibri"/>
              </a:rPr>
              <a:t>, “Artificial Intelligence: A Modern Approach”, 4</a:t>
            </a:r>
            <a:r>
              <a:rPr lang="en-US" sz="1400" b="1" strike="noStrike" spc="-1" baseline="30000" dirty="0">
                <a:solidFill>
                  <a:srgbClr val="000000"/>
                </a:solidFill>
                <a:latin typeface="Calibri"/>
              </a:rPr>
              <a:t>th</a:t>
            </a:r>
            <a:r>
              <a:rPr lang="en-US" sz="1400" b="1" strike="noStrike" spc="-1" dirty="0">
                <a:solidFill>
                  <a:srgbClr val="000000"/>
                </a:solidFill>
                <a:latin typeface="Calibri"/>
              </a:rPr>
              <a:t> edition, Pearson, 2021.</a:t>
            </a:r>
            <a:endParaRPr lang="en-US" sz="14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1" strike="noStrike" spc="-1" dirty="0">
                <a:solidFill>
                  <a:srgbClr val="000000"/>
                </a:solidFill>
                <a:latin typeface="Calibri"/>
              </a:rPr>
              <a:t>D. Silver, Reinforcement Learning and Simulation-Based Search in Computer Go, Ph.D. Dissertation, U. Alberta, 2009.</a:t>
            </a:r>
            <a:endParaRPr lang="en-US" sz="14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1" strike="noStrike" spc="-1" dirty="0">
                <a:solidFill>
                  <a:srgbClr val="000000"/>
                </a:solidFill>
                <a:latin typeface="Calibri"/>
              </a:rPr>
              <a:t>S.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alibri"/>
              </a:rPr>
              <a:t>Gelly</a:t>
            </a:r>
            <a:r>
              <a:rPr lang="en-US" sz="1400" b="1" strike="noStrike" spc="-1" dirty="0">
                <a:solidFill>
                  <a:srgbClr val="000000"/>
                </a:solidFill>
                <a:latin typeface="Calibri"/>
              </a:rPr>
              <a:t> and D. Silver, Achieving Master Level Play in 9 × 9 Computer Go, AAAI, 2008.</a:t>
            </a:r>
            <a:endParaRPr lang="en-US" sz="14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1" strike="noStrike" spc="-1" dirty="0">
                <a:solidFill>
                  <a:srgbClr val="000000"/>
                </a:solidFill>
                <a:latin typeface="Calibri"/>
              </a:rPr>
              <a:t>C. Browne, et al., A Survey of Monte Carlo Tree Search Methods, IEEE Transactions on Computational Intelligence and AI in Games, 2012.</a:t>
            </a:r>
            <a:endParaRPr lang="en-US" sz="14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1" strike="noStrike" spc="-1" dirty="0">
                <a:solidFill>
                  <a:srgbClr val="000000"/>
                </a:solidFill>
                <a:latin typeface="Calibri"/>
              </a:rPr>
              <a:t>M.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alibri"/>
              </a:rPr>
              <a:t>Swiechowski</a:t>
            </a:r>
            <a:r>
              <a:rPr lang="en-US" sz="1400" b="1" strike="noStrike" spc="-1" dirty="0">
                <a:solidFill>
                  <a:srgbClr val="000000"/>
                </a:solidFill>
                <a:latin typeface="Calibri"/>
              </a:rPr>
              <a:t> et al., Monte Carlo Tree Search: A Review of Recent Modifications and Applications, arXiv:2103.04931.</a:t>
            </a:r>
            <a:endParaRPr lang="en-US" sz="14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1" strike="noStrike" spc="-1" dirty="0">
                <a:solidFill>
                  <a:srgbClr val="000000"/>
                </a:solidFill>
                <a:latin typeface="Calibri"/>
              </a:rPr>
              <a:t>J.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alibri"/>
              </a:rPr>
              <a:t>Schrittwieser</a:t>
            </a:r>
            <a:r>
              <a:rPr lang="en-US" sz="1400" b="1" strike="noStrike" spc="-1" dirty="0">
                <a:solidFill>
                  <a:srgbClr val="000000"/>
                </a:solidFill>
                <a:latin typeface="Calibri"/>
              </a:rPr>
              <a:t>, et al., Mastering Atari, Go, Chess and Shogi by Planning with a Learned Model, arXiv:1911.08265v2.</a:t>
            </a:r>
            <a:endParaRPr lang="en-US" sz="14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1" strike="noStrike" spc="-1" dirty="0">
                <a:solidFill>
                  <a:srgbClr val="000000"/>
                </a:solidFill>
                <a:latin typeface="Calibri"/>
              </a:rPr>
              <a:t>D. Silver, et al., Mastering the Game of Go without Human Knowledge, Nature, 2017</a:t>
            </a:r>
            <a:endParaRPr lang="en-US" sz="14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1" strike="noStrike" spc="-1" dirty="0">
                <a:solidFill>
                  <a:srgbClr val="000000"/>
                </a:solidFill>
                <a:latin typeface="Calibri"/>
              </a:rPr>
              <a:t>J. Czech, et al., Monte-Carlo Graph Search for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alibri"/>
              </a:rPr>
              <a:t>AlphaZero</a:t>
            </a:r>
            <a:r>
              <a:rPr lang="en-US" sz="1400" b="1" strike="noStrike" spc="-1" dirty="0">
                <a:solidFill>
                  <a:srgbClr val="000000"/>
                </a:solidFill>
                <a:latin typeface="Calibri"/>
              </a:rPr>
              <a:t>, arXiv:2012.11045v1.</a:t>
            </a:r>
            <a:endParaRPr lang="en-US" sz="14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1" strike="noStrike" spc="-1" dirty="0">
                <a:solidFill>
                  <a:srgbClr val="000000"/>
                </a:solidFill>
                <a:latin typeface="Calibri"/>
              </a:rPr>
              <a:t>Y. Li and N. Lim, Bayesian optimization for backpropagation in Monte-Carlo tree search, arXiv:2001.09325v1.</a:t>
            </a:r>
            <a:endParaRPr lang="en-US" sz="14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1" strike="noStrike" spc="-1" dirty="0">
                <a:solidFill>
                  <a:srgbClr val="000000"/>
                </a:solidFill>
                <a:latin typeface="Calibri"/>
              </a:rPr>
              <a:t>A.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alibri"/>
              </a:rPr>
              <a:t>Goldwaser</a:t>
            </a:r>
            <a:r>
              <a:rPr lang="en-US" sz="1400" b="1" strike="noStrike" spc="-1" dirty="0">
                <a:solidFill>
                  <a:srgbClr val="000000"/>
                </a:solidFill>
                <a:latin typeface="Calibri"/>
              </a:rPr>
              <a:t> and M.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alibri"/>
              </a:rPr>
              <a:t>Thielscher</a:t>
            </a:r>
            <a:r>
              <a:rPr lang="en-US" sz="1400" b="1" strike="noStrike" spc="-1" dirty="0">
                <a:solidFill>
                  <a:srgbClr val="000000"/>
                </a:solidFill>
                <a:latin typeface="Calibri"/>
              </a:rPr>
              <a:t>, Deep Reinforcement Learning for General Game Playing, AAAI, 2020.</a:t>
            </a:r>
            <a:endParaRPr lang="en-US" sz="14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1" strike="noStrike" spc="-1" dirty="0">
                <a:solidFill>
                  <a:srgbClr val="000000"/>
                </a:solidFill>
                <a:latin typeface="Calibri"/>
              </a:rPr>
              <a:t>M.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alibri"/>
              </a:rPr>
              <a:t>Enzenberger</a:t>
            </a:r>
            <a:r>
              <a:rPr lang="en-US" sz="1400" b="1" strike="noStrike" spc="-1" dirty="0">
                <a:solidFill>
                  <a:srgbClr val="000000"/>
                </a:solidFill>
                <a:latin typeface="Calibri"/>
              </a:rPr>
              <a:t>, et al., FUEGO—An Open-Source Framework for Board Games and Go Engine Based on MCTS, IEEE Transactions on Computational Intelligence and AI in Games, 2010.</a:t>
            </a:r>
            <a:endParaRPr lang="en-US" sz="14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1" strike="noStrike" spc="-1" dirty="0">
                <a:solidFill>
                  <a:srgbClr val="000000"/>
                </a:solidFill>
                <a:latin typeface="Calibri"/>
              </a:rPr>
              <a:t>M.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alibri"/>
              </a:rPr>
              <a:t>Lanctot</a:t>
            </a:r>
            <a:r>
              <a:rPr lang="en-US" sz="1400" b="1" strike="noStrike" spc="-1" dirty="0">
                <a:solidFill>
                  <a:srgbClr val="000000"/>
                </a:solidFill>
                <a:latin typeface="Calibri"/>
              </a:rPr>
              <a:t>, et al.,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alibri"/>
              </a:rPr>
              <a:t>OpenSpiel</a:t>
            </a:r>
            <a:r>
              <a:rPr lang="en-US" sz="1400" b="1" strike="noStrike" spc="-1" dirty="0">
                <a:solidFill>
                  <a:srgbClr val="000000"/>
                </a:solidFill>
                <a:latin typeface="Calibri"/>
              </a:rPr>
              <a:t>: A Framework for Reinforcement Learning in Games, arXiv:1908.09453v6.</a:t>
            </a:r>
            <a:endParaRPr lang="en-US" sz="14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1" strike="noStrike" spc="-1" dirty="0">
                <a:solidFill>
                  <a:srgbClr val="000000"/>
                </a:solidFill>
                <a:latin typeface="Calibri"/>
              </a:rPr>
              <a:t>T.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alibri"/>
              </a:rPr>
              <a:t>Cazenave</a:t>
            </a:r>
            <a:r>
              <a:rPr lang="en-US" sz="1400" b="1" strike="noStrike" spc="-1" dirty="0">
                <a:solidFill>
                  <a:srgbClr val="000000"/>
                </a:solidFill>
                <a:latin typeface="Calibri"/>
              </a:rPr>
              <a:t>, Improving Model and Search for Computer Go, arXiv:2102.03467v.</a:t>
            </a:r>
            <a:endParaRPr lang="en-US" sz="14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1" strike="noStrike" spc="-1" dirty="0">
                <a:solidFill>
                  <a:srgbClr val="000000"/>
                </a:solidFill>
                <a:latin typeface="Calibri"/>
              </a:rPr>
              <a:t>Introduction to Reinforcement Learning with David Silver, https://www.deepmind.com/learning-resources/introduction-to-reinforcement-learning-with-david-silver.</a:t>
            </a:r>
            <a:endParaRPr lang="en-US" sz="14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1" strike="noStrike" spc="-1" dirty="0">
                <a:solidFill>
                  <a:srgbClr val="000000"/>
                </a:solidFill>
                <a:latin typeface="Calibri"/>
              </a:rPr>
              <a:t>M.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Calibri"/>
              </a:rPr>
              <a:t>Pumperla</a:t>
            </a:r>
            <a:r>
              <a:rPr lang="en-US" sz="1400" b="1" strike="noStrike" spc="-1" dirty="0">
                <a:solidFill>
                  <a:srgbClr val="000000"/>
                </a:solidFill>
                <a:latin typeface="Calibri"/>
              </a:rPr>
              <a:t>,  Deep Learning and the Game of Go, Manning, 2019.</a:t>
            </a:r>
            <a:endParaRPr lang="en-US" sz="14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1" strike="noStrike" spc="-1" dirty="0">
                <a:solidFill>
                  <a:srgbClr val="000000"/>
                </a:solidFill>
                <a:latin typeface="Calibri"/>
              </a:rPr>
              <a:t>D. Klein, Neural Networks For Chess, https://github.com/asdfjkl/neural_network_chess.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7085880" y="6492875"/>
            <a:ext cx="2057400" cy="365125"/>
          </a:xfrm>
        </p:spPr>
        <p:txBody>
          <a:bodyPr/>
          <a:lstStyle/>
          <a:p>
            <a:fld id="{5C6870E0-0563-4B26-8144-759DA134EEBD}" type="slidenum">
              <a:rPr lang="zh-TW" altLang="en-US" smtClean="0"/>
              <a:t>29</a:t>
            </a:fld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28560" y="365040"/>
            <a:ext cx="7886160" cy="74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4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28560" y="1543507"/>
            <a:ext cx="7886160" cy="1852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>
              <a:lnSpc>
                <a:spcPct val="9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US" sz="2400" b="1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Fact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AlphaGo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(an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advanced software developed by DeepMind,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beated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best Computer Go player in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2016)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US" sz="2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lang="en-US" sz="2400" b="1" spc="-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MCTS </a:t>
            </a:r>
            <a:r>
              <a:rPr lang="en-US" sz="2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(Monte Carlo Tree </a:t>
            </a:r>
            <a:r>
              <a:rPr lang="en-US" sz="2400" spc="-1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Seach</a:t>
            </a:r>
            <a:r>
              <a:rPr lang="en-US" sz="24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pos="0" algn="l"/>
              </a:tabLst>
            </a:pPr>
            <a:endParaRPr lang="en-US" sz="2400" b="0" strike="noStrike" spc="-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6" name="圖片 4"/>
          <p:cNvPicPr/>
          <p:nvPr/>
        </p:nvPicPr>
        <p:blipFill>
          <a:blip r:embed="rId2"/>
          <a:stretch/>
        </p:blipFill>
        <p:spPr>
          <a:xfrm>
            <a:off x="10442" y="3395779"/>
            <a:ext cx="9133560" cy="3158640"/>
          </a:xfrm>
          <a:prstGeom prst="rect">
            <a:avLst/>
          </a:prstGeom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7021221" y="6554419"/>
            <a:ext cx="2057400" cy="303581"/>
          </a:xfrm>
        </p:spPr>
        <p:txBody>
          <a:bodyPr/>
          <a:lstStyle/>
          <a:p>
            <a:fld id="{5C6870E0-0563-4B26-8144-759DA134EEBD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696653"/>
          </a:xfrm>
        </p:spPr>
        <p:txBody>
          <a:bodyPr/>
          <a:lstStyle/>
          <a:p>
            <a:pPr algn="ctr"/>
            <a:r>
              <a:rPr lang="en-US" altLang="zh-TW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Motivations</a:t>
            </a:r>
            <a:endParaRPr lang="zh-TW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870E0-0563-4B26-8144-759DA134EEBD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77064" y="1216478"/>
            <a:ext cx="835082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TW" sz="2400" dirty="0" smtClean="0"/>
              <a:t>MCTS provides a deep insight into episode-based board games.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 smtClean="0"/>
              <a:t>Recursive tree search algorithms are challenging.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 smtClean="0"/>
              <a:t>MCTS is helpful for decision-making with practical simulations.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 smtClean="0"/>
              <a:t>Python-Chess library is available.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 smtClean="0"/>
              <a:t>Preliminary Python codes on GitHub exist.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 smtClean="0"/>
              <a:t>MCTS-based Computer Chess is an interesting topic.</a:t>
            </a:r>
          </a:p>
        </p:txBody>
      </p:sp>
    </p:spTree>
    <p:extLst>
      <p:ext uri="{BB962C8B-B14F-4D97-AF65-F5344CB8AC3E}">
        <p14:creationId xmlns:p14="http://schemas.microsoft.com/office/powerpoint/2010/main" val="228193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331043" y="309807"/>
            <a:ext cx="4623033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10000"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Concepts: MCTS</a:t>
            </a:r>
            <a:endParaRPr lang="en-US" sz="4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28560" y="4901400"/>
            <a:ext cx="801144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D. Silver, Reinforcement Learning and Simulation-Based Search in Computer Go, Ph.D. Dissertation, U. Alberta, 2009.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C. Browne, et al., A Survey of Monte Carlo Tree Search Methods, IEEE Transactions on Computational Intelligence and AI in Games, 2012.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M. Swiechowski et al., Monte Carlo Tree Search: A Review of Recent Modifications and Applications, arXiv:2103.0493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89" name="圖片 5_1"/>
          <p:cNvPicPr/>
          <p:nvPr/>
        </p:nvPicPr>
        <p:blipFill>
          <a:blip r:embed="rId2"/>
          <a:stretch/>
        </p:blipFill>
        <p:spPr>
          <a:xfrm>
            <a:off x="645120" y="1201320"/>
            <a:ext cx="7994880" cy="347616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833400" y="4095000"/>
            <a:ext cx="465732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  <a:ea typeface="DejaVu Sans"/>
              </a:rPr>
              <a:t>Monte Carlo Tree Search: 1 iteration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7043166" y="6488022"/>
            <a:ext cx="2057400" cy="365125"/>
          </a:xfrm>
        </p:spPr>
        <p:txBody>
          <a:bodyPr/>
          <a:lstStyle/>
          <a:p>
            <a:fld id="{5C6870E0-0563-4B26-8144-759DA134EEBD}" type="slidenum">
              <a:rPr lang="zh-TW" altLang="en-US" smtClean="0"/>
              <a:t>5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43353" y="132321"/>
            <a:ext cx="5343538" cy="80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 MCTS Algorithm</a:t>
            </a:r>
            <a:endParaRPr lang="en-US" sz="4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9" name="圖片 3"/>
          <p:cNvPicPr/>
          <p:nvPr/>
        </p:nvPicPr>
        <p:blipFill>
          <a:blip r:embed="rId2"/>
          <a:stretch/>
        </p:blipFill>
        <p:spPr>
          <a:xfrm>
            <a:off x="1499760" y="1120320"/>
            <a:ext cx="6324120" cy="4914360"/>
          </a:xfrm>
          <a:prstGeom prst="rect">
            <a:avLst/>
          </a:prstGeom>
          <a:ln>
            <a:noFill/>
          </a:ln>
        </p:spPr>
      </p:pic>
      <p:sp>
        <p:nvSpPr>
          <p:cNvPr id="170" name="CustomShape 2"/>
          <p:cNvSpPr/>
          <p:nvPr/>
        </p:nvSpPr>
        <p:spPr>
          <a:xfrm>
            <a:off x="355320" y="6156360"/>
            <a:ext cx="81453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Survey of Monte Carlo Tree Search Methods, IEEE Transactions on Computational Intelligence and AI in Games, 2012.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7072424" y="6524599"/>
            <a:ext cx="2057400" cy="365125"/>
          </a:xfrm>
        </p:spPr>
        <p:txBody>
          <a:bodyPr/>
          <a:lstStyle/>
          <a:p>
            <a:fld id="{5C6870E0-0563-4B26-8144-759DA134EEB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07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圓角矩形 32"/>
          <p:cNvSpPr/>
          <p:nvPr/>
        </p:nvSpPr>
        <p:spPr>
          <a:xfrm>
            <a:off x="1449658" y="2114221"/>
            <a:ext cx="1590907" cy="75623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7617"/>
            <a:ext cx="8229240" cy="1144800"/>
          </a:xfrm>
        </p:spPr>
        <p:txBody>
          <a:bodyPr/>
          <a:lstStyle/>
          <a:p>
            <a:pPr algn="ctr"/>
            <a:r>
              <a:rPr lang="en-US" altLang="zh-TW" spc="-1" dirty="0">
                <a:solidFill>
                  <a:srgbClr val="000000"/>
                </a:solidFill>
                <a:latin typeface="Calibri"/>
              </a:rPr>
              <a:t>Monte-Carlo Tree Search </a:t>
            </a:r>
            <a:r>
              <a:rPr lang="en-US" altLang="zh-TW" spc="-1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MCTS)</a:t>
            </a:r>
            <a:b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 Node</a:t>
            </a:r>
            <a:endParaRPr lang="zh-TW" alt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直線單箭頭接點 12"/>
          <p:cNvCxnSpPr>
            <a:endCxn id="34" idx="0"/>
          </p:cNvCxnSpPr>
          <p:nvPr/>
        </p:nvCxnSpPr>
        <p:spPr>
          <a:xfrm flipH="1">
            <a:off x="1291824" y="2854331"/>
            <a:ext cx="307425" cy="4136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36" idx="0"/>
          </p:cNvCxnSpPr>
          <p:nvPr/>
        </p:nvCxnSpPr>
        <p:spPr>
          <a:xfrm>
            <a:off x="2905842" y="2854331"/>
            <a:ext cx="382048" cy="4136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956" y="2149754"/>
            <a:ext cx="1459644" cy="720699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320" y="3258965"/>
            <a:ext cx="729009" cy="702008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438" y="3288147"/>
            <a:ext cx="800902" cy="754875"/>
          </a:xfrm>
          <a:prstGeom prst="rect">
            <a:avLst/>
          </a:prstGeom>
        </p:spPr>
      </p:pic>
      <p:sp>
        <p:nvSpPr>
          <p:cNvPr id="34" name="圓角矩形 33"/>
          <p:cNvSpPr/>
          <p:nvPr/>
        </p:nvSpPr>
        <p:spPr>
          <a:xfrm>
            <a:off x="496370" y="3268019"/>
            <a:ext cx="1590907" cy="75623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圓角矩形 35"/>
          <p:cNvSpPr/>
          <p:nvPr/>
        </p:nvSpPr>
        <p:spPr>
          <a:xfrm>
            <a:off x="2492436" y="3268019"/>
            <a:ext cx="1590907" cy="75623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圓角矩形 38"/>
          <p:cNvSpPr/>
          <p:nvPr/>
        </p:nvSpPr>
        <p:spPr>
          <a:xfrm>
            <a:off x="5631350" y="4467120"/>
            <a:ext cx="1590907" cy="75623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B0F0"/>
                </a:solidFill>
              </a:rPr>
              <a:t>3</a:t>
            </a:r>
          </a:p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16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40" name="直線單箭頭接點 39"/>
          <p:cNvCxnSpPr>
            <a:endCxn id="45" idx="0"/>
          </p:cNvCxnSpPr>
          <p:nvPr/>
        </p:nvCxnSpPr>
        <p:spPr>
          <a:xfrm flipH="1">
            <a:off x="5473516" y="5207230"/>
            <a:ext cx="307425" cy="4136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endCxn id="46" idx="0"/>
          </p:cNvCxnSpPr>
          <p:nvPr/>
        </p:nvCxnSpPr>
        <p:spPr>
          <a:xfrm>
            <a:off x="7087534" y="5207230"/>
            <a:ext cx="382048" cy="4136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>
            <a:off x="4678062" y="5620918"/>
            <a:ext cx="1590907" cy="75623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B0F0"/>
                </a:solidFill>
              </a:rPr>
              <a:t>1</a:t>
            </a:r>
          </a:p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9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6" name="圓角矩形 45"/>
          <p:cNvSpPr/>
          <p:nvPr/>
        </p:nvSpPr>
        <p:spPr>
          <a:xfrm>
            <a:off x="6674128" y="5620918"/>
            <a:ext cx="1590907" cy="75623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B0F0"/>
                </a:solidFill>
              </a:rPr>
              <a:t>2</a:t>
            </a:r>
          </a:p>
          <a:p>
            <a:pPr algn="ctr"/>
            <a:r>
              <a:rPr lang="en-US" altLang="zh-TW" dirty="0">
                <a:solidFill>
                  <a:srgbClr val="C00000"/>
                </a:solidFill>
              </a:rPr>
              <a:t>7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945159"/>
            <a:ext cx="3078586" cy="847727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1546" y="2028405"/>
            <a:ext cx="2975238" cy="842048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7072424" y="6488021"/>
            <a:ext cx="2057400" cy="365125"/>
          </a:xfrm>
        </p:spPr>
        <p:txBody>
          <a:bodyPr/>
          <a:lstStyle/>
          <a:p>
            <a:fld id="{5C6870E0-0563-4B26-8144-759DA134EEB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68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圓角矩形 43"/>
          <p:cNvSpPr/>
          <p:nvPr/>
        </p:nvSpPr>
        <p:spPr>
          <a:xfrm>
            <a:off x="7097179" y="695094"/>
            <a:ext cx="596223" cy="473944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線單箭頭接點 44"/>
          <p:cNvCxnSpPr>
            <a:endCxn id="47" idx="0"/>
          </p:cNvCxnSpPr>
          <p:nvPr/>
        </p:nvCxnSpPr>
        <p:spPr>
          <a:xfrm flipH="1">
            <a:off x="6831034" y="1146736"/>
            <a:ext cx="288448" cy="4136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endCxn id="48" idx="0"/>
          </p:cNvCxnSpPr>
          <p:nvPr/>
        </p:nvCxnSpPr>
        <p:spPr>
          <a:xfrm>
            <a:off x="7671100" y="1146736"/>
            <a:ext cx="45960" cy="413687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圓角矩形 46"/>
          <p:cNvSpPr/>
          <p:nvPr/>
        </p:nvSpPr>
        <p:spPr>
          <a:xfrm>
            <a:off x="6582916" y="1560425"/>
            <a:ext cx="496236" cy="50998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8" name="圓角矩形 47"/>
          <p:cNvSpPr/>
          <p:nvPr/>
        </p:nvSpPr>
        <p:spPr>
          <a:xfrm>
            <a:off x="7446149" y="1560423"/>
            <a:ext cx="541821" cy="50998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線單箭頭接點 48"/>
          <p:cNvCxnSpPr>
            <a:endCxn id="50" idx="0"/>
          </p:cNvCxnSpPr>
          <p:nvPr/>
        </p:nvCxnSpPr>
        <p:spPr>
          <a:xfrm flipH="1">
            <a:off x="7184153" y="2049985"/>
            <a:ext cx="288448" cy="4136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圓角矩形 49"/>
          <p:cNvSpPr/>
          <p:nvPr/>
        </p:nvSpPr>
        <p:spPr>
          <a:xfrm>
            <a:off x="6936035" y="2463674"/>
            <a:ext cx="496236" cy="50998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線單箭頭接點 50"/>
          <p:cNvCxnSpPr>
            <a:stCxn id="48" idx="2"/>
            <a:endCxn id="52" idx="0"/>
          </p:cNvCxnSpPr>
          <p:nvPr/>
        </p:nvCxnSpPr>
        <p:spPr>
          <a:xfrm>
            <a:off x="7717060" y="2070412"/>
            <a:ext cx="54769" cy="4136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7523711" y="2484099"/>
            <a:ext cx="496236" cy="50998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3" name="直線單箭頭接點 52"/>
          <p:cNvCxnSpPr>
            <a:endCxn id="54" idx="0"/>
          </p:cNvCxnSpPr>
          <p:nvPr/>
        </p:nvCxnSpPr>
        <p:spPr>
          <a:xfrm>
            <a:off x="7960586" y="2049985"/>
            <a:ext cx="398919" cy="435992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圓角矩形 53"/>
          <p:cNvSpPr/>
          <p:nvPr/>
        </p:nvSpPr>
        <p:spPr>
          <a:xfrm>
            <a:off x="8111387" y="2485977"/>
            <a:ext cx="496236" cy="50998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單箭頭接點 54"/>
          <p:cNvCxnSpPr>
            <a:stCxn id="54" idx="2"/>
            <a:endCxn id="56" idx="0"/>
          </p:cNvCxnSpPr>
          <p:nvPr/>
        </p:nvCxnSpPr>
        <p:spPr>
          <a:xfrm flipH="1">
            <a:off x="8127346" y="2995964"/>
            <a:ext cx="232159" cy="370176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圓角矩形 55"/>
          <p:cNvSpPr/>
          <p:nvPr/>
        </p:nvSpPr>
        <p:spPr>
          <a:xfrm>
            <a:off x="7879228" y="3366140"/>
            <a:ext cx="496236" cy="50998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圓角矩形 56"/>
          <p:cNvSpPr/>
          <p:nvPr/>
        </p:nvSpPr>
        <p:spPr>
          <a:xfrm>
            <a:off x="8607623" y="3366140"/>
            <a:ext cx="496236" cy="50998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0" name="直線單箭頭接點 59"/>
          <p:cNvCxnSpPr/>
          <p:nvPr/>
        </p:nvCxnSpPr>
        <p:spPr>
          <a:xfrm>
            <a:off x="8567757" y="2973661"/>
            <a:ext cx="262611" cy="38394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7328377" y="4053107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backpropagate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86" name="群組 85"/>
          <p:cNvGrpSpPr/>
          <p:nvPr/>
        </p:nvGrpSpPr>
        <p:grpSpPr>
          <a:xfrm>
            <a:off x="420039" y="762001"/>
            <a:ext cx="2536962" cy="2927304"/>
            <a:chOff x="420039" y="762001"/>
            <a:chExt cx="2536962" cy="2927304"/>
          </a:xfrm>
        </p:grpSpPr>
        <p:sp>
          <p:nvSpPr>
            <p:cNvPr id="62" name="圓角矩形 61"/>
            <p:cNvSpPr/>
            <p:nvPr/>
          </p:nvSpPr>
          <p:spPr>
            <a:xfrm>
              <a:off x="934302" y="762001"/>
              <a:ext cx="596223" cy="473944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16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直線單箭頭接點 62"/>
            <p:cNvCxnSpPr>
              <a:endCxn id="65" idx="0"/>
            </p:cNvCxnSpPr>
            <p:nvPr/>
          </p:nvCxnSpPr>
          <p:spPr>
            <a:xfrm flipH="1">
              <a:off x="668157" y="1213643"/>
              <a:ext cx="288448" cy="41368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63"/>
            <p:cNvCxnSpPr>
              <a:endCxn id="66" idx="0"/>
            </p:cNvCxnSpPr>
            <p:nvPr/>
          </p:nvCxnSpPr>
          <p:spPr>
            <a:xfrm>
              <a:off x="1508223" y="1213643"/>
              <a:ext cx="45960" cy="41368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圓角矩形 64"/>
            <p:cNvSpPr/>
            <p:nvPr/>
          </p:nvSpPr>
          <p:spPr>
            <a:xfrm>
              <a:off x="420039" y="1627332"/>
              <a:ext cx="496236" cy="50998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9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圓角矩形 65"/>
            <p:cNvSpPr/>
            <p:nvPr/>
          </p:nvSpPr>
          <p:spPr>
            <a:xfrm>
              <a:off x="1283272" y="1627330"/>
              <a:ext cx="541821" cy="509989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直線單箭頭接點 66"/>
            <p:cNvCxnSpPr>
              <a:endCxn id="68" idx="0"/>
            </p:cNvCxnSpPr>
            <p:nvPr/>
          </p:nvCxnSpPr>
          <p:spPr>
            <a:xfrm flipH="1">
              <a:off x="1021276" y="2116892"/>
              <a:ext cx="288448" cy="41368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圓角矩形 67"/>
            <p:cNvSpPr/>
            <p:nvPr/>
          </p:nvSpPr>
          <p:spPr>
            <a:xfrm>
              <a:off x="773158" y="2530581"/>
              <a:ext cx="496236" cy="50998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直線單箭頭接點 68"/>
            <p:cNvCxnSpPr>
              <a:stCxn id="66" idx="2"/>
              <a:endCxn id="70" idx="0"/>
            </p:cNvCxnSpPr>
            <p:nvPr/>
          </p:nvCxnSpPr>
          <p:spPr>
            <a:xfrm>
              <a:off x="1554183" y="2137319"/>
              <a:ext cx="54769" cy="41368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圓角矩形 69"/>
            <p:cNvSpPr/>
            <p:nvPr/>
          </p:nvSpPr>
          <p:spPr>
            <a:xfrm>
              <a:off x="1360834" y="2551006"/>
              <a:ext cx="496236" cy="50998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直線單箭頭接點 70"/>
            <p:cNvCxnSpPr>
              <a:endCxn id="72" idx="0"/>
            </p:cNvCxnSpPr>
            <p:nvPr/>
          </p:nvCxnSpPr>
          <p:spPr>
            <a:xfrm>
              <a:off x="1797709" y="2116892"/>
              <a:ext cx="398919" cy="43599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圓角矩形 71"/>
            <p:cNvSpPr/>
            <p:nvPr/>
          </p:nvSpPr>
          <p:spPr>
            <a:xfrm>
              <a:off x="1948510" y="2552884"/>
              <a:ext cx="496236" cy="509987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1797709" y="3042974"/>
              <a:ext cx="11592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C00000"/>
                  </a:solidFill>
                </a:rPr>
                <a:t>s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elect </a:t>
              </a:r>
            </a:p>
            <a:p>
              <a:r>
                <a:rPr lang="en-US" altLang="zh-TW" dirty="0" smtClean="0"/>
                <a:t>max UCT</a:t>
              </a:r>
              <a:endParaRPr lang="zh-TW" altLang="en-US" dirty="0"/>
            </a:p>
          </p:txBody>
        </p:sp>
      </p:grpSp>
      <p:sp>
        <p:nvSpPr>
          <p:cNvPr id="4" name="圓角矩形 3"/>
          <p:cNvSpPr/>
          <p:nvPr/>
        </p:nvSpPr>
        <p:spPr>
          <a:xfrm>
            <a:off x="3911672" y="661639"/>
            <a:ext cx="596223" cy="47394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" name="直線單箭頭接點 4"/>
          <p:cNvCxnSpPr>
            <a:endCxn id="7" idx="0"/>
          </p:cNvCxnSpPr>
          <p:nvPr/>
        </p:nvCxnSpPr>
        <p:spPr>
          <a:xfrm flipH="1">
            <a:off x="3645527" y="1113281"/>
            <a:ext cx="288448" cy="4136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>
            <a:endCxn id="8" idx="0"/>
          </p:cNvCxnSpPr>
          <p:nvPr/>
        </p:nvCxnSpPr>
        <p:spPr>
          <a:xfrm>
            <a:off x="4485593" y="1113281"/>
            <a:ext cx="45960" cy="4136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3397409" y="1526970"/>
            <a:ext cx="496236" cy="50998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4260642" y="1526968"/>
            <a:ext cx="541821" cy="50998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endCxn id="20" idx="0"/>
          </p:cNvCxnSpPr>
          <p:nvPr/>
        </p:nvCxnSpPr>
        <p:spPr>
          <a:xfrm flipH="1">
            <a:off x="3998646" y="2016530"/>
            <a:ext cx="288448" cy="4136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3750528" y="2430219"/>
            <a:ext cx="496236" cy="50998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8" idx="2"/>
            <a:endCxn id="22" idx="0"/>
          </p:cNvCxnSpPr>
          <p:nvPr/>
        </p:nvCxnSpPr>
        <p:spPr>
          <a:xfrm>
            <a:off x="4531553" y="2036957"/>
            <a:ext cx="54769" cy="4136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4338204" y="2450644"/>
            <a:ext cx="496236" cy="50998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/>
          <p:cNvCxnSpPr>
            <a:endCxn id="25" idx="0"/>
          </p:cNvCxnSpPr>
          <p:nvPr/>
        </p:nvCxnSpPr>
        <p:spPr>
          <a:xfrm>
            <a:off x="4775079" y="2016530"/>
            <a:ext cx="398919" cy="4359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4925880" y="2452522"/>
            <a:ext cx="496236" cy="50998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單箭頭接點 28"/>
          <p:cNvCxnSpPr>
            <a:stCxn id="25" idx="2"/>
            <a:endCxn id="30" idx="0"/>
          </p:cNvCxnSpPr>
          <p:nvPr/>
        </p:nvCxnSpPr>
        <p:spPr>
          <a:xfrm flipH="1">
            <a:off x="4941839" y="2962509"/>
            <a:ext cx="232159" cy="37017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4693721" y="3332685"/>
            <a:ext cx="496236" cy="509987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5422116" y="3332685"/>
            <a:ext cx="496236" cy="509987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4233449" y="6213417"/>
            <a:ext cx="496236" cy="50998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3183713" y="6214120"/>
            <a:ext cx="496236" cy="509987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633439" y="4571504"/>
            <a:ext cx="108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simulate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(roll-out)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3787681" y="585271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or</a:t>
            </a:r>
            <a:endParaRPr lang="zh-TW" altLang="en-US" dirty="0"/>
          </a:p>
        </p:txBody>
      </p:sp>
      <p:cxnSp>
        <p:nvCxnSpPr>
          <p:cNvPr id="58" name="直線單箭頭接點 57"/>
          <p:cNvCxnSpPr>
            <a:endCxn id="33" idx="0"/>
          </p:cNvCxnSpPr>
          <p:nvPr/>
        </p:nvCxnSpPr>
        <p:spPr>
          <a:xfrm>
            <a:off x="5407623" y="2948736"/>
            <a:ext cx="262611" cy="38394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4810755" y="296510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expand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75" name="圖片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06" y="3755531"/>
            <a:ext cx="3078586" cy="847727"/>
          </a:xfrm>
          <a:prstGeom prst="rect">
            <a:avLst/>
          </a:prstGeom>
        </p:spPr>
      </p:pic>
      <p:pic>
        <p:nvPicPr>
          <p:cNvPr id="76" name="圖片 75"/>
          <p:cNvPicPr/>
          <p:nvPr/>
        </p:nvPicPr>
        <p:blipFill>
          <a:blip r:embed="rId3"/>
          <a:stretch/>
        </p:blipFill>
        <p:spPr>
          <a:xfrm>
            <a:off x="4953174" y="4551942"/>
            <a:ext cx="4177979" cy="2276181"/>
          </a:xfrm>
          <a:prstGeom prst="rect">
            <a:avLst/>
          </a:prstGeom>
          <a:ln>
            <a:noFill/>
          </a:ln>
        </p:spPr>
      </p:pic>
      <p:sp>
        <p:nvSpPr>
          <p:cNvPr id="78" name="手繪多邊形 77"/>
          <p:cNvSpPr/>
          <p:nvPr/>
        </p:nvSpPr>
        <p:spPr>
          <a:xfrm>
            <a:off x="4478459" y="3924578"/>
            <a:ext cx="447314" cy="1993770"/>
          </a:xfrm>
          <a:custGeom>
            <a:avLst/>
            <a:gdLst>
              <a:gd name="connsiteX0" fmla="*/ 447314 w 447314"/>
              <a:gd name="connsiteY0" fmla="*/ 0 h 2097742"/>
              <a:gd name="connsiteX1" fmla="*/ 262897 w 447314"/>
              <a:gd name="connsiteY1" fmla="*/ 607039 h 2097742"/>
              <a:gd name="connsiteX2" fmla="*/ 278265 w 447314"/>
              <a:gd name="connsiteY2" fmla="*/ 975873 h 2097742"/>
              <a:gd name="connsiteX3" fmla="*/ 70796 w 447314"/>
              <a:gd name="connsiteY3" fmla="*/ 1483019 h 2097742"/>
              <a:gd name="connsiteX4" fmla="*/ 109216 w 447314"/>
              <a:gd name="connsiteY4" fmla="*/ 1798064 h 2097742"/>
              <a:gd name="connsiteX5" fmla="*/ 17008 w 447314"/>
              <a:gd name="connsiteY5" fmla="*/ 2097742 h 2097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314" h="2097742">
                <a:moveTo>
                  <a:pt x="447314" y="0"/>
                </a:moveTo>
                <a:cubicBezTo>
                  <a:pt x="369193" y="222197"/>
                  <a:pt x="291072" y="444394"/>
                  <a:pt x="262897" y="607039"/>
                </a:cubicBezTo>
                <a:cubicBezTo>
                  <a:pt x="234722" y="769684"/>
                  <a:pt x="310282" y="829876"/>
                  <a:pt x="278265" y="975873"/>
                </a:cubicBezTo>
                <a:cubicBezTo>
                  <a:pt x="246248" y="1121870"/>
                  <a:pt x="98971" y="1345987"/>
                  <a:pt x="70796" y="1483019"/>
                </a:cubicBezTo>
                <a:cubicBezTo>
                  <a:pt x="42621" y="1620051"/>
                  <a:pt x="118181" y="1695610"/>
                  <a:pt x="109216" y="1798064"/>
                </a:cubicBezTo>
                <a:cubicBezTo>
                  <a:pt x="100251" y="1900518"/>
                  <a:pt x="-49587" y="2097742"/>
                  <a:pt x="17008" y="209774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字方塊 78"/>
          <p:cNvSpPr txBox="1"/>
          <p:nvPr/>
        </p:nvSpPr>
        <p:spPr>
          <a:xfrm>
            <a:off x="4203931" y="585271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win</a:t>
            </a:r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3153422" y="584408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lose</a:t>
            </a:r>
            <a:endParaRPr lang="zh-TW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2640420" y="-18123"/>
            <a:ext cx="4486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One Iteration of MCTS</a:t>
            </a:r>
            <a:endParaRPr lang="zh-TW" altLang="en-US" sz="2800" b="1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88603" y="4801373"/>
            <a:ext cx="281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 smtClean="0"/>
              <a:t>U</a:t>
            </a:r>
            <a:r>
              <a:rPr lang="en-US" altLang="zh-TW" dirty="0" smtClean="0"/>
              <a:t>pper </a:t>
            </a:r>
            <a:r>
              <a:rPr lang="en-US" altLang="zh-TW" b="1" u="sng" dirty="0" smtClean="0"/>
              <a:t>C</a:t>
            </a:r>
            <a:r>
              <a:rPr lang="en-US" altLang="zh-TW" dirty="0" smtClean="0"/>
              <a:t>onfidence bound </a:t>
            </a:r>
          </a:p>
          <a:p>
            <a:r>
              <a:rPr lang="en-US" altLang="zh-TW" dirty="0" smtClean="0"/>
              <a:t>for </a:t>
            </a:r>
            <a:r>
              <a:rPr lang="en-US" altLang="zh-TW" b="1" u="sng" dirty="0" smtClean="0"/>
              <a:t>T</a:t>
            </a:r>
            <a:r>
              <a:rPr lang="en-US" altLang="zh-TW" dirty="0" smtClean="0"/>
              <a:t>ree (UCT)</a:t>
            </a:r>
            <a:endParaRPr lang="zh-TW" altLang="en-US" dirty="0"/>
          </a:p>
        </p:txBody>
      </p:sp>
      <p:sp>
        <p:nvSpPr>
          <p:cNvPr id="83" name="圓角矩形 82"/>
          <p:cNvSpPr/>
          <p:nvPr/>
        </p:nvSpPr>
        <p:spPr>
          <a:xfrm>
            <a:off x="5173998" y="5217835"/>
            <a:ext cx="1762037" cy="62625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單箭頭接點 84"/>
          <p:cNvCxnSpPr/>
          <p:nvPr/>
        </p:nvCxnSpPr>
        <p:spPr>
          <a:xfrm flipV="1">
            <a:off x="4586322" y="5508702"/>
            <a:ext cx="1996594" cy="8400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7079740" y="6517281"/>
            <a:ext cx="2057400" cy="365125"/>
          </a:xfrm>
        </p:spPr>
        <p:txBody>
          <a:bodyPr/>
          <a:lstStyle/>
          <a:p>
            <a:fld id="{5C6870E0-0563-4B26-8144-759DA134EEBD}" type="slidenum">
              <a:rPr lang="zh-TW" altLang="en-US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288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6712" y="170709"/>
            <a:ext cx="6280375" cy="1144800"/>
          </a:xfrm>
        </p:spPr>
        <p:txBody>
          <a:bodyPr/>
          <a:lstStyle/>
          <a:p>
            <a:r>
              <a:rPr lang="en-US" altLang="zh-TW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Simulation (Roll-out) Step for MCTS</a:t>
            </a:r>
            <a:endParaRPr lang="zh-TW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93541" y="1680117"/>
            <a:ext cx="7237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Run all the way down to Game-over (win/draw/lose)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355256" y="2429460"/>
            <a:ext cx="711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Simulation may take a very large number of steps. 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36167" y="2955610"/>
            <a:ext cx="87078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For each play in one episode,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   MCTS takes 300 (ours) ~ 50,000 (Alpha x) simulations.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58846" y="4739031"/>
            <a:ext cx="5485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We propose to use Greedy simulations</a:t>
            </a:r>
          </a:p>
          <a:p>
            <a:r>
              <a:rPr lang="en-US" altLang="zh-TW" sz="2400" dirty="0" smtClean="0"/>
              <a:t>for fast outcome.</a:t>
            </a:r>
            <a:endParaRPr lang="zh-TW" altLang="en-US" sz="2400" dirty="0"/>
          </a:p>
        </p:txBody>
      </p:sp>
      <p:sp>
        <p:nvSpPr>
          <p:cNvPr id="8" name="向下箭號 7"/>
          <p:cNvSpPr/>
          <p:nvPr/>
        </p:nvSpPr>
        <p:spPr>
          <a:xfrm>
            <a:off x="3957277" y="4064577"/>
            <a:ext cx="430306" cy="4876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312984" y="1480609"/>
            <a:ext cx="8707833" cy="238446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56" y="1680117"/>
            <a:ext cx="766744" cy="77526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935" y="3927278"/>
            <a:ext cx="1057537" cy="1922794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7087056" y="6495336"/>
            <a:ext cx="2057400" cy="365125"/>
          </a:xfrm>
        </p:spPr>
        <p:txBody>
          <a:bodyPr/>
          <a:lstStyle/>
          <a:p>
            <a:fld id="{5C6870E0-0563-4B26-8144-759DA134EEB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75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</TotalTime>
  <Words>1002</Words>
  <Application>Microsoft Office PowerPoint</Application>
  <PresentationFormat>如螢幕大小 (4:3)</PresentationFormat>
  <Paragraphs>221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29</vt:i4>
      </vt:variant>
    </vt:vector>
  </HeadingPairs>
  <TitlesOfParts>
    <vt:vector size="40" baseType="lpstr">
      <vt:lpstr>DejaVu Sans</vt:lpstr>
      <vt:lpstr>StarSymbol</vt:lpstr>
      <vt:lpstr>新細明體</vt:lpstr>
      <vt:lpstr>標楷體</vt:lpstr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簡報</vt:lpstr>
      <vt:lpstr>PowerPoint 簡報</vt:lpstr>
      <vt:lpstr>PowerPoint 簡報</vt:lpstr>
      <vt:lpstr>Motivations</vt:lpstr>
      <vt:lpstr>PowerPoint 簡報</vt:lpstr>
      <vt:lpstr>PowerPoint 簡報</vt:lpstr>
      <vt:lpstr>Monte-Carlo Tree Search (MCTS)  Tree Node</vt:lpstr>
      <vt:lpstr>PowerPoint 簡報</vt:lpstr>
      <vt:lpstr>Simulation (Roll-out) Step for MCTS</vt:lpstr>
      <vt:lpstr>Greedy Simulations (Roll-out) for MCTS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Albert Wu</dc:creator>
  <dc:description/>
  <cp:lastModifiedBy>Albert Wu</cp:lastModifiedBy>
  <cp:revision>268</cp:revision>
  <dcterms:created xsi:type="dcterms:W3CDTF">2022-04-25T09:49:19Z</dcterms:created>
  <dcterms:modified xsi:type="dcterms:W3CDTF">2023-03-21T07:40:53Z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如螢幕大小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