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308" r:id="rId2"/>
    <p:sldId id="411" r:id="rId3"/>
    <p:sldId id="374" r:id="rId4"/>
    <p:sldId id="318" r:id="rId5"/>
    <p:sldId id="319" r:id="rId6"/>
    <p:sldId id="321" r:id="rId7"/>
    <p:sldId id="322" r:id="rId8"/>
    <p:sldId id="357" r:id="rId9"/>
    <p:sldId id="359" r:id="rId10"/>
    <p:sldId id="358" r:id="rId11"/>
    <p:sldId id="360" r:id="rId12"/>
    <p:sldId id="364" r:id="rId13"/>
    <p:sldId id="362" r:id="rId14"/>
    <p:sldId id="370" r:id="rId15"/>
    <p:sldId id="412" r:id="rId16"/>
    <p:sldId id="368" r:id="rId17"/>
    <p:sldId id="297" r:id="rId18"/>
    <p:sldId id="371" r:id="rId19"/>
    <p:sldId id="401" r:id="rId20"/>
    <p:sldId id="350" r:id="rId21"/>
    <p:sldId id="399" r:id="rId22"/>
    <p:sldId id="400" r:id="rId23"/>
    <p:sldId id="353" r:id="rId24"/>
    <p:sldId id="405" r:id="rId25"/>
    <p:sldId id="391" r:id="rId26"/>
    <p:sldId id="413" r:id="rId27"/>
    <p:sldId id="365" r:id="rId28"/>
    <p:sldId id="366" r:id="rId29"/>
    <p:sldId id="356" r:id="rId30"/>
    <p:sldId id="363" r:id="rId31"/>
    <p:sldId id="403" r:id="rId32"/>
    <p:sldId id="407" r:id="rId33"/>
    <p:sldId id="406" r:id="rId34"/>
    <p:sldId id="397" r:id="rId35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 autoAdjust="0"/>
    <p:restoredTop sz="97399" autoAdjust="0"/>
  </p:normalViewPr>
  <p:slideViewPr>
    <p:cSldViewPr snapToGrid="0">
      <p:cViewPr varScale="1">
        <p:scale>
          <a:sx n="127" d="100"/>
          <a:sy n="127" d="100"/>
        </p:scale>
        <p:origin x="139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'Модель бездетной'!$B$24:$U$24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бездетной'!$B$25:$U$25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-67200</c:v>
                </c:pt>
                <c:pt idx="6">
                  <c:v>-64200</c:v>
                </c:pt>
                <c:pt idx="7">
                  <c:v>-52200</c:v>
                </c:pt>
                <c:pt idx="8">
                  <c:v>-34200</c:v>
                </c:pt>
                <c:pt idx="9">
                  <c:v>-4200</c:v>
                </c:pt>
                <c:pt idx="10">
                  <c:v>25800</c:v>
                </c:pt>
                <c:pt idx="11">
                  <c:v>55800</c:v>
                </c:pt>
                <c:pt idx="12">
                  <c:v>85800</c:v>
                </c:pt>
                <c:pt idx="13">
                  <c:v>115800</c:v>
                </c:pt>
                <c:pt idx="14">
                  <c:v>109800</c:v>
                </c:pt>
                <c:pt idx="15">
                  <c:v>103800</c:v>
                </c:pt>
                <c:pt idx="16">
                  <c:v>97800</c:v>
                </c:pt>
                <c:pt idx="17">
                  <c:v>85800</c:v>
                </c:pt>
                <c:pt idx="18">
                  <c:v>91800</c:v>
                </c:pt>
                <c:pt idx="19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4-4010-A5BA-1E7DFA60F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'Модель многодетной'!$A$40</c:f>
              <c:strCache>
                <c:ptCount val="1"/>
                <c:pt idx="0">
                  <c:v>Итого 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многодетной'!$B$40:$U$40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-63600</c:v>
                </c:pt>
                <c:pt idx="6">
                  <c:v>-57600</c:v>
                </c:pt>
                <c:pt idx="7">
                  <c:v>-45600</c:v>
                </c:pt>
                <c:pt idx="8">
                  <c:v>-30600</c:v>
                </c:pt>
                <c:pt idx="9">
                  <c:v>-9600</c:v>
                </c:pt>
                <c:pt idx="10">
                  <c:v>14400</c:v>
                </c:pt>
                <c:pt idx="11">
                  <c:v>47400</c:v>
                </c:pt>
                <c:pt idx="12">
                  <c:v>71400</c:v>
                </c:pt>
                <c:pt idx="13">
                  <c:v>95400</c:v>
                </c:pt>
                <c:pt idx="14">
                  <c:v>89400</c:v>
                </c:pt>
                <c:pt idx="15">
                  <c:v>83400</c:v>
                </c:pt>
                <c:pt idx="16">
                  <c:v>77400</c:v>
                </c:pt>
                <c:pt idx="17">
                  <c:v>65400</c:v>
                </c:pt>
                <c:pt idx="18">
                  <c:v>53400</c:v>
                </c:pt>
                <c:pt idx="19">
                  <c:v>41400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0A-4EEB-A2AE-03E00EB44F2C}"/>
            </c:ext>
          </c:extLst>
        </c:ser>
        <c:ser>
          <c:idx val="1"/>
          <c:order val="1"/>
          <c:tx>
            <c:strRef>
              <c:f>'Модель многодетной'!$A$41</c:f>
              <c:strCache>
                <c:ptCount val="1"/>
                <c:pt idx="0">
                  <c:v>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многодетной'!$B$41:$U$41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-69600</c:v>
                </c:pt>
                <c:pt idx="6">
                  <c:v>-93600</c:v>
                </c:pt>
                <c:pt idx="7">
                  <c:v>-129600</c:v>
                </c:pt>
                <c:pt idx="8">
                  <c:v>-183600</c:v>
                </c:pt>
                <c:pt idx="9">
                  <c:v>-255600</c:v>
                </c:pt>
                <c:pt idx="10">
                  <c:v>-309600</c:v>
                </c:pt>
                <c:pt idx="11">
                  <c:v>-339600</c:v>
                </c:pt>
                <c:pt idx="12">
                  <c:v>-357600</c:v>
                </c:pt>
                <c:pt idx="13">
                  <c:v>-357600</c:v>
                </c:pt>
                <c:pt idx="14">
                  <c:v>-363600</c:v>
                </c:pt>
                <c:pt idx="15">
                  <c:v>-369600</c:v>
                </c:pt>
                <c:pt idx="16">
                  <c:v>-375600</c:v>
                </c:pt>
                <c:pt idx="17">
                  <c:v>-387600</c:v>
                </c:pt>
                <c:pt idx="18">
                  <c:v>-399600</c:v>
                </c:pt>
                <c:pt idx="19">
                  <c:v>-411600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0A-4EEB-A2AE-03E00EB44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64240"/>
        <c:axId val="103454992"/>
      </c:scatterChart>
      <c:valAx>
        <c:axId val="10346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54992"/>
        <c:crosses val="autoZero"/>
        <c:crossBetween val="midCat"/>
        <c:majorUnit val="5"/>
      </c:valAx>
      <c:valAx>
        <c:axId val="10345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6424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0.24496</cdr:x>
      <cdr:y>0.02152</cdr:y>
    </cdr:from>
    <cdr:to>
      <cdr:x>0.49975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03917" y="93306"/>
          <a:ext cx="2188417" cy="42418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30.05.2019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22161155919599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acebook.com/404926500265591/posts/410557996369108?comment_id=11771492261456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imf.org/external/np/sta/gfsm/pdf/text14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ms.treas.gov/fr/index.html" TargetMode="External"/><Relationship Id="rId5" Type="http://schemas.openxmlformats.org/officeDocument/2006/relationships/hyperlink" Target="http://www.whitehouse.gov/omb/budget/overview" TargetMode="External"/><Relationship Id="rId4" Type="http://schemas.openxmlformats.org/officeDocument/2006/relationships/hyperlink" Target="http://www.whitehouse.gov/sites/default/files/omb/budget/fy2015/assets/budget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err="1">
                <a:solidFill>
                  <a:srgbClr val="FF9900"/>
                </a:solidFill>
              </a:rPr>
              <a:t>Видение</a:t>
            </a:r>
            <a:r>
              <a:rPr lang="uk-UA" altLang="ru-RU" sz="4000" b="1" dirty="0">
                <a:solidFill>
                  <a:srgbClr val="FF9900"/>
                </a:solidFill>
              </a:rPr>
              <a:t> президента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063229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Главное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Страны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население</a:t>
            </a:r>
            <a:r>
              <a:rPr lang="uk-UA" altLang="ru-RU" sz="2400" b="1" dirty="0">
                <a:solidFill>
                  <a:srgbClr val="0070C0"/>
                </a:solidFill>
              </a:rPr>
              <a:t>. Жемчужина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богатства</a:t>
            </a:r>
            <a:r>
              <a:rPr lang="uk-UA" altLang="ru-RU" sz="2400" b="1" dirty="0">
                <a:solidFill>
                  <a:srgbClr val="0070C0"/>
                </a:solidFill>
              </a:rPr>
              <a:t> –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детородного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возраста</a:t>
            </a:r>
            <a:endParaRPr lang="uk-UA" altLang="ru-RU" sz="24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uk-UA" sz="2400" b="1" dirty="0">
                <a:solidFill>
                  <a:srgbClr val="0070C0"/>
                </a:solidFill>
              </a:rPr>
              <a:t>Державна політика, що зараз проводиться -  це політика «</a:t>
            </a:r>
            <a:r>
              <a:rPr lang="uk-UA" sz="2400" b="1" dirty="0" err="1">
                <a:solidFill>
                  <a:srgbClr val="0070C0"/>
                </a:solidFill>
              </a:rPr>
              <a:t>Хоспісу</a:t>
            </a:r>
            <a:r>
              <a:rPr lang="uk-UA" sz="24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>
                <a:solidFill>
                  <a:srgbClr val="0070C0"/>
                </a:solidFill>
              </a:rPr>
              <a:t>Власть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узаконеное</a:t>
            </a:r>
            <a:r>
              <a:rPr lang="uk-UA" altLang="ru-RU" sz="2400" b="1" dirty="0">
                <a:solidFill>
                  <a:srgbClr val="0070C0"/>
                </a:solidFill>
              </a:rPr>
              <a:t> право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решать</a:t>
            </a:r>
            <a:r>
              <a:rPr lang="uk-UA" altLang="ru-RU" sz="2400" b="1" dirty="0">
                <a:solidFill>
                  <a:srgbClr val="0070C0"/>
                </a:solidFill>
              </a:rPr>
              <a:t>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жить</a:t>
            </a:r>
            <a:r>
              <a:rPr lang="uk-UA" altLang="ru-RU" sz="2400" b="1" dirty="0">
                <a:solidFill>
                  <a:srgbClr val="0070C0"/>
                </a:solidFill>
              </a:rPr>
              <a:t> а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умереть</a:t>
            </a:r>
            <a:r>
              <a:rPr lang="uk-UA" altLang="ru-RU" sz="2400" b="1" dirty="0">
                <a:solidFill>
                  <a:srgbClr val="0070C0"/>
                </a:solidFill>
              </a:rPr>
              <a:t>.  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Убивать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живущих, а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нерожденных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делая</a:t>
            </a:r>
            <a:r>
              <a:rPr lang="uk-UA" altLang="ru-RU" sz="2400" b="1" dirty="0">
                <a:solidFill>
                  <a:srgbClr val="0070C0"/>
                </a:solidFill>
              </a:rPr>
              <a:t> так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чтобы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они</a:t>
            </a:r>
            <a:r>
              <a:rPr lang="uk-UA" altLang="ru-RU" sz="2400" b="1" dirty="0">
                <a:solidFill>
                  <a:srgbClr val="0070C0"/>
                </a:solidFill>
              </a:rPr>
              <a:t> и не родились.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Проблемы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будут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всегда</a:t>
            </a:r>
            <a:r>
              <a:rPr lang="uk-UA" altLang="ru-RU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Интегральным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индикатором</a:t>
            </a:r>
            <a:r>
              <a:rPr lang="uk-UA" altLang="ru-RU" sz="2400" b="1" dirty="0">
                <a:solidFill>
                  <a:srgbClr val="0070C0"/>
                </a:solidFill>
              </a:rPr>
              <a:t> того,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</a:t>
            </a:r>
            <a:r>
              <a:rPr lang="uk-UA" altLang="ru-RU" sz="2400" b="1" dirty="0">
                <a:solidFill>
                  <a:srgbClr val="0070C0"/>
                </a:solidFill>
              </a:rPr>
              <a:t> дух </a:t>
            </a:r>
            <a:r>
              <a:rPr lang="uk-UA" altLang="ru-RU" sz="2400" b="1" dirty="0" err="1">
                <a:solidFill>
                  <a:srgbClr val="0070C0"/>
                </a:solidFill>
              </a:rPr>
              <a:t>популяции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здоров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является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готовность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рожать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растить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достаточное</a:t>
            </a:r>
            <a:r>
              <a:rPr lang="uk-UA" altLang="ru-RU" sz="2400" b="1" dirty="0">
                <a:solidFill>
                  <a:srgbClr val="0070C0"/>
                </a:solidFill>
              </a:rPr>
              <a:t> для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воспроизводства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количество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детей</a:t>
            </a:r>
            <a:r>
              <a:rPr lang="uk-UA" altLang="ru-RU" sz="2400" b="1" dirty="0">
                <a:solidFill>
                  <a:srgbClr val="0070C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/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653281" y="1244599"/>
            <a:ext cx="42672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080002" y="1244599"/>
            <a:ext cx="3253772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C25226B3-DCBC-49B4-9211-C685539CCC9F}"/>
              </a:ext>
            </a:extLst>
          </p:cNvPr>
          <p:cNvGraphicFramePr>
            <a:graphicFrameLocks/>
          </p:cNvGraphicFramePr>
          <p:nvPr/>
        </p:nvGraphicFramePr>
        <p:xfrm>
          <a:off x="365760" y="1151292"/>
          <a:ext cx="8584091" cy="451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98393"/>
              </p:ext>
            </p:extLst>
          </p:nvPr>
        </p:nvGraphicFramePr>
        <p:xfrm>
          <a:off x="190419" y="849420"/>
          <a:ext cx="8744028" cy="55685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1 766,0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1 691,6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2 374,8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32 759,8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13 272,9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11 429,3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8 306,8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9 814,7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25 640,8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1 230,4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20 321,4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1 650,2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42 517,2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1 273,8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35 674,2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9 712,4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9 323,9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132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691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02147"/>
              </p:ext>
            </p:extLst>
          </p:nvPr>
        </p:nvGraphicFramePr>
        <p:xfrm>
          <a:off x="509589" y="820539"/>
          <a:ext cx="7531088" cy="584984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219154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2276"/>
              </p:ext>
            </p:extLst>
          </p:nvPr>
        </p:nvGraphicFramePr>
        <p:xfrm>
          <a:off x="509588" y="1387320"/>
          <a:ext cx="7160045" cy="43513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5287">
                  <a:extLst>
                    <a:ext uri="{9D8B030D-6E8A-4147-A177-3AD203B41FA5}">
                      <a16:colId xmlns:a16="http://schemas.microsoft.com/office/drawing/2014/main" val="1345888650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21908022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484400812"/>
                    </a:ext>
                  </a:extLst>
                </a:gridCol>
                <a:gridCol w="675476">
                  <a:extLst>
                    <a:ext uri="{9D8B030D-6E8A-4147-A177-3AD203B41FA5}">
                      <a16:colId xmlns:a16="http://schemas.microsoft.com/office/drawing/2014/main" val="1756960128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87781532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27501796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106895237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088760020"/>
                    </a:ext>
                  </a:extLst>
                </a:gridCol>
              </a:tblGrid>
              <a:tr h="3215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млн.дол.США</a:t>
                      </a:r>
                      <a:endParaRPr lang="uk-UA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Випуск товарів та послуг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Екпорт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Імпорт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Споживання в Україні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по випуску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експорту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084191027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27 348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-10 324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19 123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638777595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-3 948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29 392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59932921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Переробна промисловість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67 869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-30 501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34 836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72 205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08012924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10 677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25540315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07286449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Будівництво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00418066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31 295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9912273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15 810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-5 861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1 213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11 161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6836128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4443755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J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8 485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-1 761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7 148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79991528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4 555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4 994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143758452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Операції з нерухомим майном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364090437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6 453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266215441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2 663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1 234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2 946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483803540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9 961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7211003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Освіта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937654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4 962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98997791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1 615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7368875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Надання інших видів послуг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6936353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235 195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-53 824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54 843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172 186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9041424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6496"/>
              </p:ext>
            </p:extLst>
          </p:nvPr>
        </p:nvGraphicFramePr>
        <p:xfrm>
          <a:off x="808602" y="1443391"/>
          <a:ext cx="7526795" cy="43855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254">
                  <a:extLst>
                    <a:ext uri="{9D8B030D-6E8A-4147-A177-3AD203B41FA5}">
                      <a16:colId xmlns:a16="http://schemas.microsoft.com/office/drawing/2014/main" val="104444528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546923131"/>
                    </a:ext>
                  </a:extLst>
                </a:gridCol>
                <a:gridCol w="851970">
                  <a:extLst>
                    <a:ext uri="{9D8B030D-6E8A-4147-A177-3AD203B41FA5}">
                      <a16:colId xmlns:a16="http://schemas.microsoft.com/office/drawing/2014/main" val="3840363048"/>
                    </a:ext>
                  </a:extLst>
                </a:gridCol>
                <a:gridCol w="1285300">
                  <a:extLst>
                    <a:ext uri="{9D8B030D-6E8A-4147-A177-3AD203B41FA5}">
                      <a16:colId xmlns:a16="http://schemas.microsoft.com/office/drawing/2014/main" val="3310859017"/>
                    </a:ext>
                  </a:extLst>
                </a:gridCol>
                <a:gridCol w="1212270">
                  <a:extLst>
                    <a:ext uri="{9D8B030D-6E8A-4147-A177-3AD203B41FA5}">
                      <a16:colId xmlns:a16="http://schemas.microsoft.com/office/drawing/2014/main" val="425064364"/>
                    </a:ext>
                  </a:extLst>
                </a:gridCol>
                <a:gridCol w="954241">
                  <a:extLst>
                    <a:ext uri="{9D8B030D-6E8A-4147-A177-3AD203B41FA5}">
                      <a16:colId xmlns:a16="http://schemas.microsoft.com/office/drawing/2014/main" val="3743259869"/>
                    </a:ext>
                  </a:extLst>
                </a:gridCol>
                <a:gridCol w="978578">
                  <a:extLst>
                    <a:ext uri="{9D8B030D-6E8A-4147-A177-3AD203B41FA5}">
                      <a16:colId xmlns:a16="http://schemas.microsoft.com/office/drawing/2014/main" val="387413815"/>
                    </a:ext>
                  </a:extLst>
                </a:gridCol>
              </a:tblGrid>
              <a:tr h="275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№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Випуск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Проміжне споживання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800" b="1" u="none" strike="noStrike" dirty="0">
                          <a:effectLst/>
                        </a:rPr>
                        <a:t>, тис. </a:t>
                      </a:r>
                      <a:r>
                        <a:rPr lang="ru-RU" sz="800" b="1" u="none" strike="noStrike" dirty="0" err="1">
                          <a:effectLst/>
                        </a:rPr>
                        <a:t>осіб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Валова</a:t>
                      </a:r>
                      <a:r>
                        <a:rPr lang="ru-RU" sz="800" b="1" u="none" strike="noStrike" dirty="0">
                          <a:effectLst/>
                        </a:rPr>
                        <a:t> додана </a:t>
                      </a:r>
                      <a:r>
                        <a:rPr lang="ru-RU" sz="800" b="1" u="none" strike="noStrike" dirty="0" err="1">
                          <a:effectLst/>
                        </a:rPr>
                        <a:t>вартість</a:t>
                      </a:r>
                      <a:r>
                        <a:rPr lang="ru-RU" sz="800" b="1" u="none" strike="noStrike" dirty="0">
                          <a:effectLst/>
                        </a:rPr>
                        <a:t> на одного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</a:t>
                      </a:r>
                      <a:r>
                        <a:rPr lang="ru-RU" sz="800" b="1" u="none" strike="noStrike" dirty="0">
                          <a:effectLst/>
                        </a:rPr>
                        <a:t>. </a:t>
                      </a:r>
                      <a:r>
                        <a:rPr lang="ru-RU" sz="800" b="1" u="none" strike="noStrike" dirty="0" err="1">
                          <a:effectLst/>
                        </a:rPr>
                        <a:t>грн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00418322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мисливство, лісове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727352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423 403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303 949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106 250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69615888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Добувна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344157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166 987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177 170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2 441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220 043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97623623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1805097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1 445 230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359 867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9497"/>
                  </a:ext>
                </a:extLst>
              </a:tr>
              <a:tr h="33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Виробництво та розподілення електроенергії, газу та води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283985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198 015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85 970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042856142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832350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422 356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409 994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3 526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116 284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374852412"/>
                  </a:ext>
                </a:extLst>
              </a:tr>
              <a:tr h="8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326496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64 431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100 002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941066128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Діяльність транспорту та зв'язку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420484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229 275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191 209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151 070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484268899"/>
                  </a:ext>
                </a:extLst>
              </a:tr>
              <a:tr h="48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133 213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93 588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090321455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 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55 830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76 140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75 118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005499017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Інші види економічної діяльності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36028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13 538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12 587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53512646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Оплата послуг фінансових посередників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-185 776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24434520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Державне управління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236970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73 172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163 798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167 192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3425419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Усього (в основних цінах)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6255397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2 519 561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16 156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155 948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4517761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473 084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059743394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-8 763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884465656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Валовий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800" u="none" strike="noStrike" dirty="0">
                          <a:effectLst/>
                        </a:rPr>
                        <a:t> продукт (у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6719718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2 983 882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87139892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4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5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6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7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94160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4261731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7 383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7 795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8 185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8 551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8 892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9 210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9 504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9 771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66 036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75 037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99 031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129 982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169 743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220 639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285 663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368 477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473 536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43,579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42,453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39,896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37,513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36,416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68,61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70,20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55,27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39,78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06935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7 383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8 185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8 551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9 504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66 036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75 037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99 031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129 982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169 743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220 639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285 663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368 477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473 536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365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/>
        </p:nvGraphicFramePr>
        <p:xfrm>
          <a:off x="523501" y="969724"/>
          <a:ext cx="8229595" cy="32174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18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&gt;85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33000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24000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-67 200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-52 200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115 800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109 800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103 800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97 800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91 800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9589</TotalTime>
  <Words>5861</Words>
  <Application>Microsoft Office PowerPoint</Application>
  <PresentationFormat>On-screen Show (4:3)</PresentationFormat>
  <Paragraphs>2349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403</cp:revision>
  <cp:lastPrinted>2015-01-30T14:31:17Z</cp:lastPrinted>
  <dcterms:created xsi:type="dcterms:W3CDTF">2014-06-04T06:32:26Z</dcterms:created>
  <dcterms:modified xsi:type="dcterms:W3CDTF">2019-05-30T09:38:58Z</dcterms:modified>
</cp:coreProperties>
</file>