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9"/>
  </p:notesMasterIdLst>
  <p:sldIdLst>
    <p:sldId id="308" r:id="rId5"/>
    <p:sldId id="411" r:id="rId6"/>
    <p:sldId id="374" r:id="rId7"/>
    <p:sldId id="318" r:id="rId8"/>
    <p:sldId id="319" r:id="rId9"/>
    <p:sldId id="321" r:id="rId10"/>
    <p:sldId id="322" r:id="rId11"/>
    <p:sldId id="357" r:id="rId12"/>
    <p:sldId id="359" r:id="rId13"/>
    <p:sldId id="358" r:id="rId14"/>
    <p:sldId id="360" r:id="rId15"/>
    <p:sldId id="364" r:id="rId16"/>
    <p:sldId id="362" r:id="rId17"/>
    <p:sldId id="370" r:id="rId18"/>
    <p:sldId id="412" r:id="rId19"/>
    <p:sldId id="368" r:id="rId20"/>
    <p:sldId id="297" r:id="rId21"/>
    <p:sldId id="371" r:id="rId22"/>
    <p:sldId id="401" r:id="rId23"/>
    <p:sldId id="350" r:id="rId24"/>
    <p:sldId id="399" r:id="rId25"/>
    <p:sldId id="400" r:id="rId26"/>
    <p:sldId id="353" r:id="rId27"/>
    <p:sldId id="405" r:id="rId28"/>
    <p:sldId id="391" r:id="rId29"/>
    <p:sldId id="413" r:id="rId30"/>
    <p:sldId id="365" r:id="rId31"/>
    <p:sldId id="366" r:id="rId32"/>
    <p:sldId id="356" r:id="rId33"/>
    <p:sldId id="363" r:id="rId34"/>
    <p:sldId id="403" r:id="rId35"/>
    <p:sldId id="407" r:id="rId36"/>
    <p:sldId id="406" r:id="rId37"/>
    <p:sldId id="397" r:id="rId38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6" autoAdjust="0"/>
    <p:restoredTop sz="97399" autoAdjust="0"/>
  </p:normalViewPr>
  <p:slideViewPr>
    <p:cSldViewPr snapToGrid="0">
      <p:cViewPr varScale="1">
        <p:scale>
          <a:sx n="87" d="100"/>
          <a:sy n="87" d="100"/>
        </p:scale>
        <p:origin x="12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'Модель бездетной'!$B$24:$U$24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бездетной'!$B$25:$U$25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-67200</c:v>
                </c:pt>
                <c:pt idx="6">
                  <c:v>-64200</c:v>
                </c:pt>
                <c:pt idx="7">
                  <c:v>-52200</c:v>
                </c:pt>
                <c:pt idx="8">
                  <c:v>-34200</c:v>
                </c:pt>
                <c:pt idx="9">
                  <c:v>-4200</c:v>
                </c:pt>
                <c:pt idx="10">
                  <c:v>25800</c:v>
                </c:pt>
                <c:pt idx="11">
                  <c:v>55800</c:v>
                </c:pt>
                <c:pt idx="12">
                  <c:v>85800</c:v>
                </c:pt>
                <c:pt idx="13">
                  <c:v>115800</c:v>
                </c:pt>
                <c:pt idx="14">
                  <c:v>109800</c:v>
                </c:pt>
                <c:pt idx="15">
                  <c:v>103800</c:v>
                </c:pt>
                <c:pt idx="16">
                  <c:v>97800</c:v>
                </c:pt>
                <c:pt idx="17">
                  <c:v>85800</c:v>
                </c:pt>
                <c:pt idx="18">
                  <c:v>91800</c:v>
                </c:pt>
                <c:pt idx="19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04-4010-A5BA-1E7DFA60F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'Модель многодетной'!$A$40</c:f>
              <c:strCache>
                <c:ptCount val="1"/>
                <c:pt idx="0">
                  <c:v>Итого 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многодетной'!$B$40:$U$40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-63600</c:v>
                </c:pt>
                <c:pt idx="6">
                  <c:v>-57600</c:v>
                </c:pt>
                <c:pt idx="7">
                  <c:v>-45600</c:v>
                </c:pt>
                <c:pt idx="8">
                  <c:v>-30600</c:v>
                </c:pt>
                <c:pt idx="9">
                  <c:v>-9600</c:v>
                </c:pt>
                <c:pt idx="10">
                  <c:v>14400</c:v>
                </c:pt>
                <c:pt idx="11">
                  <c:v>47400</c:v>
                </c:pt>
                <c:pt idx="12">
                  <c:v>71400</c:v>
                </c:pt>
                <c:pt idx="13">
                  <c:v>95400</c:v>
                </c:pt>
                <c:pt idx="14">
                  <c:v>89400</c:v>
                </c:pt>
                <c:pt idx="15">
                  <c:v>83400</c:v>
                </c:pt>
                <c:pt idx="16">
                  <c:v>77400</c:v>
                </c:pt>
                <c:pt idx="17">
                  <c:v>65400</c:v>
                </c:pt>
                <c:pt idx="18">
                  <c:v>53400</c:v>
                </c:pt>
                <c:pt idx="19">
                  <c:v>41400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0A-4EEB-A2AE-03E00EB44F2C}"/>
            </c:ext>
          </c:extLst>
        </c:ser>
        <c:ser>
          <c:idx val="1"/>
          <c:order val="1"/>
          <c:tx>
            <c:strRef>
              <c:f>'Модель многодетной'!$A$41</c:f>
              <c:strCache>
                <c:ptCount val="1"/>
                <c:pt idx="0">
                  <c:v>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многодетной'!$B$41:$U$41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-69600</c:v>
                </c:pt>
                <c:pt idx="6">
                  <c:v>-93600</c:v>
                </c:pt>
                <c:pt idx="7">
                  <c:v>-129600</c:v>
                </c:pt>
                <c:pt idx="8">
                  <c:v>-183600</c:v>
                </c:pt>
                <c:pt idx="9">
                  <c:v>-255600</c:v>
                </c:pt>
                <c:pt idx="10">
                  <c:v>-309600</c:v>
                </c:pt>
                <c:pt idx="11">
                  <c:v>-339600</c:v>
                </c:pt>
                <c:pt idx="12">
                  <c:v>-357600</c:v>
                </c:pt>
                <c:pt idx="13">
                  <c:v>-357600</c:v>
                </c:pt>
                <c:pt idx="14">
                  <c:v>-363600</c:v>
                </c:pt>
                <c:pt idx="15">
                  <c:v>-369600</c:v>
                </c:pt>
                <c:pt idx="16">
                  <c:v>-375600</c:v>
                </c:pt>
                <c:pt idx="17">
                  <c:v>-387600</c:v>
                </c:pt>
                <c:pt idx="18">
                  <c:v>-399600</c:v>
                </c:pt>
                <c:pt idx="19">
                  <c:v>-411600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A0A-4EEB-A2AE-03E00EB44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64240"/>
        <c:axId val="103454992"/>
      </c:scatterChart>
      <c:valAx>
        <c:axId val="10346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54992"/>
        <c:crosses val="autoZero"/>
        <c:crossBetween val="midCat"/>
        <c:majorUnit val="5"/>
      </c:valAx>
      <c:valAx>
        <c:axId val="10345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6424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0.24496</cdr:x>
      <cdr:y>0.02152</cdr:y>
    </cdr:from>
    <cdr:to>
      <cdr:x>0.49975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03917" y="93306"/>
          <a:ext cx="2188417" cy="424180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01.07.2019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83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8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5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957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4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869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71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79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32486B-34BC-488C-9A22-B841E6578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CB9A0-7DBA-4FFB-AA1C-BC40AB008B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918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CDFEBC1-5D06-45E7-897C-CBC7E5ECB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D9012-8F56-4C42-884E-12627191FA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2307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0CAF1C-F050-4BFD-87D7-1E41A6A9E7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CD81-AA28-4607-A79F-9976715E78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634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8CD1656-BB76-444C-A1D9-7F351FEC52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504C5-384B-4522-98EC-3432E2797A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94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685946-6CB5-48A2-A803-5B2968180B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D02E-A027-49C7-97A6-7239403B66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862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E719231-D7A4-44D7-AA4A-B802588043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CF6D4-D9FE-4A05-B196-9F8557916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843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85A6287-DF37-47BA-B42E-5A5EABFC99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2F11-DB7F-4F14-8408-8B4A6EA017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030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DBB92C0-02DF-41F9-8804-72B9CF7B3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C9F2-CE9A-4038-AB9E-F0626DF260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4689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0F57531-A48E-40D9-8A9E-B7BB5CCB2B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E4A8-7E67-4A82-9F27-4EB13BA691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4311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E014E6-E48B-4341-9967-9CCC74E837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B01C-4B8B-4C21-8816-0E0F532E20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420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ADB37E-9258-4507-8B3A-7E20DA97C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62E6-D18B-4569-BBC6-17E92DDC21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2514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150F655-4D3D-4E6B-9F12-EB0BDC6680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93C5A-19AF-4B76-AAA6-F84E0E020B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1999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467D0C-60A0-4DA9-B067-6FEDD38AFB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4A1D-9496-46A3-98FA-6D1909F084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980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5CCB81-F86C-4B2A-AC34-4C254B413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C128-1EFD-4E55-85C5-66D0B24865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452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92F7D0-B6A3-4670-B07E-C66CB4980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B1ADB-42E6-4ACF-906E-73BE04DF7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07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E07431-6397-4687-B562-57A52FF80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7D04-28F9-4384-9BCA-3EC1B11191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9862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B354327-252A-4586-98CA-7CA2DD990A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DA1F-735A-4DEB-8A8E-03EB4A6506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381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912DAE9-E2EE-4B50-BC12-48C9C9D548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F13-294D-4034-8CC8-F71BF14B1E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6991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040D56-6AEE-4340-AA74-FA45DA15C1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5462-C104-444D-974C-FEF17A0CE6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4438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FD08829-BEB6-4873-B45A-5BBD01F00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861B-4EA0-4AF9-A45B-0E8CDDC12F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6150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70F503-9F71-4099-9FFD-678709DED9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1505-23B7-4710-941A-1E9BA850CB7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489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135D4A-15FA-46FA-BB04-CA95D118BF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DF8F-398B-4E2E-BC6D-E503AF87BE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758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8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10">
            <a:extLst>
              <a:ext uri="{FF2B5EF4-FFF2-40B4-BE49-F238E27FC236}">
                <a16:creationId xmlns:a16="http://schemas.microsoft.com/office/drawing/2014/main" id="{F61A401C-1FDC-4AF7-8CF9-3439750844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49128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AB4F62-6B74-4DD5-BA5D-183C93A106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02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6BAA778F-A181-4E9D-89F0-E75367D8C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51033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248B92-4103-4BCF-8455-F2B15C1CF9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79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117714922614564" TargetMode="External"/><Relationship Id="rId2" Type="http://schemas.openxmlformats.org/officeDocument/2006/relationships/hyperlink" Target="https://www.facebook.com/404926500265591/posts/410557996369108?comment_id=2216115591959972" TargetMode="Externa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house.gov/sites/default/files/omb/budget/fy2015/assets/budget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imf.org/external/np/sta/gfsm/pdf/text14.pdf" TargetMode="External"/><Relationship Id="rId5" Type="http://schemas.openxmlformats.org/officeDocument/2006/relationships/hyperlink" Target="http://www.fms.treas.gov/fr/index.html" TargetMode="External"/><Relationship Id="rId4" Type="http://schemas.openxmlformats.org/officeDocument/2006/relationships/hyperlink" Target="http://www.whitehouse.gov/omb/budget/overview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err="1">
                <a:solidFill>
                  <a:srgbClr val="FF9900"/>
                </a:solidFill>
              </a:rPr>
              <a:t>Видение</a:t>
            </a:r>
            <a:r>
              <a:rPr lang="uk-UA" altLang="ru-RU" sz="4000" b="1" dirty="0">
                <a:solidFill>
                  <a:srgbClr val="FF9900"/>
                </a:solidFill>
              </a:rPr>
              <a:t> президента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063229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Главное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Страны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население</a:t>
            </a:r>
            <a:r>
              <a:rPr lang="uk-UA" altLang="ru-RU" sz="2400" b="1" dirty="0">
                <a:solidFill>
                  <a:srgbClr val="0070C0"/>
                </a:solidFill>
              </a:rPr>
              <a:t>. Жемчужина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богатства</a:t>
            </a:r>
            <a:r>
              <a:rPr lang="uk-UA" altLang="ru-RU" sz="2400" b="1" dirty="0">
                <a:solidFill>
                  <a:srgbClr val="0070C0"/>
                </a:solidFill>
              </a:rPr>
              <a:t> –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детородного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возраста</a:t>
            </a:r>
            <a:endParaRPr lang="uk-UA" altLang="ru-RU" sz="2400" b="1" dirty="0">
              <a:solidFill>
                <a:srgbClr val="0070C0"/>
              </a:solidFill>
            </a:endParaRPr>
          </a:p>
          <a:p>
            <a:pPr marL="342900" indent="-342900" eaLnBrk="1" hangingPunct="1">
              <a:buFontTx/>
              <a:buChar char="-"/>
            </a:pPr>
            <a:r>
              <a:rPr lang="uk-UA" sz="2400" b="1" dirty="0">
                <a:solidFill>
                  <a:srgbClr val="0070C0"/>
                </a:solidFill>
              </a:rPr>
              <a:t>Державна політика, що зараз проводиться -  це політика «</a:t>
            </a:r>
            <a:r>
              <a:rPr lang="uk-UA" sz="2400" b="1" dirty="0" err="1">
                <a:solidFill>
                  <a:srgbClr val="0070C0"/>
                </a:solidFill>
              </a:rPr>
              <a:t>Хоспісу</a:t>
            </a:r>
            <a:r>
              <a:rPr lang="uk-UA" sz="2400" b="1" dirty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>
                <a:solidFill>
                  <a:srgbClr val="0070C0"/>
                </a:solidFill>
              </a:rPr>
              <a:t>Власть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узаконеное</a:t>
            </a:r>
            <a:r>
              <a:rPr lang="uk-UA" altLang="ru-RU" sz="2400" b="1" dirty="0">
                <a:solidFill>
                  <a:srgbClr val="0070C0"/>
                </a:solidFill>
              </a:rPr>
              <a:t> право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решать</a:t>
            </a:r>
            <a:r>
              <a:rPr lang="uk-UA" altLang="ru-RU" sz="2400" b="1" dirty="0">
                <a:solidFill>
                  <a:srgbClr val="0070C0"/>
                </a:solidFill>
              </a:rPr>
              <a:t>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жить</a:t>
            </a:r>
            <a:r>
              <a:rPr lang="uk-UA" altLang="ru-RU" sz="2400" b="1" dirty="0">
                <a:solidFill>
                  <a:srgbClr val="0070C0"/>
                </a:solidFill>
              </a:rPr>
              <a:t> а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умереть</a:t>
            </a:r>
            <a:r>
              <a:rPr lang="uk-UA" altLang="ru-RU" sz="2400" b="1" dirty="0">
                <a:solidFill>
                  <a:srgbClr val="0070C0"/>
                </a:solidFill>
              </a:rPr>
              <a:t>.  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Убивать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живущих, а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нерожденных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делая</a:t>
            </a:r>
            <a:r>
              <a:rPr lang="uk-UA" altLang="ru-RU" sz="2400" b="1" dirty="0">
                <a:solidFill>
                  <a:srgbClr val="0070C0"/>
                </a:solidFill>
              </a:rPr>
              <a:t> так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чтобы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они</a:t>
            </a:r>
            <a:r>
              <a:rPr lang="uk-UA" altLang="ru-RU" sz="2400" b="1" dirty="0">
                <a:solidFill>
                  <a:srgbClr val="0070C0"/>
                </a:solidFill>
              </a:rPr>
              <a:t> и не родились.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Проблемы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будут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всегда</a:t>
            </a:r>
            <a:r>
              <a:rPr lang="uk-UA" altLang="ru-RU" sz="2400" b="1" dirty="0">
                <a:solidFill>
                  <a:srgbClr val="0070C0"/>
                </a:solidFill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Интегральным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индикатором</a:t>
            </a:r>
            <a:r>
              <a:rPr lang="uk-UA" altLang="ru-RU" sz="2400" b="1" dirty="0">
                <a:solidFill>
                  <a:srgbClr val="0070C0"/>
                </a:solidFill>
              </a:rPr>
              <a:t> того,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</a:t>
            </a:r>
            <a:r>
              <a:rPr lang="uk-UA" altLang="ru-RU" sz="2400" b="1" dirty="0">
                <a:solidFill>
                  <a:srgbClr val="0070C0"/>
                </a:solidFill>
              </a:rPr>
              <a:t> дух </a:t>
            </a:r>
            <a:r>
              <a:rPr lang="uk-UA" altLang="ru-RU" sz="2400" b="1" dirty="0" err="1">
                <a:solidFill>
                  <a:srgbClr val="0070C0"/>
                </a:solidFill>
              </a:rPr>
              <a:t>популяции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здоров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является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готовность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рожать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растить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достаточное</a:t>
            </a:r>
            <a:r>
              <a:rPr lang="uk-UA" altLang="ru-RU" sz="2400" b="1" dirty="0">
                <a:solidFill>
                  <a:srgbClr val="0070C0"/>
                </a:solidFill>
              </a:rPr>
              <a:t> для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воспроизводства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количество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детей</a:t>
            </a:r>
            <a:r>
              <a:rPr lang="uk-UA" altLang="ru-RU" sz="2400" b="1" dirty="0">
                <a:solidFill>
                  <a:srgbClr val="0070C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/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653281" y="1244599"/>
            <a:ext cx="42672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080002" y="1244599"/>
            <a:ext cx="3253772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graphicFrame>
        <p:nvGraphicFramePr>
          <p:cNvPr id="37" name="Диаграмма 36">
            <a:extLst>
              <a:ext uri="{FF2B5EF4-FFF2-40B4-BE49-F238E27FC236}">
                <a16:creationId xmlns:a16="http://schemas.microsoft.com/office/drawing/2014/main" id="{C25226B3-DCBC-49B4-9211-C685539CCC9F}"/>
              </a:ext>
            </a:extLst>
          </p:cNvPr>
          <p:cNvGraphicFramePr>
            <a:graphicFrameLocks/>
          </p:cNvGraphicFramePr>
          <p:nvPr/>
        </p:nvGraphicFramePr>
        <p:xfrm>
          <a:off x="365760" y="1151292"/>
          <a:ext cx="8584091" cy="451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Структура витрат українських домогосподарств і домогосподарств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8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400" b="1" dirty="0">
                <a:solidFill>
                  <a:srgbClr val="FF9900"/>
                </a:solidFill>
              </a:rPr>
              <a:t>країн ЄС за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201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р</a:t>
            </a:r>
            <a:r>
              <a:rPr lang="uk-UA" altLang="ru-RU" sz="2400" b="1" dirty="0">
                <a:solidFill>
                  <a:srgbClr val="FF9900"/>
                </a:solidFill>
              </a:rPr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2131"/>
              </p:ext>
            </p:extLst>
          </p:nvPr>
        </p:nvGraphicFramePr>
        <p:xfrm>
          <a:off x="190419" y="849420"/>
          <a:ext cx="8744028" cy="59466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 smtClean="0">
                          <a:effectLst/>
                        </a:rPr>
                        <a:t>ЄС(2</a:t>
                      </a:r>
                      <a:r>
                        <a:rPr lang="en-US" sz="1100" b="1" u="none" strike="noStrike" noProof="0" dirty="0" smtClean="0">
                          <a:effectLst/>
                        </a:rPr>
                        <a:t>8</a:t>
                      </a:r>
                      <a:r>
                        <a:rPr lang="uk-UA" sz="1100" b="1" u="none" strike="noStrike" noProof="0" dirty="0" smtClean="0">
                          <a:effectLst/>
                        </a:rPr>
                        <a:t>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511,8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33,4954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8 362,0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16 338,4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2 055,1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3 953,9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1 075,0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2 411,7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1 316,1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1 911,4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1 862,6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1 816,0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3 999,1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3 355,5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1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7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9332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5" y="4688367"/>
              <a:ext cx="77457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880" y="2409169"/>
              <a:ext cx="7649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907" y="3529586"/>
              <a:ext cx="67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4" y="4983614"/>
              <a:ext cx="909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452282" y="4102529"/>
              <a:ext cx="13851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989" y="5505619"/>
              <a:ext cx="747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714" y="5472886"/>
              <a:ext cx="881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1" y="6109364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8547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5" y="2876625"/>
              <a:ext cx="13917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4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</a:t>
              </a: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19C6C8-3125-4D90-84BD-DFB612627DA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946150"/>
          <a:ext cx="8763001" cy="51325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7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витрати</a:t>
                      </a:r>
                      <a:r>
                        <a:rPr lang="ru-RU" sz="1000" b="1" u="none" strike="noStrike" dirty="0">
                          <a:effectLst/>
                        </a:rPr>
                        <a:t> для </a:t>
                      </a:r>
                      <a:r>
                        <a:rPr lang="ru-RU" sz="1000" b="1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держави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органів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на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виплати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000" b="1" u="none" strike="noStrike" dirty="0">
                          <a:effectLst/>
                        </a:rPr>
                        <a:t>,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послуг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=</a:t>
                      </a: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ru-RU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1000" b="1" u="none" strike="noStrike" dirty="0">
                          <a:effectLst/>
                        </a:rPr>
                        <a:t> до  державного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бюджетів</a:t>
                      </a:r>
                      <a:r>
                        <a:rPr lang="ru-RU" sz="1000" b="1" u="none" strike="noStrike" dirty="0">
                          <a:effectLst/>
                        </a:rPr>
                        <a:t>   і 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соціальних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від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податків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зборів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платежів</a:t>
                      </a:r>
                      <a:r>
                        <a:rPr lang="ru-RU" sz="1000" b="1" u="none" strike="noStrike" dirty="0">
                          <a:effectLst/>
                        </a:rPr>
                        <a:t>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4"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2" marB="0" anchor="b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Валовий внутрішній продукт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Валовий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900" u="none" strike="noStrike" dirty="0">
                          <a:effectLst/>
                        </a:rPr>
                        <a:t> продукт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Напрямки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666 854 511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698 772 213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719 866 016</a:t>
                      </a: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649 367 443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646 371 226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651 301 740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47,33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44,34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42,47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 dirty="0">
                          <a:effectLst/>
                        </a:rPr>
                        <a:t>46,09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41,01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38,43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Соціальна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r>
                        <a:rPr lang="ru-RU" sz="900" u="none" strike="noStrike" dirty="0">
                          <a:effectLst/>
                        </a:rPr>
                        <a:t> (ПФУ, ФСВБ, ФСТВП, ФСНВПЗ, ФСЗІ) без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900" u="none" strike="noStrike" dirty="0">
                          <a:effectLst/>
                        </a:rPr>
                        <a:t>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284 932 692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314 285 874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309 239 206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запозиченнями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688 174 666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716 352 009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719 866 015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Видатки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167 169 110 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180 008 058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180 243 454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900" u="none" strike="noStrike" dirty="0">
                          <a:effectLst/>
                        </a:rPr>
                        <a:t> для </a:t>
                      </a:r>
                      <a:r>
                        <a:rPr lang="ru-RU" sz="9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38 807 222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69 980 783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68 564 275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Відсотки</a:t>
                      </a:r>
                      <a:r>
                        <a:rPr lang="ru-RU" sz="900" u="none" strike="noStrike" dirty="0">
                          <a:effectLst/>
                        </a:rPr>
                        <a:t> по державному боргу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24 196 606,7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31 677 093,3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46 014 804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та без ФСЗІ)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373 483 537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348 096 030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366 017 091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Безпека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46 025 945,2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46 250 212,1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45 484 922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</a:t>
                      </a:r>
                      <a:r>
                        <a:rPr lang="ru-RU" sz="900" u="none" strike="noStrike" dirty="0" err="1">
                          <a:effectLst/>
                        </a:rPr>
                        <a:t>Пенсійного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184 350 393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197 400 595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196 974 862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Освіта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29 976 161,5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31 259 309,4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31 009 876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65 633 487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72 644 683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65 105 068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Інфраструктура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40 222 039,2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24 270 859,9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23 484 516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тимчасової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втрати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працездатності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10 023 688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11 407 499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9 826 163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Галузева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26 181 422,7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23 635 273,1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23 454 989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нещасних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випадків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виробництві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професійних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захворювань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6 644 345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6 763 329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6 655 790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900" u="none" strike="noStrike" dirty="0">
                          <a:effectLst/>
                        </a:rPr>
                        <a:t> управління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18 005 328,3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21 362 484,1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23 361 982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загальнообов’язкового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випадок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безробіття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9 054 664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9 881 220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6 545 292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Фінанси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8 752 103,8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2 834 020,3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15 629 073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Цільової</a:t>
                      </a:r>
                      <a:r>
                        <a:rPr lang="ru-RU" sz="900" u="none" strike="noStrike" dirty="0">
                          <a:effectLst/>
                        </a:rPr>
                        <a:t> фонд ДБУ ( Фонд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захисту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інвалідів</a:t>
                      </a:r>
                      <a:r>
                        <a:rPr lang="ru-RU" sz="900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177 330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177 870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177 474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Судова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влада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9 504 815,7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10 132 363,2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10 497 200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gridSpan="5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Охорона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здоров'я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9 487 165,7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10 508 695,6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8 953 625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Культура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2 401 119,8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2 547 969,8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2 492 369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58114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45 426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-1 792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6080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5889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084638"/>
            <a:ext cx="1117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41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47663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Випуск товарів та послуг за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1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0- 201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рр. млн. </a:t>
            </a:r>
            <a:r>
              <a:rPr lang="uk-UA" altLang="ru-RU" sz="20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000" b="1" dirty="0">
                <a:solidFill>
                  <a:srgbClr val="FF9900"/>
                </a:solidFill>
              </a:rPr>
              <a:t>. США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02147"/>
              </p:ext>
            </p:extLst>
          </p:nvPr>
        </p:nvGraphicFramePr>
        <p:xfrm>
          <a:off x="509589" y="820539"/>
          <a:ext cx="7531088" cy="584984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4507">
                  <a:extLst>
                    <a:ext uri="{9D8B030D-6E8A-4147-A177-3AD203B41FA5}">
                      <a16:colId xmlns:a16="http://schemas.microsoft.com/office/drawing/2014/main" val="3783110624"/>
                    </a:ext>
                  </a:extLst>
                </a:gridCol>
                <a:gridCol w="615104">
                  <a:extLst>
                    <a:ext uri="{9D8B030D-6E8A-4147-A177-3AD203B41FA5}">
                      <a16:colId xmlns:a16="http://schemas.microsoft.com/office/drawing/2014/main" val="4273910727"/>
                    </a:ext>
                  </a:extLst>
                </a:gridCol>
                <a:gridCol w="638762">
                  <a:extLst>
                    <a:ext uri="{9D8B030D-6E8A-4147-A177-3AD203B41FA5}">
                      <a16:colId xmlns:a16="http://schemas.microsoft.com/office/drawing/2014/main" val="169210448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2500302675"/>
                    </a:ext>
                  </a:extLst>
                </a:gridCol>
                <a:gridCol w="528358">
                  <a:extLst>
                    <a:ext uri="{9D8B030D-6E8A-4147-A177-3AD203B41FA5}">
                      <a16:colId xmlns:a16="http://schemas.microsoft.com/office/drawing/2014/main" val="1544729011"/>
                    </a:ext>
                  </a:extLst>
                </a:gridCol>
                <a:gridCol w="780710">
                  <a:extLst>
                    <a:ext uri="{9D8B030D-6E8A-4147-A177-3AD203B41FA5}">
                      <a16:colId xmlns:a16="http://schemas.microsoft.com/office/drawing/2014/main" val="3259218074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val="647552182"/>
                    </a:ext>
                  </a:extLst>
                </a:gridCol>
                <a:gridCol w="780709">
                  <a:extLst>
                    <a:ext uri="{9D8B030D-6E8A-4147-A177-3AD203B41FA5}">
                      <a16:colId xmlns:a16="http://schemas.microsoft.com/office/drawing/2014/main" val="2664902430"/>
                    </a:ext>
                  </a:extLst>
                </a:gridCol>
                <a:gridCol w="646648">
                  <a:extLst>
                    <a:ext uri="{9D8B030D-6E8A-4147-A177-3AD203B41FA5}">
                      <a16:colId xmlns:a16="http://schemas.microsoft.com/office/drawing/2014/main" val="2864889494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329330829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u="none" strike="noStrike" dirty="0" smtClean="0">
                          <a:effectLst/>
                        </a:rPr>
                        <a:t>Код КВЕД-2010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extLst>
                  <a:ext uri="{0D108BD9-81ED-4DB2-BD59-A6C34878D82A}">
                    <a16:rowId xmlns:a16="http://schemas.microsoft.com/office/drawing/2014/main" val="2136182684"/>
                  </a:ext>
                </a:extLst>
              </a:tr>
              <a:tr h="219154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 dirty="0" smtClean="0">
                          <a:effectLst/>
                        </a:rPr>
                        <a:t>К</a:t>
                      </a:r>
                      <a:r>
                        <a:rPr lang="ru-UA" sz="800" u="none" strike="noStrike" dirty="0" smtClean="0">
                          <a:effectLst/>
                        </a:rPr>
                        <a:t>урс, грн/</a:t>
                      </a:r>
                      <a:r>
                        <a:rPr lang="ru-UA" sz="800" u="none" strike="noStrike" baseline="0" dirty="0" smtClean="0">
                          <a:effectLst/>
                        </a:rPr>
                        <a:t> дол.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7,9356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7,9676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11,8867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21,8447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25,5513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26,5966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251183"/>
                  </a:ext>
                </a:extLst>
              </a:tr>
              <a:tr h="7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dirty="0">
                          <a:effectLst/>
                        </a:rPr>
                        <a:t>у фактичних цінах; </a:t>
                      </a:r>
                      <a:r>
                        <a:rPr lang="uk-UA" sz="800" u="none" strike="noStrike" dirty="0" err="1">
                          <a:effectLst/>
                        </a:rPr>
                        <a:t>млн.дол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9375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у ринкових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315 973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382 203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404 727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407 926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299 345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205 469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212 139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252 653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574125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23 864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38 408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32 072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847027933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19 579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18 957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19 261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13 140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164360226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119 077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110 525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82 081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55 210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557547609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12 485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09536496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3 116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1 974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919414166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22 303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20 918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7899057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35 733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43 609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47 848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48 936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37 265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25 139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82407462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20 386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25 849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26 566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13 533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13 382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943913841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1 804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080856740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11 087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6 511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7 158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308520768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12 461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864176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103392927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 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5 289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120747948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2 322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45088284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67443931"/>
                  </a:ext>
                </a:extLst>
              </a:tr>
              <a:tr h="5266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6 768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27417389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9 277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9 083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4 058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3 886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037480492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1 063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3886458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S,T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2 040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1 355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4405815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в основних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300 238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359 934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380 750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385 233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282 166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191 774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197 966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235 195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279909301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16 049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22 503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24 459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596991883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-313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-329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51118411"/>
                  </a:ext>
                </a:extLst>
              </a:tr>
              <a:tr h="70038">
                <a:tc gridSpan="10"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¹Без </a:t>
                      </a:r>
                      <a:r>
                        <a:rPr lang="ru-RU" sz="800" u="none" strike="noStrike" dirty="0" err="1">
                          <a:effectLst/>
                        </a:rPr>
                        <a:t>урахування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Автономної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Республіки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Крим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м.Севастополя</a:t>
                      </a:r>
                      <a:r>
                        <a:rPr lang="ru-RU" sz="800" u="none" strike="noStrike" dirty="0">
                          <a:effectLst/>
                        </a:rPr>
                        <a:t> та з 2014 року – </a:t>
                      </a:r>
                      <a:r>
                        <a:rPr lang="ru-RU" sz="800" u="none" strike="noStrike" dirty="0" err="1">
                          <a:effectLst/>
                        </a:rPr>
                        <a:t>також</a:t>
                      </a:r>
                      <a:r>
                        <a:rPr lang="ru-RU" sz="800" u="none" strike="noStrike" dirty="0">
                          <a:effectLst/>
                        </a:rPr>
                        <a:t> без </a:t>
                      </a:r>
                      <a:r>
                        <a:rPr lang="ru-RU" sz="800" u="none" strike="noStrike" dirty="0" err="1">
                          <a:effectLst/>
                        </a:rPr>
                        <a:t>частини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територій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Донецькій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Луганській</a:t>
                      </a:r>
                      <a:r>
                        <a:rPr lang="ru-RU" sz="800" u="none" strike="noStrike" dirty="0">
                          <a:effectLst/>
                        </a:rPr>
                        <a:t> областях.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8745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 dirty="0">
                <a:solidFill>
                  <a:srgbClr val="FF9900"/>
                </a:solidFill>
              </a:rPr>
              <a:t>Рейтинг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видів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діяльності</a:t>
            </a:r>
            <a:r>
              <a:rPr lang="ru-RU" altLang="uk-UA" sz="2400" b="1" dirty="0">
                <a:solidFill>
                  <a:srgbClr val="FF9900"/>
                </a:solidFill>
              </a:rPr>
              <a:t> по об</a:t>
            </a:r>
            <a:r>
              <a:rPr lang="en-US" altLang="uk-UA" sz="2400" b="1" dirty="0">
                <a:solidFill>
                  <a:srgbClr val="FF9900"/>
                </a:solidFill>
              </a:rPr>
              <a:t>’</a:t>
            </a:r>
            <a:r>
              <a:rPr lang="uk-UA" altLang="uk-UA" sz="2400" b="1" dirty="0">
                <a:solidFill>
                  <a:srgbClr val="FF9900"/>
                </a:solidFill>
              </a:rPr>
              <a:t>є</a:t>
            </a:r>
            <a:r>
              <a:rPr lang="ru-RU" altLang="uk-UA" sz="2400" b="1" dirty="0" err="1">
                <a:solidFill>
                  <a:srgbClr val="FF9900"/>
                </a:solidFill>
              </a:rPr>
              <a:t>му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випуску</a:t>
            </a:r>
            <a:r>
              <a:rPr lang="ru-RU" altLang="uk-UA" sz="2400" b="1" dirty="0">
                <a:solidFill>
                  <a:srgbClr val="FF9900"/>
                </a:solidFill>
              </a:rPr>
              <a:t> та по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впливу</a:t>
            </a:r>
            <a:r>
              <a:rPr lang="ru-RU" altLang="uk-UA" sz="2400" b="1" dirty="0">
                <a:solidFill>
                  <a:srgbClr val="FF9900"/>
                </a:solidFill>
              </a:rPr>
              <a:t> на </a:t>
            </a:r>
            <a:r>
              <a:rPr lang="ru-RU" altLang="uk-UA" sz="2400" b="1" dirty="0" err="1">
                <a:solidFill>
                  <a:srgbClr val="FF9900"/>
                </a:solidFill>
              </a:rPr>
              <a:t>зовнішньоекономічну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діяльність</a:t>
            </a:r>
            <a:r>
              <a:rPr lang="ru-RU" altLang="uk-UA" sz="2400" b="1" dirty="0">
                <a:solidFill>
                  <a:srgbClr val="FF9900"/>
                </a:solidFill>
              </a:rPr>
              <a:t> за 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201</a:t>
            </a:r>
            <a:r>
              <a:rPr lang="ru-UA" altLang="uk-UA" sz="2400" b="1" dirty="0" smtClean="0">
                <a:solidFill>
                  <a:srgbClr val="FF9900"/>
                </a:solidFill>
              </a:rPr>
              <a:t>7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р</a:t>
            </a:r>
            <a:r>
              <a:rPr lang="ru-RU" altLang="uk-UA" sz="2400" b="1" dirty="0">
                <a:solidFill>
                  <a:srgbClr val="FF9900"/>
                </a:solidFill>
              </a:rPr>
              <a:t>.</a:t>
            </a: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12276"/>
              </p:ext>
            </p:extLst>
          </p:nvPr>
        </p:nvGraphicFramePr>
        <p:xfrm>
          <a:off x="509588" y="1387320"/>
          <a:ext cx="7160045" cy="43513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5287">
                  <a:extLst>
                    <a:ext uri="{9D8B030D-6E8A-4147-A177-3AD203B41FA5}">
                      <a16:colId xmlns:a16="http://schemas.microsoft.com/office/drawing/2014/main" val="1345888650"/>
                    </a:ext>
                  </a:extLst>
                </a:gridCol>
                <a:gridCol w="521420">
                  <a:extLst>
                    <a:ext uri="{9D8B030D-6E8A-4147-A177-3AD203B41FA5}">
                      <a16:colId xmlns:a16="http://schemas.microsoft.com/office/drawing/2014/main" val="219080229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484400812"/>
                    </a:ext>
                  </a:extLst>
                </a:gridCol>
                <a:gridCol w="675476">
                  <a:extLst>
                    <a:ext uri="{9D8B030D-6E8A-4147-A177-3AD203B41FA5}">
                      <a16:colId xmlns:a16="http://schemas.microsoft.com/office/drawing/2014/main" val="1756960128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87781532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327501796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106895237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088760020"/>
                    </a:ext>
                  </a:extLst>
                </a:gridCol>
              </a:tblGrid>
              <a:tr h="3215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млн.дол.США</a:t>
                      </a:r>
                      <a:endParaRPr lang="uk-UA" sz="7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Випуск товарів та послуг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Екпорт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Імпорт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Споживання в Україні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по випуску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експорту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084191027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27 348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-10 324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19 123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638777595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12 940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-3 948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12 505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29 392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59932921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Переробна промисловість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67 869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-30 501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34 836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72 205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08012924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10 677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25540315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07286449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Будівництво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00418066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31 295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9912273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15 810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-5 861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1 213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11 161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6836128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1 419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4443755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J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8 485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-1 761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7 148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79991528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4 555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4 994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143758452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Операції з нерухомим майном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364090437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6 453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266215441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2 663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-951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1 234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2 946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483803540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9 961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7211003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Освіта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6 768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937654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4 962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98997791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-243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1 615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7368875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Надання інших видів послуг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1 360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6936353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235 195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-53 824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54 843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172 186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90414248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58775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2017 </a:t>
            </a:r>
            <a:r>
              <a:rPr lang="uk-UA" altLang="ru-RU" sz="2000" b="1" dirty="0">
                <a:solidFill>
                  <a:srgbClr val="FF9900"/>
                </a:solidFill>
              </a:rPr>
              <a:t>р. та ефективність праці (у фактичних цінах, млн. грн.)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36496"/>
              </p:ext>
            </p:extLst>
          </p:nvPr>
        </p:nvGraphicFramePr>
        <p:xfrm>
          <a:off x="808602" y="1443391"/>
          <a:ext cx="7526795" cy="438554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6254">
                  <a:extLst>
                    <a:ext uri="{9D8B030D-6E8A-4147-A177-3AD203B41FA5}">
                      <a16:colId xmlns:a16="http://schemas.microsoft.com/office/drawing/2014/main" val="104444528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546923131"/>
                    </a:ext>
                  </a:extLst>
                </a:gridCol>
                <a:gridCol w="851970">
                  <a:extLst>
                    <a:ext uri="{9D8B030D-6E8A-4147-A177-3AD203B41FA5}">
                      <a16:colId xmlns:a16="http://schemas.microsoft.com/office/drawing/2014/main" val="3840363048"/>
                    </a:ext>
                  </a:extLst>
                </a:gridCol>
                <a:gridCol w="1285300">
                  <a:extLst>
                    <a:ext uri="{9D8B030D-6E8A-4147-A177-3AD203B41FA5}">
                      <a16:colId xmlns:a16="http://schemas.microsoft.com/office/drawing/2014/main" val="3310859017"/>
                    </a:ext>
                  </a:extLst>
                </a:gridCol>
                <a:gridCol w="1212270">
                  <a:extLst>
                    <a:ext uri="{9D8B030D-6E8A-4147-A177-3AD203B41FA5}">
                      <a16:colId xmlns:a16="http://schemas.microsoft.com/office/drawing/2014/main" val="425064364"/>
                    </a:ext>
                  </a:extLst>
                </a:gridCol>
                <a:gridCol w="954241">
                  <a:extLst>
                    <a:ext uri="{9D8B030D-6E8A-4147-A177-3AD203B41FA5}">
                      <a16:colId xmlns:a16="http://schemas.microsoft.com/office/drawing/2014/main" val="3743259869"/>
                    </a:ext>
                  </a:extLst>
                </a:gridCol>
                <a:gridCol w="978578">
                  <a:extLst>
                    <a:ext uri="{9D8B030D-6E8A-4147-A177-3AD203B41FA5}">
                      <a16:colId xmlns:a16="http://schemas.microsoft.com/office/drawing/2014/main" val="387413815"/>
                    </a:ext>
                  </a:extLst>
                </a:gridCol>
              </a:tblGrid>
              <a:tr h="275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№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Від економічної діяльності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Випуск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Проміжне споживання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Валова додана вартість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зайнятого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800" b="1" u="none" strike="noStrike" dirty="0">
                          <a:effectLst/>
                        </a:rPr>
                        <a:t>, тис. </a:t>
                      </a:r>
                      <a:r>
                        <a:rPr lang="ru-RU" sz="800" b="1" u="none" strike="noStrike" dirty="0" err="1">
                          <a:effectLst/>
                        </a:rPr>
                        <a:t>осіб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 err="1">
                          <a:effectLst/>
                        </a:rPr>
                        <a:t>Валова</a:t>
                      </a:r>
                      <a:r>
                        <a:rPr lang="ru-RU" sz="800" b="1" u="none" strike="noStrike" dirty="0">
                          <a:effectLst/>
                        </a:rPr>
                        <a:t> додана </a:t>
                      </a:r>
                      <a:r>
                        <a:rPr lang="ru-RU" sz="800" b="1" u="none" strike="noStrike" dirty="0" err="1">
                          <a:effectLst/>
                        </a:rPr>
                        <a:t>вартість</a:t>
                      </a:r>
                      <a:r>
                        <a:rPr lang="ru-RU" sz="800" b="1" u="none" strike="noStrike" dirty="0">
                          <a:effectLst/>
                        </a:rPr>
                        <a:t> на одного </a:t>
                      </a:r>
                      <a:r>
                        <a:rPr lang="ru-RU" sz="800" b="1" u="none" strike="noStrike" dirty="0" err="1">
                          <a:effectLst/>
                        </a:rPr>
                        <a:t>зайнят</a:t>
                      </a:r>
                      <a:r>
                        <a:rPr lang="ru-RU" sz="800" b="1" u="none" strike="noStrike" dirty="0">
                          <a:effectLst/>
                        </a:rPr>
                        <a:t>. </a:t>
                      </a:r>
                      <a:r>
                        <a:rPr lang="ru-RU" sz="800" b="1" u="none" strike="noStrike" dirty="0" err="1">
                          <a:effectLst/>
                        </a:rPr>
                        <a:t>грн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700418322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мисливство, лісове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727352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423 403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303 949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106 250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696158888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Добувна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344157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166 987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177 170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2 441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220 043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976236233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1805097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1 445 230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359 867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9497"/>
                  </a:ext>
                </a:extLst>
              </a:tr>
              <a:tr h="33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Виробництво та розподілення електроенергії, газу та води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283985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198 015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85 970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4042856142"/>
                  </a:ext>
                </a:extLst>
              </a:tr>
              <a:tr h="579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Торгівля; ремонт автомобілів, побутових виробів та предметів особистого вжитку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832350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422 356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409 994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3 526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116 284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374852412"/>
                  </a:ext>
                </a:extLst>
              </a:tr>
              <a:tr h="8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326496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262 065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64 431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100 002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941066128"/>
                  </a:ext>
                </a:extLst>
              </a:tr>
              <a:tr h="20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Діяльність транспорту та зв'язку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420484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229 275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191 209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151 070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484268899"/>
                  </a:ext>
                </a:extLst>
              </a:tr>
              <a:tr h="48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180011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133 213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93 588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090321455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 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131970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55 830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76 140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75 118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1005499017"/>
                  </a:ext>
                </a:extLst>
              </a:tr>
              <a:tr h="248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Інші види економічної діяльності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36028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13 538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12 587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53512646"/>
                  </a:ext>
                </a:extLst>
              </a:tr>
              <a:tr h="248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Оплата послуг фінансових посередників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40 109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-40 109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-185 776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244345208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Державне управління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236970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73 172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163 798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167 192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43425419"/>
                  </a:ext>
                </a:extLst>
              </a:tr>
              <a:tr h="20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Усього (в основних цінах)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6255397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3 735 836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2 519 561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16 156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155 948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745177613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473084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473 084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059743394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-8763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-8 763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884465656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Валовий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800" u="none" strike="noStrike" dirty="0">
                          <a:effectLst/>
                        </a:rPr>
                        <a:t> продукт (у </a:t>
                      </a:r>
                      <a:r>
                        <a:rPr lang="ru-RU" sz="800" u="none" strike="noStrike" dirty="0" err="1">
                          <a:effectLst/>
                        </a:rPr>
                        <a:t>ринкових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6719718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3 735 836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2 983 882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187139892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3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4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5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6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 dirty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 dirty="0">
                <a:solidFill>
                  <a:schemeClr val="hlink"/>
                </a:solidFill>
              </a:rPr>
              <a:t> </a:t>
            </a:r>
            <a:endParaRPr lang="uk-UA" altLang="ru-RU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 dirty="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2382"/>
              </p:ext>
            </p:extLst>
          </p:nvPr>
        </p:nvGraphicFramePr>
        <p:xfrm>
          <a:off x="196485" y="627227"/>
          <a:ext cx="8614140" cy="5162388"/>
        </p:xfrm>
        <a:graphic>
          <a:graphicData uri="http://schemas.openxmlformats.org/drawingml/2006/table">
            <a:tbl>
              <a:tblPr/>
              <a:tblGrid>
                <a:gridCol w="3959879">
                  <a:extLst>
                    <a:ext uri="{9D8B030D-6E8A-4147-A177-3AD203B41FA5}">
                      <a16:colId xmlns:a16="http://schemas.microsoft.com/office/drawing/2014/main" val="2845270389"/>
                    </a:ext>
                  </a:extLst>
                </a:gridCol>
                <a:gridCol w="513877">
                  <a:extLst>
                    <a:ext uri="{9D8B030D-6E8A-4147-A177-3AD203B41FA5}">
                      <a16:colId xmlns:a16="http://schemas.microsoft.com/office/drawing/2014/main" val="57657829"/>
                    </a:ext>
                  </a:extLst>
                </a:gridCol>
                <a:gridCol w="468536">
                  <a:extLst>
                    <a:ext uri="{9D8B030D-6E8A-4147-A177-3AD203B41FA5}">
                      <a16:colId xmlns:a16="http://schemas.microsoft.com/office/drawing/2014/main" val="3063124140"/>
                    </a:ext>
                  </a:extLst>
                </a:gridCol>
                <a:gridCol w="551663">
                  <a:extLst>
                    <a:ext uri="{9D8B030D-6E8A-4147-A177-3AD203B41FA5}">
                      <a16:colId xmlns:a16="http://schemas.microsoft.com/office/drawing/2014/main" val="3147684948"/>
                    </a:ext>
                  </a:extLst>
                </a:gridCol>
                <a:gridCol w="702180">
                  <a:extLst>
                    <a:ext uri="{9D8B030D-6E8A-4147-A177-3AD203B41FA5}">
                      <a16:colId xmlns:a16="http://schemas.microsoft.com/office/drawing/2014/main" val="3073206216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23240527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40009753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323993485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98842829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1107655319"/>
                    </a:ext>
                  </a:extLst>
                </a:gridCol>
              </a:tblGrid>
              <a:tr h="184371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9414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7 911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8 961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81836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8464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96 223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125 630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163 132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210 764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271 457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347 424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443 343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236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4264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66911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329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43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138,57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182,86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231,73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292,93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368,85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462,76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561,83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0771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08394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4045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4878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216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470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76009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270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42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4237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7480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6753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8244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703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6818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272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19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9383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на 1000 жителів України,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415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0627"/>
              </p:ext>
            </p:extLst>
          </p:nvPr>
        </p:nvGraphicFramePr>
        <p:xfrm>
          <a:off x="166689" y="523979"/>
          <a:ext cx="8643940" cy="5521640"/>
        </p:xfrm>
        <a:graphic>
          <a:graphicData uri="http://schemas.openxmlformats.org/drawingml/2006/table">
            <a:tbl>
              <a:tblPr/>
              <a:tblGrid>
                <a:gridCol w="4276474">
                  <a:extLst>
                    <a:ext uri="{9D8B030D-6E8A-4147-A177-3AD203B41FA5}">
                      <a16:colId xmlns:a16="http://schemas.microsoft.com/office/drawing/2014/main" val="1014537994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75760286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12759509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090345429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7260556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76586447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905507131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63667920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094954842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231604107"/>
                    </a:ext>
                  </a:extLst>
                </a:gridCol>
              </a:tblGrid>
              <a:tr h="201230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9341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7 911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8 961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5404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5717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96 223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125 630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163 132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210 764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271 457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347 424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443 343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263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8725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485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491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5732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140,24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195,47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344,63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451,74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592,67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757,92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683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2679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36903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38338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6261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877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722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5876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6300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795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7830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952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28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345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924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37849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3354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14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849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1000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жителів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України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осіб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4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4014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/>
        </p:nvGraphicFramePr>
        <p:xfrm>
          <a:off x="523501" y="969724"/>
          <a:ext cx="8229595" cy="35486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18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&gt;85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33000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24000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-67 200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-52 200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115 800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109 800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103 800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97 800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91 800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9A167352-4F1E-46F9-9721-ED4EACA3A264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053A8230-6356-4045-9F32-C9308940257E}"/>
    </a:ext>
  </a:extLst>
</a:theme>
</file>

<file path=ppt/theme/theme4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3F001955-9F9D-40B5-BC2A-6F4AE31BCAA8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9607</TotalTime>
  <Words>5854</Words>
  <Application>Microsoft Office PowerPoint</Application>
  <PresentationFormat>On-screen Show (4:3)</PresentationFormat>
  <Paragraphs>2349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Тема Office</vt:lpstr>
      <vt:lpstr>1_Специальное оформление</vt:lpstr>
      <vt:lpstr>Специальное оформление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406</cp:revision>
  <cp:lastPrinted>2015-01-30T14:31:17Z</cp:lastPrinted>
  <dcterms:created xsi:type="dcterms:W3CDTF">2014-06-04T06:32:26Z</dcterms:created>
  <dcterms:modified xsi:type="dcterms:W3CDTF">2019-07-01T07:01:01Z</dcterms:modified>
</cp:coreProperties>
</file>