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308" r:id="rId2"/>
    <p:sldId id="411" r:id="rId3"/>
    <p:sldId id="374" r:id="rId4"/>
    <p:sldId id="318" r:id="rId5"/>
    <p:sldId id="319" r:id="rId6"/>
    <p:sldId id="321" r:id="rId7"/>
    <p:sldId id="322" r:id="rId8"/>
    <p:sldId id="357" r:id="rId9"/>
    <p:sldId id="359" r:id="rId10"/>
    <p:sldId id="358" r:id="rId11"/>
    <p:sldId id="360" r:id="rId12"/>
    <p:sldId id="364" r:id="rId13"/>
    <p:sldId id="362" r:id="rId14"/>
    <p:sldId id="370" r:id="rId15"/>
    <p:sldId id="412" r:id="rId16"/>
    <p:sldId id="368" r:id="rId17"/>
    <p:sldId id="297" r:id="rId18"/>
    <p:sldId id="371" r:id="rId19"/>
    <p:sldId id="401" r:id="rId20"/>
    <p:sldId id="350" r:id="rId21"/>
    <p:sldId id="399" r:id="rId22"/>
    <p:sldId id="400" r:id="rId23"/>
    <p:sldId id="353" r:id="rId24"/>
    <p:sldId id="405" r:id="rId25"/>
    <p:sldId id="391" r:id="rId26"/>
    <p:sldId id="413" r:id="rId27"/>
    <p:sldId id="365" r:id="rId28"/>
    <p:sldId id="366" r:id="rId29"/>
    <p:sldId id="356" r:id="rId30"/>
    <p:sldId id="363" r:id="rId31"/>
    <p:sldId id="403" r:id="rId32"/>
    <p:sldId id="407" r:id="rId33"/>
    <p:sldId id="406" r:id="rId34"/>
    <p:sldId id="397" r:id="rId35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7399" autoAdjust="0"/>
  </p:normalViewPr>
  <p:slideViewPr>
    <p:cSldViewPr snapToGrid="0">
      <p:cViewPr varScale="1">
        <p:scale>
          <a:sx n="87" d="100"/>
          <a:sy n="87" d="100"/>
        </p:scale>
        <p:origin x="12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'Модель бездетной'!$B$24:$U$24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бездетной'!$B$25:$U$25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-67200</c:v>
                </c:pt>
                <c:pt idx="6">
                  <c:v>-64200</c:v>
                </c:pt>
                <c:pt idx="7">
                  <c:v>-52200</c:v>
                </c:pt>
                <c:pt idx="8">
                  <c:v>-34200</c:v>
                </c:pt>
                <c:pt idx="9">
                  <c:v>-4200</c:v>
                </c:pt>
                <c:pt idx="10">
                  <c:v>25800</c:v>
                </c:pt>
                <c:pt idx="11">
                  <c:v>55800</c:v>
                </c:pt>
                <c:pt idx="12">
                  <c:v>85800</c:v>
                </c:pt>
                <c:pt idx="13">
                  <c:v>115800</c:v>
                </c:pt>
                <c:pt idx="14">
                  <c:v>109800</c:v>
                </c:pt>
                <c:pt idx="15">
                  <c:v>103800</c:v>
                </c:pt>
                <c:pt idx="16">
                  <c:v>97800</c:v>
                </c:pt>
                <c:pt idx="17">
                  <c:v>85800</c:v>
                </c:pt>
                <c:pt idx="18">
                  <c:v>91800</c:v>
                </c:pt>
                <c:pt idx="19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04-4010-A5BA-1E7DFA60F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'Модель многодетной'!$A$40</c:f>
              <c:strCache>
                <c:ptCount val="1"/>
                <c:pt idx="0">
                  <c:v>Итого 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многодетной'!$B$40:$U$40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-63600</c:v>
                </c:pt>
                <c:pt idx="6">
                  <c:v>-57600</c:v>
                </c:pt>
                <c:pt idx="7">
                  <c:v>-45600</c:v>
                </c:pt>
                <c:pt idx="8">
                  <c:v>-30600</c:v>
                </c:pt>
                <c:pt idx="9">
                  <c:v>-9600</c:v>
                </c:pt>
                <c:pt idx="10">
                  <c:v>14400</c:v>
                </c:pt>
                <c:pt idx="11">
                  <c:v>47400</c:v>
                </c:pt>
                <c:pt idx="12">
                  <c:v>71400</c:v>
                </c:pt>
                <c:pt idx="13">
                  <c:v>95400</c:v>
                </c:pt>
                <c:pt idx="14">
                  <c:v>89400</c:v>
                </c:pt>
                <c:pt idx="15">
                  <c:v>83400</c:v>
                </c:pt>
                <c:pt idx="16">
                  <c:v>77400</c:v>
                </c:pt>
                <c:pt idx="17">
                  <c:v>65400</c:v>
                </c:pt>
                <c:pt idx="18">
                  <c:v>53400</c:v>
                </c:pt>
                <c:pt idx="19">
                  <c:v>41400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0A-4EEB-A2AE-03E00EB44F2C}"/>
            </c:ext>
          </c:extLst>
        </c:ser>
        <c:ser>
          <c:idx val="1"/>
          <c:order val="1"/>
          <c:tx>
            <c:strRef>
              <c:f>'Модель многодетной'!$A$41</c:f>
              <c:strCache>
                <c:ptCount val="1"/>
                <c:pt idx="0">
                  <c:v>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многодетной'!$B$41:$U$41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-69600</c:v>
                </c:pt>
                <c:pt idx="6">
                  <c:v>-93600</c:v>
                </c:pt>
                <c:pt idx="7">
                  <c:v>-129600</c:v>
                </c:pt>
                <c:pt idx="8">
                  <c:v>-183600</c:v>
                </c:pt>
                <c:pt idx="9">
                  <c:v>-255600</c:v>
                </c:pt>
                <c:pt idx="10">
                  <c:v>-309600</c:v>
                </c:pt>
                <c:pt idx="11">
                  <c:v>-339600</c:v>
                </c:pt>
                <c:pt idx="12">
                  <c:v>-357600</c:v>
                </c:pt>
                <c:pt idx="13">
                  <c:v>-357600</c:v>
                </c:pt>
                <c:pt idx="14">
                  <c:v>-363600</c:v>
                </c:pt>
                <c:pt idx="15">
                  <c:v>-369600</c:v>
                </c:pt>
                <c:pt idx="16">
                  <c:v>-375600</c:v>
                </c:pt>
                <c:pt idx="17">
                  <c:v>-387600</c:v>
                </c:pt>
                <c:pt idx="18">
                  <c:v>-399600</c:v>
                </c:pt>
                <c:pt idx="19">
                  <c:v>-411600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0A-4EEB-A2AE-03E00EB44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64240"/>
        <c:axId val="103454992"/>
      </c:scatterChart>
      <c:valAx>
        <c:axId val="10346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54992"/>
        <c:crosses val="autoZero"/>
        <c:crossBetween val="midCat"/>
        <c:majorUnit val="5"/>
      </c:valAx>
      <c:valAx>
        <c:axId val="10345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6424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0.24496</cdr:x>
      <cdr:y>0.02152</cdr:y>
    </cdr:from>
    <cdr:to>
      <cdr:x>0.49975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03917" y="93306"/>
          <a:ext cx="2188417" cy="424180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09.07.2019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221611559195997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acebook.com/404926500265591/posts/410557996369108?comment_id=117714922614564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imf.org/external/np/sta/gfsm/pdf/text14.pd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ms.treas.gov/fr/index.html" TargetMode="External"/><Relationship Id="rId5" Type="http://schemas.openxmlformats.org/officeDocument/2006/relationships/hyperlink" Target="http://www.whitehouse.gov/omb/budget/overview" TargetMode="External"/><Relationship Id="rId4" Type="http://schemas.openxmlformats.org/officeDocument/2006/relationships/hyperlink" Target="http://www.whitehouse.gov/sites/default/files/omb/budget/fy2015/assets/budget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err="1">
                <a:solidFill>
                  <a:srgbClr val="FF9900"/>
                </a:solidFill>
              </a:rPr>
              <a:t>Видение</a:t>
            </a:r>
            <a:r>
              <a:rPr lang="uk-UA" altLang="ru-RU" sz="4000" b="1" dirty="0">
                <a:solidFill>
                  <a:srgbClr val="FF9900"/>
                </a:solidFill>
              </a:rPr>
              <a:t> президента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063229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Главное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Страны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население</a:t>
            </a:r>
            <a:r>
              <a:rPr lang="uk-UA" altLang="ru-RU" sz="2400" b="1" dirty="0">
                <a:solidFill>
                  <a:srgbClr val="0070C0"/>
                </a:solidFill>
              </a:rPr>
              <a:t>. Жемчужина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богатства</a:t>
            </a:r>
            <a:r>
              <a:rPr lang="uk-UA" altLang="ru-RU" sz="2400" b="1" dirty="0">
                <a:solidFill>
                  <a:srgbClr val="0070C0"/>
                </a:solidFill>
              </a:rPr>
              <a:t> –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детородного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возраста</a:t>
            </a:r>
            <a:endParaRPr lang="uk-UA" altLang="ru-RU" sz="2400" b="1" dirty="0">
              <a:solidFill>
                <a:srgbClr val="0070C0"/>
              </a:solidFill>
            </a:endParaRPr>
          </a:p>
          <a:p>
            <a:pPr marL="342900" indent="-342900" eaLnBrk="1" hangingPunct="1">
              <a:buFontTx/>
              <a:buChar char="-"/>
            </a:pPr>
            <a:r>
              <a:rPr lang="uk-UA" sz="2400" b="1" dirty="0">
                <a:solidFill>
                  <a:srgbClr val="0070C0"/>
                </a:solidFill>
              </a:rPr>
              <a:t>Державна політика, що зараз проводиться -  це політика «</a:t>
            </a:r>
            <a:r>
              <a:rPr lang="uk-UA" sz="2400" b="1" dirty="0" err="1">
                <a:solidFill>
                  <a:srgbClr val="0070C0"/>
                </a:solidFill>
              </a:rPr>
              <a:t>Хоспісу</a:t>
            </a:r>
            <a:r>
              <a:rPr lang="uk-UA" sz="2400" b="1" dirty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>
                <a:solidFill>
                  <a:srgbClr val="0070C0"/>
                </a:solidFill>
              </a:rPr>
              <a:t>Власть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узаконеное</a:t>
            </a:r>
            <a:r>
              <a:rPr lang="uk-UA" altLang="ru-RU" sz="2400" b="1" dirty="0">
                <a:solidFill>
                  <a:srgbClr val="0070C0"/>
                </a:solidFill>
              </a:rPr>
              <a:t> право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решать</a:t>
            </a:r>
            <a:r>
              <a:rPr lang="uk-UA" altLang="ru-RU" sz="2400" b="1" dirty="0">
                <a:solidFill>
                  <a:srgbClr val="0070C0"/>
                </a:solidFill>
              </a:rPr>
              <a:t>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жить</a:t>
            </a:r>
            <a:r>
              <a:rPr lang="uk-UA" altLang="ru-RU" sz="2400" b="1" dirty="0">
                <a:solidFill>
                  <a:srgbClr val="0070C0"/>
                </a:solidFill>
              </a:rPr>
              <a:t> а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умереть</a:t>
            </a:r>
            <a:r>
              <a:rPr lang="uk-UA" altLang="ru-RU" sz="2400" b="1" dirty="0">
                <a:solidFill>
                  <a:srgbClr val="0070C0"/>
                </a:solidFill>
              </a:rPr>
              <a:t>.  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Убивать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живущих, а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нерожденных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делая</a:t>
            </a:r>
            <a:r>
              <a:rPr lang="uk-UA" altLang="ru-RU" sz="2400" b="1" dirty="0">
                <a:solidFill>
                  <a:srgbClr val="0070C0"/>
                </a:solidFill>
              </a:rPr>
              <a:t> так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чтобы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они</a:t>
            </a:r>
            <a:r>
              <a:rPr lang="uk-UA" altLang="ru-RU" sz="2400" b="1" dirty="0">
                <a:solidFill>
                  <a:srgbClr val="0070C0"/>
                </a:solidFill>
              </a:rPr>
              <a:t> и не родились.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Проблемы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будут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всегда</a:t>
            </a:r>
            <a:r>
              <a:rPr lang="uk-UA" altLang="ru-RU" sz="2400" b="1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Интегральным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индикатором</a:t>
            </a:r>
            <a:r>
              <a:rPr lang="uk-UA" altLang="ru-RU" sz="2400" b="1" dirty="0">
                <a:solidFill>
                  <a:srgbClr val="0070C0"/>
                </a:solidFill>
              </a:rPr>
              <a:t> того,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</a:t>
            </a:r>
            <a:r>
              <a:rPr lang="uk-UA" altLang="ru-RU" sz="2400" b="1" dirty="0">
                <a:solidFill>
                  <a:srgbClr val="0070C0"/>
                </a:solidFill>
              </a:rPr>
              <a:t> дух </a:t>
            </a:r>
            <a:r>
              <a:rPr lang="uk-UA" altLang="ru-RU" sz="2400" b="1" dirty="0" err="1">
                <a:solidFill>
                  <a:srgbClr val="0070C0"/>
                </a:solidFill>
              </a:rPr>
              <a:t>популяции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здоров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является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готовность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рожать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растить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достаточное</a:t>
            </a:r>
            <a:r>
              <a:rPr lang="uk-UA" altLang="ru-RU" sz="2400" b="1" dirty="0">
                <a:solidFill>
                  <a:srgbClr val="0070C0"/>
                </a:solidFill>
              </a:rPr>
              <a:t> для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воспроизводства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количество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детей</a:t>
            </a:r>
            <a:r>
              <a:rPr lang="uk-UA" altLang="ru-RU" sz="2400" b="1" dirty="0">
                <a:solidFill>
                  <a:srgbClr val="0070C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/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653281" y="1244599"/>
            <a:ext cx="42672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080002" y="1244599"/>
            <a:ext cx="3253772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graphicFrame>
        <p:nvGraphicFramePr>
          <p:cNvPr id="37" name="Диаграмма 36">
            <a:extLst>
              <a:ext uri="{FF2B5EF4-FFF2-40B4-BE49-F238E27FC236}">
                <a16:creationId xmlns:a16="http://schemas.microsoft.com/office/drawing/2014/main" id="{C25226B3-DCBC-49B4-9211-C685539CCC9F}"/>
              </a:ext>
            </a:extLst>
          </p:cNvPr>
          <p:cNvGraphicFramePr>
            <a:graphicFrameLocks/>
          </p:cNvGraphicFramePr>
          <p:nvPr/>
        </p:nvGraphicFramePr>
        <p:xfrm>
          <a:off x="365760" y="1151292"/>
          <a:ext cx="8584091" cy="451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витрат українських домогосподарств і домогосподарств 27 країн ЄС за 2012р.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/>
        </p:nvGraphicFramePr>
        <p:xfrm>
          <a:off x="190419" y="849420"/>
          <a:ext cx="8744028" cy="55685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ЄС(27)**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45,6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502,6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10,39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1,00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135,64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2 974,6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247,9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135,48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2 971,0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247,6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57,11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1 252,4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104,4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27,63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606,0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50,5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50,73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1 112,5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92,7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95,0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100,0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2 082,8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173,6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7 167,0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100,0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14 259,8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1 188,3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12 177,1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1 014,8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684,7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36,9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38,9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810,2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67,5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924,5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1 839,5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153,3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1 029,3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85,8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227,0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11,7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256,2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21,3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953,2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1 896,6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158,0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1 640,4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136,7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740,3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11,6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254,1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21,2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1 691,4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23,6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3 365,3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280,4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3 111,2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259,3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1 324,4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160,4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258,0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513,4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42,8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353,0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29,4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320,1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137,5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11,5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379,9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755,8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63,0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618,3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51,5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549,8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97,9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265,2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527,6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44,0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429,7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35,8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539,0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85,4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408,5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812,8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67,7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727,4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60,6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951,8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81,2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623,5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1 240,6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1 159,4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96,6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1 527,3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70,8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781,2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1 554,3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129,5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1 483,5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123,6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2 194,9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50,0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616,4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1 226,3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102,2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1 176,4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98,0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2 453,4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50,0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186,3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370,8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30,9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320,8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26,7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741,7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29,2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78,8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156,9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127,7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537,9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1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7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9332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5" y="4688367"/>
              <a:ext cx="7745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880" y="2409169"/>
              <a:ext cx="76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907" y="3529586"/>
              <a:ext cx="67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4" y="4983614"/>
              <a:ext cx="909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452282" y="4102529"/>
              <a:ext cx="13851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89" y="5505619"/>
              <a:ext cx="747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714" y="5472886"/>
              <a:ext cx="881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1" y="6109364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854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5" y="2876625"/>
              <a:ext cx="1391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4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</a:t>
              </a: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1325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00691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07.06.2019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07.06.2019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608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5889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84638"/>
            <a:ext cx="1117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41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F084487-7EC1-42FB-8D26-0D26D2158A36}"/>
              </a:ext>
            </a:extLst>
          </p:cNvPr>
          <p:cNvGraphicFramePr>
            <a:graphicFrameLocks noGrp="1"/>
          </p:cNvGraphicFramePr>
          <p:nvPr/>
        </p:nvGraphicFramePr>
        <p:xfrm>
          <a:off x="1139825" y="754063"/>
          <a:ext cx="6603999" cy="554677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7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34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Код КВЕД-2010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2000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2005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2010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2011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2012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курс, грн/дол.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5,4402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5,1247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7,9356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7,991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7,993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у </a:t>
                      </a:r>
                      <a:r>
                        <a:rPr lang="ru-RU" sz="800" u="none" strike="noStrike" dirty="0" err="1">
                          <a:effectLst/>
                        </a:rPr>
                        <a:t>фактичних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r>
                        <a:rPr lang="ru-RU" sz="800" u="none" strike="noStrike" dirty="0">
                          <a:effectLst/>
                        </a:rPr>
                        <a:t>; </a:t>
                      </a:r>
                      <a:r>
                        <a:rPr lang="ru-RU" sz="800" u="none" strike="noStrike" dirty="0" err="1">
                          <a:effectLst/>
                        </a:rPr>
                        <a:t>млн.дол</a:t>
                      </a:r>
                      <a:r>
                        <a:rPr lang="ru-RU" sz="800" u="none" strike="noStrike" dirty="0">
                          <a:effectLst/>
                        </a:rPr>
                        <a:t>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Переробна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26 107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78 571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102 178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121 401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121 972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Оптова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роздрібна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торгівля</a:t>
                      </a:r>
                      <a:r>
                        <a:rPr lang="ru-RU" sz="800" u="none" strike="noStrike" dirty="0">
                          <a:effectLst/>
                        </a:rPr>
                        <a:t>; ремонт </a:t>
                      </a:r>
                      <a:r>
                        <a:rPr lang="ru-RU" sz="800" u="none" strike="noStrike" dirty="0" err="1">
                          <a:effectLst/>
                        </a:rPr>
                        <a:t>автотранспортних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засобів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мотоциклів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5 472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19 703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37 289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45 342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49 950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Сільське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лісове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рибне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10 320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18 639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24 622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32 703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33 777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>
                          <a:effectLst/>
                        </a:rPr>
                        <a:t>Транспорт, </a:t>
                      </a:r>
                      <a:r>
                        <a:rPr lang="ru-RU" sz="800" u="none" strike="noStrike" dirty="0" err="1">
                          <a:effectLst/>
                        </a:rPr>
                        <a:t>складське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поштова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кур'єрська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4 974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14 403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21 363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26 989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27 827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Будівництво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3 303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11 703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17 279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20 647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23 114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Добувна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розроблення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кар'єрів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4 085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8 170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15 111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19 699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19 146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Постачання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електроенергії</a:t>
                      </a:r>
                      <a:r>
                        <a:rPr lang="ru-RU" sz="800" u="none" strike="noStrike" dirty="0">
                          <a:effectLst/>
                        </a:rPr>
                        <a:t>, газу, пари та </a:t>
                      </a:r>
                      <a:r>
                        <a:rPr lang="ru-RU" sz="800" u="none" strike="noStrike" dirty="0" err="1">
                          <a:effectLst/>
                        </a:rPr>
                        <a:t>кондиційованого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повітря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4 744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6 806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12 356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16 168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18 088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Операції</a:t>
                      </a:r>
                      <a:r>
                        <a:rPr lang="ru-RU" sz="800" u="none" strike="noStrike" dirty="0">
                          <a:effectLst/>
                        </a:rPr>
                        <a:t> з </a:t>
                      </a:r>
                      <a:r>
                        <a:rPr lang="ru-RU" sz="800" u="none" strike="noStrike" dirty="0" err="1">
                          <a:effectLst/>
                        </a:rPr>
                        <a:t>нерухомим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майном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1 599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5 866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11 809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14 164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15 790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Освіта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1 943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5 744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10 610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11 432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13 349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Фінансова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страхова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1 214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6 644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12 727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12 152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12 523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Інформація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телекомунікації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1 709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5 430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8 772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10 084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11 294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800" u="none" strike="noStrike" dirty="0">
                          <a:effectLst/>
                        </a:rPr>
                        <a:t> управління й оборона; </a:t>
                      </a:r>
                      <a:r>
                        <a:rPr lang="ru-RU" sz="800" u="none" strike="noStrike" dirty="0" err="1">
                          <a:effectLst/>
                        </a:rPr>
                        <a:t>обов'язкове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соціальне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страхування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1 915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5 861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9 424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9 577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11 147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Професійна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наукова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технічна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773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3 137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6 957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7 895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11 013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Охорона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здоров'я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надання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соціальної</a:t>
                      </a:r>
                      <a:r>
                        <a:rPr lang="ru-RU" sz="800" u="none" strike="noStrike" dirty="0">
                          <a:effectLst/>
                        </a:rPr>
                        <a:t> допомоги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1 532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4 426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8 005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8 738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10 077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сфері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адміністративного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допоміжного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обслуговування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3 212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3 947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4 324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Тимчасове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розміщування</a:t>
                      </a:r>
                      <a:r>
                        <a:rPr lang="ru-RU" sz="800" u="none" strike="noStrike" dirty="0">
                          <a:effectLst/>
                        </a:rPr>
                        <a:t> й </a:t>
                      </a:r>
                      <a:r>
                        <a:rPr lang="ru-RU" sz="800" u="none" strike="noStrike" dirty="0" err="1">
                          <a:effectLst/>
                        </a:rPr>
                        <a:t>організація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харчування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365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1 247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2 845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3 155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3 127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987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Водопостачання</a:t>
                      </a:r>
                      <a:r>
                        <a:rPr lang="ru-RU" sz="800" u="none" strike="noStrike" dirty="0">
                          <a:effectLst/>
                        </a:rPr>
                        <a:t>; </a:t>
                      </a:r>
                      <a:r>
                        <a:rPr lang="ru-RU" sz="800" u="none" strike="noStrike" dirty="0" err="1">
                          <a:effectLst/>
                        </a:rPr>
                        <a:t>каналізація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поводження</a:t>
                      </a:r>
                      <a:r>
                        <a:rPr lang="ru-RU" sz="800" u="none" strike="noStrike" dirty="0">
                          <a:effectLst/>
                        </a:rPr>
                        <a:t> з </a:t>
                      </a:r>
                      <a:r>
                        <a:rPr lang="ru-RU" sz="800" u="none" strike="noStrike" dirty="0" err="1">
                          <a:effectLst/>
                        </a:rPr>
                        <a:t>відходами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798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2 095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3 190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3 268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3 011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Надання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інших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видів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послуг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394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1 266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1 737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2 135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2 359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Мистецтво</a:t>
                      </a:r>
                      <a:r>
                        <a:rPr lang="ru-RU" sz="800" u="none" strike="noStrike" dirty="0">
                          <a:effectLst/>
                        </a:rPr>
                        <a:t>, спорт, </a:t>
                      </a:r>
                      <a:r>
                        <a:rPr lang="ru-RU" sz="800" u="none" strike="noStrike" dirty="0" err="1">
                          <a:effectLst/>
                        </a:rPr>
                        <a:t>розваги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відпочинок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206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813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1 318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1 630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2 287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Випуск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товарів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</a:t>
                      </a:r>
                      <a:r>
                        <a:rPr lang="ru-RU" sz="800" u="none" strike="noStrike" dirty="0">
                          <a:effectLst/>
                        </a:rPr>
                        <a:t> в </a:t>
                      </a:r>
                      <a:r>
                        <a:rPr lang="ru-RU" sz="800" u="none" strike="noStrike" dirty="0" err="1">
                          <a:effectLst/>
                        </a:rPr>
                        <a:t>основних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71 852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202 067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310 805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371 127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394 177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Податки</a:t>
                      </a:r>
                      <a:r>
                        <a:rPr lang="ru-RU" sz="800" u="none" strike="noStrike" dirty="0">
                          <a:effectLst/>
                        </a:rPr>
                        <a:t> на </a:t>
                      </a:r>
                      <a:r>
                        <a:rPr lang="ru-RU" sz="800" u="none" strike="noStrike" dirty="0" err="1">
                          <a:effectLst/>
                        </a:rPr>
                        <a:t>продукти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5 025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10 573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16 502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23 050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25 136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Субсидії</a:t>
                      </a:r>
                      <a:r>
                        <a:rPr lang="ru-RU" sz="800" u="none" strike="noStrike" dirty="0">
                          <a:effectLst/>
                        </a:rPr>
                        <a:t> на </a:t>
                      </a:r>
                      <a:r>
                        <a:rPr lang="ru-RU" sz="800" u="none" strike="noStrike" dirty="0" err="1">
                          <a:effectLst/>
                        </a:rPr>
                        <a:t>продукти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-281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-260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-321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-240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-497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Випуск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товарів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ринкових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76 596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212 380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</a:rPr>
                        <a:t>326 986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</a:rPr>
                        <a:t>393 937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</a:rPr>
                        <a:t>418 815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1" u="none" strike="noStrike" dirty="0">
                          <a:effectLst/>
                        </a:rPr>
                        <a:t>ВВП в млн. дол. США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u="none" strike="noStrike">
                          <a:effectLst/>
                        </a:rPr>
                        <a:t>176 264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0" i="1" u="none" strike="noStrike" baseline="0" dirty="0">
                          <a:effectLst/>
                        </a:rPr>
                        <a:t>у </a:t>
                      </a:r>
                      <a:r>
                        <a:rPr lang="ru-RU" sz="800" b="0" i="1" u="none" strike="noStrike" baseline="0" dirty="0" err="1">
                          <a:effectLst/>
                        </a:rPr>
                        <a:t>відсотках</a:t>
                      </a:r>
                      <a:r>
                        <a:rPr lang="ru-RU" sz="800" b="0" i="1" u="none" strike="noStrike" dirty="0">
                          <a:effectLst/>
                        </a:rPr>
                        <a:t> до </a:t>
                      </a:r>
                      <a:r>
                        <a:rPr lang="ru-RU" sz="800" b="0" i="1" u="none" strike="noStrike" dirty="0" err="1">
                          <a:effectLst/>
                        </a:rPr>
                        <a:t>випуску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 dirty="0">
                          <a:effectLst/>
                        </a:rPr>
                        <a:t>42,09%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1" u="none" strike="noStrike" dirty="0" err="1">
                          <a:effectLst/>
                        </a:rPr>
                        <a:t>Вилучення</a:t>
                      </a:r>
                      <a:r>
                        <a:rPr lang="ru-RU" sz="800" b="1" u="none" strike="noStrike" dirty="0">
                          <a:effectLst/>
                        </a:rPr>
                        <a:t> в  млн. дол. США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u="none" strike="noStrike">
                          <a:effectLst/>
                        </a:rPr>
                        <a:t>81 242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0" i="1" u="none" strike="noStrike" baseline="0" dirty="0">
                          <a:effectLst/>
                        </a:rPr>
                        <a:t>у </a:t>
                      </a:r>
                      <a:r>
                        <a:rPr lang="ru-RU" sz="800" b="0" i="1" u="none" strike="noStrike" baseline="0" dirty="0" err="1">
                          <a:effectLst/>
                        </a:rPr>
                        <a:t>відсотках</a:t>
                      </a:r>
                      <a:r>
                        <a:rPr lang="ru-RU" sz="800" b="0" i="1" u="none" strike="noStrike" baseline="0" dirty="0">
                          <a:effectLst/>
                        </a:rPr>
                        <a:t> </a:t>
                      </a:r>
                      <a:r>
                        <a:rPr lang="ru-RU" sz="800" b="0" i="1" u="none" strike="noStrike" dirty="0">
                          <a:effectLst/>
                        </a:rPr>
                        <a:t> до </a:t>
                      </a:r>
                      <a:r>
                        <a:rPr lang="ru-RU" sz="800" b="0" i="1" u="none" strike="noStrike" dirty="0" err="1">
                          <a:effectLst/>
                        </a:rPr>
                        <a:t>випуску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 dirty="0">
                          <a:effectLst/>
                        </a:rPr>
                        <a:t>19,40%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1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800" b="1" u="none" strike="noStrike" dirty="0">
                          <a:effectLst/>
                        </a:rPr>
                        <a:t> в  млн. дол. США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u="none" strike="noStrike">
                          <a:effectLst/>
                        </a:rPr>
                        <a:t>4 855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0" i="1" u="none" strike="noStrike" baseline="0" dirty="0">
                          <a:effectLst/>
                        </a:rPr>
                        <a:t>у </a:t>
                      </a:r>
                      <a:r>
                        <a:rPr lang="ru-RU" sz="800" b="0" i="1" u="none" strike="noStrike" baseline="0" dirty="0" err="1">
                          <a:effectLst/>
                        </a:rPr>
                        <a:t>відсотках</a:t>
                      </a:r>
                      <a:r>
                        <a:rPr lang="ru-RU" sz="800" b="0" i="1" u="none" strike="noStrike" baseline="0" dirty="0">
                          <a:effectLst/>
                        </a:rPr>
                        <a:t> </a:t>
                      </a:r>
                      <a:r>
                        <a:rPr lang="ru-RU" sz="800" b="0" i="1" u="none" strike="noStrike" dirty="0">
                          <a:effectLst/>
                        </a:rPr>
                        <a:t> до </a:t>
                      </a:r>
                      <a:r>
                        <a:rPr lang="ru-RU" sz="800" b="0" i="1" u="none" strike="noStrike" dirty="0" err="1">
                          <a:effectLst/>
                        </a:rPr>
                        <a:t>випуску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 dirty="0">
                          <a:effectLst/>
                        </a:rPr>
                        <a:t>1,16%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1" u="none" strike="noStrike" dirty="0" err="1">
                          <a:effectLst/>
                        </a:rPr>
                        <a:t>Встого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витрат</a:t>
                      </a:r>
                      <a:r>
                        <a:rPr lang="ru-RU" sz="800" b="1" u="none" strike="noStrike" dirty="0">
                          <a:effectLst/>
                        </a:rPr>
                        <a:t> в млн. дол. США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u="none" strike="noStrike" dirty="0">
                          <a:effectLst/>
                        </a:rPr>
                        <a:t>86 097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0" i="1" u="none" strike="noStrike" baseline="0" dirty="0">
                          <a:effectLst/>
                        </a:rPr>
                        <a:t>у </a:t>
                      </a:r>
                      <a:r>
                        <a:rPr lang="ru-RU" sz="800" b="0" i="1" u="none" strike="noStrike" baseline="0" dirty="0" err="1">
                          <a:effectLst/>
                        </a:rPr>
                        <a:t>відсотках</a:t>
                      </a:r>
                      <a:r>
                        <a:rPr lang="ru-RU" sz="800" b="0" i="1" u="none" strike="noStrike" baseline="0" dirty="0">
                          <a:effectLst/>
                        </a:rPr>
                        <a:t> </a:t>
                      </a:r>
                      <a:r>
                        <a:rPr lang="ru-RU" sz="800" b="0" i="1" u="none" strike="noStrike" dirty="0">
                          <a:effectLst/>
                        </a:rPr>
                        <a:t> до </a:t>
                      </a:r>
                      <a:r>
                        <a:rPr lang="ru-RU" sz="800" b="0" i="1" u="none" strike="noStrike" dirty="0" err="1">
                          <a:effectLst/>
                        </a:rPr>
                        <a:t>випуску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 dirty="0">
                          <a:effectLst/>
                        </a:rPr>
                        <a:t>20,56%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47663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Випуск товарів та послуг за 2000- 2012 рр. млн. дол. США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>
                <a:solidFill>
                  <a:srgbClr val="FF9900"/>
                </a:solidFill>
              </a:rPr>
              <a:t>Рейтинг видів діяльності по об</a:t>
            </a:r>
            <a:r>
              <a:rPr lang="en-US" altLang="uk-UA" sz="2400" b="1">
                <a:solidFill>
                  <a:srgbClr val="FF9900"/>
                </a:solidFill>
              </a:rPr>
              <a:t>’</a:t>
            </a:r>
            <a:r>
              <a:rPr lang="uk-UA" altLang="uk-UA" sz="2400" b="1">
                <a:solidFill>
                  <a:srgbClr val="FF9900"/>
                </a:solidFill>
              </a:rPr>
              <a:t>є</a:t>
            </a:r>
            <a:r>
              <a:rPr lang="ru-RU" altLang="uk-UA" sz="2400" b="1">
                <a:solidFill>
                  <a:srgbClr val="FF9900"/>
                </a:solidFill>
              </a:rPr>
              <a:t>му випуску та по впливу на зовнішньоекономічну діяльність за 2012р.</a:t>
            </a:r>
            <a:endParaRPr lang="uk-UA" altLang="ru-RU" sz="2400" b="1">
              <a:solidFill>
                <a:srgbClr val="FF9900"/>
              </a:solidFill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7EBD912-B36F-4C5E-B31F-CE299AFB8306}"/>
              </a:ext>
            </a:extLst>
          </p:cNvPr>
          <p:cNvGraphicFramePr>
            <a:graphicFrameLocks noGrp="1"/>
          </p:cNvGraphicFramePr>
          <p:nvPr/>
        </p:nvGraphicFramePr>
        <p:xfrm>
          <a:off x="211138" y="1027113"/>
          <a:ext cx="8686801" cy="53498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4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5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42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Найменування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Код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Випуск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товарів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тис.дол.США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По товарам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послугам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тис.дол.США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Споживання в Україні, тис.дол.США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Рейтинг по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випуску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Рейтинг по </a:t>
                      </a:r>
                      <a:r>
                        <a:rPr lang="ru-RU" sz="1000" b="1" u="none" strike="noStrike" dirty="0" err="1">
                          <a:effectLst/>
                        </a:rPr>
                        <a:t>експорту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Експорт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Імпорт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Експорт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імпорт</a:t>
                      </a:r>
                      <a:r>
                        <a:rPr lang="ru-RU" sz="800" u="none" strike="noStrike" dirty="0">
                          <a:effectLst/>
                        </a:rPr>
                        <a:t> сальдо по товарам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послугам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Оптова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роздрібна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торгівля</a:t>
                      </a:r>
                      <a:r>
                        <a:rPr lang="ru-RU" sz="800" u="none" strike="noStrike" dirty="0">
                          <a:effectLst/>
                        </a:rPr>
                        <a:t>; ремонт </a:t>
                      </a:r>
                      <a:r>
                        <a:rPr lang="ru-RU" sz="800" u="none" strike="noStrike" dirty="0" err="1">
                          <a:effectLst/>
                        </a:rPr>
                        <a:t>автотранспортних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засобів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мотоциклів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49 949 831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49 949 831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С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Сільське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лісове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рибне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33 777 430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-10 175 223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4 148 036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-6 027 188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27 750 243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А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Транспорт, </a:t>
                      </a:r>
                      <a:r>
                        <a:rPr lang="ru-RU" sz="800" u="none" strike="noStrike" dirty="0" err="1">
                          <a:effectLst/>
                        </a:rPr>
                        <a:t>складське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поштова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кур'єрська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27 827 474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-8 531 843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1 727 385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-6 804 458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21 023 016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Постачання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електроенергії</a:t>
                      </a:r>
                      <a:r>
                        <a:rPr lang="ru-RU" sz="800" u="none" strike="noStrike" dirty="0">
                          <a:effectLst/>
                        </a:rPr>
                        <a:t>, газу, пари та </a:t>
                      </a:r>
                      <a:r>
                        <a:rPr lang="ru-RU" sz="800" u="none" strike="noStrike" dirty="0" err="1">
                          <a:effectLst/>
                        </a:rPr>
                        <a:t>кондиційованого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повітря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18 088 077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18 088 077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Операції з нерухомим майном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15 789 941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15 789 941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Освіта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13 349 431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13 349 431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11 012 636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11 012 636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Інформація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телекомунікації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11 293 507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-1 130 118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456 522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-673 596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10 619 911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10 076 567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10 076 567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С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3 011 385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3 011 385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3 126 861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3 126 861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2 287 376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-555 450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580 305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24 854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2 312 231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Надання інших видів послуг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2 358 939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-487 368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652 150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164 782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2 523 721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4 324 159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-1 513 609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1 573 903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60 294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4 384 452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-С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11 147 379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-5 336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602 665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597 329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11 744 708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12 522 958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-362 485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1 110 584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748 099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13 271 056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Будівництво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23 114 100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-220 957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260 027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39 071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23 153 170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19 146 253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-7 650 417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27 542 302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19 891 885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39 038 138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Переробна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121 972 226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-51 776 132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52 740 253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964 121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122 936 346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394 176 529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-82 408 938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91 394 131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8 985 193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403 161 722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8775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2012 р. та ефективність праці (у фактичних цінах, млн. грн.)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5E8F88C-DB22-4BB9-8FD3-C84F42F7ED13}"/>
              </a:ext>
            </a:extLst>
          </p:cNvPr>
          <p:cNvGraphicFramePr>
            <a:graphicFrameLocks noGrp="1"/>
          </p:cNvGraphicFramePr>
          <p:nvPr/>
        </p:nvGraphicFramePr>
        <p:xfrm>
          <a:off x="133350" y="1393825"/>
          <a:ext cx="8856663" cy="491966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6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75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№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Від економічної діяльності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Випуск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Проміжне споживання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Валова додана вартість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u="none" strike="noStrike">
                          <a:effectLst/>
                        </a:rPr>
                        <a:t>Кількість зайнятого населення, тис. осіб</a:t>
                      </a:r>
                      <a:endParaRPr lang="ru-RU" sz="13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noProof="0" dirty="0">
                          <a:effectLst/>
                        </a:rPr>
                        <a:t>Валова додана вартість на одного </a:t>
                      </a:r>
                      <a:r>
                        <a:rPr lang="uk-UA" sz="1300" b="1" u="none" strike="noStrike" noProof="0" dirty="0" err="1">
                          <a:effectLst/>
                        </a:rPr>
                        <a:t>зайнят</a:t>
                      </a:r>
                      <a:r>
                        <a:rPr lang="ru-RU" sz="1300" b="1" u="none" strike="noStrike" dirty="0">
                          <a:effectLst/>
                        </a:rPr>
                        <a:t>. </a:t>
                      </a:r>
                      <a:r>
                        <a:rPr lang="ru-RU" sz="1300" b="1" u="none" strike="noStrike" dirty="0" err="1">
                          <a:effectLst/>
                        </a:rPr>
                        <a:t>грн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Сільське</a:t>
                      </a:r>
                      <a:r>
                        <a:rPr lang="ru-RU" sz="1300" u="none" strike="noStrike" dirty="0">
                          <a:effectLst/>
                        </a:rPr>
                        <a:t> </a:t>
                      </a:r>
                      <a:r>
                        <a:rPr lang="uk-UA" sz="1300" u="none" strike="noStrike" noProof="0" dirty="0">
                          <a:effectLst/>
                        </a:rPr>
                        <a:t>господарство</a:t>
                      </a:r>
                      <a:r>
                        <a:rPr lang="ru-RU" sz="1300" u="none" strike="noStrike" dirty="0">
                          <a:effectLst/>
                        </a:rPr>
                        <a:t>, </a:t>
                      </a:r>
                      <a:r>
                        <a:rPr lang="uk-UA" sz="1300" u="none" strike="noStrike" noProof="0" dirty="0">
                          <a:effectLst/>
                        </a:rPr>
                        <a:t>мисливство</a:t>
                      </a:r>
                      <a:r>
                        <a:rPr lang="ru-RU" sz="1300" u="none" strike="noStrike" dirty="0">
                          <a:effectLst/>
                        </a:rPr>
                        <a:t>, </a:t>
                      </a:r>
                      <a:r>
                        <a:rPr lang="uk-UA" sz="1300" u="none" strike="noStrike" noProof="0" dirty="0">
                          <a:effectLst/>
                        </a:rPr>
                        <a:t>лісове господарство</a:t>
                      </a:r>
                      <a:endParaRPr lang="uk-UA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268 373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155 574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112 799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3 492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32 298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Добувна промисловість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147 856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64 653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83 203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3 303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81 181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Переробна промисловість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982 102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797 165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184 937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Виробництво та розподілення електроенергії</a:t>
                      </a:r>
                      <a:r>
                        <a:rPr lang="ru-RU" sz="1300" u="none" strike="noStrike" dirty="0">
                          <a:effectLst/>
                        </a:rPr>
                        <a:t>, газу та води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144 639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96 782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47 857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0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0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5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Торгівля; ремонт автомобілів, побутових виробів та предметів особистого вжитку</a:t>
                      </a:r>
                      <a:endParaRPr lang="uk-UA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376 417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159 758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216 659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4 894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44 269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6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Будівництво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132 187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93 060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39 127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902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43 368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Діяльність транспорту та зв'язку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263 036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133 242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129 794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1 361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95 346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8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Освіта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106 481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31 365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75 116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1 673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44 902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853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9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Охорона здоров'я та надання  соціальної допомоги</a:t>
                      </a:r>
                      <a:endParaRPr lang="uk-UA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81 207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27 492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53 715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1 310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41 007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10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Інші види економічної діяльності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509 215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198 014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311 201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2 014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154 504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11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Оплата послуг фінансових посередників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40 109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-40 109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324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-123 679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>
                          <a:effectLst/>
                        </a:rPr>
                        <a:t> 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Державне управління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х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1 079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0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12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b="1" u="none" strike="noStrike" dirty="0">
                          <a:effectLst/>
                        </a:rPr>
                        <a:t>Усього (в основних цінах)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3 011 513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1 797 214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1 214 299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20 354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59 660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Податки на продукти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200 912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200 912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14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Субсидії на продукти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-3 973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-3 973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15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b="1" u="none" strike="noStrike" noProof="0" dirty="0">
                          <a:effectLst/>
                        </a:rPr>
                        <a:t>Валовий внутрішній продукт </a:t>
                      </a:r>
                      <a:r>
                        <a:rPr lang="ru-RU" sz="1300" b="1" u="none" strike="noStrike" dirty="0">
                          <a:effectLst/>
                        </a:rPr>
                        <a:t>(у </a:t>
                      </a:r>
                      <a:r>
                        <a:rPr lang="uk-UA" sz="1300" b="1" u="none" strike="noStrike" noProof="0" dirty="0">
                          <a:effectLst/>
                        </a:rPr>
                        <a:t>ринкових цінах</a:t>
                      </a:r>
                      <a:r>
                        <a:rPr lang="ru-RU" sz="1300" b="1" u="none" strike="noStrike" dirty="0">
                          <a:effectLst/>
                        </a:rPr>
                        <a:t>)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3 208 452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1 797 214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1 411 238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4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5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6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7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7AF5E01-CE5D-4C84-B1B4-DD75CC8B5B7E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482600"/>
          <a:ext cx="8818563" cy="566260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50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3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557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2010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2015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>
                          <a:effectLst/>
                        </a:rPr>
                        <a:t>2020</a:t>
                      </a:r>
                      <a:endParaRPr lang="ru-RU" sz="11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2025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2030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2035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2040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2045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2050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Населення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світу</a:t>
                      </a:r>
                      <a:r>
                        <a:rPr lang="uk-UA" sz="1100" b="1" u="none" strike="noStrike" noProof="0" dirty="0">
                          <a:effectLst/>
                        </a:rPr>
                        <a:t>, 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6 823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7 213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7 574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7 911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8 218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8 494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8 752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8 961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9 148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темп росту населення світу в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рік</a:t>
                      </a:r>
                      <a:r>
                        <a:rPr lang="uk-UA" sz="1100" i="1" u="none" strike="noStrike" noProof="0" dirty="0">
                          <a:effectLst/>
                        </a:rPr>
                        <a:t>, %</a:t>
                      </a:r>
                      <a:endParaRPr lang="uk-UA" sz="1100" b="1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1,18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1,14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0,89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0,78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0,48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0,42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ВВП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світу</a:t>
                      </a:r>
                      <a:r>
                        <a:rPr lang="uk-UA" sz="1100" b="1" u="none" strike="noStrike" noProof="0" dirty="0">
                          <a:effectLst/>
                        </a:rPr>
                        <a:t>, млрд. дол. США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64 075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84 671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111 136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145 102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188 416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243 429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313 529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401 270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512 055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ВВП світу на 1 особу, тис. дол. США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9,391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11,739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14,673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18,342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22,927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28,659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35,824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44,780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55,975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темп росту ВВП світу в рік, %</a:t>
                      </a:r>
                      <a:endParaRPr lang="uk-UA" sz="1100" b="1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7,37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5,00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5,00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Населення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України</a:t>
                      </a:r>
                      <a:r>
                        <a:rPr lang="uk-UA" sz="1100" b="1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45,8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45,1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44,4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43,6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42,6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41,6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40,3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38,9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37,5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</a:t>
                      </a:r>
                      <a:r>
                        <a:rPr lang="uk-UA" sz="1100" i="1" u="none" strike="noStrike" noProof="0" dirty="0">
                          <a:effectLst/>
                        </a:rPr>
                        <a:t>населення України від населення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світу,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ВВП України, </a:t>
                      </a:r>
                      <a:r>
                        <a:rPr lang="uk-UA" sz="1100" b="1" u="none" strike="noStrike" noProof="0" dirty="0" err="1">
                          <a:effectLst/>
                        </a:rPr>
                        <a:t>млрд.дол.США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136,4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127,2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169,6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223,9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283,5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357,3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447,6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557,7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670,9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ВВП на 1 особу України, 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тис.дол</a:t>
                      </a:r>
                      <a:r>
                        <a:rPr lang="uk-UA" sz="1100" u="none" strike="noStrike" noProof="0" dirty="0">
                          <a:effectLst/>
                        </a:rPr>
                        <a:t>.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США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2,979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2,817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3,815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5,136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6,649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8,598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11,105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14,329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17,912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</a:t>
                      </a:r>
                      <a:r>
                        <a:rPr lang="uk-UA" sz="1100" i="1" u="none" strike="noStrike" noProof="0" dirty="0">
                          <a:effectLst/>
                        </a:rPr>
                        <a:t>ВВП України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від ВВП світу на одну особу,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31,7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26,0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29,0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31,0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32,0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32,0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у т.ч. міського населення України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31,3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31,0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30,1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29,4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28,7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27,8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26,9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 міського населення від населення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68,3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68,6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68,9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70,2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70,5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70,8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71,1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71,4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71,7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712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 Сальдо міжнародних мігрантів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в Україні, </a:t>
                      </a:r>
                      <a:r>
                        <a:rPr lang="uk-UA" sz="1100" u="none" strike="noStrike" baseline="0" noProof="0" dirty="0" err="1">
                          <a:effectLst/>
                        </a:rPr>
                        <a:t>млн.осіб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0,016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0,061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0,061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0,061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0,061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0,061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0,061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0,061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0,061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r"/>
                      <a:r>
                        <a:rPr lang="uk-UA" sz="11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частка</a:t>
                      </a:r>
                      <a:r>
                        <a:rPr lang="uk-UA" sz="1100" i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сальдо міжнародних мігрантів від населення України, %</a:t>
                      </a:r>
                      <a:endParaRPr lang="ru-RU" sz="11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0,035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0,136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0,138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0,141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0,144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0,148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0,152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0,158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0,164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122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Жінок дітородного віку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(</a:t>
                      </a:r>
                      <a:r>
                        <a:rPr lang="uk-UA" sz="1100" b="1" u="none" strike="noStrike" noProof="0" dirty="0">
                          <a:effectLst/>
                        </a:rPr>
                        <a:t>18-49 років) в Україні,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</a:t>
                      </a:r>
                      <a:r>
                        <a:rPr lang="uk-UA" sz="1100" b="1" u="none" strike="noStrike" noProof="0" dirty="0" err="1">
                          <a:effectLst/>
                        </a:rPr>
                        <a:t>млн.осіб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11,0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9,8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9,2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14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жінок дітородного віку </a:t>
                      </a:r>
                      <a:r>
                        <a:rPr lang="uk-UA" sz="1100" i="1" u="none" strike="noStrike" noProof="0" dirty="0">
                          <a:effectLst/>
                        </a:rPr>
                        <a:t>від населення 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24,1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23,0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22,0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21,0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20,4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19,4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18,4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Дітей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(</a:t>
                      </a:r>
                      <a:r>
                        <a:rPr lang="uk-UA" sz="1100" b="1" u="none" strike="noStrike" noProof="0" dirty="0">
                          <a:effectLst/>
                        </a:rPr>
                        <a:t>0-17 років) в Україні,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8,4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дітей </a:t>
                      </a:r>
                      <a:r>
                        <a:rPr lang="uk-UA" sz="1100" i="1" u="none" strike="noStrike" noProof="0" dirty="0">
                          <a:effectLst/>
                        </a:rPr>
                        <a:t> від населення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17,7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17,8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19,3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18,0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17,3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16,7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16,3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Дітей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</a:t>
                      </a:r>
                      <a:r>
                        <a:rPr lang="uk-UA" sz="1100" u="none" strike="noStrike" noProof="0" dirty="0">
                          <a:effectLst/>
                        </a:rPr>
                        <a:t>а одну жінку дітородного віку в Україні, осіб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Народилося  в Україні за рік,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0,494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0,477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0,446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0,418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0,398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0,369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0,337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0,320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0,316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Народилося в Україні на 1000 жінок дітородного віку, осіб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44,9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46,0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Чоловіки (18-60 р.) та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жінки </a:t>
                      </a:r>
                      <a:r>
                        <a:rPr lang="uk-UA" sz="1100" b="1" u="none" strike="noStrike" noProof="0" dirty="0">
                          <a:effectLst/>
                        </a:rPr>
                        <a:t> (50-60 р.) в Україні, млн. осіб 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17,8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17,5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16,5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15,6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15,4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15,3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15,0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14,0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12,4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чоловіків</a:t>
                      </a:r>
                      <a:r>
                        <a:rPr lang="uk-UA" sz="1100" i="1" u="none" strike="noStrike" noProof="0" dirty="0">
                          <a:effectLst/>
                        </a:rPr>
                        <a:t> (18-60р.)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та жінок (50-60 р.)</a:t>
                      </a:r>
                      <a:r>
                        <a:rPr lang="uk-UA" sz="1100" i="1" u="none" strike="noStrike" noProof="0" dirty="0">
                          <a:effectLst/>
                        </a:rPr>
                        <a:t> від населення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38,9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38,8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37,2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35,7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36,2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36,9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37,3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36,0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33,1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Населення від 61 року в Україні,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9,8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11,4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12,1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6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населення від 61 років</a:t>
                      </a:r>
                      <a:r>
                        <a:rPr lang="uk-UA" sz="1100" i="1" u="none" strike="noStrike" noProof="0" dirty="0">
                          <a:effectLst/>
                        </a:rPr>
                        <a:t>  від населення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20,2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20,5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22,1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24,1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24,8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25,7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27,1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29,3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32,2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Померлих за рік в Україні,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0,696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0,659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0,649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0,637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0,623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0,607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0,588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0,568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0,547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Померлих на 1000 жителів України, осіб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2257FB-0F51-483C-9E86-FB6DE0286B35}"/>
              </a:ext>
            </a:extLst>
          </p:cNvPr>
          <p:cNvGraphicFramePr>
            <a:graphicFrameLocks noGrp="1"/>
          </p:cNvGraphicFramePr>
          <p:nvPr/>
        </p:nvGraphicFramePr>
        <p:xfrm>
          <a:off x="173038" y="514350"/>
          <a:ext cx="8788400" cy="5553085"/>
        </p:xfrm>
        <a:graphic>
          <a:graphicData uri="http://schemas.openxmlformats.org/drawingml/2006/table">
            <a:tbl>
              <a:tblPr/>
              <a:tblGrid>
                <a:gridCol w="36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Показник</a:t>
                      </a:r>
                      <a:endParaRPr kumimoji="0" lang="uk-UA" altLang="ru-RU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2010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2015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2020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2025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2030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2035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2040</a:t>
                      </a:r>
                      <a:endParaRPr kumimoji="0" lang="ru-RU" altLang="ru-RU" sz="11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2045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2050</a:t>
                      </a:r>
                      <a:endParaRPr kumimoji="0" lang="ru-RU" altLang="ru-RU" sz="11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Населення світу, 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6 823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7 213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7 574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7 911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8 218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8 494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8 752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8 961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9 148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темп росту населення світу в рік, %</a:t>
                      </a:r>
                      <a:endParaRPr kumimoji="0" lang="uk-UA" altLang="ru-RU" sz="11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1,18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1,14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0,89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0,78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0,67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0,61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0,48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0,42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ВВП світу, млрд. дол. США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64 075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84 671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111 136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145 102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188 416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243 429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313 529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401 270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512 055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ВВП світу на 1 особу, тис. дол. США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9,391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11,739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14,673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18,342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22,927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28,659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35,824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44,780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55,975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темп росту ВВП світу в рік, %</a:t>
                      </a:r>
                      <a:endParaRPr kumimoji="0" lang="uk-UA" altLang="ru-RU" sz="11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7,37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Населення України, млн. осіб</a:t>
                      </a:r>
                      <a:endParaRPr kumimoji="0" lang="uk-UA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45,8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45,1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45,7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47,0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48,2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50,2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51,3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52,8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населення України від населення світу,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ВВП України, млрд.дол.США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136,4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127,2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174,2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241,4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320,7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423,7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557,5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735,3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946,3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ВВП на 1 особу України,  тис.дол. США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2,979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2,817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3,815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5,136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6,649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8,598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11,105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14,329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17,912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ВВП України від ВВП світу на одну особу,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24,0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26,0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28,0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29,0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30,0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 т.ч. міського населення України 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33,0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34,0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34,9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35,7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36,6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37,9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0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міського населення від населення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68,3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68,6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68,9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70,2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70,5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70,8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71,1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71,4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71,7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 Сальдо міжнародних мігрантів в Україні, млн.осіб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0,016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1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сальдо міжнародних мігрантів від населення України, %</a:t>
                      </a:r>
                      <a:endParaRPr kumimoji="0" lang="ru-RU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0,035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0,136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0,135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0,131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0,127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0,125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0,122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0,120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0,116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Жінок дітородного віку (18-49 років) в Україні, млн.осіб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жінок дітородного віку від населення 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24,1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23,0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19,5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18,1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19,1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Дітей (0-17 років) в Україні,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13,5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дітей  від населення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28,0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30,0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28,1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27,9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Дітей на одну жінку дітородного віку в Україні, осіб</a:t>
                      </a:r>
                      <a:endParaRPr kumimoji="0" lang="uk-UA" altLang="ru-RU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Народилося  в Україні за рік,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0,494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0,622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0,825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0,864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0,822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0,779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0,791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0,951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70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Народилося в Україні на 1000 жінок дітородного віку, осіб</a:t>
                      </a:r>
                      <a:endParaRPr kumimoji="0" lang="uk-UA" altLang="ru-RU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44,9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60,0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70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Чоловіки (18-60 р.) та жінки  (50-60 р.) в Україні, млн. осіб 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411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чоловіків (18-60р.) та жінок (50-60 р.) від населення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38,9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38,8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36,2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33,2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30,1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Населення від 61 року в Україні,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12,1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70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населення від 61 років  від населення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22,3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22,2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22,9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Померлих за рік в Україні,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0,696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0,659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0,667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0,686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0,704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0,719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0,733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0,749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0,771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Померлих на 1000 жителів України, осіб</a:t>
                      </a:r>
                      <a:endParaRPr kumimoji="0" lang="uk-UA" altLang="ru-RU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365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/>
        </p:nvGraphicFramePr>
        <p:xfrm>
          <a:off x="523501" y="969724"/>
          <a:ext cx="8229595" cy="32174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18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&gt;85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33000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24000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-67 200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-52 200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115 800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109 800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103 800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97 800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91 800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9299</TotalTime>
  <Words>5906</Words>
  <Application>Microsoft Office PowerPoint</Application>
  <PresentationFormat>On-screen Show (4:3)</PresentationFormat>
  <Paragraphs>2353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395</cp:revision>
  <cp:lastPrinted>2015-01-30T14:31:17Z</cp:lastPrinted>
  <dcterms:created xsi:type="dcterms:W3CDTF">2014-06-04T06:32:26Z</dcterms:created>
  <dcterms:modified xsi:type="dcterms:W3CDTF">2019-07-09T15:25:14Z</dcterms:modified>
</cp:coreProperties>
</file>