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308" r:id="rId2"/>
    <p:sldId id="411" r:id="rId3"/>
    <p:sldId id="374" r:id="rId4"/>
    <p:sldId id="318" r:id="rId5"/>
    <p:sldId id="319" r:id="rId6"/>
    <p:sldId id="321" r:id="rId7"/>
    <p:sldId id="322" r:id="rId8"/>
    <p:sldId id="357" r:id="rId9"/>
    <p:sldId id="359" r:id="rId10"/>
    <p:sldId id="358" r:id="rId11"/>
    <p:sldId id="360" r:id="rId12"/>
    <p:sldId id="364" r:id="rId13"/>
    <p:sldId id="362" r:id="rId14"/>
    <p:sldId id="370" r:id="rId15"/>
    <p:sldId id="412" r:id="rId16"/>
    <p:sldId id="368" r:id="rId17"/>
    <p:sldId id="297" r:id="rId18"/>
    <p:sldId id="371" r:id="rId19"/>
    <p:sldId id="401" r:id="rId20"/>
    <p:sldId id="350" r:id="rId21"/>
    <p:sldId id="399" r:id="rId22"/>
    <p:sldId id="400" r:id="rId23"/>
    <p:sldId id="353" r:id="rId24"/>
    <p:sldId id="405" r:id="rId25"/>
    <p:sldId id="391" r:id="rId26"/>
    <p:sldId id="413" r:id="rId27"/>
    <p:sldId id="365" r:id="rId28"/>
    <p:sldId id="366" r:id="rId29"/>
    <p:sldId id="356" r:id="rId30"/>
    <p:sldId id="363" r:id="rId31"/>
    <p:sldId id="403" r:id="rId32"/>
    <p:sldId id="407" r:id="rId33"/>
    <p:sldId id="406" r:id="rId34"/>
    <p:sldId id="397" r:id="rId35"/>
  </p:sldIdLst>
  <p:sldSz cx="9144000" cy="6858000" type="screen4x3"/>
  <p:notesSz cx="6797675" cy="9926638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97399" autoAdjust="0"/>
  </p:normalViewPr>
  <p:slideViewPr>
    <p:cSldViewPr snapToGrid="0">
      <p:cViewPr varScale="1">
        <p:scale>
          <a:sx n="127" d="100"/>
          <a:sy n="127" d="100"/>
        </p:scale>
        <p:origin x="55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home\o.lukasevych\&#1056;&#1072;&#1073;&#1086;&#1095;&#1080;&#1081;%20&#1089;&#1090;&#1086;&#1083;\&#1055;&#1088;&#1077;&#1079;&#1077;&#1085;&#1090;&#1072;&#1094;&#1080;&#1103;%20&#1050;&#1086;&#1085;&#1094;&#1077;&#1087;&#1094;&#1080;&#1103;%20&#1059;&#1082;&#1088;\Excel_&#1050;&#1086;&#1085;&#1094;&#1077;&#1087;&#1094;&#1080;&#1103;\&#1052;&#1086;&#1076;&#1077;&#1083;&#1100;%20&#1076;&#1077;&#1084;&#1086;&#1075;&#1088;&#1072;&#1092;&#1080;&#1080;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'Модель бездетной'!$B$24:$U$24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бездетной'!$B$25:$U$25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-67200</c:v>
                </c:pt>
                <c:pt idx="6">
                  <c:v>-64200</c:v>
                </c:pt>
                <c:pt idx="7">
                  <c:v>-52200</c:v>
                </c:pt>
                <c:pt idx="8">
                  <c:v>-34200</c:v>
                </c:pt>
                <c:pt idx="9">
                  <c:v>-4200</c:v>
                </c:pt>
                <c:pt idx="10">
                  <c:v>25800</c:v>
                </c:pt>
                <c:pt idx="11">
                  <c:v>55800</c:v>
                </c:pt>
                <c:pt idx="12">
                  <c:v>85800</c:v>
                </c:pt>
                <c:pt idx="13">
                  <c:v>115800</c:v>
                </c:pt>
                <c:pt idx="14">
                  <c:v>109800</c:v>
                </c:pt>
                <c:pt idx="15">
                  <c:v>103800</c:v>
                </c:pt>
                <c:pt idx="16">
                  <c:v>97800</c:v>
                </c:pt>
                <c:pt idx="17">
                  <c:v>85800</c:v>
                </c:pt>
                <c:pt idx="18">
                  <c:v>91800</c:v>
                </c:pt>
                <c:pt idx="19">
                  <c:v>85800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204-4010-A5BA-1E7DFA60F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456624"/>
        <c:axId val="103465872"/>
      </c:scatterChart>
      <c:valAx>
        <c:axId val="10345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65872"/>
        <c:crosses val="autoZero"/>
        <c:crossBetween val="midCat"/>
        <c:majorUnit val="5"/>
      </c:valAx>
      <c:valAx>
        <c:axId val="103465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5662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'Модель многодетной'!$A$40</c:f>
              <c:strCache>
                <c:ptCount val="1"/>
                <c:pt idx="0">
                  <c:v>Итого сальдо по накоплению</c:v>
                </c:pt>
              </c:strCache>
            </c:strRef>
          </c:tx>
          <c:xVal>
            <c:numRef>
              <c:f>'Модель многодетной'!$B$39:$U$39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многодетной'!$B$40:$U$40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-63600</c:v>
                </c:pt>
                <c:pt idx="6">
                  <c:v>-57600</c:v>
                </c:pt>
                <c:pt idx="7">
                  <c:v>-45600</c:v>
                </c:pt>
                <c:pt idx="8">
                  <c:v>-30600</c:v>
                </c:pt>
                <c:pt idx="9">
                  <c:v>-9600</c:v>
                </c:pt>
                <c:pt idx="10">
                  <c:v>14400</c:v>
                </c:pt>
                <c:pt idx="11">
                  <c:v>47400</c:v>
                </c:pt>
                <c:pt idx="12">
                  <c:v>71400</c:v>
                </c:pt>
                <c:pt idx="13">
                  <c:v>95400</c:v>
                </c:pt>
                <c:pt idx="14">
                  <c:v>89400</c:v>
                </c:pt>
                <c:pt idx="15">
                  <c:v>83400</c:v>
                </c:pt>
                <c:pt idx="16">
                  <c:v>77400</c:v>
                </c:pt>
                <c:pt idx="17">
                  <c:v>65400</c:v>
                </c:pt>
                <c:pt idx="18">
                  <c:v>53400</c:v>
                </c:pt>
                <c:pt idx="19">
                  <c:v>41400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A0A-4EEB-A2AE-03E00EB44F2C}"/>
            </c:ext>
          </c:extLst>
        </c:ser>
        <c:ser>
          <c:idx val="1"/>
          <c:order val="1"/>
          <c:tx>
            <c:strRef>
              <c:f>'Модель многодетной'!$A$41</c:f>
              <c:strCache>
                <c:ptCount val="1"/>
                <c:pt idx="0">
                  <c:v>Сальдо по накоплению</c:v>
                </c:pt>
              </c:strCache>
            </c:strRef>
          </c:tx>
          <c:xVal>
            <c:numRef>
              <c:f>'Модель многодетной'!$B$39:$U$39</c:f>
              <c:numCache>
                <c:formatCode>General</c:formatCode>
                <c:ptCount val="20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18</c:v>
                </c:pt>
                <c:pt idx="5">
                  <c:v>20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45</c:v>
                </c:pt>
                <c:pt idx="11">
                  <c:v>50</c:v>
                </c:pt>
                <c:pt idx="12">
                  <c:v>55</c:v>
                </c:pt>
                <c:pt idx="13">
                  <c:v>60</c:v>
                </c:pt>
                <c:pt idx="14">
                  <c:v>65</c:v>
                </c:pt>
                <c:pt idx="15">
                  <c:v>70</c:v>
                </c:pt>
                <c:pt idx="16">
                  <c:v>75</c:v>
                </c:pt>
                <c:pt idx="17">
                  <c:v>80</c:v>
                </c:pt>
                <c:pt idx="18">
                  <c:v>85</c:v>
                </c:pt>
                <c:pt idx="19">
                  <c:v>90</c:v>
                </c:pt>
              </c:numCache>
            </c:numRef>
          </c:xVal>
          <c:yVal>
            <c:numRef>
              <c:f>'Модель многодетной'!$B$41:$U$41</c:f>
              <c:numCache>
                <c:formatCode>General</c:formatCode>
                <c:ptCount val="20"/>
                <c:pt idx="0">
                  <c:v>-12000</c:v>
                </c:pt>
                <c:pt idx="1">
                  <c:v>-24000</c:v>
                </c:pt>
                <c:pt idx="2">
                  <c:v>-36000</c:v>
                </c:pt>
                <c:pt idx="3">
                  <c:v>-54000</c:v>
                </c:pt>
                <c:pt idx="4">
                  <c:v>-64800</c:v>
                </c:pt>
                <c:pt idx="5">
                  <c:v>-69600</c:v>
                </c:pt>
                <c:pt idx="6">
                  <c:v>-93600</c:v>
                </c:pt>
                <c:pt idx="7">
                  <c:v>-129600</c:v>
                </c:pt>
                <c:pt idx="8">
                  <c:v>-183600</c:v>
                </c:pt>
                <c:pt idx="9">
                  <c:v>-255600</c:v>
                </c:pt>
                <c:pt idx="10">
                  <c:v>-309600</c:v>
                </c:pt>
                <c:pt idx="11">
                  <c:v>-339600</c:v>
                </c:pt>
                <c:pt idx="12">
                  <c:v>-357600</c:v>
                </c:pt>
                <c:pt idx="13">
                  <c:v>-357600</c:v>
                </c:pt>
                <c:pt idx="14">
                  <c:v>-363600</c:v>
                </c:pt>
                <c:pt idx="15">
                  <c:v>-369600</c:v>
                </c:pt>
                <c:pt idx="16">
                  <c:v>-375600</c:v>
                </c:pt>
                <c:pt idx="17">
                  <c:v>-387600</c:v>
                </c:pt>
                <c:pt idx="18">
                  <c:v>-399600</c:v>
                </c:pt>
                <c:pt idx="19">
                  <c:v>-411600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A0A-4EEB-A2AE-03E00EB44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464240"/>
        <c:axId val="103454992"/>
      </c:scatterChart>
      <c:valAx>
        <c:axId val="103464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3454992"/>
        <c:crosses val="autoZero"/>
        <c:crossBetween val="midCat"/>
        <c:majorUnit val="5"/>
      </c:valAx>
      <c:valAx>
        <c:axId val="103454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64240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0.24496</cdr:x>
      <cdr:y>0.02152</cdr:y>
    </cdr:from>
    <cdr:to>
      <cdr:x>0.49975</cdr:x>
      <cdr:y>1</cdr:y>
    </cdr:to>
    <cdr:sp macro="" textlink="">
      <cdr:nvSpPr>
        <cdr:cNvPr id="2" name="Прямоугольник 1"/>
        <cdr:cNvSpPr/>
      </cdr:nvSpPr>
      <cdr:spPr>
        <a:xfrm xmlns:a="http://schemas.openxmlformats.org/drawingml/2006/main">
          <a:off x="2103917" y="93306"/>
          <a:ext cx="2188417" cy="424180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20000"/>
          </a:schemeClr>
        </a:solidFill>
        <a:ln xmlns:a="http://schemas.openxmlformats.org/drawingml/2006/main" w="12700"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="vert270" rtlCol="0" anchor="ctr"/>
        <a:lstStyle xmlns:a="http://schemas.openxmlformats.org/drawingml/2006/main">
          <a:defPPr>
            <a:defRPr lang="ru-RU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uk-UA" sz="1000" dirty="0">
              <a:solidFill>
                <a:schemeClr val="tx2">
                  <a:lumMod val="75000"/>
                </a:schemeClr>
              </a:solidFill>
            </a:rPr>
            <a:t>Дітородний вік</a:t>
          </a:r>
          <a:endParaRPr lang="ru-RU" sz="1000" dirty="0">
            <a:solidFill>
              <a:schemeClr val="tx2">
                <a:lumMod val="7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6287E12-7040-40C1-9000-CF4F19490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162A34-AA92-44B3-BAB5-4481D03B3B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481BCF-FA38-4EC4-87EB-D4892E42FE8A}" type="datetimeFigureOut">
              <a:rPr lang="ru-RU"/>
              <a:pPr>
                <a:defRPr/>
              </a:pPr>
              <a:t>29.05.2019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9F8439EE-C236-4C58-A59F-4B28F7169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02A574D8-BDD5-48AF-84E5-F742C9CFA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00075-5C1E-483C-AD0A-AA9F50B094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6AF34-247B-45D0-8392-1E86F4E61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8A5EC9-B50C-4F3E-B2FD-B498618BF49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>
            <a:extLst>
              <a:ext uri="{FF2B5EF4-FFF2-40B4-BE49-F238E27FC236}">
                <a16:creationId xmlns:a16="http://schemas.microsoft.com/office/drawing/2014/main" id="{1C1C18FF-F211-4E38-9174-6026AB6600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>
            <a:extLst>
              <a:ext uri="{FF2B5EF4-FFF2-40B4-BE49-F238E27FC236}">
                <a16:creationId xmlns:a16="http://schemas.microsoft.com/office/drawing/2014/main" id="{4FB28A61-49AB-4CE6-BF59-87000A4FE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2532" name="Номер слайда 3">
            <a:extLst>
              <a:ext uri="{FF2B5EF4-FFF2-40B4-BE49-F238E27FC236}">
                <a16:creationId xmlns:a16="http://schemas.microsoft.com/office/drawing/2014/main" id="{57E7E888-E30E-486D-9123-882EB8B2E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B00F23-7635-47A8-8864-7BD484C02E76}" type="slidenum">
              <a:rPr lang="ru-RU" altLang="ru-RU" smtClean="0"/>
              <a:pPr>
                <a:spcBef>
                  <a:spcPct val="0"/>
                </a:spcBef>
              </a:pPr>
              <a:t>17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85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6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8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4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0622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6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6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8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4203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977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37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404926500265591/posts/410557996369108?comment_id=221611559195997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acebook.com/404926500265591/posts/410557996369108?comment_id=117714922614564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www.imf.org/external/np/sta/gfsm/pdf/text14.pdf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ms.treas.gov/fr/index.html" TargetMode="External"/><Relationship Id="rId5" Type="http://schemas.openxmlformats.org/officeDocument/2006/relationships/hyperlink" Target="http://www.whitehouse.gov/omb/budget/overview" TargetMode="External"/><Relationship Id="rId4" Type="http://schemas.openxmlformats.org/officeDocument/2006/relationships/hyperlink" Target="http://www.whitehouse.gov/sites/default/files/omb/budget/fy2015/assets/budget.pdf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>
            <a:extLst>
              <a:ext uri="{FF2B5EF4-FFF2-40B4-BE49-F238E27FC236}">
                <a16:creationId xmlns:a16="http://schemas.microsoft.com/office/drawing/2014/main" id="{6D1E6CAC-D543-411A-826B-D6B027B4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488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 err="1"/>
              <a:t>Україна</a:t>
            </a:r>
            <a:endParaRPr lang="ru-RU" altLang="ru-RU" sz="1800" b="1" dirty="0"/>
          </a:p>
        </p:txBody>
      </p:sp>
      <p:sp>
        <p:nvSpPr>
          <p:cNvPr id="3076" name="TextBox 4">
            <a:extLst>
              <a:ext uri="{FF2B5EF4-FFF2-40B4-BE49-F238E27FC236}">
                <a16:creationId xmlns:a16="http://schemas.microsoft.com/office/drawing/2014/main" id="{827ACCC7-A218-49FE-AA04-316DCA8A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20" y="5555345"/>
            <a:ext cx="86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/>
              <a:t>2019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850C400-9E1B-40E5-AD07-5E83479C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49" y="176923"/>
            <a:ext cx="69961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 dirty="0" err="1">
                <a:solidFill>
                  <a:srgbClr val="FF9900"/>
                </a:solidFill>
              </a:rPr>
              <a:t>Видение</a:t>
            </a:r>
            <a:r>
              <a:rPr lang="uk-UA" altLang="ru-RU" sz="4000" b="1" dirty="0">
                <a:solidFill>
                  <a:srgbClr val="FF9900"/>
                </a:solidFill>
              </a:rPr>
              <a:t> президента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2AA804E-D9AE-4AEB-BA38-5A1465F875EC}"/>
              </a:ext>
            </a:extLst>
          </p:cNvPr>
          <p:cNvSpPr txBox="1">
            <a:spLocks/>
          </p:cNvSpPr>
          <p:nvPr/>
        </p:nvSpPr>
        <p:spPr bwMode="auto">
          <a:xfrm>
            <a:off x="246753" y="1063229"/>
            <a:ext cx="9040467" cy="409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Главное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богатство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Страны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это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население</a:t>
            </a:r>
            <a:r>
              <a:rPr lang="uk-UA" altLang="ru-RU" sz="2400" b="1" dirty="0">
                <a:solidFill>
                  <a:srgbClr val="0070C0"/>
                </a:solidFill>
              </a:rPr>
              <a:t>. Жемчужина </a:t>
            </a:r>
            <a:r>
              <a:rPr lang="uk-UA" altLang="ru-RU" sz="2400" b="1" dirty="0" err="1">
                <a:solidFill>
                  <a:srgbClr val="0070C0"/>
                </a:solidFill>
              </a:rPr>
              <a:t>этого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богатства</a:t>
            </a:r>
            <a:r>
              <a:rPr lang="uk-UA" altLang="ru-RU" sz="2400" b="1" dirty="0">
                <a:solidFill>
                  <a:srgbClr val="0070C0"/>
                </a:solidFill>
              </a:rPr>
              <a:t> –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женщины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детородного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возраста</a:t>
            </a:r>
            <a:endParaRPr lang="uk-UA" altLang="ru-RU" sz="2400" b="1" dirty="0">
              <a:solidFill>
                <a:srgbClr val="0070C0"/>
              </a:solidFill>
            </a:endParaRPr>
          </a:p>
          <a:p>
            <a:pPr marL="342900" indent="-342900" eaLnBrk="1" hangingPunct="1">
              <a:buFontTx/>
              <a:buChar char="-"/>
            </a:pPr>
            <a:r>
              <a:rPr lang="uk-UA" sz="2400" b="1" dirty="0">
                <a:solidFill>
                  <a:srgbClr val="0070C0"/>
                </a:solidFill>
              </a:rPr>
              <a:t>Державна політика, що зараз проводиться -  це політика «</a:t>
            </a:r>
            <a:r>
              <a:rPr lang="uk-UA" sz="2400" b="1" dirty="0" err="1">
                <a:solidFill>
                  <a:srgbClr val="0070C0"/>
                </a:solidFill>
              </a:rPr>
              <a:t>Хоспісу</a:t>
            </a:r>
            <a:r>
              <a:rPr lang="uk-UA" sz="2400" b="1" dirty="0">
                <a:solidFill>
                  <a:srgbClr val="0070C0"/>
                </a:solidFill>
              </a:rPr>
              <a:t>». Покращення умов для вмираючого народу.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>
                <a:solidFill>
                  <a:srgbClr val="0070C0"/>
                </a:solidFill>
              </a:rPr>
              <a:t>Власть </a:t>
            </a:r>
            <a:r>
              <a:rPr lang="uk-UA" altLang="ru-RU" sz="2400" b="1" dirty="0" err="1">
                <a:solidFill>
                  <a:srgbClr val="0070C0"/>
                </a:solidFill>
              </a:rPr>
              <a:t>узаконеное</a:t>
            </a:r>
            <a:r>
              <a:rPr lang="uk-UA" altLang="ru-RU" sz="2400" b="1" dirty="0">
                <a:solidFill>
                  <a:srgbClr val="0070C0"/>
                </a:solidFill>
              </a:rPr>
              <a:t> право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решать</a:t>
            </a:r>
            <a:r>
              <a:rPr lang="uk-UA" altLang="ru-RU" sz="2400" b="1" dirty="0">
                <a:solidFill>
                  <a:srgbClr val="0070C0"/>
                </a:solidFill>
              </a:rPr>
              <a:t> кому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жить</a:t>
            </a:r>
            <a:r>
              <a:rPr lang="uk-UA" altLang="ru-RU" sz="2400" b="1" dirty="0">
                <a:solidFill>
                  <a:srgbClr val="0070C0"/>
                </a:solidFill>
              </a:rPr>
              <a:t> а кому </a:t>
            </a:r>
            <a:r>
              <a:rPr lang="uk-UA" altLang="ru-RU" sz="2400" b="1" dirty="0" err="1">
                <a:solidFill>
                  <a:srgbClr val="0070C0"/>
                </a:solidFill>
              </a:rPr>
              <a:t>умереть</a:t>
            </a:r>
            <a:r>
              <a:rPr lang="uk-UA" altLang="ru-RU" sz="2400" b="1" dirty="0">
                <a:solidFill>
                  <a:srgbClr val="0070C0"/>
                </a:solidFill>
              </a:rPr>
              <a:t>.  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Убивать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можно</a:t>
            </a:r>
            <a:r>
              <a:rPr lang="uk-UA" altLang="ru-RU" sz="2400" b="1" dirty="0">
                <a:solidFill>
                  <a:srgbClr val="0070C0"/>
                </a:solidFill>
              </a:rPr>
              <a:t> живущих, а </a:t>
            </a:r>
            <a:r>
              <a:rPr lang="uk-UA" altLang="ru-RU" sz="2400" b="1" dirty="0" err="1">
                <a:solidFill>
                  <a:srgbClr val="0070C0"/>
                </a:solidFill>
              </a:rPr>
              <a:t>можно</a:t>
            </a:r>
            <a:r>
              <a:rPr lang="uk-UA" altLang="ru-RU" sz="2400" b="1" dirty="0">
                <a:solidFill>
                  <a:srgbClr val="0070C0"/>
                </a:solidFill>
              </a:rPr>
              <a:t> и </a:t>
            </a:r>
            <a:r>
              <a:rPr lang="uk-UA" altLang="ru-RU" sz="2400" b="1" dirty="0" err="1">
                <a:solidFill>
                  <a:srgbClr val="0070C0"/>
                </a:solidFill>
              </a:rPr>
              <a:t>нерожденных</a:t>
            </a:r>
            <a:r>
              <a:rPr lang="uk-UA" altLang="ru-RU" sz="2400" b="1" dirty="0">
                <a:solidFill>
                  <a:srgbClr val="0070C0"/>
                </a:solidFill>
              </a:rPr>
              <a:t>,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делая</a:t>
            </a:r>
            <a:r>
              <a:rPr lang="uk-UA" altLang="ru-RU" sz="2400" b="1" dirty="0">
                <a:solidFill>
                  <a:srgbClr val="0070C0"/>
                </a:solidFill>
              </a:rPr>
              <a:t> так </a:t>
            </a:r>
            <a:r>
              <a:rPr lang="uk-UA" altLang="ru-RU" sz="2400" b="1" dirty="0" err="1">
                <a:solidFill>
                  <a:srgbClr val="0070C0"/>
                </a:solidFill>
              </a:rPr>
              <a:t>чтобы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они</a:t>
            </a:r>
            <a:r>
              <a:rPr lang="uk-UA" altLang="ru-RU" sz="2400" b="1" dirty="0">
                <a:solidFill>
                  <a:srgbClr val="0070C0"/>
                </a:solidFill>
              </a:rPr>
              <a:t> и не родились.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Проблемы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будут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всегда</a:t>
            </a:r>
            <a:r>
              <a:rPr lang="uk-UA" altLang="ru-RU" sz="2400" b="1" dirty="0">
                <a:solidFill>
                  <a:srgbClr val="0070C0"/>
                </a:solidFill>
              </a:rPr>
              <a:t>.</a:t>
            </a:r>
          </a:p>
          <a:p>
            <a:pPr marL="342900" indent="-342900" eaLnBrk="1" hangingPunct="1">
              <a:buFontTx/>
              <a:buChar char="-"/>
            </a:pPr>
            <a:r>
              <a:rPr lang="uk-UA" altLang="ru-RU" sz="2400" b="1" dirty="0" err="1">
                <a:solidFill>
                  <a:srgbClr val="0070C0"/>
                </a:solidFill>
              </a:rPr>
              <a:t>Интегральным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индикатором</a:t>
            </a:r>
            <a:r>
              <a:rPr lang="uk-UA" altLang="ru-RU" sz="2400" b="1" dirty="0">
                <a:solidFill>
                  <a:srgbClr val="0070C0"/>
                </a:solidFill>
              </a:rPr>
              <a:t> того, </a:t>
            </a:r>
            <a:r>
              <a:rPr lang="uk-UA" altLang="ru-RU" sz="2400" b="1" dirty="0" err="1">
                <a:solidFill>
                  <a:srgbClr val="0070C0"/>
                </a:solidFill>
              </a:rPr>
              <a:t>что</a:t>
            </a:r>
            <a:r>
              <a:rPr lang="uk-UA" altLang="ru-RU" sz="2400" b="1" dirty="0">
                <a:solidFill>
                  <a:srgbClr val="0070C0"/>
                </a:solidFill>
              </a:rPr>
              <a:t> дух </a:t>
            </a:r>
            <a:r>
              <a:rPr lang="uk-UA" altLang="ru-RU" sz="2400" b="1" dirty="0" err="1">
                <a:solidFill>
                  <a:srgbClr val="0070C0"/>
                </a:solidFill>
              </a:rPr>
              <a:t>популяции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здоров</a:t>
            </a:r>
            <a:r>
              <a:rPr lang="uk-UA" altLang="ru-RU" sz="2400" b="1" dirty="0">
                <a:solidFill>
                  <a:srgbClr val="0070C0"/>
                </a:solidFill>
              </a:rPr>
              <a:t>, </a:t>
            </a:r>
            <a:r>
              <a:rPr lang="uk-UA" altLang="ru-RU" sz="2400" b="1" dirty="0" err="1">
                <a:solidFill>
                  <a:srgbClr val="0070C0"/>
                </a:solidFill>
              </a:rPr>
              <a:t>является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готовность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женщин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рожать</a:t>
            </a:r>
            <a:r>
              <a:rPr lang="uk-UA" altLang="ru-RU" sz="2400" b="1" dirty="0">
                <a:solidFill>
                  <a:srgbClr val="0070C0"/>
                </a:solidFill>
              </a:rPr>
              <a:t> и </a:t>
            </a:r>
            <a:r>
              <a:rPr lang="uk-UA" altLang="ru-RU" sz="2400" b="1" dirty="0" err="1">
                <a:solidFill>
                  <a:srgbClr val="0070C0"/>
                </a:solidFill>
              </a:rPr>
              <a:t>растить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достаточное</a:t>
            </a:r>
            <a:r>
              <a:rPr lang="uk-UA" altLang="ru-RU" sz="2400" b="1" dirty="0">
                <a:solidFill>
                  <a:srgbClr val="0070C0"/>
                </a:solidFill>
              </a:rPr>
              <a:t> для </a:t>
            </a:r>
            <a:r>
              <a:rPr lang="uk-UA" altLang="ru-RU" sz="2400" b="1" dirty="0" err="1">
                <a:solidFill>
                  <a:srgbClr val="0070C0"/>
                </a:solidFill>
              </a:rPr>
              <a:t>воспроизводства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количество</a:t>
            </a:r>
            <a:r>
              <a:rPr lang="uk-UA" altLang="ru-RU" sz="2400" b="1" dirty="0">
                <a:solidFill>
                  <a:srgbClr val="0070C0"/>
                </a:solidFill>
              </a:rPr>
              <a:t> </a:t>
            </a:r>
            <a:r>
              <a:rPr lang="uk-UA" altLang="ru-RU" sz="2400" b="1" dirty="0" err="1">
                <a:solidFill>
                  <a:srgbClr val="0070C0"/>
                </a:solidFill>
              </a:rPr>
              <a:t>детей</a:t>
            </a:r>
            <a:r>
              <a:rPr lang="uk-UA" altLang="ru-RU" sz="2400" b="1" dirty="0">
                <a:solidFill>
                  <a:srgbClr val="0070C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1">
            <a:extLst>
              <a:ext uri="{FF2B5EF4-FFF2-40B4-BE49-F238E27FC236}">
                <a16:creationId xmlns:a16="http://schemas.microsoft.com/office/drawing/2014/main" id="{6334A5D3-8D40-4A81-AE97-FCF83AB5876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DFF306B-89A1-4B27-9E01-8FAA1F9FA6F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4339" name="TextBox 6">
            <a:extLst>
              <a:ext uri="{FF2B5EF4-FFF2-40B4-BE49-F238E27FC236}">
                <a16:creationId xmlns:a16="http://schemas.microsoft.com/office/drawing/2014/main" id="{EC8382C3-E001-4768-84E2-88E6CB89C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80A8868-876E-4E56-85FD-E67632BD5A83}"/>
              </a:ext>
            </a:extLst>
          </p:cNvPr>
          <p:cNvGraphicFramePr>
            <a:graphicFrameLocks/>
          </p:cNvGraphicFramePr>
          <p:nvPr/>
        </p:nvGraphicFramePr>
        <p:xfrm>
          <a:off x="360946" y="1151292"/>
          <a:ext cx="8588905" cy="433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3736C4-2C4D-45AC-B85C-6EBDB08C142F}"/>
              </a:ext>
            </a:extLst>
          </p:cNvPr>
          <p:cNvSpPr/>
          <p:nvPr/>
        </p:nvSpPr>
        <p:spPr>
          <a:xfrm>
            <a:off x="965199" y="1244599"/>
            <a:ext cx="431801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Народження та перші роки життя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BB3CEA-47E5-4FBA-B373-C7DECAB57042}"/>
              </a:ext>
            </a:extLst>
          </p:cNvPr>
          <p:cNvSpPr/>
          <p:nvPr/>
        </p:nvSpPr>
        <p:spPr>
          <a:xfrm>
            <a:off x="1397000" y="1244599"/>
            <a:ext cx="39624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Раннє дитинство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CDD520-862A-4DF3-BBE0-23C761A86FE0}"/>
              </a:ext>
            </a:extLst>
          </p:cNvPr>
          <p:cNvSpPr/>
          <p:nvPr/>
        </p:nvSpPr>
        <p:spPr>
          <a:xfrm>
            <a:off x="1793240" y="1244599"/>
            <a:ext cx="40640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Підліток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022B8D-1D99-4BC3-AD30-B47A1185B49E}"/>
              </a:ext>
            </a:extLst>
          </p:cNvPr>
          <p:cNvSpPr/>
          <p:nvPr/>
        </p:nvSpPr>
        <p:spPr>
          <a:xfrm>
            <a:off x="2199640" y="1244599"/>
            <a:ext cx="265223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Статеве дозрівання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B134A27-775E-4A34-A3AA-16E5C4B367DF}"/>
              </a:ext>
            </a:extLst>
          </p:cNvPr>
          <p:cNvCxnSpPr/>
          <p:nvPr/>
        </p:nvCxnSpPr>
        <p:spPr>
          <a:xfrm>
            <a:off x="2465388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F12D658-3945-4479-80BD-7E41A742A8F4}"/>
              </a:ext>
            </a:extLst>
          </p:cNvPr>
          <p:cNvSpPr/>
          <p:nvPr/>
        </p:nvSpPr>
        <p:spPr>
          <a:xfrm>
            <a:off x="4653281" y="1244599"/>
            <a:ext cx="426720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Завершення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дітородного</a:t>
            </a:r>
            <a:r>
              <a:rPr lang="uk-UA" sz="1000" dirty="0"/>
              <a:t> </a:t>
            </a: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віку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925F95A-28A5-4E28-A98B-034E426532CC}"/>
              </a:ext>
            </a:extLst>
          </p:cNvPr>
          <p:cNvSpPr/>
          <p:nvPr/>
        </p:nvSpPr>
        <p:spPr>
          <a:xfrm>
            <a:off x="5080002" y="1244599"/>
            <a:ext cx="3253772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uk-UA" sz="1000" dirty="0">
                <a:solidFill>
                  <a:schemeClr val="tx2">
                    <a:lumMod val="75000"/>
                  </a:schemeClr>
                </a:solidFill>
              </a:rPr>
              <a:t>Пенсія</a:t>
            </a:r>
            <a:endParaRPr lang="ru-RU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7866A3-E6BF-434E-AD02-75AE7E928173}"/>
              </a:ext>
            </a:extLst>
          </p:cNvPr>
          <p:cNvSpPr/>
          <p:nvPr/>
        </p:nvSpPr>
        <p:spPr>
          <a:xfrm>
            <a:off x="8333772" y="1244599"/>
            <a:ext cx="616079" cy="42418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r" eaLnBrk="1" hangingPunct="1">
              <a:defRPr/>
            </a:pPr>
            <a:r>
              <a:rPr lang="ru-RU" sz="1000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</a:p>
        </p:txBody>
      </p:sp>
      <p:sp>
        <p:nvSpPr>
          <p:cNvPr id="14349" name="TextBox 15">
            <a:extLst>
              <a:ext uri="{FF2B5EF4-FFF2-40B4-BE49-F238E27FC236}">
                <a16:creationId xmlns:a16="http://schemas.microsoft.com/office/drawing/2014/main" id="{79FDE631-A259-4279-AFB3-1A48343B0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668963"/>
            <a:ext cx="4227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Сальдо по накопиченню згідно  з економічною моделлю життя бездітної жінки та бездітного чоловіка, дол. США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AC6E25A-0209-4FBD-9CAC-29D91388E99A}"/>
              </a:ext>
            </a:extLst>
          </p:cNvPr>
          <p:cNvCxnSpPr/>
          <p:nvPr/>
        </p:nvCxnSpPr>
        <p:spPr>
          <a:xfrm>
            <a:off x="4316413" y="5791200"/>
            <a:ext cx="5286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6A8D8A8-8216-4736-B2E4-CE3C384F1728}"/>
              </a:ext>
            </a:extLst>
          </p:cNvPr>
          <p:cNvCxnSpPr/>
          <p:nvPr/>
        </p:nvCxnSpPr>
        <p:spPr>
          <a:xfrm>
            <a:off x="1416050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401AC8A-4A7D-4D8F-A78B-FD49C1DEA239}"/>
              </a:ext>
            </a:extLst>
          </p:cNvPr>
          <p:cNvCxnSpPr/>
          <p:nvPr/>
        </p:nvCxnSpPr>
        <p:spPr>
          <a:xfrm>
            <a:off x="2087563" y="54864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AD89E8D-DEFC-4700-B794-3BFA8313917A}"/>
              </a:ext>
            </a:extLst>
          </p:cNvPr>
          <p:cNvCxnSpPr/>
          <p:nvPr/>
        </p:nvCxnSpPr>
        <p:spPr>
          <a:xfrm>
            <a:off x="4665663" y="5486400"/>
            <a:ext cx="3762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C4F06B3-A743-45E2-BE8B-F47F1D84E7A8}"/>
              </a:ext>
            </a:extLst>
          </p:cNvPr>
          <p:cNvCxnSpPr/>
          <p:nvPr/>
        </p:nvCxnSpPr>
        <p:spPr>
          <a:xfrm>
            <a:off x="2087563" y="1244600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FD162ED-C47A-421B-944F-751608FCB975}"/>
              </a:ext>
            </a:extLst>
          </p:cNvPr>
          <p:cNvCxnSpPr/>
          <p:nvPr/>
        </p:nvCxnSpPr>
        <p:spPr>
          <a:xfrm>
            <a:off x="1416050" y="1247775"/>
            <a:ext cx="3778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77716B-84E0-4B7D-976E-E0E08A6A26D1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1">
            <a:extLst>
              <a:ext uri="{FF2B5EF4-FFF2-40B4-BE49-F238E27FC236}">
                <a16:creationId xmlns:a16="http://schemas.microsoft.com/office/drawing/2014/main" id="{727D79B7-4BEE-4B40-8663-4DDD9AAEC77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1F4D7FE-EAA0-48C4-A08F-A560256BBB97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6387" name="TextBox 6">
            <a:extLst>
              <a:ext uri="{FF2B5EF4-FFF2-40B4-BE49-F238E27FC236}">
                <a16:creationId xmlns:a16="http://schemas.microsoft.com/office/drawing/2014/main" id="{953E4D34-8B53-4FD9-9246-E5DC5953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60325"/>
            <a:ext cx="7974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життя багатодітної  жінки з підтримкою та без підтримки</a:t>
            </a:r>
          </a:p>
        </p:txBody>
      </p:sp>
      <p:grpSp>
        <p:nvGrpSpPr>
          <p:cNvPr id="16388" name="Группа 22">
            <a:extLst>
              <a:ext uri="{FF2B5EF4-FFF2-40B4-BE49-F238E27FC236}">
                <a16:creationId xmlns:a16="http://schemas.microsoft.com/office/drawing/2014/main" id="{76161B82-321C-4E31-B1FB-266652B3B419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244600"/>
            <a:ext cx="8234363" cy="5122863"/>
            <a:chOff x="790423" y="559480"/>
            <a:chExt cx="7755264" cy="5123043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75D456E7-E926-470F-95C3-A56AE6E8DEE6}"/>
                </a:ext>
              </a:extLst>
            </p:cNvPr>
            <p:cNvSpPr/>
            <p:nvPr/>
          </p:nvSpPr>
          <p:spPr>
            <a:xfrm>
              <a:off x="5041456" y="559480"/>
              <a:ext cx="2688922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Пенсія</a:t>
              </a:r>
              <a:endParaRPr lang="ru-RU" sz="100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64FAA86-1940-4F2D-81C5-DD6B649149E8}"/>
                </a:ext>
              </a:extLst>
            </p:cNvPr>
            <p:cNvSpPr/>
            <p:nvPr/>
          </p:nvSpPr>
          <p:spPr>
            <a:xfrm>
              <a:off x="1582259" y="559480"/>
              <a:ext cx="40646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Підліток</a:t>
              </a:r>
              <a:endParaRPr lang="ru-RU" sz="1000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D3642E6-CE71-441F-BE1D-869465BB8C8A}"/>
                </a:ext>
              </a:extLst>
            </p:cNvPr>
            <p:cNvSpPr/>
            <p:nvPr/>
          </p:nvSpPr>
          <p:spPr>
            <a:xfrm>
              <a:off x="1988725" y="559480"/>
              <a:ext cx="183007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Статеве дозрівання</a:t>
              </a:r>
              <a:endParaRPr lang="ru-RU" sz="1000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EDE9FBF3-4D13-49B4-8BBD-176F44B99F6D}"/>
                </a:ext>
              </a:extLst>
            </p:cNvPr>
            <p:cNvSpPr/>
            <p:nvPr/>
          </p:nvSpPr>
          <p:spPr>
            <a:xfrm>
              <a:off x="790423" y="559480"/>
              <a:ext cx="418645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Народження та перші роки життя</a:t>
              </a:r>
              <a:endParaRPr lang="ru-RU" sz="1000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AC432E86-E08A-424D-895C-2C77ADBB433D}"/>
                </a:ext>
              </a:extLst>
            </p:cNvPr>
            <p:cNvSpPr/>
            <p:nvPr/>
          </p:nvSpPr>
          <p:spPr>
            <a:xfrm>
              <a:off x="1209068" y="559480"/>
              <a:ext cx="373191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Раннє дитинство</a:t>
              </a:r>
              <a:endParaRPr lang="ru-RU" sz="1000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253D077-BA3A-4318-AD49-0D9926FAAEDF}"/>
                </a:ext>
              </a:extLst>
            </p:cNvPr>
            <p:cNvSpPr/>
            <p:nvPr/>
          </p:nvSpPr>
          <p:spPr>
            <a:xfrm>
              <a:off x="7730377" y="559480"/>
              <a:ext cx="580243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ru-RU" sz="1000" dirty="0"/>
                <a:t>Смерть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F8A35BD1-651B-4606-A6FB-5CB9C59D1680}"/>
                </a:ext>
              </a:extLst>
            </p:cNvPr>
            <p:cNvSpPr/>
            <p:nvPr/>
          </p:nvSpPr>
          <p:spPr>
            <a:xfrm>
              <a:off x="4653911" y="559480"/>
              <a:ext cx="387544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eaLnBrk="1" hangingPunct="1">
                <a:defRPr/>
              </a:pPr>
              <a:r>
                <a:rPr lang="uk-UA" sz="1000" dirty="0"/>
                <a:t>Завершення дітородного віку</a:t>
              </a:r>
              <a:endParaRPr lang="ru-RU" sz="1000" dirty="0"/>
            </a:p>
          </p:txBody>
        </p:sp>
        <p:sp>
          <p:nvSpPr>
            <p:cNvPr id="16412" name="TextBox 31">
              <a:extLst>
                <a:ext uri="{FF2B5EF4-FFF2-40B4-BE49-F238E27FC236}">
                  <a16:creationId xmlns:a16="http://schemas.microsoft.com/office/drawing/2014/main" id="{61028EBB-932A-45FF-A21D-32B58E709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208" y="488230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з економічною моделлю життя багатодітної жінки без підтримки, дол. США</a:t>
              </a:r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055BEE77-2142-49B8-A3A6-14A20986FD65}"/>
                </a:ext>
              </a:extLst>
            </p:cNvPr>
            <p:cNvCxnSpPr/>
            <p:nvPr/>
          </p:nvCxnSpPr>
          <p:spPr>
            <a:xfrm>
              <a:off x="3967585" y="5482491"/>
              <a:ext cx="496385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664E235-C363-4107-BE98-41B05E03E42D}"/>
                </a:ext>
              </a:extLst>
            </p:cNvPr>
            <p:cNvCxnSpPr/>
            <p:nvPr/>
          </p:nvCxnSpPr>
          <p:spPr>
            <a:xfrm>
              <a:off x="3946653" y="5082427"/>
              <a:ext cx="497879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415" name="TextBox 34">
              <a:extLst>
                <a:ext uri="{FF2B5EF4-FFF2-40B4-BE49-F238E27FC236}">
                  <a16:creationId xmlns:a16="http://schemas.microsoft.com/office/drawing/2014/main" id="{F2FE01DD-D9C6-41C7-9363-E7A0E8A02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420" y="5282413"/>
              <a:ext cx="398226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/>
                <a:t>Сальдо по накопиченню згідно  з економічною моделлю життя багатодітної жінки з підтримкою, дол. США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B4471F6-B1C4-4196-ACC2-64DA0D8CA430}"/>
                </a:ext>
              </a:extLst>
            </p:cNvPr>
            <p:cNvSpPr/>
            <p:nvPr/>
          </p:nvSpPr>
          <p:spPr>
            <a:xfrm>
              <a:off x="2171732" y="559480"/>
              <a:ext cx="2482179" cy="4241801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r" eaLnBrk="1" hangingPunct="1">
                <a:defRPr/>
              </a:pPr>
              <a:r>
                <a:rPr lang="uk-UA" sz="1000" dirty="0"/>
                <a:t>Дітородний вік</a:t>
              </a:r>
              <a:endParaRPr lang="ru-RU" sz="1000" dirty="0"/>
            </a:p>
          </p:txBody>
        </p:sp>
      </p:grpSp>
      <p:graphicFrame>
        <p:nvGraphicFramePr>
          <p:cNvPr id="37" name="Диаграмма 36">
            <a:extLst>
              <a:ext uri="{FF2B5EF4-FFF2-40B4-BE49-F238E27FC236}">
                <a16:creationId xmlns:a16="http://schemas.microsoft.com/office/drawing/2014/main" id="{C25226B3-DCBC-49B4-9211-C685539CCC9F}"/>
              </a:ext>
            </a:extLst>
          </p:cNvPr>
          <p:cNvGraphicFramePr>
            <a:graphicFrameLocks/>
          </p:cNvGraphicFramePr>
          <p:nvPr/>
        </p:nvGraphicFramePr>
        <p:xfrm>
          <a:off x="365760" y="1151292"/>
          <a:ext cx="8584091" cy="4517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A919EED-41DE-43D6-8812-19EB9873344B}"/>
              </a:ext>
            </a:extLst>
          </p:cNvPr>
          <p:cNvSpPr txBox="1"/>
          <p:nvPr/>
        </p:nvSpPr>
        <p:spPr>
          <a:xfrm>
            <a:off x="1931988" y="720725"/>
            <a:ext cx="881062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100" dirty="0">
                <a:solidFill>
                  <a:schemeClr val="tx2">
                    <a:lumMod val="75000"/>
                  </a:schemeClr>
                </a:solidFill>
              </a:rPr>
              <a:t>18 років - повноліття</a:t>
            </a:r>
            <a:endParaRPr lang="ru-R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6138D1B-B919-4EE9-8EE7-6B1C46106F6E}"/>
              </a:ext>
            </a:extLst>
          </p:cNvPr>
          <p:cNvSpPr/>
          <p:nvPr/>
        </p:nvSpPr>
        <p:spPr>
          <a:xfrm>
            <a:off x="2621279" y="2499358"/>
            <a:ext cx="385677" cy="2987041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Перша дитина</a:t>
            </a:r>
            <a:endParaRPr lang="ru-RU" sz="900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3CFF787-90FD-492A-8995-2CDBB8D11E6A}"/>
              </a:ext>
            </a:extLst>
          </p:cNvPr>
          <p:cNvSpPr/>
          <p:nvPr/>
        </p:nvSpPr>
        <p:spPr>
          <a:xfrm>
            <a:off x="3006957" y="2499360"/>
            <a:ext cx="422043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Друга дитина</a:t>
            </a:r>
            <a:endParaRPr lang="ru-RU" sz="9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8BB7E16-0BE8-4E25-9944-68E32B026B4A}"/>
              </a:ext>
            </a:extLst>
          </p:cNvPr>
          <p:cNvSpPr/>
          <p:nvPr/>
        </p:nvSpPr>
        <p:spPr>
          <a:xfrm>
            <a:off x="3429001" y="2499359"/>
            <a:ext cx="411480" cy="2974039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Третя дитина</a:t>
            </a:r>
            <a:endParaRPr lang="ru-RU" sz="9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1DF98C4-786C-4D1C-9B47-1D1758910E32}"/>
              </a:ext>
            </a:extLst>
          </p:cNvPr>
          <p:cNvSpPr/>
          <p:nvPr/>
        </p:nvSpPr>
        <p:spPr>
          <a:xfrm>
            <a:off x="3840480" y="2499360"/>
            <a:ext cx="396240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Четверта  дитина</a:t>
            </a:r>
            <a:endParaRPr lang="ru-RU" sz="9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6C42E58-1614-4585-ACA7-25B409750AD1}"/>
              </a:ext>
            </a:extLst>
          </p:cNvPr>
          <p:cNvSpPr/>
          <p:nvPr/>
        </p:nvSpPr>
        <p:spPr>
          <a:xfrm>
            <a:off x="4236720" y="2499360"/>
            <a:ext cx="446664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П</a:t>
            </a:r>
            <a:r>
              <a:rPr lang="en-US" sz="900" dirty="0"/>
              <a:t>’</a:t>
            </a:r>
            <a:r>
              <a:rPr lang="ru-RU" sz="900" dirty="0" err="1"/>
              <a:t>ята</a:t>
            </a:r>
            <a:r>
              <a:rPr lang="ru-RU" sz="900" dirty="0"/>
              <a:t> </a:t>
            </a:r>
            <a:r>
              <a:rPr lang="uk-UA" sz="900" dirty="0"/>
              <a:t> дитина</a:t>
            </a:r>
            <a:endParaRPr lang="ru-RU" sz="9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7ABCAAC-E201-4EFB-A6B6-E936C0B6DD45}"/>
              </a:ext>
            </a:extLst>
          </p:cNvPr>
          <p:cNvSpPr/>
          <p:nvPr/>
        </p:nvSpPr>
        <p:spPr>
          <a:xfrm>
            <a:off x="4683384" y="2499360"/>
            <a:ext cx="383916" cy="2987040"/>
          </a:xfrm>
          <a:prstGeom prst="rect">
            <a:avLst/>
          </a:prstGeom>
          <a:solidFill>
            <a:schemeClr val="accent2">
              <a:alpha val="22000"/>
            </a:schemeClr>
          </a:solidFill>
          <a:ln w="9525"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900" dirty="0"/>
              <a:t>Мала ймовірність народження дитини</a:t>
            </a:r>
            <a:endParaRPr lang="ru-RU" sz="9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FA60237-8ADD-49A1-99E1-B3C5B39DF408}"/>
              </a:ext>
            </a:extLst>
          </p:cNvPr>
          <p:cNvSpPr/>
          <p:nvPr/>
        </p:nvSpPr>
        <p:spPr>
          <a:xfrm>
            <a:off x="2453908" y="1244599"/>
            <a:ext cx="194310" cy="424180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eaLnBrk="1" hangingPunct="1">
              <a:defRPr/>
            </a:pPr>
            <a:r>
              <a:rPr lang="uk-UA" sz="1000" dirty="0"/>
              <a:t>Статеве дозрівання</a:t>
            </a:r>
            <a:endParaRPr lang="ru-RU" sz="1000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0FB3D9B-8E02-4E38-8EB3-65E3A5C1FDCE}"/>
              </a:ext>
            </a:extLst>
          </p:cNvPr>
          <p:cNvCxnSpPr/>
          <p:nvPr/>
        </p:nvCxnSpPr>
        <p:spPr>
          <a:xfrm flipV="1">
            <a:off x="4991100" y="125095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0678132-4A0F-49E1-813F-8C3BABDB200E}"/>
              </a:ext>
            </a:extLst>
          </p:cNvPr>
          <p:cNvCxnSpPr/>
          <p:nvPr/>
        </p:nvCxnSpPr>
        <p:spPr>
          <a:xfrm flipV="1">
            <a:off x="2147888" y="1244600"/>
            <a:ext cx="48577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3873C3B-092D-4319-9CC0-0AEA7422C057}"/>
              </a:ext>
            </a:extLst>
          </p:cNvPr>
          <p:cNvCxnSpPr/>
          <p:nvPr/>
        </p:nvCxnSpPr>
        <p:spPr>
          <a:xfrm flipV="1">
            <a:off x="1406525" y="12446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6FA373E-C76D-4FBC-B261-9D60887A7FA9}"/>
              </a:ext>
            </a:extLst>
          </p:cNvPr>
          <p:cNvCxnSpPr/>
          <p:nvPr/>
        </p:nvCxnSpPr>
        <p:spPr>
          <a:xfrm flipV="1">
            <a:off x="5056188" y="5486400"/>
            <a:ext cx="4857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4B6BD375-3122-4455-9432-3322A642217B}"/>
              </a:ext>
            </a:extLst>
          </p:cNvPr>
          <p:cNvCxnSpPr/>
          <p:nvPr/>
        </p:nvCxnSpPr>
        <p:spPr>
          <a:xfrm>
            <a:off x="140970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5F4C51E-EE68-425C-9E72-55B358D7A521}"/>
              </a:ext>
            </a:extLst>
          </p:cNvPr>
          <p:cNvCxnSpPr/>
          <p:nvPr/>
        </p:nvCxnSpPr>
        <p:spPr>
          <a:xfrm>
            <a:off x="2178050" y="5486400"/>
            <a:ext cx="39687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79EDA3E7-96F8-489F-8CA3-A7296E95528E}"/>
              </a:ext>
            </a:extLst>
          </p:cNvPr>
          <p:cNvCxnSpPr/>
          <p:nvPr/>
        </p:nvCxnSpPr>
        <p:spPr>
          <a:xfrm>
            <a:off x="2432050" y="1150938"/>
            <a:ext cx="0" cy="441642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1">
            <a:extLst>
              <a:ext uri="{FF2B5EF4-FFF2-40B4-BE49-F238E27FC236}">
                <a16:creationId xmlns:a16="http://schemas.microsoft.com/office/drawing/2014/main" id="{4380A173-FB17-48D2-8675-A51EFDE4383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DBB90EB-2683-4027-8314-6B9A7CA493D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8435" name="TextBox 6">
            <a:extLst>
              <a:ext uri="{FF2B5EF4-FFF2-40B4-BE49-F238E27FC236}">
                <a16:creationId xmlns:a16="http://schemas.microsoft.com/office/drawing/2014/main" id="{F73898C2-1341-40B7-8A61-3C88B7AA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Економічна модель відтворення</a:t>
            </a:r>
            <a:endParaRPr lang="uk-UA" altLang="ru-RU" sz="1800"/>
          </a:p>
        </p:txBody>
      </p:sp>
      <p:grpSp>
        <p:nvGrpSpPr>
          <p:cNvPr id="18436" name="Группа 119">
            <a:extLst>
              <a:ext uri="{FF2B5EF4-FFF2-40B4-BE49-F238E27FC236}">
                <a16:creationId xmlns:a16="http://schemas.microsoft.com/office/drawing/2014/main" id="{381D4442-05E2-4D2F-AE6A-9AB42CAA8F11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1179513"/>
            <a:ext cx="4497387" cy="4716462"/>
            <a:chOff x="1716323" y="646801"/>
            <a:chExt cx="5637372" cy="5893699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4C0B8A4-A6C4-456D-8051-9A1075181FCF}"/>
                </a:ext>
              </a:extLst>
            </p:cNvPr>
            <p:cNvSpPr/>
            <p:nvPr/>
          </p:nvSpPr>
          <p:spPr>
            <a:xfrm>
              <a:off x="2653563" y="646801"/>
              <a:ext cx="4089235" cy="6109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Старше покоління (непрацездатні)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CA78AE4-068B-4CF3-AB7B-D2370269AE40}"/>
                </a:ext>
              </a:extLst>
            </p:cNvPr>
            <p:cNvSpPr/>
            <p:nvPr/>
          </p:nvSpPr>
          <p:spPr>
            <a:xfrm>
              <a:off x="2641624" y="3178057"/>
              <a:ext cx="4089235" cy="8411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Працездатне покоління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6BB5724-981D-4A93-9048-F0C62EFEEA85}"/>
                </a:ext>
              </a:extLst>
            </p:cNvPr>
            <p:cNvSpPr/>
            <p:nvPr/>
          </p:nvSpPr>
          <p:spPr>
            <a:xfrm>
              <a:off x="2653563" y="1583128"/>
              <a:ext cx="409122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9F9745D5-E93E-4A60-9B30-E104292E8B10}"/>
                </a:ext>
              </a:extLst>
            </p:cNvPr>
            <p:cNvSpPr/>
            <p:nvPr/>
          </p:nvSpPr>
          <p:spPr>
            <a:xfrm>
              <a:off x="2653563" y="2670219"/>
              <a:ext cx="4091224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AA9D6C8B-6248-4D34-A5F2-2D46C0A78985}"/>
                </a:ext>
              </a:extLst>
            </p:cNvPr>
            <p:cNvSpPr/>
            <p:nvPr/>
          </p:nvSpPr>
          <p:spPr>
            <a:xfrm>
              <a:off x="2653563" y="2110803"/>
              <a:ext cx="2045612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2EEC6F1-CD6F-4FA4-B9EC-2DC16A56274F}"/>
                </a:ext>
              </a:extLst>
            </p:cNvPr>
            <p:cNvSpPr/>
            <p:nvPr/>
          </p:nvSpPr>
          <p:spPr>
            <a:xfrm>
              <a:off x="4687236" y="2110803"/>
              <a:ext cx="2043623" cy="2797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9C6E968-C768-4AE4-B551-4DACB2283B4E}"/>
                </a:ext>
              </a:extLst>
            </p:cNvPr>
            <p:cNvSpPr/>
            <p:nvPr/>
          </p:nvSpPr>
          <p:spPr>
            <a:xfrm>
              <a:off x="2645603" y="4304823"/>
              <a:ext cx="4089235" cy="2162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Внески до страхових фондів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149088A-FECD-4766-BBFF-4091C9ADF1AF}"/>
                </a:ext>
              </a:extLst>
            </p:cNvPr>
            <p:cNvSpPr/>
            <p:nvPr/>
          </p:nvSpPr>
          <p:spPr>
            <a:xfrm>
              <a:off x="2653563" y="4826546"/>
              <a:ext cx="2045612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950" dirty="0">
                  <a:solidFill>
                    <a:schemeClr val="tx2">
                      <a:lumMod val="75000"/>
                    </a:schemeClr>
                  </a:solidFill>
                </a:rPr>
                <a:t>Недержавні страхові фонди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5DC4737-D140-4C53-AF3C-1401CAEF19B1}"/>
                </a:ext>
              </a:extLst>
            </p:cNvPr>
            <p:cNvSpPr/>
            <p:nvPr/>
          </p:nvSpPr>
          <p:spPr>
            <a:xfrm>
              <a:off x="4687236" y="4826546"/>
              <a:ext cx="2043623" cy="2797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Державні страхові фонди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490271F-DBBE-4BEE-833B-8213B3A1BD0D}"/>
                </a:ext>
              </a:extLst>
            </p:cNvPr>
            <p:cNvSpPr/>
            <p:nvPr/>
          </p:nvSpPr>
          <p:spPr>
            <a:xfrm>
              <a:off x="2641624" y="5929507"/>
              <a:ext cx="4089235" cy="61099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600" b="1" dirty="0">
                  <a:solidFill>
                    <a:schemeClr val="tx2">
                      <a:lumMod val="75000"/>
                    </a:schemeClr>
                  </a:solidFill>
                </a:rPr>
                <a:t>Неповнолітнє покоління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A6A1E39-EC57-4336-B17B-3FF686C96059}"/>
                </a:ext>
              </a:extLst>
            </p:cNvPr>
            <p:cNvSpPr/>
            <p:nvPr/>
          </p:nvSpPr>
          <p:spPr>
            <a:xfrm>
              <a:off x="2667493" y="5403816"/>
              <a:ext cx="4089234" cy="2420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uk-UA" sz="1000" dirty="0">
                  <a:solidFill>
                    <a:schemeClr val="tx2">
                      <a:lumMod val="75000"/>
                    </a:schemeClr>
                  </a:solidFill>
                </a:rPr>
                <a:t>Страхові виплати у випадку втрати годувальника</a:t>
              </a:r>
            </a:p>
          </p:txBody>
        </p:sp>
        <p:grpSp>
          <p:nvGrpSpPr>
            <p:cNvPr id="18448" name="Группа 89">
              <a:extLst>
                <a:ext uri="{FF2B5EF4-FFF2-40B4-BE49-F238E27FC236}">
                  <a16:creationId xmlns:a16="http://schemas.microsoft.com/office/drawing/2014/main" id="{8C53A049-F368-4315-A51E-AD3E06BC1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1037777"/>
              <a:ext cx="260349" cy="2419804"/>
              <a:chOff x="2393950" y="1361627"/>
              <a:chExt cx="260349" cy="2419804"/>
            </a:xfrm>
          </p:grpSpPr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C718F6AA-B0D7-41D0-B2A9-E1E1D9A45D1C}"/>
                  </a:ext>
                </a:extLst>
              </p:cNvPr>
              <p:cNvCxnSpPr/>
              <p:nvPr/>
            </p:nvCxnSpPr>
            <p:spPr>
              <a:xfrm>
                <a:off x="2394876" y="3777647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hape 49">
                <a:extLst>
                  <a:ext uri="{FF2B5EF4-FFF2-40B4-BE49-F238E27FC236}">
                    <a16:creationId xmlns:a16="http://schemas.microsoft.com/office/drawing/2014/main" id="{68A8C379-9754-4646-8B98-0582EF49858D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5173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9" name="Группа 96">
              <a:extLst>
                <a:ext uri="{FF2B5EF4-FFF2-40B4-BE49-F238E27FC236}">
                  <a16:creationId xmlns:a16="http://schemas.microsoft.com/office/drawing/2014/main" id="{ED3A4C39-5F01-46AC-82CC-A54FDB05E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1028701"/>
              <a:ext cx="259200" cy="2440093"/>
              <a:chOff x="6737350" y="1333455"/>
              <a:chExt cx="241300" cy="2336845"/>
            </a:xfrm>
          </p:grpSpPr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A21D13BB-853B-42B6-BAC1-73979424222D}"/>
                  </a:ext>
                </a:extLst>
              </p:cNvPr>
              <p:cNvCxnSpPr/>
              <p:nvPr/>
            </p:nvCxnSpPr>
            <p:spPr>
              <a:xfrm>
                <a:off x="6736862" y="3671135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hape 63">
                <a:extLst>
                  <a:ext uri="{FF2B5EF4-FFF2-40B4-BE49-F238E27FC236}">
                    <a16:creationId xmlns:a16="http://schemas.microsoft.com/office/drawing/2014/main" id="{109213E3-376D-4A72-9E00-3561C9C8ED85}"/>
                  </a:ext>
                </a:extLst>
              </p:cNvPr>
              <p:cNvCxnSpPr/>
              <p:nvPr/>
            </p:nvCxnSpPr>
            <p:spPr>
              <a:xfrm rot="16200000" flipV="1">
                <a:off x="5690770" y="2386026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54C916AD-0288-417E-AD67-C45171C1E6DC}"/>
                </a:ext>
              </a:extLst>
            </p:cNvPr>
            <p:cNvCxnSpPr/>
            <p:nvPr/>
          </p:nvCxnSpPr>
          <p:spPr>
            <a:xfrm flipV="1">
              <a:off x="2062565" y="1015777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DE0AC9F9-B607-439F-8760-0B56D11D313E}"/>
                </a:ext>
              </a:extLst>
            </p:cNvPr>
            <p:cNvCxnSpPr/>
            <p:nvPr/>
          </p:nvCxnSpPr>
          <p:spPr>
            <a:xfrm flipV="1">
              <a:off x="3658461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0A3CD69-6568-4A5C-B3B1-A562AD440022}"/>
                </a:ext>
              </a:extLst>
            </p:cNvPr>
            <p:cNvCxnSpPr/>
            <p:nvPr/>
          </p:nvCxnSpPr>
          <p:spPr>
            <a:xfrm flipV="1">
              <a:off x="5696113" y="1273664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7F4E92F-1541-409B-8CAB-96BD2D909360}"/>
                </a:ext>
              </a:extLst>
            </p:cNvPr>
            <p:cNvCxnSpPr/>
            <p:nvPr/>
          </p:nvCxnSpPr>
          <p:spPr>
            <a:xfrm flipV="1">
              <a:off x="3666420" y="1825144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701B7FC-5206-451E-8611-6348C88A9DCF}"/>
                </a:ext>
              </a:extLst>
            </p:cNvPr>
            <p:cNvCxnSpPr/>
            <p:nvPr/>
          </p:nvCxnSpPr>
          <p:spPr>
            <a:xfrm flipV="1">
              <a:off x="5706062" y="1807290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8B9BBE98-A279-4984-AC88-704290B5BAD4}"/>
                </a:ext>
              </a:extLst>
            </p:cNvPr>
            <p:cNvCxnSpPr/>
            <p:nvPr/>
          </p:nvCxnSpPr>
          <p:spPr>
            <a:xfrm flipV="1">
              <a:off x="3658461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5818DDF-833C-468C-BA03-12FA32B7F476}"/>
                </a:ext>
              </a:extLst>
            </p:cNvPr>
            <p:cNvCxnSpPr/>
            <p:nvPr/>
          </p:nvCxnSpPr>
          <p:spPr>
            <a:xfrm flipV="1">
              <a:off x="5706062" y="2378608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B4B3715-7B36-477A-8C45-12E894561A85}"/>
                </a:ext>
              </a:extLst>
            </p:cNvPr>
            <p:cNvCxnSpPr/>
            <p:nvPr/>
          </p:nvCxnSpPr>
          <p:spPr>
            <a:xfrm flipV="1">
              <a:off x="3658461" y="2872560"/>
              <a:ext cx="0" cy="289626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160C1434-F288-463C-86E6-6F0A1552A554}"/>
                </a:ext>
              </a:extLst>
            </p:cNvPr>
            <p:cNvCxnSpPr/>
            <p:nvPr/>
          </p:nvCxnSpPr>
          <p:spPr>
            <a:xfrm flipV="1">
              <a:off x="5706062" y="2864625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9" name="Группа 97">
              <a:extLst>
                <a:ext uri="{FF2B5EF4-FFF2-40B4-BE49-F238E27FC236}">
                  <a16:creationId xmlns:a16="http://schemas.microsoft.com/office/drawing/2014/main" id="{94180668-1A0B-48AF-B918-F0CF40A90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3950" y="3809552"/>
              <a:ext cx="260349" cy="2419804"/>
              <a:chOff x="2393950" y="1361627"/>
              <a:chExt cx="260349" cy="2419804"/>
            </a:xfrm>
          </p:grpSpPr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FA44D4C6-9309-470E-9AAC-4B3AD67E6FFD}"/>
                  </a:ext>
                </a:extLst>
              </p:cNvPr>
              <p:cNvCxnSpPr/>
              <p:nvPr/>
            </p:nvCxnSpPr>
            <p:spPr>
              <a:xfrm>
                <a:off x="2394876" y="3777161"/>
                <a:ext cx="238788" cy="0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hape 99">
                <a:extLst>
                  <a:ext uri="{FF2B5EF4-FFF2-40B4-BE49-F238E27FC236}">
                    <a16:creationId xmlns:a16="http://schemas.microsoft.com/office/drawing/2014/main" id="{A9F7EC18-BF41-4B95-85CD-8F96045931BF}"/>
                  </a:ext>
                </a:extLst>
              </p:cNvPr>
              <p:cNvCxnSpPr/>
              <p:nvPr/>
            </p:nvCxnSpPr>
            <p:spPr>
              <a:xfrm rot="5400000" flipH="1" flipV="1">
                <a:off x="1317122" y="2444687"/>
                <a:ext cx="2420166" cy="252717"/>
              </a:xfrm>
              <a:prstGeom prst="bentConnector2">
                <a:avLst/>
              </a:pr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7B9EE00A-1BAD-46B0-85C4-7BC395ED2E90}"/>
                </a:ext>
              </a:extLst>
            </p:cNvPr>
            <p:cNvCxnSpPr/>
            <p:nvPr/>
          </p:nvCxnSpPr>
          <p:spPr>
            <a:xfrm flipV="1">
              <a:off x="3676369" y="4007261"/>
              <a:ext cx="0" cy="287642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CCE9BD88-FDE1-4760-BEB6-F2A09735269B}"/>
                </a:ext>
              </a:extLst>
            </p:cNvPr>
            <p:cNvCxnSpPr/>
            <p:nvPr/>
          </p:nvCxnSpPr>
          <p:spPr>
            <a:xfrm flipV="1">
              <a:off x="5696113" y="4017179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09F166CC-7C61-44C1-B2DE-EE0E3D4395C9}"/>
                </a:ext>
              </a:extLst>
            </p:cNvPr>
            <p:cNvCxnSpPr/>
            <p:nvPr/>
          </p:nvCxnSpPr>
          <p:spPr>
            <a:xfrm flipV="1">
              <a:off x="3666420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98A2E4BA-7860-4B3D-9395-1F57A19C5F86}"/>
                </a:ext>
              </a:extLst>
            </p:cNvPr>
            <p:cNvCxnSpPr/>
            <p:nvPr/>
          </p:nvCxnSpPr>
          <p:spPr>
            <a:xfrm flipV="1">
              <a:off x="5696113" y="4530969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186D5111-7481-4280-B359-960636BE3E32}"/>
                </a:ext>
              </a:extLst>
            </p:cNvPr>
            <p:cNvCxnSpPr/>
            <p:nvPr/>
          </p:nvCxnSpPr>
          <p:spPr>
            <a:xfrm flipV="1">
              <a:off x="3666420" y="5645833"/>
              <a:ext cx="0" cy="287642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52A9A680-2D98-4260-AD48-070C7C1E5EA5}"/>
                </a:ext>
              </a:extLst>
            </p:cNvPr>
            <p:cNvCxnSpPr/>
            <p:nvPr/>
          </p:nvCxnSpPr>
          <p:spPr>
            <a:xfrm flipV="1">
              <a:off x="3666420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B0BCC080-44EA-4A95-A08C-F8E3AF773ACE}"/>
                </a:ext>
              </a:extLst>
            </p:cNvPr>
            <p:cNvCxnSpPr/>
            <p:nvPr/>
          </p:nvCxnSpPr>
          <p:spPr>
            <a:xfrm flipV="1">
              <a:off x="5696113" y="5112205"/>
              <a:ext cx="0" cy="287643"/>
            </a:xfrm>
            <a:prstGeom prst="straightConnector1">
              <a:avLst/>
            </a:prstGeom>
            <a:ln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33014FCA-C86C-432F-B841-564EE41A6B52}"/>
                </a:ext>
              </a:extLst>
            </p:cNvPr>
            <p:cNvCxnSpPr/>
            <p:nvPr/>
          </p:nvCxnSpPr>
          <p:spPr>
            <a:xfrm flipV="1">
              <a:off x="5706062" y="5635913"/>
              <a:ext cx="0" cy="289626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68" name="Группа 108">
              <a:extLst>
                <a:ext uri="{FF2B5EF4-FFF2-40B4-BE49-F238E27FC236}">
                  <a16:creationId xmlns:a16="http://schemas.microsoft.com/office/drawing/2014/main" id="{5449D357-7796-4B4C-B588-0083D02A7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7351" y="3790951"/>
              <a:ext cx="259200" cy="2440093"/>
              <a:chOff x="6737350" y="1333455"/>
              <a:chExt cx="241300" cy="2336845"/>
            </a:xfrm>
          </p:grpSpPr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297173F4-FC9D-441E-B7A6-2344E6AFA86A}"/>
                  </a:ext>
                </a:extLst>
              </p:cNvPr>
              <p:cNvCxnSpPr/>
              <p:nvPr/>
            </p:nvCxnSpPr>
            <p:spPr>
              <a:xfrm>
                <a:off x="6736862" y="3670292"/>
                <a:ext cx="242675" cy="0"/>
              </a:xfrm>
              <a:prstGeom prst="line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hape 110">
                <a:extLst>
                  <a:ext uri="{FF2B5EF4-FFF2-40B4-BE49-F238E27FC236}">
                    <a16:creationId xmlns:a16="http://schemas.microsoft.com/office/drawing/2014/main" id="{45EDC5D4-4605-4D87-B84D-B2CC2915EC77}"/>
                  </a:ext>
                </a:extLst>
              </p:cNvPr>
              <p:cNvCxnSpPr/>
              <p:nvPr/>
            </p:nvCxnSpPr>
            <p:spPr>
              <a:xfrm rot="16200000" flipV="1">
                <a:off x="5690770" y="2385183"/>
                <a:ext cx="2334860" cy="231559"/>
              </a:xfrm>
              <a:prstGeom prst="bentConnector2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F8B989-13C8-4BF2-B224-EF14AA7BA8AF}"/>
                </a:ext>
              </a:extLst>
            </p:cNvPr>
            <p:cNvCxnSpPr/>
            <p:nvPr/>
          </p:nvCxnSpPr>
          <p:spPr>
            <a:xfrm flipV="1">
              <a:off x="2072514" y="3749375"/>
              <a:ext cx="3980" cy="2441987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9C987B-9DA0-47B7-AED2-3ABC5E90D08E}"/>
                </a:ext>
              </a:extLst>
            </p:cNvPr>
            <p:cNvSpPr txBox="1"/>
            <p:nvPr/>
          </p:nvSpPr>
          <p:spPr>
            <a:xfrm rot="16200000">
              <a:off x="939107" y="2199691"/>
              <a:ext cx="1821076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непрацездатний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BBF7B-E0F1-4C3B-B07C-0829313215AA}"/>
                </a:ext>
              </a:extLst>
            </p:cNvPr>
            <p:cNvSpPr txBox="1"/>
            <p:nvPr/>
          </p:nvSpPr>
          <p:spPr>
            <a:xfrm rot="16200000">
              <a:off x="996605" y="4857906"/>
              <a:ext cx="1686181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Перехід в працездатний вік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69F53F-DD12-4C33-AB00-07418748BCB0}"/>
                </a:ext>
              </a:extLst>
            </p:cNvPr>
            <p:cNvSpPr txBox="1"/>
            <p:nvPr/>
          </p:nvSpPr>
          <p:spPr>
            <a:xfrm rot="16200000">
              <a:off x="1496784" y="2186698"/>
              <a:ext cx="1505661" cy="3104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батькам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7C9A38-C1F1-4194-9DC3-7C01A1346C5C}"/>
                </a:ext>
              </a:extLst>
            </p:cNvPr>
            <p:cNvSpPr txBox="1"/>
            <p:nvPr/>
          </p:nvSpPr>
          <p:spPr>
            <a:xfrm rot="16200000">
              <a:off x="1641625" y="4896590"/>
              <a:ext cx="1233888" cy="2447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65D718-35F5-42F5-A0D4-CC3BAC734D49}"/>
                </a:ext>
              </a:extLst>
            </p:cNvPr>
            <p:cNvSpPr txBox="1"/>
            <p:nvPr/>
          </p:nvSpPr>
          <p:spPr>
            <a:xfrm rot="5400000">
              <a:off x="6550859" y="2123316"/>
              <a:ext cx="1339027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Допомога від батьків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705130-0F9D-4E59-A12B-A08654F54743}"/>
                </a:ext>
              </a:extLst>
            </p:cNvPr>
            <p:cNvSpPr txBox="1"/>
            <p:nvPr/>
          </p:nvSpPr>
          <p:spPr>
            <a:xfrm rot="5400000">
              <a:off x="6673881" y="4934279"/>
              <a:ext cx="1112880" cy="2467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Інвестиції в дітей</a:t>
              </a:r>
              <a:endParaRPr lang="ru-RU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1">
            <a:extLst>
              <a:ext uri="{FF2B5EF4-FFF2-40B4-BE49-F238E27FC236}">
                <a16:creationId xmlns:a16="http://schemas.microsoft.com/office/drawing/2014/main" id="{D0B99175-EB9C-4E8A-A4A4-1BBE376BEC81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8F4BC0C-99FA-4894-AC91-7B52FD4C91D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9459" name="TextBox 6">
            <a:extLst>
              <a:ext uri="{FF2B5EF4-FFF2-40B4-BE49-F238E27FC236}">
                <a16:creationId xmlns:a16="http://schemas.microsoft.com/office/drawing/2014/main" id="{1643673F-0AEF-4345-BAF7-F6BBD69D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Висновки на основі економічної моделі індивідуального життя людини</a:t>
            </a:r>
            <a:endParaRPr lang="uk-UA" altLang="ru-RU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1CC1E-42E3-45BC-8ECE-F728C5C11E06}"/>
              </a:ext>
            </a:extLst>
          </p:cNvPr>
          <p:cNvSpPr txBox="1"/>
          <p:nvPr/>
        </p:nvSpPr>
        <p:spPr>
          <a:xfrm>
            <a:off x="661988" y="1376363"/>
            <a:ext cx="7507287" cy="4619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 витратним є період від 0 до 18 років.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з інфляцією, розмір інвестицій в кожного мешканця буде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Найбільші витрати – це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харчі 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та </a:t>
            </a:r>
            <a:r>
              <a:rPr lang="uk-UA" b="1" dirty="0">
                <a:solidFill>
                  <a:schemeClr val="accent1">
                    <a:lumMod val="50000"/>
                  </a:schemeClr>
                </a:solidFill>
              </a:rPr>
              <a:t>житло</a:t>
            </a: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З покращенням якості життя структура витрат буде перерозподілятися та збільшуватися.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У зв’язку  зі збільшенням тривалості життя, старше покоління повинно приймати більш активну участь у вихованні та забезпеченні молодого покоління. </a:t>
            </a:r>
          </a:p>
          <a:p>
            <a:pPr marL="342900" indent="-342900" algn="just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uk-UA" dirty="0">
                <a:solidFill>
                  <a:schemeClr val="accent1">
                    <a:lumMod val="50000"/>
                  </a:schemeClr>
                </a:solidFill>
              </a:rPr>
              <a:t>Існуючі інформаційні технології дозволяють персоніфікувати облік підтримки молодого та старшого поколінь.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1">
            <a:extLst>
              <a:ext uri="{FF2B5EF4-FFF2-40B4-BE49-F238E27FC236}">
                <a16:creationId xmlns:a16="http://schemas.microsoft.com/office/drawing/2014/main" id="{F466415A-6844-496C-B798-CE7544BE6A6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BB558F7-D25A-4C62-865B-9282244C030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8915" name="TextBox 6">
            <a:extLst>
              <a:ext uri="{FF2B5EF4-FFF2-40B4-BE49-F238E27FC236}">
                <a16:creationId xmlns:a16="http://schemas.microsoft.com/office/drawing/2014/main" id="{EEC8300B-9B5C-4A3F-92F2-07130322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1747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 dirty="0">
                <a:solidFill>
                  <a:srgbClr val="FF9900"/>
                </a:solidFill>
              </a:rPr>
              <a:t>Структура витрат українських домогосподарств і домогосподарств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8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400" b="1" dirty="0">
                <a:solidFill>
                  <a:srgbClr val="FF9900"/>
                </a:solidFill>
              </a:rPr>
              <a:t>країн ЄС за 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201</a:t>
            </a:r>
            <a:r>
              <a:rPr lang="en-US" altLang="ru-RU" sz="24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400" b="1" dirty="0" smtClean="0">
                <a:solidFill>
                  <a:srgbClr val="FF9900"/>
                </a:solidFill>
              </a:rPr>
              <a:t>р</a:t>
            </a:r>
            <a:r>
              <a:rPr lang="uk-UA" altLang="ru-RU" sz="2400" b="1" dirty="0">
                <a:solidFill>
                  <a:srgbClr val="FF9900"/>
                </a:solidFill>
              </a:rPr>
              <a:t>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 dirty="0">
              <a:solidFill>
                <a:srgbClr val="FF9900"/>
              </a:solidFill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A7F74F7-F391-4870-829B-ED08573A2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675067"/>
              </p:ext>
            </p:extLst>
          </p:nvPr>
        </p:nvGraphicFramePr>
        <p:xfrm>
          <a:off x="190419" y="849420"/>
          <a:ext cx="8744028" cy="55685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06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678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№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Стаття витрат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>
                          <a:effectLst/>
                        </a:rPr>
                        <a:t>Україна*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b="1" u="none" strike="noStrike" noProof="0" dirty="0" smtClean="0">
                          <a:effectLst/>
                        </a:rPr>
                        <a:t>ЄС(2</a:t>
                      </a:r>
                      <a:r>
                        <a:rPr lang="en-US" sz="1100" b="1" u="none" strike="noStrike" noProof="0" dirty="0" smtClean="0">
                          <a:effectLst/>
                        </a:rPr>
                        <a:t>8</a:t>
                      </a:r>
                      <a:r>
                        <a:rPr lang="uk-UA" sz="1100" b="1" u="none" strike="noStrike" noProof="0" dirty="0" smtClean="0">
                          <a:effectLst/>
                        </a:rPr>
                        <a:t>)**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 fontAlgn="ctr"/>
                      <a:r>
                        <a:rPr lang="uk-UA" sz="1100" b="1" u="none" strike="noStrike" noProof="0" dirty="0">
                          <a:effectLst/>
                        </a:rPr>
                        <a:t>Різниця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Всього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населення</a:t>
                      </a:r>
                      <a:r>
                        <a:rPr lang="uk-UA" sz="1100" u="none" strike="noStrike" noProof="0" dirty="0">
                          <a:effectLst/>
                        </a:rPr>
                        <a:t>, млн. осіб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45,6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502,6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uk-UA" sz="1100" u="none" strike="noStrike" noProof="0" dirty="0">
                          <a:effectLst/>
                        </a:rPr>
                        <a:t>Курс Євро/</a:t>
                      </a:r>
                      <a:r>
                        <a:rPr lang="uk-UA" sz="1100" u="none" strike="noStrike" noProof="0" dirty="0" err="1">
                          <a:effectLst/>
                        </a:rPr>
                        <a:t>грн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10,39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1,00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7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1" u="sng" strike="noStrike" noProof="0" dirty="0">
                          <a:effectLst/>
                        </a:rPr>
                        <a:t>Найменування статей</a:t>
                      </a:r>
                      <a:endParaRPr lang="uk-UA" sz="11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млрд.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r>
                        <a:rPr lang="uk-UA" sz="1100" u="none" strike="noStrike" baseline="0" noProof="0" dirty="0">
                          <a:effectLst/>
                        </a:rPr>
                        <a:t> особа</a:t>
                      </a:r>
                      <a:r>
                        <a:rPr lang="uk-UA" sz="1100" u="none" strike="noStrike" noProof="0" dirty="0">
                          <a:effectLst/>
                        </a:rPr>
                        <a:t>/рік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1 особа/міс євро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28" marR="6328" marT="6328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%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 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ВВП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2 095,5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98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доходів населення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Заробітна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плата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849,4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9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Доходи від підприємницької, орендної та інвестиційної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16,62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Соціальна допомога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інші бюджетні виплати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vert="vert27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849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b="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uk-UA" sz="1100" b="0" u="none" strike="noStrike" noProof="0" dirty="0">
                          <a:effectLst/>
                        </a:rPr>
                        <a:t>Всього витрати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8 362,0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16 338,4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14 475,4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1 206,3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Продукти харчування та безалкогольні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напої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1 766,0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-726,3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1 691,6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2 374,8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Транспорт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1 087,1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1 881,8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1 876,1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32 759,8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Житло, вода, електроенергія, газ та інші види палива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2 023,6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3 503,1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3 476,7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13 272,9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33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2.4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Алкогольні напої, тютюнові вироби, наркотики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11 429,3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2.5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Одяг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та взуття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8 306,8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2.6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Охорона здоров’я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9 814,7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2.7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Побутові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речі</a:t>
                      </a:r>
                      <a:r>
                        <a:rPr lang="uk-UA" sz="1100" b="0" u="none" strike="noStrike" noProof="0" dirty="0">
                          <a:effectLst/>
                        </a:rPr>
                        <a:t>, побутова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техніка</a:t>
                      </a:r>
                      <a:r>
                        <a:rPr lang="uk-UA" sz="1100" b="0" u="none" strike="noStrike" noProof="0" dirty="0">
                          <a:effectLst/>
                        </a:rPr>
                        <a:t>, утримання житла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793,0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25 640,8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8767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2.8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Відпочинок та культура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1 230,4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1 224,4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20 321,4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3893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2.9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Різні товари та</a:t>
                      </a:r>
                      <a:r>
                        <a:rPr lang="uk-UA" sz="1100" b="0" u="none" strike="noStrike" baseline="0" noProof="0" dirty="0">
                          <a:effectLst/>
                        </a:rPr>
                        <a:t> послуги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155,2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1 650,2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1 646,3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42 517,2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644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2.10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Ресторани та готелі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1 273,8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1 270,3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35 674,2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2.11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Зв’язок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361,9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-10,7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9 712,4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7838">
                <a:tc>
                  <a:txBody>
                    <a:bodyPr/>
                    <a:lstStyle/>
                    <a:p>
                      <a:pPr algn="ctr" fontAlgn="b"/>
                      <a:r>
                        <a:rPr lang="uk-UA" sz="1100" u="none" strike="noStrike" noProof="0" dirty="0">
                          <a:effectLst/>
                        </a:rPr>
                        <a:t>2.12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marL="36000" lvl="0" algn="l" fontAlgn="b"/>
                      <a:r>
                        <a:rPr lang="uk-UA" sz="1100" b="0" u="none" strike="noStrike" noProof="0" dirty="0">
                          <a:effectLst/>
                        </a:rPr>
                        <a:t>Освіта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159,2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157,5</a:t>
                      </a: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9 323,9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20148">
                <a:tc gridSpan="13">
                  <a:txBody>
                    <a:bodyPr/>
                    <a:lstStyle/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Укрстату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r>
                        <a:rPr lang="uk-UA" sz="1100" u="none" strike="noStrike" noProof="0" dirty="0">
                          <a:effectLst/>
                        </a:rPr>
                        <a:t>**) Дані </a:t>
                      </a:r>
                      <a:r>
                        <a:rPr lang="uk-UA" sz="1100" u="none" strike="noStrike" noProof="0" dirty="0" err="1">
                          <a:effectLst/>
                        </a:rPr>
                        <a:t>Eurostat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28" marR="6328" marT="632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>
            <a:extLst>
              <a:ext uri="{FF2B5EF4-FFF2-40B4-BE49-F238E27FC236}">
                <a16:creationId xmlns:a16="http://schemas.microsoft.com/office/drawing/2014/main" id="{3FEE67E9-101D-475B-BCAE-5449FAF2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1755775"/>
            <a:ext cx="6996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Економіка України</a:t>
            </a:r>
          </a:p>
        </p:txBody>
      </p:sp>
      <p:sp>
        <p:nvSpPr>
          <p:cNvPr id="27651" name="Номер слайда 1">
            <a:extLst>
              <a:ext uri="{FF2B5EF4-FFF2-40B4-BE49-F238E27FC236}">
                <a16:creationId xmlns:a16="http://schemas.microsoft.com/office/drawing/2014/main" id="{35CB5EA6-67F7-402D-B9DB-8D6D9ACD700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BCB567-C26D-4763-9C65-AA547955AD6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1">
            <a:extLst>
              <a:ext uri="{FF2B5EF4-FFF2-40B4-BE49-F238E27FC236}">
                <a16:creationId xmlns:a16="http://schemas.microsoft.com/office/drawing/2014/main" id="{83FCED06-8926-4CDF-9E98-F126704B12E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5E4F83-095D-4CAB-9607-7B672CB4192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0243" name="TextBox 6">
            <a:extLst>
              <a:ext uri="{FF2B5EF4-FFF2-40B4-BE49-F238E27FC236}">
                <a16:creationId xmlns:a16="http://schemas.microsoft.com/office/drawing/2014/main" id="{FBFD7F4D-1860-47FD-9279-87A1DB0E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2575"/>
            <a:ext cx="7974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Бізнес - процес задоволення потреб людської популяції.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3EA0E5C-DA7E-462A-9456-FC6D7A2A299A}"/>
              </a:ext>
            </a:extLst>
          </p:cNvPr>
          <p:cNvGrpSpPr/>
          <p:nvPr/>
        </p:nvGrpSpPr>
        <p:grpSpPr>
          <a:xfrm>
            <a:off x="228600" y="658200"/>
            <a:ext cx="8802466" cy="5814859"/>
            <a:chOff x="228600" y="266311"/>
            <a:chExt cx="8802466" cy="5814859"/>
          </a:xfrm>
          <a:noFill/>
        </p:grpSpPr>
        <p:sp>
          <p:nvSpPr>
            <p:cNvPr id="8" name="Rectangle 90">
              <a:extLst>
                <a:ext uri="{FF2B5EF4-FFF2-40B4-BE49-F238E27FC236}">
                  <a16:creationId xmlns:a16="http://schemas.microsoft.com/office/drawing/2014/main" id="{8D217F60-ACDA-4351-900A-E27E699F0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61" y="1354080"/>
              <a:ext cx="973246" cy="1776321"/>
            </a:xfrm>
            <a:prstGeom prst="rect">
              <a:avLst/>
            </a:prstGeom>
            <a:grpFill/>
            <a:ln w="12700"/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" name="Text Box 1">
              <a:extLst>
                <a:ext uri="{FF2B5EF4-FFF2-40B4-BE49-F238E27FC236}">
                  <a16:creationId xmlns:a16="http://schemas.microsoft.com/office/drawing/2014/main" id="{ECFFA506-19AF-49E4-A635-BC77A00D7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822960"/>
              <a:ext cx="890339" cy="2334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 err="1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Невідновлювальні</a:t>
              </a: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 ресурси</a:t>
              </a: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893495DC-934E-4D85-9FBD-5C103CFD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053754"/>
              <a:ext cx="728132" cy="3039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Неорганічні елементи</a:t>
              </a: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D0699685-29D0-4FE0-AF7B-B1B158092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12" y="1355301"/>
              <a:ext cx="724527" cy="2637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Органічні елементи</a:t>
              </a:r>
            </a:p>
          </p:txBody>
        </p:sp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99ABEDAC-C03E-49CA-8B94-D5B62EDCE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1056195"/>
              <a:ext cx="169417" cy="56648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Надра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788F5539-8323-4FB4-B0EC-E95EA9507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1002478"/>
              <a:ext cx="501042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Видобуток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E2B551CF-7278-4F28-A554-3141B555B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258" y="1002478"/>
              <a:ext cx="800224" cy="4102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Збагачення, стандартизація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5CE2670D-3D63-4F57-94CD-763B4362D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568" y="2580413"/>
              <a:ext cx="599309" cy="2679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DB21E5E2-53D8-4641-816E-8535A302B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260923"/>
              <a:ext cx="890339" cy="1476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Вторинні ресурси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37852A66-AD6A-439D-9FF4-A0A8EE1CC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40862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Побутові відходи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AE84506F-93F5-4593-91DF-072A50991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628370"/>
              <a:ext cx="890339" cy="21975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Промислові відходи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2D37E6C-A2DD-42C6-907F-834CA297B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375525"/>
              <a:ext cx="890339" cy="181995"/>
            </a:xfrm>
            <a:prstGeom prst="rect">
              <a:avLst/>
            </a:prstGeom>
            <a:no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Частотний діапазон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B52B4351-2FFB-4B4E-ADAE-2FD8C7CE6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821" y="4371995"/>
              <a:ext cx="436158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CE16E6EC-603C-42DD-8CA7-2C379D369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301" y="4361007"/>
              <a:ext cx="580344" cy="49810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C4C5FC8F-EC26-43A6-8CB3-B3ABC4898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248" y="709477"/>
              <a:ext cx="576738" cy="438403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953A09E-75E8-4B34-9745-64C63319B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309" y="801040"/>
              <a:ext cx="708026" cy="45781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ts val="1100"/>
                </a:lnSpc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продуктів харчування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68477EBB-F9A3-4B77-95FA-089C52407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961" y="1810674"/>
              <a:ext cx="267943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матеріалів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1FCF627C-3526-4E61-B20F-7423A77D4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703" y="1810674"/>
              <a:ext cx="23550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напівфабрикатів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53A480BA-AED9-48F0-866B-28F2337ED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311" y="1810674"/>
              <a:ext cx="231896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готових виробів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920ACC9B-E741-4C55-99CA-2B10FC2B1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380" y="3449040"/>
              <a:ext cx="808956" cy="2380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енергії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ABDA4D42-D4E5-4136-8ABD-37025540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5529" y="1734982"/>
              <a:ext cx="684877" cy="23440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товарів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53989F3-03C5-4F5C-81C9-A1F94E8AB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801" y="1810674"/>
              <a:ext cx="242711" cy="95469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комплектуючих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29A85EB-852A-466F-BDF3-885210ED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086584"/>
              <a:ext cx="692086" cy="23545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обладнання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B6CD44B1-6B92-4021-82E6-68DB5FDE6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321" y="2613986"/>
              <a:ext cx="793015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Виробництво інфраструктури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1D98B1D3-7117-4D88-9C96-FF5E1FB3F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938" y="709477"/>
              <a:ext cx="537087" cy="43803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КОМБІНАЦІЯ</a:t>
              </a:r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C8E6FBE0-2CAE-4B4B-BF5B-83DF16361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199" y="892603"/>
              <a:ext cx="353252" cy="419724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wordArtVert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Споживачі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FF45B983-2C6F-466C-ADF8-C8A8DBDF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255" y="725348"/>
              <a:ext cx="438562" cy="9034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резиденти, що знаходяться на території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0438E3F4-D604-4C6A-A72F-0766E492E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1421" y="727789"/>
              <a:ext cx="471003" cy="9009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0" rIns="45720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Фізичні особи нерезиденти, що знаходяться на території</a:t>
              </a:r>
            </a:p>
          </p:txBody>
        </p:sp>
        <p:sp>
          <p:nvSpPr>
            <p:cNvPr id="36" name="Line 49">
              <a:extLst>
                <a:ext uri="{FF2B5EF4-FFF2-40B4-BE49-F238E27FC236}">
                  <a16:creationId xmlns:a16="http://schemas.microsoft.com/office/drawing/2014/main" id="{6A6CF67F-36D2-4668-AC72-98794F485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40" y="1212700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7" name="Line 50">
              <a:extLst>
                <a:ext uri="{FF2B5EF4-FFF2-40B4-BE49-F238E27FC236}">
                  <a16:creationId xmlns:a16="http://schemas.microsoft.com/office/drawing/2014/main" id="{CA69CD23-AAB2-42E2-92C3-A069F6C8E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933" y="1211242"/>
              <a:ext cx="9732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2B67398D-11F0-4E94-8C4F-2C8EC1DF5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4606396"/>
              <a:ext cx="20906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39" name="Line 54">
              <a:extLst>
                <a:ext uri="{FF2B5EF4-FFF2-40B4-BE49-F238E27FC236}">
                  <a16:creationId xmlns:a16="http://schemas.microsoft.com/office/drawing/2014/main" id="{6290CED2-7144-4FA7-9C2A-4292A8302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584" y="4606396"/>
              <a:ext cx="24871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0" name="Line 58">
              <a:extLst>
                <a:ext uri="{FF2B5EF4-FFF2-40B4-BE49-F238E27FC236}">
                  <a16:creationId xmlns:a16="http://schemas.microsoft.com/office/drawing/2014/main" id="{9E711708-C307-4921-A054-E01F998AA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040" y="4606396"/>
              <a:ext cx="15860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1" name="Line 59">
              <a:extLst>
                <a:ext uri="{FF2B5EF4-FFF2-40B4-BE49-F238E27FC236}">
                  <a16:creationId xmlns:a16="http://schemas.microsoft.com/office/drawing/2014/main" id="{B23AE178-FB42-42AB-9400-BB200155B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195" y="907253"/>
              <a:ext cx="234300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2" name="Line 61">
              <a:extLst>
                <a:ext uri="{FF2B5EF4-FFF2-40B4-BE49-F238E27FC236}">
                  <a16:creationId xmlns:a16="http://schemas.microsoft.com/office/drawing/2014/main" id="{8D9FECB7-114A-4C73-B861-DEAD24271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986" y="3536941"/>
              <a:ext cx="15139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3" name="Text Box 62">
              <a:extLst>
                <a:ext uri="{FF2B5EF4-FFF2-40B4-BE49-F238E27FC236}">
                  <a16:creationId xmlns:a16="http://schemas.microsoft.com/office/drawing/2014/main" id="{B7DE9F02-91B9-41BB-99C5-45FA8CC55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326" y="567859"/>
              <a:ext cx="297379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Державний сектор</a:t>
              </a:r>
            </a:p>
          </p:txBody>
        </p:sp>
        <p:sp>
          <p:nvSpPr>
            <p:cNvPr id="44" name="Text Box 63">
              <a:extLst>
                <a:ext uri="{FF2B5EF4-FFF2-40B4-BE49-F238E27FC236}">
                  <a16:creationId xmlns:a16="http://schemas.microsoft.com/office/drawing/2014/main" id="{E6AB19E5-5AD3-48C1-88CD-356DDCAFC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307" y="567859"/>
              <a:ext cx="239707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Корпоративний сектор</a:t>
              </a:r>
            </a:p>
          </p:txBody>
        </p:sp>
        <p:sp>
          <p:nvSpPr>
            <p:cNvPr id="45" name="Text Box 64">
              <a:extLst>
                <a:ext uri="{FF2B5EF4-FFF2-40B4-BE49-F238E27FC236}">
                  <a16:creationId xmlns:a16="http://schemas.microsoft.com/office/drawing/2014/main" id="{85076AFB-50B9-47A8-872B-67178A03A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614" y="567858"/>
              <a:ext cx="248718" cy="1054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45720" tIns="32004" rIns="45720" bIns="32004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Приватний сектор</a:t>
              </a:r>
            </a:p>
            <a:p>
              <a:pPr algn="ctr" eaLnBrk="1" hangingPunct="1">
                <a:defRPr sz="1000"/>
              </a:pPr>
              <a:endParaRPr lang="uk-UA" sz="550" b="1" dirty="0">
                <a:solidFill>
                  <a:srgbClr val="000000"/>
                </a:solidFill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46" name="Line 71">
              <a:extLst>
                <a:ext uri="{FF2B5EF4-FFF2-40B4-BE49-F238E27FC236}">
                  <a16:creationId xmlns:a16="http://schemas.microsoft.com/office/drawing/2014/main" id="{EBAC6BF2-6050-4DB7-8F7B-C6A1622A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404" y="2145184"/>
              <a:ext cx="12255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7" name="Line 76">
              <a:extLst>
                <a:ext uri="{FF2B5EF4-FFF2-40B4-BE49-F238E27FC236}">
                  <a16:creationId xmlns:a16="http://schemas.microsoft.com/office/drawing/2014/main" id="{91791024-56F1-46F8-9C4C-282007F8F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736680"/>
              <a:ext cx="245113" cy="183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8" name="Line 77">
              <a:extLst>
                <a:ext uri="{FF2B5EF4-FFF2-40B4-BE49-F238E27FC236}">
                  <a16:creationId xmlns:a16="http://schemas.microsoft.com/office/drawing/2014/main" id="{8B3D8FD4-DEE8-4F86-9DD5-0E7BE122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2196459"/>
              <a:ext cx="24511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94928A5-012E-4A6F-90C5-56B5E1554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207" y="1837532"/>
              <a:ext cx="27395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B72B967D-0314-4300-AB88-7A626783D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4" y="904811"/>
              <a:ext cx="1350207" cy="2442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1" name="Line 80">
              <a:extLst>
                <a:ext uri="{FF2B5EF4-FFF2-40B4-BE49-F238E27FC236}">
                  <a16:creationId xmlns:a16="http://schemas.microsoft.com/office/drawing/2014/main" id="{56AE4288-4B92-417D-A8BD-8EF46777F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0407" y="1844857"/>
              <a:ext cx="263136" cy="4884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2" name="Line 81">
              <a:extLst>
                <a:ext uri="{FF2B5EF4-FFF2-40B4-BE49-F238E27FC236}">
                  <a16:creationId xmlns:a16="http://schemas.microsoft.com/office/drawing/2014/main" id="{5A21AB3B-5C11-4868-9783-267A64F9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0407" y="2196459"/>
              <a:ext cx="24150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3" name="Line 85">
              <a:extLst>
                <a:ext uri="{FF2B5EF4-FFF2-40B4-BE49-F238E27FC236}">
                  <a16:creationId xmlns:a16="http://schemas.microsoft.com/office/drawing/2014/main" id="{3F48A363-A4D4-4308-A0C3-B94B6E368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1550" y="2192797"/>
              <a:ext cx="194649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4" name="Line 86">
              <a:extLst>
                <a:ext uri="{FF2B5EF4-FFF2-40B4-BE49-F238E27FC236}">
                  <a16:creationId xmlns:a16="http://schemas.microsoft.com/office/drawing/2014/main" id="{2891C920-8D5C-4509-A087-31E2FD0EF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335" y="3536941"/>
              <a:ext cx="1350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grpSp>
          <p:nvGrpSpPr>
            <p:cNvPr id="55" name="Group 101">
              <a:extLst>
                <a:ext uri="{FF2B5EF4-FFF2-40B4-BE49-F238E27FC236}">
                  <a16:creationId xmlns:a16="http://schemas.microsoft.com/office/drawing/2014/main" id="{4364E6A0-8AD3-4CD7-AC7A-9B93D0591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1837532"/>
              <a:ext cx="890339" cy="2230473"/>
              <a:chOff x="0" y="3124200"/>
              <a:chExt cx="330" cy="389"/>
            </a:xfrm>
            <a:grpFill/>
          </p:grpSpPr>
          <p:sp>
            <p:nvSpPr>
              <p:cNvPr id="133" name="Text Box 7">
                <a:extLst>
                  <a:ext uri="{FF2B5EF4-FFF2-40B4-BE49-F238E27FC236}">
                    <a16:creationId xmlns:a16="http://schemas.microsoft.com/office/drawing/2014/main" id="{31E21D78-7001-4C94-90E8-57B725985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00"/>
                <a:ext cx="330" cy="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Відновлювальні біоресурси</a:t>
                </a: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3BDC5BFF-9858-4F00-947E-70A33DCCA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25"/>
                <a:ext cx="330" cy="64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Земля</a:t>
                </a:r>
              </a:p>
            </p:txBody>
          </p:sp>
          <p:sp>
            <p:nvSpPr>
              <p:cNvPr id="135" name="Text Box 9">
                <a:extLst>
                  <a:ext uri="{FF2B5EF4-FFF2-40B4-BE49-F238E27FC236}">
                    <a16:creationId xmlns:a16="http://schemas.microsoft.com/office/drawing/2014/main" id="{43B233D5-655E-4D14-8974-E7C97BFA1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389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Вода</a:t>
                </a:r>
              </a:p>
            </p:txBody>
          </p:sp>
          <p:sp>
            <p:nvSpPr>
              <p:cNvPr id="136" name="Text Box 13">
                <a:extLst>
                  <a:ext uri="{FF2B5EF4-FFF2-40B4-BE49-F238E27FC236}">
                    <a16:creationId xmlns:a16="http://schemas.microsoft.com/office/drawing/2014/main" id="{46477748-B543-4F52-90EA-3D09D3CF3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456"/>
                <a:ext cx="330" cy="66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Сонце</a:t>
                </a:r>
              </a:p>
            </p:txBody>
          </p:sp>
          <p:sp>
            <p:nvSpPr>
              <p:cNvPr id="137" name="Text Box 14">
                <a:extLst>
                  <a:ext uri="{FF2B5EF4-FFF2-40B4-BE49-F238E27FC236}">
                    <a16:creationId xmlns:a16="http://schemas.microsoft.com/office/drawing/2014/main" id="{D8B31CD0-9A13-4160-AC00-252BDBBC35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522"/>
                <a:ext cx="330" cy="67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Вітер</a:t>
                </a:r>
              </a:p>
            </p:txBody>
          </p:sp>
          <p:sp>
            <p:nvSpPr>
              <p:cNvPr id="138" name="Text Box 87">
                <a:extLst>
                  <a:ext uri="{FF2B5EF4-FFF2-40B4-BE49-F238E27FC236}">
                    <a16:creationId xmlns:a16="http://schemas.microsoft.com/office/drawing/2014/main" id="{48834F30-5CAA-4B4B-8530-F232AA428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124244"/>
                <a:ext cx="330" cy="81"/>
              </a:xfrm>
              <a:prstGeom prst="rect">
                <a:avLst/>
              </a:prstGeom>
              <a:grpFill/>
              <a:ln w="12700"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tIns="32004" rIns="45720" bIns="0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 sz="1000"/>
                </a:pPr>
                <a:r>
                  <a:rPr lang="uk-UA" sz="550" b="1" dirty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Біологічні ресурси</a:t>
                </a:r>
              </a:p>
            </p:txBody>
          </p:sp>
        </p:grpSp>
        <p:sp>
          <p:nvSpPr>
            <p:cNvPr id="56" name="Text Box 88">
              <a:extLst>
                <a:ext uri="{FF2B5EF4-FFF2-40B4-BE49-F238E27FC236}">
                  <a16:creationId xmlns:a16="http://schemas.microsoft.com/office/drawing/2014/main" id="{4C196ECD-7E95-4F1D-815F-56750A1AF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8" y="2452835"/>
              <a:ext cx="1449053" cy="1275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Полювання</a:t>
              </a:r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3447A18D-8AC7-4BD6-8A46-C2F22227E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9451" y="3053488"/>
              <a:ext cx="11174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58" name="Text Box 11">
              <a:extLst>
                <a:ext uri="{FF2B5EF4-FFF2-40B4-BE49-F238E27FC236}">
                  <a16:creationId xmlns:a16="http://schemas.microsoft.com/office/drawing/2014/main" id="{495114DF-A3A6-49DA-B55F-321EF3C7A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12" y="2580413"/>
              <a:ext cx="504646" cy="2643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Відстріл</a:t>
              </a:r>
            </a:p>
          </p:txBody>
        </p:sp>
        <p:sp>
          <p:nvSpPr>
            <p:cNvPr id="59" name="Line 81">
              <a:extLst>
                <a:ext uri="{FF2B5EF4-FFF2-40B4-BE49-F238E27FC236}">
                  <a16:creationId xmlns:a16="http://schemas.microsoft.com/office/drawing/2014/main" id="{C220D640-7A72-44F8-895A-15E146D4D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259" y="2685405"/>
              <a:ext cx="197310" cy="916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0" name="Line 82">
              <a:extLst>
                <a:ext uri="{FF2B5EF4-FFF2-40B4-BE49-F238E27FC236}">
                  <a16:creationId xmlns:a16="http://schemas.microsoft.com/office/drawing/2014/main" id="{53E173FF-D697-438F-9882-F1D5CFF69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544" y="2687237"/>
              <a:ext cx="22348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1" name="Text Box 11">
              <a:extLst>
                <a:ext uri="{FF2B5EF4-FFF2-40B4-BE49-F238E27FC236}">
                  <a16:creationId xmlns:a16="http://schemas.microsoft.com/office/drawing/2014/main" id="{891D1143-AA20-47A4-BA05-329C633D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053" y="2013333"/>
              <a:ext cx="61638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2" name="Line 57">
              <a:extLst>
                <a:ext uri="{FF2B5EF4-FFF2-40B4-BE49-F238E27FC236}">
                  <a16:creationId xmlns:a16="http://schemas.microsoft.com/office/drawing/2014/main" id="{CE9C4390-3CA3-422B-BE7E-4CE5E75D7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443" y="2119546"/>
              <a:ext cx="180806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3" name="Text Box 88">
              <a:extLst>
                <a:ext uri="{FF2B5EF4-FFF2-40B4-BE49-F238E27FC236}">
                  <a16:creationId xmlns:a16="http://schemas.microsoft.com/office/drawing/2014/main" id="{7A80B207-5C40-4DA9-94B8-1FEE4BBAD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078" y="1881484"/>
              <a:ext cx="1474287" cy="1318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Лісництво</a:t>
              </a:r>
            </a:p>
          </p:txBody>
        </p:sp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A2635B05-5030-4799-BB43-C7AF24A4C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216" y="2013333"/>
              <a:ext cx="452379" cy="27102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Збір</a:t>
              </a:r>
            </a:p>
          </p:txBody>
        </p:sp>
        <p:sp>
          <p:nvSpPr>
            <p:cNvPr id="65" name="Line 87">
              <a:extLst>
                <a:ext uri="{FF2B5EF4-FFF2-40B4-BE49-F238E27FC236}">
                  <a16:creationId xmlns:a16="http://schemas.microsoft.com/office/drawing/2014/main" id="{09F71A42-D8E9-40FB-B945-2A08F2E92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7595" y="2119546"/>
              <a:ext cx="1857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6" name="Line 88">
              <a:extLst>
                <a:ext uri="{FF2B5EF4-FFF2-40B4-BE49-F238E27FC236}">
                  <a16:creationId xmlns:a16="http://schemas.microsoft.com/office/drawing/2014/main" id="{0A3EA98D-E241-4EDE-A3B2-65A279DCF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2123209"/>
              <a:ext cx="21988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B4B90B48-66AD-4EBC-B628-7E1E7A27A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348" y="3210976"/>
              <a:ext cx="573134" cy="24905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68" name="Line 57">
              <a:extLst>
                <a:ext uri="{FF2B5EF4-FFF2-40B4-BE49-F238E27FC236}">
                  <a16:creationId xmlns:a16="http://schemas.microsoft.com/office/drawing/2014/main" id="{87610E7E-64F5-43D4-98EE-5F28481A2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6482" y="3305401"/>
              <a:ext cx="13337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69" name="Text Box 88">
              <a:extLst>
                <a:ext uri="{FF2B5EF4-FFF2-40B4-BE49-F238E27FC236}">
                  <a16:creationId xmlns:a16="http://schemas.microsoft.com/office/drawing/2014/main" id="{32B49A3D-5165-4FFA-AA7E-12ED55E38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7" y="3068137"/>
              <a:ext cx="1449054" cy="1428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Рослинництво</a:t>
              </a:r>
            </a:p>
          </p:txBody>
        </p:sp>
        <p:sp>
          <p:nvSpPr>
            <p:cNvPr id="70" name="Text Box 11">
              <a:extLst>
                <a:ext uri="{FF2B5EF4-FFF2-40B4-BE49-F238E27FC236}">
                  <a16:creationId xmlns:a16="http://schemas.microsoft.com/office/drawing/2014/main" id="{8E8DC9D2-169C-428C-BC1E-4EADC975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334" y="3210977"/>
              <a:ext cx="677668" cy="25271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1" name="Line 93">
              <a:extLst>
                <a:ext uri="{FF2B5EF4-FFF2-40B4-BE49-F238E27FC236}">
                  <a16:creationId xmlns:a16="http://schemas.microsoft.com/office/drawing/2014/main" id="{5BE46141-7710-43CE-AE82-11B2C8426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605" y="3298877"/>
              <a:ext cx="11534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2" name="Line 94">
              <a:extLst>
                <a:ext uri="{FF2B5EF4-FFF2-40B4-BE49-F238E27FC236}">
                  <a16:creationId xmlns:a16="http://schemas.microsoft.com/office/drawing/2014/main" id="{14A59089-1F98-4B13-BD8D-FB6E3E761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335" y="3302539"/>
              <a:ext cx="154999" cy="2861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3" name="Text Box 11">
              <a:extLst>
                <a:ext uri="{FF2B5EF4-FFF2-40B4-BE49-F238E27FC236}">
                  <a16:creationId xmlns:a16="http://schemas.microsoft.com/office/drawing/2014/main" id="{A99A6057-8747-4436-8A7E-76CC2724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744" y="3771343"/>
              <a:ext cx="569527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Сортування</a:t>
              </a:r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D13E4856-8FDC-439A-A2FF-668B37736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3875920"/>
              <a:ext cx="126161" cy="529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5" name="Text Box 88">
              <a:extLst>
                <a:ext uri="{FF2B5EF4-FFF2-40B4-BE49-F238E27FC236}">
                  <a16:creationId xmlns:a16="http://schemas.microsoft.com/office/drawing/2014/main" id="{D176A470-BE69-4EE1-BD42-31B77ED72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289" y="3646817"/>
              <a:ext cx="1467076" cy="12452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Тваринництво</a:t>
              </a: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C2E48785-FAF8-4CB5-98A7-048DDA0E7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566" y="3771343"/>
              <a:ext cx="675864" cy="2783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32004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Вирощування</a:t>
              </a:r>
            </a:p>
          </p:txBody>
        </p:sp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E8885857-69DF-474F-82DB-63D7B8A47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047" y="3881217"/>
              <a:ext cx="7930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4AAC84D8-5141-4AF2-9092-8884F086D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2544" y="3859240"/>
              <a:ext cx="180232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79" name="Rectangle 103">
              <a:extLst>
                <a:ext uri="{FF2B5EF4-FFF2-40B4-BE49-F238E27FC236}">
                  <a16:creationId xmlns:a16="http://schemas.microsoft.com/office/drawing/2014/main" id="{33453E9A-1CE4-41BF-BCF8-685668B6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622665"/>
              <a:ext cx="787608" cy="22219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 людей</a:t>
              </a:r>
            </a:p>
            <a:p>
              <a:pPr algn="ctr" eaLnBrk="1" hangingPunct="1">
                <a:defRPr/>
              </a:pPr>
              <a:endParaRPr lang="uk-UA" sz="550" dirty="0"/>
            </a:p>
          </p:txBody>
        </p:sp>
        <p:sp>
          <p:nvSpPr>
            <p:cNvPr id="80" name="Rectangle 104">
              <a:extLst>
                <a:ext uri="{FF2B5EF4-FFF2-40B4-BE49-F238E27FC236}">
                  <a16:creationId xmlns:a16="http://schemas.microsoft.com/office/drawing/2014/main" id="{B31F79FB-FE51-4B0E-9CDD-A2C9DA91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6" y="1843637"/>
              <a:ext cx="787608" cy="21059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Переміщення вантажів</a:t>
              </a:r>
            </a:p>
          </p:txBody>
        </p:sp>
        <p:sp>
          <p:nvSpPr>
            <p:cNvPr id="81" name="Rectangle 105">
              <a:extLst>
                <a:ext uri="{FF2B5EF4-FFF2-40B4-BE49-F238E27FC236}">
                  <a16:creationId xmlns:a16="http://schemas.microsoft.com/office/drawing/2014/main" id="{29DC4E4E-13EB-4D34-A44C-3F677674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261164"/>
              <a:ext cx="787005" cy="21914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Приготування їжі</a:t>
              </a:r>
            </a:p>
          </p:txBody>
        </p:sp>
        <p:sp>
          <p:nvSpPr>
            <p:cNvPr id="82" name="Rectangle 106">
              <a:extLst>
                <a:ext uri="{FF2B5EF4-FFF2-40B4-BE49-F238E27FC236}">
                  <a16:creationId xmlns:a16="http://schemas.microsoft.com/office/drawing/2014/main" id="{DDAAF680-3910-4047-AE2E-BD2D36C60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054231"/>
              <a:ext cx="787006" cy="206933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Обмін інформацією</a:t>
              </a:r>
            </a:p>
          </p:txBody>
        </p:sp>
        <p:sp>
          <p:nvSpPr>
            <p:cNvPr id="83" name="Rectangle 107">
              <a:extLst>
                <a:ext uri="{FF2B5EF4-FFF2-40B4-BE49-F238E27FC236}">
                  <a16:creationId xmlns:a16="http://schemas.microsoft.com/office/drawing/2014/main" id="{F4234668-3F0B-45DB-83B7-503ACBEE2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485188"/>
              <a:ext cx="787607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безпеки</a:t>
              </a:r>
            </a:p>
          </p:txBody>
        </p:sp>
        <p:sp>
          <p:nvSpPr>
            <p:cNvPr id="84" name="Rectangle 108">
              <a:extLst>
                <a:ext uri="{FF2B5EF4-FFF2-40B4-BE49-F238E27FC236}">
                  <a16:creationId xmlns:a16="http://schemas.microsoft.com/office/drawing/2014/main" id="{FE60CAB2-EF4E-48E7-AE36-E931B87E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693952"/>
              <a:ext cx="787607" cy="22158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Проживання</a:t>
              </a:r>
            </a:p>
          </p:txBody>
        </p:sp>
        <p:sp>
          <p:nvSpPr>
            <p:cNvPr id="85" name="Rectangle 109">
              <a:extLst>
                <a:ext uri="{FF2B5EF4-FFF2-40B4-BE49-F238E27FC236}">
                  <a16:creationId xmlns:a16="http://schemas.microsoft.com/office/drawing/2014/main" id="{2FD6FD8E-8CC8-4C14-B743-8026B32A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2921638"/>
              <a:ext cx="787005" cy="217918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Отримання нових знань</a:t>
              </a:r>
            </a:p>
          </p:txBody>
        </p:sp>
        <p:sp>
          <p:nvSpPr>
            <p:cNvPr id="86" name="Line 112">
              <a:extLst>
                <a:ext uri="{FF2B5EF4-FFF2-40B4-BE49-F238E27FC236}">
                  <a16:creationId xmlns:a16="http://schemas.microsoft.com/office/drawing/2014/main" id="{EB4E4345-135B-4490-9EFB-62B3B7A47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2192797"/>
              <a:ext cx="227091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7" name="Line 113">
              <a:extLst>
                <a:ext uri="{FF2B5EF4-FFF2-40B4-BE49-F238E27FC236}">
                  <a16:creationId xmlns:a16="http://schemas.microsoft.com/office/drawing/2014/main" id="{E5007313-CD2E-407B-A925-AEC32F87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482" y="1258855"/>
              <a:ext cx="129766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88" name="Text Box 114">
              <a:extLst>
                <a:ext uri="{FF2B5EF4-FFF2-40B4-BE49-F238E27FC236}">
                  <a16:creationId xmlns:a16="http://schemas.microsoft.com/office/drawing/2014/main" id="{684B8FFC-504D-4D89-9D79-7CE5DC2D8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081" y="289508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Ресурси</a:t>
              </a:r>
            </a:p>
          </p:txBody>
        </p:sp>
        <p:sp>
          <p:nvSpPr>
            <p:cNvPr id="89" name="Text Box 115">
              <a:extLst>
                <a:ext uri="{FF2B5EF4-FFF2-40B4-BE49-F238E27FC236}">
                  <a16:creationId xmlns:a16="http://schemas.microsoft.com/office/drawing/2014/main" id="{E0E74FE6-ADFB-4FDF-B362-64785CBBA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944" y="266311"/>
              <a:ext cx="1767463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Виробництво товарів</a:t>
              </a:r>
            </a:p>
          </p:txBody>
        </p:sp>
        <p:sp>
          <p:nvSpPr>
            <p:cNvPr id="90" name="Text Box 116">
              <a:extLst>
                <a:ext uri="{FF2B5EF4-FFF2-40B4-BE49-F238E27FC236}">
                  <a16:creationId xmlns:a16="http://schemas.microsoft.com/office/drawing/2014/main" id="{3EE104D0-CEE3-46C0-A621-8765E04FB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967" y="266311"/>
              <a:ext cx="1326498" cy="278351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Надання послуг</a:t>
              </a:r>
            </a:p>
          </p:txBody>
        </p: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A0C9A5EF-559B-4A0F-A080-B0139FA0D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848122"/>
              <a:ext cx="890338" cy="26003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Будівельні відходи</a:t>
              </a:r>
            </a:p>
          </p:txBody>
        </p:sp>
        <p:sp>
          <p:nvSpPr>
            <p:cNvPr id="92" name="Text Box 22">
              <a:extLst>
                <a:ext uri="{FF2B5EF4-FFF2-40B4-BE49-F238E27FC236}">
                  <a16:creationId xmlns:a16="http://schemas.microsoft.com/office/drawing/2014/main" id="{5672AAFA-4F5F-4AE8-8C63-34118F53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1" y="5557520"/>
              <a:ext cx="890338" cy="278261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Повітряний простір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8602F1C9-1EDA-4F0B-BF88-2BF2EADD6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835781"/>
              <a:ext cx="890340" cy="24538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Космічний простір</a:t>
              </a:r>
            </a:p>
          </p:txBody>
        </p:sp>
        <p:sp>
          <p:nvSpPr>
            <p:cNvPr id="94" name="Line 120">
              <a:extLst>
                <a:ext uri="{FF2B5EF4-FFF2-40B4-BE49-F238E27FC236}">
                  <a16:creationId xmlns:a16="http://schemas.microsoft.com/office/drawing/2014/main" id="{2B9DE016-85F2-479E-95D9-F1545AE18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939" y="5452438"/>
              <a:ext cx="3972284" cy="3663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5" name="Line 121">
              <a:extLst>
                <a:ext uri="{FF2B5EF4-FFF2-40B4-BE49-F238E27FC236}">
                  <a16:creationId xmlns:a16="http://schemas.microsoft.com/office/drawing/2014/main" id="{1DFAA016-CA6D-4600-8D7F-B54D727D5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8" y="5705151"/>
              <a:ext cx="4206585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6" name="Line 122">
              <a:extLst>
                <a:ext uri="{FF2B5EF4-FFF2-40B4-BE49-F238E27FC236}">
                  <a16:creationId xmlns:a16="http://schemas.microsoft.com/office/drawing/2014/main" id="{1DDD5DF6-AD52-4C91-9F39-E1090B4B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939" y="5902927"/>
              <a:ext cx="4372396" cy="0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7" name="Line 123">
              <a:extLst>
                <a:ext uri="{FF2B5EF4-FFF2-40B4-BE49-F238E27FC236}">
                  <a16:creationId xmlns:a16="http://schemas.microsoft.com/office/drawing/2014/main" id="{11C8AD1E-A9A9-4C85-A851-2EFA45913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5523" y="4796847"/>
              <a:ext cx="0" cy="90830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8" name="Line 124">
              <a:extLst>
                <a:ext uri="{FF2B5EF4-FFF2-40B4-BE49-F238E27FC236}">
                  <a16:creationId xmlns:a16="http://schemas.microsoft.com/office/drawing/2014/main" id="{8BE25423-88A6-409E-9347-822CEAA37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3755" y="4888409"/>
              <a:ext cx="0" cy="1014518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99" name="Line 125">
              <a:extLst>
                <a:ext uri="{FF2B5EF4-FFF2-40B4-BE49-F238E27FC236}">
                  <a16:creationId xmlns:a16="http://schemas.microsoft.com/office/drawing/2014/main" id="{5C4D0E75-B62E-4312-9927-9C60A12AD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94828" y="4617384"/>
              <a:ext cx="0" cy="835054"/>
            </a:xfrm>
            <a:prstGeom prst="line">
              <a:avLst/>
            </a:prstGeom>
            <a:grpFill/>
            <a:ln w="12700"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0" name="Line 126">
              <a:extLst>
                <a:ext uri="{FF2B5EF4-FFF2-40B4-BE49-F238E27FC236}">
                  <a16:creationId xmlns:a16="http://schemas.microsoft.com/office/drawing/2014/main" id="{C66F81A0-9034-4570-8DD5-18353C49B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1223" y="4625952"/>
              <a:ext cx="558715" cy="4837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1" name="Line 127">
              <a:extLst>
                <a:ext uri="{FF2B5EF4-FFF2-40B4-BE49-F238E27FC236}">
                  <a16:creationId xmlns:a16="http://schemas.microsoft.com/office/drawing/2014/main" id="{E38739C1-B115-4296-B361-40E3F3FE9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1918" y="4809311"/>
              <a:ext cx="324415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2" name="Line 128">
              <a:extLst>
                <a:ext uri="{FF2B5EF4-FFF2-40B4-BE49-F238E27FC236}">
                  <a16:creationId xmlns:a16="http://schemas.microsoft.com/office/drawing/2014/main" id="{832A3DA0-AF55-4054-B56C-C32F67260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4902207"/>
              <a:ext cx="154998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3" name="Line 129">
              <a:extLst>
                <a:ext uri="{FF2B5EF4-FFF2-40B4-BE49-F238E27FC236}">
                  <a16:creationId xmlns:a16="http://schemas.microsoft.com/office/drawing/2014/main" id="{5F81AB82-D97A-44CA-AFA9-76304C0DC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0630" y="5001948"/>
              <a:ext cx="1229173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04" name="Text Box 19">
              <a:extLst>
                <a:ext uri="{FF2B5EF4-FFF2-40B4-BE49-F238E27FC236}">
                  <a16:creationId xmlns:a16="http://schemas.microsoft.com/office/drawing/2014/main" id="{7389AD7B-76C6-4196-BAC4-4808DD13A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5159436"/>
              <a:ext cx="890339" cy="2160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550" b="1" dirty="0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Небіологічні ресурси</a:t>
              </a:r>
            </a:p>
          </p:txBody>
        </p:sp>
        <p:sp>
          <p:nvSpPr>
            <p:cNvPr id="105" name="Rectangle 109">
              <a:extLst>
                <a:ext uri="{FF2B5EF4-FFF2-40B4-BE49-F238E27FC236}">
                  <a16:creationId xmlns:a16="http://schemas.microsoft.com/office/drawing/2014/main" id="{0878A5DF-4678-4B06-8744-C5BFD947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139555"/>
              <a:ext cx="787006" cy="213649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Зберігання наявних знань</a:t>
              </a:r>
            </a:p>
          </p:txBody>
        </p:sp>
        <p:sp>
          <p:nvSpPr>
            <p:cNvPr id="106" name="Rectangle 109">
              <a:extLst>
                <a:ext uri="{FF2B5EF4-FFF2-40B4-BE49-F238E27FC236}">
                  <a16:creationId xmlns:a16="http://schemas.microsoft.com/office/drawing/2014/main" id="{20F395A1-5059-4C8E-A64F-8F1AD3E3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5" y="3353205"/>
              <a:ext cx="787007" cy="29361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Навчання наявними знаннями</a:t>
              </a:r>
            </a:p>
          </p:txBody>
        </p:sp>
        <p:sp>
          <p:nvSpPr>
            <p:cNvPr id="107" name="Rectangle 109">
              <a:extLst>
                <a:ext uri="{FF2B5EF4-FFF2-40B4-BE49-F238E27FC236}">
                  <a16:creationId xmlns:a16="http://schemas.microsoft.com/office/drawing/2014/main" id="{4E64C92F-B1C4-42CA-904F-1494B8FC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642494"/>
              <a:ext cx="787005" cy="2087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Фінансові </a:t>
              </a:r>
            </a:p>
          </p:txBody>
        </p:sp>
        <p:sp>
          <p:nvSpPr>
            <p:cNvPr id="108" name="Rectangle 109">
              <a:extLst>
                <a:ext uri="{FF2B5EF4-FFF2-40B4-BE49-F238E27FC236}">
                  <a16:creationId xmlns:a16="http://schemas.microsoft.com/office/drawing/2014/main" id="{AFDEC24D-79B1-40E7-9F77-D4B0DD32F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3854309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Представницькі </a:t>
              </a:r>
            </a:p>
          </p:txBody>
        </p:sp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209F7933-F118-4BC7-8B0F-56180FB3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066735"/>
              <a:ext cx="787006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Ідентифікації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23A47D8-26B2-4D49-955E-4651159E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276109"/>
              <a:ext cx="787005" cy="21181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Проводження часу</a:t>
              </a:r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E5139473-C5DE-49EA-9C78-1D6480C8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490977"/>
              <a:ext cx="787005" cy="20937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Реабілітація</a:t>
              </a:r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98D4A5CE-EDA2-43F1-928D-8A6A7ED14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504376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Типи споживачів</a:t>
              </a:r>
            </a:p>
            <a:p>
              <a:pPr eaLnBrk="1" hangingPunct="1">
                <a:defRPr/>
              </a:pPr>
              <a:endParaRPr lang="uk-UA" sz="550" dirty="0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FDC66A70-E1D0-465F-883F-2CBC7467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Мінімальний</a:t>
              </a:r>
            </a:p>
          </p:txBody>
        </p:sp>
        <p:sp>
          <p:nvSpPr>
            <p:cNvPr id="114" name="Rectangle 109">
              <a:extLst>
                <a:ext uri="{FF2B5EF4-FFF2-40B4-BE49-F238E27FC236}">
                  <a16:creationId xmlns:a16="http://schemas.microsoft.com/office/drawing/2014/main" id="{4B0A6FF4-A986-4E8C-9F0F-88087B50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471148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Фізіологічні потреби</a:t>
              </a: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1E9A099B-2268-4880-948F-6A35BF27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1628769"/>
              <a:ext cx="913169" cy="220972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Рівень задоволення</a:t>
              </a: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FC3A2870-A108-4857-8B34-D24C0153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648" y="1849741"/>
              <a:ext cx="306392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Середній</a:t>
              </a: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9B5A7C57-DB6B-474C-B1E5-216C3991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040" y="1849741"/>
              <a:ext cx="300384" cy="621407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r>
                <a:rPr lang="uk-UA" sz="550" dirty="0"/>
                <a:t>Рівень розкоші</a:t>
              </a:r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78170205-322E-409B-A64D-8082DFBEB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695782"/>
              <a:ext cx="913169" cy="296664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Підтримання температурного режиму тіла</a:t>
              </a:r>
            </a:p>
          </p:txBody>
        </p:sp>
        <p:sp>
          <p:nvSpPr>
            <p:cNvPr id="119" name="Rectangle 109">
              <a:extLst>
                <a:ext uri="{FF2B5EF4-FFF2-40B4-BE49-F238E27FC236}">
                  <a16:creationId xmlns:a16="http://schemas.microsoft.com/office/drawing/2014/main" id="{C244BEEB-BF96-44DB-8DF9-E607644A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2992446"/>
              <a:ext cx="913169" cy="21853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Повітряна суміш для процесів окислення</a:t>
              </a:r>
            </a:p>
          </p:txBody>
        </p:sp>
        <p:sp>
          <p:nvSpPr>
            <p:cNvPr id="120" name="Rectangle 109">
              <a:extLst>
                <a:ext uri="{FF2B5EF4-FFF2-40B4-BE49-F238E27FC236}">
                  <a16:creationId xmlns:a16="http://schemas.microsoft.com/office/drawing/2014/main" id="{11A58609-CDBE-4DD0-BD00-5DD5BEEB7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210977"/>
              <a:ext cx="913169" cy="14528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/>
                <a:t>Вода</a:t>
              </a:r>
            </a:p>
          </p:txBody>
        </p:sp>
        <p:sp>
          <p:nvSpPr>
            <p:cNvPr id="121" name="Rectangle 109">
              <a:extLst>
                <a:ext uri="{FF2B5EF4-FFF2-40B4-BE49-F238E27FC236}">
                  <a16:creationId xmlns:a16="http://schemas.microsoft.com/office/drawing/2014/main" id="{ADEEE620-42B7-4937-A7BE-8B34C4AA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356257"/>
              <a:ext cx="913169" cy="313756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Відсутність шкідливих впливів( радіації, шуму та </a:t>
              </a:r>
              <a:r>
                <a:rPr lang="uk-UA" sz="550" dirty="0" err="1"/>
                <a:t>інш</a:t>
              </a:r>
              <a:r>
                <a:rPr lang="uk-UA" sz="550" dirty="0"/>
                <a:t>.)</a:t>
              </a:r>
            </a:p>
          </p:txBody>
        </p:sp>
        <p:sp>
          <p:nvSpPr>
            <p:cNvPr id="122" name="Rectangle 109">
              <a:extLst>
                <a:ext uri="{FF2B5EF4-FFF2-40B4-BE49-F238E27FC236}">
                  <a16:creationId xmlns:a16="http://schemas.microsoft.com/office/drawing/2014/main" id="{2BCC07E6-28D5-4693-8301-70F55145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801862"/>
              <a:ext cx="913169" cy="12330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Сонячна енергія</a:t>
              </a:r>
            </a:p>
          </p:txBody>
        </p:sp>
        <p:sp>
          <p:nvSpPr>
            <p:cNvPr id="123" name="Rectangle 109">
              <a:extLst>
                <a:ext uri="{FF2B5EF4-FFF2-40B4-BE49-F238E27FC236}">
                  <a16:creationId xmlns:a16="http://schemas.microsoft.com/office/drawing/2014/main" id="{02DCEE6F-D8C4-441C-BC1F-2506D53BE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064343"/>
              <a:ext cx="913169" cy="39316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Забезпечення безболісного функціонування тіла</a:t>
              </a:r>
            </a:p>
          </p:txBody>
        </p:sp>
        <p:sp>
          <p:nvSpPr>
            <p:cNvPr id="124" name="Rectangle 109">
              <a:extLst>
                <a:ext uri="{FF2B5EF4-FFF2-40B4-BE49-F238E27FC236}">
                  <a16:creationId xmlns:a16="http://schemas.microsoft.com/office/drawing/2014/main" id="{C62277AC-4E46-4038-A503-C2C3D3F5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2" y="4457503"/>
              <a:ext cx="913169" cy="227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Соціальні потреби</a:t>
              </a:r>
            </a:p>
          </p:txBody>
        </p:sp>
        <p:sp>
          <p:nvSpPr>
            <p:cNvPr id="125" name="Rectangle 109">
              <a:extLst>
                <a:ext uri="{FF2B5EF4-FFF2-40B4-BE49-F238E27FC236}">
                  <a16:creationId xmlns:a16="http://schemas.microsoft.com/office/drawing/2014/main" id="{12DC6EC3-1A6B-4EF6-9C78-ED361E56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3925168"/>
              <a:ext cx="913169" cy="139175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Сон, відпочинок</a:t>
              </a:r>
            </a:p>
          </p:txBody>
        </p:sp>
        <p:sp>
          <p:nvSpPr>
            <p:cNvPr id="126" name="Rectangle 109">
              <a:extLst>
                <a:ext uri="{FF2B5EF4-FFF2-40B4-BE49-F238E27FC236}">
                  <a16:creationId xmlns:a16="http://schemas.microsoft.com/office/drawing/2014/main" id="{AB85BD3E-112E-43E2-835E-4ECA1CF31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4" y="4684579"/>
              <a:ext cx="913169" cy="2185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Духовні потреби</a:t>
              </a:r>
            </a:p>
          </p:txBody>
        </p:sp>
        <p:sp>
          <p:nvSpPr>
            <p:cNvPr id="127" name="Rectangle 109">
              <a:extLst>
                <a:ext uri="{FF2B5EF4-FFF2-40B4-BE49-F238E27FC236}">
                  <a16:creationId xmlns:a16="http://schemas.microsoft.com/office/drawing/2014/main" id="{530DBC50-9934-472F-ABE6-B840823AA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4903109"/>
              <a:ext cx="913169" cy="2319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Творчі потреби</a:t>
              </a:r>
            </a:p>
          </p:txBody>
        </p:sp>
        <p:sp>
          <p:nvSpPr>
            <p:cNvPr id="128" name="Rectangle 109">
              <a:extLst>
                <a:ext uri="{FF2B5EF4-FFF2-40B4-BE49-F238E27FC236}">
                  <a16:creationId xmlns:a16="http://schemas.microsoft.com/office/drawing/2014/main" id="{ECCC1080-81B5-41FE-81FF-2F1F7964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327" y="4700351"/>
              <a:ext cx="787005" cy="21792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Формування іміджу</a:t>
              </a:r>
            </a:p>
          </p:txBody>
        </p:sp>
        <p:sp>
          <p:nvSpPr>
            <p:cNvPr id="129" name="Line 81">
              <a:extLst>
                <a:ext uri="{FF2B5EF4-FFF2-40B4-BE49-F238E27FC236}">
                  <a16:creationId xmlns:a16="http://schemas.microsoft.com/office/drawing/2014/main" id="{A3866874-F58E-4BFD-B42A-47023F94B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335" y="2745102"/>
              <a:ext cx="162207" cy="0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0" name="Line 57">
              <a:extLst>
                <a:ext uri="{FF2B5EF4-FFF2-40B4-BE49-F238E27FC236}">
                  <a16:creationId xmlns:a16="http://schemas.microsoft.com/office/drawing/2014/main" id="{A67F70F1-F474-40BB-B01F-BED357AAB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9270" y="2683574"/>
              <a:ext cx="137425" cy="3663"/>
            </a:xfrm>
            <a:prstGeom prst="line">
              <a:avLst/>
            </a:prstGeom>
            <a:grpFill/>
            <a:ln w="12700">
              <a:headEnd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defRPr/>
              </a:pPr>
              <a:endParaRPr lang="ru-RU" sz="550"/>
            </a:p>
          </p:txBody>
        </p:sp>
        <p:sp>
          <p:nvSpPr>
            <p:cNvPr id="131" name="Rectangle 109">
              <a:extLst>
                <a:ext uri="{FF2B5EF4-FFF2-40B4-BE49-F238E27FC236}">
                  <a16:creationId xmlns:a16="http://schemas.microsoft.com/office/drawing/2014/main" id="{172965D7-1B7A-4EAC-B6FC-38010D6E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9255" y="3670013"/>
              <a:ext cx="913169" cy="131850"/>
            </a:xfrm>
            <a:prstGeom prst="rect">
              <a:avLst/>
            </a:prstGeom>
            <a:grpFill/>
            <a:ln w="127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uk-UA" sz="550" dirty="0"/>
                <a:t>Їжа</a:t>
              </a:r>
            </a:p>
          </p:txBody>
        </p:sp>
        <p:sp>
          <p:nvSpPr>
            <p:cNvPr id="132" name="Text Box 116">
              <a:extLst>
                <a:ext uri="{FF2B5EF4-FFF2-40B4-BE49-F238E27FC236}">
                  <a16:creationId xmlns:a16="http://schemas.microsoft.com/office/drawing/2014/main" id="{884B304D-7F7E-4EC6-A910-D3FB7C8E8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4568" y="282948"/>
              <a:ext cx="1326498" cy="139175"/>
            </a:xfrm>
            <a:prstGeom prst="rect">
              <a:avLst/>
            </a:prstGeom>
            <a:grpFill/>
            <a:ln w="12700"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tIns="32004" rIns="45720" bIns="0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 sz="1000"/>
              </a:pPr>
              <a:r>
                <a:rPr lang="uk-UA" sz="800" b="1" u="sng" dirty="0">
                  <a:solidFill>
                    <a:srgbClr val="000000"/>
                  </a:solidFill>
                  <a:latin typeface="Arial Cyr"/>
                </a:rPr>
                <a:t>Потреби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1">
            <a:extLst>
              <a:ext uri="{FF2B5EF4-FFF2-40B4-BE49-F238E27FC236}">
                <a16:creationId xmlns:a16="http://schemas.microsoft.com/office/drawing/2014/main" id="{60E3741B-7E30-4D2E-8C32-2C8557DA94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7389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2024D-A6F0-47E2-B234-50C34F83E2E4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075C772-C63B-409B-AB43-178A2304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</p:txBody>
      </p:sp>
      <p:grpSp>
        <p:nvGrpSpPr>
          <p:cNvPr id="21508" name="Группа 85">
            <a:extLst>
              <a:ext uri="{FF2B5EF4-FFF2-40B4-BE49-F238E27FC236}">
                <a16:creationId xmlns:a16="http://schemas.microsoft.com/office/drawing/2014/main" id="{7EC8E858-ACD2-4497-BE27-4317C4001A7A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757238"/>
            <a:ext cx="8102600" cy="5562600"/>
            <a:chOff x="-534" y="517091"/>
            <a:chExt cx="9254114" cy="606150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F3C8F72-0E64-4593-92E8-3C62D6EE0DF9}"/>
                </a:ext>
              </a:extLst>
            </p:cNvPr>
            <p:cNvSpPr/>
            <p:nvPr/>
          </p:nvSpPr>
          <p:spPr>
            <a:xfrm>
              <a:off x="255115" y="1980572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Центральній Банк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E807816-53FE-42DB-B5E9-0E9AC9E8C249}"/>
                </a:ext>
              </a:extLst>
            </p:cNvPr>
            <p:cNvSpPr/>
            <p:nvPr/>
          </p:nvSpPr>
          <p:spPr>
            <a:xfrm>
              <a:off x="4020944" y="6166888"/>
              <a:ext cx="1216597" cy="4117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Місцеві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 бюджет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6674D8E-57CB-4581-8EAE-DB1B81833523}"/>
                </a:ext>
              </a:extLst>
            </p:cNvPr>
            <p:cNvSpPr/>
            <p:nvPr/>
          </p:nvSpPr>
          <p:spPr>
            <a:xfrm>
              <a:off x="255115" y="733326"/>
              <a:ext cx="1216596" cy="6694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Іноземні банки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E92605F-4F8F-4705-A781-A1AFC0960C1A}"/>
                </a:ext>
              </a:extLst>
            </p:cNvPr>
            <p:cNvSpPr/>
            <p:nvPr/>
          </p:nvSpPr>
          <p:spPr>
            <a:xfrm>
              <a:off x="4004627" y="3426754"/>
              <a:ext cx="1216596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Бюджети установ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82764A8-D43B-4B9D-AE7F-BBF83A2D1D87}"/>
                </a:ext>
              </a:extLst>
            </p:cNvPr>
            <p:cNvSpPr/>
            <p:nvPr/>
          </p:nvSpPr>
          <p:spPr>
            <a:xfrm>
              <a:off x="2124431" y="197538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Банки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EBD10C1-29BB-4397-B0A7-3E24CCE18D0E}"/>
                </a:ext>
              </a:extLst>
            </p:cNvPr>
            <p:cNvSpPr/>
            <p:nvPr/>
          </p:nvSpPr>
          <p:spPr>
            <a:xfrm>
              <a:off x="3991934" y="1978841"/>
              <a:ext cx="1216597" cy="1119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Корпорації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A8B2A48-583B-4A99-90EC-E0D2EACC04EB}"/>
                </a:ext>
              </a:extLst>
            </p:cNvPr>
            <p:cNvSpPr/>
            <p:nvPr/>
          </p:nvSpPr>
          <p:spPr>
            <a:xfrm>
              <a:off x="6051628" y="1984032"/>
              <a:ext cx="1216597" cy="1117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Фізичні особи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B839E9F-F789-41F6-8B97-2B37FDE4CDC9}"/>
                </a:ext>
              </a:extLst>
            </p:cNvPr>
            <p:cNvSpPr/>
            <p:nvPr/>
          </p:nvSpPr>
          <p:spPr>
            <a:xfrm>
              <a:off x="4022758" y="5594296"/>
              <a:ext cx="1214784" cy="5725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Фонд</a:t>
              </a: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и</a:t>
              </a:r>
              <a:endParaRPr lang="ru-RU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EF01E45-10B1-44C8-806A-F088DD8B0E7C}"/>
                </a:ext>
              </a:extLst>
            </p:cNvPr>
            <p:cNvSpPr/>
            <p:nvPr/>
          </p:nvSpPr>
          <p:spPr>
            <a:xfrm>
              <a:off x="4022758" y="5130688"/>
              <a:ext cx="1214784" cy="4618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200" dirty="0">
                  <a:solidFill>
                    <a:schemeClr val="tx2">
                      <a:lumMod val="75000"/>
                    </a:schemeClr>
                  </a:solidFill>
                </a:rPr>
                <a:t>Державний </a:t>
              </a:r>
              <a:r>
                <a:rPr lang="ru-RU" sz="1200" dirty="0">
                  <a:solidFill>
                    <a:schemeClr val="tx2">
                      <a:lumMod val="75000"/>
                    </a:schemeClr>
                  </a:solidFill>
                </a:rPr>
                <a:t>бюджет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19471B5B-91BB-4314-B135-A298B549DE88}"/>
                </a:ext>
              </a:extLst>
            </p:cNvPr>
            <p:cNvSpPr/>
            <p:nvPr/>
          </p:nvSpPr>
          <p:spPr>
            <a:xfrm>
              <a:off x="5446049" y="949562"/>
              <a:ext cx="1084240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Небанківські заощадження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F228CC17-3AA0-40D0-B89E-B441EDEF8FBE}"/>
                </a:ext>
              </a:extLst>
            </p:cNvPr>
            <p:cNvSpPr/>
            <p:nvPr/>
          </p:nvSpPr>
          <p:spPr>
            <a:xfrm>
              <a:off x="6573803" y="956481"/>
              <a:ext cx="984519" cy="3753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Натуральне</a:t>
              </a: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господарство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42B97DCF-F177-4C1B-B780-EF92DAA4F9D6}"/>
                </a:ext>
              </a:extLst>
            </p:cNvPr>
            <p:cNvSpPr/>
            <p:nvPr/>
          </p:nvSpPr>
          <p:spPr>
            <a:xfrm>
              <a:off x="7630847" y="951291"/>
              <a:ext cx="63277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Сірий ринок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C0079E6-78AD-46B9-AB08-9064E2EA1A2E}"/>
                </a:ext>
              </a:extLst>
            </p:cNvPr>
            <p:cNvSpPr/>
            <p:nvPr/>
          </p:nvSpPr>
          <p:spPr>
            <a:xfrm>
              <a:off x="8319829" y="958211"/>
              <a:ext cx="824965" cy="3753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900" dirty="0">
                  <a:solidFill>
                    <a:schemeClr val="tx2">
                      <a:lumMod val="75000"/>
                    </a:schemeClr>
                  </a:solidFill>
                </a:rPr>
                <a:t>Доход</a:t>
              </a:r>
              <a:r>
                <a:rPr lang="uk-UA" sz="900" dirty="0">
                  <a:solidFill>
                    <a:schemeClr val="tx2">
                      <a:lumMod val="75000"/>
                    </a:schemeClr>
                  </a:solidFill>
                </a:rPr>
                <a:t>и від активів</a:t>
              </a:r>
              <a:endParaRPr lang="ru-RU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6375111-8F33-4044-A32B-05CCE2DDACB7}"/>
                </a:ext>
              </a:extLst>
            </p:cNvPr>
            <p:cNvCxnSpPr/>
            <p:nvPr/>
          </p:nvCxnSpPr>
          <p:spPr>
            <a:xfrm>
              <a:off x="668504" y="1409710"/>
              <a:ext cx="0" cy="544913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B5FE119-7CFB-44B5-A91F-F343EF6B7A9D}"/>
                </a:ext>
              </a:extLst>
            </p:cNvPr>
            <p:cNvCxnSpPr/>
            <p:nvPr/>
          </p:nvCxnSpPr>
          <p:spPr>
            <a:xfrm>
              <a:off x="1018434" y="1418359"/>
              <a:ext cx="0" cy="544914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28">
              <a:extLst>
                <a:ext uri="{FF2B5EF4-FFF2-40B4-BE49-F238E27FC236}">
                  <a16:creationId xmlns:a16="http://schemas.microsoft.com/office/drawing/2014/main" id="{480BBB38-F82A-47DC-8A0A-A625B308F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666" y="1482459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C5274F-B8A6-4DA6-BB47-8B3D93B46518}"/>
                </a:ext>
              </a:extLst>
            </p:cNvPr>
            <p:cNvSpPr txBox="1"/>
            <p:nvPr/>
          </p:nvSpPr>
          <p:spPr>
            <a:xfrm>
              <a:off x="5208532" y="1881968"/>
              <a:ext cx="614644" cy="247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8886AE-B2C0-4B48-A54D-BF6CD3F7C911}"/>
                </a:ext>
              </a:extLst>
            </p:cNvPr>
            <p:cNvSpPr txBox="1"/>
            <p:nvPr/>
          </p:nvSpPr>
          <p:spPr>
            <a:xfrm>
              <a:off x="5239354" y="2129342"/>
              <a:ext cx="552999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4DFFD3-9089-44D3-BBCC-A8958A3C20F1}"/>
                </a:ext>
              </a:extLst>
            </p:cNvPr>
            <p:cNvSpPr txBox="1"/>
            <p:nvPr/>
          </p:nvSpPr>
          <p:spPr>
            <a:xfrm>
              <a:off x="5166830" y="2895679"/>
              <a:ext cx="1145886" cy="3996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30" name="TextBox 40">
              <a:extLst>
                <a:ext uri="{FF2B5EF4-FFF2-40B4-BE49-F238E27FC236}">
                  <a16:creationId xmlns:a16="http://schemas.microsoft.com/office/drawing/2014/main" id="{F34DEBAA-E7F4-4836-872E-1990B28F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34" y="1482459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1" name="TextBox 41">
              <a:extLst>
                <a:ext uri="{FF2B5EF4-FFF2-40B4-BE49-F238E27FC236}">
                  <a16:creationId xmlns:a16="http://schemas.microsoft.com/office/drawing/2014/main" id="{3B8C193C-0EF5-46D0-A3DD-B4800468D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312" y="1983691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32" name="TextBox 42">
              <a:extLst>
                <a:ext uri="{FF2B5EF4-FFF2-40B4-BE49-F238E27FC236}">
                  <a16:creationId xmlns:a16="http://schemas.microsoft.com/office/drawing/2014/main" id="{A2181EA6-0FAD-4AE4-B8E3-A7BC88ED6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162" y="1965527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01800B9B-AB51-40A9-93EC-CEF0DA07ED64}"/>
                </a:ext>
              </a:extLst>
            </p:cNvPr>
            <p:cNvCxnSpPr/>
            <p:nvPr/>
          </p:nvCxnSpPr>
          <p:spPr>
            <a:xfrm flipH="1">
              <a:off x="1471711" y="2383634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CD495BA9-AC2E-4190-9210-30B11EFD4E69}"/>
                </a:ext>
              </a:extLst>
            </p:cNvPr>
            <p:cNvCxnSpPr/>
            <p:nvPr/>
          </p:nvCxnSpPr>
          <p:spPr>
            <a:xfrm flipH="1">
              <a:off x="1477151" y="2734801"/>
              <a:ext cx="64002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52E4E918-C6D8-4916-95C7-5BAF333742C4}"/>
                </a:ext>
              </a:extLst>
            </p:cNvPr>
            <p:cNvCxnSpPr/>
            <p:nvPr/>
          </p:nvCxnSpPr>
          <p:spPr>
            <a:xfrm flipH="1">
              <a:off x="3341029" y="2364606"/>
              <a:ext cx="638215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B878694A-5947-494B-BCD2-2CAC3E215D0C}"/>
                </a:ext>
              </a:extLst>
            </p:cNvPr>
            <p:cNvCxnSpPr/>
            <p:nvPr/>
          </p:nvCxnSpPr>
          <p:spPr>
            <a:xfrm flipH="1">
              <a:off x="3335589" y="2719231"/>
              <a:ext cx="64002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37" name="TextBox 51">
              <a:extLst>
                <a:ext uri="{FF2B5EF4-FFF2-40B4-BE49-F238E27FC236}">
                  <a16:creationId xmlns:a16="http://schemas.microsoft.com/office/drawing/2014/main" id="{5F76CC30-9484-4794-9F1A-E1C8C778B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186" y="2368561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38" name="TextBox 52">
              <a:extLst>
                <a:ext uri="{FF2B5EF4-FFF2-40B4-BE49-F238E27FC236}">
                  <a16:creationId xmlns:a16="http://schemas.microsoft.com/office/drawing/2014/main" id="{609A9CB6-31B7-4580-AC46-DE73D961C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6529" y="2357500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E349CC5-6E35-4AD3-A1CF-9158535FF6A5}"/>
                </a:ext>
              </a:extLst>
            </p:cNvPr>
            <p:cNvCxnSpPr/>
            <p:nvPr/>
          </p:nvCxnSpPr>
          <p:spPr>
            <a:xfrm flipH="1">
              <a:off x="5201279" y="2951035"/>
              <a:ext cx="84128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D9145A14-8829-4B4C-BF51-EF2E6666483A}"/>
                </a:ext>
              </a:extLst>
            </p:cNvPr>
            <p:cNvCxnSpPr/>
            <p:nvPr/>
          </p:nvCxnSpPr>
          <p:spPr>
            <a:xfrm flipH="1">
              <a:off x="5201279" y="2769398"/>
              <a:ext cx="841283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E7B8B1E8-D0D5-4324-A20A-5D15070F0151}"/>
                </a:ext>
              </a:extLst>
            </p:cNvPr>
            <p:cNvCxnSpPr/>
            <p:nvPr/>
          </p:nvCxnSpPr>
          <p:spPr>
            <a:xfrm flipH="1">
              <a:off x="5210344" y="2108583"/>
              <a:ext cx="638215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39237FF-16BF-4BA0-ABCC-174FF3541A95}"/>
                </a:ext>
              </a:extLst>
            </p:cNvPr>
            <p:cNvCxnSpPr/>
            <p:nvPr/>
          </p:nvCxnSpPr>
          <p:spPr>
            <a:xfrm flipH="1">
              <a:off x="5217597" y="2343847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>
              <a:extLst>
                <a:ext uri="{FF2B5EF4-FFF2-40B4-BE49-F238E27FC236}">
                  <a16:creationId xmlns:a16="http://schemas.microsoft.com/office/drawing/2014/main" id="{71B40CD6-5F3E-4CF6-A480-DE16C0185262}"/>
                </a:ext>
              </a:extLst>
            </p:cNvPr>
            <p:cNvCxnSpPr/>
            <p:nvPr/>
          </p:nvCxnSpPr>
          <p:spPr>
            <a:xfrm rot="10800000">
              <a:off x="1478964" y="1292078"/>
              <a:ext cx="806835" cy="662545"/>
            </a:xfrm>
            <a:prstGeom prst="bentConnector3">
              <a:avLst>
                <a:gd name="adj1" fmla="val 6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>
              <a:extLst>
                <a:ext uri="{FF2B5EF4-FFF2-40B4-BE49-F238E27FC236}">
                  <a16:creationId xmlns:a16="http://schemas.microsoft.com/office/drawing/2014/main" id="{48736EF1-33EF-4A64-9F04-94EDBEB096B4}"/>
                </a:ext>
              </a:extLst>
            </p:cNvPr>
            <p:cNvCxnSpPr/>
            <p:nvPr/>
          </p:nvCxnSpPr>
          <p:spPr>
            <a:xfrm rot="16200000" flipV="1">
              <a:off x="1414317" y="948140"/>
              <a:ext cx="1081176" cy="966388"/>
            </a:xfrm>
            <a:prstGeom prst="bentConnector3">
              <a:avLst>
                <a:gd name="adj1" fmla="val 100093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3EAB05C7-A910-4B8F-8FEE-B438950D65D0}"/>
                </a:ext>
              </a:extLst>
            </p:cNvPr>
            <p:cNvCxnSpPr/>
            <p:nvPr/>
          </p:nvCxnSpPr>
          <p:spPr>
            <a:xfrm>
              <a:off x="4372688" y="4573665"/>
              <a:ext cx="0" cy="544914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0F6ED2D9-71CA-40B7-8EFF-97C9720246D8}"/>
                </a:ext>
              </a:extLst>
            </p:cNvPr>
            <p:cNvCxnSpPr/>
            <p:nvPr/>
          </p:nvCxnSpPr>
          <p:spPr>
            <a:xfrm>
              <a:off x="4844096" y="4570206"/>
              <a:ext cx="0" cy="54491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47" name="TextBox 105">
              <a:extLst>
                <a:ext uri="{FF2B5EF4-FFF2-40B4-BE49-F238E27FC236}">
                  <a16:creationId xmlns:a16="http://schemas.microsoft.com/office/drawing/2014/main" id="{13913515-9741-42F4-A112-C2D86600E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672" y="4703808"/>
              <a:ext cx="9332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надходження</a:t>
              </a:r>
            </a:p>
          </p:txBody>
        </p:sp>
        <p:sp>
          <p:nvSpPr>
            <p:cNvPr id="21548" name="TextBox 107">
              <a:extLst>
                <a:ext uri="{FF2B5EF4-FFF2-40B4-BE49-F238E27FC236}">
                  <a16:creationId xmlns:a16="http://schemas.microsoft.com/office/drawing/2014/main" id="{A8FA7E3F-E2FB-4CF2-8F1A-B8410619A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905" y="4688367"/>
              <a:ext cx="77457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утримання</a:t>
              </a:r>
            </a:p>
          </p:txBody>
        </p:sp>
        <p:cxnSp>
          <p:nvCxnSpPr>
            <p:cNvPr id="110" name="Соединительная линия уступом 109">
              <a:extLst>
                <a:ext uri="{FF2B5EF4-FFF2-40B4-BE49-F238E27FC236}">
                  <a16:creationId xmlns:a16="http://schemas.microsoft.com/office/drawing/2014/main" id="{1880BDEC-A6CB-4DA9-842F-0F0EC53D9CA2}"/>
                </a:ext>
              </a:extLst>
            </p:cNvPr>
            <p:cNvCxnSpPr>
              <a:stCxn id="7" idx="2"/>
            </p:cNvCxnSpPr>
            <p:nvPr/>
          </p:nvCxnSpPr>
          <p:spPr>
            <a:xfrm rot="16200000" flipH="1">
              <a:off x="1210082" y="2750500"/>
              <a:ext cx="2427025" cy="3122176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019553FA-CC83-4FF6-88DA-650B94F8F433}"/>
                </a:ext>
              </a:extLst>
            </p:cNvPr>
            <p:cNvCxnSpPr/>
            <p:nvPr/>
          </p:nvCxnSpPr>
          <p:spPr>
            <a:xfrm flipH="1">
              <a:off x="2976593" y="6059635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6A040A88-B811-46A5-83DF-5096E79865B8}"/>
                </a:ext>
              </a:extLst>
            </p:cNvPr>
            <p:cNvCxnSpPr/>
            <p:nvPr/>
          </p:nvCxnSpPr>
          <p:spPr>
            <a:xfrm flipH="1">
              <a:off x="2983845" y="5874537"/>
              <a:ext cx="1053418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оединительная линия уступом 116">
              <a:extLst>
                <a:ext uri="{FF2B5EF4-FFF2-40B4-BE49-F238E27FC236}">
                  <a16:creationId xmlns:a16="http://schemas.microsoft.com/office/drawing/2014/main" id="{0FEB7186-D842-484E-8D0F-3563AA3F7B5B}"/>
                </a:ext>
              </a:extLst>
            </p:cNvPr>
            <p:cNvCxnSpPr/>
            <p:nvPr/>
          </p:nvCxnSpPr>
          <p:spPr>
            <a:xfrm flipV="1">
              <a:off x="5217597" y="3098076"/>
              <a:ext cx="1164017" cy="830344"/>
            </a:xfrm>
            <a:prstGeom prst="bentConnector3">
              <a:avLst>
                <a:gd name="adj1" fmla="val 10011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Соединительная линия уступом 124">
              <a:extLst>
                <a:ext uri="{FF2B5EF4-FFF2-40B4-BE49-F238E27FC236}">
                  <a16:creationId xmlns:a16="http://schemas.microsoft.com/office/drawing/2014/main" id="{FDCF06E3-749F-49F0-BB6F-25CE3D44146B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5201279" y="3101536"/>
              <a:ext cx="1459553" cy="117113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Соединительная линия уступом 126">
              <a:extLst>
                <a:ext uri="{FF2B5EF4-FFF2-40B4-BE49-F238E27FC236}">
                  <a16:creationId xmlns:a16="http://schemas.microsoft.com/office/drawing/2014/main" id="{360A57F7-A40B-435F-A82A-C1144F18988C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5237542" y="3089426"/>
              <a:ext cx="1658995" cy="227306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Соединительная линия уступом 128">
              <a:extLst>
                <a:ext uri="{FF2B5EF4-FFF2-40B4-BE49-F238E27FC236}">
                  <a16:creationId xmlns:a16="http://schemas.microsoft.com/office/drawing/2014/main" id="{E02BB8E6-DAD1-4870-AC0D-362567D65D45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5237542" y="3089426"/>
              <a:ext cx="1882008" cy="2790301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56" name="TextBox 133">
              <a:extLst>
                <a:ext uri="{FF2B5EF4-FFF2-40B4-BE49-F238E27FC236}">
                  <a16:creationId xmlns:a16="http://schemas.microsoft.com/office/drawing/2014/main" id="{DD573D10-7FBA-4EF3-959D-2538AC4D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8" y="517091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57" name="TextBox 134">
              <a:extLst>
                <a:ext uri="{FF2B5EF4-FFF2-40B4-BE49-F238E27FC236}">
                  <a16:creationId xmlns:a16="http://schemas.microsoft.com/office/drawing/2014/main" id="{5BEC51AD-C51F-49F3-9400-01136813F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540" y="910737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58" name="TextBox 135">
              <a:extLst>
                <a:ext uri="{FF2B5EF4-FFF2-40B4-BE49-F238E27FC236}">
                  <a16:creationId xmlns:a16="http://schemas.microsoft.com/office/drawing/2014/main" id="{3D7B10AE-7DD5-4A85-A0B4-6EA983857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1880" y="2409169"/>
              <a:ext cx="7649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зарплата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88E53F-4D1B-419A-B249-C21CF4C7ECD7}"/>
                </a:ext>
              </a:extLst>
            </p:cNvPr>
            <p:cNvSpPr txBox="1"/>
            <p:nvPr/>
          </p:nvSpPr>
          <p:spPr>
            <a:xfrm>
              <a:off x="7231963" y="1945974"/>
              <a:ext cx="614644" cy="247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експорт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8468368-AE7E-4D96-A69F-20D34EBB7A94}"/>
                </a:ext>
              </a:extLst>
            </p:cNvPr>
            <p:cNvSpPr txBox="1"/>
            <p:nvPr/>
          </p:nvSpPr>
          <p:spPr>
            <a:xfrm>
              <a:off x="7270038" y="2193347"/>
              <a:ext cx="551185" cy="2456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імпорт</a:t>
              </a:r>
            </a:p>
          </p:txBody>
        </p:sp>
        <p:cxnSp>
          <p:nvCxnSpPr>
            <p:cNvPr id="140" name="Прямая соединительная линия 139">
              <a:extLst>
                <a:ext uri="{FF2B5EF4-FFF2-40B4-BE49-F238E27FC236}">
                  <a16:creationId xmlns:a16="http://schemas.microsoft.com/office/drawing/2014/main" id="{9AEEB57C-2EA5-462C-89C4-C3B1D6578F62}"/>
                </a:ext>
              </a:extLst>
            </p:cNvPr>
            <p:cNvCxnSpPr/>
            <p:nvPr/>
          </p:nvCxnSpPr>
          <p:spPr>
            <a:xfrm flipH="1">
              <a:off x="7277290" y="2160480"/>
              <a:ext cx="640028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Прямая соединительная линия 140">
              <a:extLst>
                <a:ext uri="{FF2B5EF4-FFF2-40B4-BE49-F238E27FC236}">
                  <a16:creationId xmlns:a16="http://schemas.microsoft.com/office/drawing/2014/main" id="{A285804D-3EE8-43E1-A35D-6F01CAE04017}"/>
                </a:ext>
              </a:extLst>
            </p:cNvPr>
            <p:cNvCxnSpPr/>
            <p:nvPr/>
          </p:nvCxnSpPr>
          <p:spPr>
            <a:xfrm flipH="1">
              <a:off x="7270038" y="2407852"/>
              <a:ext cx="64002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>
              <a:extLst>
                <a:ext uri="{FF2B5EF4-FFF2-40B4-BE49-F238E27FC236}">
                  <a16:creationId xmlns:a16="http://schemas.microsoft.com/office/drawing/2014/main" id="{D25FF8AD-9F5D-4B7C-B3EC-FBAEC7524DFC}"/>
                </a:ext>
              </a:extLst>
            </p:cNvPr>
            <p:cNvCxnSpPr/>
            <p:nvPr/>
          </p:nvCxnSpPr>
          <p:spPr>
            <a:xfrm flipH="1">
              <a:off x="7268225" y="300639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>
              <a:extLst>
                <a:ext uri="{FF2B5EF4-FFF2-40B4-BE49-F238E27FC236}">
                  <a16:creationId xmlns:a16="http://schemas.microsoft.com/office/drawing/2014/main" id="{72512556-64CB-4A44-AE93-FCD3819929A3}"/>
                </a:ext>
              </a:extLst>
            </p:cNvPr>
            <p:cNvCxnSpPr/>
            <p:nvPr/>
          </p:nvCxnSpPr>
          <p:spPr>
            <a:xfrm flipH="1">
              <a:off x="7268225" y="2710582"/>
              <a:ext cx="64909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8F4A76B-2E0C-4188-852D-39FF87EA694E}"/>
                </a:ext>
              </a:extLst>
            </p:cNvPr>
            <p:cNvSpPr txBox="1"/>
            <p:nvPr/>
          </p:nvSpPr>
          <p:spPr>
            <a:xfrm>
              <a:off x="5266551" y="4246718"/>
              <a:ext cx="1145886" cy="3996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витрати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n-lt"/>
                </a:rPr>
                <a:t>домогосподарств</a:t>
              </a:r>
            </a:p>
          </p:txBody>
        </p:sp>
        <p:sp>
          <p:nvSpPr>
            <p:cNvPr id="21566" name="TextBox 176">
              <a:extLst>
                <a:ext uri="{FF2B5EF4-FFF2-40B4-BE49-F238E27FC236}">
                  <a16:creationId xmlns:a16="http://schemas.microsoft.com/office/drawing/2014/main" id="{31CFA5DC-C15C-4443-8B36-19081B3C7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3907" y="3529586"/>
              <a:ext cx="6767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сервіси +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послуги</a:t>
              </a:r>
            </a:p>
          </p:txBody>
        </p:sp>
        <p:sp>
          <p:nvSpPr>
            <p:cNvPr id="21567" name="TextBox 177">
              <a:extLst>
                <a:ext uri="{FF2B5EF4-FFF2-40B4-BE49-F238E27FC236}">
                  <a16:creationId xmlns:a16="http://schemas.microsoft.com/office/drawing/2014/main" id="{51BE8C1C-C569-432C-9FBC-D12C9CFF2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9904" y="4983614"/>
              <a:ext cx="9092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 Д/Ф/М</a:t>
              </a:r>
            </a:p>
          </p:txBody>
        </p:sp>
        <p:sp>
          <p:nvSpPr>
            <p:cNvPr id="21568" name="TextBox 178">
              <a:extLst>
                <a:ext uri="{FF2B5EF4-FFF2-40B4-BE49-F238E27FC236}">
                  <a16:creationId xmlns:a16="http://schemas.microsoft.com/office/drawing/2014/main" id="{2FF4DDA4-4799-4CC7-9CC6-F852D5BC9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452282" y="4102529"/>
              <a:ext cx="138512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Відрахування Д/Ф/М</a:t>
              </a:r>
            </a:p>
          </p:txBody>
        </p:sp>
        <p:sp>
          <p:nvSpPr>
            <p:cNvPr id="21569" name="TextBox 179">
              <a:extLst>
                <a:ext uri="{FF2B5EF4-FFF2-40B4-BE49-F238E27FC236}">
                  <a16:creationId xmlns:a16="http://schemas.microsoft.com/office/drawing/2014/main" id="{89CD8578-5989-4ED1-A521-FF7A91187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2989" y="5505619"/>
              <a:ext cx="7473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соціальна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допомога</a:t>
              </a:r>
            </a:p>
          </p:txBody>
        </p:sp>
        <p:sp>
          <p:nvSpPr>
            <p:cNvPr id="21570" name="TextBox 180">
              <a:extLst>
                <a:ext uri="{FF2B5EF4-FFF2-40B4-BE49-F238E27FC236}">
                  <a16:creationId xmlns:a16="http://schemas.microsoft.com/office/drawing/2014/main" id="{05C14FFA-DCA0-4A72-8A13-5832466FB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1714" y="5472886"/>
              <a:ext cx="8819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зовнішні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запозичення</a:t>
              </a:r>
            </a:p>
          </p:txBody>
        </p:sp>
        <p:sp>
          <p:nvSpPr>
            <p:cNvPr id="21571" name="TextBox 181">
              <a:extLst>
                <a:ext uri="{FF2B5EF4-FFF2-40B4-BE49-F238E27FC236}">
                  <a16:creationId xmlns:a16="http://schemas.microsoft.com/office/drawing/2014/main" id="{71B8645E-CD14-44DC-BD19-647817081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901" y="6109364"/>
              <a:ext cx="7585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72" name="TextBox 182">
              <a:extLst>
                <a:ext uri="{FF2B5EF4-FFF2-40B4-BE49-F238E27FC236}">
                  <a16:creationId xmlns:a16="http://schemas.microsoft.com/office/drawing/2014/main" id="{A97E1D75-513F-4C29-B3F6-3D4490E78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527" y="2568196"/>
              <a:ext cx="85472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відтворення</a:t>
              </a:r>
            </a:p>
          </p:txBody>
        </p:sp>
        <p:sp>
          <p:nvSpPr>
            <p:cNvPr id="21573" name="TextBox 183">
              <a:extLst>
                <a:ext uri="{FF2B5EF4-FFF2-40B4-BE49-F238E27FC236}">
                  <a16:creationId xmlns:a16="http://schemas.microsoft.com/office/drawing/2014/main" id="{5DE9D420-D7F4-4F3D-A96A-0F44C2488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1835" y="2876625"/>
              <a:ext cx="139174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сальдо міграції</a:t>
              </a:r>
            </a:p>
          </p:txBody>
        </p: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7040868-04B5-4D82-BEC5-DE3EB4AFEDC5}"/>
                </a:ext>
              </a:extLst>
            </p:cNvPr>
            <p:cNvCxnSpPr/>
            <p:nvPr/>
          </p:nvCxnSpPr>
          <p:spPr>
            <a:xfrm>
              <a:off x="6510345" y="1323216"/>
              <a:ext cx="0" cy="646976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A4BA22B7-BB19-424D-A3FC-A9A2A9D7DE42}"/>
                </a:ext>
              </a:extLst>
            </p:cNvPr>
            <p:cNvCxnSpPr/>
            <p:nvPr/>
          </p:nvCxnSpPr>
          <p:spPr>
            <a:xfrm flipV="1">
              <a:off x="2735450" y="1439118"/>
              <a:ext cx="1813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9A6A8D24-1377-4F78-807E-CA4C00B5481E}"/>
                </a:ext>
              </a:extLst>
            </p:cNvPr>
            <p:cNvCxnSpPr/>
            <p:nvPr/>
          </p:nvCxnSpPr>
          <p:spPr>
            <a:xfrm flipV="1">
              <a:off x="6167667" y="162248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E540BD3A-865F-42F9-A4CE-1F331301A842}"/>
                </a:ext>
              </a:extLst>
            </p:cNvPr>
            <p:cNvCxnSpPr/>
            <p:nvPr/>
          </p:nvCxnSpPr>
          <p:spPr>
            <a:xfrm flipV="1">
              <a:off x="2992911" y="1624216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>
              <a:extLst>
                <a:ext uri="{FF2B5EF4-FFF2-40B4-BE49-F238E27FC236}">
                  <a16:creationId xmlns:a16="http://schemas.microsoft.com/office/drawing/2014/main" id="{D98163B7-6F35-43DA-8E06-802B1D8A8E55}"/>
                </a:ext>
              </a:extLst>
            </p:cNvPr>
            <p:cNvCxnSpPr/>
            <p:nvPr/>
          </p:nvCxnSpPr>
          <p:spPr>
            <a:xfrm flipV="1">
              <a:off x="6367109" y="1430469"/>
              <a:ext cx="3626" cy="53972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>
              <a:extLst>
                <a:ext uri="{FF2B5EF4-FFF2-40B4-BE49-F238E27FC236}">
                  <a16:creationId xmlns:a16="http://schemas.microsoft.com/office/drawing/2014/main" id="{9DDADAA1-49C2-4C21-B266-FC8FB2761618}"/>
                </a:ext>
              </a:extLst>
            </p:cNvPr>
            <p:cNvCxnSpPr/>
            <p:nvPr/>
          </p:nvCxnSpPr>
          <p:spPr>
            <a:xfrm>
              <a:off x="2722757" y="1444308"/>
              <a:ext cx="3649791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>
              <a:extLst>
                <a:ext uri="{FF2B5EF4-FFF2-40B4-BE49-F238E27FC236}">
                  <a16:creationId xmlns:a16="http://schemas.microsoft.com/office/drawing/2014/main" id="{EBFC95A7-4550-4B67-930C-54B99C384198}"/>
                </a:ext>
              </a:extLst>
            </p:cNvPr>
            <p:cNvCxnSpPr/>
            <p:nvPr/>
          </p:nvCxnSpPr>
          <p:spPr>
            <a:xfrm>
              <a:off x="2976593" y="1631135"/>
              <a:ext cx="3191074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>
              <a:extLst>
                <a:ext uri="{FF2B5EF4-FFF2-40B4-BE49-F238E27FC236}">
                  <a16:creationId xmlns:a16="http://schemas.microsoft.com/office/drawing/2014/main" id="{B55E343A-8134-49D3-BC5B-997E37D16DF8}"/>
                </a:ext>
              </a:extLst>
            </p:cNvPr>
            <p:cNvCxnSpPr/>
            <p:nvPr/>
          </p:nvCxnSpPr>
          <p:spPr>
            <a:xfrm flipV="1">
              <a:off x="7195701" y="1743577"/>
              <a:ext cx="0" cy="214505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>
              <a:extLst>
                <a:ext uri="{FF2B5EF4-FFF2-40B4-BE49-F238E27FC236}">
                  <a16:creationId xmlns:a16="http://schemas.microsoft.com/office/drawing/2014/main" id="{F00F2789-9C01-4BA1-8CE2-2E6B0BF7E25E}"/>
                </a:ext>
              </a:extLst>
            </p:cNvPr>
            <p:cNvCxnSpPr/>
            <p:nvPr/>
          </p:nvCxnSpPr>
          <p:spPr>
            <a:xfrm flipV="1">
              <a:off x="6981754" y="1606917"/>
              <a:ext cx="0" cy="359816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>
              <a:extLst>
                <a:ext uri="{FF2B5EF4-FFF2-40B4-BE49-F238E27FC236}">
                  <a16:creationId xmlns:a16="http://schemas.microsoft.com/office/drawing/2014/main" id="{B6A11CAD-EC49-4A7A-B1DF-5B3D3AC417B2}"/>
                </a:ext>
              </a:extLst>
            </p:cNvPr>
            <p:cNvCxnSpPr/>
            <p:nvPr/>
          </p:nvCxnSpPr>
          <p:spPr>
            <a:xfrm flipV="1">
              <a:off x="6738797" y="1527343"/>
              <a:ext cx="0" cy="43074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оединительная линия уступом 214">
              <a:extLst>
                <a:ext uri="{FF2B5EF4-FFF2-40B4-BE49-F238E27FC236}">
                  <a16:creationId xmlns:a16="http://schemas.microsoft.com/office/drawing/2014/main" id="{61FCCD66-F535-4E45-8625-85445059B387}"/>
                </a:ext>
              </a:extLst>
            </p:cNvPr>
            <p:cNvCxnSpPr>
              <a:endCxn id="20" idx="2"/>
            </p:cNvCxnSpPr>
            <p:nvPr/>
          </p:nvCxnSpPr>
          <p:spPr>
            <a:xfrm flipV="1">
              <a:off x="7183008" y="1333596"/>
              <a:ext cx="1548396" cy="409982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оединительная линия уступом 216">
              <a:extLst>
                <a:ext uri="{FF2B5EF4-FFF2-40B4-BE49-F238E27FC236}">
                  <a16:creationId xmlns:a16="http://schemas.microsoft.com/office/drawing/2014/main" id="{8750B3F8-D236-4944-91BD-5BC90EF9736E}"/>
                </a:ext>
              </a:extLst>
            </p:cNvPr>
            <p:cNvCxnSpPr/>
            <p:nvPr/>
          </p:nvCxnSpPr>
          <p:spPr>
            <a:xfrm flipV="1">
              <a:off x="6969061" y="1321486"/>
              <a:ext cx="979079" cy="294080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оединительная линия уступом 218">
              <a:extLst>
                <a:ext uri="{FF2B5EF4-FFF2-40B4-BE49-F238E27FC236}">
                  <a16:creationId xmlns:a16="http://schemas.microsoft.com/office/drawing/2014/main" id="{1045956C-4423-4FB4-96EC-152A4F5947F5}"/>
                </a:ext>
              </a:extLst>
            </p:cNvPr>
            <p:cNvCxnSpPr/>
            <p:nvPr/>
          </p:nvCxnSpPr>
          <p:spPr>
            <a:xfrm flipV="1">
              <a:off x="6726105" y="1331865"/>
              <a:ext cx="368062" cy="195477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>
              <a:extLst>
                <a:ext uri="{FF2B5EF4-FFF2-40B4-BE49-F238E27FC236}">
                  <a16:creationId xmlns:a16="http://schemas.microsoft.com/office/drawing/2014/main" id="{27B1335C-CBDA-46B6-BCE4-4E25352654C4}"/>
                </a:ext>
              </a:extLst>
            </p:cNvPr>
            <p:cNvCxnSpPr/>
            <p:nvPr/>
          </p:nvCxnSpPr>
          <p:spPr>
            <a:xfrm>
              <a:off x="3451628" y="2963145"/>
              <a:ext cx="514923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Соединительная линия уступом 224">
              <a:extLst>
                <a:ext uri="{FF2B5EF4-FFF2-40B4-BE49-F238E27FC236}">
                  <a16:creationId xmlns:a16="http://schemas.microsoft.com/office/drawing/2014/main" id="{5B1820F5-B560-41ED-9C6F-A5CF5ABCFD24}"/>
                </a:ext>
              </a:extLst>
            </p:cNvPr>
            <p:cNvCxnSpPr>
              <a:endCxn id="16" idx="1"/>
            </p:cNvCxnSpPr>
            <p:nvPr/>
          </p:nvCxnSpPr>
          <p:spPr>
            <a:xfrm rot="16200000" flipH="1">
              <a:off x="2528745" y="3868479"/>
              <a:ext cx="2411456" cy="576569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89" name="TextBox 227">
              <a:extLst>
                <a:ext uri="{FF2B5EF4-FFF2-40B4-BE49-F238E27FC236}">
                  <a16:creationId xmlns:a16="http://schemas.microsoft.com/office/drawing/2014/main" id="{3A0D4AD7-171A-472B-9BD9-1B7E6A5B2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905" y="1606426"/>
              <a:ext cx="747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депозити/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кредити</a:t>
              </a:r>
            </a:p>
          </p:txBody>
        </p:sp>
        <p:sp>
          <p:nvSpPr>
            <p:cNvPr id="21590" name="TextBox 228">
              <a:extLst>
                <a:ext uri="{FF2B5EF4-FFF2-40B4-BE49-F238E27FC236}">
                  <a16:creationId xmlns:a16="http://schemas.microsoft.com/office/drawing/2014/main" id="{5DCAB182-8B9D-4013-B833-32A0C53DA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090" y="1058958"/>
              <a:ext cx="7585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доход</a:t>
              </a:r>
              <a:r>
                <a:rPr lang="uk-UA" altLang="ru-RU" sz="1000">
                  <a:solidFill>
                    <a:srgbClr val="558ED5"/>
                  </a:solidFill>
                </a:rPr>
                <a:t>и</a:t>
              </a:r>
              <a:r>
                <a:rPr lang="ru-RU" altLang="ru-RU" sz="1000">
                  <a:solidFill>
                    <a:srgbClr val="558ED5"/>
                  </a:solidFill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ru-RU" sz="1000">
                  <a:solidFill>
                    <a:srgbClr val="558ED5"/>
                  </a:solidFill>
                </a:rPr>
                <a:t>витрати</a:t>
              </a:r>
            </a:p>
          </p:txBody>
        </p:sp>
        <p:sp>
          <p:nvSpPr>
            <p:cNvPr id="21591" name="TextBox 229">
              <a:extLst>
                <a:ext uri="{FF2B5EF4-FFF2-40B4-BE49-F238E27FC236}">
                  <a16:creationId xmlns:a16="http://schemas.microsoft.com/office/drawing/2014/main" id="{8B44873A-60C3-435B-9F40-A5DF6DE5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419" y="5301943"/>
              <a:ext cx="841748" cy="245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000">
                  <a:solidFill>
                    <a:srgbClr val="558ED5"/>
                  </a:solidFill>
                </a:rPr>
                <a:t>% </a:t>
              </a:r>
              <a:r>
                <a:rPr lang="uk-UA" altLang="ru-RU" sz="1000">
                  <a:solidFill>
                    <a:srgbClr val="558ED5"/>
                  </a:solidFill>
                </a:rPr>
                <a:t>дохід</a:t>
              </a:r>
            </a:p>
          </p:txBody>
        </p:sp>
      </p:grpSp>
      <p:sp>
        <p:nvSpPr>
          <p:cNvPr id="21509" name="TextBox 88">
            <a:extLst>
              <a:ext uri="{FF2B5EF4-FFF2-40B4-BE49-F238E27FC236}">
                <a16:creationId xmlns:a16="http://schemas.microsoft.com/office/drawing/2014/main" id="{1C0D821C-08A0-41D3-8226-DC2C5013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90525"/>
            <a:ext cx="884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функціонування економіки країни</a:t>
            </a:r>
          </a:p>
        </p:txBody>
      </p:sp>
      <p:sp>
        <p:nvSpPr>
          <p:cNvPr id="21510" name="Номер слайда 1">
            <a:extLst>
              <a:ext uri="{FF2B5EF4-FFF2-40B4-BE49-F238E27FC236}">
                <a16:creationId xmlns:a16="http://schemas.microsoft.com/office/drawing/2014/main" id="{84D39CBA-436F-4C7F-94E6-BB31A3AE081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75D66E2-4856-45E0-B620-F46E8232369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1">
            <a:extLst>
              <a:ext uri="{FF2B5EF4-FFF2-40B4-BE49-F238E27FC236}">
                <a16:creationId xmlns:a16="http://schemas.microsoft.com/office/drawing/2014/main" id="{0AEF50BB-C001-45D2-8533-52537540798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DA9E23-6C07-4A4D-BBDF-DD9C19605F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3555" name="TextBox 6">
            <a:extLst>
              <a:ext uri="{FF2B5EF4-FFF2-40B4-BE49-F238E27FC236}">
                <a16:creationId xmlns:a16="http://schemas.microsoft.com/office/drawing/2014/main" id="{5C8878C7-E61A-4BFF-9653-D60A623B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365125"/>
            <a:ext cx="7974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балансування прав та обов’язків державного, місцевих бюджетів та фондів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uk-UA" altLang="ru-RU" sz="2400" b="1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EE6F7-C1F4-432C-BFB4-97CE26DD6841}"/>
              </a:ext>
            </a:extLst>
          </p:cNvPr>
          <p:cNvSpPr txBox="1"/>
          <p:nvPr/>
        </p:nvSpPr>
        <p:spPr>
          <a:xfrm>
            <a:off x="3505200" y="1196975"/>
            <a:ext cx="2208213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Запозичення.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Отримання та повернення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Двойная стрелка вверх/вниз 5">
            <a:extLst>
              <a:ext uri="{FF2B5EF4-FFF2-40B4-BE49-F238E27FC236}">
                <a16:creationId xmlns:a16="http://schemas.microsoft.com/office/drawing/2014/main" id="{3B9AE8E1-581F-486E-A8B8-991A6A2B9AD2}"/>
              </a:ext>
            </a:extLst>
          </p:cNvPr>
          <p:cNvSpPr/>
          <p:nvPr/>
        </p:nvSpPr>
        <p:spPr>
          <a:xfrm>
            <a:off x="4489450" y="1736725"/>
            <a:ext cx="287338" cy="950913"/>
          </a:xfrm>
          <a:prstGeom prst="upDown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70EB9-589B-41F9-8091-E64A9CA5E2AF}"/>
              </a:ext>
            </a:extLst>
          </p:cNvPr>
          <p:cNvSpPr txBox="1"/>
          <p:nvPr/>
        </p:nvSpPr>
        <p:spPr>
          <a:xfrm>
            <a:off x="204788" y="1911350"/>
            <a:ext cx="2989262" cy="9540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фондів на виплати </a:t>
            </a: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надання інших послуг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B2ABC-6EA2-40E2-B5DE-6F460ACD4C16}"/>
              </a:ext>
            </a:extLst>
          </p:cNvPr>
          <p:cNvSpPr txBox="1"/>
          <p:nvPr/>
        </p:nvSpPr>
        <p:spPr>
          <a:xfrm>
            <a:off x="2820988" y="2679700"/>
            <a:ext cx="3455987" cy="64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Державний, місцеві бюджети та фонди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81DE9-802D-4E30-8B94-15113BF3305A}"/>
              </a:ext>
            </a:extLst>
          </p:cNvPr>
          <p:cNvSpPr txBox="1"/>
          <p:nvPr/>
        </p:nvSpPr>
        <p:spPr>
          <a:xfrm>
            <a:off x="5969000" y="2170113"/>
            <a:ext cx="3163888" cy="739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державного, місцевих бюджетів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фондів на стягнення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7446C-1092-47D7-A938-43C2CC9747A0}"/>
              </a:ext>
            </a:extLst>
          </p:cNvPr>
          <p:cNvSpPr txBox="1"/>
          <p:nvPr/>
        </p:nvSpPr>
        <p:spPr>
          <a:xfrm>
            <a:off x="2836863" y="4049713"/>
            <a:ext cx="3455987" cy="36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dirty="0"/>
              <a:t>Громадяни України</a:t>
            </a:r>
            <a:endParaRPr lang="ru-RU" dirty="0"/>
          </a:p>
        </p:txBody>
      </p:sp>
      <p:sp>
        <p:nvSpPr>
          <p:cNvPr id="13" name="Выгнутая влево стрелка 12">
            <a:extLst>
              <a:ext uri="{FF2B5EF4-FFF2-40B4-BE49-F238E27FC236}">
                <a16:creationId xmlns:a16="http://schemas.microsoft.com/office/drawing/2014/main" id="{F4AF1337-5D50-4F25-ACB2-DEA164AEAAA9}"/>
              </a:ext>
            </a:extLst>
          </p:cNvPr>
          <p:cNvSpPr/>
          <p:nvPr/>
        </p:nvSpPr>
        <p:spPr>
          <a:xfrm>
            <a:off x="222091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лево стрелка 13">
            <a:extLst>
              <a:ext uri="{FF2B5EF4-FFF2-40B4-BE49-F238E27FC236}">
                <a16:creationId xmlns:a16="http://schemas.microsoft.com/office/drawing/2014/main" id="{CF3A078B-C8F7-4893-873C-D8885691BA7D}"/>
              </a:ext>
            </a:extLst>
          </p:cNvPr>
          <p:cNvSpPr/>
          <p:nvPr/>
        </p:nvSpPr>
        <p:spPr>
          <a:xfrm rot="10800000">
            <a:off x="6240463" y="2897188"/>
            <a:ext cx="576262" cy="1336675"/>
          </a:xfrm>
          <a:prstGeom prst="curvedRight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F2A34-AA61-408B-A6E0-107A8F7C663C}"/>
              </a:ext>
            </a:extLst>
          </p:cNvPr>
          <p:cNvSpPr txBox="1"/>
          <p:nvPr/>
        </p:nvSpPr>
        <p:spPr>
          <a:xfrm>
            <a:off x="77788" y="4419600"/>
            <a:ext cx="3521075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Право Громадян на отримання </a:t>
            </a:r>
          </a:p>
          <a:p>
            <a:pPr algn="ctr" eaLnBrk="1" hangingPunct="1">
              <a:defRPr/>
            </a:pPr>
            <a:r>
              <a:rPr lang="uk-UA" sz="1400" dirty="0" err="1">
                <a:solidFill>
                  <a:schemeClr val="tx2">
                    <a:lumMod val="75000"/>
                  </a:schemeClr>
                </a:solidFill>
              </a:rPr>
              <a:t>соц.допомоги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та інших послуг від держави,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органів місцевого самоврядування, фондів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F2083-6A21-4487-B83C-900D65EB4EA0}"/>
              </a:ext>
            </a:extLst>
          </p:cNvPr>
          <p:cNvSpPr txBox="1"/>
          <p:nvPr/>
        </p:nvSpPr>
        <p:spPr>
          <a:xfrm>
            <a:off x="6278563" y="4389438"/>
            <a:ext cx="2111375" cy="738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Зобов’язання громадян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на сплату податків,</a:t>
            </a:r>
          </a:p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 зборів та інших платежів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1">
            <a:extLst>
              <a:ext uri="{FF2B5EF4-FFF2-40B4-BE49-F238E27FC236}">
                <a16:creationId xmlns:a16="http://schemas.microsoft.com/office/drawing/2014/main" id="{27E2DADA-20B6-4FD1-A50C-D606F9A41C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0FC9EF2-775D-401A-B8BB-76241BD108EF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19C6C8-3125-4D90-84BD-DFB612627DA7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946150"/>
          <a:ext cx="8763001" cy="51325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6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3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373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err="1">
                          <a:effectLst/>
                        </a:rPr>
                        <a:t>Фінансові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витрати</a:t>
                      </a:r>
                      <a:r>
                        <a:rPr lang="ru-RU" sz="1000" b="1" u="none" strike="noStrike" dirty="0">
                          <a:effectLst/>
                        </a:rPr>
                        <a:t> для </a:t>
                      </a:r>
                      <a:r>
                        <a:rPr lang="ru-RU" sz="1000" b="1" u="none" strike="noStrike" dirty="0" err="1">
                          <a:effectLst/>
                        </a:rPr>
                        <a:t>виконання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зобов'язань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держави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органів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самоврядування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на </a:t>
                      </a:r>
                      <a:r>
                        <a:rPr lang="ru-RU" sz="1000" b="1" u="none" strike="noStrike" dirty="0" err="1">
                          <a:effectLst/>
                        </a:rPr>
                        <a:t>виплати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соц.допомоги</a:t>
                      </a:r>
                      <a:r>
                        <a:rPr lang="ru-RU" sz="1000" b="1" u="none" strike="noStrike" dirty="0">
                          <a:effectLst/>
                        </a:rPr>
                        <a:t>,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надання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послуг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=</a:t>
                      </a: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u="none" strike="noStrike" dirty="0">
                        <a:effectLst/>
                      </a:endParaRPr>
                    </a:p>
                    <a:p>
                      <a:pPr algn="ctr" fontAlgn="ctr"/>
                      <a:endParaRPr lang="ru-RU" sz="900" u="none" strike="noStrike" dirty="0">
                        <a:effectLst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uk-U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1000" b="1" u="none" strike="noStrike" dirty="0">
                          <a:effectLst/>
                        </a:rPr>
                        <a:t> до  державного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місцевих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бюджетів</a:t>
                      </a:r>
                      <a:r>
                        <a:rPr lang="ru-RU" sz="1000" b="1" u="none" strike="noStrike" dirty="0">
                          <a:effectLst/>
                        </a:rPr>
                        <a:t>   і  </a:t>
                      </a:r>
                      <a:r>
                        <a:rPr lang="ru-RU" sz="1000" b="1" u="none" strike="noStrike" dirty="0" err="1">
                          <a:effectLst/>
                        </a:rPr>
                        <a:t>соціальних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фондів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від</a:t>
                      </a:r>
                      <a:r>
                        <a:rPr lang="ru-RU" sz="1000" b="1" u="none" strike="noStrike" dirty="0">
                          <a:effectLst/>
                        </a:rPr>
                        <a:t>  </a:t>
                      </a:r>
                      <a:r>
                        <a:rPr lang="ru-RU" sz="1000" b="1" u="none" strike="noStrike" dirty="0" err="1">
                          <a:effectLst/>
                        </a:rPr>
                        <a:t>податків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зборів</a:t>
                      </a:r>
                      <a:r>
                        <a:rPr lang="ru-RU" sz="1000" b="1" u="none" strike="noStrike" dirty="0">
                          <a:effectLst/>
                        </a:rPr>
                        <a:t>, </a:t>
                      </a:r>
                      <a:r>
                        <a:rPr lang="ru-RU" sz="1000" b="1" u="none" strike="noStrike" dirty="0" err="1">
                          <a:effectLst/>
                        </a:rPr>
                        <a:t>інших</a:t>
                      </a:r>
                      <a:r>
                        <a:rPr lang="ru-RU" sz="1000" b="1" u="none" strike="noStrike" dirty="0">
                          <a:effectLst/>
                        </a:rPr>
                        <a:t> </a:t>
                      </a:r>
                      <a:r>
                        <a:rPr lang="ru-RU" sz="1000" b="1" u="none" strike="noStrike" dirty="0" err="1">
                          <a:effectLst/>
                        </a:rPr>
                        <a:t>платежів</a:t>
                      </a:r>
                      <a:r>
                        <a:rPr lang="ru-RU" sz="1000" b="1" u="none" strike="noStrike" dirty="0">
                          <a:effectLst/>
                        </a:rPr>
                        <a:t> та </a:t>
                      </a:r>
                      <a:r>
                        <a:rPr lang="ru-RU" sz="1000" b="1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1000" b="1" u="none" strike="noStrike" dirty="0">
                          <a:effectLst/>
                        </a:rPr>
                        <a:t>. в тис. </a:t>
                      </a:r>
                      <a:r>
                        <a:rPr lang="ru-RU" sz="1000" b="1" u="none" strike="noStrike" dirty="0" err="1">
                          <a:effectLst/>
                        </a:rPr>
                        <a:t>грн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312" marR="5312" marT="531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 err="1">
                          <a:effectLst/>
                        </a:rPr>
                        <a:t>Найменування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згідно</a:t>
                      </a:r>
                      <a:r>
                        <a:rPr lang="ru-RU" sz="900" b="1" u="none" strike="noStrike" dirty="0">
                          <a:effectLst/>
                        </a:rPr>
                        <a:t/>
                      </a:r>
                      <a:br>
                        <a:rPr lang="ru-RU" sz="900" b="1" u="none" strike="noStrike" dirty="0">
                          <a:effectLst/>
                        </a:rPr>
                      </a:br>
                      <a:r>
                        <a:rPr lang="ru-RU" sz="900" b="1" u="none" strike="noStrike" dirty="0">
                          <a:effectLst/>
                        </a:rPr>
                        <a:t> з </a:t>
                      </a:r>
                      <a:r>
                        <a:rPr lang="ru-RU" sz="900" b="1" u="none" strike="noStrike" dirty="0" err="1">
                          <a:effectLst/>
                        </a:rPr>
                        <a:t>класифікацією</a:t>
                      </a:r>
                      <a:r>
                        <a:rPr lang="ru-RU" sz="900" b="1" u="none" strike="noStrike" dirty="0">
                          <a:effectLst/>
                        </a:rPr>
                        <a:t> </a:t>
                      </a:r>
                      <a:r>
                        <a:rPr lang="ru-RU" sz="900" b="1" u="none" strike="noStrike" dirty="0" err="1">
                          <a:effectLst/>
                        </a:rPr>
                        <a:t>доходів</a:t>
                      </a:r>
                      <a:r>
                        <a:rPr lang="ru-RU" sz="900" b="1" u="none" strike="noStrike" dirty="0">
                          <a:effectLst/>
                        </a:rPr>
                        <a:t> бюджету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2012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2013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u="none" strike="noStrike" dirty="0">
                          <a:effectLst/>
                        </a:rPr>
                        <a:t>2014 </a:t>
                      </a:r>
                      <a:r>
                        <a:rPr lang="ru-RU" sz="900" b="1" u="none" strike="noStrike" dirty="0" err="1">
                          <a:effectLst/>
                        </a:rPr>
                        <a:t>рік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54">
                <a:tc vMerge="1">
                  <a:txBody>
                    <a:bodyPr/>
                    <a:lstStyle/>
                    <a:p>
                      <a:pPr algn="ct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2" marB="0" anchor="b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r" fontAlgn="ctr"/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2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Курс </a:t>
                      </a:r>
                      <a:r>
                        <a:rPr lang="ru-RU" sz="900" u="none" strike="noStrike" dirty="0" err="1">
                          <a:effectLst/>
                        </a:rPr>
                        <a:t>грн</a:t>
                      </a:r>
                      <a:r>
                        <a:rPr lang="ru-RU" sz="900" u="none" strike="noStrike" dirty="0">
                          <a:effectLst/>
                        </a:rPr>
                        <a:t>/ дол. США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7,99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8,5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   8,5-12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Валовий внутрішній продукт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Валовий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внутрішній</a:t>
                      </a:r>
                      <a:r>
                        <a:rPr lang="ru-RU" sz="900" u="none" strike="noStrike" dirty="0">
                          <a:effectLst/>
                        </a:rPr>
                        <a:t> продукт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1 408 876 700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1 576 000 000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1 694 800 000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6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Напрямки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666 854 511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698 772 213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719 866 016</a:t>
                      </a: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649 367 443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646 371 226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651 301 740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витрат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47,33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44,34</a:t>
                      </a: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42,47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%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до ВВП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 dirty="0">
                          <a:effectLst/>
                        </a:rPr>
                        <a:t>46,09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41,01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38,43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Соціальна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r>
                        <a:rPr lang="ru-RU" sz="900" u="none" strike="noStrike" dirty="0">
                          <a:effectLst/>
                        </a:rPr>
                        <a:t> (ПФУ, ФСВБ, ФСТВП, ФСНВПЗ, ФСЗІ) без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місцевого</a:t>
                      </a:r>
                      <a:r>
                        <a:rPr lang="ru-RU" sz="900" u="none" strike="noStrike" dirty="0">
                          <a:effectLst/>
                        </a:rPr>
                        <a:t>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284 932 692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314 285 874</a:t>
                      </a:r>
                    </a:p>
                  </a:txBody>
                  <a:tcPr marL="7620" marR="7620" marT="761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9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309 239 206</a:t>
                      </a:r>
                    </a:p>
                  </a:txBody>
                  <a:tcPr marL="5312" marR="5312" marT="5310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Всього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надходжень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запозиченнями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688 174 666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716 352 009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719 866 015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Видатки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167 169 110 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ru-RU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180 008 058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180 243 454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Запозичення</a:t>
                      </a:r>
                      <a:r>
                        <a:rPr lang="ru-RU" sz="900" u="none" strike="noStrike" dirty="0">
                          <a:effectLst/>
                        </a:rPr>
                        <a:t> для </a:t>
                      </a:r>
                      <a:r>
                        <a:rPr lang="ru-RU" sz="900" u="none" strike="noStrike" dirty="0" err="1">
                          <a:effectLst/>
                        </a:rPr>
                        <a:t>фінансування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дефіциту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38 807 222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69 980 783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68 564 275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Відсотки</a:t>
                      </a:r>
                      <a:r>
                        <a:rPr lang="ru-RU" sz="900" u="none" strike="noStrike" dirty="0">
                          <a:effectLst/>
                        </a:rPr>
                        <a:t> по державному боргу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24 196 606,7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31 677 093,3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46 014 804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бюджету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без </a:t>
                      </a:r>
                      <a:r>
                        <a:rPr lang="ru-RU" sz="900" u="none" strike="noStrike" dirty="0" err="1">
                          <a:effectLst/>
                        </a:rPr>
                        <a:t>запозичень</a:t>
                      </a:r>
                      <a:r>
                        <a:rPr lang="ru-RU" sz="900" u="none" strike="noStrike" dirty="0">
                          <a:effectLst/>
                        </a:rPr>
                        <a:t> та без ФСЗІ)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373 483 537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348 096 030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366 017 091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Безпека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46 025 945,2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46 250 212,1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45 484 922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</a:t>
                      </a:r>
                      <a:r>
                        <a:rPr lang="ru-RU" sz="900" u="none" strike="noStrike" dirty="0" err="1">
                          <a:effectLst/>
                        </a:rPr>
                        <a:t>Пенсійного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184 350 393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197 400 595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196 974 862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>
                          <a:effectLst/>
                        </a:rPr>
                        <a:t>Освіта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29 976 161,5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31 259 309,4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31 009 876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до </a:t>
                      </a:r>
                      <a:r>
                        <a:rPr lang="ru-RU" sz="900" u="none" strike="noStrike" dirty="0" err="1">
                          <a:effectLst/>
                        </a:rPr>
                        <a:t>місцевих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бюджетів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65 633 487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72 644 683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65 105 068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77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Інфраструктура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40 222 039,2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24 270 859,9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23 484 516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з </a:t>
                      </a:r>
                      <a:r>
                        <a:rPr lang="ru-RU" sz="900" u="none" strike="noStrike" dirty="0" err="1">
                          <a:effectLst/>
                        </a:rPr>
                        <a:t>тимчасової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втрати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працездатності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10 023 688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11 407 499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9 826 163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11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Галузева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підтримка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26 181 422,7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23 635 273,1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23 454 989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  Фонду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від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нещасних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випадків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виробництві</a:t>
                      </a:r>
                      <a:r>
                        <a:rPr lang="ru-RU" sz="900" u="none" strike="noStrike" dirty="0">
                          <a:effectLst/>
                        </a:rPr>
                        <a:t> та </a:t>
                      </a:r>
                      <a:r>
                        <a:rPr lang="ru-RU" sz="900" u="none" strike="noStrike" dirty="0" err="1">
                          <a:effectLst/>
                        </a:rPr>
                        <a:t>професійних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захворювань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6 644 345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6 763 329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6 655 790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5392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Державне</a:t>
                      </a:r>
                      <a:r>
                        <a:rPr lang="ru-RU" sz="900" u="none" strike="noStrike" dirty="0">
                          <a:effectLst/>
                        </a:rPr>
                        <a:t> управління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18 005 328,3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21 362 484,1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23 361 982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effectLst/>
                        </a:rPr>
                        <a:t>12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Надходження</a:t>
                      </a:r>
                      <a:r>
                        <a:rPr lang="ru-RU" sz="900" u="none" strike="noStrike" dirty="0">
                          <a:effectLst/>
                        </a:rPr>
                        <a:t> Фонду </a:t>
                      </a:r>
                      <a:r>
                        <a:rPr lang="ru-RU" sz="900" u="none" strike="noStrike" dirty="0" err="1">
                          <a:effectLst/>
                        </a:rPr>
                        <a:t>загальнообов’язкового</a:t>
                      </a:r>
                      <a:r>
                        <a:rPr lang="ru-RU" sz="900" u="none" strike="noStrike" dirty="0">
                          <a:effectLst/>
                        </a:rPr>
                        <a:t> державного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страхування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України</a:t>
                      </a:r>
                      <a:r>
                        <a:rPr lang="ru-RU" sz="900" u="none" strike="noStrike" dirty="0">
                          <a:effectLst/>
                        </a:rPr>
                        <a:t> на </a:t>
                      </a:r>
                      <a:r>
                        <a:rPr lang="ru-RU" sz="900" u="none" strike="noStrike" dirty="0" err="1">
                          <a:effectLst/>
                        </a:rPr>
                        <a:t>випадок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безробіття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9 054 664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9 881 220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6 545 292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Фінанси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8 752 103,8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2 834 020,3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15 629 073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13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 err="1">
                          <a:effectLst/>
                        </a:rPr>
                        <a:t>Цільової</a:t>
                      </a:r>
                      <a:r>
                        <a:rPr lang="ru-RU" sz="900" u="none" strike="noStrike" dirty="0">
                          <a:effectLst/>
                        </a:rPr>
                        <a:t> фонд ДБУ ( Фонд </a:t>
                      </a:r>
                      <a:r>
                        <a:rPr lang="ru-RU" sz="900" u="none" strike="noStrike" dirty="0" err="1">
                          <a:effectLst/>
                        </a:rPr>
                        <a:t>соціального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захисту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інвалідів</a:t>
                      </a:r>
                      <a:r>
                        <a:rPr lang="ru-RU" sz="900" u="none" strike="noStrike" dirty="0">
                          <a:effectLst/>
                        </a:rPr>
                        <a:t>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177 330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177 870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u="none" strike="noStrike">
                          <a:effectLst/>
                        </a:rPr>
                        <a:t>177 474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14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Судова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влада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9 504 815,7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10 132 363,2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>
                          <a:effectLst/>
                        </a:rPr>
                        <a:t>10 497 200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gridSpan="5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0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rowSpan="3" h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15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 err="1">
                          <a:effectLst/>
                        </a:rPr>
                        <a:t>Охорона</a:t>
                      </a:r>
                      <a:r>
                        <a:rPr lang="ru-RU" sz="900" u="none" strike="noStrike" dirty="0">
                          <a:effectLst/>
                        </a:rPr>
                        <a:t> </a:t>
                      </a:r>
                      <a:r>
                        <a:rPr lang="ru-RU" sz="900" u="none" strike="noStrike" dirty="0" err="1">
                          <a:effectLst/>
                        </a:rPr>
                        <a:t>здоров'я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9 487 165,7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10 508 695,6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8 953 625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4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16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u="none" strike="noStrike" dirty="0">
                          <a:effectLst/>
                        </a:rPr>
                        <a:t>Культура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000" marR="5312" marT="53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2 401 119,8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2 547 969,8</a:t>
                      </a:r>
                    </a:p>
                  </a:txBody>
                  <a:tcPr marL="7620" marR="7620" marT="76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900" u="none" strike="noStrike" dirty="0">
                          <a:effectLst/>
                        </a:rPr>
                        <a:t>2 492 369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5312" marR="5312" marT="5310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gridSpan="5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tc hMerge="1" vMerge="1">
                  <a:txBody>
                    <a:bodyPr/>
                    <a:lstStyle/>
                    <a:p>
                      <a:pPr algn="r" fontAlgn="b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12" marR="5312" marT="531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3217" name="TextBox 3">
            <a:extLst>
              <a:ext uri="{FF2B5EF4-FFF2-40B4-BE49-F238E27FC236}">
                <a16:creationId xmlns:a16="http://schemas.microsoft.com/office/drawing/2014/main" id="{AED940B3-6A63-4D59-9DEB-54507EFC7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368300"/>
            <a:ext cx="665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Баланс прав та обов</a:t>
            </a:r>
            <a:r>
              <a:rPr lang="en-US" altLang="ru-RU" sz="2400" b="1">
                <a:solidFill>
                  <a:srgbClr val="FF9900"/>
                </a:solidFill>
              </a:rPr>
              <a:t>’</a:t>
            </a:r>
            <a:r>
              <a:rPr lang="ru-RU" altLang="ru-RU" sz="2400" b="1">
                <a:solidFill>
                  <a:srgbClr val="FF9900"/>
                </a:solidFill>
              </a:rPr>
              <a:t>язків  </a:t>
            </a:r>
            <a:r>
              <a:rPr lang="uk-UA" altLang="ru-RU" sz="2400" b="1">
                <a:solidFill>
                  <a:srgbClr val="FF9900"/>
                </a:solidFill>
              </a:rPr>
              <a:t>Держсектору</a:t>
            </a:r>
            <a:r>
              <a:rPr lang="ru-RU" altLang="ru-RU" sz="2400" b="1">
                <a:solidFill>
                  <a:srgbClr val="FF9900"/>
                </a:solidFill>
              </a:rPr>
              <a:t> України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:a16="http://schemas.microsoft.com/office/drawing/2014/main" id="{63CC62B3-EF90-4DB0-B152-056C1972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415925"/>
            <a:ext cx="8843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Втрати  населення  при Президентах України</a:t>
            </a:r>
          </a:p>
        </p:txBody>
      </p:sp>
      <p:sp>
        <p:nvSpPr>
          <p:cNvPr id="12291" name="Номер слайда 1">
            <a:extLst>
              <a:ext uri="{FF2B5EF4-FFF2-40B4-BE49-F238E27FC236}">
                <a16:creationId xmlns:a16="http://schemas.microsoft.com/office/drawing/2014/main" id="{C7CA2EE3-5C2D-441B-869D-435993EC2E3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639D4DB-E0C2-4C50-A0F4-2858D684D40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2372" name="TextBox 3">
            <a:extLst>
              <a:ext uri="{FF2B5EF4-FFF2-40B4-BE49-F238E27FC236}">
                <a16:creationId xmlns:a16="http://schemas.microsoft.com/office/drawing/2014/main" id="{03FE9693-4E97-4913-836A-5FAD732A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48" y="5583199"/>
            <a:ext cx="775970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800" b="1" dirty="0"/>
              <a:t>Україна понесла чисельні втрати протягом 1991-2018 років,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чи продовжуватимуть нас вбивати – </a:t>
            </a:r>
            <a:r>
              <a:rPr lang="en-US" altLang="ru-RU" sz="1800" b="1" dirty="0"/>
              <a:t> </a:t>
            </a:r>
            <a:r>
              <a:rPr lang="uk-UA" altLang="ru-RU" sz="1800" b="1" dirty="0"/>
              <a:t>залежить від нас.</a:t>
            </a:r>
            <a:endParaRPr lang="ru-RU" altLang="ru-RU" sz="18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09FF26C-073C-447E-ADD3-94B790FA8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00691"/>
              </p:ext>
            </p:extLst>
          </p:nvPr>
        </p:nvGraphicFramePr>
        <p:xfrm>
          <a:off x="692148" y="980047"/>
          <a:ext cx="7759703" cy="4339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351">
                  <a:extLst>
                    <a:ext uri="{9D8B030D-6E8A-4147-A177-3AD203B41FA5}">
                      <a16:colId xmlns:a16="http://schemas.microsoft.com/office/drawing/2014/main" val="2473137032"/>
                    </a:ext>
                  </a:extLst>
                </a:gridCol>
                <a:gridCol w="1970869">
                  <a:extLst>
                    <a:ext uri="{9D8B030D-6E8A-4147-A177-3AD203B41FA5}">
                      <a16:colId xmlns:a16="http://schemas.microsoft.com/office/drawing/2014/main" val="1166155495"/>
                    </a:ext>
                  </a:extLst>
                </a:gridCol>
                <a:gridCol w="939416">
                  <a:extLst>
                    <a:ext uri="{9D8B030D-6E8A-4147-A177-3AD203B41FA5}">
                      <a16:colId xmlns:a16="http://schemas.microsoft.com/office/drawing/2014/main" val="1283864179"/>
                    </a:ext>
                  </a:extLst>
                </a:gridCol>
                <a:gridCol w="1053669">
                  <a:extLst>
                    <a:ext uri="{9D8B030D-6E8A-4147-A177-3AD203B41FA5}">
                      <a16:colId xmlns:a16="http://schemas.microsoft.com/office/drawing/2014/main" val="2447019462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2100221925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53156478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23428051"/>
                    </a:ext>
                  </a:extLst>
                </a:gridCol>
                <a:gridCol w="748994">
                  <a:extLst>
                    <a:ext uri="{9D8B030D-6E8A-4147-A177-3AD203B41FA5}">
                      <a16:colId xmlns:a16="http://schemas.microsoft.com/office/drawing/2014/main" val="2245894739"/>
                    </a:ext>
                  </a:extLst>
                </a:gridCol>
                <a:gridCol w="609351">
                  <a:extLst>
                    <a:ext uri="{9D8B030D-6E8A-4147-A177-3AD203B41FA5}">
                      <a16:colId xmlns:a16="http://schemas.microsoft.com/office/drawing/2014/main" val="1378005174"/>
                    </a:ext>
                  </a:extLst>
                </a:gridCol>
              </a:tblGrid>
              <a:tr h="847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UA" sz="1400" u="none" strike="noStrike" dirty="0">
                          <a:effectLst/>
                        </a:rPr>
                        <a:t>№</a:t>
                      </a:r>
                      <a:endParaRPr lang="ru-U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>
                          <a:effectLst/>
                        </a:rPr>
                        <a:t>Президент </a:t>
                      </a:r>
                      <a:r>
                        <a:rPr lang="ru-RU" sz="1400" u="none" strike="noStrike" dirty="0" err="1">
                          <a:effectLst/>
                        </a:rPr>
                        <a:t>України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Роки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Днів правління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 dirty="0" err="1">
                          <a:effectLst/>
                        </a:rPr>
                        <a:t>Середньорічна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кількість</a:t>
                      </a:r>
                      <a:r>
                        <a:rPr lang="ru-RU" sz="1400" u="none" strike="noStrike" dirty="0">
                          <a:effectLst/>
                        </a:rPr>
                        <a:t> </a:t>
                      </a:r>
                      <a:r>
                        <a:rPr lang="ru-RU" sz="1400" u="none" strike="noStrike" dirty="0" err="1">
                          <a:effectLst/>
                        </a:rPr>
                        <a:t>населення</a:t>
                      </a:r>
                      <a:r>
                        <a:rPr lang="ru-RU" sz="1400" u="none" strike="noStrike" dirty="0">
                          <a:effectLst/>
                        </a:rPr>
                        <a:t>, тис. </a:t>
                      </a:r>
                      <a:r>
                        <a:rPr lang="ru-RU" sz="1400" u="none" strike="noStrike" dirty="0" err="1">
                          <a:effectLst/>
                        </a:rPr>
                        <a:t>чол</a:t>
                      </a:r>
                      <a:r>
                        <a:rPr lang="ru-RU" sz="1400" u="none" strike="noStrike" dirty="0">
                          <a:effectLst/>
                        </a:rPr>
                        <a:t>.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Втрачено, тис. чол.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u="none" strike="noStrike">
                          <a:effectLst/>
                        </a:rPr>
                        <a:t>Втрати чол/ день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4664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Кравчук </a:t>
                      </a:r>
                      <a:r>
                        <a:rPr lang="ru-RU" sz="1400" u="none" strike="noStrike" dirty="0" err="1">
                          <a:effectLst/>
                        </a:rPr>
                        <a:t>Леонід</a:t>
                      </a:r>
                      <a:r>
                        <a:rPr lang="ru-RU" sz="1400" u="none" strike="noStrike" dirty="0">
                          <a:effectLst/>
                        </a:rPr>
                        <a:t> Макарович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05.12.1991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19.07.1994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957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52 001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51 921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-84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4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Кучма Леонід Данилович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19.07.1994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23.01.2005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3 841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51 921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-4 816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-1 254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590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Ющенко Віктор Андрійович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23.01.2005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1 859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47 105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-1 235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-664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5636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Янукович </a:t>
                      </a:r>
                      <a:r>
                        <a:rPr lang="ru-RU" sz="1400" u="none" strike="noStrike" dirty="0" err="1">
                          <a:effectLst/>
                        </a:rPr>
                        <a:t>Віктор</a:t>
                      </a:r>
                      <a:r>
                        <a:rPr lang="ru-RU" sz="1400" u="none" strike="noStrike" dirty="0">
                          <a:effectLst/>
                        </a:rPr>
                        <a:t> Федорович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25.02.2010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22.02.2014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1 458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45 871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45 490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-381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-261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7455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 dirty="0">
                          <a:effectLst/>
                        </a:rPr>
                        <a:t>Турчинов Олександр Валентинович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23.02.2014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104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45 490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45 426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-64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-615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21056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Порошенко Петро Олексійович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07.06.2014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07.06.2019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U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45 426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-3 273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-1 792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2884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7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1400" u="none" strike="noStrike">
                          <a:effectLst/>
                        </a:rPr>
                        <a:t>Зеленський Володимир Олександрович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07.06.2019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 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>
                          <a:effectLst/>
                        </a:rPr>
                        <a:t>42 153</a:t>
                      </a:r>
                      <a:endParaRPr lang="ru-U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800" u="none" strike="noStrike">
                          <a:effectLst/>
                        </a:rPr>
                        <a:t> </a:t>
                      </a:r>
                      <a:endParaRPr lang="ru-UA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UA" sz="1400" u="none" strike="noStrike" dirty="0">
                          <a:effectLst/>
                        </a:rPr>
                        <a:t> </a:t>
                      </a:r>
                      <a:endParaRPr lang="ru-U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2004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1">
            <a:extLst>
              <a:ext uri="{FF2B5EF4-FFF2-40B4-BE49-F238E27FC236}">
                <a16:creationId xmlns:a16="http://schemas.microsoft.com/office/drawing/2014/main" id="{9E1DBD9A-1E0F-4DA9-8816-EEC3D0AEA69B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6D04EA7-9F38-48B0-93E5-6B1CF71AF64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24579" name="Прямоугольник 2">
            <a:extLst>
              <a:ext uri="{FF2B5EF4-FFF2-40B4-BE49-F238E27FC236}">
                <a16:creationId xmlns:a16="http://schemas.microsoft.com/office/drawing/2014/main" id="{225C8276-EBAB-4513-9B01-D83C58A7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438150"/>
            <a:ext cx="8010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200" b="1">
                <a:solidFill>
                  <a:srgbClr val="FF9900"/>
                </a:solidFill>
              </a:rPr>
              <a:t>Схема експлуатації економічно активного населення в Україні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F5FD6C-00C1-43EE-B0D7-AC80B6C9FED6}"/>
              </a:ext>
            </a:extLst>
          </p:cNvPr>
          <p:cNvSpPr/>
          <p:nvPr/>
        </p:nvSpPr>
        <p:spPr>
          <a:xfrm>
            <a:off x="3711575" y="1336675"/>
            <a:ext cx="1662113" cy="598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Політична еліта</a:t>
            </a:r>
          </a:p>
        </p:txBody>
      </p: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E436C715-D9D2-4863-B9CD-C84ACF956ABE}"/>
              </a:ext>
            </a:extLst>
          </p:cNvPr>
          <p:cNvCxnSpPr/>
          <p:nvPr/>
        </p:nvCxnSpPr>
        <p:spPr>
          <a:xfrm rot="5400000" flipH="1" flipV="1">
            <a:off x="2628106" y="800894"/>
            <a:ext cx="284163" cy="18827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>
            <a:extLst>
              <a:ext uri="{FF2B5EF4-FFF2-40B4-BE49-F238E27FC236}">
                <a16:creationId xmlns:a16="http://schemas.microsoft.com/office/drawing/2014/main" id="{DB650D59-F439-4654-BDFB-A079D8622818}"/>
              </a:ext>
            </a:extLst>
          </p:cNvPr>
          <p:cNvCxnSpPr/>
          <p:nvPr/>
        </p:nvCxnSpPr>
        <p:spPr>
          <a:xfrm rot="10800000" flipH="1">
            <a:off x="992188" y="1296988"/>
            <a:ext cx="3551237" cy="3960812"/>
          </a:xfrm>
          <a:prstGeom prst="bentConnector4">
            <a:avLst>
              <a:gd name="adj1" fmla="val -6664"/>
              <a:gd name="adj2" fmla="val 10562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B4FEF7-7B6B-467C-83F4-C648972B80A7}"/>
              </a:ext>
            </a:extLst>
          </p:cNvPr>
          <p:cNvSpPr/>
          <p:nvPr/>
        </p:nvSpPr>
        <p:spPr>
          <a:xfrm>
            <a:off x="931863" y="176530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Вибори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6A0BE7B-B103-4ED7-AEAE-015559F48753}"/>
              </a:ext>
            </a:extLst>
          </p:cNvPr>
          <p:cNvCxnSpPr/>
          <p:nvPr/>
        </p:nvCxnSpPr>
        <p:spPr>
          <a:xfrm>
            <a:off x="4540250" y="1935163"/>
            <a:ext cx="3175" cy="55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C99A13-2311-41F2-8C58-E7322D9760F5}"/>
              </a:ext>
            </a:extLst>
          </p:cNvPr>
          <p:cNvSpPr/>
          <p:nvPr/>
        </p:nvSpPr>
        <p:spPr>
          <a:xfrm>
            <a:off x="3711575" y="2486025"/>
            <a:ext cx="1662113" cy="600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ВРУ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правила </a:t>
            </a:r>
            <a:r>
              <a:rPr lang="uk-UA" sz="1400" dirty="0">
                <a:solidFill>
                  <a:schemeClr val="tx2">
                    <a:lumMod val="75000"/>
                  </a:schemeClr>
                </a:solidFill>
              </a:rPr>
              <a:t>розподілу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B1A7FBD-069C-4348-8236-3897EF03AB22}"/>
              </a:ext>
            </a:extLst>
          </p:cNvPr>
          <p:cNvCxnSpPr/>
          <p:nvPr/>
        </p:nvCxnSpPr>
        <p:spPr>
          <a:xfrm flipH="1">
            <a:off x="4530725" y="3086100"/>
            <a:ext cx="1588" cy="425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33D54CB-3CCC-4B33-862D-03025AE18A37}"/>
              </a:ext>
            </a:extLst>
          </p:cNvPr>
          <p:cNvSpPr/>
          <p:nvPr/>
        </p:nvSpPr>
        <p:spPr>
          <a:xfrm>
            <a:off x="3702050" y="3511550"/>
            <a:ext cx="1660525" cy="114458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Державні </a:t>
            </a:r>
          </a:p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структури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3C25599-C730-4E11-AF94-3B986473EDDB}"/>
              </a:ext>
            </a:extLst>
          </p:cNvPr>
          <p:cNvCxnSpPr/>
          <p:nvPr/>
        </p:nvCxnSpPr>
        <p:spPr>
          <a:xfrm>
            <a:off x="2651125" y="4060825"/>
            <a:ext cx="106045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773511A-955E-4E2F-ACC4-E51D0048E3A2}"/>
              </a:ext>
            </a:extLst>
          </p:cNvPr>
          <p:cNvSpPr/>
          <p:nvPr/>
        </p:nvSpPr>
        <p:spPr>
          <a:xfrm>
            <a:off x="990600" y="34877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Неактивне населення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548DBF-92A3-462C-AEF5-36678CBDB9FE}"/>
              </a:ext>
            </a:extLst>
          </p:cNvPr>
          <p:cNvSpPr/>
          <p:nvPr/>
        </p:nvSpPr>
        <p:spPr>
          <a:xfrm>
            <a:off x="998538" y="4845050"/>
            <a:ext cx="1660525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Державний бюджет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89D82E-A97A-43FB-B6B2-8FEBA2A8223B}"/>
              </a:ext>
            </a:extLst>
          </p:cNvPr>
          <p:cNvSpPr/>
          <p:nvPr/>
        </p:nvSpPr>
        <p:spPr>
          <a:xfrm>
            <a:off x="1004888" y="5722938"/>
            <a:ext cx="1662112" cy="5969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Місцеві бюджети</a:t>
            </a:r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AF3DD0FF-E7C5-4699-9DCD-96C83C622D7C}"/>
              </a:ext>
            </a:extLst>
          </p:cNvPr>
          <p:cNvCxnSpPr/>
          <p:nvPr/>
        </p:nvCxnSpPr>
        <p:spPr>
          <a:xfrm rot="5400000">
            <a:off x="3092450" y="4203700"/>
            <a:ext cx="628650" cy="14795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C6153019-14E0-43C4-A756-2074791F50E0}"/>
              </a:ext>
            </a:extLst>
          </p:cNvPr>
          <p:cNvCxnSpPr/>
          <p:nvPr/>
        </p:nvCxnSpPr>
        <p:spPr>
          <a:xfrm rot="5400000">
            <a:off x="2958306" y="4366419"/>
            <a:ext cx="1366838" cy="19494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2D2DCE9-B7E4-4241-871D-19B7447EBCA6}"/>
              </a:ext>
            </a:extLst>
          </p:cNvPr>
          <p:cNvSpPr/>
          <p:nvPr/>
        </p:nvSpPr>
        <p:spPr>
          <a:xfrm>
            <a:off x="6384925" y="3513138"/>
            <a:ext cx="1660525" cy="1144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Економічно активне населення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F9EBBCC-E01C-4940-A280-62CE2A4A0170}"/>
              </a:ext>
            </a:extLst>
          </p:cNvPr>
          <p:cNvCxnSpPr/>
          <p:nvPr/>
        </p:nvCxnSpPr>
        <p:spPr>
          <a:xfrm>
            <a:off x="5329238" y="4051300"/>
            <a:ext cx="10620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BE2C5E2-45FB-4B06-9AE2-7FB1F9B91FD8}"/>
              </a:ext>
            </a:extLst>
          </p:cNvPr>
          <p:cNvCxnSpPr/>
          <p:nvPr/>
        </p:nvCxnSpPr>
        <p:spPr>
          <a:xfrm>
            <a:off x="8051800" y="4051300"/>
            <a:ext cx="106203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97" name="TextBox 25">
            <a:extLst>
              <a:ext uri="{FF2B5EF4-FFF2-40B4-BE49-F238E27FC236}">
                <a16:creationId xmlns:a16="http://schemas.microsoft.com/office/drawing/2014/main" id="{82BFFD05-1D72-440A-9735-C4B81B28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4084638"/>
            <a:ext cx="6080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100%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4598" name="TextBox 26">
            <a:extLst>
              <a:ext uri="{FF2B5EF4-FFF2-40B4-BE49-F238E27FC236}">
                <a16:creationId xmlns:a16="http://schemas.microsoft.com/office/drawing/2014/main" id="{1CD84424-B4AC-4076-B831-978C68A71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083050"/>
            <a:ext cx="5889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50%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ВВП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28F7A45-5085-406B-A4F1-FA49C7996EE3}"/>
              </a:ext>
            </a:extLst>
          </p:cNvPr>
          <p:cNvSpPr/>
          <p:nvPr/>
        </p:nvSpPr>
        <p:spPr>
          <a:xfrm>
            <a:off x="2662238" y="3632200"/>
            <a:ext cx="1049337" cy="350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uk-UA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20% ВВП </a:t>
            </a:r>
          </a:p>
        </p:txBody>
      </p:sp>
      <p:sp>
        <p:nvSpPr>
          <p:cNvPr id="24600" name="TextBox 28">
            <a:extLst>
              <a:ext uri="{FF2B5EF4-FFF2-40B4-BE49-F238E27FC236}">
                <a16:creationId xmlns:a16="http://schemas.microsoft.com/office/drawing/2014/main" id="{B6F36FA3-63B2-48F2-AAF5-C53686E13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4084638"/>
            <a:ext cx="11176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соціальна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допомога</a:t>
            </a:r>
          </a:p>
        </p:txBody>
      </p:sp>
      <p:sp>
        <p:nvSpPr>
          <p:cNvPr id="24601" name="TextBox 30">
            <a:extLst>
              <a:ext uri="{FF2B5EF4-FFF2-40B4-BE49-F238E27FC236}">
                <a16:creationId xmlns:a16="http://schemas.microsoft.com/office/drawing/2014/main" id="{3B4EFD82-FD8A-4861-BEDF-1F1BB958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943475"/>
            <a:ext cx="18494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 19%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державного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бюджету</a:t>
            </a:r>
          </a:p>
        </p:txBody>
      </p:sp>
      <p:sp>
        <p:nvSpPr>
          <p:cNvPr id="24602" name="TextBox 31">
            <a:extLst>
              <a:ext uri="{FF2B5EF4-FFF2-40B4-BE49-F238E27FC236}">
                <a16:creationId xmlns:a16="http://schemas.microsoft.com/office/drawing/2014/main" id="{99CAA0CF-D263-466A-8A22-D05AD153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5781675"/>
            <a:ext cx="15525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11% ВВП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витрати місцевих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бюджетів</a:t>
            </a:r>
          </a:p>
        </p:txBody>
      </p:sp>
      <p:sp>
        <p:nvSpPr>
          <p:cNvPr id="24603" name="TextBox 32">
            <a:extLst>
              <a:ext uri="{FF2B5EF4-FFF2-40B4-BE49-F238E27FC236}">
                <a16:creationId xmlns:a16="http://schemas.microsoft.com/office/drawing/2014/main" id="{93B08BB4-C8FF-49B0-BCEC-411C6E18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1290638"/>
            <a:ext cx="12414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переобрання</a:t>
            </a:r>
          </a:p>
        </p:txBody>
      </p:sp>
      <p:sp>
        <p:nvSpPr>
          <p:cNvPr id="24604" name="TextBox 33">
            <a:extLst>
              <a:ext uri="{FF2B5EF4-FFF2-40B4-BE49-F238E27FC236}">
                <a16:creationId xmlns:a16="http://schemas.microsoft.com/office/drawing/2014/main" id="{58AFE322-F55F-4D68-9596-FA270171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765175"/>
            <a:ext cx="1112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400">
                <a:solidFill>
                  <a:srgbClr val="558ED5"/>
                </a:solidFill>
              </a:rPr>
              <a:t>корупція 5%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D22EEDB-823A-4FCF-9D2C-C7B78B02D5A6}"/>
              </a:ext>
            </a:extLst>
          </p:cNvPr>
          <p:cNvCxnSpPr>
            <a:stCxn id="11" idx="2"/>
          </p:cNvCxnSpPr>
          <p:nvPr/>
        </p:nvCxnSpPr>
        <p:spPr>
          <a:xfrm>
            <a:off x="1762125" y="2362200"/>
            <a:ext cx="3175" cy="112553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1">
            <a:extLst>
              <a:ext uri="{FF2B5EF4-FFF2-40B4-BE49-F238E27FC236}">
                <a16:creationId xmlns:a16="http://schemas.microsoft.com/office/drawing/2014/main" id="{C0250E30-8731-43BE-9BEE-6F47518624E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337E21D-4EFE-4A05-968B-5C96DAA37F5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037" name="TextBox 6">
            <a:extLst>
              <a:ext uri="{FF2B5EF4-FFF2-40B4-BE49-F238E27FC236}">
                <a16:creationId xmlns:a16="http://schemas.microsoft.com/office/drawing/2014/main" id="{AA6ABEBA-38F4-466D-A5A6-83780AC6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347663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Випуск товарів та послуг за 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20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1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0- 201</a:t>
            </a:r>
            <a:r>
              <a:rPr lang="en-US" altLang="ru-RU" sz="2000" b="1" dirty="0" smtClean="0">
                <a:solidFill>
                  <a:srgbClr val="FF9900"/>
                </a:solidFill>
              </a:rPr>
              <a:t>7</a:t>
            </a:r>
            <a:r>
              <a:rPr lang="uk-UA" altLang="ru-RU" sz="2000" b="1" dirty="0" smtClean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рр. млн. </a:t>
            </a:r>
            <a:r>
              <a:rPr lang="uk-UA" altLang="ru-RU" sz="2000" b="1" dirty="0" err="1">
                <a:solidFill>
                  <a:srgbClr val="FF9900"/>
                </a:solidFill>
              </a:rPr>
              <a:t>дол</a:t>
            </a:r>
            <a:r>
              <a:rPr lang="uk-UA" altLang="ru-RU" sz="2000" b="1" dirty="0">
                <a:solidFill>
                  <a:srgbClr val="FF9900"/>
                </a:solidFill>
              </a:rPr>
              <a:t>. США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1">
            <a:extLst>
              <a:ext uri="{FF2B5EF4-FFF2-40B4-BE49-F238E27FC236}">
                <a16:creationId xmlns:a16="http://schemas.microsoft.com/office/drawing/2014/main" id="{F90D65C9-F120-4151-9D4F-D899F3E6303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F8DB7-A104-423A-8465-5B0C13785CE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2771" name="TextBox 6">
            <a:extLst>
              <a:ext uri="{FF2B5EF4-FFF2-40B4-BE49-F238E27FC236}">
                <a16:creationId xmlns:a16="http://schemas.microsoft.com/office/drawing/2014/main" id="{46642B4E-A380-477A-BD6B-9C79C02B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257175"/>
            <a:ext cx="797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uk-UA" sz="2400" b="1">
                <a:solidFill>
                  <a:srgbClr val="FF9900"/>
                </a:solidFill>
              </a:rPr>
              <a:t>Рейтинг видів діяльності по об</a:t>
            </a:r>
            <a:r>
              <a:rPr lang="en-US" altLang="uk-UA" sz="2400" b="1">
                <a:solidFill>
                  <a:srgbClr val="FF9900"/>
                </a:solidFill>
              </a:rPr>
              <a:t>’</a:t>
            </a:r>
            <a:r>
              <a:rPr lang="uk-UA" altLang="uk-UA" sz="2400" b="1">
                <a:solidFill>
                  <a:srgbClr val="FF9900"/>
                </a:solidFill>
              </a:rPr>
              <a:t>є</a:t>
            </a:r>
            <a:r>
              <a:rPr lang="ru-RU" altLang="uk-UA" sz="2400" b="1">
                <a:solidFill>
                  <a:srgbClr val="FF9900"/>
                </a:solidFill>
              </a:rPr>
              <a:t>му випуску та по впливу на зовнішньоекономічну діяльність за 2012р.</a:t>
            </a:r>
            <a:endParaRPr lang="uk-UA" altLang="ru-RU" sz="2400" b="1">
              <a:solidFill>
                <a:srgbClr val="FF9900"/>
              </a:solidFill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7EBD912-B36F-4C5E-B31F-CE299AFB8306}"/>
              </a:ext>
            </a:extLst>
          </p:cNvPr>
          <p:cNvGraphicFramePr>
            <a:graphicFrameLocks noGrp="1"/>
          </p:cNvGraphicFramePr>
          <p:nvPr/>
        </p:nvGraphicFramePr>
        <p:xfrm>
          <a:off x="211138" y="1027113"/>
          <a:ext cx="8686801" cy="534987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79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24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45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421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err="1">
                          <a:effectLst/>
                        </a:rPr>
                        <a:t>Найменування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Код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Випуск товарів та послуг, тис.дол.США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По товарам та </a:t>
                      </a:r>
                      <a:r>
                        <a:rPr lang="ru-RU" sz="800" u="none" strike="noStrike" dirty="0" err="1">
                          <a:effectLst/>
                        </a:rPr>
                        <a:t>послугам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тис.дол.США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Споживання в Україні, тис.дол.США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Рейтинг по </a:t>
                      </a:r>
                      <a:r>
                        <a:rPr lang="ru-RU" sz="1000" b="1" u="none" strike="noStrike" dirty="0" err="1">
                          <a:effectLst/>
                        </a:rPr>
                        <a:t>випуску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Рейтинг по </a:t>
                      </a:r>
                      <a:r>
                        <a:rPr lang="ru-RU" sz="1000" b="1" u="none" strike="noStrike" dirty="0" err="1">
                          <a:effectLst/>
                        </a:rPr>
                        <a:t>експорту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err="1">
                          <a:effectLst/>
                        </a:rPr>
                        <a:t>Експорт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err="1">
                          <a:effectLst/>
                        </a:rPr>
                        <a:t>Імпорт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 err="1">
                          <a:effectLst/>
                        </a:rPr>
                        <a:t>Експорт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імпорт</a:t>
                      </a:r>
                      <a:r>
                        <a:rPr lang="ru-RU" sz="800" u="none" strike="noStrike" dirty="0">
                          <a:effectLst/>
                        </a:rPr>
                        <a:t> сальдо по товарам та </a:t>
                      </a:r>
                      <a:r>
                        <a:rPr lang="ru-RU" sz="800" u="none" strike="noStrike" dirty="0" err="1">
                          <a:effectLst/>
                        </a:rPr>
                        <a:t>послугам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Оптова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роздрібна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торгівля</a:t>
                      </a:r>
                      <a:r>
                        <a:rPr lang="ru-RU" sz="800" u="none" strike="noStrike" dirty="0">
                          <a:effectLst/>
                        </a:rPr>
                        <a:t>; ремонт </a:t>
                      </a:r>
                      <a:r>
                        <a:rPr lang="ru-RU" sz="800" u="none" strike="noStrike" dirty="0" err="1">
                          <a:effectLst/>
                        </a:rPr>
                        <a:t>автотранспортних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засобів</a:t>
                      </a:r>
                      <a:r>
                        <a:rPr lang="ru-RU" sz="800" u="none" strike="noStrike" dirty="0">
                          <a:effectLst/>
                        </a:rPr>
                        <a:t> і </a:t>
                      </a:r>
                      <a:r>
                        <a:rPr lang="ru-RU" sz="800" u="none" strike="noStrike" dirty="0" err="1">
                          <a:effectLst/>
                        </a:rPr>
                        <a:t>мотоциклів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49 949 831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49 949 831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С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Сільське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лісове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рибне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33 777 430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-10 175 223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4 148 036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-6 027 188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27 750 243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А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Транспорт, </a:t>
                      </a:r>
                      <a:r>
                        <a:rPr lang="ru-RU" sz="800" u="none" strike="noStrike" dirty="0" err="1">
                          <a:effectLst/>
                        </a:rPr>
                        <a:t>складське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господарство</a:t>
                      </a:r>
                      <a:r>
                        <a:rPr lang="ru-RU" sz="800" u="none" strike="noStrike" dirty="0">
                          <a:effectLst/>
                        </a:rPr>
                        <a:t>, </a:t>
                      </a:r>
                      <a:r>
                        <a:rPr lang="ru-RU" sz="800" u="none" strike="noStrike" dirty="0" err="1">
                          <a:effectLst/>
                        </a:rPr>
                        <a:t>поштова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кур'єрська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діяльність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27 827 474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-8 531 843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1 727 385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-6 804 458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21 023 016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Постачання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електроенергії</a:t>
                      </a:r>
                      <a:r>
                        <a:rPr lang="ru-RU" sz="800" u="none" strike="noStrike" dirty="0">
                          <a:effectLst/>
                        </a:rPr>
                        <a:t>, газу, пари та </a:t>
                      </a:r>
                      <a:r>
                        <a:rPr lang="ru-RU" sz="800" u="none" strike="noStrike" dirty="0" err="1">
                          <a:effectLst/>
                        </a:rPr>
                        <a:t>кондиційованого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повітря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18 088 077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18 088 077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Операції з нерухомим майном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15 789 941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15 789 941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Освіта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13 349 431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13 349 431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Професійна, наукова та технічна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М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11 012 636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11 012 636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Інформація</a:t>
                      </a:r>
                      <a:r>
                        <a:rPr lang="ru-RU" sz="800" u="none" strike="noStrike" dirty="0">
                          <a:effectLst/>
                        </a:rPr>
                        <a:t> та </a:t>
                      </a:r>
                      <a:r>
                        <a:rPr lang="ru-RU" sz="800" u="none" strike="noStrike" dirty="0" err="1">
                          <a:effectLst/>
                        </a:rPr>
                        <a:t>телекомунікації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11 293 507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-1 130 118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456 522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-673 596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10 619 911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В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Охорона здоров'я та надання соціальної допомоги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Q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10 076 567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10 076 567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С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Водопостачання; каналізація, поводження з відходами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3 011 385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3 011 385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Тимчасове розміщування й організація харчування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3 126 861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3 126 861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Мистецтво, спорт, розваги та відпочинок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2 287 376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-555 450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580 305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24 854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2 312 231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Надання інших видів послуг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2 358 939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-487 368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652 150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164 782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2 523 721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Діяльність у сфері адміністративного та допоміжного обслуговування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4 324 159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-1 513 609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1 573 903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60 294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4 384 452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-С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89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Державне управління й оборона; обов'язкове соціальне страхування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11 147 379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-5 336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602 665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597 329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11 744 708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Фінансова та страхова діяльність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12 522 958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-362 485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1 110 584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748 099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13 271 056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-В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Будівництво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23 114 100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-220 957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260 027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39 071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23 153 170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</a:rPr>
                        <a:t>Добувна промисловість і розроблення кар'єрів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19 146 253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-7 650 417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27 542 302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19 891 885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39 038 138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 err="1">
                          <a:effectLst/>
                        </a:rPr>
                        <a:t>Переробна</a:t>
                      </a:r>
                      <a:r>
                        <a:rPr lang="ru-RU" sz="800" u="none" strike="noStrike" dirty="0">
                          <a:effectLst/>
                        </a:rPr>
                        <a:t> </a:t>
                      </a:r>
                      <a:r>
                        <a:rPr lang="ru-RU" sz="800" u="none" strike="noStrike" dirty="0" err="1">
                          <a:effectLst/>
                        </a:rPr>
                        <a:t>промисловість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121 972 226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-51 776 132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52 740 253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964 121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122 936 346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-В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42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394 176 529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-82 408 938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91 394 131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8 985 193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403 161 722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5123" marR="5123" marT="5123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1">
            <a:extLst>
              <a:ext uri="{FF2B5EF4-FFF2-40B4-BE49-F238E27FC236}">
                <a16:creationId xmlns:a16="http://schemas.microsoft.com/office/drawing/2014/main" id="{CDD0D9D3-8FB0-4780-89C0-DC714B17A62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6FEE017-324E-44D3-A052-C7E804AEAD9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3795" name="TextBox 6">
            <a:extLst>
              <a:ext uri="{FF2B5EF4-FFF2-40B4-BE49-F238E27FC236}">
                <a16:creationId xmlns:a16="http://schemas.microsoft.com/office/drawing/2014/main" id="{040878B6-8C1E-421A-BA37-4C24650DF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358775"/>
            <a:ext cx="797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Виробництво та розподіл валового внутрішнього продукту за видами економічної діяльності у 2012 р. та ефективність праці (у фактичних цінах, млн. грн.)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5E8F88C-DB22-4BB9-8FD3-C84F42F7ED13}"/>
              </a:ext>
            </a:extLst>
          </p:cNvPr>
          <p:cNvGraphicFramePr>
            <a:graphicFrameLocks noGrp="1"/>
          </p:cNvGraphicFramePr>
          <p:nvPr/>
        </p:nvGraphicFramePr>
        <p:xfrm>
          <a:off x="133350" y="1393825"/>
          <a:ext cx="8856663" cy="491966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6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7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37588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dirty="0">
                          <a:effectLst/>
                        </a:rPr>
                        <a:t>№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dirty="0">
                          <a:effectLst/>
                        </a:rPr>
                        <a:t>Від економічної діяльності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dirty="0">
                          <a:effectLst/>
                        </a:rPr>
                        <a:t>Випуск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dirty="0">
                          <a:effectLst/>
                        </a:rPr>
                        <a:t>Проміжне споживання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dirty="0">
                          <a:effectLst/>
                        </a:rPr>
                        <a:t>Валова додана вартість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b="1" u="none" strike="noStrike">
                          <a:effectLst/>
                        </a:rPr>
                        <a:t>Кількість зайнятого населення, тис. осіб</a:t>
                      </a:r>
                      <a:endParaRPr lang="ru-RU" sz="1300" b="1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300" b="1" u="none" strike="noStrike" noProof="0" dirty="0">
                          <a:effectLst/>
                        </a:rPr>
                        <a:t>Валова додана вартість на одного </a:t>
                      </a:r>
                      <a:r>
                        <a:rPr lang="uk-UA" sz="1300" b="1" u="none" strike="noStrike" noProof="0" dirty="0" err="1">
                          <a:effectLst/>
                        </a:rPr>
                        <a:t>зайнят</a:t>
                      </a:r>
                      <a:r>
                        <a:rPr lang="ru-RU" sz="1300" b="1" u="none" strike="noStrike" dirty="0">
                          <a:effectLst/>
                        </a:rPr>
                        <a:t>. </a:t>
                      </a:r>
                      <a:r>
                        <a:rPr lang="ru-RU" sz="1300" b="1" u="none" strike="noStrike" dirty="0" err="1">
                          <a:effectLst/>
                        </a:rPr>
                        <a:t>грн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92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noProof="0" dirty="0">
                          <a:effectLst/>
                        </a:rPr>
                        <a:t>Сільське</a:t>
                      </a:r>
                      <a:r>
                        <a:rPr lang="ru-RU" sz="1300" u="none" strike="noStrike" dirty="0">
                          <a:effectLst/>
                        </a:rPr>
                        <a:t> </a:t>
                      </a:r>
                      <a:r>
                        <a:rPr lang="uk-UA" sz="1300" u="none" strike="noStrike" noProof="0" dirty="0">
                          <a:effectLst/>
                        </a:rPr>
                        <a:t>господарство</a:t>
                      </a:r>
                      <a:r>
                        <a:rPr lang="ru-RU" sz="1300" u="none" strike="noStrike" dirty="0">
                          <a:effectLst/>
                        </a:rPr>
                        <a:t>, </a:t>
                      </a:r>
                      <a:r>
                        <a:rPr lang="uk-UA" sz="1300" u="none" strike="noStrike" noProof="0" dirty="0">
                          <a:effectLst/>
                        </a:rPr>
                        <a:t>мисливство</a:t>
                      </a:r>
                      <a:r>
                        <a:rPr lang="ru-RU" sz="1300" u="none" strike="noStrike" dirty="0">
                          <a:effectLst/>
                        </a:rPr>
                        <a:t>, </a:t>
                      </a:r>
                      <a:r>
                        <a:rPr lang="uk-UA" sz="1300" u="none" strike="noStrike" noProof="0" dirty="0">
                          <a:effectLst/>
                        </a:rPr>
                        <a:t>лісове господарство</a:t>
                      </a:r>
                      <a:endParaRPr lang="uk-UA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268 373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155 574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112 799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3 492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32 298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Добувна промисловість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147 856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64 653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83 203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3 303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81 181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Переробна промисловість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982 102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797 165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184 937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92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4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noProof="0" dirty="0">
                          <a:effectLst/>
                        </a:rPr>
                        <a:t>Виробництво та розподілення електроенергії</a:t>
                      </a:r>
                      <a:r>
                        <a:rPr lang="ru-RU" sz="1300" u="none" strike="noStrike" dirty="0">
                          <a:effectLst/>
                        </a:rPr>
                        <a:t>, газу та води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144 639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96 782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47 857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0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0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76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5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noProof="0" dirty="0">
                          <a:effectLst/>
                        </a:rPr>
                        <a:t>Торгівля; ремонт автомобілів, побутових виробів та предметів особистого вжитку</a:t>
                      </a:r>
                      <a:endParaRPr lang="uk-UA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376 417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159 758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216 659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4 894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44 269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6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Будівництво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132 187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93 060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39 127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902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43 368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7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Діяльність транспорту та зв'язку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263 036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133 242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129 794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1 361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95 346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8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Освіта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106 481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31 365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75 116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1 673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44 902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853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9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noProof="0" dirty="0">
                          <a:effectLst/>
                        </a:rPr>
                        <a:t>Охорона здоров'я та надання  соціальної допомоги</a:t>
                      </a:r>
                      <a:endParaRPr lang="uk-UA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81 207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27 492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53 715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1 310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41 007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10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Інші види економічної діяльності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509 215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198 014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311 201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2 014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154 504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11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Оплата послуг фінансових посередників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х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40 109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-40 109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324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-123 679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>
                          <a:effectLst/>
                        </a:rPr>
                        <a:t> 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Державне управління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х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х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х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1 079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0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12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b="1" u="none" strike="noStrike" dirty="0">
                          <a:effectLst/>
                        </a:rPr>
                        <a:t>Усього (в основних цінах)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3 011 513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1 797 214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1 214 299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20 354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59 660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13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Податки на продукти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200 912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х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200 912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644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14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u="none" strike="noStrike" dirty="0">
                          <a:effectLst/>
                        </a:rPr>
                        <a:t>Субсидії на продукти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-3 973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>
                          <a:effectLst/>
                        </a:rPr>
                        <a:t>х</a:t>
                      </a:r>
                      <a:endParaRPr lang="uk-UA" sz="1300" b="0" i="0" u="none" strike="noStrike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-3 973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0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3792"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15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300" b="1" u="none" strike="noStrike" noProof="0" dirty="0">
                          <a:effectLst/>
                        </a:rPr>
                        <a:t>Валовий внутрішній продукт </a:t>
                      </a:r>
                      <a:r>
                        <a:rPr lang="ru-RU" sz="1300" b="1" u="none" strike="noStrike" dirty="0">
                          <a:effectLst/>
                        </a:rPr>
                        <a:t>(у </a:t>
                      </a:r>
                      <a:r>
                        <a:rPr lang="uk-UA" sz="1300" b="1" u="none" strike="noStrike" noProof="0" dirty="0">
                          <a:effectLst/>
                        </a:rPr>
                        <a:t>ринкових цінах</a:t>
                      </a:r>
                      <a:r>
                        <a:rPr lang="ru-RU" sz="1300" b="1" u="none" strike="noStrike" dirty="0">
                          <a:effectLst/>
                        </a:rPr>
                        <a:t>)</a:t>
                      </a:r>
                      <a:endParaRPr lang="ru-RU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36000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3 208 452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1 797 214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b="1" u="none" strike="noStrike" dirty="0">
                          <a:effectLst/>
                        </a:rPr>
                        <a:t>1 411 238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300" u="none" strike="noStrike" dirty="0">
                          <a:effectLst/>
                        </a:rPr>
                        <a:t> </a:t>
                      </a:r>
                      <a:endParaRPr lang="uk-UA" sz="1300" b="1" i="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9526" marR="9526" marT="9524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1">
            <a:extLst>
              <a:ext uri="{FF2B5EF4-FFF2-40B4-BE49-F238E27FC236}">
                <a16:creationId xmlns:a16="http://schemas.microsoft.com/office/drawing/2014/main" id="{C08E8C5F-DA72-4FE3-BDEA-109AFAAC6450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14E31E-6999-4941-8E86-20D78E02A0D3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5059" name="TextBox 6">
            <a:extLst>
              <a:ext uri="{FF2B5EF4-FFF2-40B4-BE49-F238E27FC236}">
                <a16:creationId xmlns:a16="http://schemas.microsoft.com/office/drawing/2014/main" id="{B10A66B4-3F1E-4BF2-9F4D-9CECE62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995363"/>
            <a:ext cx="797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Необоротні активи держави та місцевих громад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4D22D-20ED-45FF-9260-8BE2D64F881F}"/>
              </a:ext>
            </a:extLst>
          </p:cNvPr>
          <p:cNvSpPr txBox="1"/>
          <p:nvPr/>
        </p:nvSpPr>
        <p:spPr>
          <a:xfrm>
            <a:off x="763588" y="1800225"/>
            <a:ext cx="2478087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Державний сектор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6FF34-57DF-40CF-B65C-CB8796C0C029}"/>
              </a:ext>
            </a:extLst>
          </p:cNvPr>
          <p:cNvSpPr txBox="1"/>
          <p:nvPr/>
        </p:nvSpPr>
        <p:spPr>
          <a:xfrm>
            <a:off x="5741988" y="1784350"/>
            <a:ext cx="2476500" cy="30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400" dirty="0"/>
              <a:t>Місцеві громади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4A2B5-FFC2-44F1-A79B-4E49F71CFD93}"/>
              </a:ext>
            </a:extLst>
          </p:cNvPr>
          <p:cNvSpPr txBox="1"/>
          <p:nvPr/>
        </p:nvSpPr>
        <p:spPr>
          <a:xfrm>
            <a:off x="16986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державних установ</a:t>
            </a:r>
            <a:endParaRPr lang="ru-RU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A21D8-F6EA-466D-A2C7-640FFC7A7964}"/>
              </a:ext>
            </a:extLst>
          </p:cNvPr>
          <p:cNvSpPr txBox="1"/>
          <p:nvPr/>
        </p:nvSpPr>
        <p:spPr>
          <a:xfrm>
            <a:off x="431800" y="306070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9722C-5149-4BF3-A899-D5ED39910AE3}"/>
              </a:ext>
            </a:extLst>
          </p:cNvPr>
          <p:cNvSpPr txBox="1"/>
          <p:nvPr/>
        </p:nvSpPr>
        <p:spPr>
          <a:xfrm>
            <a:off x="431800" y="356076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FC5E6F-0B39-4251-A3F5-FFD27A3FF1FD}"/>
              </a:ext>
            </a:extLst>
          </p:cNvPr>
          <p:cNvSpPr txBox="1"/>
          <p:nvPr/>
        </p:nvSpPr>
        <p:spPr>
          <a:xfrm>
            <a:off x="431800" y="40751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D21719-B434-4D34-BEEF-23A87D5ACEEC}"/>
              </a:ext>
            </a:extLst>
          </p:cNvPr>
          <p:cNvSpPr txBox="1"/>
          <p:nvPr/>
        </p:nvSpPr>
        <p:spPr>
          <a:xfrm>
            <a:off x="2170113" y="2390775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21105-5AD1-4E7F-A04A-057B871A5E13}"/>
              </a:ext>
            </a:extLst>
          </p:cNvPr>
          <p:cNvSpPr txBox="1"/>
          <p:nvPr/>
        </p:nvSpPr>
        <p:spPr>
          <a:xfrm>
            <a:off x="2430463" y="3048000"/>
            <a:ext cx="220345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 на 31.12.2013р.</a:t>
            </a:r>
            <a:endParaRPr lang="ru-RU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968800-B5D8-441E-8C8A-DDE3A4CA35C6}"/>
              </a:ext>
            </a:extLst>
          </p:cNvPr>
          <p:cNvSpPr txBox="1"/>
          <p:nvPr/>
        </p:nvSpPr>
        <p:spPr>
          <a:xfrm>
            <a:off x="2430463" y="3265488"/>
            <a:ext cx="633412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Частка володіння</a:t>
            </a:r>
            <a:endParaRPr lang="ru-RU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F83A2-5457-4CD3-8703-63D1A297024A}"/>
              </a:ext>
            </a:extLst>
          </p:cNvPr>
          <p:cNvSpPr txBox="1"/>
          <p:nvPr/>
        </p:nvSpPr>
        <p:spPr>
          <a:xfrm>
            <a:off x="3063875" y="3265488"/>
            <a:ext cx="693738" cy="339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Кількість</a:t>
            </a:r>
          </a:p>
          <a:p>
            <a:pPr algn="ctr" eaLnBrk="1" hangingPunct="1">
              <a:defRPr/>
            </a:pPr>
            <a:r>
              <a:rPr lang="uk-UA" sz="800" dirty="0"/>
              <a:t>пропозицій</a:t>
            </a:r>
            <a:endParaRPr lang="ru-RU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088C6B-9F62-4D07-8BC9-090DFAA530FC}"/>
              </a:ext>
            </a:extLst>
          </p:cNvPr>
          <p:cNvSpPr txBox="1"/>
          <p:nvPr/>
        </p:nvSpPr>
        <p:spPr>
          <a:xfrm>
            <a:off x="3757613" y="3265488"/>
            <a:ext cx="876300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800" dirty="0"/>
              <a:t>Вартість по номіналу,грн.</a:t>
            </a:r>
            <a:endParaRPr lang="ru-RU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EB96B9-B035-4795-8D48-AE7C8080647D}"/>
              </a:ext>
            </a:extLst>
          </p:cNvPr>
          <p:cNvSpPr txBox="1"/>
          <p:nvPr/>
        </p:nvSpPr>
        <p:spPr>
          <a:xfrm>
            <a:off x="2430463" y="3603625"/>
            <a:ext cx="633412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&gt;=</a:t>
            </a:r>
            <a:endParaRPr lang="ru-R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7330A9-1AE4-42AB-901F-C609862BF8BF}"/>
              </a:ext>
            </a:extLst>
          </p:cNvPr>
          <p:cNvSpPr txBox="1"/>
          <p:nvPr/>
        </p:nvSpPr>
        <p:spPr>
          <a:xfrm>
            <a:off x="2430463" y="3846513"/>
            <a:ext cx="633412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50% </a:t>
            </a:r>
            <a:r>
              <a:rPr lang="en-US" sz="1000" dirty="0"/>
              <a:t>&lt;</a:t>
            </a:r>
            <a:endParaRPr lang="ru-R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E26BA-D577-47E2-9C42-E8C8108AAD02}"/>
              </a:ext>
            </a:extLst>
          </p:cNvPr>
          <p:cNvSpPr txBox="1"/>
          <p:nvPr/>
        </p:nvSpPr>
        <p:spPr>
          <a:xfrm>
            <a:off x="2430463" y="4092575"/>
            <a:ext cx="633412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Всього</a:t>
            </a:r>
            <a:endParaRPr lang="ru-R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AAEAE0-91E4-48B0-8DF1-F1041C6F2E05}"/>
              </a:ext>
            </a:extLst>
          </p:cNvPr>
          <p:cNvSpPr txBox="1"/>
          <p:nvPr/>
        </p:nvSpPr>
        <p:spPr>
          <a:xfrm>
            <a:off x="3065463" y="3605213"/>
            <a:ext cx="69215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9674F-77CA-491F-A436-95C14EC1A527}"/>
              </a:ext>
            </a:extLst>
          </p:cNvPr>
          <p:cNvSpPr txBox="1"/>
          <p:nvPr/>
        </p:nvSpPr>
        <p:spPr>
          <a:xfrm>
            <a:off x="3065463" y="3851275"/>
            <a:ext cx="69215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288</a:t>
            </a:r>
            <a:endParaRPr lang="ru-RU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C7101B-E1AB-4845-A763-04E173A6D3D4}"/>
              </a:ext>
            </a:extLst>
          </p:cNvPr>
          <p:cNvSpPr txBox="1"/>
          <p:nvPr/>
        </p:nvSpPr>
        <p:spPr>
          <a:xfrm>
            <a:off x="3063875" y="4097338"/>
            <a:ext cx="693738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576</a:t>
            </a:r>
            <a:endParaRPr lang="ru-RU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9A3E7-9B54-45AF-82F0-7FC860472039}"/>
              </a:ext>
            </a:extLst>
          </p:cNvPr>
          <p:cNvSpPr txBox="1"/>
          <p:nvPr/>
        </p:nvSpPr>
        <p:spPr>
          <a:xfrm>
            <a:off x="3757613" y="3603625"/>
            <a:ext cx="876300" cy="24765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46 905 575 237</a:t>
            </a:r>
            <a:endParaRPr lang="ru-RU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5547AC-49D1-4366-AD0F-D32A57A73D12}"/>
              </a:ext>
            </a:extLst>
          </p:cNvPr>
          <p:cNvSpPr txBox="1"/>
          <p:nvPr/>
        </p:nvSpPr>
        <p:spPr>
          <a:xfrm>
            <a:off x="3757613" y="3851275"/>
            <a:ext cx="876300" cy="2460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4 412 136 407</a:t>
            </a:r>
            <a:endParaRPr lang="ru-RU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BC1DC6-D87F-4EC1-9046-0BD00DBFB2FA}"/>
              </a:ext>
            </a:extLst>
          </p:cNvPr>
          <p:cNvSpPr txBox="1"/>
          <p:nvPr/>
        </p:nvSpPr>
        <p:spPr>
          <a:xfrm>
            <a:off x="3757613" y="4097338"/>
            <a:ext cx="876300" cy="2460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uk-UA" sz="800" dirty="0"/>
              <a:t>51 317 711 644</a:t>
            </a:r>
            <a:endParaRPr lang="ru-RU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700DDA-CB80-443F-AECE-7743E36090BB}"/>
              </a:ext>
            </a:extLst>
          </p:cNvPr>
          <p:cNvSpPr txBox="1"/>
          <p:nvPr/>
        </p:nvSpPr>
        <p:spPr>
          <a:xfrm>
            <a:off x="2430463" y="4729163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Державна власність</a:t>
            </a:r>
            <a:endParaRPr lang="ru-RU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39F056-5C31-408C-A64F-DAE57338F874}"/>
              </a:ext>
            </a:extLst>
          </p:cNvPr>
          <p:cNvSpPr txBox="1"/>
          <p:nvPr/>
        </p:nvSpPr>
        <p:spPr>
          <a:xfrm>
            <a:off x="2432050" y="49752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Будівлі, споруди</a:t>
            </a:r>
            <a:endParaRPr lang="ru-RU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1033F7-5344-4CE4-A9E5-21A498DCC0A0}"/>
              </a:ext>
            </a:extLst>
          </p:cNvPr>
          <p:cNvSpPr txBox="1"/>
          <p:nvPr/>
        </p:nvSpPr>
        <p:spPr>
          <a:xfrm>
            <a:off x="2430463" y="5221288"/>
            <a:ext cx="1423987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A075A2-C4E0-4BCD-B69F-7CE68FB9B863}"/>
              </a:ext>
            </a:extLst>
          </p:cNvPr>
          <p:cNvSpPr txBox="1"/>
          <p:nvPr/>
        </p:nvSpPr>
        <p:spPr>
          <a:xfrm>
            <a:off x="7124700" y="2387600"/>
            <a:ext cx="16859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корпоративного сектору</a:t>
            </a:r>
            <a:endParaRPr lang="ru-RU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E9568B-B5CB-452E-A96C-487DC66E204F}"/>
              </a:ext>
            </a:extLst>
          </p:cNvPr>
          <p:cNvSpPr txBox="1"/>
          <p:nvPr/>
        </p:nvSpPr>
        <p:spPr>
          <a:xfrm>
            <a:off x="5184775" y="2387600"/>
            <a:ext cx="168751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Необоротні активи місцевих установ</a:t>
            </a:r>
            <a:endParaRPr lang="ru-RU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67EAA8-1CA4-4D51-97A3-99A5669675E7}"/>
              </a:ext>
            </a:extLst>
          </p:cNvPr>
          <p:cNvSpPr txBox="1"/>
          <p:nvPr/>
        </p:nvSpPr>
        <p:spPr>
          <a:xfrm>
            <a:off x="5556250" y="3159125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Обладнання</a:t>
            </a:r>
            <a:endParaRPr lang="ru-RU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2EAD3E-F9A6-4D5F-86B9-55BA77DA19B7}"/>
              </a:ext>
            </a:extLst>
          </p:cNvPr>
          <p:cNvSpPr txBox="1"/>
          <p:nvPr/>
        </p:nvSpPr>
        <p:spPr>
          <a:xfrm>
            <a:off x="5556250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B7ED79-42CC-4858-AE53-B61D98509A9B}"/>
              </a:ext>
            </a:extLst>
          </p:cNvPr>
          <p:cNvSpPr txBox="1"/>
          <p:nvPr/>
        </p:nvSpPr>
        <p:spPr>
          <a:xfrm>
            <a:off x="5556250" y="417353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9E37-9158-48DC-B66C-F4A08C00CEA0}"/>
              </a:ext>
            </a:extLst>
          </p:cNvPr>
          <p:cNvSpPr txBox="1"/>
          <p:nvPr/>
        </p:nvSpPr>
        <p:spPr>
          <a:xfrm>
            <a:off x="7432675" y="3159125"/>
            <a:ext cx="1422400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Корпоративні права</a:t>
            </a:r>
            <a:endParaRPr lang="ru-RU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F3DAD-9609-4512-831C-D0BE73F7002B}"/>
              </a:ext>
            </a:extLst>
          </p:cNvPr>
          <p:cNvSpPr txBox="1"/>
          <p:nvPr/>
        </p:nvSpPr>
        <p:spPr>
          <a:xfrm>
            <a:off x="7451725" y="3659188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Комунальне майно</a:t>
            </a:r>
            <a:endParaRPr lang="ru-RU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A5505B-B66E-4EDD-9091-0AAD85823824}"/>
              </a:ext>
            </a:extLst>
          </p:cNvPr>
          <p:cNvSpPr txBox="1"/>
          <p:nvPr/>
        </p:nvSpPr>
        <p:spPr>
          <a:xfrm>
            <a:off x="7451725" y="3905250"/>
            <a:ext cx="1423988" cy="246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Будівлі та споруди</a:t>
            </a:r>
            <a:endParaRPr lang="ru-RU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E96E16-11A8-40B1-9FEE-799F04CC5B2A}"/>
              </a:ext>
            </a:extLst>
          </p:cNvPr>
          <p:cNvSpPr txBox="1"/>
          <p:nvPr/>
        </p:nvSpPr>
        <p:spPr>
          <a:xfrm>
            <a:off x="7451725" y="4151313"/>
            <a:ext cx="1423988" cy="246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1000" dirty="0"/>
              <a:t>Земельні ділянки</a:t>
            </a:r>
            <a:endParaRPr lang="ru-RU" sz="100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45D4C6D-EA65-4422-8BD8-196E08A05F40}"/>
              </a:ext>
            </a:extLst>
          </p:cNvPr>
          <p:cNvCxnSpPr/>
          <p:nvPr/>
        </p:nvCxnSpPr>
        <p:spPr>
          <a:xfrm>
            <a:off x="295275" y="2787650"/>
            <a:ext cx="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200B1D0-D1A5-44BE-9E65-F39126550CFC}"/>
              </a:ext>
            </a:extLst>
          </p:cNvPr>
          <p:cNvCxnSpPr/>
          <p:nvPr/>
        </p:nvCxnSpPr>
        <p:spPr>
          <a:xfrm>
            <a:off x="295275" y="4213225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77769EBA-D8E5-4109-832A-FF26B1EC926A}"/>
              </a:ext>
            </a:extLst>
          </p:cNvPr>
          <p:cNvCxnSpPr/>
          <p:nvPr/>
        </p:nvCxnSpPr>
        <p:spPr>
          <a:xfrm>
            <a:off x="295275" y="3683000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7D943C3A-FCD6-4AAA-9382-05F04C5C1447}"/>
              </a:ext>
            </a:extLst>
          </p:cNvPr>
          <p:cNvCxnSpPr/>
          <p:nvPr/>
        </p:nvCxnSpPr>
        <p:spPr>
          <a:xfrm>
            <a:off x="295275" y="3182938"/>
            <a:ext cx="136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A653177B-28FB-438E-BC10-783C35124488}"/>
              </a:ext>
            </a:extLst>
          </p:cNvPr>
          <p:cNvCxnSpPr/>
          <p:nvPr/>
        </p:nvCxnSpPr>
        <p:spPr>
          <a:xfrm>
            <a:off x="2246313" y="2790825"/>
            <a:ext cx="0" cy="206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E3DD906E-5A79-4A98-90C2-7019EAE66D11}"/>
              </a:ext>
            </a:extLst>
          </p:cNvPr>
          <p:cNvCxnSpPr>
            <a:endCxn id="50" idx="1"/>
          </p:cNvCxnSpPr>
          <p:nvPr/>
        </p:nvCxnSpPr>
        <p:spPr>
          <a:xfrm>
            <a:off x="2246313" y="4851400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78CEBE72-BD28-4774-B077-D1781C5F1A9C}"/>
              </a:ext>
            </a:extLst>
          </p:cNvPr>
          <p:cNvCxnSpPr>
            <a:endCxn id="37" idx="1"/>
          </p:cNvCxnSpPr>
          <p:nvPr/>
        </p:nvCxnSpPr>
        <p:spPr>
          <a:xfrm>
            <a:off x="2246313" y="3171825"/>
            <a:ext cx="18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B880B304-7458-4C22-A6C1-3EF33792CD2B}"/>
              </a:ext>
            </a:extLst>
          </p:cNvPr>
          <p:cNvCxnSpPr/>
          <p:nvPr/>
        </p:nvCxnSpPr>
        <p:spPr>
          <a:xfrm>
            <a:off x="5308600" y="2787650"/>
            <a:ext cx="0" cy="150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F9BC342-4980-4304-813B-DD7D39842E7C}"/>
              </a:ext>
            </a:extLst>
          </p:cNvPr>
          <p:cNvCxnSpPr>
            <a:endCxn id="57" idx="1"/>
          </p:cNvCxnSpPr>
          <p:nvPr/>
        </p:nvCxnSpPr>
        <p:spPr>
          <a:xfrm>
            <a:off x="5308600" y="4297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C81BF80-65C7-4CCA-ADBF-86F4C402B150}"/>
              </a:ext>
            </a:extLst>
          </p:cNvPr>
          <p:cNvCxnSpPr>
            <a:endCxn id="55" idx="1"/>
          </p:cNvCxnSpPr>
          <p:nvPr/>
        </p:nvCxnSpPr>
        <p:spPr>
          <a:xfrm>
            <a:off x="5308600" y="328136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F9A78327-7F86-4E98-A8AD-A3A8B32675BB}"/>
              </a:ext>
            </a:extLst>
          </p:cNvPr>
          <p:cNvCxnSpPr>
            <a:endCxn id="56" idx="1"/>
          </p:cNvCxnSpPr>
          <p:nvPr/>
        </p:nvCxnSpPr>
        <p:spPr>
          <a:xfrm>
            <a:off x="5308600" y="3783013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CEE6092D-831E-477E-8C08-DB483FC56484}"/>
              </a:ext>
            </a:extLst>
          </p:cNvPr>
          <p:cNvCxnSpPr/>
          <p:nvPr/>
        </p:nvCxnSpPr>
        <p:spPr>
          <a:xfrm>
            <a:off x="7280275" y="2787650"/>
            <a:ext cx="0" cy="99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674852A3-CCC0-4C4E-A7F3-B9C0FDEBEA55}"/>
              </a:ext>
            </a:extLst>
          </p:cNvPr>
          <p:cNvCxnSpPr>
            <a:endCxn id="58" idx="1"/>
          </p:cNvCxnSpPr>
          <p:nvPr/>
        </p:nvCxnSpPr>
        <p:spPr>
          <a:xfrm>
            <a:off x="7280275" y="3281363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72419E8-F29E-42EE-9825-7CAA957EA040}"/>
              </a:ext>
            </a:extLst>
          </p:cNvPr>
          <p:cNvCxnSpPr>
            <a:endCxn id="59" idx="1"/>
          </p:cNvCxnSpPr>
          <p:nvPr/>
        </p:nvCxnSpPr>
        <p:spPr>
          <a:xfrm>
            <a:off x="7280275" y="3783013"/>
            <a:ext cx="171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2">
            <a:extLst>
              <a:ext uri="{FF2B5EF4-FFF2-40B4-BE49-F238E27FC236}">
                <a16:creationId xmlns:a16="http://schemas.microsoft.com/office/drawing/2014/main" id="{01A3C143-F704-41E5-88D4-DB27ECFA7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670050"/>
            <a:ext cx="699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4000" b="1">
                <a:solidFill>
                  <a:srgbClr val="FF9900"/>
                </a:solidFill>
              </a:rPr>
              <a:t>Перелік змін в законодавство</a:t>
            </a:r>
          </a:p>
        </p:txBody>
      </p:sp>
      <p:sp>
        <p:nvSpPr>
          <p:cNvPr id="46083" name="Номер слайда 1">
            <a:extLst>
              <a:ext uri="{FF2B5EF4-FFF2-40B4-BE49-F238E27FC236}">
                <a16:creationId xmlns:a16="http://schemas.microsoft.com/office/drawing/2014/main" id="{63FC21A0-A7E3-4EA0-AF6B-D43592E6CA8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643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313F91-970D-4CD5-B523-3E9DAA5C9A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43A00A-8B4E-4F25-B5D6-8F30E24013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0A1B19-94E4-4731-8E68-B2BF68EDAAC4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1965CAA-FB8C-4711-9594-B6AA7F784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uk-UA" sz="2800" b="1" dirty="0">
                <a:solidFill>
                  <a:srgbClr val="FF9900"/>
                </a:solidFill>
              </a:rPr>
              <a:t>Перелік </a:t>
            </a:r>
            <a:r>
              <a:rPr lang="ru-UA" sz="2800" b="1" dirty="0">
                <a:solidFill>
                  <a:srgbClr val="FF9900"/>
                </a:solidFill>
              </a:rPr>
              <a:t> перши</a:t>
            </a:r>
            <a:r>
              <a:rPr lang="uk-UA" sz="2800" b="1" dirty="0">
                <a:solidFill>
                  <a:srgbClr val="FF9900"/>
                </a:solidFill>
              </a:rPr>
              <a:t>х</a:t>
            </a:r>
            <a:r>
              <a:rPr lang="ru-UA" sz="2800" b="1" dirty="0">
                <a:solidFill>
                  <a:srgbClr val="FF9900"/>
                </a:solidFill>
              </a:rPr>
              <a:t> законопроект</a:t>
            </a:r>
            <a:r>
              <a:rPr lang="uk-UA" sz="2800" b="1" dirty="0" err="1">
                <a:solidFill>
                  <a:srgbClr val="FF9900"/>
                </a:solidFill>
              </a:rPr>
              <a:t>ів</a:t>
            </a:r>
            <a:r>
              <a:rPr lang="uk-UA" sz="2800" b="1" dirty="0">
                <a:solidFill>
                  <a:srgbClr val="FF9900"/>
                </a:solidFill>
              </a:rPr>
              <a:t> </a:t>
            </a:r>
            <a:endParaRPr lang="uk-UA" altLang="ru-RU" sz="2800" b="1" dirty="0">
              <a:solidFill>
                <a:srgbClr val="FF99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C4405-A9E3-4A7C-A920-B5B0D95F7B0D}"/>
              </a:ext>
            </a:extLst>
          </p:cNvPr>
          <p:cNvSpPr txBox="1"/>
          <p:nvPr/>
        </p:nvSpPr>
        <p:spPr>
          <a:xfrm>
            <a:off x="520700" y="986458"/>
            <a:ext cx="81026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«Про </a:t>
            </a:r>
            <a:r>
              <a:rPr lang="ru-UA" dirty="0" err="1">
                <a:solidFill>
                  <a:srgbClr val="002060"/>
                </a:solidFill>
              </a:rPr>
              <a:t>народовладдя</a:t>
            </a:r>
            <a:r>
              <a:rPr lang="ru-UA" dirty="0">
                <a:solidFill>
                  <a:srgbClr val="002060"/>
                </a:solidFill>
              </a:rPr>
              <a:t>». 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зняття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недоторканності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з Президента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народних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депутатів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і </a:t>
            </a:r>
            <a:r>
              <a:rPr lang="ru-UA" dirty="0" err="1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суддів</a:t>
            </a:r>
            <a:r>
              <a:rPr lang="ru-UA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</a:rPr>
              <a:t> 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імпічмент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Президента </a:t>
            </a:r>
            <a:r>
              <a:rPr lang="ru-UA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»</a:t>
            </a:r>
            <a:r>
              <a:rPr lang="ru-UA" dirty="0">
                <a:solidFill>
                  <a:srgbClr val="002060"/>
                </a:solidFill>
              </a:rPr>
              <a:t>; </a:t>
            </a:r>
            <a:endParaRPr lang="uk-UA" dirty="0">
              <a:solidFill>
                <a:srgbClr val="002060"/>
              </a:solidFill>
            </a:endParaRP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«Про </a:t>
            </a:r>
            <a:r>
              <a:rPr lang="ru-UA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відкликання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народного депутата </a:t>
            </a:r>
            <a:r>
              <a:rPr lang="ru-UA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України</a:t>
            </a:r>
            <a:r>
              <a:rPr lang="ru-UA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».</a:t>
            </a:r>
            <a:endParaRPr lang="ru-U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4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1">
            <a:extLst>
              <a:ext uri="{FF2B5EF4-FFF2-40B4-BE49-F238E27FC236}">
                <a16:creationId xmlns:a16="http://schemas.microsoft.com/office/drawing/2014/main" id="{FA418F96-2E41-4FD5-A88B-A7A2C3E36DA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250159B-F8C2-4CCB-8E33-CB0C21C847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4275" name="TextBox 6">
            <a:extLst>
              <a:ext uri="{FF2B5EF4-FFF2-40B4-BE49-F238E27FC236}">
                <a16:creationId xmlns:a16="http://schemas.microsoft.com/office/drawing/2014/main" id="{E0EBC8F4-7187-4E18-BC82-12A51970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46075"/>
            <a:ext cx="797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 dirty="0">
                <a:solidFill>
                  <a:srgbClr val="FF9900"/>
                </a:solidFill>
              </a:rPr>
              <a:t>Забезпечення зростання кількості населення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DD384-A612-4B04-8521-791B2D8DCD55}"/>
              </a:ext>
            </a:extLst>
          </p:cNvPr>
          <p:cNvSpPr txBox="1"/>
          <p:nvPr/>
        </p:nvSpPr>
        <p:spPr>
          <a:xfrm>
            <a:off x="522288" y="808038"/>
            <a:ext cx="810260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Законодавчі зміни для стимулювання народжуваності: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Компенсація витрат на штучне запліднення.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Присвоєння кожній дитині з моменту народження персонального номера соціальної підтримки.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У випадку, якщо рівень доходів матері менше законодавчо встановленої суми, виплата щомісячних сум на кожну дитину до моменту досягнення ними повноліття.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обов'язкового податку на бездітність для чоловіків і жінок дітородного віку. Встановлення межі на рівні не менше 4 дітей на пару або двоє дітей на одного.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утримання, навчання, медичне обслуговування неповнолітнього покоління. При цьому незалежно від родинних відносин. Необхідно надавати стимули бажаючим прямо підтримувати більшу кількість неповнолітніх.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Персоналізація всієї підтримки неповнолітніх на утримання, навчання, медичне обслуговування через персональний номер соціальної підтримки. 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  <a:defRPr/>
            </a:pPr>
            <a:r>
              <a:rPr lang="uk-UA" dirty="0">
                <a:solidFill>
                  <a:srgbClr val="002060"/>
                </a:solidFill>
              </a:rPr>
              <a:t>Введення податків на розкіш з направленням коштів для підтримки народжуваності.</a:t>
            </a:r>
          </a:p>
        </p:txBody>
      </p:sp>
      <p:sp>
        <p:nvSpPr>
          <p:cNvPr id="54277" name="TextBox 1">
            <a:extLst>
              <a:ext uri="{FF2B5EF4-FFF2-40B4-BE49-F238E27FC236}">
                <a16:creationId xmlns:a16="http://schemas.microsoft.com/office/drawing/2014/main" id="{85B0C666-FBBF-4515-B7F9-54CCBB58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5886450"/>
            <a:ext cx="7845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2060"/>
                </a:solidFill>
              </a:rPr>
              <a:t>Зм</a:t>
            </a:r>
            <a:r>
              <a:rPr lang="uk-UA" altLang="ru-RU" sz="1800">
                <a:solidFill>
                  <a:srgbClr val="002060"/>
                </a:solidFill>
              </a:rPr>
              <a:t>і</a:t>
            </a:r>
            <a:r>
              <a:rPr lang="ru-RU" altLang="ru-RU" sz="1800">
                <a:solidFill>
                  <a:srgbClr val="002060"/>
                </a:solidFill>
              </a:rPr>
              <a:t>ни до імміграційного законодавства для </a:t>
            </a:r>
            <a:r>
              <a:rPr lang="uk-UA" altLang="ru-RU" sz="1800">
                <a:solidFill>
                  <a:srgbClr val="002060"/>
                </a:solidFill>
              </a:rPr>
              <a:t>залучення іммігрантів з інших країн</a:t>
            </a:r>
            <a:endParaRPr lang="ru-RU" altLang="ru-RU" sz="180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1">
            <a:extLst>
              <a:ext uri="{FF2B5EF4-FFF2-40B4-BE49-F238E27FC236}">
                <a16:creationId xmlns:a16="http://schemas.microsoft.com/office/drawing/2014/main" id="{9B407003-F81E-4D9D-972D-F5A1E5F3E83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25D13A-BD48-4AFE-8555-1E10E33F66E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5299" name="TextBox 6">
            <a:extLst>
              <a:ext uri="{FF2B5EF4-FFF2-40B4-BE49-F238E27FC236}">
                <a16:creationId xmlns:a16="http://schemas.microsoft.com/office/drawing/2014/main" id="{8B198DF7-D634-45EA-85E3-24B5BFD2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88925"/>
            <a:ext cx="79740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Підвищення якості</a:t>
            </a:r>
            <a:r>
              <a:rPr lang="en-US" altLang="ru-RU" sz="2800" b="1">
                <a:solidFill>
                  <a:srgbClr val="FF9900"/>
                </a:solidFill>
              </a:rPr>
              <a:t> </a:t>
            </a:r>
            <a:r>
              <a:rPr lang="uk-UA" altLang="ru-RU" sz="2800" b="1">
                <a:solidFill>
                  <a:srgbClr val="FF9900"/>
                </a:solidFill>
              </a:rPr>
              <a:t>життя населення.</a:t>
            </a:r>
            <a:endParaRPr lang="ru-RU" altLang="ru-RU" sz="2800" b="1">
              <a:solidFill>
                <a:srgbClr val="FF9900"/>
              </a:solidFill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домогосподарств.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DC268-CE2D-4745-8820-82D00BA6D9DD}"/>
              </a:ext>
            </a:extLst>
          </p:cNvPr>
          <p:cNvSpPr txBox="1"/>
          <p:nvPr/>
        </p:nvSpPr>
        <p:spPr>
          <a:xfrm>
            <a:off x="550863" y="1514475"/>
            <a:ext cx="8080375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Перерозподіл коштів через державні структури потребує коштів і часу, тому доцільним є комплекс змін, пов'язаних зі зменшенням витрат домогосподарств:</a:t>
            </a:r>
          </a:p>
          <a:p>
            <a:pPr eaLnBrk="1" hangingPunct="1">
              <a:defRPr/>
            </a:pPr>
            <a:endParaRPr lang="uk-UA" dirty="0">
              <a:solidFill>
                <a:srgbClr val="002060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На базові групи продуктів харчування (м'ясо, молочні продукти, рибу, хлібобулочні вироби, крупи, овочі, фрукти, їх напівфабрикати) ставка ПДВ повинна бути зменшена до 5%. При цьому для компенсації дозволити місцевий збір на харчування в ресторанах і збільшити акциз на предмети розкоші.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Зменшення ставки ПДВ при продажі житла та послуг для забезпечення функціонування ринку житла.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подальшою урбанізацією, стимулювання розвитку орендного житла з необхідною інфраструктурою для дітей, для комфортного проживання жінок з дітьми.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uk-UA" dirty="0">
                <a:solidFill>
                  <a:srgbClr val="002060"/>
                </a:solidFill>
              </a:rPr>
              <a:t>У зв'язку з тим, що виробництво і споживання продуктів харчування носить півторарічний цикл, формування  механізмів фінансування в гривнях, з метою зниження фінансових витрат у ціні продуктів харчування з 25% річних до 5%, що будуть покривати інфляцію.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1">
            <a:extLst>
              <a:ext uri="{FF2B5EF4-FFF2-40B4-BE49-F238E27FC236}">
                <a16:creationId xmlns:a16="http://schemas.microsoft.com/office/drawing/2014/main" id="{3659E660-13FF-462D-B6BC-EB77EF0F02B3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015B91F-610A-4941-9F59-015EFC5F25F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1203" name="TextBox 6">
            <a:extLst>
              <a:ext uri="{FF2B5EF4-FFF2-40B4-BE49-F238E27FC236}">
                <a16:creationId xmlns:a16="http://schemas.microsoft.com/office/drawing/2014/main" id="{D35D28B6-DF4C-47C7-B575-074A330F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473075"/>
            <a:ext cx="797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Реформа Пенсійної системи та системи соціальної підтримки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3A0EE-3C30-464F-84DB-8F86DB26D8D9}"/>
              </a:ext>
            </a:extLst>
          </p:cNvPr>
          <p:cNvSpPr txBox="1"/>
          <p:nvPr/>
        </p:nvSpPr>
        <p:spPr>
          <a:xfrm>
            <a:off x="922338" y="747713"/>
            <a:ext cx="71199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Держава повинна зменшити свої зобов'язання і </a:t>
            </a:r>
          </a:p>
          <a:p>
            <a:pPr algn="ctr" eaLnBrk="1" hangingPunct="1">
              <a:defRPr/>
            </a:pPr>
            <a:r>
              <a:rPr lang="uk-UA" sz="2000" b="1" dirty="0">
                <a:solidFill>
                  <a:schemeClr val="accent5">
                    <a:lumMod val="75000"/>
                  </a:schemeClr>
                </a:solidFill>
              </a:rPr>
              <a:t> втручання у відносини між поколіннями.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E9E6A-49BF-4080-83EE-4231AF1E8FA0}"/>
              </a:ext>
            </a:extLst>
          </p:cNvPr>
          <p:cNvSpPr txBox="1"/>
          <p:nvPr/>
        </p:nvSpPr>
        <p:spPr>
          <a:xfrm>
            <a:off x="155575" y="1414463"/>
            <a:ext cx="8655050" cy="5078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Ключовим принципом реформи повинно бути: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Розділення  на державну та недержавну пенсійну систему.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Перехід  до страхового принципу виплат в державній пенсійній системі,  коли виплати здійснюються лише у випадку: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Втрати годувальника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dirty="0">
                <a:solidFill>
                  <a:srgbClr val="002060"/>
                </a:solidFill>
              </a:rPr>
              <a:t>Відсутності накопичених активів.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Соціальна допомога від держави повинна стати винятковим механізмом, який вступає в дію, коли всі інші механізми не працюють.</a:t>
            </a:r>
          </a:p>
          <a:p>
            <a:pPr eaLnBrk="1" hangingPunct="1">
              <a:defRPr/>
            </a:pPr>
            <a:r>
              <a:rPr lang="uk-UA" u="sng" dirty="0">
                <a:solidFill>
                  <a:srgbClr val="002060"/>
                </a:solidFill>
              </a:rPr>
              <a:t>Для цього необхідно: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Законодавче закріплення за працездатними дітьми обов'язків щодо утримання батьків старшого віку на рівні не нижче  мінімального, визначеного державою.</a:t>
            </a:r>
          </a:p>
          <a:p>
            <a:pPr eaLnBrk="1" hangingPunct="1">
              <a:defRPr/>
            </a:pPr>
            <a:r>
              <a:rPr lang="ru-RU" dirty="0">
                <a:solidFill>
                  <a:srgbClr val="002060"/>
                </a:solidFill>
              </a:rPr>
              <a:t>- </a:t>
            </a:r>
            <a:r>
              <a:rPr lang="uk-UA" dirty="0">
                <a:solidFill>
                  <a:srgbClr val="002060"/>
                </a:solidFill>
              </a:rPr>
              <a:t>Звільнення від податків коштів, витрачених на утримання старшого покоління , при цьому незалежно від родинних відносин. Потрібно дати стимули бажаючим напряму підтримувати більшу кількість людей старшого віку.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Злиття наявних</a:t>
            </a:r>
            <a:r>
              <a:rPr lang="en-US" dirty="0">
                <a:solidFill>
                  <a:srgbClr val="002060"/>
                </a:solidFill>
              </a:rPr>
              <a:t> 5-</a:t>
            </a:r>
            <a:r>
              <a:rPr lang="uk-UA" dirty="0">
                <a:solidFill>
                  <a:srgbClr val="002060"/>
                </a:solidFill>
              </a:rPr>
              <a:t>ти фондів в один Фонд Державної соціальної підтримки.  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Персоналізація всіх внесень і виплат до єдиного соціального номера.</a:t>
            </a:r>
          </a:p>
          <a:p>
            <a:pPr eaLnBrk="1" hangingPunct="1">
              <a:defRPr/>
            </a:pPr>
            <a:r>
              <a:rPr lang="uk-UA" dirty="0">
                <a:solidFill>
                  <a:srgbClr val="002060"/>
                </a:solidFill>
              </a:rPr>
              <a:t>- Встановлення верхньої межі розміру підтримки на рівні в 1,5 рази від мінімального рівня споживання.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>
            <a:extLst>
              <a:ext uri="{FF2B5EF4-FFF2-40B4-BE49-F238E27FC236}">
                <a16:creationId xmlns:a16="http://schemas.microsoft.com/office/drawing/2014/main" id="{8ACAA1C5-A9BA-4312-ACAE-0A7DC3DC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338263"/>
            <a:ext cx="8204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Відтворення та зростання чисельності населення. 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Зростання реальних витрат на душу населення в дол.  США еквіваленті.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 утримання державного сектору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uk-UA" altLang="ru-RU" sz="2000" b="1">
                <a:solidFill>
                  <a:srgbClr val="0070C0"/>
                </a:solidFill>
              </a:rPr>
              <a:t>Зменшення частки витрат населення на забезпечення базових потреб  у  харчуванні та житлі. </a:t>
            </a:r>
            <a:endParaRPr lang="uk-UA" altLang="ru-RU" sz="2000"/>
          </a:p>
        </p:txBody>
      </p:sp>
      <p:sp>
        <p:nvSpPr>
          <p:cNvPr id="11267" name="TextBox 3">
            <a:extLst>
              <a:ext uri="{FF2B5EF4-FFF2-40B4-BE49-F238E27FC236}">
                <a16:creationId xmlns:a16="http://schemas.microsoft.com/office/drawing/2014/main" id="{65329204-A5FB-4DF1-9B26-8A89DAD2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582613"/>
            <a:ext cx="884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Критерії здорової популяції</a:t>
            </a:r>
          </a:p>
        </p:txBody>
      </p:sp>
      <p:sp>
        <p:nvSpPr>
          <p:cNvPr id="11268" name="Номер слайда 1">
            <a:extLst>
              <a:ext uri="{FF2B5EF4-FFF2-40B4-BE49-F238E27FC236}">
                <a16:creationId xmlns:a16="http://schemas.microsoft.com/office/drawing/2014/main" id="{60F81DE9-091B-4BD6-8DCD-AE1F96599FE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5BF47E-B6FB-459C-B9BB-C8F8647A27B1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1">
            <a:extLst>
              <a:ext uri="{FF2B5EF4-FFF2-40B4-BE49-F238E27FC236}">
                <a16:creationId xmlns:a16="http://schemas.microsoft.com/office/drawing/2014/main" id="{7A3BDEB3-088E-44EB-90F8-BF4BC9C14B62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99EF45-7928-4818-A144-73B8E50286A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3251" name="TextBox 1">
            <a:extLst>
              <a:ext uri="{FF2B5EF4-FFF2-40B4-BE49-F238E27FC236}">
                <a16:creationId xmlns:a16="http://schemas.microsoft.com/office/drawing/2014/main" id="{7F8DD0B4-ED45-4C5C-9EF9-4A810E1B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733425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Зменшення витрат держбюджету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FA9BF23E-0BB5-4C20-BA44-4252449EB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322388"/>
            <a:ext cx="844232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фінансування оборони України, підвищення її ефективності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освіти та Академій наук. Ми повинні дивитися на цю систему як на Індустрію знань.  6 Академій наук повинні бути об'єднані  з профільними університетами. Жодна країна світу не має 6 Академій наук. Освіта повинна фінансуватися через соціальну підтримку учнів. Учень повинен знати і розуміти, скільки він повинен буде повернути для фінансування освіти наступних поколінь.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Реформа системи державного та фінансового управління.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uk-UA" altLang="ru-RU" sz="18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uk-UA" altLang="ru-RU" sz="1800" dirty="0">
                <a:solidFill>
                  <a:srgbClr val="002060"/>
                </a:solidFill>
              </a:rPr>
              <a:t>Підвищення якості управління державними підприємствами.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1">
            <a:extLst>
              <a:ext uri="{FF2B5EF4-FFF2-40B4-BE49-F238E27FC236}">
                <a16:creationId xmlns:a16="http://schemas.microsoft.com/office/drawing/2014/main" id="{348048C3-EC5D-4D45-8A39-53C900AF539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96D06D5-640B-4D94-8CA9-BFC5988E735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EB4A4-7AC9-4289-BEE4-0DB197CFB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ru-RU" sz="2800" b="1" dirty="0">
                <a:solidFill>
                  <a:srgbClr val="FF9900"/>
                </a:solidFill>
              </a:rPr>
              <a:t>Головними  завданнями внесення змін в законодавство є: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uk-UA" altLang="ru-RU" sz="2000" dirty="0">
              <a:solidFill>
                <a:srgbClr val="002060"/>
              </a:solidFill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вдосконалення принципів селекції, оплати та відповідальності для співробітників державного сектору та місцевого управління;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запровадження консолідованого бюджету та консолідованої фінансової звітності держави (в тому числі підконтрольного державі корпоративного сектору);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розділення функцій : бюджетування покласти на Міністерство економіки, виконання та звіт залишити на Міністерстві фінансів;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збалансування </a:t>
            </a:r>
            <a:r>
              <a:rPr lang="uk-UA" altLang="ru-RU" sz="2000" dirty="0" err="1">
                <a:solidFill>
                  <a:srgbClr val="002060"/>
                </a:solidFill>
              </a:rPr>
              <a:t>зобов</a:t>
            </a:r>
            <a:r>
              <a:rPr lang="en-US" altLang="ru-RU" sz="2000" dirty="0">
                <a:solidFill>
                  <a:srgbClr val="002060"/>
                </a:solidFill>
              </a:rPr>
              <a:t>'</a:t>
            </a:r>
            <a:r>
              <a:rPr lang="uk-UA" altLang="ru-RU" sz="2000" dirty="0" err="1">
                <a:solidFill>
                  <a:srgbClr val="002060"/>
                </a:solidFill>
              </a:rPr>
              <a:t>язань</a:t>
            </a:r>
            <a:r>
              <a:rPr lang="uk-UA" altLang="ru-RU" sz="2000" dirty="0">
                <a:solidFill>
                  <a:srgbClr val="002060"/>
                </a:solidFill>
              </a:rPr>
              <a:t> держави, місцевих бюджетів з доходами, забезпечення </a:t>
            </a:r>
            <a:r>
              <a:rPr lang="uk-UA" altLang="ru-RU" sz="2000" dirty="0" err="1">
                <a:solidFill>
                  <a:srgbClr val="002060"/>
                </a:solidFill>
              </a:rPr>
              <a:t>профіцитного</a:t>
            </a:r>
            <a:r>
              <a:rPr lang="uk-UA" altLang="ru-RU" sz="2000" dirty="0">
                <a:solidFill>
                  <a:srgbClr val="002060"/>
                </a:solidFill>
              </a:rPr>
              <a:t> бюджету;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позитивного зовнішньоторговельного сальдо;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зростання кількості населення;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uk-UA" altLang="ru-RU" sz="2000" dirty="0">
                <a:solidFill>
                  <a:srgbClr val="002060"/>
                </a:solidFill>
              </a:rPr>
              <a:t>забезпечення підвищення якості</a:t>
            </a:r>
            <a:r>
              <a:rPr lang="en-US" altLang="ru-RU" sz="2000" dirty="0">
                <a:solidFill>
                  <a:srgbClr val="002060"/>
                </a:solidFill>
              </a:rPr>
              <a:t> </a:t>
            </a:r>
            <a:r>
              <a:rPr lang="uk-UA" altLang="ru-RU" sz="2000" dirty="0">
                <a:solidFill>
                  <a:srgbClr val="002060"/>
                </a:solidFill>
              </a:rPr>
              <a:t>життя населення.</a:t>
            </a:r>
            <a:endParaRPr lang="ru-RU" altLang="ru-RU" sz="2000" dirty="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1">
            <a:extLst>
              <a:ext uri="{FF2B5EF4-FFF2-40B4-BE49-F238E27FC236}">
                <a16:creationId xmlns:a16="http://schemas.microsoft.com/office/drawing/2014/main" id="{2439D922-C60F-4DEC-AB59-A89A993381A6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29D73E4-EE4C-4119-8E50-6B80C9BCBF6D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9155" name="TextBox 6">
            <a:extLst>
              <a:ext uri="{FF2B5EF4-FFF2-40B4-BE49-F238E27FC236}">
                <a16:creationId xmlns:a16="http://schemas.microsoft.com/office/drawing/2014/main" id="{CBD7EE69-A3DA-4BB6-BEDA-E006B9243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76250"/>
            <a:ext cx="8315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Розділення бюджетування та звітності.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ru-RU" altLang="ru-RU" sz="2400" b="1">
                <a:solidFill>
                  <a:srgbClr val="FF9900"/>
                </a:solidFill>
              </a:rPr>
              <a:t>За основу пропонується взяти  процес, реалізований в США.</a:t>
            </a:r>
          </a:p>
        </p:txBody>
      </p:sp>
      <p:pic>
        <p:nvPicPr>
          <p:cNvPr id="49156" name="Picture 5">
            <a:extLst>
              <a:ext uri="{FF2B5EF4-FFF2-40B4-BE49-F238E27FC236}">
                <a16:creationId xmlns:a16="http://schemas.microsoft.com/office/drawing/2014/main" id="{FC29A834-28FB-46B1-A3A0-68DE2A16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550988"/>
            <a:ext cx="6929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4">
            <a:extLst>
              <a:ext uri="{FF2B5EF4-FFF2-40B4-BE49-F238E27FC236}">
                <a16:creationId xmlns:a16="http://schemas.microsoft.com/office/drawing/2014/main" id="{5DE88E9B-16FD-4DC3-81E4-34A762A6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694363"/>
            <a:ext cx="8580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/>
              <a:t>Консолідований бюджет, що  маємо за зразок:  </a:t>
            </a:r>
            <a:r>
              <a:rPr lang="ru-RU" altLang="ru-RU" sz="1000" u="sng">
                <a:hlinkClick r:id="rId4"/>
              </a:rPr>
              <a:t>http://www.whitehouse.gov/sites/default/files/omb/budget/fy2015/assets/budget.pdf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 u="sng">
                <a:hlinkClick r:id="rId5"/>
              </a:rPr>
              <a:t>http://www.whitehouse.gov/omb/budget/overview</a:t>
            </a:r>
            <a:r>
              <a:rPr lang="ru-RU" altLang="ru-RU" sz="1000"/>
              <a:t>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Консолідований фінансовий звіт, що маємо за зразок: </a:t>
            </a:r>
            <a:r>
              <a:rPr lang="uk-UA" altLang="ru-RU" sz="1000" u="sng">
                <a:hlinkClick r:id="rId6"/>
              </a:rPr>
              <a:t>http://www.fms.treas.gov/fr/index.html</a:t>
            </a:r>
            <a:endParaRPr lang="ru-RU" altLang="ru-RU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000"/>
              <a:t>Методологія, яка повинна бути покладена в основу: </a:t>
            </a:r>
            <a:r>
              <a:rPr lang="uk-UA" altLang="ru-RU" sz="1000" u="sng">
                <a:hlinkClick r:id="rId7"/>
              </a:rPr>
              <a:t>http://www.imf.org/external/np/sta/gfsm/pdf/text14.pdf</a:t>
            </a:r>
            <a:r>
              <a:rPr lang="uk-UA" altLang="ru-RU" sz="1000"/>
              <a:t> </a:t>
            </a:r>
            <a:endParaRPr lang="ru-RU" altLang="ru-RU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1">
            <a:extLst>
              <a:ext uri="{FF2B5EF4-FFF2-40B4-BE49-F238E27FC236}">
                <a16:creationId xmlns:a16="http://schemas.microsoft.com/office/drawing/2014/main" id="{BF06EA17-32DF-48A2-9315-D5D06B1BBF35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88C17A-D9E3-444E-A6C1-17BC0C550094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814E42D4-FFA1-463E-946C-D7A8048C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15925"/>
            <a:ext cx="820420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Вдосконалення державного управління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Сьогодні основними елементами влади є владна більшість та опозиція.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У зв’язку з перевагою ресурсів у владної більшості та відсутністю третьої сили, не створюються умови для збалансованого прийняття рішень. </a:t>
            </a:r>
            <a:r>
              <a:rPr lang="uk-UA" altLang="ru-RU" sz="1800" b="1">
                <a:solidFill>
                  <a:srgbClr val="002060"/>
                </a:solidFill>
              </a:rPr>
              <a:t>Такою третьою силою може бути Громадське об'єднання.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uk-UA" altLang="ru-RU" sz="1800">
              <a:solidFill>
                <a:srgbClr val="002060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u="sng">
                <a:solidFill>
                  <a:srgbClr val="002060"/>
                </a:solidFill>
              </a:rPr>
              <a:t>Тому пропонується: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1. </a:t>
            </a:r>
            <a:r>
              <a:rPr lang="uk-UA" altLang="ru-RU" sz="1800">
                <a:solidFill>
                  <a:srgbClr val="002060"/>
                </a:solidFill>
              </a:rPr>
              <a:t>Підвищення ролі громадських спілок та об'єднань шляхом створення  системи Громадських судів.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Через </a:t>
            </a:r>
            <a:r>
              <a:rPr lang="ru-RU" altLang="ru-RU" sz="1800">
                <a:solidFill>
                  <a:srgbClr val="002060"/>
                </a:solidFill>
              </a:rPr>
              <a:t>такі Громадські суди будуть реалізовані права громадських об</a:t>
            </a:r>
            <a:r>
              <a:rPr lang="en-US" altLang="ru-RU" sz="1800">
                <a:solidFill>
                  <a:srgbClr val="002060"/>
                </a:solidFill>
              </a:rPr>
              <a:t>'</a:t>
            </a:r>
            <a:r>
              <a:rPr lang="uk-UA" altLang="ru-RU" sz="1800">
                <a:solidFill>
                  <a:srgbClr val="002060"/>
                </a:solidFill>
              </a:rPr>
              <a:t>єднань</a:t>
            </a:r>
            <a:r>
              <a:rPr lang="ru-RU" altLang="ru-RU" sz="1800">
                <a:solidFill>
                  <a:srgbClr val="002060"/>
                </a:solidFill>
              </a:rPr>
              <a:t>:</a:t>
            </a:r>
            <a:r>
              <a:rPr lang="uk-UA" altLang="ru-RU" sz="1800">
                <a:solidFill>
                  <a:srgbClr val="002060"/>
                </a:solidFill>
              </a:rPr>
              <a:t>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Вето,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- </a:t>
            </a:r>
            <a:r>
              <a:rPr lang="uk-UA" altLang="ru-RU" sz="1800" b="1">
                <a:solidFill>
                  <a:srgbClr val="002060"/>
                </a:solidFill>
              </a:rPr>
              <a:t>Об’явлення </a:t>
            </a:r>
            <a:r>
              <a:rPr lang="en-US" altLang="ru-RU" sz="1800" b="1">
                <a:solidFill>
                  <a:srgbClr val="002060"/>
                </a:solidFill>
              </a:rPr>
              <a:t> </a:t>
            </a:r>
            <a:r>
              <a:rPr lang="uk-UA" altLang="ru-RU" sz="1800" b="1">
                <a:solidFill>
                  <a:srgbClr val="002060"/>
                </a:solidFill>
              </a:rPr>
              <a:t>втрати довіри</a:t>
            </a:r>
            <a:r>
              <a:rPr lang="uk-UA" altLang="ru-RU" sz="1800">
                <a:solidFill>
                  <a:srgbClr val="002060"/>
                </a:solidFill>
              </a:rPr>
              <a:t>;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ru-RU" altLang="ru-RU" sz="1800">
                <a:solidFill>
                  <a:srgbClr val="002060"/>
                </a:solidFill>
              </a:rPr>
              <a:t>т</a:t>
            </a:r>
            <a:r>
              <a:rPr lang="uk-UA" altLang="ru-RU" sz="1800">
                <a:solidFill>
                  <a:srgbClr val="002060"/>
                </a:solidFill>
              </a:rPr>
              <a:t>а створення процесу виконання рішень громадських судів в існуючих законодавчих умовах.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2060"/>
                </a:solidFill>
              </a:rPr>
              <a:t>Об’явлення втрати довіри спричиняє початок процедури звільнення з посади та/або відкликання  повноважень.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uk-UA" altLang="ru-RU" sz="1800" b="1">
                <a:solidFill>
                  <a:srgbClr val="002060"/>
                </a:solidFill>
              </a:rPr>
              <a:t>2. </a:t>
            </a:r>
            <a:r>
              <a:rPr lang="uk-UA" altLang="ru-RU" sz="1800">
                <a:solidFill>
                  <a:srgbClr val="002060"/>
                </a:solidFill>
              </a:rPr>
              <a:t>Внесення зміни до Конституції   для введення представників громадськості  у ЦВК  як третьої сили, та отримання легального статусу для утворених процесів.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1">
            <a:extLst>
              <a:ext uri="{FF2B5EF4-FFF2-40B4-BE49-F238E27FC236}">
                <a16:creationId xmlns:a16="http://schemas.microsoft.com/office/drawing/2014/main" id="{334E287F-AB79-49B4-A865-C9D4649BB10A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46BF57D-44D4-4190-9843-D5F11A5CE27B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148F8940-5A89-40E6-B191-074AE679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510401"/>
            <a:ext cx="669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2800" b="1">
                <a:solidFill>
                  <a:srgbClr val="FF9900"/>
                </a:solidFill>
              </a:rPr>
              <a:t>Реформа системи місцевих бюджетів</a:t>
            </a:r>
            <a:endParaRPr lang="ru-RU" altLang="ru-RU" sz="2800" b="1">
              <a:solidFill>
                <a:srgbClr val="FF9900"/>
              </a:solidFill>
            </a:endParaRPr>
          </a:p>
        </p:txBody>
      </p:sp>
      <p:sp>
        <p:nvSpPr>
          <p:cNvPr id="52228" name="TextBox 4">
            <a:extLst>
              <a:ext uri="{FF2B5EF4-FFF2-40B4-BE49-F238E27FC236}">
                <a16:creationId xmlns:a16="http://schemas.microsoft.com/office/drawing/2014/main" id="{A918DFFE-00E9-47DF-9F68-ED660CF0E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085037"/>
            <a:ext cx="79629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автономності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Забезпечення прозорості та публічності.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Створення централізованої публічної бази місцевих бюджетів.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Введення процедури банкрутства місцевих бюджетів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Покращення якості управління майном місцевих бюджетів  </a:t>
            </a:r>
          </a:p>
          <a:p>
            <a:pPr eaLnBrk="1" hangingPunct="1">
              <a:spcBef>
                <a:spcPct val="0"/>
              </a:spcBef>
            </a:pPr>
            <a:endParaRPr lang="uk-UA" altLang="ru-RU" sz="2400" b="1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uk-UA" altLang="ru-RU" sz="2400" b="1" dirty="0">
                <a:solidFill>
                  <a:srgbClr val="002060"/>
                </a:solidFill>
              </a:rPr>
              <a:t>Спрощення процедури відкликання депутатських повноважень депутатів місцевих рад.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57AC9CD9-EF4E-4DD0-8898-2A435901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5925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Схема відтворення суспільства</a:t>
            </a:r>
            <a:endParaRPr lang="ru-RU" altLang="ru-RU" sz="2400" b="1">
              <a:solidFill>
                <a:srgbClr val="FF9900"/>
              </a:solidFill>
            </a:endParaRPr>
          </a:p>
        </p:txBody>
      </p:sp>
      <p:sp>
        <p:nvSpPr>
          <p:cNvPr id="13315" name="Номер слайда 1">
            <a:extLst>
              <a:ext uri="{FF2B5EF4-FFF2-40B4-BE49-F238E27FC236}">
                <a16:creationId xmlns:a16="http://schemas.microsoft.com/office/drawing/2014/main" id="{4E834C34-59C7-4FC1-B396-14E7094C7C4C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965804-FF41-4B39-9A3F-633349106759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9D9C6-DD0B-4243-AE61-58D13C3B8690}"/>
              </a:ext>
            </a:extLst>
          </p:cNvPr>
          <p:cNvSpPr txBox="1"/>
          <p:nvPr/>
        </p:nvSpPr>
        <p:spPr>
          <a:xfrm>
            <a:off x="430768" y="2176625"/>
            <a:ext cx="400110" cy="659796"/>
          </a:xfrm>
          <a:prstGeom prst="rect">
            <a:avLst/>
          </a:prstGeom>
          <a:noFill/>
        </p:spPr>
        <p:txBody>
          <a:bodyPr vert="vert270" wrap="none">
            <a:spAutoFit/>
          </a:bodyPr>
          <a:lstStyle/>
          <a:p>
            <a:pPr eaLnBrk="1" hangingPunct="1">
              <a:defRPr/>
            </a:pPr>
            <a:r>
              <a:rPr lang="uk-UA" sz="1400" b="1" dirty="0">
                <a:solidFill>
                  <a:schemeClr val="tx2">
                    <a:lumMod val="75000"/>
                  </a:schemeClr>
                </a:solidFill>
              </a:rPr>
              <a:t>Смерть</a:t>
            </a:r>
            <a:endParaRPr lang="ru-RU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D8C71A-A744-4825-8190-A7E8366AFFD8}"/>
              </a:ext>
            </a:extLst>
          </p:cNvPr>
          <p:cNvSpPr/>
          <p:nvPr/>
        </p:nvSpPr>
        <p:spPr>
          <a:xfrm>
            <a:off x="1273175" y="2078038"/>
            <a:ext cx="1130300" cy="949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та жінки старше 61 року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Стрелка вправо 7">
            <a:extLst>
              <a:ext uri="{FF2B5EF4-FFF2-40B4-BE49-F238E27FC236}">
                <a16:creationId xmlns:a16="http://schemas.microsoft.com/office/drawing/2014/main" id="{2ACB604B-7B18-40B1-811D-83B3373B8553}"/>
              </a:ext>
            </a:extLst>
          </p:cNvPr>
          <p:cNvSpPr/>
          <p:nvPr/>
        </p:nvSpPr>
        <p:spPr>
          <a:xfrm rot="10800000">
            <a:off x="893763" y="2454275"/>
            <a:ext cx="379412" cy="196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C63E6B5D-B0C0-4B7C-A8BE-84B219B9E1F4}"/>
              </a:ext>
            </a:extLst>
          </p:cNvPr>
          <p:cNvSpPr/>
          <p:nvPr/>
        </p:nvSpPr>
        <p:spPr>
          <a:xfrm rot="10800000">
            <a:off x="2403475" y="2454275"/>
            <a:ext cx="447675" cy="1952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20D452-8BAC-470E-AA03-A91503AE89C8}"/>
              </a:ext>
            </a:extLst>
          </p:cNvPr>
          <p:cNvSpPr/>
          <p:nvPr/>
        </p:nvSpPr>
        <p:spPr>
          <a:xfrm>
            <a:off x="2852738" y="2074863"/>
            <a:ext cx="654050" cy="950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50-60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EF68AA-A2F3-4A3D-93B2-E48363361189}"/>
              </a:ext>
            </a:extLst>
          </p:cNvPr>
          <p:cNvSpPr/>
          <p:nvPr/>
        </p:nvSpPr>
        <p:spPr>
          <a:xfrm>
            <a:off x="3506788" y="2074863"/>
            <a:ext cx="779462" cy="95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Чоловіки 18-60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486D23EC-4ED4-4BEF-9FBE-F31686301984}"/>
              </a:ext>
            </a:extLst>
          </p:cNvPr>
          <p:cNvSpPr/>
          <p:nvPr/>
        </p:nvSpPr>
        <p:spPr>
          <a:xfrm>
            <a:off x="4286250" y="2454275"/>
            <a:ext cx="409575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E5BB24-C347-46CD-A8BC-970DE82BEB50}"/>
              </a:ext>
            </a:extLst>
          </p:cNvPr>
          <p:cNvSpPr/>
          <p:nvPr/>
        </p:nvSpPr>
        <p:spPr>
          <a:xfrm>
            <a:off x="4706938" y="2079625"/>
            <a:ext cx="1092200" cy="954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Жінки дітородного віку 18-49 років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Стрелка вправо 13">
            <a:extLst>
              <a:ext uri="{FF2B5EF4-FFF2-40B4-BE49-F238E27FC236}">
                <a16:creationId xmlns:a16="http://schemas.microsoft.com/office/drawing/2014/main" id="{6387B531-C916-4FD5-A55F-C1439E453DA3}"/>
              </a:ext>
            </a:extLst>
          </p:cNvPr>
          <p:cNvSpPr/>
          <p:nvPr/>
        </p:nvSpPr>
        <p:spPr>
          <a:xfrm>
            <a:off x="5702300" y="2454275"/>
            <a:ext cx="409575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213751E-AE34-4C9E-BD41-A0D25ED7D69B}"/>
              </a:ext>
            </a:extLst>
          </p:cNvPr>
          <p:cNvSpPr/>
          <p:nvPr/>
        </p:nvSpPr>
        <p:spPr>
          <a:xfrm>
            <a:off x="6111554" y="2078919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Зачаття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BC9AC3C4-5614-4790-B112-68BAD0EEFA5D}"/>
              </a:ext>
            </a:extLst>
          </p:cNvPr>
          <p:cNvSpPr/>
          <p:nvPr/>
        </p:nvSpPr>
        <p:spPr>
          <a:xfrm>
            <a:off x="6762750" y="2446338"/>
            <a:ext cx="323850" cy="203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626BAC2-8449-4DD8-BD5C-7FD54689A12E}"/>
              </a:ext>
            </a:extLst>
          </p:cNvPr>
          <p:cNvSpPr/>
          <p:nvPr/>
        </p:nvSpPr>
        <p:spPr>
          <a:xfrm>
            <a:off x="709297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tx2">
                    <a:lumMod val="75000"/>
                  </a:schemeClr>
                </a:solidFill>
              </a:rPr>
              <a:t>Народження</a:t>
            </a:r>
            <a:endParaRPr lang="ru-RU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8815DA7-450D-474E-A170-181B0697FB17}"/>
              </a:ext>
            </a:extLst>
          </p:cNvPr>
          <p:cNvSpPr/>
          <p:nvPr/>
        </p:nvSpPr>
        <p:spPr>
          <a:xfrm>
            <a:off x="8048016" y="2071530"/>
            <a:ext cx="650849" cy="9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uk-UA" sz="1200" b="1" dirty="0">
                <a:solidFill>
                  <a:schemeClr val="accent1">
                    <a:lumMod val="75000"/>
                  </a:schemeClr>
                </a:solidFill>
              </a:rPr>
              <a:t>Діти, молодь 0-17 років</a:t>
            </a:r>
            <a:endParaRPr lang="ru-RU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Стрелка вправо 18">
            <a:extLst>
              <a:ext uri="{FF2B5EF4-FFF2-40B4-BE49-F238E27FC236}">
                <a16:creationId xmlns:a16="http://schemas.microsoft.com/office/drawing/2014/main" id="{1E09F870-DB71-4422-AC1D-833037F72FF4}"/>
              </a:ext>
            </a:extLst>
          </p:cNvPr>
          <p:cNvSpPr/>
          <p:nvPr/>
        </p:nvSpPr>
        <p:spPr>
          <a:xfrm>
            <a:off x="7743825" y="2454275"/>
            <a:ext cx="304800" cy="2047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2885AADD-BE4A-4FC9-9CD0-05884CA941BB}"/>
              </a:ext>
            </a:extLst>
          </p:cNvPr>
          <p:cNvCxnSpPr/>
          <p:nvPr/>
        </p:nvCxnSpPr>
        <p:spPr>
          <a:xfrm rot="5400000">
            <a:off x="6104732" y="832643"/>
            <a:ext cx="12700" cy="4468813"/>
          </a:xfrm>
          <a:prstGeom prst="bentConnector3">
            <a:avLst>
              <a:gd name="adj1" fmla="val 581498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68E7F-9A66-46FF-BE81-5C84F4180E38}"/>
              </a:ext>
            </a:extLst>
          </p:cNvPr>
          <p:cNvSpPr txBox="1"/>
          <p:nvPr/>
        </p:nvSpPr>
        <p:spPr>
          <a:xfrm>
            <a:off x="4286250" y="3067050"/>
            <a:ext cx="20431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uk-UA" sz="1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Партнер або штучне запліднення</a:t>
            </a:r>
            <a:endParaRPr lang="ru-RU" sz="1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E67CC16C-2C92-4674-B78A-5B74AABC4689}"/>
              </a:ext>
            </a:extLst>
          </p:cNvPr>
          <p:cNvCxnSpPr/>
          <p:nvPr/>
        </p:nvCxnSpPr>
        <p:spPr>
          <a:xfrm>
            <a:off x="4064000" y="3033713"/>
            <a:ext cx="2373313" cy="12700"/>
          </a:xfrm>
          <a:prstGeom prst="bentConnector4">
            <a:avLst>
              <a:gd name="adj1" fmla="val 254"/>
              <a:gd name="adj2" fmla="val 2572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>
            <a:extLst>
              <a:ext uri="{FF2B5EF4-FFF2-40B4-BE49-F238E27FC236}">
                <a16:creationId xmlns:a16="http://schemas.microsoft.com/office/drawing/2014/main" id="{2B3FA45E-FFC4-486E-A625-455BF37129D4}"/>
              </a:ext>
            </a:extLst>
          </p:cNvPr>
          <p:cNvCxnSpPr/>
          <p:nvPr/>
        </p:nvCxnSpPr>
        <p:spPr>
          <a:xfrm rot="16200000" flipH="1" flipV="1">
            <a:off x="6755607" y="488156"/>
            <a:ext cx="7938" cy="3171825"/>
          </a:xfrm>
          <a:prstGeom prst="bentConnector3">
            <a:avLst>
              <a:gd name="adj1" fmla="val -781825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>
            <a:extLst>
              <a:ext uri="{FF2B5EF4-FFF2-40B4-BE49-F238E27FC236}">
                <a16:creationId xmlns:a16="http://schemas.microsoft.com/office/drawing/2014/main" id="{0ACFB20F-BA69-46C8-B02A-76DDCE13A115}"/>
              </a:ext>
            </a:extLst>
          </p:cNvPr>
          <p:cNvCxnSpPr/>
          <p:nvPr/>
        </p:nvCxnSpPr>
        <p:spPr>
          <a:xfrm rot="10800000">
            <a:off x="3186113" y="2065338"/>
            <a:ext cx="1763712" cy="4762"/>
          </a:xfrm>
          <a:prstGeom prst="bentConnector4">
            <a:avLst>
              <a:gd name="adj1" fmla="val -74"/>
              <a:gd name="adj2" fmla="val 12347228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FB9DB76A-D879-458D-8367-FD151693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 dirty="0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 dirty="0">
                <a:solidFill>
                  <a:srgbClr val="FF9900"/>
                </a:solidFill>
              </a:rPr>
              <a:t> </a:t>
            </a:r>
            <a:r>
              <a:rPr lang="uk-UA" altLang="ru-RU" sz="2000" b="1" dirty="0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 dirty="0">
                <a:solidFill>
                  <a:schemeClr val="hlink"/>
                </a:solidFill>
              </a:rPr>
              <a:t> </a:t>
            </a:r>
            <a:endParaRPr lang="uk-UA" altLang="ru-RU" sz="22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 dirty="0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 dirty="0">
              <a:solidFill>
                <a:schemeClr val="hlink"/>
              </a:solidFill>
            </a:endParaRPr>
          </a:p>
        </p:txBody>
      </p:sp>
      <p:sp>
        <p:nvSpPr>
          <p:cNvPr id="16387" name="Прямоугольник 4">
            <a:extLst>
              <a:ext uri="{FF2B5EF4-FFF2-40B4-BE49-F238E27FC236}">
                <a16:creationId xmlns:a16="http://schemas.microsoft.com/office/drawing/2014/main" id="{195F11C5-6E99-42FC-BC62-9DA1BB67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незмінної</a:t>
            </a:r>
            <a:r>
              <a:rPr lang="uk-UA" altLang="ru-RU" sz="1800">
                <a:solidFill>
                  <a:srgbClr val="0070C0"/>
                </a:solidFill>
              </a:rPr>
              <a:t> політики держави)</a:t>
            </a:r>
          </a:p>
        </p:txBody>
      </p:sp>
      <p:sp>
        <p:nvSpPr>
          <p:cNvPr id="16388" name="Номер слайда 1">
            <a:extLst>
              <a:ext uri="{FF2B5EF4-FFF2-40B4-BE49-F238E27FC236}">
                <a16:creationId xmlns:a16="http://schemas.microsoft.com/office/drawing/2014/main" id="{5DD793F7-7A16-418C-AC48-46E2AAA7A40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4C864A9-5425-48E4-A235-21CD9AB92CC5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94160"/>
              </p:ext>
            </p:extLst>
          </p:nvPr>
        </p:nvGraphicFramePr>
        <p:xfrm>
          <a:off x="196485" y="627227"/>
          <a:ext cx="8614140" cy="5162388"/>
        </p:xfrm>
        <a:graphic>
          <a:graphicData uri="http://schemas.openxmlformats.org/drawingml/2006/table">
            <a:tbl>
              <a:tblPr/>
              <a:tblGrid>
                <a:gridCol w="4261731">
                  <a:extLst>
                    <a:ext uri="{9D8B030D-6E8A-4147-A177-3AD203B41FA5}">
                      <a16:colId xmlns:a16="http://schemas.microsoft.com/office/drawing/2014/main" val="2845270389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57657829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3063124140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3147684948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3073206216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2324052741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4000975341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3323993485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988428298"/>
                    </a:ext>
                  </a:extLst>
                </a:gridCol>
                <a:gridCol w="483601">
                  <a:extLst>
                    <a:ext uri="{9D8B030D-6E8A-4147-A177-3AD203B41FA5}">
                      <a16:colId xmlns:a16="http://schemas.microsoft.com/office/drawing/2014/main" val="1107655319"/>
                    </a:ext>
                  </a:extLst>
                </a:gridCol>
              </a:tblGrid>
              <a:tr h="184371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9414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6 958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7 383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7 795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8 185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8 551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8 892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9 210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9 504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9 771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81836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8464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66 036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75 037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99 031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129 982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169 743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220 639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285 663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368 477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473 536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6236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38,77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48,46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44264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266911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44,658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43,579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42,453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39,896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38,658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37,513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36,416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5329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2743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30771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08394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31,38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24045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29,80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28,25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26,11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84878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68,27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68,61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68,90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70,20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70,50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71,10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71,40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71,70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92165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53470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076009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39270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22,41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20,23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18,98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402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42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19,13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18,07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4237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55,27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59,15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53,37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48,50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43,96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39,78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07480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67532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44,90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82446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17,49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7033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38,95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39,17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37,89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36,68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37,45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38,45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38,90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37,34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56818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82727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20,22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22,57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24,71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28,22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30,35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719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0,58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0,53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93830"/>
                  </a:ext>
                </a:extLst>
              </a:tr>
              <a:tr h="184371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на 1000 жителів України, осіб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19,34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6918" marR="6918" marT="6918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541565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2">
            <a:extLst>
              <a:ext uri="{FF2B5EF4-FFF2-40B4-BE49-F238E27FC236}">
                <a16:creationId xmlns:a16="http://schemas.microsoft.com/office/drawing/2014/main" id="{6FFD3D2A-D088-44D7-BD2B-9DC42ED3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67063"/>
            <a:ext cx="832485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/>
              <a:t>Через демографічну кризу 1900-2010 років є низка труднощів на цьому шляху: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жінок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кількості дітей на одну жінку дітородного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Збільшення населення пенсійного віку.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Зменшення кількості економічно активного населення.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Значне збільшення соціального навантаження на одного працюючого.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uk-UA" altLang="ru-RU" sz="1800"/>
              <a:t>Необхідність не тільки екстенсивного росту, але й інтенсивного розвитку – збільшення якості населення. Розвиток соціального капіталу. </a:t>
            </a:r>
          </a:p>
        </p:txBody>
      </p:sp>
      <p:sp>
        <p:nvSpPr>
          <p:cNvPr id="17411" name="TextBox 3">
            <a:extLst>
              <a:ext uri="{FF2B5EF4-FFF2-40B4-BE49-F238E27FC236}">
                <a16:creationId xmlns:a16="http://schemas.microsoft.com/office/drawing/2014/main" id="{3E165A94-E7C5-4032-A462-77B78D05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11150"/>
            <a:ext cx="820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Проектне завдання для змін</a:t>
            </a:r>
            <a:endParaRPr lang="en-US" altLang="ru-RU" sz="2400" b="1">
              <a:solidFill>
                <a:srgbClr val="FF9900"/>
              </a:solidFill>
            </a:endParaRPr>
          </a:p>
        </p:txBody>
      </p:sp>
      <p:sp>
        <p:nvSpPr>
          <p:cNvPr id="17412" name="Номер слайда 1">
            <a:extLst>
              <a:ext uri="{FF2B5EF4-FFF2-40B4-BE49-F238E27FC236}">
                <a16:creationId xmlns:a16="http://schemas.microsoft.com/office/drawing/2014/main" id="{AB103502-BB22-4D66-A72E-81EFA78F038E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65239F9-4283-4D9F-93C1-28623A62125A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0619D7-3791-4BFC-AABB-B3D0EFF17DD8}"/>
              </a:ext>
            </a:extLst>
          </p:cNvPr>
          <p:cNvSpPr/>
          <p:nvPr/>
        </p:nvSpPr>
        <p:spPr>
          <a:xfrm>
            <a:off x="400050" y="736600"/>
            <a:ext cx="7762875" cy="24304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sz="2800" b="1" dirty="0">
                <a:solidFill>
                  <a:schemeClr val="accent5">
                    <a:lumMod val="75000"/>
                  </a:schemeClr>
                </a:solidFill>
              </a:rPr>
              <a:t>Україна повинна  до 2050 року повернути статус держави з 50 млн. населення </a:t>
            </a:r>
          </a:p>
          <a:p>
            <a:pPr eaLnBrk="1" hangingPunct="1">
              <a:defRPr/>
            </a:pPr>
            <a:endParaRPr lang="uk-UA" sz="900" b="1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uk-UA" dirty="0"/>
              <a:t>Для цього потрібно :</a:t>
            </a:r>
          </a:p>
          <a:p>
            <a:pPr eaLnBrk="1" hangingPunct="1">
              <a:defRPr/>
            </a:pPr>
            <a:r>
              <a:rPr lang="uk-UA" sz="2400" b="1" dirty="0">
                <a:solidFill>
                  <a:schemeClr val="accent5">
                    <a:lumMod val="75000"/>
                  </a:schemeClr>
                </a:solidFill>
              </a:rPr>
              <a:t>Збільшити кількість щорічно народжуваних з 46 до 95 осіб на 1000 жінок  дітородного віку.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ru-RU" sz="1400" b="1" dirty="0">
              <a:solidFill>
                <a:srgbClr val="0070C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4C09DFD4-34DE-43CF-9B69-EF2387967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6988"/>
            <a:ext cx="80279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Демографічні параметри населення України</a:t>
            </a:r>
            <a:r>
              <a:rPr lang="en-US" altLang="ru-RU" sz="2000" b="1">
                <a:solidFill>
                  <a:srgbClr val="FF9900"/>
                </a:solidFill>
              </a:rPr>
              <a:t> </a:t>
            </a:r>
            <a:r>
              <a:rPr lang="uk-UA" altLang="ru-RU" sz="2000" b="1">
                <a:solidFill>
                  <a:srgbClr val="FF9900"/>
                </a:solidFill>
              </a:rPr>
              <a:t>у 2010 -2050 роках</a:t>
            </a:r>
            <a:r>
              <a:rPr lang="uk-UA" altLang="ru-RU" sz="2200" b="1">
                <a:solidFill>
                  <a:schemeClr val="hlink"/>
                </a:solidFill>
              </a:rPr>
              <a:t> </a:t>
            </a:r>
            <a:endParaRPr lang="uk-UA" altLang="ru-RU" sz="22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800" b="1">
                <a:solidFill>
                  <a:schemeClr val="hlink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uk-UA" altLang="ru-RU" sz="1800">
              <a:solidFill>
                <a:schemeClr val="hlink"/>
              </a:solidFill>
            </a:endParaRPr>
          </a:p>
        </p:txBody>
      </p:sp>
      <p:sp>
        <p:nvSpPr>
          <p:cNvPr id="18756" name="Прямоугольник 4">
            <a:extLst>
              <a:ext uri="{FF2B5EF4-FFF2-40B4-BE49-F238E27FC236}">
                <a16:creationId xmlns:a16="http://schemas.microsoft.com/office/drawing/2014/main" id="{21F26EBD-7FC5-4F86-87CF-841D4F5B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34100"/>
            <a:ext cx="805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>
                <a:solidFill>
                  <a:srgbClr val="0070C0"/>
                </a:solidFill>
              </a:rPr>
              <a:t>(проектна модель у разі </a:t>
            </a:r>
            <a:r>
              <a:rPr lang="uk-UA" altLang="ru-RU" sz="1800" b="1" u="sng">
                <a:solidFill>
                  <a:srgbClr val="0070C0"/>
                </a:solidFill>
              </a:rPr>
              <a:t>змін</a:t>
            </a:r>
            <a:r>
              <a:rPr lang="uk-UA" altLang="ru-RU" sz="1800">
                <a:solidFill>
                  <a:srgbClr val="0070C0"/>
                </a:solidFill>
              </a:rPr>
              <a:t> в політиці держави )</a:t>
            </a:r>
          </a:p>
        </p:txBody>
      </p:sp>
      <p:sp>
        <p:nvSpPr>
          <p:cNvPr id="18757" name="Номер слайда 1">
            <a:extLst>
              <a:ext uri="{FF2B5EF4-FFF2-40B4-BE49-F238E27FC236}">
                <a16:creationId xmlns:a16="http://schemas.microsoft.com/office/drawing/2014/main" id="{19A9E59B-0760-4779-9864-38453544725F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83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523645C-1FC4-492C-92F5-93D2976F34A0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06935"/>
              </p:ext>
            </p:extLst>
          </p:nvPr>
        </p:nvGraphicFramePr>
        <p:xfrm>
          <a:off x="166689" y="523979"/>
          <a:ext cx="8643940" cy="5521640"/>
        </p:xfrm>
        <a:graphic>
          <a:graphicData uri="http://schemas.openxmlformats.org/drawingml/2006/table">
            <a:tbl>
              <a:tblPr/>
              <a:tblGrid>
                <a:gridCol w="4276474">
                  <a:extLst>
                    <a:ext uri="{9D8B030D-6E8A-4147-A177-3AD203B41FA5}">
                      <a16:colId xmlns:a16="http://schemas.microsoft.com/office/drawing/2014/main" val="1014537994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75760286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12759509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090345429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72605568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476586447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905507131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3636679205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1094954842"/>
                    </a:ext>
                  </a:extLst>
                </a:gridCol>
                <a:gridCol w="485274">
                  <a:extLst>
                    <a:ext uri="{9D8B030D-6E8A-4147-A177-3AD203B41FA5}">
                      <a16:colId xmlns:a16="http://schemas.microsoft.com/office/drawing/2014/main" val="2231604107"/>
                    </a:ext>
                  </a:extLst>
                </a:gridCol>
              </a:tblGrid>
              <a:tr h="201230">
                <a:tc>
                  <a:txBody>
                    <a:bodyPr/>
                    <a:lstStyle/>
                    <a:p>
                      <a:pPr algn="ctr" rtl="0" fontAlgn="b"/>
                      <a:r>
                        <a:rPr lang="uk-UA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Показник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9341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світу, 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6 958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7 383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7 795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8 185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8 551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9 210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9 504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9 771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5404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населення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25717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світу, млрд.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66 036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75 037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99 031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129 982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169 743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220 639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285 663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368 477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473 536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95263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світу на 1 особу, тис. 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15,88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48,46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078725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росту ВВП світу в рік,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8485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України,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45,65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52,83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4912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України від населення світу,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85732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uk-UA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України, млрд.дол.США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1683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ВВП на 1 особу України,  тис.дол. США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42679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ВВП України від ВВП світу на одну особу,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436903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 т.ч. міського населення України 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31,45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32,99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36,64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37,88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38338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міського населення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68,61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56261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Сальдо міжнародних мігрантів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0877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сальдо міжнародних мігрантів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27228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Жінок дітородного віку (18-49 років) в Україні, млн.осіб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5876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жінок дітородного віку від населення 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963002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(0-17 років)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795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дітей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18,26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78308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Дітей на одну жінку дітородного віку в Україні,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61,96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62,48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57,08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52,43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719526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 в Україні за рік,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628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Народилося в Україні на 1000 жінок дітородного віку,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63450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Чоловіки (18-60 р.) та жінки  (50-60 р.) в Україні, млн. осіб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499241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чоловіків (18-60р.) та жінок (50-60 р.)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38,95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31,99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29,95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937849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Населення від 61 року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033547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частка населення від 61 років  від населення України, 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871144"/>
                  </a:ext>
                </a:extLst>
              </a:tr>
              <a:tr h="201230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 за рік в Україні, млн. осіб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84988"/>
                  </a:ext>
                </a:extLst>
              </a:tr>
              <a:tr h="191830"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Померлих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на 1000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жителів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України</a:t>
                      </a:r>
                      <a:r>
                        <a:rPr lang="ru-RU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ru-RU" sz="1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осіб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C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2415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1">
            <a:extLst>
              <a:ext uri="{FF2B5EF4-FFF2-40B4-BE49-F238E27FC236}">
                <a16:creationId xmlns:a16="http://schemas.microsoft.com/office/drawing/2014/main" id="{2557733B-A62E-4C62-8E56-6FDAC34EE4D7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81746F-217F-486D-9EBA-173091DA594C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3315" name="TextBox 6">
            <a:extLst>
              <a:ext uri="{FF2B5EF4-FFF2-40B4-BE49-F238E27FC236}">
                <a16:creationId xmlns:a16="http://schemas.microsoft.com/office/drawing/2014/main" id="{4CCF25CE-3D3F-489D-B612-011D3F4D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400" b="1">
                <a:solidFill>
                  <a:srgbClr val="FF9900"/>
                </a:solidFill>
              </a:rPr>
              <a:t>Структура бюджету фізичної особи для моделювання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3EAD57A8-8ED2-47CF-95D3-84C7FE37D27F}"/>
              </a:ext>
            </a:extLst>
          </p:cNvPr>
          <p:cNvGraphicFramePr>
            <a:graphicFrameLocks noGrp="1"/>
          </p:cNvGraphicFramePr>
          <p:nvPr/>
        </p:nvGraphicFramePr>
        <p:xfrm>
          <a:off x="1115572" y="972360"/>
          <a:ext cx="7177796" cy="436505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8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Операційні витрати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uk-UA" sz="14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Фізичні особи</a:t>
                      </a:r>
                    </a:p>
                  </a:txBody>
                  <a:tcPr marL="9340" marR="9340" marT="9340" marB="0" vert="vert270"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Операційні надходження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домогосподарства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Зарплати + бонуси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відрахування до Д/М бюджетів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і підприємницької діяльності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Імпорт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Експорт товарів, послуг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підсобне господарство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підсобного господарства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Витрати на сірий ринок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сірого ринку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Оборотні</a:t>
                      </a:r>
                      <a:r>
                        <a:rPr lang="uk-UA" sz="1100" b="1" u="none" strike="noStrike" noProof="0" dirty="0">
                          <a:effectLst/>
                        </a:rPr>
                        <a:t> активи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Розміщення на депозит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>
                          <a:effectLst/>
                        </a:rPr>
                        <a:t>Кошти з депозитів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>
                          <a:effectLst/>
                        </a:rPr>
                        <a:t>2</a:t>
                      </a:r>
                      <a:endParaRPr lang="uk-UA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доходи від депозитів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Зобов'язання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uk-UA" sz="11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Зобов'язання</a:t>
                      </a: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1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батькам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батьків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2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Погашення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Залучення кредитів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471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100" u="none" strike="noStrike" noProof="0" dirty="0">
                          <a:effectLst/>
                        </a:rPr>
                        <a:t>3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% витрати по кредитам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u="none" strike="noStrike">
                          <a:effectLst/>
                        </a:rPr>
                        <a:t> </a:t>
                      </a:r>
                      <a:endParaRPr lang="uk-U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800" u="none" strike="noStrike" dirty="0">
                          <a:effectLst/>
                        </a:rPr>
                        <a:t> </a:t>
                      </a:r>
                      <a:endParaRPr lang="uk-U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Інвестиції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необоротні активи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необоротних активів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Допомога від дітей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Доходи від інвестицій в недержавні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13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Інвестиції в державні фонди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u="none" strike="noStrike" noProof="0" dirty="0">
                          <a:effectLst/>
                        </a:rPr>
                        <a:t>Соціальна допомога від держави</a:t>
                      </a:r>
                      <a:endParaRPr lang="uk-UA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13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витрат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uk-UA" sz="1100" b="1" u="none" strike="noStrike" noProof="0" dirty="0">
                          <a:effectLst/>
                        </a:rPr>
                        <a:t>Разом надходжень</a:t>
                      </a:r>
                      <a:endParaRPr lang="uk-UA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340" marR="9340" marT="934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D2A1EA-3ADE-4C0C-8A27-0B562AAE906F}"/>
              </a:ext>
            </a:extLst>
          </p:cNvPr>
          <p:cNvSpPr/>
          <p:nvPr/>
        </p:nvSpPr>
        <p:spPr>
          <a:xfrm>
            <a:off x="1143000" y="5351463"/>
            <a:ext cx="720090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ru-RU" sz="1600" dirty="0">
                <a:solidFill>
                  <a:srgbClr val="002060"/>
                </a:solidFill>
              </a:rPr>
              <a:t>Ми </a:t>
            </a:r>
            <a:r>
              <a:rPr lang="uk-UA" sz="1600" dirty="0">
                <a:solidFill>
                  <a:srgbClr val="002060"/>
                </a:solidFill>
              </a:rPr>
              <a:t>повинні виділити наступні рівні споживання: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Мінімальний рівень (що гарантується державою)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Середній рівень ( на рівні споживання жителів розвинених країн)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uk-UA" sz="1600" dirty="0">
                <a:solidFill>
                  <a:srgbClr val="002060"/>
                </a:solidFill>
              </a:rPr>
              <a:t>Рівень розкоші ( все, що вище середнього рівня споживання).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1">
            <a:extLst>
              <a:ext uri="{FF2B5EF4-FFF2-40B4-BE49-F238E27FC236}">
                <a16:creationId xmlns:a16="http://schemas.microsoft.com/office/drawing/2014/main" id="{8FBEC530-5F3E-4AD5-A42C-F6956A7E14C4}"/>
              </a:ext>
            </a:extLst>
          </p:cNvPr>
          <p:cNvSpPr txBox="1">
            <a:spLocks noGrp="1"/>
          </p:cNvSpPr>
          <p:nvPr/>
        </p:nvSpPr>
        <p:spPr bwMode="auto">
          <a:xfrm>
            <a:off x="6677025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5CE0F73-42E7-4FB1-AB28-6F0D253FEB58}" type="slidenum">
              <a:rPr lang="ru-RU" altLang="ru-RU" sz="12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>
              <a:solidFill>
                <a:schemeClr val="bg1"/>
              </a:solidFill>
            </a:endParaRPr>
          </a:p>
        </p:txBody>
      </p:sp>
      <p:sp>
        <p:nvSpPr>
          <p:cNvPr id="15363" name="TextBox 6">
            <a:extLst>
              <a:ext uri="{FF2B5EF4-FFF2-40B4-BE49-F238E27FC236}">
                <a16:creationId xmlns:a16="http://schemas.microsoft.com/office/drawing/2014/main" id="{42B27C53-23A2-4047-8B14-121493730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15925"/>
            <a:ext cx="797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FF9900"/>
                </a:solidFill>
              </a:rPr>
              <a:t>Економічна модель життя бездітної жінки та бездітного чоловіка</a:t>
            </a:r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4FC8D37F-A117-46DA-814D-9B2586E4654E}"/>
              </a:ext>
            </a:extLst>
          </p:cNvPr>
          <p:cNvGraphicFramePr>
            <a:graphicFrameLocks noGrp="1"/>
          </p:cNvGraphicFramePr>
          <p:nvPr/>
        </p:nvGraphicFramePr>
        <p:xfrm>
          <a:off x="523501" y="969724"/>
          <a:ext cx="8229595" cy="321740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56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130516"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b="1" i="0" u="sng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Показник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До зачаття та народження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Раннє дитинство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Підліток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Статеве дозрівання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Повноліття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Закінчення дітородного віку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Пенсія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sng" strike="noStrike" noProof="0" dirty="0">
                          <a:effectLst/>
                        </a:rPr>
                        <a:t>Смерть</a:t>
                      </a:r>
                      <a:endParaRPr lang="uk-UA" sz="800" b="1" i="0" u="sng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vert="vert27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18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20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25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30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35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40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45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55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60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65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70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75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80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85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800" u="none" strike="noStrike" noProof="0" dirty="0">
                          <a:effectLst/>
                        </a:rPr>
                        <a:t>&gt;85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Кількість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років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Витрати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Витрати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-9 600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606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i="0" u="none" strike="noStrike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Дохід</a:t>
                      </a:r>
                      <a:r>
                        <a:rPr lang="uk-UA" sz="800" b="1" i="0" u="none" strike="noStrike" baseline="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700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в</a:t>
                      </a:r>
                      <a:r>
                        <a:rPr lang="uk-UA" sz="800" b="1" u="none" strike="noStrike" baseline="0" noProof="0" dirty="0">
                          <a:effectLst/>
                        </a:rPr>
                        <a:t>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Дохід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7200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33000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48000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24000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місяць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в рік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3 600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за період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-10 800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-2 400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18 000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30 000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0437">
                <a:tc>
                  <a:txBody>
                    <a:bodyPr/>
                    <a:lstStyle/>
                    <a:p>
                      <a:pPr algn="ctr" fontAlgn="b"/>
                      <a:r>
                        <a:rPr lang="uk-UA" sz="800" b="1" u="none" strike="noStrike" noProof="0" dirty="0">
                          <a:effectLst/>
                        </a:rPr>
                        <a:t>Сальдо по накопиченню</a:t>
                      </a:r>
                      <a:endParaRPr lang="uk-UA" sz="8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-12 000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-24 000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-36 000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-54 000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-64 800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-67 200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-64 200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-52 200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-34 200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-4 200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25 800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55 800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115 800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109 800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103 800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97 800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91 800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800" u="none" strike="noStrike" noProof="0" dirty="0">
                          <a:effectLst/>
                        </a:rPr>
                        <a:t>85 800</a:t>
                      </a:r>
                      <a:endParaRPr lang="uk-UA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22" marR="7022" marT="70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Тема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9417</TotalTime>
  <Words>5482</Words>
  <Application>Microsoft Office PowerPoint</Application>
  <PresentationFormat>On-screen Show (4:3)</PresentationFormat>
  <Paragraphs>2159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Cyr</vt:lpstr>
      <vt:lpstr>Calibri</vt:lpstr>
      <vt:lpstr>Times New Roman</vt:lpstr>
      <vt:lpstr>Verdana</vt:lpstr>
      <vt:lpstr>Wingdings</vt:lpstr>
      <vt:lpstr>1_Тема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Yurkevych</dc:creator>
  <cp:lastModifiedBy>Olga Lukasevych</cp:lastModifiedBy>
  <cp:revision>399</cp:revision>
  <cp:lastPrinted>2015-01-30T14:31:17Z</cp:lastPrinted>
  <dcterms:created xsi:type="dcterms:W3CDTF">2014-06-04T06:32:26Z</dcterms:created>
  <dcterms:modified xsi:type="dcterms:W3CDTF">2019-05-29T15:41:02Z</dcterms:modified>
</cp:coreProperties>
</file>