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6"/>
  </p:notesMasterIdLst>
  <p:sldIdLst>
    <p:sldId id="308" r:id="rId2"/>
    <p:sldId id="411" r:id="rId3"/>
    <p:sldId id="374" r:id="rId4"/>
    <p:sldId id="318" r:id="rId5"/>
    <p:sldId id="319" r:id="rId6"/>
    <p:sldId id="321" r:id="rId7"/>
    <p:sldId id="322" r:id="rId8"/>
    <p:sldId id="357" r:id="rId9"/>
    <p:sldId id="359" r:id="rId10"/>
    <p:sldId id="358" r:id="rId11"/>
    <p:sldId id="360" r:id="rId12"/>
    <p:sldId id="364" r:id="rId13"/>
    <p:sldId id="362" r:id="rId14"/>
    <p:sldId id="370" r:id="rId15"/>
    <p:sldId id="412" r:id="rId16"/>
    <p:sldId id="368" r:id="rId17"/>
    <p:sldId id="297" r:id="rId18"/>
    <p:sldId id="371" r:id="rId19"/>
    <p:sldId id="401" r:id="rId20"/>
    <p:sldId id="350" r:id="rId21"/>
    <p:sldId id="399" r:id="rId22"/>
    <p:sldId id="400" r:id="rId23"/>
    <p:sldId id="353" r:id="rId24"/>
    <p:sldId id="405" r:id="rId25"/>
    <p:sldId id="391" r:id="rId26"/>
    <p:sldId id="413" r:id="rId27"/>
    <p:sldId id="365" r:id="rId28"/>
    <p:sldId id="366" r:id="rId29"/>
    <p:sldId id="356" r:id="rId30"/>
    <p:sldId id="363" r:id="rId31"/>
    <p:sldId id="403" r:id="rId32"/>
    <p:sldId id="407" r:id="rId33"/>
    <p:sldId id="406" r:id="rId34"/>
    <p:sldId id="397" r:id="rId35"/>
  </p:sldIdLst>
  <p:sldSz cx="9144000" cy="6858000" type="screen4x3"/>
  <p:notesSz cx="6797675" cy="9926638"/>
  <p:defaultTextStyle>
    <a:defPPr>
      <a:defRPr lang="ru-RU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FFFF99"/>
    <a:srgbClr val="0033CC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Средний стиль 4 - акцент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BDBED569-4797-4DF1-A0F4-6AAB3CD982D8}" styleName="Светлый стиль 3 - акцент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C89EF96-8CEA-46FF-86C4-4CE0E7609802}" styleName="Светлый стиль 3 - акцент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Средний стиль 4 -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46" autoAdjust="0"/>
    <p:restoredTop sz="97399" autoAdjust="0"/>
  </p:normalViewPr>
  <p:slideViewPr>
    <p:cSldViewPr snapToGrid="0">
      <p:cViewPr varScale="1">
        <p:scale>
          <a:sx n="87" d="100"/>
          <a:sy n="87" d="100"/>
        </p:scale>
        <p:origin x="1260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chartUserShapes" Target="../drawings/drawing1.xml"/><Relationship Id="rId2" Type="http://schemas.openxmlformats.org/officeDocument/2006/relationships/oleObject" Target="file:///d:\home\o.lukasevych\&#1056;&#1072;&#1073;&#1086;&#1095;&#1080;&#1081;%20&#1089;&#1090;&#1086;&#1083;\&#1055;&#1088;&#1077;&#1079;&#1077;&#1085;&#1090;&#1072;&#1094;&#1080;&#1103;%20&#1050;&#1086;&#1085;&#1094;&#1077;&#1087;&#1094;&#1080;&#1103;%20&#1059;&#1082;&#1088;\Excel_&#1050;&#1086;&#1085;&#1094;&#1077;&#1087;&#1094;&#1080;&#1103;\&#1052;&#1086;&#1076;&#1077;&#1083;&#1100;%20&#1076;&#1077;&#1084;&#1086;&#1075;&#1088;&#1072;&#1092;&#1080;&#1080;.xlsx" TargetMode="External"/><Relationship Id="rId1" Type="http://schemas.openxmlformats.org/officeDocument/2006/relationships/themeOverride" Target="../theme/themeOverride1.xm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oleObject" Target="file:///d:\home\o.lukasevych\&#1056;&#1072;&#1073;&#1086;&#1095;&#1080;&#1081;%20&#1089;&#1090;&#1086;&#1083;\&#1055;&#1088;&#1077;&#1079;&#1077;&#1085;&#1090;&#1072;&#1094;&#1080;&#1103;%20&#1050;&#1086;&#1085;&#1094;&#1077;&#1087;&#1094;&#1080;&#1103;%20&#1059;&#1082;&#1088;\Excel_&#1050;&#1086;&#1085;&#1094;&#1077;&#1087;&#1094;&#1080;&#1103;\&#1052;&#1086;&#1076;&#1077;&#1083;&#1100;%20&#1076;&#1077;&#1084;&#1086;&#1075;&#1088;&#1072;&#1092;&#1080;&#1080;.xlsx" TargetMode="External"/><Relationship Id="rId1" Type="http://schemas.openxmlformats.org/officeDocument/2006/relationships/themeOverride" Target="../theme/themeOverrid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scatterChart>
        <c:scatterStyle val="smoothMarker"/>
        <c:varyColors val="0"/>
        <c:ser>
          <c:idx val="0"/>
          <c:order val="0"/>
          <c:xVal>
            <c:numRef>
              <c:f>'Модель бездетной'!$B$24:$U$24</c:f>
              <c:numCache>
                <c:formatCode>General</c:formatCode>
                <c:ptCount val="20"/>
                <c:pt idx="0">
                  <c:v>0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18</c:v>
                </c:pt>
                <c:pt idx="5">
                  <c:v>20</c:v>
                </c:pt>
                <c:pt idx="6">
                  <c:v>25</c:v>
                </c:pt>
                <c:pt idx="7">
                  <c:v>30</c:v>
                </c:pt>
                <c:pt idx="8">
                  <c:v>35</c:v>
                </c:pt>
                <c:pt idx="9">
                  <c:v>40</c:v>
                </c:pt>
                <c:pt idx="10">
                  <c:v>45</c:v>
                </c:pt>
                <c:pt idx="11">
                  <c:v>50</c:v>
                </c:pt>
                <c:pt idx="12">
                  <c:v>55</c:v>
                </c:pt>
                <c:pt idx="13">
                  <c:v>60</c:v>
                </c:pt>
                <c:pt idx="14">
                  <c:v>65</c:v>
                </c:pt>
                <c:pt idx="15">
                  <c:v>70</c:v>
                </c:pt>
                <c:pt idx="16">
                  <c:v>75</c:v>
                </c:pt>
                <c:pt idx="17">
                  <c:v>80</c:v>
                </c:pt>
                <c:pt idx="18">
                  <c:v>85</c:v>
                </c:pt>
                <c:pt idx="19">
                  <c:v>90</c:v>
                </c:pt>
              </c:numCache>
            </c:numRef>
          </c:xVal>
          <c:yVal>
            <c:numRef>
              <c:f>'Модель бездетной'!$B$25:$U$25</c:f>
              <c:numCache>
                <c:formatCode>General</c:formatCode>
                <c:ptCount val="20"/>
                <c:pt idx="0">
                  <c:v>-12000</c:v>
                </c:pt>
                <c:pt idx="1">
                  <c:v>-24000</c:v>
                </c:pt>
                <c:pt idx="2">
                  <c:v>-36000</c:v>
                </c:pt>
                <c:pt idx="3">
                  <c:v>-54000</c:v>
                </c:pt>
                <c:pt idx="4">
                  <c:v>-64800</c:v>
                </c:pt>
                <c:pt idx="5">
                  <c:v>-67200</c:v>
                </c:pt>
                <c:pt idx="6">
                  <c:v>-64200</c:v>
                </c:pt>
                <c:pt idx="7">
                  <c:v>-52200</c:v>
                </c:pt>
                <c:pt idx="8">
                  <c:v>-34200</c:v>
                </c:pt>
                <c:pt idx="9">
                  <c:v>-4200</c:v>
                </c:pt>
                <c:pt idx="10">
                  <c:v>25800</c:v>
                </c:pt>
                <c:pt idx="11">
                  <c:v>55800</c:v>
                </c:pt>
                <c:pt idx="12">
                  <c:v>85800</c:v>
                </c:pt>
                <c:pt idx="13">
                  <c:v>115800</c:v>
                </c:pt>
                <c:pt idx="14">
                  <c:v>109800</c:v>
                </c:pt>
                <c:pt idx="15">
                  <c:v>103800</c:v>
                </c:pt>
                <c:pt idx="16">
                  <c:v>97800</c:v>
                </c:pt>
                <c:pt idx="17">
                  <c:v>85800</c:v>
                </c:pt>
                <c:pt idx="18">
                  <c:v>91800</c:v>
                </c:pt>
                <c:pt idx="19">
                  <c:v>85800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F204-4010-A5BA-1E7DFA60F99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3456624"/>
        <c:axId val="103465872"/>
      </c:scatterChart>
      <c:valAx>
        <c:axId val="10345662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03465872"/>
        <c:crosses val="autoZero"/>
        <c:crossBetween val="midCat"/>
        <c:majorUnit val="5"/>
      </c:valAx>
      <c:valAx>
        <c:axId val="10346587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03456624"/>
        <c:crosses val="autoZero"/>
        <c:crossBetween val="midCat"/>
      </c:valAx>
    </c:plotArea>
    <c:plotVisOnly val="1"/>
    <c:dispBlanksAs val="gap"/>
    <c:showDLblsOverMax val="0"/>
  </c:chart>
  <c:externalData r:id="rId2">
    <c:autoUpdate val="0"/>
  </c:externalData>
  <c:userShapes r:id="rId3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'Модель многодетной'!$A$40</c:f>
              <c:strCache>
                <c:ptCount val="1"/>
                <c:pt idx="0">
                  <c:v>Итого сальдо по накоплению</c:v>
                </c:pt>
              </c:strCache>
            </c:strRef>
          </c:tx>
          <c:xVal>
            <c:numRef>
              <c:f>'Модель многодетной'!$B$39:$U$39</c:f>
              <c:numCache>
                <c:formatCode>General</c:formatCode>
                <c:ptCount val="20"/>
                <c:pt idx="0">
                  <c:v>0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18</c:v>
                </c:pt>
                <c:pt idx="5">
                  <c:v>20</c:v>
                </c:pt>
                <c:pt idx="6">
                  <c:v>25</c:v>
                </c:pt>
                <c:pt idx="7">
                  <c:v>30</c:v>
                </c:pt>
                <c:pt idx="8">
                  <c:v>35</c:v>
                </c:pt>
                <c:pt idx="9">
                  <c:v>40</c:v>
                </c:pt>
                <c:pt idx="10">
                  <c:v>45</c:v>
                </c:pt>
                <c:pt idx="11">
                  <c:v>50</c:v>
                </c:pt>
                <c:pt idx="12">
                  <c:v>55</c:v>
                </c:pt>
                <c:pt idx="13">
                  <c:v>60</c:v>
                </c:pt>
                <c:pt idx="14">
                  <c:v>65</c:v>
                </c:pt>
                <c:pt idx="15">
                  <c:v>70</c:v>
                </c:pt>
                <c:pt idx="16">
                  <c:v>75</c:v>
                </c:pt>
                <c:pt idx="17">
                  <c:v>80</c:v>
                </c:pt>
                <c:pt idx="18">
                  <c:v>85</c:v>
                </c:pt>
                <c:pt idx="19">
                  <c:v>90</c:v>
                </c:pt>
              </c:numCache>
            </c:numRef>
          </c:xVal>
          <c:yVal>
            <c:numRef>
              <c:f>'Модель многодетной'!$B$40:$U$40</c:f>
              <c:numCache>
                <c:formatCode>General</c:formatCode>
                <c:ptCount val="20"/>
                <c:pt idx="0">
                  <c:v>-12000</c:v>
                </c:pt>
                <c:pt idx="1">
                  <c:v>-24000</c:v>
                </c:pt>
                <c:pt idx="2">
                  <c:v>-36000</c:v>
                </c:pt>
                <c:pt idx="3">
                  <c:v>-54000</c:v>
                </c:pt>
                <c:pt idx="4">
                  <c:v>-64800</c:v>
                </c:pt>
                <c:pt idx="5">
                  <c:v>-63600</c:v>
                </c:pt>
                <c:pt idx="6">
                  <c:v>-57600</c:v>
                </c:pt>
                <c:pt idx="7">
                  <c:v>-45600</c:v>
                </c:pt>
                <c:pt idx="8">
                  <c:v>-30600</c:v>
                </c:pt>
                <c:pt idx="9">
                  <c:v>-9600</c:v>
                </c:pt>
                <c:pt idx="10">
                  <c:v>14400</c:v>
                </c:pt>
                <c:pt idx="11">
                  <c:v>47400</c:v>
                </c:pt>
                <c:pt idx="12">
                  <c:v>71400</c:v>
                </c:pt>
                <c:pt idx="13">
                  <c:v>95400</c:v>
                </c:pt>
                <c:pt idx="14">
                  <c:v>89400</c:v>
                </c:pt>
                <c:pt idx="15">
                  <c:v>83400</c:v>
                </c:pt>
                <c:pt idx="16">
                  <c:v>77400</c:v>
                </c:pt>
                <c:pt idx="17">
                  <c:v>65400</c:v>
                </c:pt>
                <c:pt idx="18">
                  <c:v>53400</c:v>
                </c:pt>
                <c:pt idx="19">
                  <c:v>41400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1A0A-4EEB-A2AE-03E00EB44F2C}"/>
            </c:ext>
          </c:extLst>
        </c:ser>
        <c:ser>
          <c:idx val="1"/>
          <c:order val="1"/>
          <c:tx>
            <c:strRef>
              <c:f>'Модель многодетной'!$A$41</c:f>
              <c:strCache>
                <c:ptCount val="1"/>
                <c:pt idx="0">
                  <c:v>Сальдо по накоплению</c:v>
                </c:pt>
              </c:strCache>
            </c:strRef>
          </c:tx>
          <c:xVal>
            <c:numRef>
              <c:f>'Модель многодетной'!$B$39:$U$39</c:f>
              <c:numCache>
                <c:formatCode>General</c:formatCode>
                <c:ptCount val="20"/>
                <c:pt idx="0">
                  <c:v>0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18</c:v>
                </c:pt>
                <c:pt idx="5">
                  <c:v>20</c:v>
                </c:pt>
                <c:pt idx="6">
                  <c:v>25</c:v>
                </c:pt>
                <c:pt idx="7">
                  <c:v>30</c:v>
                </c:pt>
                <c:pt idx="8">
                  <c:v>35</c:v>
                </c:pt>
                <c:pt idx="9">
                  <c:v>40</c:v>
                </c:pt>
                <c:pt idx="10">
                  <c:v>45</c:v>
                </c:pt>
                <c:pt idx="11">
                  <c:v>50</c:v>
                </c:pt>
                <c:pt idx="12">
                  <c:v>55</c:v>
                </c:pt>
                <c:pt idx="13">
                  <c:v>60</c:v>
                </c:pt>
                <c:pt idx="14">
                  <c:v>65</c:v>
                </c:pt>
                <c:pt idx="15">
                  <c:v>70</c:v>
                </c:pt>
                <c:pt idx="16">
                  <c:v>75</c:v>
                </c:pt>
                <c:pt idx="17">
                  <c:v>80</c:v>
                </c:pt>
                <c:pt idx="18">
                  <c:v>85</c:v>
                </c:pt>
                <c:pt idx="19">
                  <c:v>90</c:v>
                </c:pt>
              </c:numCache>
            </c:numRef>
          </c:xVal>
          <c:yVal>
            <c:numRef>
              <c:f>'Модель многодетной'!$B$41:$U$41</c:f>
              <c:numCache>
                <c:formatCode>General</c:formatCode>
                <c:ptCount val="20"/>
                <c:pt idx="0">
                  <c:v>-12000</c:v>
                </c:pt>
                <c:pt idx="1">
                  <c:v>-24000</c:v>
                </c:pt>
                <c:pt idx="2">
                  <c:v>-36000</c:v>
                </c:pt>
                <c:pt idx="3">
                  <c:v>-54000</c:v>
                </c:pt>
                <c:pt idx="4">
                  <c:v>-64800</c:v>
                </c:pt>
                <c:pt idx="5">
                  <c:v>-69600</c:v>
                </c:pt>
                <c:pt idx="6">
                  <c:v>-93600</c:v>
                </c:pt>
                <c:pt idx="7">
                  <c:v>-129600</c:v>
                </c:pt>
                <c:pt idx="8">
                  <c:v>-183600</c:v>
                </c:pt>
                <c:pt idx="9">
                  <c:v>-255600</c:v>
                </c:pt>
                <c:pt idx="10">
                  <c:v>-309600</c:v>
                </c:pt>
                <c:pt idx="11">
                  <c:v>-339600</c:v>
                </c:pt>
                <c:pt idx="12">
                  <c:v>-357600</c:v>
                </c:pt>
                <c:pt idx="13">
                  <c:v>-357600</c:v>
                </c:pt>
                <c:pt idx="14">
                  <c:v>-363600</c:v>
                </c:pt>
                <c:pt idx="15">
                  <c:v>-369600</c:v>
                </c:pt>
                <c:pt idx="16">
                  <c:v>-375600</c:v>
                </c:pt>
                <c:pt idx="17">
                  <c:v>-387600</c:v>
                </c:pt>
                <c:pt idx="18">
                  <c:v>-399600</c:v>
                </c:pt>
                <c:pt idx="19">
                  <c:v>-411600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1A0A-4EEB-A2AE-03E00EB44F2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3464240"/>
        <c:axId val="103454992"/>
      </c:scatterChart>
      <c:valAx>
        <c:axId val="10346424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03454992"/>
        <c:crosses val="autoZero"/>
        <c:crossBetween val="midCat"/>
        <c:majorUnit val="5"/>
      </c:valAx>
      <c:valAx>
        <c:axId val="10345499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03464240"/>
        <c:crosses val="autoZero"/>
        <c:crossBetween val="midCat"/>
      </c:valAx>
    </c:plotArea>
    <c:plotVisOnly val="1"/>
    <c:dispBlanksAs val="gap"/>
    <c:showDLblsOverMax val="0"/>
  </c:chart>
  <c:externalData r:id="rId2">
    <c:autoUpdate val="0"/>
  </c:externalData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0.24496</cdr:x>
      <cdr:y>0.02152</cdr:y>
    </cdr:from>
    <cdr:to>
      <cdr:x>0.49975</cdr:x>
      <cdr:y>1</cdr:y>
    </cdr:to>
    <cdr:sp macro="" textlink="">
      <cdr:nvSpPr>
        <cdr:cNvPr id="2" name="Прямоугольник 1"/>
        <cdr:cNvSpPr/>
      </cdr:nvSpPr>
      <cdr:spPr>
        <a:xfrm xmlns:a="http://schemas.openxmlformats.org/drawingml/2006/main">
          <a:off x="2103917" y="93306"/>
          <a:ext cx="2188417" cy="4241801"/>
        </a:xfrm>
        <a:prstGeom xmlns:a="http://schemas.openxmlformats.org/drawingml/2006/main" prst="rect">
          <a:avLst/>
        </a:prstGeom>
        <a:solidFill xmlns:a="http://schemas.openxmlformats.org/drawingml/2006/main">
          <a:schemeClr val="accent1">
            <a:alpha val="20000"/>
          </a:schemeClr>
        </a:solidFill>
        <a:ln xmlns:a="http://schemas.openxmlformats.org/drawingml/2006/main" w="12700">
          <a:prstDash val="sysDash"/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="vert270" rtlCol="0" anchor="ctr"/>
        <a:lstStyle xmlns:a="http://schemas.openxmlformats.org/drawingml/2006/main">
          <a:defPPr>
            <a:defRPr lang="ru-RU"/>
          </a:defPPr>
          <a:lvl1pPr algn="l" rtl="0" fontAlgn="base">
            <a:spcBef>
              <a:spcPct val="0"/>
            </a:spcBef>
            <a:spcAft>
              <a:spcPct val="0"/>
            </a:spcAft>
            <a:defRPr kern="12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algn="l" rtl="0" fontAlgn="base">
            <a:spcBef>
              <a:spcPct val="0"/>
            </a:spcBef>
            <a:spcAft>
              <a:spcPct val="0"/>
            </a:spcAft>
            <a:defRPr kern="12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algn="l" rtl="0" fontAlgn="base">
            <a:spcBef>
              <a:spcPct val="0"/>
            </a:spcBef>
            <a:spcAft>
              <a:spcPct val="0"/>
            </a:spcAft>
            <a:defRPr kern="12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algn="l" rtl="0" fontAlgn="base">
            <a:spcBef>
              <a:spcPct val="0"/>
            </a:spcBef>
            <a:spcAft>
              <a:spcPct val="0"/>
            </a:spcAft>
            <a:defRPr kern="12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algn="l" rtl="0" fontAlgn="base">
            <a:spcBef>
              <a:spcPct val="0"/>
            </a:spcBef>
            <a:spcAft>
              <a:spcPct val="0"/>
            </a:spcAft>
            <a:defRPr kern="12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kern="12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kern="12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kern="12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kern="12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r"/>
          <a:r>
            <a:rPr lang="uk-UA" sz="1000" dirty="0">
              <a:solidFill>
                <a:schemeClr val="tx2">
                  <a:lumMod val="75000"/>
                </a:schemeClr>
              </a:solidFill>
            </a:rPr>
            <a:t>Дітородний вік</a:t>
          </a:r>
          <a:endParaRPr lang="ru-RU" sz="1000" dirty="0">
            <a:solidFill>
              <a:schemeClr val="tx2">
                <a:lumMod val="75000"/>
              </a:schemeClr>
            </a:solidFill>
          </a:endParaRP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46287E12-7040-40C1-9000-CF4F1949019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28" tIns="45714" rIns="91428" bIns="45714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2162A34-AA92-44B3-BAB5-4481D03B3BDE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28" tIns="45714" rIns="91428" bIns="45714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6E481BCF-FA38-4EC4-87EB-D4892E42FE8A}" type="datetimeFigureOut">
              <a:rPr lang="ru-RU"/>
              <a:pPr>
                <a:defRPr/>
              </a:pPr>
              <a:t>23.05.2019</a:t>
            </a:fld>
            <a:endParaRPr lang="ru-RU"/>
          </a:p>
        </p:txBody>
      </p:sp>
      <p:sp>
        <p:nvSpPr>
          <p:cNvPr id="4" name="Образ слайда 3">
            <a:extLst>
              <a:ext uri="{FF2B5EF4-FFF2-40B4-BE49-F238E27FC236}">
                <a16:creationId xmlns:a16="http://schemas.microsoft.com/office/drawing/2014/main" id="{9F8439EE-C236-4C58-A59F-4B28F716932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28" tIns="45714" rIns="91428" bIns="45714" rtlCol="0" anchor="ctr"/>
          <a:lstStyle/>
          <a:p>
            <a:pPr lvl="0"/>
            <a:endParaRPr lang="ru-RU" noProof="0"/>
          </a:p>
        </p:txBody>
      </p:sp>
      <p:sp>
        <p:nvSpPr>
          <p:cNvPr id="5" name="Заметки 4">
            <a:extLst>
              <a:ext uri="{FF2B5EF4-FFF2-40B4-BE49-F238E27FC236}">
                <a16:creationId xmlns:a16="http://schemas.microsoft.com/office/drawing/2014/main" id="{02A574D8-BDD5-48AF-84E5-F742C9CFA3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lIns="91428" tIns="45714" rIns="91428" bIns="45714" rtlCol="0"/>
          <a:lstStyle/>
          <a:p>
            <a:pPr lvl="0"/>
            <a:r>
              <a:rPr lang="ru-RU" noProof="0"/>
              <a:t>Образец текста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7500075-5C1E-483C-AD0A-AA9F50B094F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28" tIns="45714" rIns="91428" bIns="45714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ED6AF34-247B-45D0-8392-1E86F4E619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wrap="square" lIns="91428" tIns="45714" rIns="91428" bIns="4571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B38A5EC9-B50C-4F3E-B2FD-B498618BF491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Образ слайда 1">
            <a:extLst>
              <a:ext uri="{FF2B5EF4-FFF2-40B4-BE49-F238E27FC236}">
                <a16:creationId xmlns:a16="http://schemas.microsoft.com/office/drawing/2014/main" id="{1C1C18FF-F211-4E38-9174-6026AB66006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Заметки 2">
            <a:extLst>
              <a:ext uri="{FF2B5EF4-FFF2-40B4-BE49-F238E27FC236}">
                <a16:creationId xmlns:a16="http://schemas.microsoft.com/office/drawing/2014/main" id="{4FB28A61-49AB-4CE6-BF59-87000A4FED7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  <p:sp>
        <p:nvSpPr>
          <p:cNvPr id="22532" name="Номер слайда 3">
            <a:extLst>
              <a:ext uri="{FF2B5EF4-FFF2-40B4-BE49-F238E27FC236}">
                <a16:creationId xmlns:a16="http://schemas.microsoft.com/office/drawing/2014/main" id="{57E7E888-E30E-486D-9123-882EB8B2EB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AB00F23-7635-47A8-8864-7BD484C02E76}" type="slidenum">
              <a:rPr lang="ru-RU" altLang="ru-RU" smtClean="0"/>
              <a:pPr>
                <a:spcBef>
                  <a:spcPct val="0"/>
                </a:spcBef>
              </a:pPr>
              <a:t>17</a:t>
            </a:fld>
            <a:endParaRPr lang="ru-RU" alt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1852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9680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4875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3340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506228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5662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0769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360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08183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642034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997740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66379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cebook.com/404926500265591/posts/410557996369108?comment_id=2216115591959972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facebook.com/404926500265591/posts/410557996369108?comment_id=117714922614564" TargetMode="Externa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hyperlink" Target="http://www.imf.org/external/np/sta/gfsm/pdf/text14.pdf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www.fms.treas.gov/fr/index.html" TargetMode="External"/><Relationship Id="rId5" Type="http://schemas.openxmlformats.org/officeDocument/2006/relationships/hyperlink" Target="http://www.whitehouse.gov/omb/budget/overview" TargetMode="External"/><Relationship Id="rId4" Type="http://schemas.openxmlformats.org/officeDocument/2006/relationships/hyperlink" Target="http://www.whitehouse.gov/sites/default/files/omb/budget/fy2015/assets/budget.pdf" TargetMode="Externa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Box 3">
            <a:extLst>
              <a:ext uri="{FF2B5EF4-FFF2-40B4-BE49-F238E27FC236}">
                <a16:creationId xmlns:a16="http://schemas.microsoft.com/office/drawing/2014/main" id="{6D1E6CAC-D543-411A-826B-D6B027B41C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548825"/>
            <a:ext cx="10795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ru-RU" sz="1800" b="1" dirty="0" err="1"/>
              <a:t>Україна</a:t>
            </a:r>
            <a:endParaRPr lang="ru-RU" altLang="ru-RU" sz="1800" b="1" dirty="0"/>
          </a:p>
        </p:txBody>
      </p:sp>
      <p:sp>
        <p:nvSpPr>
          <p:cNvPr id="3076" name="TextBox 4">
            <a:extLst>
              <a:ext uri="{FF2B5EF4-FFF2-40B4-BE49-F238E27FC236}">
                <a16:creationId xmlns:a16="http://schemas.microsoft.com/office/drawing/2014/main" id="{827ACCC7-A218-49FE-AA04-316DCA8AE0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23620" y="5555345"/>
            <a:ext cx="8636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ru-RU" sz="1600" b="1" dirty="0"/>
              <a:t>2019</a:t>
            </a:r>
          </a:p>
        </p:txBody>
      </p:sp>
      <p:sp>
        <p:nvSpPr>
          <p:cNvPr id="8" name="TextBox 2">
            <a:extLst>
              <a:ext uri="{FF2B5EF4-FFF2-40B4-BE49-F238E27FC236}">
                <a16:creationId xmlns:a16="http://schemas.microsoft.com/office/drawing/2014/main" id="{C850C400-9E1B-40E5-AD07-5E83479CB9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1349" y="176923"/>
            <a:ext cx="699611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uk-UA" altLang="ru-RU" sz="4000" b="1" dirty="0" err="1">
                <a:solidFill>
                  <a:srgbClr val="FF9900"/>
                </a:solidFill>
              </a:rPr>
              <a:t>Видение</a:t>
            </a:r>
            <a:r>
              <a:rPr lang="uk-UA" altLang="ru-RU" sz="4000" b="1" dirty="0">
                <a:solidFill>
                  <a:srgbClr val="FF9900"/>
                </a:solidFill>
              </a:rPr>
              <a:t> президента</a:t>
            </a:r>
          </a:p>
        </p:txBody>
      </p:sp>
      <p:sp>
        <p:nvSpPr>
          <p:cNvPr id="9" name="Подзаголовок 2">
            <a:extLst>
              <a:ext uri="{FF2B5EF4-FFF2-40B4-BE49-F238E27FC236}">
                <a16:creationId xmlns:a16="http://schemas.microsoft.com/office/drawing/2014/main" id="{52AA804E-D9AE-4AEB-BA38-5A1465F875EC}"/>
              </a:ext>
            </a:extLst>
          </p:cNvPr>
          <p:cNvSpPr txBox="1">
            <a:spLocks/>
          </p:cNvSpPr>
          <p:nvPr/>
        </p:nvSpPr>
        <p:spPr bwMode="auto">
          <a:xfrm>
            <a:off x="246753" y="1063229"/>
            <a:ext cx="9040467" cy="4096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342900" indent="-342900" eaLnBrk="1" hangingPunct="1">
              <a:buFontTx/>
              <a:buChar char="-"/>
            </a:pPr>
            <a:r>
              <a:rPr lang="uk-UA" altLang="ru-RU" sz="2400" b="1" dirty="0" err="1">
                <a:solidFill>
                  <a:srgbClr val="0070C0"/>
                </a:solidFill>
              </a:rPr>
              <a:t>Главное</a:t>
            </a:r>
            <a:r>
              <a:rPr lang="uk-UA" altLang="ru-RU" sz="2400" b="1" dirty="0">
                <a:solidFill>
                  <a:srgbClr val="0070C0"/>
                </a:solidFill>
              </a:rPr>
              <a:t> </a:t>
            </a:r>
            <a:r>
              <a:rPr lang="uk-UA" altLang="ru-RU" sz="2400" b="1" dirty="0" err="1">
                <a:solidFill>
                  <a:srgbClr val="0070C0"/>
                </a:solidFill>
              </a:rPr>
              <a:t>богатство</a:t>
            </a:r>
            <a:r>
              <a:rPr lang="uk-UA" altLang="ru-RU" sz="2400" b="1" dirty="0">
                <a:solidFill>
                  <a:srgbClr val="0070C0"/>
                </a:solidFill>
              </a:rPr>
              <a:t> </a:t>
            </a:r>
            <a:r>
              <a:rPr lang="uk-UA" altLang="ru-RU" sz="2400" b="1" dirty="0" err="1">
                <a:solidFill>
                  <a:srgbClr val="0070C0"/>
                </a:solidFill>
              </a:rPr>
              <a:t>Страны</a:t>
            </a:r>
            <a:r>
              <a:rPr lang="uk-UA" altLang="ru-RU" sz="2400" b="1" dirty="0">
                <a:solidFill>
                  <a:srgbClr val="0070C0"/>
                </a:solidFill>
              </a:rPr>
              <a:t> </a:t>
            </a:r>
            <a:r>
              <a:rPr lang="uk-UA" altLang="ru-RU" sz="2400" b="1" dirty="0" err="1">
                <a:solidFill>
                  <a:srgbClr val="0070C0"/>
                </a:solidFill>
              </a:rPr>
              <a:t>это</a:t>
            </a:r>
            <a:r>
              <a:rPr lang="uk-UA" altLang="ru-RU" sz="2400" b="1" dirty="0">
                <a:solidFill>
                  <a:srgbClr val="0070C0"/>
                </a:solidFill>
              </a:rPr>
              <a:t> </a:t>
            </a:r>
            <a:r>
              <a:rPr lang="uk-UA" altLang="ru-RU" sz="2400" b="1" dirty="0" err="1">
                <a:solidFill>
                  <a:srgbClr val="0070C0"/>
                </a:solidFill>
              </a:rPr>
              <a:t>население</a:t>
            </a:r>
            <a:r>
              <a:rPr lang="uk-UA" altLang="ru-RU" sz="2400" b="1" dirty="0">
                <a:solidFill>
                  <a:srgbClr val="0070C0"/>
                </a:solidFill>
              </a:rPr>
              <a:t>. Жемчужина </a:t>
            </a:r>
            <a:r>
              <a:rPr lang="uk-UA" altLang="ru-RU" sz="2400" b="1" dirty="0" err="1">
                <a:solidFill>
                  <a:srgbClr val="0070C0"/>
                </a:solidFill>
              </a:rPr>
              <a:t>этого</a:t>
            </a:r>
            <a:r>
              <a:rPr lang="uk-UA" altLang="ru-RU" sz="2400" b="1" dirty="0">
                <a:solidFill>
                  <a:srgbClr val="0070C0"/>
                </a:solidFill>
              </a:rPr>
              <a:t> </a:t>
            </a:r>
            <a:r>
              <a:rPr lang="uk-UA" altLang="ru-RU" sz="2400" b="1" dirty="0" err="1">
                <a:solidFill>
                  <a:srgbClr val="0070C0"/>
                </a:solidFill>
              </a:rPr>
              <a:t>богатства</a:t>
            </a:r>
            <a:r>
              <a:rPr lang="uk-UA" altLang="ru-RU" sz="2400" b="1" dirty="0">
                <a:solidFill>
                  <a:srgbClr val="0070C0"/>
                </a:solidFill>
              </a:rPr>
              <a:t> – </a:t>
            </a:r>
            <a:r>
              <a:rPr lang="uk-UA" altLang="ru-RU" sz="2400" b="1" dirty="0" err="1">
                <a:solidFill>
                  <a:srgbClr val="0070C0"/>
                </a:solidFill>
              </a:rPr>
              <a:t>женщины</a:t>
            </a:r>
            <a:r>
              <a:rPr lang="uk-UA" altLang="ru-RU" sz="2400" b="1" dirty="0">
                <a:solidFill>
                  <a:srgbClr val="0070C0"/>
                </a:solidFill>
              </a:rPr>
              <a:t> </a:t>
            </a:r>
            <a:r>
              <a:rPr lang="uk-UA" altLang="ru-RU" sz="2400" b="1" dirty="0" err="1">
                <a:solidFill>
                  <a:srgbClr val="0070C0"/>
                </a:solidFill>
              </a:rPr>
              <a:t>детородного</a:t>
            </a:r>
            <a:r>
              <a:rPr lang="uk-UA" altLang="ru-RU" sz="2400" b="1" dirty="0">
                <a:solidFill>
                  <a:srgbClr val="0070C0"/>
                </a:solidFill>
              </a:rPr>
              <a:t> </a:t>
            </a:r>
            <a:r>
              <a:rPr lang="uk-UA" altLang="ru-RU" sz="2400" b="1" dirty="0" err="1">
                <a:solidFill>
                  <a:srgbClr val="0070C0"/>
                </a:solidFill>
              </a:rPr>
              <a:t>возраста</a:t>
            </a:r>
            <a:endParaRPr lang="uk-UA" altLang="ru-RU" sz="2400" b="1" dirty="0">
              <a:solidFill>
                <a:srgbClr val="0070C0"/>
              </a:solidFill>
            </a:endParaRPr>
          </a:p>
          <a:p>
            <a:pPr marL="342900" indent="-342900" eaLnBrk="1" hangingPunct="1">
              <a:buFontTx/>
              <a:buChar char="-"/>
            </a:pPr>
            <a:r>
              <a:rPr lang="uk-UA" sz="2400" b="1" dirty="0">
                <a:solidFill>
                  <a:srgbClr val="0070C0"/>
                </a:solidFill>
              </a:rPr>
              <a:t>Державна політика, що зараз проводиться -  це політика «</a:t>
            </a:r>
            <a:r>
              <a:rPr lang="uk-UA" sz="2400" b="1" dirty="0" err="1">
                <a:solidFill>
                  <a:srgbClr val="0070C0"/>
                </a:solidFill>
              </a:rPr>
              <a:t>Хоспісу</a:t>
            </a:r>
            <a:r>
              <a:rPr lang="uk-UA" sz="2400" b="1" dirty="0">
                <a:solidFill>
                  <a:srgbClr val="0070C0"/>
                </a:solidFill>
              </a:rPr>
              <a:t>». Покращення умов для вмираючого народу.</a:t>
            </a:r>
          </a:p>
          <a:p>
            <a:pPr marL="342900" indent="-342900" eaLnBrk="1" hangingPunct="1">
              <a:buFontTx/>
              <a:buChar char="-"/>
            </a:pPr>
            <a:r>
              <a:rPr lang="uk-UA" altLang="ru-RU" sz="2400" b="1" dirty="0">
                <a:solidFill>
                  <a:srgbClr val="0070C0"/>
                </a:solidFill>
              </a:rPr>
              <a:t>Власть </a:t>
            </a:r>
            <a:r>
              <a:rPr lang="uk-UA" altLang="ru-RU" sz="2400" b="1" dirty="0" err="1">
                <a:solidFill>
                  <a:srgbClr val="0070C0"/>
                </a:solidFill>
              </a:rPr>
              <a:t>узаконеное</a:t>
            </a:r>
            <a:r>
              <a:rPr lang="uk-UA" altLang="ru-RU" sz="2400" b="1" dirty="0">
                <a:solidFill>
                  <a:srgbClr val="0070C0"/>
                </a:solidFill>
              </a:rPr>
              <a:t> право </a:t>
            </a:r>
            <a:r>
              <a:rPr lang="uk-UA" altLang="ru-RU" sz="2400" b="1" dirty="0" err="1">
                <a:solidFill>
                  <a:srgbClr val="0070C0"/>
                </a:solidFill>
              </a:rPr>
              <a:t>решать</a:t>
            </a:r>
            <a:r>
              <a:rPr lang="uk-UA" altLang="ru-RU" sz="2400" b="1" dirty="0">
                <a:solidFill>
                  <a:srgbClr val="0070C0"/>
                </a:solidFill>
              </a:rPr>
              <a:t> кому </a:t>
            </a:r>
            <a:r>
              <a:rPr lang="uk-UA" altLang="ru-RU" sz="2400" b="1" dirty="0" err="1">
                <a:solidFill>
                  <a:srgbClr val="0070C0"/>
                </a:solidFill>
              </a:rPr>
              <a:t>жить</a:t>
            </a:r>
            <a:r>
              <a:rPr lang="uk-UA" altLang="ru-RU" sz="2400" b="1" dirty="0">
                <a:solidFill>
                  <a:srgbClr val="0070C0"/>
                </a:solidFill>
              </a:rPr>
              <a:t> а кому </a:t>
            </a:r>
            <a:r>
              <a:rPr lang="uk-UA" altLang="ru-RU" sz="2400" b="1" dirty="0" err="1">
                <a:solidFill>
                  <a:srgbClr val="0070C0"/>
                </a:solidFill>
              </a:rPr>
              <a:t>умереть</a:t>
            </a:r>
            <a:r>
              <a:rPr lang="uk-UA" altLang="ru-RU" sz="2400" b="1" dirty="0">
                <a:solidFill>
                  <a:srgbClr val="0070C0"/>
                </a:solidFill>
              </a:rPr>
              <a:t>.  </a:t>
            </a:r>
          </a:p>
          <a:p>
            <a:pPr marL="342900" indent="-342900" eaLnBrk="1" hangingPunct="1">
              <a:buFontTx/>
              <a:buChar char="-"/>
            </a:pPr>
            <a:r>
              <a:rPr lang="uk-UA" altLang="ru-RU" sz="2400" b="1" dirty="0" err="1">
                <a:solidFill>
                  <a:srgbClr val="0070C0"/>
                </a:solidFill>
              </a:rPr>
              <a:t>Убивать</a:t>
            </a:r>
            <a:r>
              <a:rPr lang="uk-UA" altLang="ru-RU" sz="2400" b="1" dirty="0">
                <a:solidFill>
                  <a:srgbClr val="0070C0"/>
                </a:solidFill>
              </a:rPr>
              <a:t> </a:t>
            </a:r>
            <a:r>
              <a:rPr lang="uk-UA" altLang="ru-RU" sz="2400" b="1" dirty="0" err="1">
                <a:solidFill>
                  <a:srgbClr val="0070C0"/>
                </a:solidFill>
              </a:rPr>
              <a:t>можно</a:t>
            </a:r>
            <a:r>
              <a:rPr lang="uk-UA" altLang="ru-RU" sz="2400" b="1" dirty="0">
                <a:solidFill>
                  <a:srgbClr val="0070C0"/>
                </a:solidFill>
              </a:rPr>
              <a:t> живущих, а </a:t>
            </a:r>
            <a:r>
              <a:rPr lang="uk-UA" altLang="ru-RU" sz="2400" b="1" dirty="0" err="1">
                <a:solidFill>
                  <a:srgbClr val="0070C0"/>
                </a:solidFill>
              </a:rPr>
              <a:t>можно</a:t>
            </a:r>
            <a:r>
              <a:rPr lang="uk-UA" altLang="ru-RU" sz="2400" b="1" dirty="0">
                <a:solidFill>
                  <a:srgbClr val="0070C0"/>
                </a:solidFill>
              </a:rPr>
              <a:t> и </a:t>
            </a:r>
            <a:r>
              <a:rPr lang="uk-UA" altLang="ru-RU" sz="2400" b="1" dirty="0" err="1">
                <a:solidFill>
                  <a:srgbClr val="0070C0"/>
                </a:solidFill>
              </a:rPr>
              <a:t>нерожденных</a:t>
            </a:r>
            <a:r>
              <a:rPr lang="uk-UA" altLang="ru-RU" sz="2400" b="1" dirty="0">
                <a:solidFill>
                  <a:srgbClr val="0070C0"/>
                </a:solidFill>
              </a:rPr>
              <a:t>, </a:t>
            </a:r>
            <a:r>
              <a:rPr lang="uk-UA" altLang="ru-RU" sz="2400" b="1" dirty="0" err="1">
                <a:solidFill>
                  <a:srgbClr val="0070C0"/>
                </a:solidFill>
              </a:rPr>
              <a:t>делая</a:t>
            </a:r>
            <a:r>
              <a:rPr lang="uk-UA" altLang="ru-RU" sz="2400" b="1" dirty="0">
                <a:solidFill>
                  <a:srgbClr val="0070C0"/>
                </a:solidFill>
              </a:rPr>
              <a:t> так </a:t>
            </a:r>
            <a:r>
              <a:rPr lang="uk-UA" altLang="ru-RU" sz="2400" b="1" dirty="0" err="1">
                <a:solidFill>
                  <a:srgbClr val="0070C0"/>
                </a:solidFill>
              </a:rPr>
              <a:t>чтобы</a:t>
            </a:r>
            <a:r>
              <a:rPr lang="uk-UA" altLang="ru-RU" sz="2400" b="1" dirty="0">
                <a:solidFill>
                  <a:srgbClr val="0070C0"/>
                </a:solidFill>
              </a:rPr>
              <a:t> </a:t>
            </a:r>
            <a:r>
              <a:rPr lang="uk-UA" altLang="ru-RU" sz="2400" b="1" dirty="0" err="1">
                <a:solidFill>
                  <a:srgbClr val="0070C0"/>
                </a:solidFill>
              </a:rPr>
              <a:t>они</a:t>
            </a:r>
            <a:r>
              <a:rPr lang="uk-UA" altLang="ru-RU" sz="2400" b="1" dirty="0">
                <a:solidFill>
                  <a:srgbClr val="0070C0"/>
                </a:solidFill>
              </a:rPr>
              <a:t> и не родились.</a:t>
            </a:r>
          </a:p>
          <a:p>
            <a:pPr marL="342900" indent="-342900" eaLnBrk="1" hangingPunct="1">
              <a:buFontTx/>
              <a:buChar char="-"/>
            </a:pPr>
            <a:r>
              <a:rPr lang="uk-UA" altLang="ru-RU" sz="2400" b="1" dirty="0" err="1">
                <a:solidFill>
                  <a:srgbClr val="0070C0"/>
                </a:solidFill>
              </a:rPr>
              <a:t>Проблемы</a:t>
            </a:r>
            <a:r>
              <a:rPr lang="uk-UA" altLang="ru-RU" sz="2400" b="1" dirty="0">
                <a:solidFill>
                  <a:srgbClr val="0070C0"/>
                </a:solidFill>
              </a:rPr>
              <a:t> </a:t>
            </a:r>
            <a:r>
              <a:rPr lang="uk-UA" altLang="ru-RU" sz="2400" b="1" dirty="0" err="1">
                <a:solidFill>
                  <a:srgbClr val="0070C0"/>
                </a:solidFill>
              </a:rPr>
              <a:t>будут</a:t>
            </a:r>
            <a:r>
              <a:rPr lang="uk-UA" altLang="ru-RU" sz="2400" b="1" dirty="0">
                <a:solidFill>
                  <a:srgbClr val="0070C0"/>
                </a:solidFill>
              </a:rPr>
              <a:t> </a:t>
            </a:r>
            <a:r>
              <a:rPr lang="uk-UA" altLang="ru-RU" sz="2400" b="1" dirty="0" err="1">
                <a:solidFill>
                  <a:srgbClr val="0070C0"/>
                </a:solidFill>
              </a:rPr>
              <a:t>всегда</a:t>
            </a:r>
            <a:r>
              <a:rPr lang="uk-UA" altLang="ru-RU" sz="2400" b="1" dirty="0">
                <a:solidFill>
                  <a:srgbClr val="0070C0"/>
                </a:solidFill>
              </a:rPr>
              <a:t>.</a:t>
            </a:r>
          </a:p>
          <a:p>
            <a:pPr marL="342900" indent="-342900" eaLnBrk="1" hangingPunct="1">
              <a:buFontTx/>
              <a:buChar char="-"/>
            </a:pPr>
            <a:r>
              <a:rPr lang="uk-UA" altLang="ru-RU" sz="2400" b="1" dirty="0" err="1">
                <a:solidFill>
                  <a:srgbClr val="0070C0"/>
                </a:solidFill>
              </a:rPr>
              <a:t>Интегральным</a:t>
            </a:r>
            <a:r>
              <a:rPr lang="uk-UA" altLang="ru-RU" sz="2400" b="1" dirty="0">
                <a:solidFill>
                  <a:srgbClr val="0070C0"/>
                </a:solidFill>
              </a:rPr>
              <a:t> </a:t>
            </a:r>
            <a:r>
              <a:rPr lang="uk-UA" altLang="ru-RU" sz="2400" b="1" dirty="0" err="1">
                <a:solidFill>
                  <a:srgbClr val="0070C0"/>
                </a:solidFill>
              </a:rPr>
              <a:t>индикатором</a:t>
            </a:r>
            <a:r>
              <a:rPr lang="uk-UA" altLang="ru-RU" sz="2400" b="1" dirty="0">
                <a:solidFill>
                  <a:srgbClr val="0070C0"/>
                </a:solidFill>
              </a:rPr>
              <a:t> того, </a:t>
            </a:r>
            <a:r>
              <a:rPr lang="uk-UA" altLang="ru-RU" sz="2400" b="1" dirty="0" err="1">
                <a:solidFill>
                  <a:srgbClr val="0070C0"/>
                </a:solidFill>
              </a:rPr>
              <a:t>что</a:t>
            </a:r>
            <a:r>
              <a:rPr lang="uk-UA" altLang="ru-RU" sz="2400" b="1" dirty="0">
                <a:solidFill>
                  <a:srgbClr val="0070C0"/>
                </a:solidFill>
              </a:rPr>
              <a:t> дух </a:t>
            </a:r>
            <a:r>
              <a:rPr lang="uk-UA" altLang="ru-RU" sz="2400" b="1" dirty="0" err="1">
                <a:solidFill>
                  <a:srgbClr val="0070C0"/>
                </a:solidFill>
              </a:rPr>
              <a:t>популяции</a:t>
            </a:r>
            <a:r>
              <a:rPr lang="uk-UA" altLang="ru-RU" sz="2400" b="1" dirty="0">
                <a:solidFill>
                  <a:srgbClr val="0070C0"/>
                </a:solidFill>
              </a:rPr>
              <a:t> </a:t>
            </a:r>
            <a:r>
              <a:rPr lang="uk-UA" altLang="ru-RU" sz="2400" b="1" dirty="0" err="1">
                <a:solidFill>
                  <a:srgbClr val="0070C0"/>
                </a:solidFill>
              </a:rPr>
              <a:t>здоров</a:t>
            </a:r>
            <a:r>
              <a:rPr lang="uk-UA" altLang="ru-RU" sz="2400" b="1" dirty="0">
                <a:solidFill>
                  <a:srgbClr val="0070C0"/>
                </a:solidFill>
              </a:rPr>
              <a:t>, </a:t>
            </a:r>
            <a:r>
              <a:rPr lang="uk-UA" altLang="ru-RU" sz="2400" b="1" dirty="0" err="1">
                <a:solidFill>
                  <a:srgbClr val="0070C0"/>
                </a:solidFill>
              </a:rPr>
              <a:t>является</a:t>
            </a:r>
            <a:r>
              <a:rPr lang="uk-UA" altLang="ru-RU" sz="2400" b="1" dirty="0">
                <a:solidFill>
                  <a:srgbClr val="0070C0"/>
                </a:solidFill>
              </a:rPr>
              <a:t> </a:t>
            </a:r>
            <a:r>
              <a:rPr lang="uk-UA" altLang="ru-RU" sz="2400" b="1" dirty="0" err="1">
                <a:solidFill>
                  <a:srgbClr val="0070C0"/>
                </a:solidFill>
              </a:rPr>
              <a:t>готовность</a:t>
            </a:r>
            <a:r>
              <a:rPr lang="uk-UA" altLang="ru-RU" sz="2400" b="1" dirty="0">
                <a:solidFill>
                  <a:srgbClr val="0070C0"/>
                </a:solidFill>
              </a:rPr>
              <a:t> </a:t>
            </a:r>
            <a:r>
              <a:rPr lang="uk-UA" altLang="ru-RU" sz="2400" b="1" dirty="0" err="1">
                <a:solidFill>
                  <a:srgbClr val="0070C0"/>
                </a:solidFill>
              </a:rPr>
              <a:t>женщин</a:t>
            </a:r>
            <a:r>
              <a:rPr lang="uk-UA" altLang="ru-RU" sz="2400" b="1" dirty="0">
                <a:solidFill>
                  <a:srgbClr val="0070C0"/>
                </a:solidFill>
              </a:rPr>
              <a:t> </a:t>
            </a:r>
            <a:r>
              <a:rPr lang="uk-UA" altLang="ru-RU" sz="2400" b="1" dirty="0" err="1">
                <a:solidFill>
                  <a:srgbClr val="0070C0"/>
                </a:solidFill>
              </a:rPr>
              <a:t>рожать</a:t>
            </a:r>
            <a:r>
              <a:rPr lang="uk-UA" altLang="ru-RU" sz="2400" b="1" dirty="0">
                <a:solidFill>
                  <a:srgbClr val="0070C0"/>
                </a:solidFill>
              </a:rPr>
              <a:t> и </a:t>
            </a:r>
            <a:r>
              <a:rPr lang="uk-UA" altLang="ru-RU" sz="2400" b="1" dirty="0" err="1">
                <a:solidFill>
                  <a:srgbClr val="0070C0"/>
                </a:solidFill>
              </a:rPr>
              <a:t>растить</a:t>
            </a:r>
            <a:r>
              <a:rPr lang="uk-UA" altLang="ru-RU" sz="2400" b="1" dirty="0">
                <a:solidFill>
                  <a:srgbClr val="0070C0"/>
                </a:solidFill>
              </a:rPr>
              <a:t> </a:t>
            </a:r>
            <a:r>
              <a:rPr lang="uk-UA" altLang="ru-RU" sz="2400" b="1" dirty="0" err="1">
                <a:solidFill>
                  <a:srgbClr val="0070C0"/>
                </a:solidFill>
              </a:rPr>
              <a:t>достаточное</a:t>
            </a:r>
            <a:r>
              <a:rPr lang="uk-UA" altLang="ru-RU" sz="2400" b="1" dirty="0">
                <a:solidFill>
                  <a:srgbClr val="0070C0"/>
                </a:solidFill>
              </a:rPr>
              <a:t> для </a:t>
            </a:r>
            <a:r>
              <a:rPr lang="uk-UA" altLang="ru-RU" sz="2400" b="1" dirty="0" err="1">
                <a:solidFill>
                  <a:srgbClr val="0070C0"/>
                </a:solidFill>
              </a:rPr>
              <a:t>воспроизводства</a:t>
            </a:r>
            <a:r>
              <a:rPr lang="uk-UA" altLang="ru-RU" sz="2400" b="1" dirty="0">
                <a:solidFill>
                  <a:srgbClr val="0070C0"/>
                </a:solidFill>
              </a:rPr>
              <a:t> </a:t>
            </a:r>
            <a:r>
              <a:rPr lang="uk-UA" altLang="ru-RU" sz="2400" b="1" dirty="0" err="1">
                <a:solidFill>
                  <a:srgbClr val="0070C0"/>
                </a:solidFill>
              </a:rPr>
              <a:t>количество</a:t>
            </a:r>
            <a:r>
              <a:rPr lang="uk-UA" altLang="ru-RU" sz="2400" b="1" dirty="0">
                <a:solidFill>
                  <a:srgbClr val="0070C0"/>
                </a:solidFill>
              </a:rPr>
              <a:t> </a:t>
            </a:r>
            <a:r>
              <a:rPr lang="uk-UA" altLang="ru-RU" sz="2400" b="1" dirty="0" err="1">
                <a:solidFill>
                  <a:srgbClr val="0070C0"/>
                </a:solidFill>
              </a:rPr>
              <a:t>детей</a:t>
            </a:r>
            <a:r>
              <a:rPr lang="uk-UA" altLang="ru-RU" sz="2400" b="1" dirty="0">
                <a:solidFill>
                  <a:srgbClr val="0070C0"/>
                </a:solidFill>
              </a:rPr>
              <a:t>.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Номер слайда 1">
            <a:extLst>
              <a:ext uri="{FF2B5EF4-FFF2-40B4-BE49-F238E27FC236}">
                <a16:creationId xmlns:a16="http://schemas.microsoft.com/office/drawing/2014/main" id="{6334A5D3-8D40-4A81-AE97-FCF83AB58766}"/>
              </a:ext>
            </a:extLst>
          </p:cNvPr>
          <p:cNvSpPr txBox="1">
            <a:spLocks noGrp="1"/>
          </p:cNvSpPr>
          <p:nvPr/>
        </p:nvSpPr>
        <p:spPr bwMode="auto">
          <a:xfrm>
            <a:off x="6677025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BDFF306B-89A1-4B27-9E01-8FAA1F9FA6F4}" type="slidenum">
              <a:rPr lang="ru-RU" altLang="ru-RU" sz="1200">
                <a:solidFill>
                  <a:schemeClr val="bg1"/>
                </a:solidFill>
              </a:rPr>
              <a:pPr algn="r" eaLnBrk="1" hangingPunct="1">
                <a:spcBef>
                  <a:spcPct val="0"/>
                </a:spcBef>
                <a:buFontTx/>
                <a:buNone/>
              </a:pPr>
              <a:t>10</a:t>
            </a:fld>
            <a:endParaRPr lang="ru-RU" altLang="ru-RU" sz="1200">
              <a:solidFill>
                <a:schemeClr val="bg1"/>
              </a:solidFill>
            </a:endParaRPr>
          </a:p>
        </p:txBody>
      </p:sp>
      <p:sp>
        <p:nvSpPr>
          <p:cNvPr id="14339" name="TextBox 6">
            <a:extLst>
              <a:ext uri="{FF2B5EF4-FFF2-40B4-BE49-F238E27FC236}">
                <a16:creationId xmlns:a16="http://schemas.microsoft.com/office/drawing/2014/main" id="{EC8382C3-E001-4768-84E2-88E6CB89C4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875" y="415925"/>
            <a:ext cx="7974013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uk-UA" altLang="ru-RU" sz="2400" b="1">
                <a:solidFill>
                  <a:srgbClr val="FF9900"/>
                </a:solidFill>
              </a:rPr>
              <a:t>Економічна модель життя бездітної жінки та бездітного чоловіка</a:t>
            </a:r>
          </a:p>
        </p:txBody>
      </p:sp>
      <p:graphicFrame>
        <p:nvGraphicFramePr>
          <p:cNvPr id="6" name="Диаграмма 5">
            <a:extLst>
              <a:ext uri="{FF2B5EF4-FFF2-40B4-BE49-F238E27FC236}">
                <a16:creationId xmlns:a16="http://schemas.microsoft.com/office/drawing/2014/main" id="{E80A8868-876E-4E56-85FD-E67632BD5A83}"/>
              </a:ext>
            </a:extLst>
          </p:cNvPr>
          <p:cNvGraphicFramePr>
            <a:graphicFrameLocks/>
          </p:cNvGraphicFramePr>
          <p:nvPr/>
        </p:nvGraphicFramePr>
        <p:xfrm>
          <a:off x="360946" y="1151292"/>
          <a:ext cx="8588905" cy="43351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8F3736C4-2C4D-45AC-B85C-6EBDB08C142F}"/>
              </a:ext>
            </a:extLst>
          </p:cNvPr>
          <p:cNvSpPr/>
          <p:nvPr/>
        </p:nvSpPr>
        <p:spPr>
          <a:xfrm>
            <a:off x="965199" y="1244599"/>
            <a:ext cx="431801" cy="4241801"/>
          </a:xfrm>
          <a:prstGeom prst="rect">
            <a:avLst/>
          </a:prstGeom>
          <a:solidFill>
            <a:schemeClr val="accent1">
              <a:alpha val="20000"/>
            </a:schemeClr>
          </a:solidFill>
          <a:ln w="127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r" eaLnBrk="1" hangingPunct="1">
              <a:defRPr/>
            </a:pPr>
            <a:r>
              <a:rPr lang="uk-UA" sz="1000" dirty="0">
                <a:solidFill>
                  <a:schemeClr val="tx2">
                    <a:lumMod val="75000"/>
                  </a:schemeClr>
                </a:solidFill>
              </a:rPr>
              <a:t>Народження та перші роки життя</a:t>
            </a:r>
            <a:endParaRPr lang="ru-RU" sz="1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42BB3CEA-47E5-4FBA-B373-C7DECAB57042}"/>
              </a:ext>
            </a:extLst>
          </p:cNvPr>
          <p:cNvSpPr/>
          <p:nvPr/>
        </p:nvSpPr>
        <p:spPr>
          <a:xfrm>
            <a:off x="1397000" y="1244599"/>
            <a:ext cx="396240" cy="4241801"/>
          </a:xfrm>
          <a:prstGeom prst="rect">
            <a:avLst/>
          </a:prstGeom>
          <a:solidFill>
            <a:schemeClr val="accent1">
              <a:alpha val="20000"/>
            </a:schemeClr>
          </a:solidFill>
          <a:ln w="1270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r" eaLnBrk="1" hangingPunct="1">
              <a:defRPr/>
            </a:pPr>
            <a:r>
              <a:rPr lang="uk-UA" sz="1000" dirty="0">
                <a:solidFill>
                  <a:schemeClr val="tx2">
                    <a:lumMod val="75000"/>
                  </a:schemeClr>
                </a:solidFill>
              </a:rPr>
              <a:t>Раннє дитинство</a:t>
            </a:r>
            <a:endParaRPr lang="ru-RU" sz="1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D4CDD520-862A-4DF3-BBE0-23C761A86FE0}"/>
              </a:ext>
            </a:extLst>
          </p:cNvPr>
          <p:cNvSpPr/>
          <p:nvPr/>
        </p:nvSpPr>
        <p:spPr>
          <a:xfrm>
            <a:off x="1793240" y="1244599"/>
            <a:ext cx="406400" cy="4241801"/>
          </a:xfrm>
          <a:prstGeom prst="rect">
            <a:avLst/>
          </a:prstGeom>
          <a:solidFill>
            <a:schemeClr val="accent1">
              <a:alpha val="20000"/>
            </a:schemeClr>
          </a:solidFill>
          <a:ln w="127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r" eaLnBrk="1" hangingPunct="1">
              <a:defRPr/>
            </a:pPr>
            <a:r>
              <a:rPr lang="uk-UA" sz="1000" dirty="0">
                <a:solidFill>
                  <a:schemeClr val="tx2">
                    <a:lumMod val="75000"/>
                  </a:schemeClr>
                </a:solidFill>
              </a:rPr>
              <a:t>Підліток</a:t>
            </a:r>
            <a:endParaRPr lang="ru-RU" sz="1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7C022B8D-1D99-4BC3-AD30-B47A1185B49E}"/>
              </a:ext>
            </a:extLst>
          </p:cNvPr>
          <p:cNvSpPr/>
          <p:nvPr/>
        </p:nvSpPr>
        <p:spPr>
          <a:xfrm>
            <a:off x="2199640" y="1244599"/>
            <a:ext cx="265223" cy="4241801"/>
          </a:xfrm>
          <a:prstGeom prst="rect">
            <a:avLst/>
          </a:prstGeom>
          <a:solidFill>
            <a:schemeClr val="accent1">
              <a:alpha val="20000"/>
            </a:schemeClr>
          </a:solidFill>
          <a:ln w="1270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r" eaLnBrk="1" hangingPunct="1">
              <a:defRPr/>
            </a:pPr>
            <a:r>
              <a:rPr lang="uk-UA" sz="1000" dirty="0">
                <a:solidFill>
                  <a:schemeClr val="tx2">
                    <a:lumMod val="75000"/>
                  </a:schemeClr>
                </a:solidFill>
              </a:rPr>
              <a:t>Статеве дозрівання</a:t>
            </a:r>
            <a:endParaRPr lang="ru-RU" sz="1000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2B134A27-775E-4A34-A3AA-16E5C4B367DF}"/>
              </a:ext>
            </a:extLst>
          </p:cNvPr>
          <p:cNvCxnSpPr/>
          <p:nvPr/>
        </p:nvCxnSpPr>
        <p:spPr>
          <a:xfrm>
            <a:off x="2465388" y="1150938"/>
            <a:ext cx="0" cy="4416425"/>
          </a:xfrm>
          <a:prstGeom prst="line">
            <a:avLst/>
          </a:prstGeom>
          <a:ln w="19050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CF12D658-3945-4479-80BD-7E41A742A8F4}"/>
              </a:ext>
            </a:extLst>
          </p:cNvPr>
          <p:cNvSpPr/>
          <p:nvPr/>
        </p:nvSpPr>
        <p:spPr>
          <a:xfrm>
            <a:off x="4653281" y="1244599"/>
            <a:ext cx="426720" cy="4241801"/>
          </a:xfrm>
          <a:prstGeom prst="rect">
            <a:avLst/>
          </a:prstGeom>
          <a:solidFill>
            <a:schemeClr val="accent1">
              <a:alpha val="20000"/>
            </a:schemeClr>
          </a:solidFill>
          <a:ln w="1270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r" eaLnBrk="1" hangingPunct="1">
              <a:defRPr/>
            </a:pPr>
            <a:r>
              <a:rPr lang="uk-UA" sz="1000" dirty="0">
                <a:solidFill>
                  <a:schemeClr val="tx2">
                    <a:lumMod val="75000"/>
                  </a:schemeClr>
                </a:solidFill>
              </a:rPr>
              <a:t>Завершення</a:t>
            </a:r>
            <a:r>
              <a:rPr lang="uk-UA" sz="1000" dirty="0"/>
              <a:t> </a:t>
            </a:r>
            <a:r>
              <a:rPr lang="uk-UA" sz="1000" dirty="0">
                <a:solidFill>
                  <a:schemeClr val="tx2">
                    <a:lumMod val="75000"/>
                  </a:schemeClr>
                </a:solidFill>
              </a:rPr>
              <a:t>дітородного</a:t>
            </a:r>
            <a:r>
              <a:rPr lang="uk-UA" sz="1000" dirty="0"/>
              <a:t> </a:t>
            </a:r>
            <a:r>
              <a:rPr lang="uk-UA" sz="1000" dirty="0">
                <a:solidFill>
                  <a:schemeClr val="tx2">
                    <a:lumMod val="75000"/>
                  </a:schemeClr>
                </a:solidFill>
              </a:rPr>
              <a:t>віку</a:t>
            </a:r>
            <a:endParaRPr lang="ru-RU" sz="1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5925F95A-28A5-4E28-A98B-034E426532CC}"/>
              </a:ext>
            </a:extLst>
          </p:cNvPr>
          <p:cNvSpPr/>
          <p:nvPr/>
        </p:nvSpPr>
        <p:spPr>
          <a:xfrm>
            <a:off x="5080002" y="1244599"/>
            <a:ext cx="3253772" cy="4241801"/>
          </a:xfrm>
          <a:prstGeom prst="rect">
            <a:avLst/>
          </a:prstGeom>
          <a:solidFill>
            <a:schemeClr val="accent1">
              <a:alpha val="20000"/>
            </a:schemeClr>
          </a:solidFill>
          <a:ln w="127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r" eaLnBrk="1" hangingPunct="1">
              <a:defRPr/>
            </a:pPr>
            <a:r>
              <a:rPr lang="uk-UA" sz="1000" dirty="0">
                <a:solidFill>
                  <a:schemeClr val="tx2">
                    <a:lumMod val="75000"/>
                  </a:schemeClr>
                </a:solidFill>
              </a:rPr>
              <a:t>Пенсія</a:t>
            </a:r>
            <a:endParaRPr lang="ru-RU" sz="1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607866A3-E6BF-434E-AD02-75AE7E928173}"/>
              </a:ext>
            </a:extLst>
          </p:cNvPr>
          <p:cNvSpPr/>
          <p:nvPr/>
        </p:nvSpPr>
        <p:spPr>
          <a:xfrm>
            <a:off x="8333772" y="1244599"/>
            <a:ext cx="616079" cy="4241801"/>
          </a:xfrm>
          <a:prstGeom prst="rect">
            <a:avLst/>
          </a:prstGeom>
          <a:solidFill>
            <a:schemeClr val="accent1">
              <a:alpha val="20000"/>
            </a:schemeClr>
          </a:solidFill>
          <a:ln w="127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r" eaLnBrk="1" hangingPunct="1">
              <a:defRPr/>
            </a:pPr>
            <a:r>
              <a:rPr lang="ru-RU" sz="1000" dirty="0">
                <a:solidFill>
                  <a:schemeClr val="tx2">
                    <a:lumMod val="75000"/>
                  </a:schemeClr>
                </a:solidFill>
              </a:rPr>
              <a:t>Смерть</a:t>
            </a:r>
          </a:p>
        </p:txBody>
      </p:sp>
      <p:sp>
        <p:nvSpPr>
          <p:cNvPr id="14349" name="TextBox 15">
            <a:extLst>
              <a:ext uri="{FF2B5EF4-FFF2-40B4-BE49-F238E27FC236}">
                <a16:creationId xmlns:a16="http://schemas.microsoft.com/office/drawing/2014/main" id="{79FDE631-A259-4279-AFB3-1A48343B04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16488" y="5668963"/>
            <a:ext cx="42275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uk-UA" altLang="ru-RU" sz="1000"/>
              <a:t>Сальдо по накопиченню згідно  з економічною моделлю життя бездітної жінки та бездітного чоловіка, дол. США</a:t>
            </a:r>
          </a:p>
        </p:txBody>
      </p:sp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AAC6E25A-0209-4FBD-9CAC-29D91388E99A}"/>
              </a:ext>
            </a:extLst>
          </p:cNvPr>
          <p:cNvCxnSpPr/>
          <p:nvPr/>
        </p:nvCxnSpPr>
        <p:spPr>
          <a:xfrm>
            <a:off x="4316413" y="5791200"/>
            <a:ext cx="52863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>
            <a:extLst>
              <a:ext uri="{FF2B5EF4-FFF2-40B4-BE49-F238E27FC236}">
                <a16:creationId xmlns:a16="http://schemas.microsoft.com/office/drawing/2014/main" id="{36A8D8A8-8216-4736-B2E4-CE3C384F1728}"/>
              </a:ext>
            </a:extLst>
          </p:cNvPr>
          <p:cNvCxnSpPr/>
          <p:nvPr/>
        </p:nvCxnSpPr>
        <p:spPr>
          <a:xfrm>
            <a:off x="1416050" y="5486400"/>
            <a:ext cx="377825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>
            <a:extLst>
              <a:ext uri="{FF2B5EF4-FFF2-40B4-BE49-F238E27FC236}">
                <a16:creationId xmlns:a16="http://schemas.microsoft.com/office/drawing/2014/main" id="{7401AC8A-4A7D-4D8F-A78B-FD49C1DEA239}"/>
              </a:ext>
            </a:extLst>
          </p:cNvPr>
          <p:cNvCxnSpPr/>
          <p:nvPr/>
        </p:nvCxnSpPr>
        <p:spPr>
          <a:xfrm>
            <a:off x="2087563" y="5486400"/>
            <a:ext cx="377825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>
            <a:extLst>
              <a:ext uri="{FF2B5EF4-FFF2-40B4-BE49-F238E27FC236}">
                <a16:creationId xmlns:a16="http://schemas.microsoft.com/office/drawing/2014/main" id="{EAD89E8D-DEFC-4700-B794-3BFA8313917A}"/>
              </a:ext>
            </a:extLst>
          </p:cNvPr>
          <p:cNvCxnSpPr/>
          <p:nvPr/>
        </p:nvCxnSpPr>
        <p:spPr>
          <a:xfrm>
            <a:off x="4665663" y="5486400"/>
            <a:ext cx="376237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>
            <a:extLst>
              <a:ext uri="{FF2B5EF4-FFF2-40B4-BE49-F238E27FC236}">
                <a16:creationId xmlns:a16="http://schemas.microsoft.com/office/drawing/2014/main" id="{AC4F06B3-A743-45E2-BE8B-F47F1D84E7A8}"/>
              </a:ext>
            </a:extLst>
          </p:cNvPr>
          <p:cNvCxnSpPr/>
          <p:nvPr/>
        </p:nvCxnSpPr>
        <p:spPr>
          <a:xfrm>
            <a:off x="2087563" y="1244600"/>
            <a:ext cx="377825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>
            <a:extLst>
              <a:ext uri="{FF2B5EF4-FFF2-40B4-BE49-F238E27FC236}">
                <a16:creationId xmlns:a16="http://schemas.microsoft.com/office/drawing/2014/main" id="{5FD162ED-C47A-421B-944F-751608FCB975}"/>
              </a:ext>
            </a:extLst>
          </p:cNvPr>
          <p:cNvCxnSpPr/>
          <p:nvPr/>
        </p:nvCxnSpPr>
        <p:spPr>
          <a:xfrm>
            <a:off x="1416050" y="1247775"/>
            <a:ext cx="377825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177716B-84E0-4B7D-976E-E0E08A6A26D1}"/>
              </a:ext>
            </a:extLst>
          </p:cNvPr>
          <p:cNvSpPr txBox="1"/>
          <p:nvPr/>
        </p:nvSpPr>
        <p:spPr>
          <a:xfrm>
            <a:off x="1931988" y="720725"/>
            <a:ext cx="881062" cy="4302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uk-UA" sz="1100" dirty="0">
                <a:solidFill>
                  <a:schemeClr val="tx2">
                    <a:lumMod val="75000"/>
                  </a:schemeClr>
                </a:solidFill>
              </a:rPr>
              <a:t>18 років - повноліття</a:t>
            </a:r>
            <a:endParaRPr lang="ru-RU" sz="11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Номер слайда 1">
            <a:extLst>
              <a:ext uri="{FF2B5EF4-FFF2-40B4-BE49-F238E27FC236}">
                <a16:creationId xmlns:a16="http://schemas.microsoft.com/office/drawing/2014/main" id="{727D79B7-4BEE-4B40-8663-4DDD9AAEC77A}"/>
              </a:ext>
            </a:extLst>
          </p:cNvPr>
          <p:cNvSpPr txBox="1">
            <a:spLocks noGrp="1"/>
          </p:cNvSpPr>
          <p:nvPr/>
        </p:nvSpPr>
        <p:spPr bwMode="auto">
          <a:xfrm>
            <a:off x="6677025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61F4D7FE-EAA0-48C4-A08F-A560256BBB97}" type="slidenum">
              <a:rPr lang="ru-RU" altLang="ru-RU" sz="1200">
                <a:solidFill>
                  <a:schemeClr val="bg1"/>
                </a:solidFill>
              </a:rPr>
              <a:pPr algn="r" eaLnBrk="1" hangingPunct="1">
                <a:spcBef>
                  <a:spcPct val="0"/>
                </a:spcBef>
                <a:buFontTx/>
                <a:buNone/>
              </a:pPr>
              <a:t>11</a:t>
            </a:fld>
            <a:endParaRPr lang="ru-RU" altLang="ru-RU" sz="1200">
              <a:solidFill>
                <a:schemeClr val="bg1"/>
              </a:solidFill>
            </a:endParaRPr>
          </a:p>
        </p:txBody>
      </p:sp>
      <p:sp>
        <p:nvSpPr>
          <p:cNvPr id="16387" name="TextBox 6">
            <a:extLst>
              <a:ext uri="{FF2B5EF4-FFF2-40B4-BE49-F238E27FC236}">
                <a16:creationId xmlns:a16="http://schemas.microsoft.com/office/drawing/2014/main" id="{953E4D34-8B53-4FD9-9246-E5DC59531A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075" y="60325"/>
            <a:ext cx="7974013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uk-UA" altLang="ru-RU" sz="2400" b="1">
                <a:solidFill>
                  <a:srgbClr val="FF9900"/>
                </a:solidFill>
              </a:rPr>
              <a:t>Економічна модель життя багатодітної  жінки з підтримкою та без підтримки</a:t>
            </a:r>
          </a:p>
        </p:txBody>
      </p:sp>
      <p:grpSp>
        <p:nvGrpSpPr>
          <p:cNvPr id="16388" name="Группа 22">
            <a:extLst>
              <a:ext uri="{FF2B5EF4-FFF2-40B4-BE49-F238E27FC236}">
                <a16:creationId xmlns:a16="http://schemas.microsoft.com/office/drawing/2014/main" id="{76161B82-321C-4E31-B1FB-266652B3B419}"/>
              </a:ext>
            </a:extLst>
          </p:cNvPr>
          <p:cNvGrpSpPr>
            <a:grpSpLocks/>
          </p:cNvGrpSpPr>
          <p:nvPr/>
        </p:nvGrpSpPr>
        <p:grpSpPr bwMode="auto">
          <a:xfrm>
            <a:off x="965200" y="1244600"/>
            <a:ext cx="8234363" cy="5122863"/>
            <a:chOff x="790423" y="559480"/>
            <a:chExt cx="7755264" cy="5123043"/>
          </a:xfrm>
        </p:grpSpPr>
        <p:sp>
          <p:nvSpPr>
            <p:cNvPr id="25" name="Прямоугольник 24">
              <a:extLst>
                <a:ext uri="{FF2B5EF4-FFF2-40B4-BE49-F238E27FC236}">
                  <a16:creationId xmlns:a16="http://schemas.microsoft.com/office/drawing/2014/main" id="{75D456E7-E926-470F-95C3-A56AE6E8DEE6}"/>
                </a:ext>
              </a:extLst>
            </p:cNvPr>
            <p:cNvSpPr/>
            <p:nvPr/>
          </p:nvSpPr>
          <p:spPr>
            <a:xfrm>
              <a:off x="5041456" y="559480"/>
              <a:ext cx="2688922" cy="4241801"/>
            </a:xfrm>
            <a:prstGeom prst="rect">
              <a:avLst/>
            </a:prstGeom>
            <a:solidFill>
              <a:schemeClr val="accent1">
                <a:alpha val="20000"/>
              </a:schemeClr>
            </a:solidFill>
            <a:ln w="1270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anchor="ctr"/>
            <a:lstStyle/>
            <a:p>
              <a:pPr eaLnBrk="1" hangingPunct="1">
                <a:defRPr/>
              </a:pPr>
              <a:r>
                <a:rPr lang="uk-UA" sz="1000" dirty="0"/>
                <a:t>Пенсія</a:t>
              </a:r>
              <a:endParaRPr lang="ru-RU" sz="1000" dirty="0"/>
            </a:p>
          </p:txBody>
        </p:sp>
        <p:sp>
          <p:nvSpPr>
            <p:cNvPr id="26" name="Прямоугольник 25">
              <a:extLst>
                <a:ext uri="{FF2B5EF4-FFF2-40B4-BE49-F238E27FC236}">
                  <a16:creationId xmlns:a16="http://schemas.microsoft.com/office/drawing/2014/main" id="{D64FAA86-1940-4F2D-81C5-DD6B649149E8}"/>
                </a:ext>
              </a:extLst>
            </p:cNvPr>
            <p:cNvSpPr/>
            <p:nvPr/>
          </p:nvSpPr>
          <p:spPr>
            <a:xfrm>
              <a:off x="1582259" y="559480"/>
              <a:ext cx="406465" cy="4241801"/>
            </a:xfrm>
            <a:prstGeom prst="rect">
              <a:avLst/>
            </a:prstGeom>
            <a:solidFill>
              <a:schemeClr val="accent1">
                <a:alpha val="20000"/>
              </a:schemeClr>
            </a:solidFill>
            <a:ln w="1270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anchor="ctr"/>
            <a:lstStyle/>
            <a:p>
              <a:pPr eaLnBrk="1" hangingPunct="1">
                <a:defRPr/>
              </a:pPr>
              <a:r>
                <a:rPr lang="uk-UA" sz="1000" dirty="0"/>
                <a:t>Підліток</a:t>
              </a:r>
              <a:endParaRPr lang="ru-RU" sz="1000" dirty="0"/>
            </a:p>
          </p:txBody>
        </p:sp>
        <p:sp>
          <p:nvSpPr>
            <p:cNvPr id="27" name="Прямоугольник 26">
              <a:extLst>
                <a:ext uri="{FF2B5EF4-FFF2-40B4-BE49-F238E27FC236}">
                  <a16:creationId xmlns:a16="http://schemas.microsoft.com/office/drawing/2014/main" id="{4D3642E6-CE71-441F-BE1D-869465BB8C8A}"/>
                </a:ext>
              </a:extLst>
            </p:cNvPr>
            <p:cNvSpPr/>
            <p:nvPr/>
          </p:nvSpPr>
          <p:spPr>
            <a:xfrm>
              <a:off x="1988725" y="559480"/>
              <a:ext cx="183007" cy="4241801"/>
            </a:xfrm>
            <a:prstGeom prst="rect">
              <a:avLst/>
            </a:prstGeom>
            <a:solidFill>
              <a:schemeClr val="accent1">
                <a:alpha val="20000"/>
              </a:schemeClr>
            </a:solidFill>
            <a:ln w="12700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anchor="ctr"/>
            <a:lstStyle/>
            <a:p>
              <a:pPr eaLnBrk="1" hangingPunct="1">
                <a:defRPr/>
              </a:pPr>
              <a:r>
                <a:rPr lang="uk-UA" sz="1000" dirty="0"/>
                <a:t>Статеве дозрівання</a:t>
              </a:r>
              <a:endParaRPr lang="ru-RU" sz="1000" dirty="0"/>
            </a:p>
          </p:txBody>
        </p:sp>
        <p:sp>
          <p:nvSpPr>
            <p:cNvPr id="28" name="Прямоугольник 27">
              <a:extLst>
                <a:ext uri="{FF2B5EF4-FFF2-40B4-BE49-F238E27FC236}">
                  <a16:creationId xmlns:a16="http://schemas.microsoft.com/office/drawing/2014/main" id="{EDE9FBF3-4D13-49B4-8BBD-176F44B99F6D}"/>
                </a:ext>
              </a:extLst>
            </p:cNvPr>
            <p:cNvSpPr/>
            <p:nvPr/>
          </p:nvSpPr>
          <p:spPr>
            <a:xfrm>
              <a:off x="790423" y="559480"/>
              <a:ext cx="418645" cy="4241801"/>
            </a:xfrm>
            <a:prstGeom prst="rect">
              <a:avLst/>
            </a:prstGeom>
            <a:solidFill>
              <a:schemeClr val="accent1">
                <a:alpha val="20000"/>
              </a:schemeClr>
            </a:solidFill>
            <a:ln w="1270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anchor="ctr"/>
            <a:lstStyle/>
            <a:p>
              <a:pPr eaLnBrk="1" hangingPunct="1">
                <a:defRPr/>
              </a:pPr>
              <a:r>
                <a:rPr lang="uk-UA" sz="1000" dirty="0"/>
                <a:t>Народження та перші роки життя</a:t>
              </a:r>
              <a:endParaRPr lang="ru-RU" sz="1000" dirty="0"/>
            </a:p>
          </p:txBody>
        </p:sp>
        <p:sp>
          <p:nvSpPr>
            <p:cNvPr id="29" name="Прямоугольник 28">
              <a:extLst>
                <a:ext uri="{FF2B5EF4-FFF2-40B4-BE49-F238E27FC236}">
                  <a16:creationId xmlns:a16="http://schemas.microsoft.com/office/drawing/2014/main" id="{AC432E86-E08A-424D-895C-2C77ADBB433D}"/>
                </a:ext>
              </a:extLst>
            </p:cNvPr>
            <p:cNvSpPr/>
            <p:nvPr/>
          </p:nvSpPr>
          <p:spPr>
            <a:xfrm>
              <a:off x="1209068" y="559480"/>
              <a:ext cx="373191" cy="4241801"/>
            </a:xfrm>
            <a:prstGeom prst="rect">
              <a:avLst/>
            </a:prstGeom>
            <a:solidFill>
              <a:schemeClr val="accent1">
                <a:alpha val="20000"/>
              </a:schemeClr>
            </a:solidFill>
            <a:ln w="12700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anchor="ctr"/>
            <a:lstStyle/>
            <a:p>
              <a:pPr eaLnBrk="1" hangingPunct="1">
                <a:defRPr/>
              </a:pPr>
              <a:r>
                <a:rPr lang="uk-UA" sz="1000" dirty="0"/>
                <a:t>Раннє дитинство</a:t>
              </a:r>
              <a:endParaRPr lang="ru-RU" sz="1000" dirty="0"/>
            </a:p>
          </p:txBody>
        </p:sp>
        <p:sp>
          <p:nvSpPr>
            <p:cNvPr id="30" name="Прямоугольник 29">
              <a:extLst>
                <a:ext uri="{FF2B5EF4-FFF2-40B4-BE49-F238E27FC236}">
                  <a16:creationId xmlns:a16="http://schemas.microsoft.com/office/drawing/2014/main" id="{4253D077-BA3A-4318-AD49-0D9926FAAEDF}"/>
                </a:ext>
              </a:extLst>
            </p:cNvPr>
            <p:cNvSpPr/>
            <p:nvPr/>
          </p:nvSpPr>
          <p:spPr>
            <a:xfrm>
              <a:off x="7730377" y="559480"/>
              <a:ext cx="580243" cy="4241801"/>
            </a:xfrm>
            <a:prstGeom prst="rect">
              <a:avLst/>
            </a:prstGeom>
            <a:solidFill>
              <a:schemeClr val="accent1">
                <a:alpha val="20000"/>
              </a:schemeClr>
            </a:solidFill>
            <a:ln w="1270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anchor="ctr"/>
            <a:lstStyle/>
            <a:p>
              <a:pPr eaLnBrk="1" hangingPunct="1">
                <a:defRPr/>
              </a:pPr>
              <a:r>
                <a:rPr lang="ru-RU" sz="1000" dirty="0"/>
                <a:t>Смерть</a:t>
              </a:r>
            </a:p>
          </p:txBody>
        </p:sp>
        <p:sp>
          <p:nvSpPr>
            <p:cNvPr id="31" name="Прямоугольник 30">
              <a:extLst>
                <a:ext uri="{FF2B5EF4-FFF2-40B4-BE49-F238E27FC236}">
                  <a16:creationId xmlns:a16="http://schemas.microsoft.com/office/drawing/2014/main" id="{F8A35BD1-651B-4606-A6FB-5CB9C59D1680}"/>
                </a:ext>
              </a:extLst>
            </p:cNvPr>
            <p:cNvSpPr/>
            <p:nvPr/>
          </p:nvSpPr>
          <p:spPr>
            <a:xfrm>
              <a:off x="4653911" y="559480"/>
              <a:ext cx="387544" cy="4241801"/>
            </a:xfrm>
            <a:prstGeom prst="rect">
              <a:avLst/>
            </a:prstGeom>
            <a:solidFill>
              <a:schemeClr val="accent1">
                <a:alpha val="20000"/>
              </a:schemeClr>
            </a:solidFill>
            <a:ln w="12700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anchor="ctr"/>
            <a:lstStyle/>
            <a:p>
              <a:pPr eaLnBrk="1" hangingPunct="1">
                <a:defRPr/>
              </a:pPr>
              <a:r>
                <a:rPr lang="uk-UA" sz="1000" dirty="0"/>
                <a:t>Завершення дітородного віку</a:t>
              </a:r>
              <a:endParaRPr lang="ru-RU" sz="1000" dirty="0"/>
            </a:p>
          </p:txBody>
        </p:sp>
        <p:sp>
          <p:nvSpPr>
            <p:cNvPr id="16412" name="TextBox 31">
              <a:extLst>
                <a:ext uri="{FF2B5EF4-FFF2-40B4-BE49-F238E27FC236}">
                  <a16:creationId xmlns:a16="http://schemas.microsoft.com/office/drawing/2014/main" id="{61028EBB-932A-45FF-A21D-32B58E7092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11208" y="4882303"/>
              <a:ext cx="398226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uk-UA" altLang="ru-RU" sz="1000"/>
                <a:t>Сальдо по накопиченню згідно з економічною моделлю життя багатодітної жінки без підтримки, дол. США</a:t>
              </a:r>
            </a:p>
          </p:txBody>
        </p:sp>
        <p:cxnSp>
          <p:nvCxnSpPr>
            <p:cNvPr id="33" name="Прямая соединительная линия 32">
              <a:extLst>
                <a:ext uri="{FF2B5EF4-FFF2-40B4-BE49-F238E27FC236}">
                  <a16:creationId xmlns:a16="http://schemas.microsoft.com/office/drawing/2014/main" id="{055BEE77-2142-49B8-A3A6-14A20986FD65}"/>
                </a:ext>
              </a:extLst>
            </p:cNvPr>
            <p:cNvCxnSpPr/>
            <p:nvPr/>
          </p:nvCxnSpPr>
          <p:spPr>
            <a:xfrm>
              <a:off x="3967585" y="5482491"/>
              <a:ext cx="496385" cy="0"/>
            </a:xfrm>
            <a:prstGeom prst="line">
              <a:avLst/>
            </a:prstGeom>
            <a:ln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Прямая соединительная линия 33">
              <a:extLst>
                <a:ext uri="{FF2B5EF4-FFF2-40B4-BE49-F238E27FC236}">
                  <a16:creationId xmlns:a16="http://schemas.microsoft.com/office/drawing/2014/main" id="{2664E235-C363-4107-BE98-41B05E03E42D}"/>
                </a:ext>
              </a:extLst>
            </p:cNvPr>
            <p:cNvCxnSpPr/>
            <p:nvPr/>
          </p:nvCxnSpPr>
          <p:spPr>
            <a:xfrm>
              <a:off x="3946653" y="5082427"/>
              <a:ext cx="497879" cy="0"/>
            </a:xfrm>
            <a:prstGeom prst="line">
              <a:avLst/>
            </a:prstGeom>
            <a:ln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16415" name="TextBox 34">
              <a:extLst>
                <a:ext uri="{FF2B5EF4-FFF2-40B4-BE49-F238E27FC236}">
                  <a16:creationId xmlns:a16="http://schemas.microsoft.com/office/drawing/2014/main" id="{F2FE01DD-D9C6-41C7-9363-E7A0E8A024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63420" y="5282413"/>
              <a:ext cx="398226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uk-UA" altLang="ru-RU" sz="1000"/>
                <a:t>Сальдо по накопиченню згідно  з економічною моделлю життя багатодітної жінки з підтримкою, дол. США</a:t>
              </a:r>
            </a:p>
          </p:txBody>
        </p:sp>
        <p:sp>
          <p:nvSpPr>
            <p:cNvPr id="36" name="Прямоугольник 35">
              <a:extLst>
                <a:ext uri="{FF2B5EF4-FFF2-40B4-BE49-F238E27FC236}">
                  <a16:creationId xmlns:a16="http://schemas.microsoft.com/office/drawing/2014/main" id="{BB4471F6-B1C4-4196-ACC2-64DA0D8CA430}"/>
                </a:ext>
              </a:extLst>
            </p:cNvPr>
            <p:cNvSpPr/>
            <p:nvPr/>
          </p:nvSpPr>
          <p:spPr>
            <a:xfrm>
              <a:off x="2171732" y="559480"/>
              <a:ext cx="2482179" cy="4241801"/>
            </a:xfrm>
            <a:prstGeom prst="rect">
              <a:avLst/>
            </a:prstGeom>
            <a:solidFill>
              <a:schemeClr val="accent1">
                <a:alpha val="20000"/>
              </a:schemeClr>
            </a:solidFill>
            <a:ln w="1270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anchor="ctr"/>
            <a:lstStyle/>
            <a:p>
              <a:pPr algn="r" eaLnBrk="1" hangingPunct="1">
                <a:defRPr/>
              </a:pPr>
              <a:r>
                <a:rPr lang="uk-UA" sz="1000" dirty="0"/>
                <a:t>Дітородний вік</a:t>
              </a:r>
              <a:endParaRPr lang="ru-RU" sz="1000" dirty="0"/>
            </a:p>
          </p:txBody>
        </p:sp>
      </p:grpSp>
      <p:graphicFrame>
        <p:nvGraphicFramePr>
          <p:cNvPr id="37" name="Диаграмма 36">
            <a:extLst>
              <a:ext uri="{FF2B5EF4-FFF2-40B4-BE49-F238E27FC236}">
                <a16:creationId xmlns:a16="http://schemas.microsoft.com/office/drawing/2014/main" id="{C25226B3-DCBC-49B4-9211-C685539CCC9F}"/>
              </a:ext>
            </a:extLst>
          </p:cNvPr>
          <p:cNvGraphicFramePr>
            <a:graphicFrameLocks/>
          </p:cNvGraphicFramePr>
          <p:nvPr/>
        </p:nvGraphicFramePr>
        <p:xfrm>
          <a:off x="365760" y="1151292"/>
          <a:ext cx="8584091" cy="45175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3A919EED-41DE-43D6-8812-19EB9873344B}"/>
              </a:ext>
            </a:extLst>
          </p:cNvPr>
          <p:cNvSpPr txBox="1"/>
          <p:nvPr/>
        </p:nvSpPr>
        <p:spPr>
          <a:xfrm>
            <a:off x="1931988" y="720725"/>
            <a:ext cx="881062" cy="4302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uk-UA" sz="1100" dirty="0">
                <a:solidFill>
                  <a:schemeClr val="tx2">
                    <a:lumMod val="75000"/>
                  </a:schemeClr>
                </a:solidFill>
              </a:rPr>
              <a:t>18 років - повноліття</a:t>
            </a:r>
            <a:endParaRPr lang="ru-RU" sz="11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3" name="Прямоугольник 42">
            <a:extLst>
              <a:ext uri="{FF2B5EF4-FFF2-40B4-BE49-F238E27FC236}">
                <a16:creationId xmlns:a16="http://schemas.microsoft.com/office/drawing/2014/main" id="{D6138D1B-B919-4EE9-8EE7-6B1C46106F6E}"/>
              </a:ext>
            </a:extLst>
          </p:cNvPr>
          <p:cNvSpPr/>
          <p:nvPr/>
        </p:nvSpPr>
        <p:spPr>
          <a:xfrm>
            <a:off x="2621279" y="2499358"/>
            <a:ext cx="385677" cy="2987041"/>
          </a:xfrm>
          <a:prstGeom prst="rect">
            <a:avLst/>
          </a:prstGeom>
          <a:solidFill>
            <a:schemeClr val="accent2">
              <a:alpha val="22000"/>
            </a:schemeClr>
          </a:solidFill>
          <a:ln w="9525"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 eaLnBrk="1" hangingPunct="1">
              <a:defRPr/>
            </a:pPr>
            <a:r>
              <a:rPr lang="uk-UA" sz="900" dirty="0"/>
              <a:t>Перша дитина</a:t>
            </a:r>
            <a:endParaRPr lang="ru-RU" sz="900" dirty="0"/>
          </a:p>
        </p:txBody>
      </p:sp>
      <p:sp>
        <p:nvSpPr>
          <p:cNvPr id="44" name="Прямоугольник 43">
            <a:extLst>
              <a:ext uri="{FF2B5EF4-FFF2-40B4-BE49-F238E27FC236}">
                <a16:creationId xmlns:a16="http://schemas.microsoft.com/office/drawing/2014/main" id="{03CFF787-90FD-492A-8995-2CDBB8D11E6A}"/>
              </a:ext>
            </a:extLst>
          </p:cNvPr>
          <p:cNvSpPr/>
          <p:nvPr/>
        </p:nvSpPr>
        <p:spPr>
          <a:xfrm>
            <a:off x="3006957" y="2499360"/>
            <a:ext cx="422043" cy="2987040"/>
          </a:xfrm>
          <a:prstGeom prst="rect">
            <a:avLst/>
          </a:prstGeom>
          <a:solidFill>
            <a:schemeClr val="accent2">
              <a:alpha val="22000"/>
            </a:schemeClr>
          </a:solidFill>
          <a:ln w="9525"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 eaLnBrk="1" hangingPunct="1">
              <a:defRPr/>
            </a:pPr>
            <a:r>
              <a:rPr lang="uk-UA" sz="900" dirty="0"/>
              <a:t>Друга дитина</a:t>
            </a:r>
            <a:endParaRPr lang="ru-RU" sz="900" dirty="0"/>
          </a:p>
        </p:txBody>
      </p:sp>
      <p:sp>
        <p:nvSpPr>
          <p:cNvPr id="45" name="Прямоугольник 44">
            <a:extLst>
              <a:ext uri="{FF2B5EF4-FFF2-40B4-BE49-F238E27FC236}">
                <a16:creationId xmlns:a16="http://schemas.microsoft.com/office/drawing/2014/main" id="{78BB7E16-0BE8-4E25-9944-68E32B026B4A}"/>
              </a:ext>
            </a:extLst>
          </p:cNvPr>
          <p:cNvSpPr/>
          <p:nvPr/>
        </p:nvSpPr>
        <p:spPr>
          <a:xfrm>
            <a:off x="3429001" y="2499359"/>
            <a:ext cx="411480" cy="2974039"/>
          </a:xfrm>
          <a:prstGeom prst="rect">
            <a:avLst/>
          </a:prstGeom>
          <a:solidFill>
            <a:schemeClr val="accent2">
              <a:alpha val="22000"/>
            </a:schemeClr>
          </a:solidFill>
          <a:ln w="9525"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 eaLnBrk="1" hangingPunct="1">
              <a:defRPr/>
            </a:pPr>
            <a:r>
              <a:rPr lang="uk-UA" sz="900" dirty="0"/>
              <a:t>Третя дитина</a:t>
            </a:r>
            <a:endParaRPr lang="ru-RU" sz="900" dirty="0"/>
          </a:p>
        </p:txBody>
      </p:sp>
      <p:sp>
        <p:nvSpPr>
          <p:cNvPr id="46" name="Прямоугольник 45">
            <a:extLst>
              <a:ext uri="{FF2B5EF4-FFF2-40B4-BE49-F238E27FC236}">
                <a16:creationId xmlns:a16="http://schemas.microsoft.com/office/drawing/2014/main" id="{F1DF98C4-786C-4D1C-9B47-1D1758910E32}"/>
              </a:ext>
            </a:extLst>
          </p:cNvPr>
          <p:cNvSpPr/>
          <p:nvPr/>
        </p:nvSpPr>
        <p:spPr>
          <a:xfrm>
            <a:off x="3840480" y="2499360"/>
            <a:ext cx="396240" cy="2987040"/>
          </a:xfrm>
          <a:prstGeom prst="rect">
            <a:avLst/>
          </a:prstGeom>
          <a:solidFill>
            <a:schemeClr val="accent2">
              <a:alpha val="22000"/>
            </a:schemeClr>
          </a:solidFill>
          <a:ln w="9525"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 eaLnBrk="1" hangingPunct="1">
              <a:defRPr/>
            </a:pPr>
            <a:r>
              <a:rPr lang="uk-UA" sz="900" dirty="0"/>
              <a:t>Четверта  дитина</a:t>
            </a:r>
            <a:endParaRPr lang="ru-RU" sz="900" dirty="0"/>
          </a:p>
        </p:txBody>
      </p:sp>
      <p:sp>
        <p:nvSpPr>
          <p:cNvPr id="47" name="Прямоугольник 46">
            <a:extLst>
              <a:ext uri="{FF2B5EF4-FFF2-40B4-BE49-F238E27FC236}">
                <a16:creationId xmlns:a16="http://schemas.microsoft.com/office/drawing/2014/main" id="{86C42E58-1614-4585-ACA7-25B409750AD1}"/>
              </a:ext>
            </a:extLst>
          </p:cNvPr>
          <p:cNvSpPr/>
          <p:nvPr/>
        </p:nvSpPr>
        <p:spPr>
          <a:xfrm>
            <a:off x="4236720" y="2499360"/>
            <a:ext cx="446664" cy="2987040"/>
          </a:xfrm>
          <a:prstGeom prst="rect">
            <a:avLst/>
          </a:prstGeom>
          <a:solidFill>
            <a:schemeClr val="accent2">
              <a:alpha val="22000"/>
            </a:schemeClr>
          </a:solidFill>
          <a:ln w="9525"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 eaLnBrk="1" hangingPunct="1">
              <a:defRPr/>
            </a:pPr>
            <a:r>
              <a:rPr lang="uk-UA" sz="900" dirty="0"/>
              <a:t>П</a:t>
            </a:r>
            <a:r>
              <a:rPr lang="en-US" sz="900" dirty="0"/>
              <a:t>’</a:t>
            </a:r>
            <a:r>
              <a:rPr lang="ru-RU" sz="900" dirty="0" err="1"/>
              <a:t>ята</a:t>
            </a:r>
            <a:r>
              <a:rPr lang="ru-RU" sz="900" dirty="0"/>
              <a:t> </a:t>
            </a:r>
            <a:r>
              <a:rPr lang="uk-UA" sz="900" dirty="0"/>
              <a:t> дитина</a:t>
            </a:r>
            <a:endParaRPr lang="ru-RU" sz="900" dirty="0"/>
          </a:p>
        </p:txBody>
      </p:sp>
      <p:sp>
        <p:nvSpPr>
          <p:cNvPr id="48" name="Прямоугольник 47">
            <a:extLst>
              <a:ext uri="{FF2B5EF4-FFF2-40B4-BE49-F238E27FC236}">
                <a16:creationId xmlns:a16="http://schemas.microsoft.com/office/drawing/2014/main" id="{47ABCAAC-E201-4EFB-A6B6-E936C0B6DD45}"/>
              </a:ext>
            </a:extLst>
          </p:cNvPr>
          <p:cNvSpPr/>
          <p:nvPr/>
        </p:nvSpPr>
        <p:spPr>
          <a:xfrm>
            <a:off x="4683384" y="2499360"/>
            <a:ext cx="383916" cy="2987040"/>
          </a:xfrm>
          <a:prstGeom prst="rect">
            <a:avLst/>
          </a:prstGeom>
          <a:solidFill>
            <a:schemeClr val="accent2">
              <a:alpha val="22000"/>
            </a:schemeClr>
          </a:solidFill>
          <a:ln w="9525"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 eaLnBrk="1" hangingPunct="1">
              <a:defRPr/>
            </a:pPr>
            <a:r>
              <a:rPr lang="uk-UA" sz="900" dirty="0"/>
              <a:t>Мала ймовірність народження дитини</a:t>
            </a:r>
            <a:endParaRPr lang="ru-RU" sz="900" dirty="0"/>
          </a:p>
        </p:txBody>
      </p:sp>
      <p:sp>
        <p:nvSpPr>
          <p:cNvPr id="49" name="Прямоугольник 48">
            <a:extLst>
              <a:ext uri="{FF2B5EF4-FFF2-40B4-BE49-F238E27FC236}">
                <a16:creationId xmlns:a16="http://schemas.microsoft.com/office/drawing/2014/main" id="{DFA60237-8ADD-49A1-99E1-B3C5B39DF408}"/>
              </a:ext>
            </a:extLst>
          </p:cNvPr>
          <p:cNvSpPr/>
          <p:nvPr/>
        </p:nvSpPr>
        <p:spPr>
          <a:xfrm>
            <a:off x="2453908" y="1244599"/>
            <a:ext cx="194310" cy="4241801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 w="1270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eaLnBrk="1" hangingPunct="1">
              <a:defRPr/>
            </a:pPr>
            <a:r>
              <a:rPr lang="uk-UA" sz="1000" dirty="0"/>
              <a:t>Статеве дозрівання</a:t>
            </a:r>
            <a:endParaRPr lang="ru-RU" sz="1000" dirty="0"/>
          </a:p>
        </p:txBody>
      </p:sp>
      <p:cxnSp>
        <p:nvCxnSpPr>
          <p:cNvPr id="50" name="Прямая соединительная линия 49">
            <a:extLst>
              <a:ext uri="{FF2B5EF4-FFF2-40B4-BE49-F238E27FC236}">
                <a16:creationId xmlns:a16="http://schemas.microsoft.com/office/drawing/2014/main" id="{70FB3D9B-8E02-4E38-8EB3-65E3A5C1FDCE}"/>
              </a:ext>
            </a:extLst>
          </p:cNvPr>
          <p:cNvCxnSpPr/>
          <p:nvPr/>
        </p:nvCxnSpPr>
        <p:spPr>
          <a:xfrm flipV="1">
            <a:off x="4991100" y="1250950"/>
            <a:ext cx="485775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единительная линия 50">
            <a:extLst>
              <a:ext uri="{FF2B5EF4-FFF2-40B4-BE49-F238E27FC236}">
                <a16:creationId xmlns:a16="http://schemas.microsoft.com/office/drawing/2014/main" id="{50678132-4A0F-49E1-813F-8C3BABDB200E}"/>
              </a:ext>
            </a:extLst>
          </p:cNvPr>
          <p:cNvCxnSpPr/>
          <p:nvPr/>
        </p:nvCxnSpPr>
        <p:spPr>
          <a:xfrm flipV="1">
            <a:off x="2147888" y="1244600"/>
            <a:ext cx="485775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51">
            <a:extLst>
              <a:ext uri="{FF2B5EF4-FFF2-40B4-BE49-F238E27FC236}">
                <a16:creationId xmlns:a16="http://schemas.microsoft.com/office/drawing/2014/main" id="{E3873C3B-092D-4319-9CC0-0AEA7422C057}"/>
              </a:ext>
            </a:extLst>
          </p:cNvPr>
          <p:cNvCxnSpPr/>
          <p:nvPr/>
        </p:nvCxnSpPr>
        <p:spPr>
          <a:xfrm flipV="1">
            <a:off x="1406525" y="1244600"/>
            <a:ext cx="485775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единительная линия 52">
            <a:extLst>
              <a:ext uri="{FF2B5EF4-FFF2-40B4-BE49-F238E27FC236}">
                <a16:creationId xmlns:a16="http://schemas.microsoft.com/office/drawing/2014/main" id="{D6FA373E-C76D-4FBC-B261-9D60887A7FA9}"/>
              </a:ext>
            </a:extLst>
          </p:cNvPr>
          <p:cNvCxnSpPr/>
          <p:nvPr/>
        </p:nvCxnSpPr>
        <p:spPr>
          <a:xfrm flipV="1">
            <a:off x="5056188" y="5486400"/>
            <a:ext cx="485775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единительная линия 53">
            <a:extLst>
              <a:ext uri="{FF2B5EF4-FFF2-40B4-BE49-F238E27FC236}">
                <a16:creationId xmlns:a16="http://schemas.microsoft.com/office/drawing/2014/main" id="{4B6BD375-3122-4455-9432-3322A642217B}"/>
              </a:ext>
            </a:extLst>
          </p:cNvPr>
          <p:cNvCxnSpPr/>
          <p:nvPr/>
        </p:nvCxnSpPr>
        <p:spPr>
          <a:xfrm>
            <a:off x="1409700" y="5486400"/>
            <a:ext cx="396875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единительная линия 54">
            <a:extLst>
              <a:ext uri="{FF2B5EF4-FFF2-40B4-BE49-F238E27FC236}">
                <a16:creationId xmlns:a16="http://schemas.microsoft.com/office/drawing/2014/main" id="{05F4C51E-EE68-425C-9E72-55B358D7A521}"/>
              </a:ext>
            </a:extLst>
          </p:cNvPr>
          <p:cNvCxnSpPr/>
          <p:nvPr/>
        </p:nvCxnSpPr>
        <p:spPr>
          <a:xfrm>
            <a:off x="2178050" y="5486400"/>
            <a:ext cx="396875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единительная линия 55">
            <a:extLst>
              <a:ext uri="{FF2B5EF4-FFF2-40B4-BE49-F238E27FC236}">
                <a16:creationId xmlns:a16="http://schemas.microsoft.com/office/drawing/2014/main" id="{79EDA3E7-96F8-489F-8CA3-A7296E95528E}"/>
              </a:ext>
            </a:extLst>
          </p:cNvPr>
          <p:cNvCxnSpPr/>
          <p:nvPr/>
        </p:nvCxnSpPr>
        <p:spPr>
          <a:xfrm>
            <a:off x="2432050" y="1150938"/>
            <a:ext cx="0" cy="4416425"/>
          </a:xfrm>
          <a:prstGeom prst="line">
            <a:avLst/>
          </a:prstGeom>
          <a:ln w="19050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Номер слайда 1">
            <a:extLst>
              <a:ext uri="{FF2B5EF4-FFF2-40B4-BE49-F238E27FC236}">
                <a16:creationId xmlns:a16="http://schemas.microsoft.com/office/drawing/2014/main" id="{4380A173-FB17-48D2-8675-A51EFDE4383E}"/>
              </a:ext>
            </a:extLst>
          </p:cNvPr>
          <p:cNvSpPr txBox="1">
            <a:spLocks noGrp="1"/>
          </p:cNvSpPr>
          <p:nvPr/>
        </p:nvSpPr>
        <p:spPr bwMode="auto">
          <a:xfrm>
            <a:off x="6677025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ADBB90EB-2683-4027-8314-6B9A7CA493D8}" type="slidenum">
              <a:rPr lang="ru-RU" altLang="ru-RU" sz="1200">
                <a:solidFill>
                  <a:schemeClr val="bg1"/>
                </a:solidFill>
              </a:rPr>
              <a:pPr algn="r" eaLnBrk="1" hangingPunct="1">
                <a:spcBef>
                  <a:spcPct val="0"/>
                </a:spcBef>
                <a:buFontTx/>
                <a:buNone/>
              </a:pPr>
              <a:t>12</a:t>
            </a:fld>
            <a:endParaRPr lang="ru-RU" altLang="ru-RU" sz="1200">
              <a:solidFill>
                <a:schemeClr val="bg1"/>
              </a:solidFill>
            </a:endParaRPr>
          </a:p>
        </p:txBody>
      </p:sp>
      <p:sp>
        <p:nvSpPr>
          <p:cNvPr id="18435" name="TextBox 6">
            <a:extLst>
              <a:ext uri="{FF2B5EF4-FFF2-40B4-BE49-F238E27FC236}">
                <a16:creationId xmlns:a16="http://schemas.microsoft.com/office/drawing/2014/main" id="{F73898C2-1341-40B7-8A61-3C88B7AA0C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9288" y="473075"/>
            <a:ext cx="7975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uk-UA" altLang="ru-RU" sz="2400" b="1">
                <a:solidFill>
                  <a:srgbClr val="FF9900"/>
                </a:solidFill>
              </a:rPr>
              <a:t>Економічна модель відтворення</a:t>
            </a:r>
            <a:endParaRPr lang="uk-UA" altLang="ru-RU" sz="1800"/>
          </a:p>
        </p:txBody>
      </p:sp>
      <p:grpSp>
        <p:nvGrpSpPr>
          <p:cNvPr id="18436" name="Группа 119">
            <a:extLst>
              <a:ext uri="{FF2B5EF4-FFF2-40B4-BE49-F238E27FC236}">
                <a16:creationId xmlns:a16="http://schemas.microsoft.com/office/drawing/2014/main" id="{381D4442-05E2-4D2F-AE6A-9AB42CAA8F11}"/>
              </a:ext>
            </a:extLst>
          </p:cNvPr>
          <p:cNvGrpSpPr>
            <a:grpSpLocks/>
          </p:cNvGrpSpPr>
          <p:nvPr/>
        </p:nvGrpSpPr>
        <p:grpSpPr bwMode="auto">
          <a:xfrm>
            <a:off x="2081213" y="1179513"/>
            <a:ext cx="4497387" cy="4716462"/>
            <a:chOff x="1716323" y="646801"/>
            <a:chExt cx="5637372" cy="5893699"/>
          </a:xfrm>
        </p:grpSpPr>
        <p:sp>
          <p:nvSpPr>
            <p:cNvPr id="6" name="Прямоугольник 5">
              <a:extLst>
                <a:ext uri="{FF2B5EF4-FFF2-40B4-BE49-F238E27FC236}">
                  <a16:creationId xmlns:a16="http://schemas.microsoft.com/office/drawing/2014/main" id="{A4C0B8A4-A6C4-456D-8051-9A1075181FCF}"/>
                </a:ext>
              </a:extLst>
            </p:cNvPr>
            <p:cNvSpPr/>
            <p:nvPr/>
          </p:nvSpPr>
          <p:spPr>
            <a:xfrm>
              <a:off x="2653563" y="646801"/>
              <a:ext cx="4089235" cy="610993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uk-UA" sz="1600" b="1" dirty="0">
                  <a:solidFill>
                    <a:schemeClr val="tx2">
                      <a:lumMod val="75000"/>
                    </a:schemeClr>
                  </a:solidFill>
                </a:rPr>
                <a:t>Старше покоління (непрацездатні)</a:t>
              </a:r>
            </a:p>
          </p:txBody>
        </p:sp>
        <p:sp>
          <p:nvSpPr>
            <p:cNvPr id="9" name="Прямоугольник 8">
              <a:extLst>
                <a:ext uri="{FF2B5EF4-FFF2-40B4-BE49-F238E27FC236}">
                  <a16:creationId xmlns:a16="http://schemas.microsoft.com/office/drawing/2014/main" id="{BCA78AE4-068B-4CF3-AB7B-D2370269AE40}"/>
                </a:ext>
              </a:extLst>
            </p:cNvPr>
            <p:cNvSpPr/>
            <p:nvPr/>
          </p:nvSpPr>
          <p:spPr>
            <a:xfrm>
              <a:off x="2641624" y="3178057"/>
              <a:ext cx="4089235" cy="84110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uk-UA" sz="1600" b="1" dirty="0">
                  <a:solidFill>
                    <a:schemeClr val="tx2">
                      <a:lumMod val="75000"/>
                    </a:schemeClr>
                  </a:solidFill>
                </a:rPr>
                <a:t>Працездатне покоління</a:t>
              </a:r>
            </a:p>
          </p:txBody>
        </p:sp>
        <p:sp>
          <p:nvSpPr>
            <p:cNvPr id="10" name="Прямоугольник 9">
              <a:extLst>
                <a:ext uri="{FF2B5EF4-FFF2-40B4-BE49-F238E27FC236}">
                  <a16:creationId xmlns:a16="http://schemas.microsoft.com/office/drawing/2014/main" id="{96BB5724-981D-4A93-9048-F0C62EFEEA85}"/>
                </a:ext>
              </a:extLst>
            </p:cNvPr>
            <p:cNvSpPr/>
            <p:nvPr/>
          </p:nvSpPr>
          <p:spPr>
            <a:xfrm>
              <a:off x="2653563" y="1583128"/>
              <a:ext cx="4091224" cy="24201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uk-UA" sz="1000" dirty="0">
                  <a:solidFill>
                    <a:schemeClr val="tx2">
                      <a:lumMod val="75000"/>
                    </a:schemeClr>
                  </a:solidFill>
                </a:rPr>
                <a:t>Страхові виплати у випадку втрати годувальника</a:t>
              </a:r>
            </a:p>
          </p:txBody>
        </p:sp>
        <p:sp>
          <p:nvSpPr>
            <p:cNvPr id="11" name="Прямоугольник 10">
              <a:extLst>
                <a:ext uri="{FF2B5EF4-FFF2-40B4-BE49-F238E27FC236}">
                  <a16:creationId xmlns:a16="http://schemas.microsoft.com/office/drawing/2014/main" id="{9F9745D5-E93E-4A60-9B30-E104292E8B10}"/>
                </a:ext>
              </a:extLst>
            </p:cNvPr>
            <p:cNvSpPr/>
            <p:nvPr/>
          </p:nvSpPr>
          <p:spPr>
            <a:xfrm>
              <a:off x="2653563" y="2670219"/>
              <a:ext cx="4091224" cy="21622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uk-UA" sz="1000" dirty="0">
                  <a:solidFill>
                    <a:schemeClr val="tx2">
                      <a:lumMod val="75000"/>
                    </a:schemeClr>
                  </a:solidFill>
                </a:rPr>
                <a:t>Внески до страхових фондів</a:t>
              </a:r>
            </a:p>
          </p:txBody>
        </p:sp>
        <p:sp>
          <p:nvSpPr>
            <p:cNvPr id="12" name="Прямоугольник 11">
              <a:extLst>
                <a:ext uri="{FF2B5EF4-FFF2-40B4-BE49-F238E27FC236}">
                  <a16:creationId xmlns:a16="http://schemas.microsoft.com/office/drawing/2014/main" id="{AA9D6C8B-6248-4D34-A5F2-2D46C0A78985}"/>
                </a:ext>
              </a:extLst>
            </p:cNvPr>
            <p:cNvSpPr/>
            <p:nvPr/>
          </p:nvSpPr>
          <p:spPr>
            <a:xfrm>
              <a:off x="2653563" y="2110803"/>
              <a:ext cx="2045612" cy="27970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uk-UA" sz="950" dirty="0">
                  <a:solidFill>
                    <a:schemeClr val="tx2">
                      <a:lumMod val="75000"/>
                    </a:schemeClr>
                  </a:solidFill>
                </a:rPr>
                <a:t>Недержавні страхові фонди</a:t>
              </a:r>
            </a:p>
          </p:txBody>
        </p:sp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id="{92EEC6F1-CD6F-4FA4-B9EC-2DC16A56274F}"/>
                </a:ext>
              </a:extLst>
            </p:cNvPr>
            <p:cNvSpPr/>
            <p:nvPr/>
          </p:nvSpPr>
          <p:spPr>
            <a:xfrm>
              <a:off x="4687236" y="2110803"/>
              <a:ext cx="2043623" cy="27970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uk-UA" sz="1000" dirty="0">
                  <a:solidFill>
                    <a:schemeClr val="tx2">
                      <a:lumMod val="75000"/>
                    </a:schemeClr>
                  </a:solidFill>
                </a:rPr>
                <a:t>Державні страхові фонди</a:t>
              </a:r>
            </a:p>
          </p:txBody>
        </p:sp>
        <p:sp>
          <p:nvSpPr>
            <p:cNvPr id="14" name="Прямоугольник 13">
              <a:extLst>
                <a:ext uri="{FF2B5EF4-FFF2-40B4-BE49-F238E27FC236}">
                  <a16:creationId xmlns:a16="http://schemas.microsoft.com/office/drawing/2014/main" id="{D9C6E968-C768-4AE4-B551-4DACB2283B4E}"/>
                </a:ext>
              </a:extLst>
            </p:cNvPr>
            <p:cNvSpPr/>
            <p:nvPr/>
          </p:nvSpPr>
          <p:spPr>
            <a:xfrm>
              <a:off x="2645603" y="4304823"/>
              <a:ext cx="4089235" cy="21622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uk-UA" sz="1000" dirty="0">
                  <a:solidFill>
                    <a:schemeClr val="tx2">
                      <a:lumMod val="75000"/>
                    </a:schemeClr>
                  </a:solidFill>
                </a:rPr>
                <a:t>Внески до страхових фондів</a:t>
              </a:r>
            </a:p>
          </p:txBody>
        </p:sp>
        <p:sp>
          <p:nvSpPr>
            <p:cNvPr id="15" name="Прямоугольник 14">
              <a:extLst>
                <a:ext uri="{FF2B5EF4-FFF2-40B4-BE49-F238E27FC236}">
                  <a16:creationId xmlns:a16="http://schemas.microsoft.com/office/drawing/2014/main" id="{B149088A-FECD-4766-BBFF-4091C9ADF1AF}"/>
                </a:ext>
              </a:extLst>
            </p:cNvPr>
            <p:cNvSpPr/>
            <p:nvPr/>
          </p:nvSpPr>
          <p:spPr>
            <a:xfrm>
              <a:off x="2653563" y="4826546"/>
              <a:ext cx="2045612" cy="27970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uk-UA" sz="950" dirty="0">
                  <a:solidFill>
                    <a:schemeClr val="tx2">
                      <a:lumMod val="75000"/>
                    </a:schemeClr>
                  </a:solidFill>
                </a:rPr>
                <a:t>Недержавні страхові фонди</a:t>
              </a:r>
            </a:p>
          </p:txBody>
        </p:sp>
        <p:sp>
          <p:nvSpPr>
            <p:cNvPr id="16" name="Прямоугольник 15">
              <a:extLst>
                <a:ext uri="{FF2B5EF4-FFF2-40B4-BE49-F238E27FC236}">
                  <a16:creationId xmlns:a16="http://schemas.microsoft.com/office/drawing/2014/main" id="{15DC4737-D140-4C53-AF3C-1401CAEF19B1}"/>
                </a:ext>
              </a:extLst>
            </p:cNvPr>
            <p:cNvSpPr/>
            <p:nvPr/>
          </p:nvSpPr>
          <p:spPr>
            <a:xfrm>
              <a:off x="4687236" y="4826546"/>
              <a:ext cx="2043623" cy="27970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uk-UA" sz="1000" dirty="0">
                  <a:solidFill>
                    <a:schemeClr val="tx2">
                      <a:lumMod val="75000"/>
                    </a:schemeClr>
                  </a:solidFill>
                </a:rPr>
                <a:t>Державні страхові фонди</a:t>
              </a:r>
            </a:p>
          </p:txBody>
        </p:sp>
        <p:sp>
          <p:nvSpPr>
            <p:cNvPr id="17" name="Прямоугольник 16">
              <a:extLst>
                <a:ext uri="{FF2B5EF4-FFF2-40B4-BE49-F238E27FC236}">
                  <a16:creationId xmlns:a16="http://schemas.microsoft.com/office/drawing/2014/main" id="{6490271F-DBBE-4BEE-833B-8213B3A1BD0D}"/>
                </a:ext>
              </a:extLst>
            </p:cNvPr>
            <p:cNvSpPr/>
            <p:nvPr/>
          </p:nvSpPr>
          <p:spPr>
            <a:xfrm>
              <a:off x="2641624" y="5929507"/>
              <a:ext cx="4089235" cy="610993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uk-UA" sz="1600" b="1" dirty="0">
                  <a:solidFill>
                    <a:schemeClr val="tx2">
                      <a:lumMod val="75000"/>
                    </a:schemeClr>
                  </a:solidFill>
                </a:rPr>
                <a:t>Неповнолітнє покоління</a:t>
              </a:r>
            </a:p>
          </p:txBody>
        </p:sp>
        <p:sp>
          <p:nvSpPr>
            <p:cNvPr id="18" name="Прямоугольник 17">
              <a:extLst>
                <a:ext uri="{FF2B5EF4-FFF2-40B4-BE49-F238E27FC236}">
                  <a16:creationId xmlns:a16="http://schemas.microsoft.com/office/drawing/2014/main" id="{FA6A1E39-EC57-4336-B17B-3FF686C96059}"/>
                </a:ext>
              </a:extLst>
            </p:cNvPr>
            <p:cNvSpPr/>
            <p:nvPr/>
          </p:nvSpPr>
          <p:spPr>
            <a:xfrm>
              <a:off x="2667493" y="5403816"/>
              <a:ext cx="4089234" cy="24201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uk-UA" sz="1000" dirty="0">
                  <a:solidFill>
                    <a:schemeClr val="tx2">
                      <a:lumMod val="75000"/>
                    </a:schemeClr>
                  </a:solidFill>
                </a:rPr>
                <a:t>Страхові виплати у випадку втрати годувальника</a:t>
              </a:r>
            </a:p>
          </p:txBody>
        </p:sp>
        <p:grpSp>
          <p:nvGrpSpPr>
            <p:cNvPr id="18448" name="Группа 89">
              <a:extLst>
                <a:ext uri="{FF2B5EF4-FFF2-40B4-BE49-F238E27FC236}">
                  <a16:creationId xmlns:a16="http://schemas.microsoft.com/office/drawing/2014/main" id="{8C53A049-F368-4315-A51E-AD3E06BC196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93950" y="1037777"/>
              <a:ext cx="260349" cy="2419804"/>
              <a:chOff x="2393950" y="1361627"/>
              <a:chExt cx="260349" cy="2419804"/>
            </a:xfrm>
          </p:grpSpPr>
          <p:cxnSp>
            <p:nvCxnSpPr>
              <p:cNvPr id="53" name="Прямая соединительная линия 52">
                <a:extLst>
                  <a:ext uri="{FF2B5EF4-FFF2-40B4-BE49-F238E27FC236}">
                    <a16:creationId xmlns:a16="http://schemas.microsoft.com/office/drawing/2014/main" id="{C718F6AA-B0D7-41D0-B2A9-E1E1D9A45D1C}"/>
                  </a:ext>
                </a:extLst>
              </p:cNvPr>
              <p:cNvCxnSpPr/>
              <p:nvPr/>
            </p:nvCxnSpPr>
            <p:spPr>
              <a:xfrm>
                <a:off x="2394876" y="3777647"/>
                <a:ext cx="238788" cy="0"/>
              </a:xfrm>
              <a:prstGeom prst="line">
                <a:avLst/>
              </a:prstGeom>
              <a:ln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hape 49">
                <a:extLst>
                  <a:ext uri="{FF2B5EF4-FFF2-40B4-BE49-F238E27FC236}">
                    <a16:creationId xmlns:a16="http://schemas.microsoft.com/office/drawing/2014/main" id="{68A8C379-9754-4646-8B98-0582EF49858D}"/>
                  </a:ext>
                </a:extLst>
              </p:cNvPr>
              <p:cNvCxnSpPr/>
              <p:nvPr/>
            </p:nvCxnSpPr>
            <p:spPr>
              <a:xfrm rot="5400000" flipH="1" flipV="1">
                <a:off x="1317122" y="2445173"/>
                <a:ext cx="2420166" cy="252717"/>
              </a:xfrm>
              <a:prstGeom prst="bentConnector2">
                <a:avLst/>
              </a:prstGeom>
              <a:ln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449" name="Группа 96">
              <a:extLst>
                <a:ext uri="{FF2B5EF4-FFF2-40B4-BE49-F238E27FC236}">
                  <a16:creationId xmlns:a16="http://schemas.microsoft.com/office/drawing/2014/main" id="{ED3A4C39-5F01-46AC-82CC-A54FDB05E40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37351" y="1028701"/>
              <a:ext cx="259200" cy="2440093"/>
              <a:chOff x="6737350" y="1333455"/>
              <a:chExt cx="241300" cy="2336845"/>
            </a:xfrm>
          </p:grpSpPr>
          <p:cxnSp>
            <p:nvCxnSpPr>
              <p:cNvPr id="51" name="Прямая соединительная линия 50">
                <a:extLst>
                  <a:ext uri="{FF2B5EF4-FFF2-40B4-BE49-F238E27FC236}">
                    <a16:creationId xmlns:a16="http://schemas.microsoft.com/office/drawing/2014/main" id="{A21D13BB-853B-42B6-BAC1-73979424222D}"/>
                  </a:ext>
                </a:extLst>
              </p:cNvPr>
              <p:cNvCxnSpPr/>
              <p:nvPr/>
            </p:nvCxnSpPr>
            <p:spPr>
              <a:xfrm>
                <a:off x="6736862" y="3671135"/>
                <a:ext cx="242675" cy="0"/>
              </a:xfrm>
              <a:prstGeom prst="line">
                <a:avLst/>
              </a:prstGeom>
              <a:ln>
                <a:headEnd type="arrow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hape 63">
                <a:extLst>
                  <a:ext uri="{FF2B5EF4-FFF2-40B4-BE49-F238E27FC236}">
                    <a16:creationId xmlns:a16="http://schemas.microsoft.com/office/drawing/2014/main" id="{109213E3-376D-4A72-9E00-3561C9C8ED85}"/>
                  </a:ext>
                </a:extLst>
              </p:cNvPr>
              <p:cNvCxnSpPr/>
              <p:nvPr/>
            </p:nvCxnSpPr>
            <p:spPr>
              <a:xfrm rot="16200000" flipV="1">
                <a:off x="5690770" y="2386026"/>
                <a:ext cx="2334860" cy="231559"/>
              </a:xfrm>
              <a:prstGeom prst="bentConnector2">
                <a:avLst/>
              </a:prstGeom>
              <a:ln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1" name="Прямая со стрелкой 20">
              <a:extLst>
                <a:ext uri="{FF2B5EF4-FFF2-40B4-BE49-F238E27FC236}">
                  <a16:creationId xmlns:a16="http://schemas.microsoft.com/office/drawing/2014/main" id="{54C916AD-0288-417E-AD67-C45171C1E6DC}"/>
                </a:ext>
              </a:extLst>
            </p:cNvPr>
            <p:cNvCxnSpPr/>
            <p:nvPr/>
          </p:nvCxnSpPr>
          <p:spPr>
            <a:xfrm flipV="1">
              <a:off x="2062565" y="1015777"/>
              <a:ext cx="3980" cy="2441987"/>
            </a:xfrm>
            <a:prstGeom prst="straightConnector1">
              <a:avLst/>
            </a:prstGeom>
            <a:ln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Прямая со стрелкой 21">
              <a:extLst>
                <a:ext uri="{FF2B5EF4-FFF2-40B4-BE49-F238E27FC236}">
                  <a16:creationId xmlns:a16="http://schemas.microsoft.com/office/drawing/2014/main" id="{DE0AC9F9-B607-439F-8760-0B56D11D313E}"/>
                </a:ext>
              </a:extLst>
            </p:cNvPr>
            <p:cNvCxnSpPr/>
            <p:nvPr/>
          </p:nvCxnSpPr>
          <p:spPr>
            <a:xfrm flipV="1">
              <a:off x="3658461" y="1273664"/>
              <a:ext cx="0" cy="287642"/>
            </a:xfrm>
            <a:prstGeom prst="straightConnector1">
              <a:avLst/>
            </a:prstGeom>
            <a:ln>
              <a:prstDash val="sysDash"/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Прямая со стрелкой 22">
              <a:extLst>
                <a:ext uri="{FF2B5EF4-FFF2-40B4-BE49-F238E27FC236}">
                  <a16:creationId xmlns:a16="http://schemas.microsoft.com/office/drawing/2014/main" id="{C0A3CD69-6568-4A5C-B3B1-A562AD440022}"/>
                </a:ext>
              </a:extLst>
            </p:cNvPr>
            <p:cNvCxnSpPr/>
            <p:nvPr/>
          </p:nvCxnSpPr>
          <p:spPr>
            <a:xfrm flipV="1">
              <a:off x="5696113" y="1273664"/>
              <a:ext cx="0" cy="287642"/>
            </a:xfrm>
            <a:prstGeom prst="straightConnector1">
              <a:avLst/>
            </a:prstGeom>
            <a:ln>
              <a:prstDash val="sysDash"/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Прямая со стрелкой 23">
              <a:extLst>
                <a:ext uri="{FF2B5EF4-FFF2-40B4-BE49-F238E27FC236}">
                  <a16:creationId xmlns:a16="http://schemas.microsoft.com/office/drawing/2014/main" id="{F7F4E92F-1541-409B-8CAB-96BD2D909360}"/>
                </a:ext>
              </a:extLst>
            </p:cNvPr>
            <p:cNvCxnSpPr/>
            <p:nvPr/>
          </p:nvCxnSpPr>
          <p:spPr>
            <a:xfrm flipV="1">
              <a:off x="3666420" y="1825144"/>
              <a:ext cx="0" cy="289626"/>
            </a:xfrm>
            <a:prstGeom prst="straightConnector1">
              <a:avLst/>
            </a:prstGeom>
            <a:ln>
              <a:prstDash val="sysDash"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 стрелкой 24">
              <a:extLst>
                <a:ext uri="{FF2B5EF4-FFF2-40B4-BE49-F238E27FC236}">
                  <a16:creationId xmlns:a16="http://schemas.microsoft.com/office/drawing/2014/main" id="{A701B7FC-5206-451E-8611-6348C88A9DCF}"/>
                </a:ext>
              </a:extLst>
            </p:cNvPr>
            <p:cNvCxnSpPr/>
            <p:nvPr/>
          </p:nvCxnSpPr>
          <p:spPr>
            <a:xfrm flipV="1">
              <a:off x="5706062" y="1807290"/>
              <a:ext cx="0" cy="287643"/>
            </a:xfrm>
            <a:prstGeom prst="straightConnector1">
              <a:avLst/>
            </a:prstGeom>
            <a:ln>
              <a:prstDash val="sysDash"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Прямая со стрелкой 25">
              <a:extLst>
                <a:ext uri="{FF2B5EF4-FFF2-40B4-BE49-F238E27FC236}">
                  <a16:creationId xmlns:a16="http://schemas.microsoft.com/office/drawing/2014/main" id="{8B9BBE98-A279-4984-AC88-704290B5BAD4}"/>
                </a:ext>
              </a:extLst>
            </p:cNvPr>
            <p:cNvCxnSpPr/>
            <p:nvPr/>
          </p:nvCxnSpPr>
          <p:spPr>
            <a:xfrm flipV="1">
              <a:off x="3658461" y="2378608"/>
              <a:ext cx="0" cy="287643"/>
            </a:xfrm>
            <a:prstGeom prst="straightConnector1">
              <a:avLst/>
            </a:prstGeom>
            <a:ln>
              <a:prstDash val="sysDash"/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Прямая со стрелкой 26">
              <a:extLst>
                <a:ext uri="{FF2B5EF4-FFF2-40B4-BE49-F238E27FC236}">
                  <a16:creationId xmlns:a16="http://schemas.microsoft.com/office/drawing/2014/main" id="{25818DDF-833C-468C-BA03-12FA32B7F476}"/>
                </a:ext>
              </a:extLst>
            </p:cNvPr>
            <p:cNvCxnSpPr/>
            <p:nvPr/>
          </p:nvCxnSpPr>
          <p:spPr>
            <a:xfrm flipV="1">
              <a:off x="5706062" y="2378608"/>
              <a:ext cx="0" cy="287643"/>
            </a:xfrm>
            <a:prstGeom prst="straightConnector1">
              <a:avLst/>
            </a:prstGeom>
            <a:ln>
              <a:prstDash val="sysDash"/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Прямая со стрелкой 27">
              <a:extLst>
                <a:ext uri="{FF2B5EF4-FFF2-40B4-BE49-F238E27FC236}">
                  <a16:creationId xmlns:a16="http://schemas.microsoft.com/office/drawing/2014/main" id="{FB4B3715-7B36-477A-8C45-12E894561A85}"/>
                </a:ext>
              </a:extLst>
            </p:cNvPr>
            <p:cNvCxnSpPr/>
            <p:nvPr/>
          </p:nvCxnSpPr>
          <p:spPr>
            <a:xfrm flipV="1">
              <a:off x="3658461" y="2872560"/>
              <a:ext cx="0" cy="289626"/>
            </a:xfrm>
            <a:prstGeom prst="straightConnector1">
              <a:avLst/>
            </a:prstGeom>
            <a:ln>
              <a:prstDash val="sysDash"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 стрелкой 28">
              <a:extLst>
                <a:ext uri="{FF2B5EF4-FFF2-40B4-BE49-F238E27FC236}">
                  <a16:creationId xmlns:a16="http://schemas.microsoft.com/office/drawing/2014/main" id="{160C1434-F288-463C-86E6-6F0A1552A554}"/>
                </a:ext>
              </a:extLst>
            </p:cNvPr>
            <p:cNvCxnSpPr/>
            <p:nvPr/>
          </p:nvCxnSpPr>
          <p:spPr>
            <a:xfrm flipV="1">
              <a:off x="5706062" y="2864625"/>
              <a:ext cx="0" cy="287642"/>
            </a:xfrm>
            <a:prstGeom prst="straightConnector1">
              <a:avLst/>
            </a:prstGeom>
            <a:ln>
              <a:prstDash val="sysDash"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459" name="Группа 97">
              <a:extLst>
                <a:ext uri="{FF2B5EF4-FFF2-40B4-BE49-F238E27FC236}">
                  <a16:creationId xmlns:a16="http://schemas.microsoft.com/office/drawing/2014/main" id="{94180668-1A0B-48AF-B918-F0CF40A9005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93950" y="3809552"/>
              <a:ext cx="260349" cy="2419804"/>
              <a:chOff x="2393950" y="1361627"/>
              <a:chExt cx="260349" cy="2419804"/>
            </a:xfrm>
          </p:grpSpPr>
          <p:cxnSp>
            <p:nvCxnSpPr>
              <p:cNvPr id="49" name="Прямая соединительная линия 48">
                <a:extLst>
                  <a:ext uri="{FF2B5EF4-FFF2-40B4-BE49-F238E27FC236}">
                    <a16:creationId xmlns:a16="http://schemas.microsoft.com/office/drawing/2014/main" id="{FA44D4C6-9309-470E-9AAC-4B3AD67E6FFD}"/>
                  </a:ext>
                </a:extLst>
              </p:cNvPr>
              <p:cNvCxnSpPr/>
              <p:nvPr/>
            </p:nvCxnSpPr>
            <p:spPr>
              <a:xfrm>
                <a:off x="2394876" y="3777161"/>
                <a:ext cx="238788" cy="0"/>
              </a:xfrm>
              <a:prstGeom prst="line">
                <a:avLst/>
              </a:prstGeom>
              <a:ln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hape 99">
                <a:extLst>
                  <a:ext uri="{FF2B5EF4-FFF2-40B4-BE49-F238E27FC236}">
                    <a16:creationId xmlns:a16="http://schemas.microsoft.com/office/drawing/2014/main" id="{A9F7EC18-BF41-4B95-85CD-8F96045931BF}"/>
                  </a:ext>
                </a:extLst>
              </p:cNvPr>
              <p:cNvCxnSpPr/>
              <p:nvPr/>
            </p:nvCxnSpPr>
            <p:spPr>
              <a:xfrm rot="5400000" flipH="1" flipV="1">
                <a:off x="1317122" y="2444687"/>
                <a:ext cx="2420166" cy="252717"/>
              </a:xfrm>
              <a:prstGeom prst="bentConnector2">
                <a:avLst/>
              </a:prstGeom>
              <a:ln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1" name="Прямая со стрелкой 30">
              <a:extLst>
                <a:ext uri="{FF2B5EF4-FFF2-40B4-BE49-F238E27FC236}">
                  <a16:creationId xmlns:a16="http://schemas.microsoft.com/office/drawing/2014/main" id="{7B9EE00A-1BAD-46B0-85C4-7BC395ED2E90}"/>
                </a:ext>
              </a:extLst>
            </p:cNvPr>
            <p:cNvCxnSpPr/>
            <p:nvPr/>
          </p:nvCxnSpPr>
          <p:spPr>
            <a:xfrm flipV="1">
              <a:off x="3676369" y="4007261"/>
              <a:ext cx="0" cy="287642"/>
            </a:xfrm>
            <a:prstGeom prst="straightConnector1">
              <a:avLst/>
            </a:prstGeom>
            <a:ln>
              <a:prstDash val="sysDash"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Прямая со стрелкой 31">
              <a:extLst>
                <a:ext uri="{FF2B5EF4-FFF2-40B4-BE49-F238E27FC236}">
                  <a16:creationId xmlns:a16="http://schemas.microsoft.com/office/drawing/2014/main" id="{CCE9BD88-FDE1-4760-BEB6-F2A09735269B}"/>
                </a:ext>
              </a:extLst>
            </p:cNvPr>
            <p:cNvCxnSpPr/>
            <p:nvPr/>
          </p:nvCxnSpPr>
          <p:spPr>
            <a:xfrm flipV="1">
              <a:off x="5696113" y="4017179"/>
              <a:ext cx="0" cy="287643"/>
            </a:xfrm>
            <a:prstGeom prst="straightConnector1">
              <a:avLst/>
            </a:prstGeom>
            <a:ln>
              <a:prstDash val="sysDash"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Прямая со стрелкой 32">
              <a:extLst>
                <a:ext uri="{FF2B5EF4-FFF2-40B4-BE49-F238E27FC236}">
                  <a16:creationId xmlns:a16="http://schemas.microsoft.com/office/drawing/2014/main" id="{09F166CC-7C61-44C1-B2DE-EE0E3D4395C9}"/>
                </a:ext>
              </a:extLst>
            </p:cNvPr>
            <p:cNvCxnSpPr/>
            <p:nvPr/>
          </p:nvCxnSpPr>
          <p:spPr>
            <a:xfrm flipV="1">
              <a:off x="3666420" y="4530969"/>
              <a:ext cx="0" cy="289626"/>
            </a:xfrm>
            <a:prstGeom prst="straightConnector1">
              <a:avLst/>
            </a:prstGeom>
            <a:ln>
              <a:prstDash val="sysDash"/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Прямая со стрелкой 33">
              <a:extLst>
                <a:ext uri="{FF2B5EF4-FFF2-40B4-BE49-F238E27FC236}">
                  <a16:creationId xmlns:a16="http://schemas.microsoft.com/office/drawing/2014/main" id="{98A2E4BA-7860-4B3D-9395-1F57A19C5F86}"/>
                </a:ext>
              </a:extLst>
            </p:cNvPr>
            <p:cNvCxnSpPr/>
            <p:nvPr/>
          </p:nvCxnSpPr>
          <p:spPr>
            <a:xfrm flipV="1">
              <a:off x="5696113" y="4530969"/>
              <a:ext cx="0" cy="289626"/>
            </a:xfrm>
            <a:prstGeom prst="straightConnector1">
              <a:avLst/>
            </a:prstGeom>
            <a:ln>
              <a:prstDash val="sysDash"/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Прямая со стрелкой 34">
              <a:extLst>
                <a:ext uri="{FF2B5EF4-FFF2-40B4-BE49-F238E27FC236}">
                  <a16:creationId xmlns:a16="http://schemas.microsoft.com/office/drawing/2014/main" id="{186D5111-7481-4280-B359-960636BE3E32}"/>
                </a:ext>
              </a:extLst>
            </p:cNvPr>
            <p:cNvCxnSpPr/>
            <p:nvPr/>
          </p:nvCxnSpPr>
          <p:spPr>
            <a:xfrm flipV="1">
              <a:off x="3666420" y="5645833"/>
              <a:ext cx="0" cy="287642"/>
            </a:xfrm>
            <a:prstGeom prst="straightConnector1">
              <a:avLst/>
            </a:prstGeom>
            <a:ln>
              <a:prstDash val="sysDash"/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Прямая со стрелкой 35">
              <a:extLst>
                <a:ext uri="{FF2B5EF4-FFF2-40B4-BE49-F238E27FC236}">
                  <a16:creationId xmlns:a16="http://schemas.microsoft.com/office/drawing/2014/main" id="{52A9A680-2D98-4260-AD48-070C7C1E5EA5}"/>
                </a:ext>
              </a:extLst>
            </p:cNvPr>
            <p:cNvCxnSpPr/>
            <p:nvPr/>
          </p:nvCxnSpPr>
          <p:spPr>
            <a:xfrm flipV="1">
              <a:off x="3666420" y="5112205"/>
              <a:ext cx="0" cy="287643"/>
            </a:xfrm>
            <a:prstGeom prst="straightConnector1">
              <a:avLst/>
            </a:prstGeom>
            <a:ln>
              <a:prstDash val="sysDash"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Прямая со стрелкой 36">
              <a:extLst>
                <a:ext uri="{FF2B5EF4-FFF2-40B4-BE49-F238E27FC236}">
                  <a16:creationId xmlns:a16="http://schemas.microsoft.com/office/drawing/2014/main" id="{B0BCC080-44EA-4A95-A08C-F8E3AF773ACE}"/>
                </a:ext>
              </a:extLst>
            </p:cNvPr>
            <p:cNvCxnSpPr/>
            <p:nvPr/>
          </p:nvCxnSpPr>
          <p:spPr>
            <a:xfrm flipV="1">
              <a:off x="5696113" y="5112205"/>
              <a:ext cx="0" cy="287643"/>
            </a:xfrm>
            <a:prstGeom prst="straightConnector1">
              <a:avLst/>
            </a:prstGeom>
            <a:ln>
              <a:prstDash val="sysDash"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Прямая со стрелкой 37">
              <a:extLst>
                <a:ext uri="{FF2B5EF4-FFF2-40B4-BE49-F238E27FC236}">
                  <a16:creationId xmlns:a16="http://schemas.microsoft.com/office/drawing/2014/main" id="{33014FCA-C86C-432F-B841-564EE41A6B52}"/>
                </a:ext>
              </a:extLst>
            </p:cNvPr>
            <p:cNvCxnSpPr/>
            <p:nvPr/>
          </p:nvCxnSpPr>
          <p:spPr>
            <a:xfrm flipV="1">
              <a:off x="5706062" y="5635913"/>
              <a:ext cx="0" cy="289626"/>
            </a:xfrm>
            <a:prstGeom prst="straightConnector1">
              <a:avLst/>
            </a:prstGeom>
            <a:ln>
              <a:prstDash val="sysDash"/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468" name="Группа 108">
              <a:extLst>
                <a:ext uri="{FF2B5EF4-FFF2-40B4-BE49-F238E27FC236}">
                  <a16:creationId xmlns:a16="http://schemas.microsoft.com/office/drawing/2014/main" id="{5449D357-7796-4B4C-B588-0083D02A7E4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37351" y="3790951"/>
              <a:ext cx="259200" cy="2440093"/>
              <a:chOff x="6737350" y="1333455"/>
              <a:chExt cx="241300" cy="2336845"/>
            </a:xfrm>
          </p:grpSpPr>
          <p:cxnSp>
            <p:nvCxnSpPr>
              <p:cNvPr id="47" name="Прямая соединительная линия 46">
                <a:extLst>
                  <a:ext uri="{FF2B5EF4-FFF2-40B4-BE49-F238E27FC236}">
                    <a16:creationId xmlns:a16="http://schemas.microsoft.com/office/drawing/2014/main" id="{297173F4-FC9D-441E-B7A6-2344E6AFA86A}"/>
                  </a:ext>
                </a:extLst>
              </p:cNvPr>
              <p:cNvCxnSpPr/>
              <p:nvPr/>
            </p:nvCxnSpPr>
            <p:spPr>
              <a:xfrm>
                <a:off x="6736862" y="3670292"/>
                <a:ext cx="242675" cy="0"/>
              </a:xfrm>
              <a:prstGeom prst="line">
                <a:avLst/>
              </a:prstGeom>
              <a:ln>
                <a:headEnd type="arrow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hape 110">
                <a:extLst>
                  <a:ext uri="{FF2B5EF4-FFF2-40B4-BE49-F238E27FC236}">
                    <a16:creationId xmlns:a16="http://schemas.microsoft.com/office/drawing/2014/main" id="{45EDC5D4-4605-4D87-B84D-B2CC2915EC77}"/>
                  </a:ext>
                </a:extLst>
              </p:cNvPr>
              <p:cNvCxnSpPr/>
              <p:nvPr/>
            </p:nvCxnSpPr>
            <p:spPr>
              <a:xfrm rot="16200000" flipV="1">
                <a:off x="5690770" y="2385183"/>
                <a:ext cx="2334860" cy="231559"/>
              </a:xfrm>
              <a:prstGeom prst="bentConnector2">
                <a:avLst/>
              </a:prstGeom>
              <a:ln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Прямая со стрелкой 39">
              <a:extLst>
                <a:ext uri="{FF2B5EF4-FFF2-40B4-BE49-F238E27FC236}">
                  <a16:creationId xmlns:a16="http://schemas.microsoft.com/office/drawing/2014/main" id="{8CF8B989-13C8-4BF2-B224-EF14AA7BA8AF}"/>
                </a:ext>
              </a:extLst>
            </p:cNvPr>
            <p:cNvCxnSpPr/>
            <p:nvPr/>
          </p:nvCxnSpPr>
          <p:spPr>
            <a:xfrm flipV="1">
              <a:off x="2072514" y="3749375"/>
              <a:ext cx="3980" cy="2441987"/>
            </a:xfrm>
            <a:prstGeom prst="straightConnector1">
              <a:avLst/>
            </a:prstGeom>
            <a:ln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7E9C987B-9DA0-47B7-AED2-3ABC5E90D08E}"/>
                </a:ext>
              </a:extLst>
            </p:cNvPr>
            <p:cNvSpPr txBox="1"/>
            <p:nvPr/>
          </p:nvSpPr>
          <p:spPr>
            <a:xfrm rot="16200000">
              <a:off x="939107" y="2199691"/>
              <a:ext cx="1821076" cy="24674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uk-UA" sz="1000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Перехід в непрацездатний вік</a:t>
              </a:r>
              <a:endParaRPr lang="ru-RU" sz="10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CA6BBF7B-E0F1-4C3B-B07C-0829313215AA}"/>
                </a:ext>
              </a:extLst>
            </p:cNvPr>
            <p:cNvSpPr txBox="1"/>
            <p:nvPr/>
          </p:nvSpPr>
          <p:spPr>
            <a:xfrm rot="16200000">
              <a:off x="996605" y="4857906"/>
              <a:ext cx="1686181" cy="24674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uk-UA" sz="1000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Перехід в працездатний вік</a:t>
              </a:r>
              <a:endParaRPr lang="ru-RU" sz="10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969F53F-DD12-4C33-AB00-07418748BCB0}"/>
                </a:ext>
              </a:extLst>
            </p:cNvPr>
            <p:cNvSpPr txBox="1"/>
            <p:nvPr/>
          </p:nvSpPr>
          <p:spPr>
            <a:xfrm rot="16200000">
              <a:off x="1496784" y="2186698"/>
              <a:ext cx="1505661" cy="31042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uk-UA" sz="1000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Допомога батькам</a:t>
              </a:r>
              <a:endParaRPr lang="ru-RU" sz="10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787C9A38-C1F1-4194-9DC3-7C01A1346C5C}"/>
                </a:ext>
              </a:extLst>
            </p:cNvPr>
            <p:cNvSpPr txBox="1"/>
            <p:nvPr/>
          </p:nvSpPr>
          <p:spPr>
            <a:xfrm rot="16200000">
              <a:off x="1641625" y="4896590"/>
              <a:ext cx="1233888" cy="24475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uk-UA" sz="1000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Допомога від дітей</a:t>
              </a:r>
              <a:endParaRPr lang="ru-RU" sz="10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EF65D718-35F5-42F5-A0D4-CC3BAC734D49}"/>
                </a:ext>
              </a:extLst>
            </p:cNvPr>
            <p:cNvSpPr txBox="1"/>
            <p:nvPr/>
          </p:nvSpPr>
          <p:spPr>
            <a:xfrm rot="5400000">
              <a:off x="6550859" y="2123316"/>
              <a:ext cx="1339027" cy="24674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uk-UA" sz="1000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Допомога від батьків</a:t>
              </a:r>
              <a:endParaRPr lang="ru-RU" sz="10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2E705130-0F9D-4E59-A12B-A08654F54743}"/>
                </a:ext>
              </a:extLst>
            </p:cNvPr>
            <p:cNvSpPr txBox="1"/>
            <p:nvPr/>
          </p:nvSpPr>
          <p:spPr>
            <a:xfrm rot="5400000">
              <a:off x="6673881" y="4934279"/>
              <a:ext cx="1112880" cy="24674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uk-UA" sz="1000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Інвестиції в дітей</a:t>
              </a:r>
              <a:endParaRPr lang="ru-RU" sz="10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Номер слайда 1">
            <a:extLst>
              <a:ext uri="{FF2B5EF4-FFF2-40B4-BE49-F238E27FC236}">
                <a16:creationId xmlns:a16="http://schemas.microsoft.com/office/drawing/2014/main" id="{D0B99175-EB9C-4E8A-A4A4-1BBE376BEC81}"/>
              </a:ext>
            </a:extLst>
          </p:cNvPr>
          <p:cNvSpPr txBox="1">
            <a:spLocks noGrp="1"/>
          </p:cNvSpPr>
          <p:nvPr/>
        </p:nvSpPr>
        <p:spPr bwMode="auto">
          <a:xfrm>
            <a:off x="6677025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68F4BC0C-99FA-4894-AC91-7B52FD4C91D1}" type="slidenum">
              <a:rPr lang="ru-RU" altLang="ru-RU" sz="1200">
                <a:solidFill>
                  <a:schemeClr val="bg1"/>
                </a:solidFill>
              </a:rPr>
              <a:pPr algn="r" eaLnBrk="1" hangingPunct="1">
                <a:spcBef>
                  <a:spcPct val="0"/>
                </a:spcBef>
                <a:buFontTx/>
                <a:buNone/>
              </a:pPr>
              <a:t>13</a:t>
            </a:fld>
            <a:endParaRPr lang="ru-RU" altLang="ru-RU" sz="1200">
              <a:solidFill>
                <a:schemeClr val="bg1"/>
              </a:solidFill>
            </a:endParaRPr>
          </a:p>
        </p:txBody>
      </p:sp>
      <p:sp>
        <p:nvSpPr>
          <p:cNvPr id="19459" name="TextBox 6">
            <a:extLst>
              <a:ext uri="{FF2B5EF4-FFF2-40B4-BE49-F238E27FC236}">
                <a16:creationId xmlns:a16="http://schemas.microsoft.com/office/drawing/2014/main" id="{1643673F-0AEF-4345-BAF7-F6BBD69DA5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9288" y="473075"/>
            <a:ext cx="797560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uk-UA" altLang="ru-RU" sz="2400" b="1">
                <a:solidFill>
                  <a:srgbClr val="FF9900"/>
                </a:solidFill>
              </a:rPr>
              <a:t>Висновки на основі економічної моделі індивідуального життя людини</a:t>
            </a:r>
            <a:endParaRPr lang="uk-UA" altLang="ru-RU" sz="18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31CC1E-42E3-45BC-8ECE-F728C5C11E06}"/>
              </a:ext>
            </a:extLst>
          </p:cNvPr>
          <p:cNvSpPr txBox="1"/>
          <p:nvPr/>
        </p:nvSpPr>
        <p:spPr>
          <a:xfrm>
            <a:off x="661988" y="1376363"/>
            <a:ext cx="7507287" cy="46196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 algn="just" eaLnBrk="1" hangingPunct="1">
              <a:lnSpc>
                <a:spcPct val="150000"/>
              </a:lnSpc>
              <a:buFontTx/>
              <a:buAutoNum type="arabicPeriod"/>
              <a:defRPr/>
            </a:pPr>
            <a:r>
              <a:rPr lang="uk-UA" dirty="0">
                <a:solidFill>
                  <a:schemeClr val="accent1">
                    <a:lumMod val="50000"/>
                  </a:schemeClr>
                </a:solidFill>
              </a:rPr>
              <a:t>Найбільш витратним є період від 0 до 18 років.</a:t>
            </a:r>
          </a:p>
          <a:p>
            <a:pPr marL="342900" indent="-342900" algn="just" eaLnBrk="1" hangingPunct="1">
              <a:lnSpc>
                <a:spcPct val="150000"/>
              </a:lnSpc>
              <a:buFontTx/>
              <a:buAutoNum type="arabicPeriod"/>
              <a:defRPr/>
            </a:pPr>
            <a:r>
              <a:rPr lang="uk-UA" dirty="0">
                <a:solidFill>
                  <a:schemeClr val="accent1">
                    <a:lumMod val="50000"/>
                  </a:schemeClr>
                </a:solidFill>
              </a:rPr>
              <a:t>У зв’язку з інфляцією, розмір інвестицій в кожного мешканця буде збільшуватися.</a:t>
            </a:r>
          </a:p>
          <a:p>
            <a:pPr marL="342900" indent="-342900" algn="just" eaLnBrk="1" hangingPunct="1">
              <a:lnSpc>
                <a:spcPct val="150000"/>
              </a:lnSpc>
              <a:buFontTx/>
              <a:buAutoNum type="arabicPeriod"/>
              <a:defRPr/>
            </a:pPr>
            <a:r>
              <a:rPr lang="uk-UA" dirty="0">
                <a:solidFill>
                  <a:schemeClr val="accent1">
                    <a:lumMod val="50000"/>
                  </a:schemeClr>
                </a:solidFill>
              </a:rPr>
              <a:t>Найбільші витрати – це </a:t>
            </a:r>
            <a:r>
              <a:rPr lang="uk-UA" b="1" dirty="0">
                <a:solidFill>
                  <a:schemeClr val="accent1">
                    <a:lumMod val="50000"/>
                  </a:schemeClr>
                </a:solidFill>
              </a:rPr>
              <a:t>харчі </a:t>
            </a:r>
            <a:r>
              <a:rPr lang="uk-UA" dirty="0">
                <a:solidFill>
                  <a:schemeClr val="accent1">
                    <a:lumMod val="50000"/>
                  </a:schemeClr>
                </a:solidFill>
              </a:rPr>
              <a:t>та </a:t>
            </a:r>
            <a:r>
              <a:rPr lang="uk-UA" b="1" dirty="0">
                <a:solidFill>
                  <a:schemeClr val="accent1">
                    <a:lumMod val="50000"/>
                  </a:schemeClr>
                </a:solidFill>
              </a:rPr>
              <a:t>житло</a:t>
            </a:r>
            <a:r>
              <a:rPr lang="uk-UA" dirty="0">
                <a:solidFill>
                  <a:schemeClr val="accent1">
                    <a:lumMod val="50000"/>
                  </a:schemeClr>
                </a:solidFill>
              </a:rPr>
              <a:t>. </a:t>
            </a:r>
          </a:p>
          <a:p>
            <a:pPr marL="342900" indent="-342900" algn="just" eaLnBrk="1" hangingPunct="1">
              <a:lnSpc>
                <a:spcPct val="150000"/>
              </a:lnSpc>
              <a:buFontTx/>
              <a:buAutoNum type="arabicPeriod"/>
              <a:defRPr/>
            </a:pPr>
            <a:r>
              <a:rPr lang="uk-UA" dirty="0">
                <a:solidFill>
                  <a:schemeClr val="accent1">
                    <a:lumMod val="50000"/>
                  </a:schemeClr>
                </a:solidFill>
              </a:rPr>
              <a:t>З покращенням якості життя структура витрат буде перерозподілятися та збільшуватися.</a:t>
            </a:r>
          </a:p>
          <a:p>
            <a:pPr marL="342900" indent="-342900" algn="just" eaLnBrk="1" hangingPunct="1">
              <a:lnSpc>
                <a:spcPct val="150000"/>
              </a:lnSpc>
              <a:buFontTx/>
              <a:buAutoNum type="arabicPeriod"/>
              <a:defRPr/>
            </a:pPr>
            <a:r>
              <a:rPr lang="uk-UA" dirty="0">
                <a:solidFill>
                  <a:schemeClr val="accent1">
                    <a:lumMod val="50000"/>
                  </a:schemeClr>
                </a:solidFill>
              </a:rPr>
              <a:t>У зв’язку  зі збільшенням тривалості життя, старше покоління повинно приймати більш активну участь у вихованні та забезпеченні молодого покоління. </a:t>
            </a:r>
          </a:p>
          <a:p>
            <a:pPr marL="342900" indent="-342900" algn="just" eaLnBrk="1" hangingPunct="1">
              <a:lnSpc>
                <a:spcPct val="150000"/>
              </a:lnSpc>
              <a:buFontTx/>
              <a:buAutoNum type="arabicPeriod"/>
              <a:defRPr/>
            </a:pPr>
            <a:r>
              <a:rPr lang="uk-UA" dirty="0">
                <a:solidFill>
                  <a:schemeClr val="accent1">
                    <a:lumMod val="50000"/>
                  </a:schemeClr>
                </a:solidFill>
              </a:rPr>
              <a:t>Існуючі інформаційні технології дозволяють персоніфікувати облік підтримки молодого та старшого поколінь.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Номер слайда 1">
            <a:extLst>
              <a:ext uri="{FF2B5EF4-FFF2-40B4-BE49-F238E27FC236}">
                <a16:creationId xmlns:a16="http://schemas.microsoft.com/office/drawing/2014/main" id="{F466415A-6844-496C-B798-CE7544BE6A67}"/>
              </a:ext>
            </a:extLst>
          </p:cNvPr>
          <p:cNvSpPr txBox="1">
            <a:spLocks noGrp="1"/>
          </p:cNvSpPr>
          <p:nvPr/>
        </p:nvSpPr>
        <p:spPr bwMode="auto">
          <a:xfrm>
            <a:off x="6677025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BBB558F7-D25A-4C62-865B-9282244C0305}" type="slidenum">
              <a:rPr lang="ru-RU" altLang="ru-RU" sz="1200">
                <a:solidFill>
                  <a:schemeClr val="bg1"/>
                </a:solidFill>
              </a:rPr>
              <a:pPr algn="r" eaLnBrk="1" hangingPunct="1">
                <a:spcBef>
                  <a:spcPct val="0"/>
                </a:spcBef>
                <a:buFontTx/>
                <a:buNone/>
              </a:pPr>
              <a:t>14</a:t>
            </a:fld>
            <a:endParaRPr lang="ru-RU" altLang="ru-RU" sz="1200">
              <a:solidFill>
                <a:schemeClr val="bg1"/>
              </a:solidFill>
            </a:endParaRPr>
          </a:p>
        </p:txBody>
      </p:sp>
      <p:sp>
        <p:nvSpPr>
          <p:cNvPr id="38915" name="TextBox 6">
            <a:extLst>
              <a:ext uri="{FF2B5EF4-FFF2-40B4-BE49-F238E27FC236}">
                <a16:creationId xmlns:a16="http://schemas.microsoft.com/office/drawing/2014/main" id="{EEC8300B-9B5C-4A3F-92F2-07130322CA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863" y="117475"/>
            <a:ext cx="7974012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uk-UA" altLang="ru-RU" sz="2400" b="1">
                <a:solidFill>
                  <a:srgbClr val="FF9900"/>
                </a:solidFill>
              </a:rPr>
              <a:t>Структура витрат українських домогосподарств і домогосподарств 27 країн ЄС за 2012р.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uk-UA" altLang="ru-RU" sz="2400" b="1">
              <a:solidFill>
                <a:srgbClr val="FF9900"/>
              </a:solidFill>
            </a:endParaRPr>
          </a:p>
        </p:txBody>
      </p:sp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9A7F74F7-F391-4870-829B-ED08573A27CC}"/>
              </a:ext>
            </a:extLst>
          </p:cNvPr>
          <p:cNvGraphicFramePr>
            <a:graphicFrameLocks noGrp="1"/>
          </p:cNvGraphicFramePr>
          <p:nvPr/>
        </p:nvGraphicFramePr>
        <p:xfrm>
          <a:off x="190419" y="849420"/>
          <a:ext cx="8744028" cy="5568511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3583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617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8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6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062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062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062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455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455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455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455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8062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80627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167838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uk-UA" sz="1100" u="none" strike="noStrike" noProof="0" dirty="0">
                          <a:effectLst/>
                        </a:rPr>
                        <a:t>№</a:t>
                      </a:r>
                      <a:endParaRPr lang="uk-UA" sz="11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1100" b="1" u="sng" strike="noStrike" noProof="0" dirty="0">
                          <a:effectLst/>
                        </a:rPr>
                        <a:t>Стаття витрат</a:t>
                      </a:r>
                      <a:endParaRPr lang="uk-UA" sz="1100" b="1" i="0" u="sng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ctr"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uk-UA" sz="1100" b="1" u="none" strike="noStrike" noProof="0" dirty="0">
                          <a:effectLst/>
                        </a:rPr>
                        <a:t>Україна*</a:t>
                      </a:r>
                      <a:endParaRPr lang="uk-UA" sz="11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uk-UA" sz="1100" b="1" u="none" strike="noStrike" noProof="0" dirty="0">
                          <a:effectLst/>
                        </a:rPr>
                        <a:t>ЄС(27)**</a:t>
                      </a:r>
                      <a:endParaRPr lang="uk-UA" sz="11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3" gridSpan="3">
                  <a:txBody>
                    <a:bodyPr/>
                    <a:lstStyle/>
                    <a:p>
                      <a:pPr algn="ctr" fontAlgn="ctr"/>
                      <a:r>
                        <a:rPr lang="uk-UA" sz="1100" b="1" u="none" strike="noStrike" noProof="0" dirty="0">
                          <a:effectLst/>
                        </a:rPr>
                        <a:t>Різниця</a:t>
                      </a:r>
                      <a:endParaRPr lang="uk-UA" sz="11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ctr"/>
                </a:tc>
                <a:tc rowSpan="3"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7838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uk-UA" sz="1100" u="none" strike="noStrike" noProof="0" dirty="0">
                          <a:effectLst/>
                        </a:rPr>
                        <a:t>Всього</a:t>
                      </a:r>
                      <a:r>
                        <a:rPr lang="uk-UA" sz="1100" u="none" strike="noStrike" baseline="0" noProof="0" dirty="0">
                          <a:effectLst/>
                        </a:rPr>
                        <a:t> населення</a:t>
                      </a:r>
                      <a:r>
                        <a:rPr lang="uk-UA" sz="1100" u="none" strike="noStrike" noProof="0" dirty="0">
                          <a:effectLst/>
                        </a:rPr>
                        <a:t>, млн. осіб</a:t>
                      </a:r>
                      <a:endParaRPr lang="uk-UA" sz="11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ctr"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uk-UA" sz="1100" u="none" strike="noStrike" noProof="0" dirty="0">
                          <a:effectLst/>
                        </a:rPr>
                        <a:t>45,6</a:t>
                      </a:r>
                      <a:endParaRPr lang="uk-UA" sz="11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uk-UA" sz="1100" u="none" strike="noStrike" noProof="0" dirty="0">
                          <a:effectLst/>
                        </a:rPr>
                        <a:t>502,6</a:t>
                      </a:r>
                      <a:endParaRPr lang="uk-UA" sz="11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7838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uk-UA" sz="1100" u="none" strike="noStrike" noProof="0" dirty="0">
                          <a:effectLst/>
                        </a:rPr>
                        <a:t>Курс Євро/</a:t>
                      </a:r>
                      <a:r>
                        <a:rPr lang="uk-UA" sz="1100" u="none" strike="noStrike" noProof="0" dirty="0" err="1">
                          <a:effectLst/>
                        </a:rPr>
                        <a:t>грн</a:t>
                      </a:r>
                      <a:endParaRPr lang="uk-UA" sz="11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ctr"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uk-UA" sz="1100" u="none" strike="noStrike" noProof="0" dirty="0">
                          <a:effectLst/>
                        </a:rPr>
                        <a:t>10,39</a:t>
                      </a:r>
                      <a:endParaRPr lang="uk-UA" sz="11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uk-UA" sz="1100" u="none" strike="noStrike" noProof="0" dirty="0">
                          <a:effectLst/>
                        </a:rPr>
                        <a:t>1,00</a:t>
                      </a:r>
                      <a:endParaRPr lang="uk-UA" sz="11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81747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1100" b="1" u="sng" strike="noStrike" noProof="0" dirty="0">
                          <a:effectLst/>
                        </a:rPr>
                        <a:t>Найменування статей</a:t>
                      </a:r>
                      <a:endParaRPr lang="uk-UA" sz="1100" b="1" i="0" u="sng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100" u="none" strike="noStrike" noProof="0" dirty="0">
                          <a:effectLst/>
                        </a:rPr>
                        <a:t>млрд. євро</a:t>
                      </a:r>
                      <a:endParaRPr lang="uk-UA" sz="11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100" u="none" strike="noStrike" noProof="0" dirty="0">
                          <a:effectLst/>
                        </a:rPr>
                        <a:t>%</a:t>
                      </a:r>
                      <a:endParaRPr lang="uk-UA" sz="11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100" u="none" strike="noStrike" noProof="0" dirty="0">
                          <a:effectLst/>
                        </a:rPr>
                        <a:t>1</a:t>
                      </a:r>
                      <a:r>
                        <a:rPr lang="uk-UA" sz="1100" u="none" strike="noStrike" baseline="0" noProof="0" dirty="0">
                          <a:effectLst/>
                        </a:rPr>
                        <a:t> особа</a:t>
                      </a:r>
                      <a:r>
                        <a:rPr lang="uk-UA" sz="1100" u="none" strike="noStrike" noProof="0" dirty="0">
                          <a:effectLst/>
                        </a:rPr>
                        <a:t>/рік євро</a:t>
                      </a:r>
                      <a:endParaRPr lang="uk-UA" sz="11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vert="vert27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100" u="none" strike="noStrike" noProof="0" dirty="0">
                          <a:effectLst/>
                        </a:rPr>
                        <a:t>1 особа/міс євро</a:t>
                      </a:r>
                      <a:endParaRPr lang="uk-UA" sz="11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vert="vert27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100" u="none" strike="noStrike" noProof="0" dirty="0">
                          <a:effectLst/>
                        </a:rPr>
                        <a:t>млрд. євро</a:t>
                      </a:r>
                      <a:endParaRPr lang="uk-UA" sz="11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100" u="none" strike="noStrike" noProof="0" dirty="0">
                          <a:effectLst/>
                        </a:rPr>
                        <a:t>%</a:t>
                      </a:r>
                      <a:endParaRPr lang="uk-UA" sz="11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100" u="none" strike="noStrike" noProof="0" dirty="0">
                          <a:effectLst/>
                        </a:rPr>
                        <a:t>1</a:t>
                      </a:r>
                      <a:r>
                        <a:rPr lang="uk-UA" sz="1100" u="none" strike="noStrike" baseline="0" noProof="0" dirty="0">
                          <a:effectLst/>
                        </a:rPr>
                        <a:t> особа</a:t>
                      </a:r>
                      <a:r>
                        <a:rPr lang="uk-UA" sz="1100" u="none" strike="noStrike" noProof="0" dirty="0">
                          <a:effectLst/>
                        </a:rPr>
                        <a:t>/рік євро</a:t>
                      </a:r>
                      <a:endParaRPr lang="uk-UA" sz="1100" b="1" i="0" u="none" strike="noStrike" noProof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28" marR="6328" marT="6328" marB="0" vert="vert27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100" u="none" strike="noStrike" noProof="0" dirty="0">
                          <a:effectLst/>
                        </a:rPr>
                        <a:t>1 особа/міс євро</a:t>
                      </a:r>
                      <a:endParaRPr lang="uk-UA" sz="1100" b="1" i="0" u="none" strike="noStrike" noProof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28" marR="6328" marT="6328" marB="0" vert="vert27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100" u="none" strike="noStrike" noProof="0" dirty="0">
                          <a:effectLst/>
                        </a:rPr>
                        <a:t>1</a:t>
                      </a:r>
                      <a:r>
                        <a:rPr lang="uk-UA" sz="1100" u="none" strike="noStrike" baseline="0" noProof="0" dirty="0">
                          <a:effectLst/>
                        </a:rPr>
                        <a:t> особа</a:t>
                      </a:r>
                      <a:r>
                        <a:rPr lang="uk-UA" sz="1100" u="none" strike="noStrike" noProof="0" dirty="0">
                          <a:effectLst/>
                        </a:rPr>
                        <a:t>/рік євро</a:t>
                      </a:r>
                      <a:endParaRPr lang="uk-UA" sz="1100" b="1" i="0" u="none" strike="noStrike" noProof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28" marR="6328" marT="6328" marB="0" vert="vert27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100" u="none" strike="noStrike" noProof="0" dirty="0">
                          <a:effectLst/>
                        </a:rPr>
                        <a:t>1 особа/міс євро</a:t>
                      </a:r>
                      <a:endParaRPr lang="uk-UA" sz="1100" b="1" i="0" u="none" strike="noStrike" noProof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28" marR="6328" marT="6328" marB="0" vert="vert27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100" u="none" strike="noStrike" noProof="0" dirty="0">
                          <a:effectLst/>
                        </a:rPr>
                        <a:t>%</a:t>
                      </a:r>
                      <a:endParaRPr lang="uk-UA" sz="11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3893">
                <a:tc>
                  <a:txBody>
                    <a:bodyPr/>
                    <a:lstStyle/>
                    <a:p>
                      <a:pPr algn="ctr" fontAlgn="ctr"/>
                      <a:r>
                        <a:rPr lang="uk-UA" sz="1100" u="none" strike="noStrike" noProof="0" dirty="0">
                          <a:effectLst/>
                        </a:rPr>
                        <a:t> </a:t>
                      </a:r>
                      <a:endParaRPr lang="uk-UA" sz="11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ctr"/>
                </a:tc>
                <a:tc>
                  <a:txBody>
                    <a:bodyPr/>
                    <a:lstStyle/>
                    <a:p>
                      <a:pPr marL="36000" lvl="0" algn="l" fontAlgn="ctr"/>
                      <a:r>
                        <a:rPr lang="uk-UA" sz="1100" b="0" u="none" strike="noStrike" noProof="0" dirty="0">
                          <a:effectLst/>
                        </a:rPr>
                        <a:t>ВВП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100" b="0" u="none" strike="noStrike" noProof="0" dirty="0">
                          <a:effectLst/>
                        </a:rPr>
                        <a:t>135,64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100" b="0" u="none" strike="noStrike" noProof="0" dirty="0">
                          <a:effectLst/>
                        </a:rPr>
                        <a:t>X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100" b="0" u="none" strike="noStrike" noProof="0" dirty="0">
                          <a:effectLst/>
                        </a:rPr>
                        <a:t>2 974,6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100" b="0" u="none" strike="noStrike" noProof="0" dirty="0">
                          <a:effectLst/>
                        </a:rPr>
                        <a:t>247,9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100" b="0" u="none" strike="noStrike" noProof="0" dirty="0">
                          <a:effectLst/>
                        </a:rPr>
                        <a:t> 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100" b="0" u="none" strike="noStrike" noProof="0" dirty="0">
                          <a:effectLst/>
                        </a:rPr>
                        <a:t> 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100" b="0" u="none" strike="noStrike" noProof="0" dirty="0">
                          <a:effectLst/>
                        </a:rPr>
                        <a:t> 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vert="vert27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100" b="0" u="none" strike="noStrike" noProof="0" dirty="0">
                          <a:effectLst/>
                        </a:rPr>
                        <a:t> 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vert="vert27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100" b="0" u="none" strike="noStrike" noProof="0" dirty="0">
                          <a:effectLst/>
                        </a:rPr>
                        <a:t> 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vert="vert27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100" b="0" u="none" strike="noStrike" noProof="0" dirty="0">
                          <a:effectLst/>
                        </a:rPr>
                        <a:t> 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vert="vert27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100" b="0" u="none" strike="noStrike" noProof="0" dirty="0">
                          <a:effectLst/>
                        </a:rPr>
                        <a:t> 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3989">
                <a:tc>
                  <a:txBody>
                    <a:bodyPr/>
                    <a:lstStyle/>
                    <a:p>
                      <a:pPr algn="ctr" fontAlgn="ctr"/>
                      <a:r>
                        <a:rPr lang="uk-UA" sz="1100" u="none" strike="noStrike" noProof="0" dirty="0">
                          <a:effectLst/>
                        </a:rPr>
                        <a:t>1</a:t>
                      </a:r>
                      <a:endParaRPr lang="uk-UA" sz="11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ctr"/>
                </a:tc>
                <a:tc>
                  <a:txBody>
                    <a:bodyPr/>
                    <a:lstStyle/>
                    <a:p>
                      <a:pPr marL="36000" lvl="0" algn="l" fontAlgn="ctr"/>
                      <a:r>
                        <a:rPr lang="uk-UA" sz="1100" b="0" u="none" strike="noStrike" noProof="0" dirty="0">
                          <a:effectLst/>
                        </a:rPr>
                        <a:t>Всього доходів населення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100" b="0" u="none" strike="noStrike" noProof="0" dirty="0">
                          <a:effectLst/>
                        </a:rPr>
                        <a:t>135,48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100" b="0" u="none" strike="noStrike" noProof="0" dirty="0">
                          <a:effectLst/>
                        </a:rPr>
                        <a:t>X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100" b="0" u="none" strike="noStrike" noProof="0" dirty="0">
                          <a:effectLst/>
                        </a:rPr>
                        <a:t>2 971,0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100" b="0" u="none" strike="noStrike" noProof="0" dirty="0">
                          <a:effectLst/>
                        </a:rPr>
                        <a:t>247,6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100" b="0" u="none" strike="noStrike" noProof="0" dirty="0">
                          <a:effectLst/>
                        </a:rPr>
                        <a:t> 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100" b="0" u="none" strike="noStrike" noProof="0" dirty="0">
                          <a:effectLst/>
                        </a:rPr>
                        <a:t> 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100" b="0" u="none" strike="noStrike" noProof="0" dirty="0">
                          <a:effectLst/>
                        </a:rPr>
                        <a:t> 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vert="vert27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100" b="0" u="none" strike="noStrike" noProof="0" dirty="0">
                          <a:effectLst/>
                        </a:rPr>
                        <a:t> 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vert="vert27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100" b="0" u="none" strike="noStrike" noProof="0" dirty="0">
                          <a:effectLst/>
                        </a:rPr>
                        <a:t> 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vert="vert27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100" b="0" u="none" strike="noStrike" noProof="0" dirty="0">
                          <a:effectLst/>
                        </a:rPr>
                        <a:t> 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vert="vert27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100" b="0" u="none" strike="noStrike" noProof="0" dirty="0">
                          <a:effectLst/>
                        </a:rPr>
                        <a:t> 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7838">
                <a:tc>
                  <a:txBody>
                    <a:bodyPr/>
                    <a:lstStyle/>
                    <a:p>
                      <a:pPr algn="ctr" fontAlgn="ctr"/>
                      <a:r>
                        <a:rPr lang="uk-UA" sz="1100" u="none" strike="noStrike" noProof="0" dirty="0">
                          <a:effectLst/>
                        </a:rPr>
                        <a:t>1.1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ctr"/>
                </a:tc>
                <a:tc>
                  <a:txBody>
                    <a:bodyPr/>
                    <a:lstStyle/>
                    <a:p>
                      <a:pPr marL="36000" lvl="0" algn="l" fontAlgn="ctr"/>
                      <a:r>
                        <a:rPr lang="uk-UA" sz="1100" b="0" u="none" strike="noStrike" noProof="0" dirty="0">
                          <a:effectLst/>
                        </a:rPr>
                        <a:t>Заробітна</a:t>
                      </a:r>
                      <a:r>
                        <a:rPr lang="uk-UA" sz="1100" b="0" u="none" strike="noStrike" baseline="0" noProof="0" dirty="0">
                          <a:effectLst/>
                        </a:rPr>
                        <a:t> плата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100" b="0" u="none" strike="noStrike" noProof="0" dirty="0">
                          <a:effectLst/>
                        </a:rPr>
                        <a:t>57,11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100" b="0" u="none" strike="noStrike" noProof="0" dirty="0">
                          <a:effectLst/>
                        </a:rPr>
                        <a:t>X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100" b="0" u="none" strike="noStrike" noProof="0" dirty="0">
                          <a:effectLst/>
                        </a:rPr>
                        <a:t>1 252,4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100" b="0" u="none" strike="noStrike" noProof="0" dirty="0">
                          <a:effectLst/>
                        </a:rPr>
                        <a:t>104,4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100" b="0" u="none" strike="noStrike" noProof="0" dirty="0">
                          <a:effectLst/>
                        </a:rPr>
                        <a:t> 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100" b="0" u="none" strike="noStrike" noProof="0" dirty="0">
                          <a:effectLst/>
                        </a:rPr>
                        <a:t> 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100" b="0" u="none" strike="noStrike" noProof="0" dirty="0">
                          <a:effectLst/>
                        </a:rPr>
                        <a:t> 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vert="vert27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100" b="0" u="none" strike="noStrike" noProof="0" dirty="0">
                          <a:effectLst/>
                        </a:rPr>
                        <a:t> 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vert="vert27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100" b="0" u="none" strike="noStrike" noProof="0" dirty="0">
                          <a:effectLst/>
                        </a:rPr>
                        <a:t> 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vert="vert27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100" b="0" u="none" strike="noStrike" noProof="0" dirty="0">
                          <a:effectLst/>
                        </a:rPr>
                        <a:t> 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vert="vert27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100" b="0" u="none" strike="noStrike" noProof="0" dirty="0">
                          <a:effectLst/>
                        </a:rPr>
                        <a:t> 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2492">
                <a:tc>
                  <a:txBody>
                    <a:bodyPr/>
                    <a:lstStyle/>
                    <a:p>
                      <a:pPr algn="ctr" fontAlgn="ctr"/>
                      <a:r>
                        <a:rPr lang="uk-UA" sz="1100" u="none" strike="noStrike" noProof="0" dirty="0">
                          <a:effectLst/>
                        </a:rPr>
                        <a:t>1.2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ctr"/>
                </a:tc>
                <a:tc>
                  <a:txBody>
                    <a:bodyPr/>
                    <a:lstStyle/>
                    <a:p>
                      <a:pPr marL="36000" lvl="0" algn="l" fontAlgn="b"/>
                      <a:r>
                        <a:rPr lang="uk-UA" sz="1100" b="0" u="none" strike="noStrike" noProof="0" dirty="0">
                          <a:effectLst/>
                        </a:rPr>
                        <a:t>Доходи від підприємницької, орендної та інвестиційної діяльності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100" b="0" u="none" strike="noStrike" noProof="0" dirty="0">
                          <a:effectLst/>
                        </a:rPr>
                        <a:t>27,63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100" b="0" u="none" strike="noStrike" noProof="0" dirty="0">
                          <a:effectLst/>
                        </a:rPr>
                        <a:t>X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100" b="0" u="none" strike="noStrike" noProof="0" dirty="0">
                          <a:effectLst/>
                        </a:rPr>
                        <a:t>606,0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100" b="0" u="none" strike="noStrike" noProof="0" dirty="0">
                          <a:effectLst/>
                        </a:rPr>
                        <a:t>50,5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100" b="0" u="none" strike="noStrike" noProof="0" dirty="0">
                          <a:effectLst/>
                        </a:rPr>
                        <a:t> 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100" b="0" u="none" strike="noStrike" noProof="0" dirty="0">
                          <a:effectLst/>
                        </a:rPr>
                        <a:t> 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100" b="0" u="none" strike="noStrike" noProof="0" dirty="0">
                          <a:effectLst/>
                        </a:rPr>
                        <a:t> 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vert="vert27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100" b="0" u="none" strike="noStrike" noProof="0" dirty="0">
                          <a:effectLst/>
                        </a:rPr>
                        <a:t> 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vert="vert27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100" b="0" u="none" strike="noStrike" noProof="0" dirty="0">
                          <a:effectLst/>
                        </a:rPr>
                        <a:t> 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vert="vert27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100" b="0" u="none" strike="noStrike" noProof="0" dirty="0">
                          <a:effectLst/>
                        </a:rPr>
                        <a:t> 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vert="vert27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100" b="0" u="none" strike="noStrike" noProof="0" dirty="0">
                          <a:effectLst/>
                        </a:rPr>
                        <a:t> 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6334">
                <a:tc>
                  <a:txBody>
                    <a:bodyPr/>
                    <a:lstStyle/>
                    <a:p>
                      <a:pPr algn="ctr" fontAlgn="ctr"/>
                      <a:r>
                        <a:rPr lang="uk-UA" sz="1100" u="none" strike="noStrike" noProof="0" dirty="0">
                          <a:effectLst/>
                        </a:rPr>
                        <a:t>1.3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ctr"/>
                </a:tc>
                <a:tc>
                  <a:txBody>
                    <a:bodyPr/>
                    <a:lstStyle/>
                    <a:p>
                      <a:pPr marL="36000" lvl="0" algn="l" fontAlgn="ctr"/>
                      <a:r>
                        <a:rPr lang="uk-UA" sz="1100" b="0" u="none" strike="noStrike" noProof="0" dirty="0">
                          <a:effectLst/>
                        </a:rPr>
                        <a:t>Соціальна допомога</a:t>
                      </a:r>
                      <a:r>
                        <a:rPr lang="uk-UA" sz="1100" b="0" u="none" strike="noStrike" baseline="0" noProof="0" dirty="0">
                          <a:effectLst/>
                        </a:rPr>
                        <a:t> та інші бюджетні виплати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100" b="0" u="none" strike="noStrike" noProof="0" dirty="0">
                          <a:effectLst/>
                        </a:rPr>
                        <a:t>50,73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100" b="0" u="none" strike="noStrike" noProof="0" dirty="0">
                          <a:effectLst/>
                        </a:rPr>
                        <a:t>X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100" b="0" u="none" strike="noStrike" noProof="0" dirty="0">
                          <a:effectLst/>
                        </a:rPr>
                        <a:t>1 112,5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100" b="0" u="none" strike="noStrike" noProof="0" dirty="0">
                          <a:effectLst/>
                        </a:rPr>
                        <a:t>92,7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100" b="0" u="none" strike="noStrike" noProof="0" dirty="0">
                          <a:effectLst/>
                        </a:rPr>
                        <a:t> 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100" b="0" u="none" strike="noStrike" noProof="0" dirty="0">
                          <a:effectLst/>
                        </a:rPr>
                        <a:t> 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100" b="0" u="none" strike="noStrike" noProof="0" dirty="0">
                          <a:effectLst/>
                        </a:rPr>
                        <a:t> 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vert="vert27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100" b="0" u="none" strike="noStrike" noProof="0" dirty="0">
                          <a:effectLst/>
                        </a:rPr>
                        <a:t> 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vert="vert27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100" b="0" u="none" strike="noStrike" noProof="0" dirty="0">
                          <a:effectLst/>
                        </a:rPr>
                        <a:t> 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vert="vert27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100" b="0" u="none" strike="noStrike" noProof="0" dirty="0">
                          <a:effectLst/>
                        </a:rPr>
                        <a:t> 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vert="vert27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100" b="0" u="none" strike="noStrike" noProof="0" dirty="0">
                          <a:effectLst/>
                        </a:rPr>
                        <a:t> 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8849">
                <a:tc>
                  <a:txBody>
                    <a:bodyPr/>
                    <a:lstStyle/>
                    <a:p>
                      <a:pPr algn="ctr" fontAlgn="ctr"/>
                      <a:r>
                        <a:rPr lang="uk-UA" sz="1100" b="0" u="none" strike="noStrike" noProof="0" dirty="0">
                          <a:effectLst/>
                        </a:rPr>
                        <a:t>2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ctr"/>
                </a:tc>
                <a:tc>
                  <a:txBody>
                    <a:bodyPr/>
                    <a:lstStyle/>
                    <a:p>
                      <a:pPr marL="36000" lvl="0" algn="l" fontAlgn="ctr"/>
                      <a:r>
                        <a:rPr lang="uk-UA" sz="1100" b="0" u="none" strike="noStrike" noProof="0" dirty="0">
                          <a:effectLst/>
                        </a:rPr>
                        <a:t>Всього витрати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100" b="0" u="none" strike="noStrike" noProof="0" dirty="0">
                          <a:effectLst/>
                        </a:rPr>
                        <a:t>95,0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100" b="0" u="none" strike="noStrike" noProof="0" dirty="0">
                          <a:effectLst/>
                        </a:rPr>
                        <a:t>100,0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100" b="0" u="none" strike="noStrike" noProof="0" dirty="0">
                          <a:effectLst/>
                        </a:rPr>
                        <a:t>2 082,8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100" b="0" u="none" strike="noStrike" noProof="0" dirty="0">
                          <a:effectLst/>
                        </a:rPr>
                        <a:t>173,6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100" b="0" u="none" strike="noStrike" noProof="0" dirty="0">
                          <a:effectLst/>
                        </a:rPr>
                        <a:t>7 167,0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100" b="0" u="none" strike="noStrike" noProof="0" dirty="0">
                          <a:effectLst/>
                        </a:rPr>
                        <a:t>100,0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100" b="0" u="none" strike="noStrike" noProof="0" dirty="0">
                          <a:effectLst/>
                        </a:rPr>
                        <a:t>14 259,8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100" b="0" u="none" strike="noStrike" noProof="0" dirty="0">
                          <a:effectLst/>
                        </a:rPr>
                        <a:t>1 188,3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100" b="0" u="none" strike="noStrike" noProof="0" dirty="0">
                          <a:effectLst/>
                        </a:rPr>
                        <a:t>12 177,1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100" b="0" u="none" strike="noStrike" noProof="0" dirty="0">
                          <a:effectLst/>
                        </a:rPr>
                        <a:t>1 014,8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100" b="0" u="none" strike="noStrike" noProof="0" dirty="0">
                          <a:effectLst/>
                        </a:rPr>
                        <a:t>684,7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67838">
                <a:tc>
                  <a:txBody>
                    <a:bodyPr/>
                    <a:lstStyle/>
                    <a:p>
                      <a:pPr algn="ctr" fontAlgn="ctr"/>
                      <a:r>
                        <a:rPr lang="uk-UA" sz="1100" u="none" strike="noStrike" noProof="0" dirty="0">
                          <a:effectLst/>
                        </a:rPr>
                        <a:t>2.1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ctr"/>
                </a:tc>
                <a:tc>
                  <a:txBody>
                    <a:bodyPr/>
                    <a:lstStyle/>
                    <a:p>
                      <a:pPr marL="36000" lvl="0" algn="l" fontAlgn="b"/>
                      <a:r>
                        <a:rPr lang="uk-UA" sz="1100" b="0" u="none" strike="noStrike" noProof="0" dirty="0">
                          <a:effectLst/>
                        </a:rPr>
                        <a:t>Продукти харчування та безалкогольні</a:t>
                      </a:r>
                      <a:r>
                        <a:rPr lang="uk-UA" sz="1100" b="0" u="none" strike="noStrike" baseline="0" noProof="0" dirty="0">
                          <a:effectLst/>
                        </a:rPr>
                        <a:t> напої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100" b="0" u="none" strike="noStrike" noProof="0" dirty="0">
                          <a:effectLst/>
                        </a:rPr>
                        <a:t>36,9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100" b="0" u="none" strike="noStrike" noProof="0" dirty="0">
                          <a:effectLst/>
                        </a:rPr>
                        <a:t>38,9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100" b="0" u="none" strike="noStrike" noProof="0" dirty="0">
                          <a:effectLst/>
                        </a:rPr>
                        <a:t>810,2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100" b="0" u="none" strike="noStrike" noProof="0" dirty="0">
                          <a:effectLst/>
                        </a:rPr>
                        <a:t>67,5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100" b="0" u="none" strike="noStrike" noProof="0" dirty="0">
                          <a:effectLst/>
                        </a:rPr>
                        <a:t>924,5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100" b="0" u="none" strike="noStrike" noProof="0" dirty="0">
                          <a:effectLst/>
                        </a:rPr>
                        <a:t>12,9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100" b="0" u="none" strike="noStrike" noProof="0" dirty="0">
                          <a:effectLst/>
                        </a:rPr>
                        <a:t>1 839,5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100" b="0" u="none" strike="noStrike" noProof="0" dirty="0">
                          <a:effectLst/>
                        </a:rPr>
                        <a:t>153,3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100" b="0" u="none" strike="noStrike" noProof="0" dirty="0">
                          <a:effectLst/>
                        </a:rPr>
                        <a:t>1 029,3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100" b="0" u="none" strike="noStrike" noProof="0" dirty="0">
                          <a:effectLst/>
                        </a:rPr>
                        <a:t>85,8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100" b="0" u="none" strike="noStrike" noProof="0" dirty="0">
                          <a:effectLst/>
                        </a:rPr>
                        <a:t>227,0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67838">
                <a:tc>
                  <a:txBody>
                    <a:bodyPr/>
                    <a:lstStyle/>
                    <a:p>
                      <a:pPr algn="ctr" fontAlgn="ctr"/>
                      <a:r>
                        <a:rPr lang="uk-UA" sz="1100" u="none" strike="noStrike" noProof="0" dirty="0">
                          <a:effectLst/>
                        </a:rPr>
                        <a:t>2.2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ctr"/>
                </a:tc>
                <a:tc>
                  <a:txBody>
                    <a:bodyPr/>
                    <a:lstStyle/>
                    <a:p>
                      <a:pPr marL="36000" lvl="0" algn="l" fontAlgn="b"/>
                      <a:r>
                        <a:rPr lang="uk-UA" sz="1100" b="0" u="none" strike="noStrike" noProof="0" dirty="0">
                          <a:effectLst/>
                        </a:rPr>
                        <a:t>Транспорт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100" b="0" u="none" strike="noStrike" noProof="0" dirty="0">
                          <a:effectLst/>
                        </a:rPr>
                        <a:t>11,7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100" b="0" u="none" strike="noStrike" noProof="0" dirty="0">
                          <a:effectLst/>
                        </a:rPr>
                        <a:t>12,3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100" b="0" u="none" strike="noStrike" noProof="0" dirty="0">
                          <a:effectLst/>
                        </a:rPr>
                        <a:t>256,2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100" b="0" u="none" strike="noStrike" noProof="0" dirty="0">
                          <a:effectLst/>
                        </a:rPr>
                        <a:t>21,3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100" b="0" u="none" strike="noStrike" noProof="0" dirty="0">
                          <a:effectLst/>
                        </a:rPr>
                        <a:t>953,2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100" b="0" u="none" strike="noStrike" noProof="0" dirty="0">
                          <a:effectLst/>
                        </a:rPr>
                        <a:t>13,3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100" b="0" u="none" strike="noStrike" noProof="0" dirty="0">
                          <a:effectLst/>
                        </a:rPr>
                        <a:t>1 896,6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100" b="0" u="none" strike="noStrike" noProof="0" dirty="0">
                          <a:effectLst/>
                        </a:rPr>
                        <a:t>158,0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100" b="0" u="none" strike="noStrike" noProof="0" dirty="0">
                          <a:effectLst/>
                        </a:rPr>
                        <a:t>1 640,4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100" b="0" u="none" strike="noStrike" noProof="0" dirty="0">
                          <a:effectLst/>
                        </a:rPr>
                        <a:t>136,7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100" b="0" u="none" strike="noStrike" noProof="0" dirty="0">
                          <a:effectLst/>
                        </a:rPr>
                        <a:t>740,3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29572">
                <a:tc>
                  <a:txBody>
                    <a:bodyPr/>
                    <a:lstStyle/>
                    <a:p>
                      <a:pPr algn="ctr" fontAlgn="ctr"/>
                      <a:r>
                        <a:rPr lang="uk-UA" sz="1100" u="none" strike="noStrike" noProof="0" dirty="0">
                          <a:effectLst/>
                        </a:rPr>
                        <a:t>2.3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ctr"/>
                </a:tc>
                <a:tc>
                  <a:txBody>
                    <a:bodyPr/>
                    <a:lstStyle/>
                    <a:p>
                      <a:pPr marL="36000" lvl="0" algn="l" fontAlgn="b"/>
                      <a:r>
                        <a:rPr lang="uk-UA" sz="1100" b="0" u="none" strike="noStrike" noProof="0" dirty="0">
                          <a:effectLst/>
                        </a:rPr>
                        <a:t>Житло, вода, електроенергія, газ та інші види палива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100" b="0" u="none" strike="noStrike" noProof="0" dirty="0">
                          <a:effectLst/>
                        </a:rPr>
                        <a:t>11,6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100" b="0" u="none" strike="noStrike" noProof="0" dirty="0">
                          <a:effectLst/>
                        </a:rPr>
                        <a:t>12,2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100" b="0" u="none" strike="noStrike" noProof="0" dirty="0">
                          <a:effectLst/>
                        </a:rPr>
                        <a:t>254,1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100" b="0" u="none" strike="noStrike" noProof="0" dirty="0">
                          <a:effectLst/>
                        </a:rPr>
                        <a:t>21,2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100" b="0" u="none" strike="noStrike" noProof="0" dirty="0">
                          <a:effectLst/>
                        </a:rPr>
                        <a:t>1 691,4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100" b="0" u="none" strike="noStrike" noProof="0" dirty="0">
                          <a:effectLst/>
                        </a:rPr>
                        <a:t>23,6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100" b="0" u="none" strike="noStrike" noProof="0" dirty="0">
                          <a:effectLst/>
                        </a:rPr>
                        <a:t>3 365,3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100" b="0" u="none" strike="noStrike" noProof="0" dirty="0">
                          <a:effectLst/>
                        </a:rPr>
                        <a:t>280,4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100" b="0" u="none" strike="noStrike" noProof="0" dirty="0">
                          <a:effectLst/>
                        </a:rPr>
                        <a:t>3 111,2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100" b="0" u="none" strike="noStrike" noProof="0" dirty="0">
                          <a:effectLst/>
                        </a:rPr>
                        <a:t>259,3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100" b="0" u="none" strike="noStrike" noProof="0" dirty="0">
                          <a:effectLst/>
                        </a:rPr>
                        <a:t>1 324,4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36334">
                <a:tc>
                  <a:txBody>
                    <a:bodyPr/>
                    <a:lstStyle/>
                    <a:p>
                      <a:pPr algn="ctr" fontAlgn="ctr"/>
                      <a:r>
                        <a:rPr lang="uk-UA" sz="1100" u="none" strike="noStrike" noProof="0" dirty="0">
                          <a:effectLst/>
                        </a:rPr>
                        <a:t>2.4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ctr"/>
                </a:tc>
                <a:tc>
                  <a:txBody>
                    <a:bodyPr/>
                    <a:lstStyle/>
                    <a:p>
                      <a:pPr marL="36000" lvl="0" algn="l" fontAlgn="b"/>
                      <a:r>
                        <a:rPr lang="uk-UA" sz="1100" b="0" u="none" strike="noStrike" noProof="0" dirty="0">
                          <a:effectLst/>
                        </a:rPr>
                        <a:t>Алкогольні напої, тютюнові вироби, наркотики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100" b="0" u="none" strike="noStrike" noProof="0" dirty="0">
                          <a:effectLst/>
                        </a:rPr>
                        <a:t>7,3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100" b="0" u="none" strike="noStrike" noProof="0" dirty="0">
                          <a:effectLst/>
                        </a:rPr>
                        <a:t>7,7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100" b="0" u="none" strike="noStrike" noProof="0" dirty="0">
                          <a:effectLst/>
                        </a:rPr>
                        <a:t>160,4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100" b="0" u="none" strike="noStrike" noProof="0" dirty="0">
                          <a:effectLst/>
                        </a:rPr>
                        <a:t>13,4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100" b="0" u="none" strike="noStrike" noProof="0" dirty="0">
                          <a:effectLst/>
                        </a:rPr>
                        <a:t>258,0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100" b="0" u="none" strike="noStrike" noProof="0" dirty="0">
                          <a:effectLst/>
                        </a:rPr>
                        <a:t>3,6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100" b="0" u="none" strike="noStrike" noProof="0" dirty="0">
                          <a:effectLst/>
                        </a:rPr>
                        <a:t>513,4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100" b="0" u="none" strike="noStrike" noProof="0" dirty="0">
                          <a:effectLst/>
                        </a:rPr>
                        <a:t>42,8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100" b="0" u="none" strike="noStrike" noProof="0" dirty="0">
                          <a:effectLst/>
                        </a:rPr>
                        <a:t>353,0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100" b="0" u="none" strike="noStrike" noProof="0" dirty="0">
                          <a:effectLst/>
                        </a:rPr>
                        <a:t>29,4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100" b="0" u="none" strike="noStrike" noProof="0" dirty="0">
                          <a:effectLst/>
                        </a:rPr>
                        <a:t>320,1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67838">
                <a:tc>
                  <a:txBody>
                    <a:bodyPr/>
                    <a:lstStyle/>
                    <a:p>
                      <a:pPr algn="ctr" fontAlgn="ctr"/>
                      <a:r>
                        <a:rPr lang="uk-UA" sz="1100" u="none" strike="noStrike" noProof="0" dirty="0">
                          <a:effectLst/>
                        </a:rPr>
                        <a:t>2.5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ctr"/>
                </a:tc>
                <a:tc>
                  <a:txBody>
                    <a:bodyPr/>
                    <a:lstStyle/>
                    <a:p>
                      <a:pPr marL="36000" lvl="0" algn="l" fontAlgn="b"/>
                      <a:r>
                        <a:rPr lang="uk-UA" sz="1100" b="0" u="none" strike="noStrike" noProof="0" dirty="0">
                          <a:effectLst/>
                        </a:rPr>
                        <a:t>Одяг</a:t>
                      </a:r>
                      <a:r>
                        <a:rPr lang="uk-UA" sz="1100" b="0" u="none" strike="noStrike" baseline="0" noProof="0" dirty="0">
                          <a:effectLst/>
                        </a:rPr>
                        <a:t> та взуття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100" b="0" u="none" strike="noStrike" noProof="0" dirty="0">
                          <a:effectLst/>
                        </a:rPr>
                        <a:t>6,3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100" b="0" u="none" strike="noStrike" noProof="0" dirty="0">
                          <a:effectLst/>
                        </a:rPr>
                        <a:t>6,6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100" b="0" u="none" strike="noStrike" noProof="0" dirty="0">
                          <a:effectLst/>
                        </a:rPr>
                        <a:t>137,5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100" b="0" u="none" strike="noStrike" noProof="0" dirty="0">
                          <a:effectLst/>
                        </a:rPr>
                        <a:t>11,5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100" b="0" u="none" strike="noStrike" noProof="0" dirty="0">
                          <a:effectLst/>
                        </a:rPr>
                        <a:t>379,9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100" b="0" u="none" strike="noStrike" noProof="0" dirty="0">
                          <a:effectLst/>
                        </a:rPr>
                        <a:t>5,3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100" b="0" u="none" strike="noStrike" noProof="0" dirty="0">
                          <a:effectLst/>
                        </a:rPr>
                        <a:t>755,8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100" b="0" u="none" strike="noStrike" noProof="0" dirty="0">
                          <a:effectLst/>
                        </a:rPr>
                        <a:t>63,0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100" b="0" u="none" strike="noStrike" noProof="0" dirty="0">
                          <a:effectLst/>
                        </a:rPr>
                        <a:t>618,3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100" b="0" u="none" strike="noStrike" noProof="0" dirty="0">
                          <a:effectLst/>
                        </a:rPr>
                        <a:t>51,5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100" b="0" u="none" strike="noStrike" noProof="0" dirty="0">
                          <a:effectLst/>
                        </a:rPr>
                        <a:t>549,8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67838">
                <a:tc>
                  <a:txBody>
                    <a:bodyPr/>
                    <a:lstStyle/>
                    <a:p>
                      <a:pPr algn="ctr" fontAlgn="ctr"/>
                      <a:r>
                        <a:rPr lang="uk-UA" sz="1100" u="none" strike="noStrike" noProof="0" dirty="0">
                          <a:effectLst/>
                        </a:rPr>
                        <a:t>2.6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ctr"/>
                </a:tc>
                <a:tc>
                  <a:txBody>
                    <a:bodyPr/>
                    <a:lstStyle/>
                    <a:p>
                      <a:pPr marL="36000" lvl="0" algn="l" fontAlgn="b"/>
                      <a:r>
                        <a:rPr lang="uk-UA" sz="1100" b="0" u="none" strike="noStrike" noProof="0" dirty="0">
                          <a:effectLst/>
                        </a:rPr>
                        <a:t>Охорона здоров’я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100" b="0" u="none" strike="noStrike" noProof="0" dirty="0">
                          <a:effectLst/>
                        </a:rPr>
                        <a:t>4,5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100" b="0" u="none" strike="noStrike" noProof="0" dirty="0">
                          <a:effectLst/>
                        </a:rPr>
                        <a:t>4,7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100" b="0" u="none" strike="noStrike" noProof="0" dirty="0">
                          <a:effectLst/>
                        </a:rPr>
                        <a:t>97,9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100" b="0" u="none" strike="noStrike" noProof="0" dirty="0">
                          <a:effectLst/>
                        </a:rPr>
                        <a:t>8,2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100" b="0" u="none" strike="noStrike" noProof="0" dirty="0">
                          <a:effectLst/>
                        </a:rPr>
                        <a:t>265,2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100" b="0" u="none" strike="noStrike" noProof="0" dirty="0">
                          <a:effectLst/>
                        </a:rPr>
                        <a:t>3,7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100" b="0" u="none" strike="noStrike" noProof="0" dirty="0">
                          <a:effectLst/>
                        </a:rPr>
                        <a:t>527,6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100" b="0" u="none" strike="noStrike" noProof="0" dirty="0">
                          <a:effectLst/>
                        </a:rPr>
                        <a:t>44,0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100" b="0" u="none" strike="noStrike" noProof="0" dirty="0">
                          <a:effectLst/>
                        </a:rPr>
                        <a:t>429,7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100" b="0" u="none" strike="noStrike" noProof="0" dirty="0">
                          <a:effectLst/>
                        </a:rPr>
                        <a:t>35,8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100" b="0" u="none" strike="noStrike" noProof="0" dirty="0">
                          <a:effectLst/>
                        </a:rPr>
                        <a:t>539,0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29572">
                <a:tc>
                  <a:txBody>
                    <a:bodyPr/>
                    <a:lstStyle/>
                    <a:p>
                      <a:pPr algn="ctr" fontAlgn="ctr"/>
                      <a:r>
                        <a:rPr lang="uk-UA" sz="1100" u="none" strike="noStrike" noProof="0" dirty="0">
                          <a:effectLst/>
                        </a:rPr>
                        <a:t>2.7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ctr"/>
                </a:tc>
                <a:tc>
                  <a:txBody>
                    <a:bodyPr/>
                    <a:lstStyle/>
                    <a:p>
                      <a:pPr marL="36000" lvl="0" algn="l" fontAlgn="b"/>
                      <a:r>
                        <a:rPr lang="uk-UA" sz="1100" b="0" u="none" strike="noStrike" noProof="0" dirty="0">
                          <a:effectLst/>
                        </a:rPr>
                        <a:t>Побутові</a:t>
                      </a:r>
                      <a:r>
                        <a:rPr lang="uk-UA" sz="1100" b="0" u="none" strike="noStrike" baseline="0" noProof="0" dirty="0">
                          <a:effectLst/>
                        </a:rPr>
                        <a:t> речі</a:t>
                      </a:r>
                      <a:r>
                        <a:rPr lang="uk-UA" sz="1100" b="0" u="none" strike="noStrike" noProof="0" dirty="0">
                          <a:effectLst/>
                        </a:rPr>
                        <a:t>, побутова</a:t>
                      </a:r>
                      <a:r>
                        <a:rPr lang="uk-UA" sz="1100" b="0" u="none" strike="noStrike" baseline="0" noProof="0" dirty="0">
                          <a:effectLst/>
                        </a:rPr>
                        <a:t> техніка</a:t>
                      </a:r>
                      <a:r>
                        <a:rPr lang="uk-UA" sz="1100" b="0" u="none" strike="noStrike" noProof="0" dirty="0">
                          <a:effectLst/>
                        </a:rPr>
                        <a:t>, утримання житла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100" b="0" u="none" strike="noStrike" noProof="0" dirty="0">
                          <a:effectLst/>
                        </a:rPr>
                        <a:t>3,9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100" b="0" u="none" strike="noStrike" noProof="0" dirty="0">
                          <a:effectLst/>
                        </a:rPr>
                        <a:t>4,1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100" b="0" u="none" strike="noStrike" noProof="0" dirty="0">
                          <a:effectLst/>
                        </a:rPr>
                        <a:t>85,4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100" b="0" u="none" strike="noStrike" noProof="0" dirty="0">
                          <a:effectLst/>
                        </a:rPr>
                        <a:t>7,1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100" b="0" u="none" strike="noStrike" noProof="0" dirty="0">
                          <a:effectLst/>
                        </a:rPr>
                        <a:t>408,5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100" b="0" u="none" strike="noStrike" noProof="0" dirty="0">
                          <a:effectLst/>
                        </a:rPr>
                        <a:t>5,7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100" b="0" u="none" strike="noStrike" noProof="0" dirty="0">
                          <a:effectLst/>
                        </a:rPr>
                        <a:t>812,8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100" b="0" u="none" strike="noStrike" noProof="0" dirty="0">
                          <a:effectLst/>
                        </a:rPr>
                        <a:t>67,7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100" b="0" u="none" strike="noStrike" noProof="0" dirty="0">
                          <a:effectLst/>
                        </a:rPr>
                        <a:t>727,4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100" b="0" u="none" strike="noStrike" noProof="0" dirty="0">
                          <a:effectLst/>
                        </a:rPr>
                        <a:t>60,6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100" b="0" u="none" strike="noStrike" noProof="0" dirty="0">
                          <a:effectLst/>
                        </a:rPr>
                        <a:t>951,8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68767">
                <a:tc>
                  <a:txBody>
                    <a:bodyPr/>
                    <a:lstStyle/>
                    <a:p>
                      <a:pPr algn="ctr" fontAlgn="ctr"/>
                      <a:r>
                        <a:rPr lang="uk-UA" sz="1100" u="none" strike="noStrike" noProof="0" dirty="0">
                          <a:effectLst/>
                        </a:rPr>
                        <a:t>2.8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ctr"/>
                </a:tc>
                <a:tc>
                  <a:txBody>
                    <a:bodyPr/>
                    <a:lstStyle/>
                    <a:p>
                      <a:pPr marL="36000" lvl="0" algn="l" fontAlgn="b"/>
                      <a:r>
                        <a:rPr lang="uk-UA" sz="1100" b="0" u="none" strike="noStrike" noProof="0" dirty="0">
                          <a:effectLst/>
                        </a:rPr>
                        <a:t>Відпочинок та культура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100" b="0" u="none" strike="noStrike" noProof="0" dirty="0">
                          <a:effectLst/>
                        </a:rPr>
                        <a:t>3,7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100" b="0" u="none" strike="noStrike" noProof="0" dirty="0">
                          <a:effectLst/>
                        </a:rPr>
                        <a:t>3,9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100" b="0" u="none" strike="noStrike" noProof="0" dirty="0">
                          <a:effectLst/>
                        </a:rPr>
                        <a:t>81,2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100" b="0" u="none" strike="noStrike" noProof="0" dirty="0">
                          <a:effectLst/>
                        </a:rPr>
                        <a:t>6,8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100" b="0" u="none" strike="noStrike" noProof="0" dirty="0">
                          <a:effectLst/>
                        </a:rPr>
                        <a:t>623,5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100" b="0" u="none" strike="noStrike" noProof="0" dirty="0">
                          <a:effectLst/>
                        </a:rPr>
                        <a:t>8,7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100" b="0" u="none" strike="noStrike" noProof="0" dirty="0">
                          <a:effectLst/>
                        </a:rPr>
                        <a:t>1 240,6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100" b="0" u="none" strike="noStrike" noProof="0" dirty="0">
                          <a:effectLst/>
                        </a:rPr>
                        <a:t>103,4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100" b="0" u="none" strike="noStrike" noProof="0" dirty="0">
                          <a:effectLst/>
                        </a:rPr>
                        <a:t>1 159,4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100" b="0" u="none" strike="noStrike" noProof="0" dirty="0">
                          <a:effectLst/>
                        </a:rPr>
                        <a:t>96,6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100" b="0" u="none" strike="noStrike" noProof="0" dirty="0">
                          <a:effectLst/>
                        </a:rPr>
                        <a:t>1 527,3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83893">
                <a:tc>
                  <a:txBody>
                    <a:bodyPr/>
                    <a:lstStyle/>
                    <a:p>
                      <a:pPr algn="ctr" fontAlgn="ctr"/>
                      <a:r>
                        <a:rPr lang="uk-UA" sz="1100" u="none" strike="noStrike" noProof="0" dirty="0">
                          <a:effectLst/>
                        </a:rPr>
                        <a:t>2.9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ctr"/>
                </a:tc>
                <a:tc>
                  <a:txBody>
                    <a:bodyPr/>
                    <a:lstStyle/>
                    <a:p>
                      <a:pPr marL="36000" lvl="0" algn="l" fontAlgn="b"/>
                      <a:r>
                        <a:rPr lang="uk-UA" sz="1100" b="0" u="none" strike="noStrike" noProof="0" dirty="0">
                          <a:effectLst/>
                        </a:rPr>
                        <a:t>Різні товари та</a:t>
                      </a:r>
                      <a:r>
                        <a:rPr lang="uk-UA" sz="1100" b="0" u="none" strike="noStrike" baseline="0" noProof="0" dirty="0">
                          <a:effectLst/>
                        </a:rPr>
                        <a:t> послуги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100" b="0" u="none" strike="noStrike" noProof="0" dirty="0">
                          <a:effectLst/>
                        </a:rPr>
                        <a:t>3,2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100" b="0" u="none" strike="noStrike" noProof="0" dirty="0">
                          <a:effectLst/>
                        </a:rPr>
                        <a:t>3,4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100" b="0" u="none" strike="noStrike" noProof="0" dirty="0">
                          <a:effectLst/>
                        </a:rPr>
                        <a:t>70,8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100" b="0" u="none" strike="noStrike" noProof="0" dirty="0">
                          <a:effectLst/>
                        </a:rPr>
                        <a:t>5,9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100" b="0" u="none" strike="noStrike" noProof="0" dirty="0">
                          <a:effectLst/>
                        </a:rPr>
                        <a:t>781,2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100" b="0" u="none" strike="noStrike" noProof="0" dirty="0">
                          <a:effectLst/>
                        </a:rPr>
                        <a:t>10,9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100" b="0" u="none" strike="noStrike" noProof="0" dirty="0">
                          <a:effectLst/>
                        </a:rPr>
                        <a:t>1 554,3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100" b="0" u="none" strike="noStrike" noProof="0" dirty="0">
                          <a:effectLst/>
                        </a:rPr>
                        <a:t>129,5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100" b="0" u="none" strike="noStrike" noProof="0" dirty="0">
                          <a:effectLst/>
                        </a:rPr>
                        <a:t>1 483,5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100" b="0" u="none" strike="noStrike" noProof="0" dirty="0">
                          <a:effectLst/>
                        </a:rPr>
                        <a:t>123,6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100" b="0" u="none" strike="noStrike" noProof="0" dirty="0">
                          <a:effectLst/>
                        </a:rPr>
                        <a:t>2 194,9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71644">
                <a:tc>
                  <a:txBody>
                    <a:bodyPr/>
                    <a:lstStyle/>
                    <a:p>
                      <a:pPr algn="ctr" fontAlgn="ctr"/>
                      <a:r>
                        <a:rPr lang="uk-UA" sz="1100" u="none" strike="noStrike" noProof="0" dirty="0">
                          <a:effectLst/>
                        </a:rPr>
                        <a:t>2.10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ctr"/>
                </a:tc>
                <a:tc>
                  <a:txBody>
                    <a:bodyPr/>
                    <a:lstStyle/>
                    <a:p>
                      <a:pPr marL="36000" lvl="0" algn="l" fontAlgn="b"/>
                      <a:r>
                        <a:rPr lang="uk-UA" sz="1100" b="0" u="none" strike="noStrike" noProof="0" dirty="0">
                          <a:effectLst/>
                        </a:rPr>
                        <a:t>Ресторани та готелі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100" b="0" u="none" strike="noStrike" noProof="0" dirty="0">
                          <a:effectLst/>
                        </a:rPr>
                        <a:t>2,3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100" b="0" u="none" strike="noStrike" noProof="0" dirty="0">
                          <a:effectLst/>
                        </a:rPr>
                        <a:t>2,4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100" b="0" u="none" strike="noStrike" noProof="0" dirty="0">
                          <a:effectLst/>
                        </a:rPr>
                        <a:t>50,0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100" b="0" u="none" strike="noStrike" noProof="0" dirty="0">
                          <a:effectLst/>
                        </a:rPr>
                        <a:t>4,2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100" b="0" u="none" strike="noStrike" noProof="0" dirty="0">
                          <a:effectLst/>
                        </a:rPr>
                        <a:t>616,4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100" b="0" u="none" strike="noStrike" noProof="0" dirty="0">
                          <a:effectLst/>
                        </a:rPr>
                        <a:t>8,6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100" b="0" u="none" strike="noStrike" noProof="0" dirty="0">
                          <a:effectLst/>
                        </a:rPr>
                        <a:t>1 226,3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100" b="0" u="none" strike="noStrike" noProof="0" dirty="0">
                          <a:effectLst/>
                        </a:rPr>
                        <a:t>102,2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100" b="0" u="none" strike="noStrike" noProof="0" dirty="0">
                          <a:effectLst/>
                        </a:rPr>
                        <a:t>1 176,4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100" b="0" u="none" strike="noStrike" noProof="0" dirty="0">
                          <a:effectLst/>
                        </a:rPr>
                        <a:t>98,0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100" b="0" u="none" strike="noStrike" noProof="0" dirty="0">
                          <a:effectLst/>
                        </a:rPr>
                        <a:t>2 453,4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67838">
                <a:tc>
                  <a:txBody>
                    <a:bodyPr/>
                    <a:lstStyle/>
                    <a:p>
                      <a:pPr algn="ctr" fontAlgn="ctr"/>
                      <a:r>
                        <a:rPr lang="uk-UA" sz="1100" u="none" strike="noStrike" noProof="0" dirty="0">
                          <a:effectLst/>
                        </a:rPr>
                        <a:t>2.11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ctr"/>
                </a:tc>
                <a:tc>
                  <a:txBody>
                    <a:bodyPr/>
                    <a:lstStyle/>
                    <a:p>
                      <a:pPr marL="36000" lvl="0" algn="l" fontAlgn="b"/>
                      <a:r>
                        <a:rPr lang="uk-UA" sz="1100" b="0" u="none" strike="noStrike" noProof="0" dirty="0">
                          <a:effectLst/>
                        </a:rPr>
                        <a:t>Зв’язок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100" b="0" u="none" strike="noStrike" noProof="0" dirty="0">
                          <a:effectLst/>
                        </a:rPr>
                        <a:t>2,3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100" b="0" u="none" strike="noStrike" noProof="0" dirty="0">
                          <a:effectLst/>
                        </a:rPr>
                        <a:t>2,4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100" b="0" u="none" strike="noStrike" noProof="0" dirty="0">
                          <a:effectLst/>
                        </a:rPr>
                        <a:t>50,0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100" b="0" u="none" strike="noStrike" noProof="0" dirty="0">
                          <a:effectLst/>
                        </a:rPr>
                        <a:t>4,2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100" b="0" u="none" strike="noStrike" noProof="0" dirty="0">
                          <a:effectLst/>
                        </a:rPr>
                        <a:t>186,3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100" b="0" u="none" strike="noStrike" noProof="0" dirty="0">
                          <a:effectLst/>
                        </a:rPr>
                        <a:t>2,6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100" b="0" u="none" strike="noStrike" noProof="0" dirty="0">
                          <a:effectLst/>
                        </a:rPr>
                        <a:t>370,8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100" b="0" u="none" strike="noStrike" noProof="0" dirty="0">
                          <a:effectLst/>
                        </a:rPr>
                        <a:t>30,9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100" b="0" u="none" strike="noStrike" noProof="0" dirty="0">
                          <a:effectLst/>
                        </a:rPr>
                        <a:t>320,8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100" b="0" u="none" strike="noStrike" noProof="0" dirty="0">
                          <a:effectLst/>
                        </a:rPr>
                        <a:t>26,7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100" b="0" u="none" strike="noStrike" noProof="0" dirty="0">
                          <a:effectLst/>
                        </a:rPr>
                        <a:t>741,7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67838">
                <a:tc>
                  <a:txBody>
                    <a:bodyPr/>
                    <a:lstStyle/>
                    <a:p>
                      <a:pPr algn="ctr" fontAlgn="b"/>
                      <a:r>
                        <a:rPr lang="uk-UA" sz="1100" u="none" strike="noStrike" noProof="0" dirty="0">
                          <a:effectLst/>
                        </a:rPr>
                        <a:t>2.12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>
                  <a:txBody>
                    <a:bodyPr/>
                    <a:lstStyle/>
                    <a:p>
                      <a:pPr marL="36000" lvl="0" algn="l" fontAlgn="b"/>
                      <a:r>
                        <a:rPr lang="uk-UA" sz="1100" b="0" u="none" strike="noStrike" noProof="0" dirty="0">
                          <a:effectLst/>
                        </a:rPr>
                        <a:t>Освіта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100" b="0" u="none" strike="noStrike" noProof="0" dirty="0">
                          <a:effectLst/>
                        </a:rPr>
                        <a:t>1,3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100" b="0" u="none" strike="noStrike" noProof="0" dirty="0">
                          <a:effectLst/>
                        </a:rPr>
                        <a:t>1,4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100" b="0" u="none" strike="noStrike" noProof="0" dirty="0">
                          <a:effectLst/>
                        </a:rPr>
                        <a:t>29,2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100" b="0" u="none" strike="noStrike" noProof="0" dirty="0">
                          <a:effectLst/>
                        </a:rPr>
                        <a:t>2,4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100" b="0" u="none" strike="noStrike" noProof="0" dirty="0">
                          <a:effectLst/>
                        </a:rPr>
                        <a:t>78,8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100" b="0" u="none" strike="noStrike" noProof="0" dirty="0">
                          <a:effectLst/>
                        </a:rPr>
                        <a:t>1,1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100" b="0" u="none" strike="noStrike" noProof="0" dirty="0">
                          <a:effectLst/>
                        </a:rPr>
                        <a:t>156,9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100" b="0" u="none" strike="noStrike" noProof="0" dirty="0">
                          <a:effectLst/>
                        </a:rPr>
                        <a:t>13,1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100" b="0" u="none" strike="noStrike" noProof="0" dirty="0">
                          <a:effectLst/>
                        </a:rPr>
                        <a:t>127,7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100" b="0" u="none" strike="noStrike" noProof="0" dirty="0">
                          <a:effectLst/>
                        </a:rPr>
                        <a:t>10,6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100" b="0" u="none" strike="noStrike" noProof="0" dirty="0">
                          <a:effectLst/>
                        </a:rPr>
                        <a:t>537,9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420148">
                <a:tc gridSpan="13">
                  <a:txBody>
                    <a:bodyPr/>
                    <a:lstStyle/>
                    <a:p>
                      <a:pPr algn="l" fontAlgn="b"/>
                      <a:r>
                        <a:rPr lang="uk-UA" sz="1100" u="none" strike="noStrike" noProof="0" dirty="0">
                          <a:effectLst/>
                        </a:rPr>
                        <a:t>*) Дані </a:t>
                      </a:r>
                      <a:r>
                        <a:rPr lang="uk-UA" sz="1100" u="none" strike="noStrike" noProof="0" dirty="0" err="1">
                          <a:effectLst/>
                        </a:rPr>
                        <a:t>Укрстату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  <a:p>
                      <a:pPr algn="l" fontAlgn="b"/>
                      <a:r>
                        <a:rPr lang="uk-UA" sz="1100" u="none" strike="noStrike" noProof="0" dirty="0">
                          <a:effectLst/>
                        </a:rPr>
                        <a:t>**) Дані </a:t>
                      </a:r>
                      <a:r>
                        <a:rPr lang="uk-UA" sz="1100" u="none" strike="noStrike" noProof="0" dirty="0" err="1">
                          <a:effectLst/>
                        </a:rPr>
                        <a:t>Eurostat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</a:tbl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Box 2">
            <a:extLst>
              <a:ext uri="{FF2B5EF4-FFF2-40B4-BE49-F238E27FC236}">
                <a16:creationId xmlns:a16="http://schemas.microsoft.com/office/drawing/2014/main" id="{3FEE67E9-101D-475B-BCAE-5449FAF263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9988" y="1755775"/>
            <a:ext cx="699611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uk-UA" altLang="ru-RU" sz="4000" b="1">
                <a:solidFill>
                  <a:srgbClr val="FF9900"/>
                </a:solidFill>
              </a:rPr>
              <a:t>Економіка України</a:t>
            </a:r>
          </a:p>
        </p:txBody>
      </p:sp>
      <p:sp>
        <p:nvSpPr>
          <p:cNvPr id="27651" name="Номер слайда 1">
            <a:extLst>
              <a:ext uri="{FF2B5EF4-FFF2-40B4-BE49-F238E27FC236}">
                <a16:creationId xmlns:a16="http://schemas.microsoft.com/office/drawing/2014/main" id="{35CB5EA6-67F7-402D-B9DB-8D6D9ACD7000}"/>
              </a:ext>
            </a:extLst>
          </p:cNvPr>
          <p:cNvSpPr txBox="1">
            <a:spLocks noGrp="1"/>
          </p:cNvSpPr>
          <p:nvPr/>
        </p:nvSpPr>
        <p:spPr bwMode="auto">
          <a:xfrm>
            <a:off x="6677025" y="646430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47BCB567-C26D-4763-9C65-AA547955AD61}" type="slidenum">
              <a:rPr lang="ru-RU" altLang="ru-RU" sz="1200">
                <a:solidFill>
                  <a:schemeClr val="bg1"/>
                </a:solidFill>
              </a:rPr>
              <a:pPr algn="r" eaLnBrk="1" hangingPunct="1">
                <a:spcBef>
                  <a:spcPct val="0"/>
                </a:spcBef>
                <a:buFontTx/>
                <a:buNone/>
              </a:pPr>
              <a:t>15</a:t>
            </a:fld>
            <a:endParaRPr lang="ru-RU" altLang="ru-RU" sz="12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Номер слайда 1">
            <a:extLst>
              <a:ext uri="{FF2B5EF4-FFF2-40B4-BE49-F238E27FC236}">
                <a16:creationId xmlns:a16="http://schemas.microsoft.com/office/drawing/2014/main" id="{83FCED06-8926-4CDF-9E98-F126704B12EB}"/>
              </a:ext>
            </a:extLst>
          </p:cNvPr>
          <p:cNvSpPr txBox="1">
            <a:spLocks noGrp="1"/>
          </p:cNvSpPr>
          <p:nvPr/>
        </p:nvSpPr>
        <p:spPr bwMode="auto">
          <a:xfrm>
            <a:off x="6677025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05E4F83-095D-4CAB-9607-7B672CB4192B}" type="slidenum">
              <a:rPr lang="ru-RU" altLang="ru-RU" sz="1200">
                <a:solidFill>
                  <a:schemeClr val="bg1"/>
                </a:solidFill>
              </a:rPr>
              <a:pPr algn="r" eaLnBrk="1" hangingPunct="1">
                <a:spcBef>
                  <a:spcPct val="0"/>
                </a:spcBef>
                <a:buFontTx/>
                <a:buNone/>
              </a:pPr>
              <a:t>16</a:t>
            </a:fld>
            <a:endParaRPr lang="ru-RU" altLang="ru-RU" sz="1200">
              <a:solidFill>
                <a:schemeClr val="bg1"/>
              </a:solidFill>
            </a:endParaRPr>
          </a:p>
        </p:txBody>
      </p:sp>
      <p:sp>
        <p:nvSpPr>
          <p:cNvPr id="10243" name="TextBox 6">
            <a:extLst>
              <a:ext uri="{FF2B5EF4-FFF2-40B4-BE49-F238E27FC236}">
                <a16:creationId xmlns:a16="http://schemas.microsoft.com/office/drawing/2014/main" id="{FBFD7F4D-1860-47FD-9279-87A1DB0E3E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863" y="282575"/>
            <a:ext cx="79740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uk-UA" altLang="ru-RU" sz="2400" b="1">
                <a:solidFill>
                  <a:srgbClr val="FF9900"/>
                </a:solidFill>
              </a:rPr>
              <a:t>Бізнес - процес задоволення потреб людської популяції.</a:t>
            </a:r>
          </a:p>
        </p:txBody>
      </p: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03EA0E5C-DA7E-462A-9456-FC6D7A2A299A}"/>
              </a:ext>
            </a:extLst>
          </p:cNvPr>
          <p:cNvGrpSpPr/>
          <p:nvPr/>
        </p:nvGrpSpPr>
        <p:grpSpPr>
          <a:xfrm>
            <a:off x="228600" y="658200"/>
            <a:ext cx="8802466" cy="5814859"/>
            <a:chOff x="228600" y="266311"/>
            <a:chExt cx="8802466" cy="5814859"/>
          </a:xfrm>
          <a:noFill/>
        </p:grpSpPr>
        <p:sp>
          <p:nvSpPr>
            <p:cNvPr id="8" name="Rectangle 90">
              <a:extLst>
                <a:ext uri="{FF2B5EF4-FFF2-40B4-BE49-F238E27FC236}">
                  <a16:creationId xmlns:a16="http://schemas.microsoft.com/office/drawing/2014/main" id="{8D217F60-ACDA-4351-900A-E27E699F00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9961" y="1354080"/>
              <a:ext cx="973246" cy="1776321"/>
            </a:xfrm>
            <a:prstGeom prst="rect">
              <a:avLst/>
            </a:prstGeom>
            <a:grpFill/>
            <a:ln w="12700"/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eaLnBrk="1" hangingPunct="1">
                <a:defRPr/>
              </a:pPr>
              <a:endParaRPr lang="ru-RU" sz="550"/>
            </a:p>
          </p:txBody>
        </p:sp>
        <p:sp>
          <p:nvSpPr>
            <p:cNvPr id="9" name="Text Box 1">
              <a:extLst>
                <a:ext uri="{FF2B5EF4-FFF2-40B4-BE49-F238E27FC236}">
                  <a16:creationId xmlns:a16="http://schemas.microsoft.com/office/drawing/2014/main" id="{ECFFA506-19AF-49E4-A635-BC77A00D7F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8600" y="822960"/>
              <a:ext cx="890339" cy="23344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45720" tIns="32004" rIns="45720" bIns="0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 sz="1000"/>
              </a:pPr>
              <a:r>
                <a:rPr lang="uk-UA" sz="550" b="1" dirty="0" err="1">
                  <a:solidFill>
                    <a:srgbClr val="000000"/>
                  </a:solidFill>
                  <a:latin typeface="Verdana"/>
                  <a:ea typeface="Verdana"/>
                  <a:cs typeface="Verdana"/>
                </a:rPr>
                <a:t>Невідновлювальні</a:t>
              </a:r>
              <a:r>
                <a:rPr lang="uk-UA" sz="550" b="1" dirty="0">
                  <a:solidFill>
                    <a:srgbClr val="000000"/>
                  </a:solidFill>
                  <a:latin typeface="Verdana"/>
                  <a:ea typeface="Verdana"/>
                  <a:cs typeface="Verdana"/>
                </a:rPr>
                <a:t> ресурси</a:t>
              </a:r>
            </a:p>
          </p:txBody>
        </p:sp>
        <p:sp>
          <p:nvSpPr>
            <p:cNvPr id="10" name="Text Box 2">
              <a:extLst>
                <a:ext uri="{FF2B5EF4-FFF2-40B4-BE49-F238E27FC236}">
                  <a16:creationId xmlns:a16="http://schemas.microsoft.com/office/drawing/2014/main" id="{893495DC-934E-4D85-9FBD-5C103CFD9D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4412" y="1053754"/>
              <a:ext cx="728132" cy="303989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45720" tIns="32004" rIns="45720" bIns="0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 sz="1000"/>
              </a:pPr>
              <a:r>
                <a:rPr lang="uk-UA" sz="500" b="1" dirty="0">
                  <a:solidFill>
                    <a:srgbClr val="000000"/>
                  </a:solidFill>
                  <a:latin typeface="Verdana"/>
                  <a:ea typeface="Verdana"/>
                  <a:cs typeface="Verdana"/>
                </a:rPr>
                <a:t>Неорганічні елементи</a:t>
              </a:r>
            </a:p>
          </p:txBody>
        </p:sp>
        <p:sp>
          <p:nvSpPr>
            <p:cNvPr id="11" name="Text Box 3">
              <a:extLst>
                <a:ext uri="{FF2B5EF4-FFF2-40B4-BE49-F238E27FC236}">
                  <a16:creationId xmlns:a16="http://schemas.microsoft.com/office/drawing/2014/main" id="{D0699685-29D0-4FE0-AF7B-B1B1580926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4412" y="1355301"/>
              <a:ext cx="724527" cy="263701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45720" tIns="32004" rIns="45720" bIns="0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 sz="1000"/>
              </a:pPr>
              <a:r>
                <a:rPr lang="uk-UA" sz="550" b="1" dirty="0">
                  <a:solidFill>
                    <a:srgbClr val="000000"/>
                  </a:solidFill>
                  <a:latin typeface="Verdana"/>
                  <a:ea typeface="Verdana"/>
                  <a:cs typeface="Verdana"/>
                </a:rPr>
                <a:t>Органічні елементи</a:t>
              </a:r>
            </a:p>
          </p:txBody>
        </p:sp>
        <p:sp>
          <p:nvSpPr>
            <p:cNvPr id="12" name="Text Box 4">
              <a:extLst>
                <a:ext uri="{FF2B5EF4-FFF2-40B4-BE49-F238E27FC236}">
                  <a16:creationId xmlns:a16="http://schemas.microsoft.com/office/drawing/2014/main" id="{99ABEDAC-C03E-49CA-8B94-D5B62EDCE8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8600" y="1056195"/>
              <a:ext cx="169417" cy="566486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vert270" lIns="45720" tIns="32004" rIns="0" bIns="32004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 sz="1000"/>
              </a:pPr>
              <a:r>
                <a:rPr lang="uk-UA" sz="550" b="1" dirty="0">
                  <a:solidFill>
                    <a:srgbClr val="000000"/>
                  </a:solidFill>
                  <a:latin typeface="Verdana"/>
                  <a:ea typeface="Verdana"/>
                  <a:cs typeface="Verdana"/>
                </a:rPr>
                <a:t>Надра</a:t>
              </a:r>
            </a:p>
          </p:txBody>
        </p:sp>
        <p:sp>
          <p:nvSpPr>
            <p:cNvPr id="13" name="Text Box 5">
              <a:extLst>
                <a:ext uri="{FF2B5EF4-FFF2-40B4-BE49-F238E27FC236}">
                  <a16:creationId xmlns:a16="http://schemas.microsoft.com/office/drawing/2014/main" id="{788F5539-8323-4FB4-B0EC-E95EA9507F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34288" y="1002478"/>
              <a:ext cx="501042" cy="410202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45720" tIns="32004" rIns="45720" bIns="32004" anchor="ctr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 sz="1000"/>
              </a:pPr>
              <a:r>
                <a:rPr lang="uk-UA" sz="500" b="1" dirty="0">
                  <a:solidFill>
                    <a:srgbClr val="000000"/>
                  </a:solidFill>
                  <a:latin typeface="Verdana"/>
                  <a:ea typeface="Verdana"/>
                  <a:cs typeface="Verdana"/>
                </a:rPr>
                <a:t>Видобуток</a:t>
              </a:r>
            </a:p>
          </p:txBody>
        </p:sp>
        <p:sp>
          <p:nvSpPr>
            <p:cNvPr id="14" name="Text Box 6">
              <a:extLst>
                <a:ext uri="{FF2B5EF4-FFF2-40B4-BE49-F238E27FC236}">
                  <a16:creationId xmlns:a16="http://schemas.microsoft.com/office/drawing/2014/main" id="{E2B551CF-7278-4F28-A554-3141B555B5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36258" y="1002478"/>
              <a:ext cx="800224" cy="410202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45720" tIns="32004" rIns="45720" bIns="32004" anchor="ctr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 sz="1000"/>
              </a:pPr>
              <a:r>
                <a:rPr lang="uk-UA" sz="550" b="1" dirty="0">
                  <a:solidFill>
                    <a:srgbClr val="000000"/>
                  </a:solidFill>
                  <a:latin typeface="Verdana"/>
                  <a:ea typeface="Verdana"/>
                  <a:cs typeface="Verdana"/>
                </a:rPr>
                <a:t>Збагачення, стандартизація</a:t>
              </a:r>
            </a:p>
          </p:txBody>
        </p:sp>
        <p:sp>
          <p:nvSpPr>
            <p:cNvPr id="15" name="Text Box 11">
              <a:extLst>
                <a:ext uri="{FF2B5EF4-FFF2-40B4-BE49-F238E27FC236}">
                  <a16:creationId xmlns:a16="http://schemas.microsoft.com/office/drawing/2014/main" id="{5CE2670D-3D63-4F57-94CD-763B4362D6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33568" y="2580413"/>
              <a:ext cx="599309" cy="267974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45720" tIns="32004" rIns="45720" bIns="32004" anchor="ctr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 sz="1000"/>
              </a:pPr>
              <a:r>
                <a:rPr lang="uk-UA" sz="550" b="1" dirty="0">
                  <a:solidFill>
                    <a:srgbClr val="000000"/>
                  </a:solidFill>
                  <a:latin typeface="Verdana"/>
                  <a:ea typeface="Verdana"/>
                  <a:cs typeface="Verdana"/>
                </a:rPr>
                <a:t>Сортування</a:t>
              </a:r>
            </a:p>
          </p:txBody>
        </p:sp>
        <p:sp>
          <p:nvSpPr>
            <p:cNvPr id="16" name="Text Box 19">
              <a:extLst>
                <a:ext uri="{FF2B5EF4-FFF2-40B4-BE49-F238E27FC236}">
                  <a16:creationId xmlns:a16="http://schemas.microsoft.com/office/drawing/2014/main" id="{DB21E5E2-53D8-4641-816E-8535A302B0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8600" y="4260923"/>
              <a:ext cx="890339" cy="14769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45720" tIns="32004" rIns="45720" bIns="0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 sz="1000"/>
              </a:pPr>
              <a:r>
                <a:rPr lang="uk-UA" sz="550" b="1" dirty="0">
                  <a:solidFill>
                    <a:srgbClr val="000000"/>
                  </a:solidFill>
                  <a:latin typeface="Verdana"/>
                  <a:ea typeface="Verdana"/>
                  <a:cs typeface="Verdana"/>
                </a:rPr>
                <a:t>Вторинні ресурси</a:t>
              </a:r>
            </a:p>
          </p:txBody>
        </p:sp>
        <p:sp>
          <p:nvSpPr>
            <p:cNvPr id="17" name="Text Box 20">
              <a:extLst>
                <a:ext uri="{FF2B5EF4-FFF2-40B4-BE49-F238E27FC236}">
                  <a16:creationId xmlns:a16="http://schemas.microsoft.com/office/drawing/2014/main" id="{37852A66-AD6A-439D-9FF4-A0A8EE1CCE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8600" y="4408620"/>
              <a:ext cx="890339" cy="219751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45720" tIns="32004" rIns="45720" bIns="0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 sz="1000"/>
              </a:pPr>
              <a:r>
                <a:rPr lang="uk-UA" sz="550" b="1" dirty="0">
                  <a:solidFill>
                    <a:srgbClr val="000000"/>
                  </a:solidFill>
                  <a:latin typeface="Verdana"/>
                  <a:ea typeface="Verdana"/>
                  <a:cs typeface="Verdana"/>
                </a:rPr>
                <a:t>Побутові відходи</a:t>
              </a:r>
            </a:p>
          </p:txBody>
        </p:sp>
        <p:sp>
          <p:nvSpPr>
            <p:cNvPr id="18" name="Text Box 21">
              <a:extLst>
                <a:ext uri="{FF2B5EF4-FFF2-40B4-BE49-F238E27FC236}">
                  <a16:creationId xmlns:a16="http://schemas.microsoft.com/office/drawing/2014/main" id="{AE84506F-93F5-4593-91DF-072A50991A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8600" y="4628370"/>
              <a:ext cx="890339" cy="219751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45720" tIns="32004" rIns="45720" bIns="0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 sz="1000"/>
              </a:pPr>
              <a:r>
                <a:rPr lang="uk-UA" sz="550" b="1" dirty="0">
                  <a:solidFill>
                    <a:srgbClr val="000000"/>
                  </a:solidFill>
                  <a:latin typeface="Verdana"/>
                  <a:ea typeface="Verdana"/>
                  <a:cs typeface="Verdana"/>
                </a:rPr>
                <a:t>Промислові відходи</a:t>
              </a:r>
            </a:p>
          </p:txBody>
        </p:sp>
        <p:sp>
          <p:nvSpPr>
            <p:cNvPr id="19" name="Text Box 22">
              <a:extLst>
                <a:ext uri="{FF2B5EF4-FFF2-40B4-BE49-F238E27FC236}">
                  <a16:creationId xmlns:a16="http://schemas.microsoft.com/office/drawing/2014/main" id="{A2D37E6C-A2DD-42C6-907F-834CA297B0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8600" y="5375525"/>
              <a:ext cx="890339" cy="181995"/>
            </a:xfrm>
            <a:prstGeom prst="rect">
              <a:avLst/>
            </a:prstGeom>
            <a:no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45720" tIns="32004" rIns="45720" bIns="0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 sz="1000"/>
              </a:pPr>
              <a:r>
                <a:rPr lang="uk-UA" sz="550" b="1" dirty="0">
                  <a:solidFill>
                    <a:srgbClr val="000000"/>
                  </a:solidFill>
                  <a:latin typeface="Verdana"/>
                  <a:ea typeface="Verdana"/>
                  <a:cs typeface="Verdana"/>
                </a:rPr>
                <a:t>Частотний діапазон</a:t>
              </a:r>
            </a:p>
          </p:txBody>
        </p:sp>
        <p:sp>
          <p:nvSpPr>
            <p:cNvPr id="20" name="Text Box 23">
              <a:extLst>
                <a:ext uri="{FF2B5EF4-FFF2-40B4-BE49-F238E27FC236}">
                  <a16:creationId xmlns:a16="http://schemas.microsoft.com/office/drawing/2014/main" id="{B52B4351-2FFB-4B4E-ADAE-2FD8C7CE60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38821" y="4371995"/>
              <a:ext cx="436158" cy="498102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45720" tIns="32004" rIns="45720" bIns="32004" anchor="ctr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 sz="1000"/>
              </a:pPr>
              <a:r>
                <a:rPr lang="uk-UA" sz="550" b="1" dirty="0">
                  <a:solidFill>
                    <a:srgbClr val="000000"/>
                  </a:solidFill>
                  <a:latin typeface="Verdana"/>
                  <a:ea typeface="Verdana"/>
                  <a:cs typeface="Verdana"/>
                </a:rPr>
                <a:t>Збір</a:t>
              </a:r>
            </a:p>
          </p:txBody>
        </p:sp>
        <p:sp>
          <p:nvSpPr>
            <p:cNvPr id="21" name="Text Box 24">
              <a:extLst>
                <a:ext uri="{FF2B5EF4-FFF2-40B4-BE49-F238E27FC236}">
                  <a16:creationId xmlns:a16="http://schemas.microsoft.com/office/drawing/2014/main" id="{CE16E6EC-603C-42DD-8CA7-2C379D3690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27301" y="4361007"/>
              <a:ext cx="580344" cy="498102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45720" tIns="32004" rIns="45720" bIns="32004" anchor="ctr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 sz="1000"/>
              </a:pPr>
              <a:r>
                <a:rPr lang="uk-UA" sz="550" b="1" dirty="0">
                  <a:solidFill>
                    <a:srgbClr val="000000"/>
                  </a:solidFill>
                  <a:latin typeface="Verdana"/>
                  <a:ea typeface="Verdana"/>
                  <a:cs typeface="Verdana"/>
                </a:rPr>
                <a:t>Сортування</a:t>
              </a:r>
            </a:p>
          </p:txBody>
        </p:sp>
        <p:sp>
          <p:nvSpPr>
            <p:cNvPr id="22" name="Text Box 26">
              <a:extLst>
                <a:ext uri="{FF2B5EF4-FFF2-40B4-BE49-F238E27FC236}">
                  <a16:creationId xmlns:a16="http://schemas.microsoft.com/office/drawing/2014/main" id="{C4C5FC8F-EC26-43A6-8CB3-B3ABC48980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66248" y="709477"/>
              <a:ext cx="576738" cy="4384034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wordArtVert" lIns="45720" tIns="0" rIns="45720" bIns="0" anchor="ctr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 sz="1000"/>
              </a:pPr>
              <a:r>
                <a:rPr lang="uk-UA" sz="800" b="1" dirty="0">
                  <a:solidFill>
                    <a:srgbClr val="000000"/>
                  </a:solidFill>
                  <a:latin typeface="Verdana"/>
                  <a:ea typeface="Verdana"/>
                  <a:cs typeface="Verdana"/>
                </a:rPr>
                <a:t>КОМБІНАЦІЯ</a:t>
              </a:r>
            </a:p>
          </p:txBody>
        </p:sp>
        <p:sp>
          <p:nvSpPr>
            <p:cNvPr id="23" name="Text Box 27">
              <a:extLst>
                <a:ext uri="{FF2B5EF4-FFF2-40B4-BE49-F238E27FC236}">
                  <a16:creationId xmlns:a16="http://schemas.microsoft.com/office/drawing/2014/main" id="{C953A09E-75E8-4B34-9745-64C63319BF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95309" y="801040"/>
              <a:ext cx="708026" cy="457815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45720" tIns="32004" rIns="45720" bIns="0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lnSpc>
                  <a:spcPts val="1100"/>
                </a:lnSpc>
                <a:defRPr sz="1000"/>
              </a:pPr>
              <a:r>
                <a:rPr lang="uk-UA" sz="550" b="1" dirty="0">
                  <a:solidFill>
                    <a:srgbClr val="000000"/>
                  </a:solidFill>
                  <a:latin typeface="Verdana"/>
                  <a:ea typeface="Verdana"/>
                  <a:cs typeface="Verdana"/>
                </a:rPr>
                <a:t>Виробництво продуктів харчування</a:t>
              </a:r>
            </a:p>
          </p:txBody>
        </p:sp>
        <p:sp>
          <p:nvSpPr>
            <p:cNvPr id="24" name="Text Box 28">
              <a:extLst>
                <a:ext uri="{FF2B5EF4-FFF2-40B4-BE49-F238E27FC236}">
                  <a16:creationId xmlns:a16="http://schemas.microsoft.com/office/drawing/2014/main" id="{68477EBB-F9A3-4B77-95FA-089C52407C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79961" y="1810674"/>
              <a:ext cx="267943" cy="954696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vert270" lIns="45720" tIns="32004" rIns="45720" bIns="0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 sz="1000"/>
              </a:pPr>
              <a:r>
                <a:rPr lang="uk-UA" sz="550" b="1" dirty="0">
                  <a:solidFill>
                    <a:srgbClr val="000000"/>
                  </a:solidFill>
                  <a:latin typeface="Verdana"/>
                  <a:ea typeface="Verdana"/>
                  <a:cs typeface="Verdana"/>
                </a:rPr>
                <a:t>Виробництво матеріалів</a:t>
              </a:r>
            </a:p>
          </p:txBody>
        </p:sp>
        <p:sp>
          <p:nvSpPr>
            <p:cNvPr id="25" name="Text Box 29">
              <a:extLst>
                <a:ext uri="{FF2B5EF4-FFF2-40B4-BE49-F238E27FC236}">
                  <a16:creationId xmlns:a16="http://schemas.microsoft.com/office/drawing/2014/main" id="{1FCF627C-3526-4E61-B20F-7423A77D48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6703" y="1810674"/>
              <a:ext cx="235501" cy="954696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vert270" lIns="45720" tIns="32004" rIns="45720" bIns="0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 sz="1000"/>
              </a:pPr>
              <a:r>
                <a:rPr lang="uk-UA" sz="550" b="1" dirty="0">
                  <a:solidFill>
                    <a:srgbClr val="000000"/>
                  </a:solidFill>
                  <a:latin typeface="Verdana"/>
                  <a:ea typeface="Verdana"/>
                  <a:cs typeface="Verdana"/>
                </a:rPr>
                <a:t>Виробництво напівфабрикатів</a:t>
              </a:r>
            </a:p>
          </p:txBody>
        </p:sp>
        <p:sp>
          <p:nvSpPr>
            <p:cNvPr id="26" name="Text Box 30">
              <a:extLst>
                <a:ext uri="{FF2B5EF4-FFF2-40B4-BE49-F238E27FC236}">
                  <a16:creationId xmlns:a16="http://schemas.microsoft.com/office/drawing/2014/main" id="{53A480BA-AED9-48F0-866B-28F2337ED6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1311" y="1810674"/>
              <a:ext cx="231896" cy="954696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vert270" lIns="45720" tIns="32004" rIns="45720" bIns="0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 sz="1000"/>
              </a:pPr>
              <a:r>
                <a:rPr lang="uk-UA" sz="550" b="1" dirty="0">
                  <a:solidFill>
                    <a:srgbClr val="000000"/>
                  </a:solidFill>
                  <a:latin typeface="Verdana"/>
                  <a:ea typeface="Verdana"/>
                  <a:cs typeface="Verdana"/>
                </a:rPr>
                <a:t>Виробництво готових виробів</a:t>
              </a:r>
            </a:p>
          </p:txBody>
        </p:sp>
        <p:sp>
          <p:nvSpPr>
            <p:cNvPr id="27" name="Text Box 31">
              <a:extLst>
                <a:ext uri="{FF2B5EF4-FFF2-40B4-BE49-F238E27FC236}">
                  <a16:creationId xmlns:a16="http://schemas.microsoft.com/office/drawing/2014/main" id="{920ACC9B-E741-4C55-99CA-2B10FC2B1E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94380" y="3449040"/>
              <a:ext cx="808956" cy="238064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45720" tIns="32004" rIns="45720" bIns="0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 sz="1000"/>
              </a:pPr>
              <a:r>
                <a:rPr lang="uk-UA" sz="550" b="1" dirty="0">
                  <a:solidFill>
                    <a:srgbClr val="000000"/>
                  </a:solidFill>
                  <a:latin typeface="Verdana"/>
                  <a:ea typeface="Verdana"/>
                  <a:cs typeface="Verdana"/>
                </a:rPr>
                <a:t>Виробництво енергії</a:t>
              </a:r>
            </a:p>
          </p:txBody>
        </p:sp>
        <p:sp>
          <p:nvSpPr>
            <p:cNvPr id="28" name="Text Box 32">
              <a:extLst>
                <a:ext uri="{FF2B5EF4-FFF2-40B4-BE49-F238E27FC236}">
                  <a16:creationId xmlns:a16="http://schemas.microsoft.com/office/drawing/2014/main" id="{ABDA4D42-D4E5-4136-8ABD-370255405D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05529" y="1734982"/>
              <a:ext cx="684877" cy="234401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45720" tIns="32004" rIns="45720" bIns="0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 sz="1000"/>
              </a:pPr>
              <a:r>
                <a:rPr lang="uk-UA" sz="550" b="1" dirty="0">
                  <a:solidFill>
                    <a:srgbClr val="000000"/>
                  </a:solidFill>
                  <a:latin typeface="Verdana"/>
                  <a:ea typeface="Verdana"/>
                  <a:cs typeface="Verdana"/>
                </a:rPr>
                <a:t>Виробництво товарів</a:t>
              </a:r>
            </a:p>
          </p:txBody>
        </p:sp>
        <p:sp>
          <p:nvSpPr>
            <p:cNvPr id="29" name="Text Box 33">
              <a:extLst>
                <a:ext uri="{FF2B5EF4-FFF2-40B4-BE49-F238E27FC236}">
                  <a16:creationId xmlns:a16="http://schemas.microsoft.com/office/drawing/2014/main" id="{E53989F3-03C5-4F5C-81C9-A1F94E8AB4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79801" y="1810674"/>
              <a:ext cx="242711" cy="954696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vert270" lIns="45720" tIns="32004" rIns="45720" bIns="0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 sz="1000"/>
              </a:pPr>
              <a:r>
                <a:rPr lang="uk-UA" sz="550" b="1" dirty="0">
                  <a:solidFill>
                    <a:srgbClr val="000000"/>
                  </a:solidFill>
                  <a:latin typeface="Verdana"/>
                  <a:ea typeface="Verdana"/>
                  <a:cs typeface="Verdana"/>
                </a:rPr>
                <a:t>Виробництво комплектуючих</a:t>
              </a:r>
            </a:p>
          </p:txBody>
        </p:sp>
        <p:sp>
          <p:nvSpPr>
            <p:cNvPr id="30" name="Text Box 34">
              <a:extLst>
                <a:ext uri="{FF2B5EF4-FFF2-40B4-BE49-F238E27FC236}">
                  <a16:creationId xmlns:a16="http://schemas.microsoft.com/office/drawing/2014/main" id="{729A85EB-852A-466F-BDF3-885210ED6A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98321" y="2086584"/>
              <a:ext cx="692086" cy="235459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45720" tIns="32004" rIns="45720" bIns="0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 sz="1000"/>
              </a:pPr>
              <a:r>
                <a:rPr lang="uk-UA" sz="550" b="1" dirty="0">
                  <a:solidFill>
                    <a:srgbClr val="000000"/>
                  </a:solidFill>
                  <a:latin typeface="Verdana"/>
                  <a:ea typeface="Verdana"/>
                  <a:cs typeface="Verdana"/>
                </a:rPr>
                <a:t>Виробництво обладнання</a:t>
              </a:r>
            </a:p>
          </p:txBody>
        </p:sp>
        <p:sp>
          <p:nvSpPr>
            <p:cNvPr id="31" name="Text Box 35">
              <a:extLst>
                <a:ext uri="{FF2B5EF4-FFF2-40B4-BE49-F238E27FC236}">
                  <a16:creationId xmlns:a16="http://schemas.microsoft.com/office/drawing/2014/main" id="{B6CD44B1-6B92-4021-82E6-68DB5FDE62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98321" y="2613986"/>
              <a:ext cx="793015" cy="245389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45720" tIns="32004" rIns="45720" bIns="0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 sz="1000"/>
              </a:pPr>
              <a:r>
                <a:rPr lang="uk-UA" sz="550" b="1" dirty="0">
                  <a:solidFill>
                    <a:srgbClr val="000000"/>
                  </a:solidFill>
                  <a:latin typeface="Verdana"/>
                  <a:ea typeface="Verdana"/>
                  <a:cs typeface="Verdana"/>
                </a:rPr>
                <a:t>Виробництво інфраструктури</a:t>
              </a:r>
            </a:p>
          </p:txBody>
        </p:sp>
        <p:sp>
          <p:nvSpPr>
            <p:cNvPr id="32" name="Text Box 36">
              <a:extLst>
                <a:ext uri="{FF2B5EF4-FFF2-40B4-BE49-F238E27FC236}">
                  <a16:creationId xmlns:a16="http://schemas.microsoft.com/office/drawing/2014/main" id="{1D98B1D3-7117-4D88-9C96-FF5E1FB3F2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49938" y="709477"/>
              <a:ext cx="537087" cy="4380372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wordArtVert" lIns="45720" tIns="0" rIns="45720" bIns="0" anchor="ctr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 sz="1000"/>
              </a:pPr>
              <a:r>
                <a:rPr lang="uk-UA" sz="800" b="1" dirty="0">
                  <a:solidFill>
                    <a:srgbClr val="000000"/>
                  </a:solidFill>
                  <a:latin typeface="Verdana"/>
                  <a:ea typeface="Verdana"/>
                  <a:cs typeface="Verdana"/>
                </a:rPr>
                <a:t>КОМБІНАЦІЯ</a:t>
              </a:r>
            </a:p>
          </p:txBody>
        </p:sp>
        <p:sp>
          <p:nvSpPr>
            <p:cNvPr id="33" name="Text Box 40">
              <a:extLst>
                <a:ext uri="{FF2B5EF4-FFF2-40B4-BE49-F238E27FC236}">
                  <a16:creationId xmlns:a16="http://schemas.microsoft.com/office/drawing/2014/main" id="{C8E6FBE0-2CAE-4B4B-BF5B-83DF16361E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16199" y="892603"/>
              <a:ext cx="353252" cy="4197246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wordArtVert" lIns="45720" tIns="0" rIns="45720" bIns="0" anchor="ctr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 sz="1000"/>
              </a:pPr>
              <a:r>
                <a:rPr lang="uk-UA" sz="800" b="1" dirty="0">
                  <a:solidFill>
                    <a:srgbClr val="000000"/>
                  </a:solidFill>
                  <a:latin typeface="Verdana"/>
                  <a:ea typeface="Verdana"/>
                  <a:cs typeface="Verdana"/>
                </a:rPr>
                <a:t>Споживачі</a:t>
              </a:r>
            </a:p>
          </p:txBody>
        </p:sp>
        <p:sp>
          <p:nvSpPr>
            <p:cNvPr id="34" name="Text Box 41">
              <a:extLst>
                <a:ext uri="{FF2B5EF4-FFF2-40B4-BE49-F238E27FC236}">
                  <a16:creationId xmlns:a16="http://schemas.microsoft.com/office/drawing/2014/main" id="{FF45B983-2C6F-466C-ADF8-C8A8DBDF73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29255" y="725348"/>
              <a:ext cx="438562" cy="90342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vert270" lIns="45720" tIns="0" rIns="45720" bIns="0" anchor="ctr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 sz="1000"/>
              </a:pPr>
              <a:r>
                <a:rPr lang="uk-UA" sz="550" b="1" dirty="0">
                  <a:solidFill>
                    <a:srgbClr val="000000"/>
                  </a:solidFill>
                  <a:latin typeface="Verdana"/>
                  <a:ea typeface="Verdana"/>
                  <a:cs typeface="Verdana"/>
                </a:rPr>
                <a:t>Фізичні особи резиденти, що знаходяться на території</a:t>
              </a:r>
            </a:p>
          </p:txBody>
        </p:sp>
        <p:sp>
          <p:nvSpPr>
            <p:cNvPr id="35" name="Text Box 42">
              <a:extLst>
                <a:ext uri="{FF2B5EF4-FFF2-40B4-BE49-F238E27FC236}">
                  <a16:creationId xmlns:a16="http://schemas.microsoft.com/office/drawing/2014/main" id="{0438E3F4-D604-4C6A-A72F-0766E492E9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71421" y="727789"/>
              <a:ext cx="471003" cy="90097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vert270" lIns="45720" tIns="0" rIns="45720" bIns="0" anchor="ctr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 sz="1000"/>
              </a:pPr>
              <a:r>
                <a:rPr lang="uk-UA" sz="550" b="1" dirty="0">
                  <a:solidFill>
                    <a:srgbClr val="000000"/>
                  </a:solidFill>
                  <a:latin typeface="Verdana"/>
                  <a:ea typeface="Verdana"/>
                  <a:cs typeface="Verdana"/>
                </a:rPr>
                <a:t>Фізичні особи нерезиденти, що знаходяться на території</a:t>
              </a:r>
            </a:p>
          </p:txBody>
        </p:sp>
        <p:sp>
          <p:nvSpPr>
            <p:cNvPr id="36" name="Line 49">
              <a:extLst>
                <a:ext uri="{FF2B5EF4-FFF2-40B4-BE49-F238E27FC236}">
                  <a16:creationId xmlns:a16="http://schemas.microsoft.com/office/drawing/2014/main" id="{6A6CF67F-36D2-4668-AC72-98794F485FC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18940" y="1212700"/>
              <a:ext cx="115347" cy="0"/>
            </a:xfrm>
            <a:prstGeom prst="line">
              <a:avLst/>
            </a:prstGeom>
            <a:grpFill/>
            <a:ln w="12700">
              <a:headEnd/>
              <a:tailEnd type="triangl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eaLnBrk="1" hangingPunct="1">
                <a:defRPr/>
              </a:pPr>
              <a:endParaRPr lang="ru-RU" sz="550"/>
            </a:p>
          </p:txBody>
        </p:sp>
        <p:sp>
          <p:nvSpPr>
            <p:cNvPr id="37" name="Line 50">
              <a:extLst>
                <a:ext uri="{FF2B5EF4-FFF2-40B4-BE49-F238E27FC236}">
                  <a16:creationId xmlns:a16="http://schemas.microsoft.com/office/drawing/2014/main" id="{CA69CD23-AAB2-42E2-92C3-A069F6C8E2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38933" y="1211242"/>
              <a:ext cx="97325" cy="0"/>
            </a:xfrm>
            <a:prstGeom prst="line">
              <a:avLst/>
            </a:prstGeom>
            <a:grpFill/>
            <a:ln w="12700">
              <a:headEnd/>
              <a:tailEnd type="triangl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eaLnBrk="1" hangingPunct="1">
                <a:defRPr/>
              </a:pPr>
              <a:endParaRPr lang="ru-RU" sz="550"/>
            </a:p>
          </p:txBody>
        </p:sp>
        <p:sp>
          <p:nvSpPr>
            <p:cNvPr id="38" name="Line 53">
              <a:extLst>
                <a:ext uri="{FF2B5EF4-FFF2-40B4-BE49-F238E27FC236}">
                  <a16:creationId xmlns:a16="http://schemas.microsoft.com/office/drawing/2014/main" id="{2B67398D-11F0-4E94-8C4F-2C8EC1DF5C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22544" y="4606396"/>
              <a:ext cx="209068" cy="0"/>
            </a:xfrm>
            <a:prstGeom prst="line">
              <a:avLst/>
            </a:prstGeom>
            <a:grpFill/>
            <a:ln w="12700">
              <a:headEnd/>
              <a:tailEnd type="triangl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eaLnBrk="1" hangingPunct="1">
                <a:defRPr/>
              </a:pPr>
              <a:endParaRPr lang="ru-RU" sz="550"/>
            </a:p>
          </p:txBody>
        </p:sp>
        <p:sp>
          <p:nvSpPr>
            <p:cNvPr id="39" name="Line 54">
              <a:extLst>
                <a:ext uri="{FF2B5EF4-FFF2-40B4-BE49-F238E27FC236}">
                  <a16:creationId xmlns:a16="http://schemas.microsoft.com/office/drawing/2014/main" id="{6290CED2-7144-4FA7-9C2A-4292A8302F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8584" y="4606396"/>
              <a:ext cx="248717" cy="0"/>
            </a:xfrm>
            <a:prstGeom prst="line">
              <a:avLst/>
            </a:prstGeom>
            <a:grpFill/>
            <a:ln w="12700">
              <a:headEnd/>
              <a:tailEnd type="triangl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eaLnBrk="1" hangingPunct="1">
                <a:defRPr/>
              </a:pPr>
              <a:endParaRPr lang="ru-RU" sz="550"/>
            </a:p>
          </p:txBody>
        </p:sp>
        <p:sp>
          <p:nvSpPr>
            <p:cNvPr id="40" name="Line 58">
              <a:extLst>
                <a:ext uri="{FF2B5EF4-FFF2-40B4-BE49-F238E27FC236}">
                  <a16:creationId xmlns:a16="http://schemas.microsoft.com/office/drawing/2014/main" id="{9E711708-C307-4921-A054-E01F998AAE9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04040" y="4606396"/>
              <a:ext cx="158603" cy="0"/>
            </a:xfrm>
            <a:prstGeom prst="line">
              <a:avLst/>
            </a:prstGeom>
            <a:grpFill/>
            <a:ln w="12700">
              <a:headEnd/>
              <a:tailEnd type="triangl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eaLnBrk="1" hangingPunct="1">
                <a:defRPr/>
              </a:pPr>
              <a:endParaRPr lang="ru-RU" sz="550"/>
            </a:p>
          </p:txBody>
        </p:sp>
        <p:sp>
          <p:nvSpPr>
            <p:cNvPr id="41" name="Line 59">
              <a:extLst>
                <a:ext uri="{FF2B5EF4-FFF2-40B4-BE49-F238E27FC236}">
                  <a16:creationId xmlns:a16="http://schemas.microsoft.com/office/drawing/2014/main" id="{B23AE178-FB42-42AB-9400-BB200155BF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50195" y="907253"/>
              <a:ext cx="234300" cy="0"/>
            </a:xfrm>
            <a:prstGeom prst="line">
              <a:avLst/>
            </a:prstGeom>
            <a:grpFill/>
            <a:ln w="12700">
              <a:headEnd/>
              <a:tailEnd type="triangl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eaLnBrk="1" hangingPunct="1">
                <a:defRPr/>
              </a:pPr>
              <a:endParaRPr lang="ru-RU" sz="550"/>
            </a:p>
          </p:txBody>
        </p:sp>
        <p:sp>
          <p:nvSpPr>
            <p:cNvPr id="42" name="Line 61">
              <a:extLst>
                <a:ext uri="{FF2B5EF4-FFF2-40B4-BE49-F238E27FC236}">
                  <a16:creationId xmlns:a16="http://schemas.microsoft.com/office/drawing/2014/main" id="{8D9FECB7-114A-4C73-B861-DEAD242718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42986" y="3536941"/>
              <a:ext cx="151393" cy="0"/>
            </a:xfrm>
            <a:prstGeom prst="line">
              <a:avLst/>
            </a:prstGeom>
            <a:grpFill/>
            <a:ln w="12700">
              <a:headEnd/>
              <a:tailEnd type="triangl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eaLnBrk="1" hangingPunct="1">
                <a:defRPr/>
              </a:pPr>
              <a:endParaRPr lang="ru-RU" sz="550"/>
            </a:p>
          </p:txBody>
        </p:sp>
        <p:sp>
          <p:nvSpPr>
            <p:cNvPr id="43" name="Text Box 62">
              <a:extLst>
                <a:ext uri="{FF2B5EF4-FFF2-40B4-BE49-F238E27FC236}">
                  <a16:creationId xmlns:a16="http://schemas.microsoft.com/office/drawing/2014/main" id="{B7DE9F02-91B9-41BB-99C5-45FA8CC559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21326" y="567859"/>
              <a:ext cx="297379" cy="105480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vert270" lIns="45720" tIns="32004" rIns="45720" bIns="32004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 sz="1000"/>
              </a:pPr>
              <a:r>
                <a:rPr lang="uk-UA" sz="550" b="1" dirty="0">
                  <a:solidFill>
                    <a:srgbClr val="000000"/>
                  </a:solidFill>
                  <a:latin typeface="Verdana"/>
                  <a:ea typeface="Verdana"/>
                  <a:cs typeface="Verdana"/>
                </a:rPr>
                <a:t>Державний сектор</a:t>
              </a:r>
            </a:p>
          </p:txBody>
        </p:sp>
        <p:sp>
          <p:nvSpPr>
            <p:cNvPr id="44" name="Text Box 63">
              <a:extLst>
                <a:ext uri="{FF2B5EF4-FFF2-40B4-BE49-F238E27FC236}">
                  <a16:creationId xmlns:a16="http://schemas.microsoft.com/office/drawing/2014/main" id="{E6AB19E5-5AD3-48C1-88CD-356DDCAFCF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19307" y="567859"/>
              <a:ext cx="239707" cy="105480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vert270" lIns="45720" tIns="32004" rIns="45720" bIns="32004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 sz="1000"/>
              </a:pPr>
              <a:r>
                <a:rPr lang="uk-UA" sz="550" b="1" dirty="0">
                  <a:solidFill>
                    <a:srgbClr val="000000"/>
                  </a:solidFill>
                  <a:latin typeface="Verdana"/>
                  <a:ea typeface="Verdana"/>
                  <a:cs typeface="Verdana"/>
                </a:rPr>
                <a:t>Корпоративний сектор</a:t>
              </a:r>
            </a:p>
          </p:txBody>
        </p:sp>
        <p:sp>
          <p:nvSpPr>
            <p:cNvPr id="45" name="Text Box 64">
              <a:extLst>
                <a:ext uri="{FF2B5EF4-FFF2-40B4-BE49-F238E27FC236}">
                  <a16:creationId xmlns:a16="http://schemas.microsoft.com/office/drawing/2014/main" id="{85076AFB-50B9-47A8-872B-67178A03A2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59614" y="567858"/>
              <a:ext cx="248718" cy="105480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vert270" lIns="45720" tIns="32004" rIns="45720" bIns="32004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 sz="1000"/>
              </a:pPr>
              <a:r>
                <a:rPr lang="uk-UA" sz="550" b="1" dirty="0">
                  <a:solidFill>
                    <a:srgbClr val="000000"/>
                  </a:solidFill>
                  <a:latin typeface="Verdana"/>
                  <a:ea typeface="Verdana"/>
                  <a:cs typeface="Verdana"/>
                </a:rPr>
                <a:t>Приватний сектор</a:t>
              </a:r>
            </a:p>
            <a:p>
              <a:pPr algn="ctr" eaLnBrk="1" hangingPunct="1">
                <a:defRPr sz="1000"/>
              </a:pPr>
              <a:endParaRPr lang="uk-UA" sz="550" b="1" dirty="0">
                <a:solidFill>
                  <a:srgbClr val="000000"/>
                </a:solidFill>
                <a:latin typeface="Verdana"/>
                <a:ea typeface="Verdana"/>
                <a:cs typeface="Verdana"/>
              </a:endParaRPr>
            </a:p>
          </p:txBody>
        </p:sp>
        <p:sp>
          <p:nvSpPr>
            <p:cNvPr id="46" name="Line 71">
              <a:extLst>
                <a:ext uri="{FF2B5EF4-FFF2-40B4-BE49-F238E27FC236}">
                  <a16:creationId xmlns:a16="http://schemas.microsoft.com/office/drawing/2014/main" id="{EBAC6BF2-6050-4DB7-8F7B-C6A1622ADB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57404" y="2145184"/>
              <a:ext cx="122557" cy="0"/>
            </a:xfrm>
            <a:prstGeom prst="line">
              <a:avLst/>
            </a:prstGeom>
            <a:grpFill/>
            <a:ln w="12700">
              <a:headEnd/>
              <a:tailEnd type="triangl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eaLnBrk="1" hangingPunct="1">
                <a:defRPr/>
              </a:pPr>
              <a:endParaRPr lang="ru-RU" sz="550"/>
            </a:p>
          </p:txBody>
        </p:sp>
        <p:sp>
          <p:nvSpPr>
            <p:cNvPr id="47" name="Line 76">
              <a:extLst>
                <a:ext uri="{FF2B5EF4-FFF2-40B4-BE49-F238E27FC236}">
                  <a16:creationId xmlns:a16="http://schemas.microsoft.com/office/drawing/2014/main" id="{91791024-56F1-46F8-9C4C-282007F8F6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53207" y="2736680"/>
              <a:ext cx="245113" cy="1832"/>
            </a:xfrm>
            <a:prstGeom prst="line">
              <a:avLst/>
            </a:prstGeom>
            <a:grpFill/>
            <a:ln w="12700">
              <a:headEnd/>
              <a:tailEnd type="triangl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eaLnBrk="1" hangingPunct="1">
                <a:defRPr/>
              </a:pPr>
              <a:endParaRPr lang="ru-RU" sz="550"/>
            </a:p>
          </p:txBody>
        </p:sp>
        <p:sp>
          <p:nvSpPr>
            <p:cNvPr id="48" name="Line 77">
              <a:extLst>
                <a:ext uri="{FF2B5EF4-FFF2-40B4-BE49-F238E27FC236}">
                  <a16:creationId xmlns:a16="http://schemas.microsoft.com/office/drawing/2014/main" id="{8B3D8FD4-DEE8-4F86-9DD5-0E7BE122AE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53207" y="2196459"/>
              <a:ext cx="245113" cy="0"/>
            </a:xfrm>
            <a:prstGeom prst="line">
              <a:avLst/>
            </a:prstGeom>
            <a:grpFill/>
            <a:ln w="12700">
              <a:headEnd/>
              <a:tailEnd type="triangl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eaLnBrk="1" hangingPunct="1">
                <a:defRPr/>
              </a:pPr>
              <a:endParaRPr lang="ru-RU" sz="550"/>
            </a:p>
          </p:txBody>
        </p:sp>
        <p:sp>
          <p:nvSpPr>
            <p:cNvPr id="49" name="Line 78">
              <a:extLst>
                <a:ext uri="{FF2B5EF4-FFF2-40B4-BE49-F238E27FC236}">
                  <a16:creationId xmlns:a16="http://schemas.microsoft.com/office/drawing/2014/main" id="{B94928A5-012E-4A6F-90C5-56B5E15548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53207" y="1837532"/>
              <a:ext cx="273951" cy="0"/>
            </a:xfrm>
            <a:prstGeom prst="line">
              <a:avLst/>
            </a:prstGeom>
            <a:grpFill/>
            <a:ln w="12700">
              <a:headEnd/>
              <a:tailEnd type="triangl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eaLnBrk="1" hangingPunct="1">
                <a:defRPr/>
              </a:pPr>
              <a:endParaRPr lang="ru-RU" sz="550"/>
            </a:p>
          </p:txBody>
        </p:sp>
        <p:sp>
          <p:nvSpPr>
            <p:cNvPr id="50" name="Line 79">
              <a:extLst>
                <a:ext uri="{FF2B5EF4-FFF2-40B4-BE49-F238E27FC236}">
                  <a16:creationId xmlns:a16="http://schemas.microsoft.com/office/drawing/2014/main" id="{B72B967D-0314-4300-AB88-7A626783D0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03334" y="904811"/>
              <a:ext cx="1350207" cy="2442"/>
            </a:xfrm>
            <a:prstGeom prst="line">
              <a:avLst/>
            </a:prstGeom>
            <a:grpFill/>
            <a:ln w="12700">
              <a:headEnd/>
              <a:tailEnd type="triangl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eaLnBrk="1" hangingPunct="1">
                <a:defRPr/>
              </a:pPr>
              <a:endParaRPr lang="ru-RU" sz="550"/>
            </a:p>
          </p:txBody>
        </p:sp>
        <p:sp>
          <p:nvSpPr>
            <p:cNvPr id="51" name="Line 80">
              <a:extLst>
                <a:ext uri="{FF2B5EF4-FFF2-40B4-BE49-F238E27FC236}">
                  <a16:creationId xmlns:a16="http://schemas.microsoft.com/office/drawing/2014/main" id="{56AE4288-4B92-417D-A8BD-8EF46777F1C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390407" y="1844857"/>
              <a:ext cx="263136" cy="4884"/>
            </a:xfrm>
            <a:prstGeom prst="line">
              <a:avLst/>
            </a:prstGeom>
            <a:grpFill/>
            <a:ln w="12700">
              <a:headEnd/>
              <a:tailEnd type="triangl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eaLnBrk="1" hangingPunct="1">
                <a:defRPr/>
              </a:pPr>
              <a:endParaRPr lang="ru-RU" sz="550"/>
            </a:p>
          </p:txBody>
        </p:sp>
        <p:sp>
          <p:nvSpPr>
            <p:cNvPr id="52" name="Line 81">
              <a:extLst>
                <a:ext uri="{FF2B5EF4-FFF2-40B4-BE49-F238E27FC236}">
                  <a16:creationId xmlns:a16="http://schemas.microsoft.com/office/drawing/2014/main" id="{5A21AB3B-5C11-4868-9783-267A64F9BF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90407" y="2196459"/>
              <a:ext cx="241508" cy="0"/>
            </a:xfrm>
            <a:prstGeom prst="line">
              <a:avLst/>
            </a:prstGeom>
            <a:grpFill/>
            <a:ln w="12700">
              <a:headEnd/>
              <a:tailEnd type="triangl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eaLnBrk="1" hangingPunct="1">
                <a:defRPr/>
              </a:pPr>
              <a:endParaRPr lang="ru-RU" sz="550"/>
            </a:p>
          </p:txBody>
        </p:sp>
        <p:sp>
          <p:nvSpPr>
            <p:cNvPr id="53" name="Line 85">
              <a:extLst>
                <a:ext uri="{FF2B5EF4-FFF2-40B4-BE49-F238E27FC236}">
                  <a16:creationId xmlns:a16="http://schemas.microsoft.com/office/drawing/2014/main" id="{3F48A363-A4D4-4308-A0C3-B94B6E3687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21550" y="2192797"/>
              <a:ext cx="194649" cy="0"/>
            </a:xfrm>
            <a:prstGeom prst="line">
              <a:avLst/>
            </a:prstGeom>
            <a:grpFill/>
            <a:ln w="12700">
              <a:headEnd/>
              <a:tailEnd type="triangl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eaLnBrk="1" hangingPunct="1">
                <a:defRPr/>
              </a:pPr>
              <a:endParaRPr lang="ru-RU" sz="550"/>
            </a:p>
          </p:txBody>
        </p:sp>
        <p:sp>
          <p:nvSpPr>
            <p:cNvPr id="54" name="Line 86">
              <a:extLst>
                <a:ext uri="{FF2B5EF4-FFF2-40B4-BE49-F238E27FC236}">
                  <a16:creationId xmlns:a16="http://schemas.microsoft.com/office/drawing/2014/main" id="{2891C920-8D5C-4509-A087-31E2FD0EF4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03335" y="3536941"/>
              <a:ext cx="1350207" cy="0"/>
            </a:xfrm>
            <a:prstGeom prst="line">
              <a:avLst/>
            </a:prstGeom>
            <a:grpFill/>
            <a:ln w="12700">
              <a:headEnd/>
              <a:tailEnd type="triangl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eaLnBrk="1" hangingPunct="1">
                <a:defRPr/>
              </a:pPr>
              <a:endParaRPr lang="ru-RU" sz="550"/>
            </a:p>
          </p:txBody>
        </p:sp>
        <p:grpSp>
          <p:nvGrpSpPr>
            <p:cNvPr id="55" name="Group 101">
              <a:extLst>
                <a:ext uri="{FF2B5EF4-FFF2-40B4-BE49-F238E27FC236}">
                  <a16:creationId xmlns:a16="http://schemas.microsoft.com/office/drawing/2014/main" id="{4364E6A0-8AD3-4CD7-AC7A-9B93D059196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8600" y="1837532"/>
              <a:ext cx="890339" cy="2230473"/>
              <a:chOff x="0" y="3124200"/>
              <a:chExt cx="330" cy="389"/>
            </a:xfrm>
            <a:grpFill/>
          </p:grpSpPr>
          <p:sp>
            <p:nvSpPr>
              <p:cNvPr id="133" name="Text Box 7">
                <a:extLst>
                  <a:ext uri="{FF2B5EF4-FFF2-40B4-BE49-F238E27FC236}">
                    <a16:creationId xmlns:a16="http://schemas.microsoft.com/office/drawing/2014/main" id="{31E21D78-7001-4C94-90E8-57B725985BA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0" y="3124200"/>
                <a:ext cx="330" cy="43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>
                <a:headEnd/>
                <a:tailE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lIns="45720" tIns="32004" rIns="45720" bIns="0" upright="1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eaLnBrk="1" hangingPunct="1">
                  <a:defRPr sz="1000"/>
                </a:pPr>
                <a:r>
                  <a:rPr lang="uk-UA" sz="550" b="1" dirty="0">
                    <a:solidFill>
                      <a:srgbClr val="000000"/>
                    </a:solidFill>
                    <a:latin typeface="Verdana"/>
                    <a:ea typeface="Verdana"/>
                    <a:cs typeface="Verdana"/>
                  </a:rPr>
                  <a:t>Відновлювальні біоресурси</a:t>
                </a:r>
              </a:p>
            </p:txBody>
          </p:sp>
          <p:sp>
            <p:nvSpPr>
              <p:cNvPr id="134" name="Text Box 8">
                <a:extLst>
                  <a:ext uri="{FF2B5EF4-FFF2-40B4-BE49-F238E27FC236}">
                    <a16:creationId xmlns:a16="http://schemas.microsoft.com/office/drawing/2014/main" id="{3BDC5BFF-9858-4F00-947E-70A33DCCA78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0" y="3124325"/>
                <a:ext cx="330" cy="64"/>
              </a:xfrm>
              <a:prstGeom prst="rect">
                <a:avLst/>
              </a:prstGeom>
              <a:grpFill/>
              <a:ln w="12700">
                <a:headEnd/>
                <a:tailE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lIns="45720" tIns="32004" rIns="45720" bIns="0" upright="1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eaLnBrk="1" hangingPunct="1">
                  <a:defRPr sz="1000"/>
                </a:pPr>
                <a:r>
                  <a:rPr lang="uk-UA" sz="550" b="1">
                    <a:solidFill>
                      <a:srgbClr val="000000"/>
                    </a:solidFill>
                    <a:latin typeface="Verdana"/>
                    <a:ea typeface="Verdana"/>
                    <a:cs typeface="Verdana"/>
                  </a:rPr>
                  <a:t>Земля</a:t>
                </a:r>
              </a:p>
            </p:txBody>
          </p:sp>
          <p:sp>
            <p:nvSpPr>
              <p:cNvPr id="135" name="Text Box 9">
                <a:extLst>
                  <a:ext uri="{FF2B5EF4-FFF2-40B4-BE49-F238E27FC236}">
                    <a16:creationId xmlns:a16="http://schemas.microsoft.com/office/drawing/2014/main" id="{43B233D5-655E-4D14-8974-E7C97BFA103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0" y="3124389"/>
                <a:ext cx="330" cy="67"/>
              </a:xfrm>
              <a:prstGeom prst="rect">
                <a:avLst/>
              </a:prstGeom>
              <a:grpFill/>
              <a:ln w="12700">
                <a:headEnd/>
                <a:tailE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lIns="45720" tIns="32004" rIns="45720" bIns="0" upright="1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eaLnBrk="1" hangingPunct="1">
                  <a:defRPr sz="1000"/>
                </a:pPr>
                <a:r>
                  <a:rPr lang="uk-UA" sz="550" b="1">
                    <a:solidFill>
                      <a:srgbClr val="000000"/>
                    </a:solidFill>
                    <a:latin typeface="Verdana"/>
                    <a:ea typeface="Verdana"/>
                    <a:cs typeface="Verdana"/>
                  </a:rPr>
                  <a:t>Вода</a:t>
                </a:r>
              </a:p>
            </p:txBody>
          </p:sp>
          <p:sp>
            <p:nvSpPr>
              <p:cNvPr id="136" name="Text Box 13">
                <a:extLst>
                  <a:ext uri="{FF2B5EF4-FFF2-40B4-BE49-F238E27FC236}">
                    <a16:creationId xmlns:a16="http://schemas.microsoft.com/office/drawing/2014/main" id="{46477748-B543-4F52-90EA-3D09D3CF3E4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0" y="3124456"/>
                <a:ext cx="330" cy="66"/>
              </a:xfrm>
              <a:prstGeom prst="rect">
                <a:avLst/>
              </a:prstGeom>
              <a:grpFill/>
              <a:ln w="12700">
                <a:headEnd/>
                <a:tailE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lIns="45720" tIns="32004" rIns="45720" bIns="0" upright="1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eaLnBrk="1" hangingPunct="1">
                  <a:defRPr sz="1000"/>
                </a:pPr>
                <a:r>
                  <a:rPr lang="uk-UA" sz="550" b="1" dirty="0">
                    <a:solidFill>
                      <a:srgbClr val="000000"/>
                    </a:solidFill>
                    <a:latin typeface="Verdana"/>
                    <a:ea typeface="Verdana"/>
                    <a:cs typeface="Verdana"/>
                  </a:rPr>
                  <a:t>Сонце</a:t>
                </a:r>
              </a:p>
            </p:txBody>
          </p:sp>
          <p:sp>
            <p:nvSpPr>
              <p:cNvPr id="137" name="Text Box 14">
                <a:extLst>
                  <a:ext uri="{FF2B5EF4-FFF2-40B4-BE49-F238E27FC236}">
                    <a16:creationId xmlns:a16="http://schemas.microsoft.com/office/drawing/2014/main" id="{D8B31CD0-9A13-4160-AC00-252BDBBC359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0" y="3124522"/>
                <a:ext cx="330" cy="67"/>
              </a:xfrm>
              <a:prstGeom prst="rect">
                <a:avLst/>
              </a:prstGeom>
              <a:grpFill/>
              <a:ln w="12700">
                <a:headEnd/>
                <a:tailE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lIns="45720" tIns="32004" rIns="45720" bIns="0" upright="1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eaLnBrk="1" hangingPunct="1">
                  <a:defRPr sz="1000"/>
                </a:pPr>
                <a:r>
                  <a:rPr lang="uk-UA" sz="550" b="1" dirty="0">
                    <a:solidFill>
                      <a:srgbClr val="000000"/>
                    </a:solidFill>
                    <a:latin typeface="Verdana"/>
                    <a:ea typeface="Verdana"/>
                    <a:cs typeface="Verdana"/>
                  </a:rPr>
                  <a:t>Вітер</a:t>
                </a:r>
              </a:p>
            </p:txBody>
          </p:sp>
          <p:sp>
            <p:nvSpPr>
              <p:cNvPr id="138" name="Text Box 87">
                <a:extLst>
                  <a:ext uri="{FF2B5EF4-FFF2-40B4-BE49-F238E27FC236}">
                    <a16:creationId xmlns:a16="http://schemas.microsoft.com/office/drawing/2014/main" id="{48834F30-5CAA-4B4B-8530-F232AA4284E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0" y="3124244"/>
                <a:ext cx="330" cy="81"/>
              </a:xfrm>
              <a:prstGeom prst="rect">
                <a:avLst/>
              </a:prstGeom>
              <a:grpFill/>
              <a:ln w="12700">
                <a:headEnd/>
                <a:tailE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lIns="45720" tIns="32004" rIns="45720" bIns="0" upright="1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eaLnBrk="1" hangingPunct="1">
                  <a:defRPr sz="1000"/>
                </a:pPr>
                <a:r>
                  <a:rPr lang="uk-UA" sz="550" b="1" dirty="0">
                    <a:solidFill>
                      <a:srgbClr val="000000"/>
                    </a:solidFill>
                    <a:latin typeface="Verdana"/>
                    <a:ea typeface="Verdana"/>
                    <a:cs typeface="Verdana"/>
                  </a:rPr>
                  <a:t>Біологічні ресурси</a:t>
                </a:r>
              </a:p>
            </p:txBody>
          </p:sp>
        </p:grpSp>
        <p:sp>
          <p:nvSpPr>
            <p:cNvPr id="56" name="Text Box 88">
              <a:extLst>
                <a:ext uri="{FF2B5EF4-FFF2-40B4-BE49-F238E27FC236}">
                  <a16:creationId xmlns:a16="http://schemas.microsoft.com/office/drawing/2014/main" id="{4C196ECD-7E95-4F1D-815F-56750A1AFC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34288" y="2452835"/>
              <a:ext cx="1449053" cy="12757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45720" tIns="32004" rIns="45720" bIns="0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 sz="1000"/>
              </a:pPr>
              <a:r>
                <a:rPr lang="uk-UA" sz="550" b="1" dirty="0">
                  <a:solidFill>
                    <a:srgbClr val="000000"/>
                  </a:solidFill>
                  <a:latin typeface="Verdana"/>
                  <a:ea typeface="Verdana"/>
                  <a:cs typeface="Verdana"/>
                </a:rPr>
                <a:t>Полювання</a:t>
              </a:r>
            </a:p>
          </p:txBody>
        </p:sp>
        <p:sp>
          <p:nvSpPr>
            <p:cNvPr id="57" name="Line 79">
              <a:extLst>
                <a:ext uri="{FF2B5EF4-FFF2-40B4-BE49-F238E27FC236}">
                  <a16:creationId xmlns:a16="http://schemas.microsoft.com/office/drawing/2014/main" id="{3447A18D-8AC7-4BD6-8A46-C2F22227E7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69451" y="3053488"/>
              <a:ext cx="111743" cy="0"/>
            </a:xfrm>
            <a:prstGeom prst="line">
              <a:avLst/>
            </a:prstGeom>
            <a:grpFill/>
            <a:ln w="12700">
              <a:headEnd/>
              <a:tailEnd type="triangl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eaLnBrk="1" hangingPunct="1">
                <a:defRPr/>
              </a:pPr>
              <a:endParaRPr lang="ru-RU" sz="550"/>
            </a:p>
          </p:txBody>
        </p:sp>
        <p:sp>
          <p:nvSpPr>
            <p:cNvPr id="58" name="Text Box 11">
              <a:extLst>
                <a:ext uri="{FF2B5EF4-FFF2-40B4-BE49-F238E27FC236}">
                  <a16:creationId xmlns:a16="http://schemas.microsoft.com/office/drawing/2014/main" id="{495114DF-A3A6-49DA-B55F-321EF3C7AA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31612" y="2580413"/>
              <a:ext cx="504646" cy="264312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45720" tIns="32004" rIns="45720" bIns="32004" anchor="ctr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 sz="1000"/>
              </a:pPr>
              <a:r>
                <a:rPr lang="uk-UA" sz="550" b="1" dirty="0">
                  <a:solidFill>
                    <a:srgbClr val="000000"/>
                  </a:solidFill>
                  <a:latin typeface="Verdana"/>
                  <a:ea typeface="Verdana"/>
                  <a:cs typeface="Verdana"/>
                </a:rPr>
                <a:t>Відстріл</a:t>
              </a:r>
            </a:p>
          </p:txBody>
        </p:sp>
        <p:sp>
          <p:nvSpPr>
            <p:cNvPr id="59" name="Line 81">
              <a:extLst>
                <a:ext uri="{FF2B5EF4-FFF2-40B4-BE49-F238E27FC236}">
                  <a16:creationId xmlns:a16="http://schemas.microsoft.com/office/drawing/2014/main" id="{C220D640-7A72-44F8-895A-15E146D4D57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36259" y="2685405"/>
              <a:ext cx="197310" cy="916"/>
            </a:xfrm>
            <a:prstGeom prst="line">
              <a:avLst/>
            </a:prstGeom>
            <a:grpFill/>
            <a:ln w="12700">
              <a:headEnd/>
              <a:tailEnd type="triangl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eaLnBrk="1" hangingPunct="1">
                <a:defRPr/>
              </a:pPr>
              <a:endParaRPr lang="ru-RU" sz="550"/>
            </a:p>
          </p:txBody>
        </p:sp>
        <p:sp>
          <p:nvSpPr>
            <p:cNvPr id="60" name="Line 82">
              <a:extLst>
                <a:ext uri="{FF2B5EF4-FFF2-40B4-BE49-F238E27FC236}">
                  <a16:creationId xmlns:a16="http://schemas.microsoft.com/office/drawing/2014/main" id="{53E173FF-D697-438F-9882-F1D5CFF69E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22544" y="2687237"/>
              <a:ext cx="223486" cy="0"/>
            </a:xfrm>
            <a:prstGeom prst="line">
              <a:avLst/>
            </a:prstGeom>
            <a:grpFill/>
            <a:ln w="12700">
              <a:headEnd/>
              <a:tailEnd type="triangl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eaLnBrk="1" hangingPunct="1">
                <a:defRPr/>
              </a:pPr>
              <a:endParaRPr lang="ru-RU" sz="550"/>
            </a:p>
          </p:txBody>
        </p:sp>
        <p:sp>
          <p:nvSpPr>
            <p:cNvPr id="61" name="Text Box 11">
              <a:extLst>
                <a:ext uri="{FF2B5EF4-FFF2-40B4-BE49-F238E27FC236}">
                  <a16:creationId xmlns:a16="http://schemas.microsoft.com/office/drawing/2014/main" id="{891D1143-AA20-47A4-BA05-329C633D9E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69053" y="2013333"/>
              <a:ext cx="616389" cy="271026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45720" tIns="32004" rIns="45720" bIns="32004" anchor="ctr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 sz="1000"/>
              </a:pPr>
              <a:r>
                <a:rPr lang="uk-UA" sz="550" b="1" dirty="0">
                  <a:solidFill>
                    <a:srgbClr val="000000"/>
                  </a:solidFill>
                  <a:latin typeface="Verdana"/>
                  <a:ea typeface="Verdana"/>
                  <a:cs typeface="Verdana"/>
                </a:rPr>
                <a:t>Сортування</a:t>
              </a:r>
            </a:p>
          </p:txBody>
        </p:sp>
        <p:sp>
          <p:nvSpPr>
            <p:cNvPr id="62" name="Line 57">
              <a:extLst>
                <a:ext uri="{FF2B5EF4-FFF2-40B4-BE49-F238E27FC236}">
                  <a16:creationId xmlns:a16="http://schemas.microsoft.com/office/drawing/2014/main" id="{CE9C4390-3CA3-422B-BE7E-4CE5E75D71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85443" y="2119546"/>
              <a:ext cx="180806" cy="3663"/>
            </a:xfrm>
            <a:prstGeom prst="line">
              <a:avLst/>
            </a:prstGeom>
            <a:grpFill/>
            <a:ln w="12700">
              <a:headEnd/>
              <a:tailEnd type="triangl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eaLnBrk="1" hangingPunct="1">
                <a:defRPr/>
              </a:pPr>
              <a:endParaRPr lang="ru-RU" sz="550"/>
            </a:p>
          </p:txBody>
        </p:sp>
        <p:sp>
          <p:nvSpPr>
            <p:cNvPr id="63" name="Text Box 88">
              <a:extLst>
                <a:ext uri="{FF2B5EF4-FFF2-40B4-BE49-F238E27FC236}">
                  <a16:creationId xmlns:a16="http://schemas.microsoft.com/office/drawing/2014/main" id="{7A80B207-5C40-4DA9-94B8-1FEE4BBAD5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27078" y="1881484"/>
              <a:ext cx="1474287" cy="13184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45720" tIns="32004" rIns="45720" bIns="0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 sz="1000"/>
              </a:pPr>
              <a:r>
                <a:rPr lang="uk-UA" sz="550" b="1" dirty="0">
                  <a:solidFill>
                    <a:srgbClr val="000000"/>
                  </a:solidFill>
                  <a:latin typeface="Verdana"/>
                  <a:ea typeface="Verdana"/>
                  <a:cs typeface="Verdana"/>
                </a:rPr>
                <a:t>Лісництво</a:t>
              </a:r>
            </a:p>
          </p:txBody>
        </p:sp>
        <p:sp>
          <p:nvSpPr>
            <p:cNvPr id="64" name="Text Box 11">
              <a:extLst>
                <a:ext uri="{FF2B5EF4-FFF2-40B4-BE49-F238E27FC236}">
                  <a16:creationId xmlns:a16="http://schemas.microsoft.com/office/drawing/2014/main" id="{A2635B05-5030-4799-BB43-C7AF24A4CF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35216" y="2013333"/>
              <a:ext cx="452379" cy="271026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45720" tIns="32004" rIns="45720" bIns="32004" anchor="ctr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 sz="1000"/>
              </a:pPr>
              <a:r>
                <a:rPr lang="uk-UA" sz="550" b="1" dirty="0">
                  <a:solidFill>
                    <a:srgbClr val="000000"/>
                  </a:solidFill>
                  <a:latin typeface="Verdana"/>
                  <a:ea typeface="Verdana"/>
                  <a:cs typeface="Verdana"/>
                </a:rPr>
                <a:t>Збір</a:t>
              </a:r>
            </a:p>
          </p:txBody>
        </p:sp>
        <p:sp>
          <p:nvSpPr>
            <p:cNvPr id="65" name="Line 87">
              <a:extLst>
                <a:ext uri="{FF2B5EF4-FFF2-40B4-BE49-F238E27FC236}">
                  <a16:creationId xmlns:a16="http://schemas.microsoft.com/office/drawing/2014/main" id="{09F71A42-D8E9-40FB-B945-2A08F2E922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87595" y="2119546"/>
              <a:ext cx="185725" cy="3663"/>
            </a:xfrm>
            <a:prstGeom prst="line">
              <a:avLst/>
            </a:prstGeom>
            <a:grpFill/>
            <a:ln w="12700">
              <a:headEnd/>
              <a:tailEnd type="triangl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eaLnBrk="1" hangingPunct="1">
                <a:defRPr/>
              </a:pPr>
              <a:endParaRPr lang="ru-RU" sz="550"/>
            </a:p>
          </p:txBody>
        </p:sp>
        <p:sp>
          <p:nvSpPr>
            <p:cNvPr id="66" name="Line 88">
              <a:extLst>
                <a:ext uri="{FF2B5EF4-FFF2-40B4-BE49-F238E27FC236}">
                  <a16:creationId xmlns:a16="http://schemas.microsoft.com/office/drawing/2014/main" id="{0A3EA98D-E241-4EDE-A3B2-65A279DCFD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18939" y="2123209"/>
              <a:ext cx="219881" cy="0"/>
            </a:xfrm>
            <a:prstGeom prst="line">
              <a:avLst/>
            </a:prstGeom>
            <a:grpFill/>
            <a:ln w="12700">
              <a:headEnd/>
              <a:tailEnd type="triangl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eaLnBrk="1" hangingPunct="1">
                <a:defRPr/>
              </a:pPr>
              <a:endParaRPr lang="ru-RU" sz="550"/>
            </a:p>
          </p:txBody>
        </p:sp>
        <p:sp>
          <p:nvSpPr>
            <p:cNvPr id="67" name="Text Box 11">
              <a:extLst>
                <a:ext uri="{FF2B5EF4-FFF2-40B4-BE49-F238E27FC236}">
                  <a16:creationId xmlns:a16="http://schemas.microsoft.com/office/drawing/2014/main" id="{B4B90B48-66AD-4EBC-B628-7E1E7A27A0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3348" y="3210976"/>
              <a:ext cx="573134" cy="249052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45720" tIns="32004" rIns="45720" bIns="32004" anchor="ctr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 sz="1000"/>
              </a:pPr>
              <a:r>
                <a:rPr lang="uk-UA" sz="550" b="1" dirty="0">
                  <a:solidFill>
                    <a:srgbClr val="000000"/>
                  </a:solidFill>
                  <a:latin typeface="Verdana"/>
                  <a:ea typeface="Verdana"/>
                  <a:cs typeface="Verdana"/>
                </a:rPr>
                <a:t>Сортування</a:t>
              </a:r>
            </a:p>
          </p:txBody>
        </p:sp>
        <p:sp>
          <p:nvSpPr>
            <p:cNvPr id="68" name="Line 57">
              <a:extLst>
                <a:ext uri="{FF2B5EF4-FFF2-40B4-BE49-F238E27FC236}">
                  <a16:creationId xmlns:a16="http://schemas.microsoft.com/office/drawing/2014/main" id="{87610E7E-64F5-43D4-98EE-5F28481A273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36482" y="3305401"/>
              <a:ext cx="133371" cy="0"/>
            </a:xfrm>
            <a:prstGeom prst="line">
              <a:avLst/>
            </a:prstGeom>
            <a:grpFill/>
            <a:ln w="12700">
              <a:headEnd/>
              <a:tailEnd type="triangl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eaLnBrk="1" hangingPunct="1">
                <a:defRPr/>
              </a:pPr>
              <a:endParaRPr lang="ru-RU" sz="550"/>
            </a:p>
          </p:txBody>
        </p:sp>
        <p:sp>
          <p:nvSpPr>
            <p:cNvPr id="69" name="Text Box 88">
              <a:extLst>
                <a:ext uri="{FF2B5EF4-FFF2-40B4-BE49-F238E27FC236}">
                  <a16:creationId xmlns:a16="http://schemas.microsoft.com/office/drawing/2014/main" id="{32B49A3D-5165-4FFA-AA7E-12ED55E38E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34287" y="3068137"/>
              <a:ext cx="1449054" cy="142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45720" tIns="32004" rIns="45720" bIns="0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 sz="1000"/>
              </a:pPr>
              <a:r>
                <a:rPr lang="uk-UA" sz="550" b="1" dirty="0">
                  <a:solidFill>
                    <a:srgbClr val="000000"/>
                  </a:solidFill>
                  <a:latin typeface="Verdana"/>
                  <a:ea typeface="Verdana"/>
                  <a:cs typeface="Verdana"/>
                </a:rPr>
                <a:t>Рослинництво</a:t>
              </a:r>
            </a:p>
          </p:txBody>
        </p:sp>
        <p:sp>
          <p:nvSpPr>
            <p:cNvPr id="70" name="Text Box 11">
              <a:extLst>
                <a:ext uri="{FF2B5EF4-FFF2-40B4-BE49-F238E27FC236}">
                  <a16:creationId xmlns:a16="http://schemas.microsoft.com/office/drawing/2014/main" id="{8E8DC9D2-169C-428C-BC1E-4EADC97510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70334" y="3210977"/>
              <a:ext cx="677668" cy="252713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45720" tIns="32004" rIns="45720" bIns="32004" anchor="ctr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 sz="1000"/>
              </a:pPr>
              <a:r>
                <a:rPr lang="uk-UA" sz="550" b="1" dirty="0">
                  <a:solidFill>
                    <a:srgbClr val="000000"/>
                  </a:solidFill>
                  <a:latin typeface="Verdana"/>
                  <a:ea typeface="Verdana"/>
                  <a:cs typeface="Verdana"/>
                </a:rPr>
                <a:t>Вирощування</a:t>
              </a:r>
            </a:p>
          </p:txBody>
        </p:sp>
        <p:sp>
          <p:nvSpPr>
            <p:cNvPr id="71" name="Line 93">
              <a:extLst>
                <a:ext uri="{FF2B5EF4-FFF2-40B4-BE49-F238E27FC236}">
                  <a16:creationId xmlns:a16="http://schemas.microsoft.com/office/drawing/2014/main" id="{5BE46141-7710-43CE-AE82-11B2C84266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51605" y="3298877"/>
              <a:ext cx="115347" cy="0"/>
            </a:xfrm>
            <a:prstGeom prst="line">
              <a:avLst/>
            </a:prstGeom>
            <a:grpFill/>
            <a:ln w="12700">
              <a:headEnd/>
              <a:tailEnd type="triangl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eaLnBrk="1" hangingPunct="1">
                <a:defRPr/>
              </a:pPr>
              <a:endParaRPr lang="ru-RU" sz="550"/>
            </a:p>
          </p:txBody>
        </p:sp>
        <p:sp>
          <p:nvSpPr>
            <p:cNvPr id="72" name="Line 94">
              <a:extLst>
                <a:ext uri="{FF2B5EF4-FFF2-40B4-BE49-F238E27FC236}">
                  <a16:creationId xmlns:a16="http://schemas.microsoft.com/office/drawing/2014/main" id="{14A59089-1F98-4B13-BD8D-FB6E3E761C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15335" y="3302539"/>
              <a:ext cx="154999" cy="2861"/>
            </a:xfrm>
            <a:prstGeom prst="line">
              <a:avLst/>
            </a:prstGeom>
            <a:grpFill/>
            <a:ln w="12700">
              <a:headEnd/>
              <a:tailEnd type="triangl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eaLnBrk="1" hangingPunct="1">
                <a:defRPr/>
              </a:pPr>
              <a:endParaRPr lang="ru-RU" sz="550"/>
            </a:p>
          </p:txBody>
        </p:sp>
        <p:sp>
          <p:nvSpPr>
            <p:cNvPr id="73" name="Text Box 11">
              <a:extLst>
                <a:ext uri="{FF2B5EF4-FFF2-40B4-BE49-F238E27FC236}">
                  <a16:creationId xmlns:a16="http://schemas.microsoft.com/office/drawing/2014/main" id="{A99A6057-8747-4436-8A7E-76CC2724AD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59744" y="3771343"/>
              <a:ext cx="569527" cy="278350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45720" tIns="32004" rIns="45720" bIns="32004" anchor="ctr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 sz="1000"/>
              </a:pPr>
              <a:r>
                <a:rPr lang="uk-UA" sz="550" b="1" dirty="0">
                  <a:solidFill>
                    <a:srgbClr val="000000"/>
                  </a:solidFill>
                  <a:latin typeface="Verdana"/>
                  <a:ea typeface="Verdana"/>
                  <a:cs typeface="Verdana"/>
                </a:rPr>
                <a:t>Сортування</a:t>
              </a:r>
            </a:p>
          </p:txBody>
        </p:sp>
        <p:sp>
          <p:nvSpPr>
            <p:cNvPr id="74" name="Line 57">
              <a:extLst>
                <a:ext uri="{FF2B5EF4-FFF2-40B4-BE49-F238E27FC236}">
                  <a16:creationId xmlns:a16="http://schemas.microsoft.com/office/drawing/2014/main" id="{D13E4856-8FDC-439A-A2FF-668B377369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36482" y="3875920"/>
              <a:ext cx="126161" cy="5297"/>
            </a:xfrm>
            <a:prstGeom prst="line">
              <a:avLst/>
            </a:prstGeom>
            <a:grpFill/>
            <a:ln w="12700">
              <a:headEnd/>
              <a:tailEnd type="triangl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eaLnBrk="1" hangingPunct="1">
                <a:defRPr/>
              </a:pPr>
              <a:endParaRPr lang="ru-RU" sz="550"/>
            </a:p>
          </p:txBody>
        </p:sp>
        <p:sp>
          <p:nvSpPr>
            <p:cNvPr id="75" name="Text Box 88">
              <a:extLst>
                <a:ext uri="{FF2B5EF4-FFF2-40B4-BE49-F238E27FC236}">
                  <a16:creationId xmlns:a16="http://schemas.microsoft.com/office/drawing/2014/main" id="{D176A470-BE69-4EE1-BD42-31B77ED72B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34289" y="3646817"/>
              <a:ext cx="1467076" cy="12452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45720" tIns="32004" rIns="45720" bIns="0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 sz="1000"/>
              </a:pPr>
              <a:r>
                <a:rPr lang="uk-UA" sz="550" b="1" dirty="0">
                  <a:solidFill>
                    <a:srgbClr val="000000"/>
                  </a:solidFill>
                  <a:latin typeface="Verdana"/>
                  <a:ea typeface="Verdana"/>
                  <a:cs typeface="Verdana"/>
                </a:rPr>
                <a:t>Тваринництво</a:t>
              </a:r>
            </a:p>
          </p:txBody>
        </p:sp>
        <p:sp>
          <p:nvSpPr>
            <p:cNvPr id="76" name="Text Box 11">
              <a:extLst>
                <a:ext uri="{FF2B5EF4-FFF2-40B4-BE49-F238E27FC236}">
                  <a16:creationId xmlns:a16="http://schemas.microsoft.com/office/drawing/2014/main" id="{C2E48785-FAF8-4CB5-98A7-048DDA0E7A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5566" y="3771343"/>
              <a:ext cx="675864" cy="278350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45720" tIns="32004" rIns="45720" bIns="32004" anchor="ctr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 sz="1000"/>
              </a:pPr>
              <a:r>
                <a:rPr lang="uk-UA" sz="550" b="1" dirty="0">
                  <a:solidFill>
                    <a:srgbClr val="000000"/>
                  </a:solidFill>
                  <a:latin typeface="Verdana"/>
                  <a:ea typeface="Verdana"/>
                  <a:cs typeface="Verdana"/>
                </a:rPr>
                <a:t>Вирощування</a:t>
              </a:r>
            </a:p>
          </p:txBody>
        </p:sp>
        <p:sp>
          <p:nvSpPr>
            <p:cNvPr id="77" name="Line 99">
              <a:extLst>
                <a:ext uri="{FF2B5EF4-FFF2-40B4-BE49-F238E27FC236}">
                  <a16:creationId xmlns:a16="http://schemas.microsoft.com/office/drawing/2014/main" id="{E8885857-69DF-474F-82DB-63D7B8A478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84047" y="3881217"/>
              <a:ext cx="79301" cy="0"/>
            </a:xfrm>
            <a:prstGeom prst="line">
              <a:avLst/>
            </a:prstGeom>
            <a:grpFill/>
            <a:ln w="12700">
              <a:headEnd/>
              <a:tailEnd type="triangl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eaLnBrk="1" hangingPunct="1">
                <a:defRPr/>
              </a:pPr>
              <a:endParaRPr lang="ru-RU" sz="550"/>
            </a:p>
          </p:txBody>
        </p:sp>
        <p:sp>
          <p:nvSpPr>
            <p:cNvPr id="78" name="Line 100">
              <a:extLst>
                <a:ext uri="{FF2B5EF4-FFF2-40B4-BE49-F238E27FC236}">
                  <a16:creationId xmlns:a16="http://schemas.microsoft.com/office/drawing/2014/main" id="{4AAC84D8-5141-4AF2-9092-8884F086DAE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22544" y="3859240"/>
              <a:ext cx="180232" cy="3663"/>
            </a:xfrm>
            <a:prstGeom prst="line">
              <a:avLst/>
            </a:prstGeom>
            <a:grpFill/>
            <a:ln w="12700">
              <a:headEnd/>
              <a:tailEnd type="triangl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eaLnBrk="1" hangingPunct="1">
                <a:defRPr/>
              </a:pPr>
              <a:endParaRPr lang="ru-RU" sz="550"/>
            </a:p>
          </p:txBody>
        </p:sp>
        <p:sp>
          <p:nvSpPr>
            <p:cNvPr id="79" name="Rectangle 103">
              <a:extLst>
                <a:ext uri="{FF2B5EF4-FFF2-40B4-BE49-F238E27FC236}">
                  <a16:creationId xmlns:a16="http://schemas.microsoft.com/office/drawing/2014/main" id="{33453E9A-1CE4-41BF-BCF8-685668B60D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21326" y="1622665"/>
              <a:ext cx="787608" cy="222192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r>
                <a:rPr lang="uk-UA" sz="550" dirty="0"/>
                <a:t>Переміщення  людей</a:t>
              </a:r>
            </a:p>
            <a:p>
              <a:pPr algn="ctr" eaLnBrk="1" hangingPunct="1">
                <a:defRPr/>
              </a:pPr>
              <a:endParaRPr lang="uk-UA" sz="550" dirty="0"/>
            </a:p>
          </p:txBody>
        </p:sp>
        <p:sp>
          <p:nvSpPr>
            <p:cNvPr id="80" name="Rectangle 104">
              <a:extLst>
                <a:ext uri="{FF2B5EF4-FFF2-40B4-BE49-F238E27FC236}">
                  <a16:creationId xmlns:a16="http://schemas.microsoft.com/office/drawing/2014/main" id="{B31F79FB-FE51-4B0E-9CDD-A2C9DA9158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21326" y="1843637"/>
              <a:ext cx="787608" cy="210594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r>
                <a:rPr lang="uk-UA" sz="550" dirty="0"/>
                <a:t>Переміщення вантажів</a:t>
              </a:r>
            </a:p>
          </p:txBody>
        </p:sp>
        <p:sp>
          <p:nvSpPr>
            <p:cNvPr id="81" name="Rectangle 105">
              <a:extLst>
                <a:ext uri="{FF2B5EF4-FFF2-40B4-BE49-F238E27FC236}">
                  <a16:creationId xmlns:a16="http://schemas.microsoft.com/office/drawing/2014/main" id="{29DC4E4E-13EB-4D34-A44C-3F677674B2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21327" y="2261164"/>
              <a:ext cx="787005" cy="219141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r>
                <a:rPr lang="uk-UA" sz="550" dirty="0"/>
                <a:t>Приготування їжі</a:t>
              </a:r>
            </a:p>
          </p:txBody>
        </p:sp>
        <p:sp>
          <p:nvSpPr>
            <p:cNvPr id="82" name="Rectangle 106">
              <a:extLst>
                <a:ext uri="{FF2B5EF4-FFF2-40B4-BE49-F238E27FC236}">
                  <a16:creationId xmlns:a16="http://schemas.microsoft.com/office/drawing/2014/main" id="{DDAAF680-3910-4047-AE2E-BD2D36C60E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21327" y="2054231"/>
              <a:ext cx="787006" cy="206933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r>
                <a:rPr lang="uk-UA" sz="550" dirty="0"/>
                <a:t>Обмін інформацією</a:t>
              </a:r>
            </a:p>
          </p:txBody>
        </p:sp>
        <p:sp>
          <p:nvSpPr>
            <p:cNvPr id="83" name="Rectangle 107">
              <a:extLst>
                <a:ext uri="{FF2B5EF4-FFF2-40B4-BE49-F238E27FC236}">
                  <a16:creationId xmlns:a16="http://schemas.microsoft.com/office/drawing/2014/main" id="{F4234668-3F0B-45DB-83B7-503ACBEE2D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21327" y="2485188"/>
              <a:ext cx="787607" cy="208764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r>
                <a:rPr lang="uk-UA" sz="550" dirty="0"/>
                <a:t>Забезпечення безпеки</a:t>
              </a:r>
            </a:p>
          </p:txBody>
        </p:sp>
        <p:sp>
          <p:nvSpPr>
            <p:cNvPr id="84" name="Rectangle 108">
              <a:extLst>
                <a:ext uri="{FF2B5EF4-FFF2-40B4-BE49-F238E27FC236}">
                  <a16:creationId xmlns:a16="http://schemas.microsoft.com/office/drawing/2014/main" id="{FE60CAB2-EF4E-48E7-AE36-E931B87E21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21327" y="2693952"/>
              <a:ext cx="787607" cy="221582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r>
                <a:rPr lang="uk-UA" sz="550" dirty="0"/>
                <a:t>Проживання</a:t>
              </a:r>
            </a:p>
          </p:txBody>
        </p:sp>
        <p:sp>
          <p:nvSpPr>
            <p:cNvPr id="85" name="Rectangle 109">
              <a:extLst>
                <a:ext uri="{FF2B5EF4-FFF2-40B4-BE49-F238E27FC236}">
                  <a16:creationId xmlns:a16="http://schemas.microsoft.com/office/drawing/2014/main" id="{2FD6FD8E-8CC8-4C14-B743-8026B32A3C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21327" y="2921638"/>
              <a:ext cx="787005" cy="217918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r>
                <a:rPr lang="uk-UA" sz="550" dirty="0"/>
                <a:t>Отримання нових знань</a:t>
              </a:r>
            </a:p>
          </p:txBody>
        </p:sp>
        <p:sp>
          <p:nvSpPr>
            <p:cNvPr id="86" name="Line 112">
              <a:extLst>
                <a:ext uri="{FF2B5EF4-FFF2-40B4-BE49-F238E27FC236}">
                  <a16:creationId xmlns:a16="http://schemas.microsoft.com/office/drawing/2014/main" id="{EB4E4345-135B-4490-9EFB-62B3B7A47B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90630" y="2192797"/>
              <a:ext cx="227091" cy="0"/>
            </a:xfrm>
            <a:prstGeom prst="line">
              <a:avLst/>
            </a:prstGeom>
            <a:grpFill/>
            <a:ln w="12700">
              <a:headEnd/>
              <a:tailEnd type="triangl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eaLnBrk="1" hangingPunct="1">
                <a:defRPr/>
              </a:pPr>
              <a:endParaRPr lang="ru-RU" sz="550"/>
            </a:p>
          </p:txBody>
        </p:sp>
        <p:sp>
          <p:nvSpPr>
            <p:cNvPr id="87" name="Line 113">
              <a:extLst>
                <a:ext uri="{FF2B5EF4-FFF2-40B4-BE49-F238E27FC236}">
                  <a16:creationId xmlns:a16="http://schemas.microsoft.com/office/drawing/2014/main" id="{E5007313-CD2E-407B-A925-AEC32F8748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36482" y="1258855"/>
              <a:ext cx="129766" cy="0"/>
            </a:xfrm>
            <a:prstGeom prst="line">
              <a:avLst/>
            </a:prstGeom>
            <a:grpFill/>
            <a:ln w="12700">
              <a:headEnd/>
              <a:tailEnd type="triangl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eaLnBrk="1" hangingPunct="1">
                <a:defRPr/>
              </a:pPr>
              <a:endParaRPr lang="ru-RU" sz="550"/>
            </a:p>
          </p:txBody>
        </p:sp>
        <p:sp>
          <p:nvSpPr>
            <p:cNvPr id="88" name="Text Box 114">
              <a:extLst>
                <a:ext uri="{FF2B5EF4-FFF2-40B4-BE49-F238E27FC236}">
                  <a16:creationId xmlns:a16="http://schemas.microsoft.com/office/drawing/2014/main" id="{684B8FFC-504D-4D89-9D79-7CE5DC2D8E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72081" y="289508"/>
              <a:ext cx="1326498" cy="278351"/>
            </a:xfrm>
            <a:prstGeom prst="rect">
              <a:avLst/>
            </a:prstGeom>
            <a:grpFill/>
            <a:ln w="12700">
              <a:noFill/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45720" tIns="32004" rIns="45720" bIns="0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 sz="1000"/>
              </a:pPr>
              <a:r>
                <a:rPr lang="uk-UA" sz="800" b="1" u="sng" dirty="0">
                  <a:solidFill>
                    <a:srgbClr val="000000"/>
                  </a:solidFill>
                  <a:latin typeface="Arial Cyr"/>
                </a:rPr>
                <a:t>Ресурси</a:t>
              </a:r>
            </a:p>
          </p:txBody>
        </p:sp>
        <p:sp>
          <p:nvSpPr>
            <p:cNvPr id="89" name="Text Box 115">
              <a:extLst>
                <a:ext uri="{FF2B5EF4-FFF2-40B4-BE49-F238E27FC236}">
                  <a16:creationId xmlns:a16="http://schemas.microsoft.com/office/drawing/2014/main" id="{E0E74FE6-ADFB-4FDF-B362-64785CBBA7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22944" y="266311"/>
              <a:ext cx="1767463" cy="278351"/>
            </a:xfrm>
            <a:prstGeom prst="rect">
              <a:avLst/>
            </a:prstGeom>
            <a:grpFill/>
            <a:ln w="12700">
              <a:noFill/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45720" tIns="32004" rIns="45720" bIns="0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 sz="1000"/>
              </a:pPr>
              <a:r>
                <a:rPr lang="uk-UA" sz="800" b="1" u="sng" dirty="0">
                  <a:solidFill>
                    <a:srgbClr val="000000"/>
                  </a:solidFill>
                  <a:latin typeface="Arial Cyr"/>
                </a:rPr>
                <a:t>Виробництво товарів</a:t>
              </a:r>
            </a:p>
          </p:txBody>
        </p:sp>
        <p:sp>
          <p:nvSpPr>
            <p:cNvPr id="90" name="Text Box 116">
              <a:extLst>
                <a:ext uri="{FF2B5EF4-FFF2-40B4-BE49-F238E27FC236}">
                  <a16:creationId xmlns:a16="http://schemas.microsoft.com/office/drawing/2014/main" id="{3EE104D0-CEE3-46C0-A621-8765E04FB9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41967" y="266311"/>
              <a:ext cx="1326498" cy="278351"/>
            </a:xfrm>
            <a:prstGeom prst="rect">
              <a:avLst/>
            </a:prstGeom>
            <a:grpFill/>
            <a:ln w="12700">
              <a:noFill/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45720" tIns="32004" rIns="45720" bIns="0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 sz="1000"/>
              </a:pPr>
              <a:r>
                <a:rPr lang="uk-UA" sz="800" b="1" u="sng" dirty="0">
                  <a:solidFill>
                    <a:srgbClr val="000000"/>
                  </a:solidFill>
                  <a:latin typeface="Arial Cyr"/>
                </a:rPr>
                <a:t>Надання послуг</a:t>
              </a:r>
            </a:p>
          </p:txBody>
        </p:sp>
        <p:sp>
          <p:nvSpPr>
            <p:cNvPr id="91" name="Text Box 22">
              <a:extLst>
                <a:ext uri="{FF2B5EF4-FFF2-40B4-BE49-F238E27FC236}">
                  <a16:creationId xmlns:a16="http://schemas.microsoft.com/office/drawing/2014/main" id="{A0C9A5EF-559B-4A0F-A080-B0139FA0D0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8600" y="4848122"/>
              <a:ext cx="890338" cy="260039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45720" tIns="32004" rIns="45720" bIns="0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 sz="1000"/>
              </a:pPr>
              <a:r>
                <a:rPr lang="uk-UA" sz="550" b="1" dirty="0">
                  <a:solidFill>
                    <a:srgbClr val="000000"/>
                  </a:solidFill>
                  <a:latin typeface="Verdana"/>
                  <a:ea typeface="Verdana"/>
                  <a:cs typeface="Verdana"/>
                </a:rPr>
                <a:t>Будівельні відходи</a:t>
              </a:r>
            </a:p>
          </p:txBody>
        </p:sp>
        <p:sp>
          <p:nvSpPr>
            <p:cNvPr id="92" name="Text Box 22">
              <a:extLst>
                <a:ext uri="{FF2B5EF4-FFF2-40B4-BE49-F238E27FC236}">
                  <a16:creationId xmlns:a16="http://schemas.microsoft.com/office/drawing/2014/main" id="{5672AAFA-4F5F-4AE8-8C63-34118F53C8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8601" y="5557520"/>
              <a:ext cx="890338" cy="278261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45720" tIns="32004" rIns="45720" bIns="0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 sz="1000"/>
              </a:pPr>
              <a:r>
                <a:rPr lang="uk-UA" sz="550" b="1" dirty="0">
                  <a:solidFill>
                    <a:srgbClr val="000000"/>
                  </a:solidFill>
                  <a:latin typeface="Verdana"/>
                  <a:ea typeface="Verdana"/>
                  <a:cs typeface="Verdana"/>
                </a:rPr>
                <a:t>Повітряний простір</a:t>
              </a:r>
            </a:p>
          </p:txBody>
        </p:sp>
        <p:sp>
          <p:nvSpPr>
            <p:cNvPr id="93" name="Text Box 22">
              <a:extLst>
                <a:ext uri="{FF2B5EF4-FFF2-40B4-BE49-F238E27FC236}">
                  <a16:creationId xmlns:a16="http://schemas.microsoft.com/office/drawing/2014/main" id="{8602F1C9-1EDA-4F0B-BF88-2BF2EADD6B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8600" y="5835781"/>
              <a:ext cx="890340" cy="245389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45720" tIns="32004" rIns="45720" bIns="0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 sz="1000"/>
              </a:pPr>
              <a:r>
                <a:rPr lang="uk-UA" sz="550" b="1" dirty="0">
                  <a:solidFill>
                    <a:srgbClr val="000000"/>
                  </a:solidFill>
                  <a:latin typeface="Verdana"/>
                  <a:ea typeface="Verdana"/>
                  <a:cs typeface="Verdana"/>
                </a:rPr>
                <a:t>Космічний простір</a:t>
              </a:r>
            </a:p>
          </p:txBody>
        </p:sp>
        <p:sp>
          <p:nvSpPr>
            <p:cNvPr id="94" name="Line 120">
              <a:extLst>
                <a:ext uri="{FF2B5EF4-FFF2-40B4-BE49-F238E27FC236}">
                  <a16:creationId xmlns:a16="http://schemas.microsoft.com/office/drawing/2014/main" id="{2B9DE016-85F2-479E-95D9-F1545AE18A7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18939" y="5452438"/>
              <a:ext cx="3972284" cy="3663"/>
            </a:xfrm>
            <a:prstGeom prst="line">
              <a:avLst/>
            </a:prstGeom>
            <a:grpFill/>
            <a:ln w="12700">
              <a:headEnd/>
              <a:tailEnd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eaLnBrk="1" hangingPunct="1">
                <a:defRPr/>
              </a:pPr>
              <a:endParaRPr lang="ru-RU" sz="550"/>
            </a:p>
          </p:txBody>
        </p:sp>
        <p:sp>
          <p:nvSpPr>
            <p:cNvPr id="95" name="Line 121">
              <a:extLst>
                <a:ext uri="{FF2B5EF4-FFF2-40B4-BE49-F238E27FC236}">
                  <a16:creationId xmlns:a16="http://schemas.microsoft.com/office/drawing/2014/main" id="{1DFAA016-CA6D-4600-8D7F-B54D727D5B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18938" y="5705151"/>
              <a:ext cx="4206585" cy="0"/>
            </a:xfrm>
            <a:prstGeom prst="line">
              <a:avLst/>
            </a:prstGeom>
            <a:grpFill/>
            <a:ln w="12700">
              <a:headEnd/>
              <a:tailEnd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eaLnBrk="1" hangingPunct="1">
                <a:defRPr/>
              </a:pPr>
              <a:endParaRPr lang="ru-RU" sz="550"/>
            </a:p>
          </p:txBody>
        </p:sp>
        <p:sp>
          <p:nvSpPr>
            <p:cNvPr id="96" name="Line 122">
              <a:extLst>
                <a:ext uri="{FF2B5EF4-FFF2-40B4-BE49-F238E27FC236}">
                  <a16:creationId xmlns:a16="http://schemas.microsoft.com/office/drawing/2014/main" id="{1DDD5DF6-AD52-4C91-9F39-E1090B4B75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18939" y="5902927"/>
              <a:ext cx="4372396" cy="0"/>
            </a:xfrm>
            <a:prstGeom prst="line">
              <a:avLst/>
            </a:prstGeom>
            <a:grpFill/>
            <a:ln w="12700">
              <a:headEnd/>
              <a:tailEnd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eaLnBrk="1" hangingPunct="1">
                <a:defRPr/>
              </a:pPr>
              <a:endParaRPr lang="ru-RU" sz="550"/>
            </a:p>
          </p:txBody>
        </p:sp>
        <p:sp>
          <p:nvSpPr>
            <p:cNvPr id="97" name="Line 123">
              <a:extLst>
                <a:ext uri="{FF2B5EF4-FFF2-40B4-BE49-F238E27FC236}">
                  <a16:creationId xmlns:a16="http://schemas.microsoft.com/office/drawing/2014/main" id="{11C8AD1E-A9A9-4C85-A851-2EFA459139D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325523" y="4796847"/>
              <a:ext cx="0" cy="908304"/>
            </a:xfrm>
            <a:prstGeom prst="line">
              <a:avLst/>
            </a:prstGeom>
            <a:grpFill/>
            <a:ln w="12700">
              <a:headEnd/>
              <a:tailEnd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eaLnBrk="1" hangingPunct="1">
                <a:defRPr/>
              </a:pPr>
              <a:endParaRPr lang="ru-RU" sz="550"/>
            </a:p>
          </p:txBody>
        </p:sp>
        <p:sp>
          <p:nvSpPr>
            <p:cNvPr id="98" name="Line 124">
              <a:extLst>
                <a:ext uri="{FF2B5EF4-FFF2-40B4-BE49-F238E27FC236}">
                  <a16:creationId xmlns:a16="http://schemas.microsoft.com/office/drawing/2014/main" id="{8BE25423-88A6-409E-9347-822CEAA3746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483755" y="4888409"/>
              <a:ext cx="0" cy="1014518"/>
            </a:xfrm>
            <a:prstGeom prst="line">
              <a:avLst/>
            </a:prstGeom>
            <a:grpFill/>
            <a:ln w="12700">
              <a:headEnd/>
              <a:tailEnd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eaLnBrk="1" hangingPunct="1">
                <a:defRPr/>
              </a:pPr>
              <a:endParaRPr lang="ru-RU" sz="550"/>
            </a:p>
          </p:txBody>
        </p:sp>
        <p:sp>
          <p:nvSpPr>
            <p:cNvPr id="99" name="Line 125">
              <a:extLst>
                <a:ext uri="{FF2B5EF4-FFF2-40B4-BE49-F238E27FC236}">
                  <a16:creationId xmlns:a16="http://schemas.microsoft.com/office/drawing/2014/main" id="{5C4D0E75-B62E-4312-9927-9C60A12AD1F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094828" y="4617384"/>
              <a:ext cx="0" cy="835054"/>
            </a:xfrm>
            <a:prstGeom prst="line">
              <a:avLst/>
            </a:prstGeom>
            <a:grpFill/>
            <a:ln w="12700">
              <a:headEnd/>
              <a:tailEnd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eaLnBrk="1" hangingPunct="1">
                <a:defRPr/>
              </a:pPr>
              <a:endParaRPr lang="ru-RU" sz="550"/>
            </a:p>
          </p:txBody>
        </p:sp>
        <p:sp>
          <p:nvSpPr>
            <p:cNvPr id="100" name="Line 126">
              <a:extLst>
                <a:ext uri="{FF2B5EF4-FFF2-40B4-BE49-F238E27FC236}">
                  <a16:creationId xmlns:a16="http://schemas.microsoft.com/office/drawing/2014/main" id="{C66F81A0-9034-4570-8DD5-18353C49BB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91223" y="4625952"/>
              <a:ext cx="558715" cy="4837"/>
            </a:xfrm>
            <a:prstGeom prst="line">
              <a:avLst/>
            </a:prstGeom>
            <a:grpFill/>
            <a:ln w="12700">
              <a:headEnd/>
              <a:tailEnd type="triangl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eaLnBrk="1" hangingPunct="1">
                <a:defRPr/>
              </a:pPr>
              <a:endParaRPr lang="ru-RU" sz="550"/>
            </a:p>
          </p:txBody>
        </p:sp>
        <p:sp>
          <p:nvSpPr>
            <p:cNvPr id="101" name="Line 127">
              <a:extLst>
                <a:ext uri="{FF2B5EF4-FFF2-40B4-BE49-F238E27FC236}">
                  <a16:creationId xmlns:a16="http://schemas.microsoft.com/office/drawing/2014/main" id="{E38739C1-B115-4296-B361-40E3F3FE961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321918" y="4809311"/>
              <a:ext cx="324415" cy="0"/>
            </a:xfrm>
            <a:prstGeom prst="line">
              <a:avLst/>
            </a:prstGeom>
            <a:grpFill/>
            <a:ln w="12700">
              <a:headEnd/>
              <a:tailEnd type="triangl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eaLnBrk="1" hangingPunct="1">
                <a:defRPr/>
              </a:pPr>
              <a:endParaRPr lang="ru-RU" sz="550"/>
            </a:p>
          </p:txBody>
        </p:sp>
        <p:sp>
          <p:nvSpPr>
            <p:cNvPr id="102" name="Line 128">
              <a:extLst>
                <a:ext uri="{FF2B5EF4-FFF2-40B4-BE49-F238E27FC236}">
                  <a16:creationId xmlns:a16="http://schemas.microsoft.com/office/drawing/2014/main" id="{832A3DA0-AF55-4054-B56C-C32F67260E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91335" y="4902207"/>
              <a:ext cx="154998" cy="0"/>
            </a:xfrm>
            <a:prstGeom prst="line">
              <a:avLst/>
            </a:prstGeom>
            <a:grpFill/>
            <a:ln w="12700">
              <a:headEnd/>
              <a:tailEnd type="triangl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eaLnBrk="1" hangingPunct="1">
                <a:defRPr/>
              </a:pPr>
              <a:endParaRPr lang="ru-RU" sz="550"/>
            </a:p>
          </p:txBody>
        </p:sp>
        <p:sp>
          <p:nvSpPr>
            <p:cNvPr id="103" name="Line 129">
              <a:extLst>
                <a:ext uri="{FF2B5EF4-FFF2-40B4-BE49-F238E27FC236}">
                  <a16:creationId xmlns:a16="http://schemas.microsoft.com/office/drawing/2014/main" id="{5F81AB82-D97A-44CA-AFA9-76304C0DC0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90630" y="5001948"/>
              <a:ext cx="1229173" cy="0"/>
            </a:xfrm>
            <a:prstGeom prst="line">
              <a:avLst/>
            </a:prstGeom>
            <a:grpFill/>
            <a:ln w="12700">
              <a:headEnd/>
              <a:tailEnd type="triangl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eaLnBrk="1" hangingPunct="1">
                <a:defRPr/>
              </a:pPr>
              <a:endParaRPr lang="ru-RU" sz="550"/>
            </a:p>
          </p:txBody>
        </p:sp>
        <p:sp>
          <p:nvSpPr>
            <p:cNvPr id="104" name="Text Box 19">
              <a:extLst>
                <a:ext uri="{FF2B5EF4-FFF2-40B4-BE49-F238E27FC236}">
                  <a16:creationId xmlns:a16="http://schemas.microsoft.com/office/drawing/2014/main" id="{7389AD7B-76C6-4196-BAC4-4808DD13AF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8600" y="5159436"/>
              <a:ext cx="890339" cy="21608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45720" tIns="32004" rIns="45720" bIns="0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 sz="1000"/>
              </a:pPr>
              <a:r>
                <a:rPr lang="uk-UA" sz="550" b="1" dirty="0">
                  <a:solidFill>
                    <a:srgbClr val="000000"/>
                  </a:solidFill>
                  <a:latin typeface="Verdana"/>
                  <a:ea typeface="Verdana"/>
                  <a:cs typeface="Verdana"/>
                </a:rPr>
                <a:t>Небіологічні ресурси</a:t>
              </a:r>
            </a:p>
          </p:txBody>
        </p:sp>
        <p:sp>
          <p:nvSpPr>
            <p:cNvPr id="105" name="Rectangle 109">
              <a:extLst>
                <a:ext uri="{FF2B5EF4-FFF2-40B4-BE49-F238E27FC236}">
                  <a16:creationId xmlns:a16="http://schemas.microsoft.com/office/drawing/2014/main" id="{0878A5DF-4678-4B06-8744-C5BFD94705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21327" y="3139555"/>
              <a:ext cx="787006" cy="213649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r>
                <a:rPr lang="uk-UA" sz="550" dirty="0"/>
                <a:t>Зберігання наявних знань</a:t>
              </a:r>
            </a:p>
          </p:txBody>
        </p:sp>
        <p:sp>
          <p:nvSpPr>
            <p:cNvPr id="106" name="Rectangle 109">
              <a:extLst>
                <a:ext uri="{FF2B5EF4-FFF2-40B4-BE49-F238E27FC236}">
                  <a16:creationId xmlns:a16="http://schemas.microsoft.com/office/drawing/2014/main" id="{20F395A1-5059-4C8E-A64F-8F1AD3E313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21325" y="3353205"/>
              <a:ext cx="787007" cy="293612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r>
                <a:rPr lang="uk-UA" sz="550" dirty="0"/>
                <a:t>Навчання наявними знаннями</a:t>
              </a:r>
            </a:p>
          </p:txBody>
        </p:sp>
        <p:sp>
          <p:nvSpPr>
            <p:cNvPr id="107" name="Rectangle 109">
              <a:extLst>
                <a:ext uri="{FF2B5EF4-FFF2-40B4-BE49-F238E27FC236}">
                  <a16:creationId xmlns:a16="http://schemas.microsoft.com/office/drawing/2014/main" id="{4E64C92F-B1C4-42CA-904F-1494B8FC46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21327" y="3642494"/>
              <a:ext cx="787005" cy="208764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r>
                <a:rPr lang="uk-UA" sz="550" dirty="0"/>
                <a:t>Фінансові </a:t>
              </a:r>
            </a:p>
          </p:txBody>
        </p:sp>
        <p:sp>
          <p:nvSpPr>
            <p:cNvPr id="108" name="Rectangle 109">
              <a:extLst>
                <a:ext uri="{FF2B5EF4-FFF2-40B4-BE49-F238E27FC236}">
                  <a16:creationId xmlns:a16="http://schemas.microsoft.com/office/drawing/2014/main" id="{AFDEC24D-79B1-40E7-9F77-D4B0DD32F7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21327" y="3854309"/>
              <a:ext cx="787005" cy="209374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r>
                <a:rPr lang="uk-UA" sz="550" dirty="0"/>
                <a:t>Представницькі </a:t>
              </a:r>
            </a:p>
          </p:txBody>
        </p:sp>
        <p:sp>
          <p:nvSpPr>
            <p:cNvPr id="109" name="Rectangle 109">
              <a:extLst>
                <a:ext uri="{FF2B5EF4-FFF2-40B4-BE49-F238E27FC236}">
                  <a16:creationId xmlns:a16="http://schemas.microsoft.com/office/drawing/2014/main" id="{209F7933-F118-4BC7-8B0F-56180FB351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21327" y="4066735"/>
              <a:ext cx="787006" cy="209374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r>
                <a:rPr lang="uk-UA" sz="550" dirty="0"/>
                <a:t>Ідентифікації</a:t>
              </a: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623A47D8-26B2-4D49-955E-4651159E9A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21327" y="4276109"/>
              <a:ext cx="787005" cy="211816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>
                <a:defRPr/>
              </a:pPr>
              <a:r>
                <a:rPr lang="uk-UA" sz="550" dirty="0"/>
                <a:t>Проводження часу</a:t>
              </a:r>
            </a:p>
          </p:txBody>
        </p:sp>
        <p:sp>
          <p:nvSpPr>
            <p:cNvPr id="111" name="Rectangle 109">
              <a:extLst>
                <a:ext uri="{FF2B5EF4-FFF2-40B4-BE49-F238E27FC236}">
                  <a16:creationId xmlns:a16="http://schemas.microsoft.com/office/drawing/2014/main" id="{E5139473-C5DE-49EA-9C78-1D6480C899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21327" y="4490977"/>
              <a:ext cx="787005" cy="209374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r>
                <a:rPr lang="uk-UA" sz="550" dirty="0"/>
                <a:t>Реабілітація</a:t>
              </a:r>
            </a:p>
          </p:txBody>
        </p:sp>
        <p:sp>
          <p:nvSpPr>
            <p:cNvPr id="112" name="Rectangle 109">
              <a:extLst>
                <a:ext uri="{FF2B5EF4-FFF2-40B4-BE49-F238E27FC236}">
                  <a16:creationId xmlns:a16="http://schemas.microsoft.com/office/drawing/2014/main" id="{98D4A5CE-EDA2-43F1-928D-8A6A7ED145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29254" y="504376"/>
              <a:ext cx="913169" cy="220972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>
                <a:defRPr/>
              </a:pPr>
              <a:r>
                <a:rPr lang="uk-UA" sz="550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Типи споживачів</a:t>
              </a:r>
            </a:p>
            <a:p>
              <a:pPr eaLnBrk="1" hangingPunct="1">
                <a:defRPr/>
              </a:pPr>
              <a:endParaRPr lang="uk-UA" sz="550" dirty="0"/>
            </a:p>
          </p:txBody>
        </p:sp>
        <p:sp>
          <p:nvSpPr>
            <p:cNvPr id="113" name="Rectangle 109">
              <a:extLst>
                <a:ext uri="{FF2B5EF4-FFF2-40B4-BE49-F238E27FC236}">
                  <a16:creationId xmlns:a16="http://schemas.microsoft.com/office/drawing/2014/main" id="{FDC66A70-E1D0-465F-883F-2CBC7467C4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29255" y="1849741"/>
              <a:ext cx="306392" cy="621407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vert270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>
                <a:defRPr/>
              </a:pPr>
              <a:r>
                <a:rPr lang="uk-UA" sz="550" dirty="0"/>
                <a:t>Мінімальний</a:t>
              </a:r>
            </a:p>
          </p:txBody>
        </p:sp>
        <p:sp>
          <p:nvSpPr>
            <p:cNvPr id="114" name="Rectangle 109">
              <a:extLst>
                <a:ext uri="{FF2B5EF4-FFF2-40B4-BE49-F238E27FC236}">
                  <a16:creationId xmlns:a16="http://schemas.microsoft.com/office/drawing/2014/main" id="{4B0A6FF4-A986-4E8C-9F0F-88087B50EA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29255" y="2471148"/>
              <a:ext cx="913169" cy="21853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r>
                <a:rPr lang="uk-UA" sz="550" b="1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Фізіологічні потреби</a:t>
              </a:r>
            </a:p>
          </p:txBody>
        </p:sp>
        <p:sp>
          <p:nvSpPr>
            <p:cNvPr id="115" name="Rectangle 109">
              <a:extLst>
                <a:ext uri="{FF2B5EF4-FFF2-40B4-BE49-F238E27FC236}">
                  <a16:creationId xmlns:a16="http://schemas.microsoft.com/office/drawing/2014/main" id="{1E9A099B-2268-4880-948F-6A35BF27FA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29254" y="1628769"/>
              <a:ext cx="913169" cy="220972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r>
                <a:rPr lang="uk-UA" sz="550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Рівень задоволення</a:t>
              </a:r>
            </a:p>
          </p:txBody>
        </p:sp>
        <p:sp>
          <p:nvSpPr>
            <p:cNvPr id="116" name="Rectangle 109">
              <a:extLst>
                <a:ext uri="{FF2B5EF4-FFF2-40B4-BE49-F238E27FC236}">
                  <a16:creationId xmlns:a16="http://schemas.microsoft.com/office/drawing/2014/main" id="{FC3A2870-A108-4857-8B34-D24C015322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35648" y="1849741"/>
              <a:ext cx="306392" cy="621407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vert270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>
                <a:defRPr/>
              </a:pPr>
              <a:r>
                <a:rPr lang="uk-UA" sz="550" dirty="0"/>
                <a:t>Середній</a:t>
              </a:r>
            </a:p>
          </p:txBody>
        </p:sp>
        <p:sp>
          <p:nvSpPr>
            <p:cNvPr id="117" name="Rectangle 109">
              <a:extLst>
                <a:ext uri="{FF2B5EF4-FFF2-40B4-BE49-F238E27FC236}">
                  <a16:creationId xmlns:a16="http://schemas.microsoft.com/office/drawing/2014/main" id="{9B5A7C57-DB6B-474C-B1E5-216C39918D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2040" y="1849741"/>
              <a:ext cx="300384" cy="621407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vert270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>
                <a:defRPr/>
              </a:pPr>
              <a:r>
                <a:rPr lang="uk-UA" sz="550" dirty="0"/>
                <a:t>Рівень розкоші</a:t>
              </a:r>
            </a:p>
          </p:txBody>
        </p:sp>
        <p:sp>
          <p:nvSpPr>
            <p:cNvPr id="118" name="Rectangle 109">
              <a:extLst>
                <a:ext uri="{FF2B5EF4-FFF2-40B4-BE49-F238E27FC236}">
                  <a16:creationId xmlns:a16="http://schemas.microsoft.com/office/drawing/2014/main" id="{78170205-322E-409B-A64D-8082DFBEBE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29255" y="2695782"/>
              <a:ext cx="913169" cy="296664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r>
                <a:rPr lang="uk-UA" sz="550" dirty="0"/>
                <a:t>Підтримання температурного режиму тіла</a:t>
              </a:r>
            </a:p>
          </p:txBody>
        </p:sp>
        <p:sp>
          <p:nvSpPr>
            <p:cNvPr id="119" name="Rectangle 109">
              <a:extLst>
                <a:ext uri="{FF2B5EF4-FFF2-40B4-BE49-F238E27FC236}">
                  <a16:creationId xmlns:a16="http://schemas.microsoft.com/office/drawing/2014/main" id="{C244BEEB-BF96-44DB-8DF9-E607644A80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29255" y="2992446"/>
              <a:ext cx="913169" cy="218530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r>
                <a:rPr lang="uk-UA" sz="550" dirty="0"/>
                <a:t>Повітряна суміш для процесів окислення</a:t>
              </a:r>
            </a:p>
          </p:txBody>
        </p:sp>
        <p:sp>
          <p:nvSpPr>
            <p:cNvPr id="120" name="Rectangle 109">
              <a:extLst>
                <a:ext uri="{FF2B5EF4-FFF2-40B4-BE49-F238E27FC236}">
                  <a16:creationId xmlns:a16="http://schemas.microsoft.com/office/drawing/2014/main" id="{11A58609-CDBE-4DD0-BD00-5DD5BEEB7C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29255" y="3210977"/>
              <a:ext cx="913169" cy="145280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r>
                <a:rPr lang="uk-UA" sz="550"/>
                <a:t>Вода</a:t>
              </a:r>
            </a:p>
          </p:txBody>
        </p:sp>
        <p:sp>
          <p:nvSpPr>
            <p:cNvPr id="121" name="Rectangle 109">
              <a:extLst>
                <a:ext uri="{FF2B5EF4-FFF2-40B4-BE49-F238E27FC236}">
                  <a16:creationId xmlns:a16="http://schemas.microsoft.com/office/drawing/2014/main" id="{ADEEE620-42B7-4937-A7BE-8B34C4AA3F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29255" y="3356257"/>
              <a:ext cx="913169" cy="313756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r>
                <a:rPr lang="uk-UA" sz="550" dirty="0"/>
                <a:t>Відсутність шкідливих впливів( радіації, шуму та </a:t>
              </a:r>
              <a:r>
                <a:rPr lang="uk-UA" sz="550" dirty="0" err="1"/>
                <a:t>інш</a:t>
              </a:r>
              <a:r>
                <a:rPr lang="uk-UA" sz="550" dirty="0"/>
                <a:t>.)</a:t>
              </a:r>
            </a:p>
          </p:txBody>
        </p:sp>
        <p:sp>
          <p:nvSpPr>
            <p:cNvPr id="122" name="Rectangle 109">
              <a:extLst>
                <a:ext uri="{FF2B5EF4-FFF2-40B4-BE49-F238E27FC236}">
                  <a16:creationId xmlns:a16="http://schemas.microsoft.com/office/drawing/2014/main" id="{2BCC07E6-28D5-4693-8301-70F5514535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29254" y="3801862"/>
              <a:ext cx="913169" cy="123305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r>
                <a:rPr lang="uk-UA" sz="550" dirty="0"/>
                <a:t>Сонячна енергія</a:t>
              </a:r>
            </a:p>
          </p:txBody>
        </p:sp>
        <p:sp>
          <p:nvSpPr>
            <p:cNvPr id="123" name="Rectangle 109">
              <a:extLst>
                <a:ext uri="{FF2B5EF4-FFF2-40B4-BE49-F238E27FC236}">
                  <a16:creationId xmlns:a16="http://schemas.microsoft.com/office/drawing/2014/main" id="{02DCEE6F-D8C4-441C-BC1F-2506D53BE7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29255" y="4064343"/>
              <a:ext cx="913169" cy="393160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r>
                <a:rPr lang="uk-UA" sz="550" dirty="0"/>
                <a:t>Забезпечення безболісного функціонування тіла</a:t>
              </a:r>
            </a:p>
          </p:txBody>
        </p:sp>
        <p:sp>
          <p:nvSpPr>
            <p:cNvPr id="124" name="Rectangle 109">
              <a:extLst>
                <a:ext uri="{FF2B5EF4-FFF2-40B4-BE49-F238E27FC236}">
                  <a16:creationId xmlns:a16="http://schemas.microsoft.com/office/drawing/2014/main" id="{C62277AC-4E46-4038-A503-C2C3D3F573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29252" y="4457503"/>
              <a:ext cx="913169" cy="22707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r>
                <a:rPr lang="uk-UA" sz="550" b="1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Соціальні потреби</a:t>
              </a:r>
            </a:p>
          </p:txBody>
        </p:sp>
        <p:sp>
          <p:nvSpPr>
            <p:cNvPr id="125" name="Rectangle 109">
              <a:extLst>
                <a:ext uri="{FF2B5EF4-FFF2-40B4-BE49-F238E27FC236}">
                  <a16:creationId xmlns:a16="http://schemas.microsoft.com/office/drawing/2014/main" id="{12DC6EC3-1A6B-4EF6-9C78-ED361E568A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29254" y="3925168"/>
              <a:ext cx="913169" cy="139175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r>
                <a:rPr lang="uk-UA" sz="550" dirty="0"/>
                <a:t>Сон, відпочинок</a:t>
              </a:r>
            </a:p>
          </p:txBody>
        </p:sp>
        <p:sp>
          <p:nvSpPr>
            <p:cNvPr id="126" name="Rectangle 109">
              <a:extLst>
                <a:ext uri="{FF2B5EF4-FFF2-40B4-BE49-F238E27FC236}">
                  <a16:creationId xmlns:a16="http://schemas.microsoft.com/office/drawing/2014/main" id="{AB85BD3E-112E-43E2-835E-4ECA1CF31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29254" y="4684579"/>
              <a:ext cx="913169" cy="21853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r>
                <a:rPr lang="uk-UA" sz="550" b="1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Духовні потреби</a:t>
              </a:r>
            </a:p>
          </p:txBody>
        </p:sp>
        <p:sp>
          <p:nvSpPr>
            <p:cNvPr id="127" name="Rectangle 109">
              <a:extLst>
                <a:ext uri="{FF2B5EF4-FFF2-40B4-BE49-F238E27FC236}">
                  <a16:creationId xmlns:a16="http://schemas.microsoft.com/office/drawing/2014/main" id="{530DBC50-9934-472F-ABE6-B840823AAB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29255" y="4903109"/>
              <a:ext cx="913169" cy="23191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r>
                <a:rPr lang="uk-UA" sz="550" b="1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Творчі потреби</a:t>
              </a:r>
            </a:p>
          </p:txBody>
        </p:sp>
        <p:sp>
          <p:nvSpPr>
            <p:cNvPr id="128" name="Rectangle 109">
              <a:extLst>
                <a:ext uri="{FF2B5EF4-FFF2-40B4-BE49-F238E27FC236}">
                  <a16:creationId xmlns:a16="http://schemas.microsoft.com/office/drawing/2014/main" id="{ECCC1080-81B5-41FE-81FF-2F1F7964B9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21327" y="4700351"/>
              <a:ext cx="787005" cy="217920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r>
                <a:rPr lang="uk-UA" sz="550" dirty="0"/>
                <a:t>Формування іміджу</a:t>
              </a:r>
            </a:p>
          </p:txBody>
        </p:sp>
        <p:sp>
          <p:nvSpPr>
            <p:cNvPr id="129" name="Line 81">
              <a:extLst>
                <a:ext uri="{FF2B5EF4-FFF2-40B4-BE49-F238E27FC236}">
                  <a16:creationId xmlns:a16="http://schemas.microsoft.com/office/drawing/2014/main" id="{A3866874-F58E-4BFD-B42A-47023F94B0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91335" y="2745102"/>
              <a:ext cx="162207" cy="0"/>
            </a:xfrm>
            <a:prstGeom prst="line">
              <a:avLst/>
            </a:prstGeom>
            <a:grpFill/>
            <a:ln w="12700">
              <a:headEnd/>
              <a:tailEnd type="triangl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eaLnBrk="1" hangingPunct="1">
                <a:defRPr/>
              </a:pPr>
              <a:endParaRPr lang="ru-RU" sz="550"/>
            </a:p>
          </p:txBody>
        </p:sp>
        <p:sp>
          <p:nvSpPr>
            <p:cNvPr id="130" name="Line 57">
              <a:extLst>
                <a:ext uri="{FF2B5EF4-FFF2-40B4-BE49-F238E27FC236}">
                  <a16:creationId xmlns:a16="http://schemas.microsoft.com/office/drawing/2014/main" id="{A67F70F1-F474-40BB-B01F-BED357AABF0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29270" y="2683574"/>
              <a:ext cx="137425" cy="3663"/>
            </a:xfrm>
            <a:prstGeom prst="line">
              <a:avLst/>
            </a:prstGeom>
            <a:grpFill/>
            <a:ln w="12700">
              <a:headEnd/>
              <a:tailEnd type="triangl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eaLnBrk="1" hangingPunct="1">
                <a:defRPr/>
              </a:pPr>
              <a:endParaRPr lang="ru-RU" sz="550"/>
            </a:p>
          </p:txBody>
        </p:sp>
        <p:sp>
          <p:nvSpPr>
            <p:cNvPr id="131" name="Rectangle 109">
              <a:extLst>
                <a:ext uri="{FF2B5EF4-FFF2-40B4-BE49-F238E27FC236}">
                  <a16:creationId xmlns:a16="http://schemas.microsoft.com/office/drawing/2014/main" id="{172965D7-1B7A-4EAC-B6FC-38010D6E9E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29255" y="3670013"/>
              <a:ext cx="913169" cy="131850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r>
                <a:rPr lang="uk-UA" sz="550" dirty="0"/>
                <a:t>Їжа</a:t>
              </a:r>
            </a:p>
          </p:txBody>
        </p:sp>
        <p:sp>
          <p:nvSpPr>
            <p:cNvPr id="132" name="Text Box 116">
              <a:extLst>
                <a:ext uri="{FF2B5EF4-FFF2-40B4-BE49-F238E27FC236}">
                  <a16:creationId xmlns:a16="http://schemas.microsoft.com/office/drawing/2014/main" id="{884B304D-7F7E-4EC6-A910-D3FB7C8E89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04568" y="282948"/>
              <a:ext cx="1326498" cy="139175"/>
            </a:xfrm>
            <a:prstGeom prst="rect">
              <a:avLst/>
            </a:prstGeom>
            <a:grpFill/>
            <a:ln w="12700">
              <a:noFill/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45720" tIns="32004" rIns="45720" bIns="0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 sz="1000"/>
              </a:pPr>
              <a:r>
                <a:rPr lang="uk-UA" sz="800" b="1" u="sng" dirty="0">
                  <a:solidFill>
                    <a:srgbClr val="000000"/>
                  </a:solidFill>
                  <a:latin typeface="Arial Cyr"/>
                </a:rPr>
                <a:t>Потреби</a:t>
              </a: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Номер слайда 1">
            <a:extLst>
              <a:ext uri="{FF2B5EF4-FFF2-40B4-BE49-F238E27FC236}">
                <a16:creationId xmlns:a16="http://schemas.microsoft.com/office/drawing/2014/main" id="{60E3741B-7E30-4D2E-8C32-2C8557DA94A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7010400" y="6738938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092024D-A6F0-47E2-B234-50C34F83E2E4}" type="slidenum">
              <a:rPr lang="ru-RU" altLang="ru-RU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17</a:t>
            </a:fld>
            <a:endParaRPr lang="ru-RU" altLang="ru-RU" sz="1200">
              <a:solidFill>
                <a:srgbClr val="898989"/>
              </a:solidFill>
            </a:endParaRPr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6075C772-C63B-409B-AB43-178A230493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uk-UA" altLang="ru-RU" sz="1800"/>
          </a:p>
        </p:txBody>
      </p:sp>
      <p:grpSp>
        <p:nvGrpSpPr>
          <p:cNvPr id="21508" name="Группа 85">
            <a:extLst>
              <a:ext uri="{FF2B5EF4-FFF2-40B4-BE49-F238E27FC236}">
                <a16:creationId xmlns:a16="http://schemas.microsoft.com/office/drawing/2014/main" id="{7EC8E858-ACD2-4497-BE27-4317C4001A7A}"/>
              </a:ext>
            </a:extLst>
          </p:cNvPr>
          <p:cNvGrpSpPr>
            <a:grpSpLocks/>
          </p:cNvGrpSpPr>
          <p:nvPr/>
        </p:nvGrpSpPr>
        <p:grpSpPr bwMode="auto">
          <a:xfrm>
            <a:off x="552450" y="757238"/>
            <a:ext cx="8102600" cy="5562600"/>
            <a:chOff x="-534" y="517091"/>
            <a:chExt cx="9254114" cy="6061509"/>
          </a:xfrm>
        </p:grpSpPr>
        <p:sp>
          <p:nvSpPr>
            <p:cNvPr id="7" name="Прямоугольник 6">
              <a:extLst>
                <a:ext uri="{FF2B5EF4-FFF2-40B4-BE49-F238E27FC236}">
                  <a16:creationId xmlns:a16="http://schemas.microsoft.com/office/drawing/2014/main" id="{9F3C8F72-0E64-4593-92E8-3C62D6EE0DF9}"/>
                </a:ext>
              </a:extLst>
            </p:cNvPr>
            <p:cNvSpPr/>
            <p:nvPr/>
          </p:nvSpPr>
          <p:spPr>
            <a:xfrm>
              <a:off x="255115" y="1980572"/>
              <a:ext cx="1216596" cy="111750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uk-UA" sz="1200" dirty="0">
                  <a:solidFill>
                    <a:schemeClr val="tx2">
                      <a:lumMod val="75000"/>
                    </a:schemeClr>
                  </a:solidFill>
                </a:rPr>
                <a:t>Центральній Банк</a:t>
              </a:r>
            </a:p>
          </p:txBody>
        </p:sp>
        <p:sp>
          <p:nvSpPr>
            <p:cNvPr id="9" name="Прямоугольник 8">
              <a:extLst>
                <a:ext uri="{FF2B5EF4-FFF2-40B4-BE49-F238E27FC236}">
                  <a16:creationId xmlns:a16="http://schemas.microsoft.com/office/drawing/2014/main" id="{CE807816-53FE-42DB-B5E9-0E9AC9E8C249}"/>
                </a:ext>
              </a:extLst>
            </p:cNvPr>
            <p:cNvSpPr/>
            <p:nvPr/>
          </p:nvSpPr>
          <p:spPr>
            <a:xfrm>
              <a:off x="4020944" y="6166888"/>
              <a:ext cx="1216597" cy="411712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uk-UA" sz="1200" dirty="0">
                  <a:solidFill>
                    <a:schemeClr val="tx2">
                      <a:lumMod val="75000"/>
                    </a:schemeClr>
                  </a:solidFill>
                </a:rPr>
                <a:t>Місцеві</a:t>
              </a:r>
              <a:r>
                <a:rPr lang="ru-RU" sz="1200" dirty="0">
                  <a:solidFill>
                    <a:schemeClr val="tx2">
                      <a:lumMod val="75000"/>
                    </a:schemeClr>
                  </a:solidFill>
                </a:rPr>
                <a:t> бюджет</a:t>
              </a:r>
              <a:r>
                <a:rPr lang="uk-UA" sz="1200" dirty="0">
                  <a:solidFill>
                    <a:schemeClr val="tx2">
                      <a:lumMod val="75000"/>
                    </a:schemeClr>
                  </a:solidFill>
                </a:rPr>
                <a:t>и</a:t>
              </a:r>
            </a:p>
          </p:txBody>
        </p:sp>
        <p:sp>
          <p:nvSpPr>
            <p:cNvPr id="10" name="Прямоугольник 9">
              <a:extLst>
                <a:ext uri="{FF2B5EF4-FFF2-40B4-BE49-F238E27FC236}">
                  <a16:creationId xmlns:a16="http://schemas.microsoft.com/office/drawing/2014/main" id="{46674D8E-57CB-4581-8EAE-DB1B81833523}"/>
                </a:ext>
              </a:extLst>
            </p:cNvPr>
            <p:cNvSpPr/>
            <p:nvPr/>
          </p:nvSpPr>
          <p:spPr>
            <a:xfrm>
              <a:off x="255115" y="733326"/>
              <a:ext cx="1216596" cy="669465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uk-UA" sz="1200" dirty="0">
                  <a:solidFill>
                    <a:schemeClr val="tx2">
                      <a:lumMod val="75000"/>
                    </a:schemeClr>
                  </a:solidFill>
                </a:rPr>
                <a:t>Іноземні банки</a:t>
              </a:r>
            </a:p>
          </p:txBody>
        </p:sp>
        <p:sp>
          <p:nvSpPr>
            <p:cNvPr id="11" name="Прямоугольник 10">
              <a:extLst>
                <a:ext uri="{FF2B5EF4-FFF2-40B4-BE49-F238E27FC236}">
                  <a16:creationId xmlns:a16="http://schemas.microsoft.com/office/drawing/2014/main" id="{1E92605F-4F8F-4705-A781-A1AFC0960C1A}"/>
                </a:ext>
              </a:extLst>
            </p:cNvPr>
            <p:cNvSpPr/>
            <p:nvPr/>
          </p:nvSpPr>
          <p:spPr>
            <a:xfrm>
              <a:off x="4004627" y="3426754"/>
              <a:ext cx="1216596" cy="111750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uk-UA" sz="1200" dirty="0">
                  <a:solidFill>
                    <a:schemeClr val="tx2">
                      <a:lumMod val="75000"/>
                    </a:schemeClr>
                  </a:solidFill>
                </a:rPr>
                <a:t>Бюджети установ</a:t>
              </a:r>
              <a:endParaRPr lang="ru-RU" sz="12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12" name="Прямоугольник 11">
              <a:extLst>
                <a:ext uri="{FF2B5EF4-FFF2-40B4-BE49-F238E27FC236}">
                  <a16:creationId xmlns:a16="http://schemas.microsoft.com/office/drawing/2014/main" id="{B82764A8-D43B-4B9D-AE7F-BBF83A2D1D87}"/>
                </a:ext>
              </a:extLst>
            </p:cNvPr>
            <p:cNvSpPr/>
            <p:nvPr/>
          </p:nvSpPr>
          <p:spPr>
            <a:xfrm>
              <a:off x="2124431" y="1975382"/>
              <a:ext cx="1216597" cy="111750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200" dirty="0">
                  <a:solidFill>
                    <a:schemeClr val="tx2">
                      <a:lumMod val="75000"/>
                    </a:schemeClr>
                  </a:solidFill>
                </a:rPr>
                <a:t>Банки</a:t>
              </a:r>
            </a:p>
          </p:txBody>
        </p:sp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id="{6EBD10C1-29BB-4397-B0A7-3E24CCE18D0E}"/>
                </a:ext>
              </a:extLst>
            </p:cNvPr>
            <p:cNvSpPr/>
            <p:nvPr/>
          </p:nvSpPr>
          <p:spPr>
            <a:xfrm>
              <a:off x="3991934" y="1978841"/>
              <a:ext cx="1216597" cy="1119235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uk-UA" sz="1200" dirty="0">
                  <a:solidFill>
                    <a:schemeClr val="tx2">
                      <a:lumMod val="75000"/>
                    </a:schemeClr>
                  </a:solidFill>
                </a:rPr>
                <a:t>Корпорації</a:t>
              </a:r>
            </a:p>
          </p:txBody>
        </p:sp>
        <p:sp>
          <p:nvSpPr>
            <p:cNvPr id="14" name="Прямоугольник 13">
              <a:extLst>
                <a:ext uri="{FF2B5EF4-FFF2-40B4-BE49-F238E27FC236}">
                  <a16:creationId xmlns:a16="http://schemas.microsoft.com/office/drawing/2014/main" id="{9A8B2A48-583B-4A99-90EC-E0D2EACC04EB}"/>
                </a:ext>
              </a:extLst>
            </p:cNvPr>
            <p:cNvSpPr/>
            <p:nvPr/>
          </p:nvSpPr>
          <p:spPr>
            <a:xfrm>
              <a:off x="6051628" y="1984032"/>
              <a:ext cx="1216597" cy="111750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uk-UA" sz="1200" dirty="0">
                  <a:solidFill>
                    <a:schemeClr val="tx2">
                      <a:lumMod val="75000"/>
                    </a:schemeClr>
                  </a:solidFill>
                </a:rPr>
                <a:t>Фізичні особи</a:t>
              </a:r>
            </a:p>
          </p:txBody>
        </p:sp>
        <p:sp>
          <p:nvSpPr>
            <p:cNvPr id="15" name="Прямоугольник 14">
              <a:extLst>
                <a:ext uri="{FF2B5EF4-FFF2-40B4-BE49-F238E27FC236}">
                  <a16:creationId xmlns:a16="http://schemas.microsoft.com/office/drawing/2014/main" id="{3B839E9F-F789-41F6-8B97-2B37FDE4CDC9}"/>
                </a:ext>
              </a:extLst>
            </p:cNvPr>
            <p:cNvSpPr/>
            <p:nvPr/>
          </p:nvSpPr>
          <p:spPr>
            <a:xfrm>
              <a:off x="4022758" y="5594296"/>
              <a:ext cx="1214784" cy="5725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200" dirty="0">
                  <a:solidFill>
                    <a:schemeClr val="tx2">
                      <a:lumMod val="75000"/>
                    </a:schemeClr>
                  </a:solidFill>
                </a:rPr>
                <a:t>Фонд</a:t>
              </a:r>
              <a:r>
                <a:rPr lang="uk-UA" sz="1200" dirty="0">
                  <a:solidFill>
                    <a:schemeClr val="tx2">
                      <a:lumMod val="75000"/>
                    </a:schemeClr>
                  </a:solidFill>
                </a:rPr>
                <a:t>и</a:t>
              </a:r>
              <a:endParaRPr lang="ru-RU" sz="12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16" name="Прямоугольник 15">
              <a:extLst>
                <a:ext uri="{FF2B5EF4-FFF2-40B4-BE49-F238E27FC236}">
                  <a16:creationId xmlns:a16="http://schemas.microsoft.com/office/drawing/2014/main" id="{DEF01E45-10B1-44C8-806A-F088DD8B0E7C}"/>
                </a:ext>
              </a:extLst>
            </p:cNvPr>
            <p:cNvSpPr/>
            <p:nvPr/>
          </p:nvSpPr>
          <p:spPr>
            <a:xfrm>
              <a:off x="4022758" y="5130688"/>
              <a:ext cx="1214784" cy="461879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uk-UA" sz="1200" dirty="0">
                  <a:solidFill>
                    <a:schemeClr val="tx2">
                      <a:lumMod val="75000"/>
                    </a:schemeClr>
                  </a:solidFill>
                </a:rPr>
                <a:t>Державний </a:t>
              </a:r>
              <a:r>
                <a:rPr lang="ru-RU" sz="1200" dirty="0">
                  <a:solidFill>
                    <a:schemeClr val="tx2">
                      <a:lumMod val="75000"/>
                    </a:schemeClr>
                  </a:solidFill>
                </a:rPr>
                <a:t>бюджет</a:t>
              </a:r>
            </a:p>
          </p:txBody>
        </p:sp>
        <p:sp>
          <p:nvSpPr>
            <p:cNvPr id="17" name="Прямоугольник 16">
              <a:extLst>
                <a:ext uri="{FF2B5EF4-FFF2-40B4-BE49-F238E27FC236}">
                  <a16:creationId xmlns:a16="http://schemas.microsoft.com/office/drawing/2014/main" id="{19471B5B-91BB-4314-B135-A298B549DE88}"/>
                </a:ext>
              </a:extLst>
            </p:cNvPr>
            <p:cNvSpPr/>
            <p:nvPr/>
          </p:nvSpPr>
          <p:spPr>
            <a:xfrm>
              <a:off x="5446049" y="949562"/>
              <a:ext cx="1084240" cy="37538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uk-UA" sz="900" dirty="0">
                  <a:solidFill>
                    <a:schemeClr val="tx2">
                      <a:lumMod val="75000"/>
                    </a:schemeClr>
                  </a:solidFill>
                </a:rPr>
                <a:t>Небанківські заощадження</a:t>
              </a:r>
            </a:p>
          </p:txBody>
        </p:sp>
        <p:sp>
          <p:nvSpPr>
            <p:cNvPr id="18" name="Прямоугольник 17">
              <a:extLst>
                <a:ext uri="{FF2B5EF4-FFF2-40B4-BE49-F238E27FC236}">
                  <a16:creationId xmlns:a16="http://schemas.microsoft.com/office/drawing/2014/main" id="{F228CC17-3AA0-40D0-B89E-B441EDEF8FBE}"/>
                </a:ext>
              </a:extLst>
            </p:cNvPr>
            <p:cNvSpPr/>
            <p:nvPr/>
          </p:nvSpPr>
          <p:spPr>
            <a:xfrm>
              <a:off x="6573803" y="956481"/>
              <a:ext cx="984519" cy="37538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uk-UA" sz="900" dirty="0">
                  <a:solidFill>
                    <a:schemeClr val="tx2">
                      <a:lumMod val="75000"/>
                    </a:schemeClr>
                  </a:solidFill>
                </a:rPr>
                <a:t>Натуральне</a:t>
              </a:r>
              <a:r>
                <a:rPr lang="ru-RU" sz="900" dirty="0">
                  <a:solidFill>
                    <a:schemeClr val="tx2">
                      <a:lumMod val="75000"/>
                    </a:schemeClr>
                  </a:solidFill>
                </a:rPr>
                <a:t> </a:t>
              </a:r>
              <a:r>
                <a:rPr lang="uk-UA" sz="900" dirty="0">
                  <a:solidFill>
                    <a:schemeClr val="tx2">
                      <a:lumMod val="75000"/>
                    </a:schemeClr>
                  </a:solidFill>
                </a:rPr>
                <a:t>господарство</a:t>
              </a:r>
            </a:p>
          </p:txBody>
        </p:sp>
        <p:sp>
          <p:nvSpPr>
            <p:cNvPr id="19" name="Прямоугольник 18">
              <a:extLst>
                <a:ext uri="{FF2B5EF4-FFF2-40B4-BE49-F238E27FC236}">
                  <a16:creationId xmlns:a16="http://schemas.microsoft.com/office/drawing/2014/main" id="{42B97DCF-F177-4C1B-B780-EF92DAA4F9D6}"/>
                </a:ext>
              </a:extLst>
            </p:cNvPr>
            <p:cNvSpPr/>
            <p:nvPr/>
          </p:nvSpPr>
          <p:spPr>
            <a:xfrm>
              <a:off x="7630847" y="951291"/>
              <a:ext cx="632775" cy="375385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uk-UA" sz="900" dirty="0">
                  <a:solidFill>
                    <a:schemeClr val="tx2">
                      <a:lumMod val="75000"/>
                    </a:schemeClr>
                  </a:solidFill>
                </a:rPr>
                <a:t>Сірий ринок</a:t>
              </a:r>
              <a:endParaRPr lang="ru-RU" sz="9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20" name="Прямоугольник 19">
              <a:extLst>
                <a:ext uri="{FF2B5EF4-FFF2-40B4-BE49-F238E27FC236}">
                  <a16:creationId xmlns:a16="http://schemas.microsoft.com/office/drawing/2014/main" id="{FC0079E6-78AD-46B9-AB08-9064E2EA1A2E}"/>
                </a:ext>
              </a:extLst>
            </p:cNvPr>
            <p:cNvSpPr/>
            <p:nvPr/>
          </p:nvSpPr>
          <p:spPr>
            <a:xfrm>
              <a:off x="8319829" y="958211"/>
              <a:ext cx="824965" cy="375385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900" dirty="0">
                  <a:solidFill>
                    <a:schemeClr val="tx2">
                      <a:lumMod val="75000"/>
                    </a:schemeClr>
                  </a:solidFill>
                </a:rPr>
                <a:t>Доход</a:t>
              </a:r>
              <a:r>
                <a:rPr lang="uk-UA" sz="900" dirty="0">
                  <a:solidFill>
                    <a:schemeClr val="tx2">
                      <a:lumMod val="75000"/>
                    </a:schemeClr>
                  </a:solidFill>
                </a:rPr>
                <a:t>и від активів</a:t>
              </a:r>
              <a:endParaRPr lang="ru-RU" sz="9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cxnSp>
          <p:nvCxnSpPr>
            <p:cNvPr id="27" name="Прямая соединительная линия 26">
              <a:extLst>
                <a:ext uri="{FF2B5EF4-FFF2-40B4-BE49-F238E27FC236}">
                  <a16:creationId xmlns:a16="http://schemas.microsoft.com/office/drawing/2014/main" id="{96375111-8F33-4044-A32B-05CCE2DDACB7}"/>
                </a:ext>
              </a:extLst>
            </p:cNvPr>
            <p:cNvCxnSpPr/>
            <p:nvPr/>
          </p:nvCxnSpPr>
          <p:spPr>
            <a:xfrm>
              <a:off x="668504" y="1409710"/>
              <a:ext cx="0" cy="544913"/>
            </a:xfrm>
            <a:prstGeom prst="line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Прямая соединительная линия 27">
              <a:extLst>
                <a:ext uri="{FF2B5EF4-FFF2-40B4-BE49-F238E27FC236}">
                  <a16:creationId xmlns:a16="http://schemas.microsoft.com/office/drawing/2014/main" id="{4B5FE119-7CFB-44B5-A91F-F343EF6B7A9D}"/>
                </a:ext>
              </a:extLst>
            </p:cNvPr>
            <p:cNvCxnSpPr/>
            <p:nvPr/>
          </p:nvCxnSpPr>
          <p:spPr>
            <a:xfrm>
              <a:off x="1018434" y="1418359"/>
              <a:ext cx="0" cy="544914"/>
            </a:xfrm>
            <a:prstGeom prst="line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526" name="TextBox 28">
              <a:extLst>
                <a:ext uri="{FF2B5EF4-FFF2-40B4-BE49-F238E27FC236}">
                  <a16:creationId xmlns:a16="http://schemas.microsoft.com/office/drawing/2014/main" id="{480BBB38-F82A-47DC-8A0A-A625B308FA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82666" y="1482459"/>
              <a:ext cx="758541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ru-RU" altLang="ru-RU" sz="1000">
                  <a:solidFill>
                    <a:srgbClr val="558ED5"/>
                  </a:solidFill>
                </a:rPr>
                <a:t>% доход</a:t>
              </a:r>
              <a:r>
                <a:rPr lang="uk-UA" altLang="ru-RU" sz="1000">
                  <a:solidFill>
                    <a:srgbClr val="558ED5"/>
                  </a:solidFill>
                </a:rPr>
                <a:t>и</a:t>
              </a:r>
              <a:r>
                <a:rPr lang="ru-RU" altLang="ru-RU" sz="1000">
                  <a:solidFill>
                    <a:srgbClr val="558ED5"/>
                  </a:solidFill>
                </a:rPr>
                <a:t>/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uk-UA" altLang="ru-RU" sz="1000">
                  <a:solidFill>
                    <a:srgbClr val="558ED5"/>
                  </a:solidFill>
                </a:rPr>
                <a:t>витрати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3C5274F-B8A6-4DA6-BB47-8B3D93B46518}"/>
                </a:ext>
              </a:extLst>
            </p:cNvPr>
            <p:cNvSpPr txBox="1"/>
            <p:nvPr/>
          </p:nvSpPr>
          <p:spPr>
            <a:xfrm>
              <a:off x="5208532" y="1881968"/>
              <a:ext cx="614644" cy="24737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uk-UA" sz="10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+mn-lt"/>
                </a:rPr>
                <a:t>експорт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038886AE-B2C0-4B48-A54D-BF6CD3F7C911}"/>
                </a:ext>
              </a:extLst>
            </p:cNvPr>
            <p:cNvSpPr txBox="1"/>
            <p:nvPr/>
          </p:nvSpPr>
          <p:spPr>
            <a:xfrm>
              <a:off x="5239354" y="2129342"/>
              <a:ext cx="552999" cy="24564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uk-UA" sz="10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+mn-lt"/>
                </a:rPr>
                <a:t>імпорт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24DFFD3-9089-44D3-BBCC-A8958A3C20F1}"/>
                </a:ext>
              </a:extLst>
            </p:cNvPr>
            <p:cNvSpPr txBox="1"/>
            <p:nvPr/>
          </p:nvSpPr>
          <p:spPr>
            <a:xfrm>
              <a:off x="5166830" y="2895679"/>
              <a:ext cx="1145886" cy="39960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uk-UA" sz="10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+mn-lt"/>
                </a:rPr>
                <a:t>витрати </a:t>
              </a: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uk-UA" sz="10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+mn-lt"/>
                </a:rPr>
                <a:t>домогосподарств</a:t>
              </a:r>
            </a:p>
          </p:txBody>
        </p:sp>
        <p:sp>
          <p:nvSpPr>
            <p:cNvPr id="21530" name="TextBox 40">
              <a:extLst>
                <a:ext uri="{FF2B5EF4-FFF2-40B4-BE49-F238E27FC236}">
                  <a16:creationId xmlns:a16="http://schemas.microsoft.com/office/drawing/2014/main" id="{F34DEBAA-E7F4-4836-872E-1990B28F47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534" y="1482459"/>
              <a:ext cx="74732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uk-UA" altLang="ru-RU" sz="1000">
                  <a:solidFill>
                    <a:srgbClr val="558ED5"/>
                  </a:solidFill>
                </a:rPr>
                <a:t>депозити/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uk-UA" altLang="ru-RU" sz="1000">
                  <a:solidFill>
                    <a:srgbClr val="558ED5"/>
                  </a:solidFill>
                </a:rPr>
                <a:t>кредити</a:t>
              </a:r>
            </a:p>
          </p:txBody>
        </p:sp>
        <p:sp>
          <p:nvSpPr>
            <p:cNvPr id="21531" name="TextBox 41">
              <a:extLst>
                <a:ext uri="{FF2B5EF4-FFF2-40B4-BE49-F238E27FC236}">
                  <a16:creationId xmlns:a16="http://schemas.microsoft.com/office/drawing/2014/main" id="{3B8C193C-0EF5-46D0-A3DD-B4800468DC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25312" y="1983691"/>
              <a:ext cx="758541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ru-RU" altLang="ru-RU" sz="1000">
                  <a:solidFill>
                    <a:srgbClr val="558ED5"/>
                  </a:solidFill>
                </a:rPr>
                <a:t>% доход</a:t>
              </a:r>
              <a:r>
                <a:rPr lang="uk-UA" altLang="ru-RU" sz="1000">
                  <a:solidFill>
                    <a:srgbClr val="558ED5"/>
                  </a:solidFill>
                </a:rPr>
                <a:t>и</a:t>
              </a:r>
              <a:r>
                <a:rPr lang="ru-RU" altLang="ru-RU" sz="1000">
                  <a:solidFill>
                    <a:srgbClr val="558ED5"/>
                  </a:solidFill>
                </a:rPr>
                <a:t>/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uk-UA" altLang="ru-RU" sz="1000">
                  <a:solidFill>
                    <a:srgbClr val="558ED5"/>
                  </a:solidFill>
                </a:rPr>
                <a:t>витрати</a:t>
              </a:r>
            </a:p>
          </p:txBody>
        </p:sp>
        <p:sp>
          <p:nvSpPr>
            <p:cNvPr id="21532" name="TextBox 42">
              <a:extLst>
                <a:ext uri="{FF2B5EF4-FFF2-40B4-BE49-F238E27FC236}">
                  <a16:creationId xmlns:a16="http://schemas.microsoft.com/office/drawing/2014/main" id="{A2181EA6-0FAD-4AE4-B8E3-A7BC88ED69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02162" y="1965527"/>
              <a:ext cx="758541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ru-RU" altLang="ru-RU" sz="1000">
                  <a:solidFill>
                    <a:srgbClr val="558ED5"/>
                  </a:solidFill>
                </a:rPr>
                <a:t>% доход</a:t>
              </a:r>
              <a:r>
                <a:rPr lang="uk-UA" altLang="ru-RU" sz="1000">
                  <a:solidFill>
                    <a:srgbClr val="558ED5"/>
                  </a:solidFill>
                </a:rPr>
                <a:t>и</a:t>
              </a:r>
              <a:r>
                <a:rPr lang="ru-RU" altLang="ru-RU" sz="1000">
                  <a:solidFill>
                    <a:srgbClr val="558ED5"/>
                  </a:solidFill>
                </a:rPr>
                <a:t>/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uk-UA" altLang="ru-RU" sz="1000">
                  <a:solidFill>
                    <a:srgbClr val="558ED5"/>
                  </a:solidFill>
                </a:rPr>
                <a:t>витрати</a:t>
              </a:r>
            </a:p>
          </p:txBody>
        </p:sp>
        <p:cxnSp>
          <p:nvCxnSpPr>
            <p:cNvPr id="44" name="Прямая соединительная линия 43">
              <a:extLst>
                <a:ext uri="{FF2B5EF4-FFF2-40B4-BE49-F238E27FC236}">
                  <a16:creationId xmlns:a16="http://schemas.microsoft.com/office/drawing/2014/main" id="{01800B9B-AB51-40A9-93EC-CEF0DA07ED64}"/>
                </a:ext>
              </a:extLst>
            </p:cNvPr>
            <p:cNvCxnSpPr/>
            <p:nvPr/>
          </p:nvCxnSpPr>
          <p:spPr>
            <a:xfrm flipH="1">
              <a:off x="1471711" y="2383634"/>
              <a:ext cx="638215" cy="0"/>
            </a:xfrm>
            <a:prstGeom prst="line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Прямая соединительная линия 48">
              <a:extLst>
                <a:ext uri="{FF2B5EF4-FFF2-40B4-BE49-F238E27FC236}">
                  <a16:creationId xmlns:a16="http://schemas.microsoft.com/office/drawing/2014/main" id="{CD495BA9-AC2E-4190-9210-30B11EFD4E69}"/>
                </a:ext>
              </a:extLst>
            </p:cNvPr>
            <p:cNvCxnSpPr/>
            <p:nvPr/>
          </p:nvCxnSpPr>
          <p:spPr>
            <a:xfrm flipH="1">
              <a:off x="1477151" y="2734801"/>
              <a:ext cx="640027" cy="0"/>
            </a:xfrm>
            <a:prstGeom prst="line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Прямая соединительная линия 49">
              <a:extLst>
                <a:ext uri="{FF2B5EF4-FFF2-40B4-BE49-F238E27FC236}">
                  <a16:creationId xmlns:a16="http://schemas.microsoft.com/office/drawing/2014/main" id="{52E4E918-C6D8-4916-95C7-5BAF333742C4}"/>
                </a:ext>
              </a:extLst>
            </p:cNvPr>
            <p:cNvCxnSpPr/>
            <p:nvPr/>
          </p:nvCxnSpPr>
          <p:spPr>
            <a:xfrm flipH="1">
              <a:off x="3341029" y="2364606"/>
              <a:ext cx="638215" cy="0"/>
            </a:xfrm>
            <a:prstGeom prst="line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Прямая соединительная линия 50">
              <a:extLst>
                <a:ext uri="{FF2B5EF4-FFF2-40B4-BE49-F238E27FC236}">
                  <a16:creationId xmlns:a16="http://schemas.microsoft.com/office/drawing/2014/main" id="{B878694A-5947-494B-BCD2-2CAC3E215D0C}"/>
                </a:ext>
              </a:extLst>
            </p:cNvPr>
            <p:cNvCxnSpPr/>
            <p:nvPr/>
          </p:nvCxnSpPr>
          <p:spPr>
            <a:xfrm flipH="1">
              <a:off x="3335589" y="2719231"/>
              <a:ext cx="640028" cy="0"/>
            </a:xfrm>
            <a:prstGeom prst="line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537" name="TextBox 51">
              <a:extLst>
                <a:ext uri="{FF2B5EF4-FFF2-40B4-BE49-F238E27FC236}">
                  <a16:creationId xmlns:a16="http://schemas.microsoft.com/office/drawing/2014/main" id="{5F76CC30-9484-4794-9F1A-E1C8C778B4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78186" y="2368561"/>
              <a:ext cx="74732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uk-UA" altLang="ru-RU" sz="1000">
                  <a:solidFill>
                    <a:srgbClr val="558ED5"/>
                  </a:solidFill>
                </a:rPr>
                <a:t>депозити/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uk-UA" altLang="ru-RU" sz="1000">
                  <a:solidFill>
                    <a:srgbClr val="558ED5"/>
                  </a:solidFill>
                </a:rPr>
                <a:t>кредити</a:t>
              </a:r>
            </a:p>
          </p:txBody>
        </p:sp>
        <p:sp>
          <p:nvSpPr>
            <p:cNvPr id="21538" name="TextBox 52">
              <a:extLst>
                <a:ext uri="{FF2B5EF4-FFF2-40B4-BE49-F238E27FC236}">
                  <a16:creationId xmlns:a16="http://schemas.microsoft.com/office/drawing/2014/main" id="{609A9CB6-31B7-4580-AC46-DE73D961C8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36529" y="2357500"/>
              <a:ext cx="74732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uk-UA" altLang="ru-RU" sz="1000">
                  <a:solidFill>
                    <a:srgbClr val="558ED5"/>
                  </a:solidFill>
                </a:rPr>
                <a:t>депозити/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uk-UA" altLang="ru-RU" sz="1000">
                  <a:solidFill>
                    <a:srgbClr val="558ED5"/>
                  </a:solidFill>
                </a:rPr>
                <a:t>кредити</a:t>
              </a:r>
            </a:p>
          </p:txBody>
        </p:sp>
        <p:cxnSp>
          <p:nvCxnSpPr>
            <p:cNvPr id="54" name="Прямая соединительная линия 53">
              <a:extLst>
                <a:ext uri="{FF2B5EF4-FFF2-40B4-BE49-F238E27FC236}">
                  <a16:creationId xmlns:a16="http://schemas.microsoft.com/office/drawing/2014/main" id="{DE349CC5-6E35-4AD3-A1CF-9158535FF6A5}"/>
                </a:ext>
              </a:extLst>
            </p:cNvPr>
            <p:cNvCxnSpPr/>
            <p:nvPr/>
          </p:nvCxnSpPr>
          <p:spPr>
            <a:xfrm flipH="1">
              <a:off x="5201279" y="2951035"/>
              <a:ext cx="841283" cy="0"/>
            </a:xfrm>
            <a:prstGeom prst="line">
              <a:avLst/>
            </a:prstGeom>
            <a:ln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Прямая соединительная линия 54">
              <a:extLst>
                <a:ext uri="{FF2B5EF4-FFF2-40B4-BE49-F238E27FC236}">
                  <a16:creationId xmlns:a16="http://schemas.microsoft.com/office/drawing/2014/main" id="{D9145A14-8829-4B4C-BF51-EF2E6666483A}"/>
                </a:ext>
              </a:extLst>
            </p:cNvPr>
            <p:cNvCxnSpPr/>
            <p:nvPr/>
          </p:nvCxnSpPr>
          <p:spPr>
            <a:xfrm flipH="1">
              <a:off x="5201279" y="2769398"/>
              <a:ext cx="841283" cy="0"/>
            </a:xfrm>
            <a:prstGeom prst="line">
              <a:avLst/>
            </a:prstGeom>
            <a:ln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Прямая соединительная линия 58">
              <a:extLst>
                <a:ext uri="{FF2B5EF4-FFF2-40B4-BE49-F238E27FC236}">
                  <a16:creationId xmlns:a16="http://schemas.microsoft.com/office/drawing/2014/main" id="{E7B8B1E8-D0D5-4324-A20A-5D15070F0151}"/>
                </a:ext>
              </a:extLst>
            </p:cNvPr>
            <p:cNvCxnSpPr/>
            <p:nvPr/>
          </p:nvCxnSpPr>
          <p:spPr>
            <a:xfrm flipH="1">
              <a:off x="5210344" y="2108583"/>
              <a:ext cx="638215" cy="0"/>
            </a:xfrm>
            <a:prstGeom prst="line">
              <a:avLst/>
            </a:prstGeom>
            <a:ln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Прямая соединительная линия 59">
              <a:extLst>
                <a:ext uri="{FF2B5EF4-FFF2-40B4-BE49-F238E27FC236}">
                  <a16:creationId xmlns:a16="http://schemas.microsoft.com/office/drawing/2014/main" id="{B39237FF-16BF-4BA0-ABCC-174FF3541A95}"/>
                </a:ext>
              </a:extLst>
            </p:cNvPr>
            <p:cNvCxnSpPr/>
            <p:nvPr/>
          </p:nvCxnSpPr>
          <p:spPr>
            <a:xfrm flipH="1">
              <a:off x="5217597" y="2343847"/>
              <a:ext cx="640028" cy="0"/>
            </a:xfrm>
            <a:prstGeom prst="line">
              <a:avLst/>
            </a:prstGeom>
            <a:ln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Соединительная линия уступом 63">
              <a:extLst>
                <a:ext uri="{FF2B5EF4-FFF2-40B4-BE49-F238E27FC236}">
                  <a16:creationId xmlns:a16="http://schemas.microsoft.com/office/drawing/2014/main" id="{71B40CD6-5F3E-4CF6-A480-DE16C0185262}"/>
                </a:ext>
              </a:extLst>
            </p:cNvPr>
            <p:cNvCxnSpPr/>
            <p:nvPr/>
          </p:nvCxnSpPr>
          <p:spPr>
            <a:xfrm rot="10800000">
              <a:off x="1478964" y="1292078"/>
              <a:ext cx="806835" cy="662545"/>
            </a:xfrm>
            <a:prstGeom prst="bentConnector3">
              <a:avLst>
                <a:gd name="adj1" fmla="val 6"/>
              </a:avLst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Соединительная линия уступом 67">
              <a:extLst>
                <a:ext uri="{FF2B5EF4-FFF2-40B4-BE49-F238E27FC236}">
                  <a16:creationId xmlns:a16="http://schemas.microsoft.com/office/drawing/2014/main" id="{48736EF1-33EF-4A64-9F04-94EDBEB096B4}"/>
                </a:ext>
              </a:extLst>
            </p:cNvPr>
            <p:cNvCxnSpPr/>
            <p:nvPr/>
          </p:nvCxnSpPr>
          <p:spPr>
            <a:xfrm rot="16200000" flipV="1">
              <a:off x="1414317" y="948140"/>
              <a:ext cx="1081176" cy="966388"/>
            </a:xfrm>
            <a:prstGeom prst="bentConnector3">
              <a:avLst>
                <a:gd name="adj1" fmla="val 100093"/>
              </a:avLst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Прямая соединительная линия 103">
              <a:extLst>
                <a:ext uri="{FF2B5EF4-FFF2-40B4-BE49-F238E27FC236}">
                  <a16:creationId xmlns:a16="http://schemas.microsoft.com/office/drawing/2014/main" id="{3EAB05C7-A910-4B8F-8FEE-B438950D65D0}"/>
                </a:ext>
              </a:extLst>
            </p:cNvPr>
            <p:cNvCxnSpPr/>
            <p:nvPr/>
          </p:nvCxnSpPr>
          <p:spPr>
            <a:xfrm>
              <a:off x="4372688" y="4573665"/>
              <a:ext cx="0" cy="544914"/>
            </a:xfrm>
            <a:prstGeom prst="line">
              <a:avLst/>
            </a:prstGeom>
            <a:ln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Прямая соединительная линия 104">
              <a:extLst>
                <a:ext uri="{FF2B5EF4-FFF2-40B4-BE49-F238E27FC236}">
                  <a16:creationId xmlns:a16="http://schemas.microsoft.com/office/drawing/2014/main" id="{0F6ED2D9-71CA-40B7-8EFF-97C9720246D8}"/>
                </a:ext>
              </a:extLst>
            </p:cNvPr>
            <p:cNvCxnSpPr/>
            <p:nvPr/>
          </p:nvCxnSpPr>
          <p:spPr>
            <a:xfrm>
              <a:off x="4844096" y="4570206"/>
              <a:ext cx="0" cy="544914"/>
            </a:xfrm>
            <a:prstGeom prst="line">
              <a:avLst/>
            </a:prstGeom>
            <a:ln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547" name="TextBox 105">
              <a:extLst>
                <a:ext uri="{FF2B5EF4-FFF2-40B4-BE49-F238E27FC236}">
                  <a16:creationId xmlns:a16="http://schemas.microsoft.com/office/drawing/2014/main" id="{13913515-9741-42F4-A112-C2D86600EE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17672" y="4703808"/>
              <a:ext cx="933269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uk-UA" altLang="ru-RU" sz="1000">
                  <a:solidFill>
                    <a:srgbClr val="558ED5"/>
                  </a:solidFill>
                </a:rPr>
                <a:t>надходження</a:t>
              </a:r>
            </a:p>
          </p:txBody>
        </p:sp>
        <p:sp>
          <p:nvSpPr>
            <p:cNvPr id="21548" name="TextBox 107">
              <a:extLst>
                <a:ext uri="{FF2B5EF4-FFF2-40B4-BE49-F238E27FC236}">
                  <a16:creationId xmlns:a16="http://schemas.microsoft.com/office/drawing/2014/main" id="{A8FA7E3F-E2FB-4CF2-8F1A-B8410619AA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90905" y="4688367"/>
              <a:ext cx="774571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uk-UA" altLang="ru-RU" sz="1000">
                  <a:solidFill>
                    <a:srgbClr val="558ED5"/>
                  </a:solidFill>
                </a:rPr>
                <a:t>утримання</a:t>
              </a:r>
            </a:p>
          </p:txBody>
        </p:sp>
        <p:cxnSp>
          <p:nvCxnSpPr>
            <p:cNvPr id="110" name="Соединительная линия уступом 109">
              <a:extLst>
                <a:ext uri="{FF2B5EF4-FFF2-40B4-BE49-F238E27FC236}">
                  <a16:creationId xmlns:a16="http://schemas.microsoft.com/office/drawing/2014/main" id="{1880BDEC-A6CB-4DA9-842F-0F0EC53D9CA2}"/>
                </a:ext>
              </a:extLst>
            </p:cNvPr>
            <p:cNvCxnSpPr>
              <a:stCxn id="7" idx="2"/>
            </p:cNvCxnSpPr>
            <p:nvPr/>
          </p:nvCxnSpPr>
          <p:spPr>
            <a:xfrm rot="16200000" flipH="1">
              <a:off x="1210082" y="2750500"/>
              <a:ext cx="2427025" cy="3122176"/>
            </a:xfrm>
            <a:prstGeom prst="bentConnector2">
              <a:avLst/>
            </a:prstGeom>
            <a:ln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Прямая соединительная линия 111">
              <a:extLst>
                <a:ext uri="{FF2B5EF4-FFF2-40B4-BE49-F238E27FC236}">
                  <a16:creationId xmlns:a16="http://schemas.microsoft.com/office/drawing/2014/main" id="{019553FA-CC83-4FF6-88DA-650B94F8F433}"/>
                </a:ext>
              </a:extLst>
            </p:cNvPr>
            <p:cNvCxnSpPr/>
            <p:nvPr/>
          </p:nvCxnSpPr>
          <p:spPr>
            <a:xfrm flipH="1">
              <a:off x="2976593" y="6059635"/>
              <a:ext cx="1053418" cy="0"/>
            </a:xfrm>
            <a:prstGeom prst="line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Прямая соединительная линия 112">
              <a:extLst>
                <a:ext uri="{FF2B5EF4-FFF2-40B4-BE49-F238E27FC236}">
                  <a16:creationId xmlns:a16="http://schemas.microsoft.com/office/drawing/2014/main" id="{6A040A88-B811-46A5-83DF-5096E79865B8}"/>
                </a:ext>
              </a:extLst>
            </p:cNvPr>
            <p:cNvCxnSpPr/>
            <p:nvPr/>
          </p:nvCxnSpPr>
          <p:spPr>
            <a:xfrm flipH="1">
              <a:off x="2983845" y="5874537"/>
              <a:ext cx="1053418" cy="0"/>
            </a:xfrm>
            <a:prstGeom prst="line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Соединительная линия уступом 116">
              <a:extLst>
                <a:ext uri="{FF2B5EF4-FFF2-40B4-BE49-F238E27FC236}">
                  <a16:creationId xmlns:a16="http://schemas.microsoft.com/office/drawing/2014/main" id="{0FEB7186-D842-484E-8D0F-3563AA3F7B5B}"/>
                </a:ext>
              </a:extLst>
            </p:cNvPr>
            <p:cNvCxnSpPr/>
            <p:nvPr/>
          </p:nvCxnSpPr>
          <p:spPr>
            <a:xfrm flipV="1">
              <a:off x="5217597" y="3098076"/>
              <a:ext cx="1164017" cy="830344"/>
            </a:xfrm>
            <a:prstGeom prst="bentConnector3">
              <a:avLst>
                <a:gd name="adj1" fmla="val 100110"/>
              </a:avLst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Соединительная линия уступом 124">
              <a:extLst>
                <a:ext uri="{FF2B5EF4-FFF2-40B4-BE49-F238E27FC236}">
                  <a16:creationId xmlns:a16="http://schemas.microsoft.com/office/drawing/2014/main" id="{FDCF06E3-749F-49F0-BB6F-25CE3D44146B}"/>
                </a:ext>
              </a:extLst>
            </p:cNvPr>
            <p:cNvCxnSpPr>
              <a:endCxn id="14" idx="2"/>
            </p:cNvCxnSpPr>
            <p:nvPr/>
          </p:nvCxnSpPr>
          <p:spPr>
            <a:xfrm flipV="1">
              <a:off x="5201279" y="3101536"/>
              <a:ext cx="1459553" cy="1171130"/>
            </a:xfrm>
            <a:prstGeom prst="bentConnector2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Соединительная линия уступом 126">
              <a:extLst>
                <a:ext uri="{FF2B5EF4-FFF2-40B4-BE49-F238E27FC236}">
                  <a16:creationId xmlns:a16="http://schemas.microsoft.com/office/drawing/2014/main" id="{360A57F7-A40B-435F-A82A-C1144F18988C}"/>
                </a:ext>
              </a:extLst>
            </p:cNvPr>
            <p:cNvCxnSpPr>
              <a:stCxn id="16" idx="3"/>
            </p:cNvCxnSpPr>
            <p:nvPr/>
          </p:nvCxnSpPr>
          <p:spPr>
            <a:xfrm flipV="1">
              <a:off x="5237542" y="3089426"/>
              <a:ext cx="1658995" cy="2273066"/>
            </a:xfrm>
            <a:prstGeom prst="bentConnector2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Соединительная линия уступом 128">
              <a:extLst>
                <a:ext uri="{FF2B5EF4-FFF2-40B4-BE49-F238E27FC236}">
                  <a16:creationId xmlns:a16="http://schemas.microsoft.com/office/drawing/2014/main" id="{E02BB8E6-DAD1-4870-AC0D-362567D65D45}"/>
                </a:ext>
              </a:extLst>
            </p:cNvPr>
            <p:cNvCxnSpPr>
              <a:stCxn id="15" idx="3"/>
            </p:cNvCxnSpPr>
            <p:nvPr/>
          </p:nvCxnSpPr>
          <p:spPr>
            <a:xfrm flipV="1">
              <a:off x="5237542" y="3089426"/>
              <a:ext cx="1882008" cy="2790301"/>
            </a:xfrm>
            <a:prstGeom prst="bentConnector2">
              <a:avLst/>
            </a:prstGeom>
            <a:ln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556" name="TextBox 133">
              <a:extLst>
                <a:ext uri="{FF2B5EF4-FFF2-40B4-BE49-F238E27FC236}">
                  <a16:creationId xmlns:a16="http://schemas.microsoft.com/office/drawing/2014/main" id="{DD573D10-7FBA-4EF3-959D-2538AC4DEF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93418" y="517091"/>
              <a:ext cx="75854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ru-RU" altLang="ru-RU" sz="1000">
                  <a:solidFill>
                    <a:srgbClr val="558ED5"/>
                  </a:solidFill>
                </a:rPr>
                <a:t>% доход</a:t>
              </a:r>
              <a:r>
                <a:rPr lang="uk-UA" altLang="ru-RU" sz="1000">
                  <a:solidFill>
                    <a:srgbClr val="558ED5"/>
                  </a:solidFill>
                </a:rPr>
                <a:t>и</a:t>
              </a:r>
              <a:r>
                <a:rPr lang="ru-RU" altLang="ru-RU" sz="1000">
                  <a:solidFill>
                    <a:srgbClr val="558ED5"/>
                  </a:solidFill>
                </a:rPr>
                <a:t>/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uk-UA" altLang="ru-RU" sz="1000">
                  <a:solidFill>
                    <a:srgbClr val="558ED5"/>
                  </a:solidFill>
                </a:rPr>
                <a:t>витрати</a:t>
              </a:r>
            </a:p>
          </p:txBody>
        </p:sp>
        <p:sp>
          <p:nvSpPr>
            <p:cNvPr id="21557" name="TextBox 134">
              <a:extLst>
                <a:ext uri="{FF2B5EF4-FFF2-40B4-BE49-F238E27FC236}">
                  <a16:creationId xmlns:a16="http://schemas.microsoft.com/office/drawing/2014/main" id="{5BEC51AD-C51F-49F3-9400-01136813F4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61540" y="910737"/>
              <a:ext cx="74732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uk-UA" altLang="ru-RU" sz="1000">
                  <a:solidFill>
                    <a:srgbClr val="558ED5"/>
                  </a:solidFill>
                </a:rPr>
                <a:t>депозити/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uk-UA" altLang="ru-RU" sz="1000">
                  <a:solidFill>
                    <a:srgbClr val="558ED5"/>
                  </a:solidFill>
                </a:rPr>
                <a:t>кредити</a:t>
              </a:r>
            </a:p>
          </p:txBody>
        </p:sp>
        <p:sp>
          <p:nvSpPr>
            <p:cNvPr id="21558" name="TextBox 135">
              <a:extLst>
                <a:ext uri="{FF2B5EF4-FFF2-40B4-BE49-F238E27FC236}">
                  <a16:creationId xmlns:a16="http://schemas.microsoft.com/office/drawing/2014/main" id="{3D7B10AE-7DD5-4A85-A0B4-6EA9838573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71880" y="2409169"/>
              <a:ext cx="76495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uk-UA" altLang="ru-RU" sz="1000">
                  <a:solidFill>
                    <a:srgbClr val="558ED5"/>
                  </a:solidFill>
                </a:rPr>
                <a:t>зарплата +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uk-UA" altLang="ru-RU" sz="1000">
                  <a:solidFill>
                    <a:srgbClr val="558ED5"/>
                  </a:solidFill>
                </a:rPr>
                <a:t>дохід</a:t>
              </a: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0188E53F-4D1B-419A-B249-C21CF4C7ECD7}"/>
                </a:ext>
              </a:extLst>
            </p:cNvPr>
            <p:cNvSpPr txBox="1"/>
            <p:nvPr/>
          </p:nvSpPr>
          <p:spPr>
            <a:xfrm>
              <a:off x="7231963" y="1945974"/>
              <a:ext cx="614644" cy="24737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uk-UA" sz="10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+mn-lt"/>
                </a:rPr>
                <a:t>експорт</a:t>
              </a:r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58468368-AE7E-4D96-A69F-20D34EBB7A94}"/>
                </a:ext>
              </a:extLst>
            </p:cNvPr>
            <p:cNvSpPr txBox="1"/>
            <p:nvPr/>
          </p:nvSpPr>
          <p:spPr>
            <a:xfrm>
              <a:off x="7270038" y="2193347"/>
              <a:ext cx="551185" cy="24564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uk-UA" sz="10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+mn-lt"/>
                </a:rPr>
                <a:t>імпорт</a:t>
              </a:r>
            </a:p>
          </p:txBody>
        </p:sp>
        <p:cxnSp>
          <p:nvCxnSpPr>
            <p:cNvPr id="140" name="Прямая соединительная линия 139">
              <a:extLst>
                <a:ext uri="{FF2B5EF4-FFF2-40B4-BE49-F238E27FC236}">
                  <a16:creationId xmlns:a16="http://schemas.microsoft.com/office/drawing/2014/main" id="{9AEEB57C-2EA5-462C-89C4-C3B1D6578F62}"/>
                </a:ext>
              </a:extLst>
            </p:cNvPr>
            <p:cNvCxnSpPr/>
            <p:nvPr/>
          </p:nvCxnSpPr>
          <p:spPr>
            <a:xfrm flipH="1">
              <a:off x="7277290" y="2160480"/>
              <a:ext cx="640028" cy="0"/>
            </a:xfrm>
            <a:prstGeom prst="line">
              <a:avLst/>
            </a:prstGeom>
            <a:ln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Прямая соединительная линия 140">
              <a:extLst>
                <a:ext uri="{FF2B5EF4-FFF2-40B4-BE49-F238E27FC236}">
                  <a16:creationId xmlns:a16="http://schemas.microsoft.com/office/drawing/2014/main" id="{A285804D-3EE8-43E1-A35D-6F01CAE04017}"/>
                </a:ext>
              </a:extLst>
            </p:cNvPr>
            <p:cNvCxnSpPr/>
            <p:nvPr/>
          </p:nvCxnSpPr>
          <p:spPr>
            <a:xfrm flipH="1">
              <a:off x="7270038" y="2407852"/>
              <a:ext cx="640028" cy="0"/>
            </a:xfrm>
            <a:prstGeom prst="line">
              <a:avLst/>
            </a:prstGeom>
            <a:ln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Прямая соединительная линия 143">
              <a:extLst>
                <a:ext uri="{FF2B5EF4-FFF2-40B4-BE49-F238E27FC236}">
                  <a16:creationId xmlns:a16="http://schemas.microsoft.com/office/drawing/2014/main" id="{D25FF8AD-9F5D-4B7C-B3EC-FBAEC7524DFC}"/>
                </a:ext>
              </a:extLst>
            </p:cNvPr>
            <p:cNvCxnSpPr/>
            <p:nvPr/>
          </p:nvCxnSpPr>
          <p:spPr>
            <a:xfrm flipH="1">
              <a:off x="7268225" y="3006392"/>
              <a:ext cx="649093" cy="0"/>
            </a:xfrm>
            <a:prstGeom prst="line">
              <a:avLst/>
            </a:prstGeom>
            <a:ln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Прямая соединительная линия 144">
              <a:extLst>
                <a:ext uri="{FF2B5EF4-FFF2-40B4-BE49-F238E27FC236}">
                  <a16:creationId xmlns:a16="http://schemas.microsoft.com/office/drawing/2014/main" id="{72512556-64CB-4A44-AE93-FCD3819929A3}"/>
                </a:ext>
              </a:extLst>
            </p:cNvPr>
            <p:cNvCxnSpPr/>
            <p:nvPr/>
          </p:nvCxnSpPr>
          <p:spPr>
            <a:xfrm flipH="1">
              <a:off x="7268225" y="2710582"/>
              <a:ext cx="649093" cy="0"/>
            </a:xfrm>
            <a:prstGeom prst="line">
              <a:avLst/>
            </a:prstGeom>
            <a:ln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58F4A76B-2E0C-4188-852D-39FF87EA694E}"/>
                </a:ext>
              </a:extLst>
            </p:cNvPr>
            <p:cNvSpPr txBox="1"/>
            <p:nvPr/>
          </p:nvSpPr>
          <p:spPr>
            <a:xfrm>
              <a:off x="5266551" y="4246718"/>
              <a:ext cx="1145886" cy="39960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uk-UA" sz="10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+mn-lt"/>
                </a:rPr>
                <a:t>витрати </a:t>
              </a: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uk-UA" sz="10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+mn-lt"/>
                </a:rPr>
                <a:t>домогосподарств</a:t>
              </a:r>
            </a:p>
          </p:txBody>
        </p:sp>
        <p:sp>
          <p:nvSpPr>
            <p:cNvPr id="21566" name="TextBox 176">
              <a:extLst>
                <a:ext uri="{FF2B5EF4-FFF2-40B4-BE49-F238E27FC236}">
                  <a16:creationId xmlns:a16="http://schemas.microsoft.com/office/drawing/2014/main" id="{31CFA5DC-C15C-4443-8B36-19081B3C7B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83907" y="3529586"/>
              <a:ext cx="67678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uk-UA" altLang="ru-RU" sz="1000">
                  <a:solidFill>
                    <a:srgbClr val="558ED5"/>
                  </a:solidFill>
                </a:rPr>
                <a:t>сервіси +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uk-UA" altLang="ru-RU" sz="1000">
                  <a:solidFill>
                    <a:srgbClr val="558ED5"/>
                  </a:solidFill>
                </a:rPr>
                <a:t>послуги</a:t>
              </a:r>
            </a:p>
          </p:txBody>
        </p:sp>
        <p:sp>
          <p:nvSpPr>
            <p:cNvPr id="21567" name="TextBox 177">
              <a:extLst>
                <a:ext uri="{FF2B5EF4-FFF2-40B4-BE49-F238E27FC236}">
                  <a16:creationId xmlns:a16="http://schemas.microsoft.com/office/drawing/2014/main" id="{51BE8C1C-C569-432C-9FBC-D12C9CFF22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49904" y="4983614"/>
              <a:ext cx="90922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uk-UA" altLang="ru-RU" sz="1000">
                  <a:solidFill>
                    <a:srgbClr val="558ED5"/>
                  </a:solidFill>
                </a:rPr>
                <a:t>відрахування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uk-UA" altLang="ru-RU" sz="1000">
                  <a:solidFill>
                    <a:srgbClr val="558ED5"/>
                  </a:solidFill>
                </a:rPr>
                <a:t> Д/Ф/М</a:t>
              </a:r>
            </a:p>
          </p:txBody>
        </p:sp>
        <p:sp>
          <p:nvSpPr>
            <p:cNvPr id="21568" name="TextBox 178">
              <a:extLst>
                <a:ext uri="{FF2B5EF4-FFF2-40B4-BE49-F238E27FC236}">
                  <a16:creationId xmlns:a16="http://schemas.microsoft.com/office/drawing/2014/main" id="{2FF4DDA4-4799-4CC7-9CC6-F852D5BC99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-5400000">
              <a:off x="2452282" y="4102529"/>
              <a:ext cx="1385126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uk-UA" altLang="ru-RU" sz="1000">
                  <a:solidFill>
                    <a:srgbClr val="558ED5"/>
                  </a:solidFill>
                </a:rPr>
                <a:t>Відрахування Д/Ф/М</a:t>
              </a:r>
            </a:p>
          </p:txBody>
        </p:sp>
        <p:sp>
          <p:nvSpPr>
            <p:cNvPr id="21569" name="TextBox 179">
              <a:extLst>
                <a:ext uri="{FF2B5EF4-FFF2-40B4-BE49-F238E27FC236}">
                  <a16:creationId xmlns:a16="http://schemas.microsoft.com/office/drawing/2014/main" id="{89CD8578-5989-4ED1-A521-FF7A911875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02989" y="5505619"/>
              <a:ext cx="747319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uk-UA" altLang="ru-RU" sz="1000">
                  <a:solidFill>
                    <a:srgbClr val="558ED5"/>
                  </a:solidFill>
                </a:rPr>
                <a:t>соціальна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uk-UA" altLang="ru-RU" sz="1000">
                  <a:solidFill>
                    <a:srgbClr val="558ED5"/>
                  </a:solidFill>
                </a:rPr>
                <a:t>допомога</a:t>
              </a:r>
            </a:p>
          </p:txBody>
        </p:sp>
        <p:sp>
          <p:nvSpPr>
            <p:cNvPr id="21570" name="TextBox 180">
              <a:extLst>
                <a:ext uri="{FF2B5EF4-FFF2-40B4-BE49-F238E27FC236}">
                  <a16:creationId xmlns:a16="http://schemas.microsoft.com/office/drawing/2014/main" id="{05C14FFA-DCA0-4A72-8A13-5832466FB1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91714" y="5472886"/>
              <a:ext cx="88197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uk-UA" altLang="ru-RU" sz="1000">
                  <a:solidFill>
                    <a:srgbClr val="558ED5"/>
                  </a:solidFill>
                </a:rPr>
                <a:t>зовнішні 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uk-UA" altLang="ru-RU" sz="1000">
                  <a:solidFill>
                    <a:srgbClr val="558ED5"/>
                  </a:solidFill>
                </a:rPr>
                <a:t>запозичення</a:t>
              </a:r>
            </a:p>
          </p:txBody>
        </p:sp>
        <p:sp>
          <p:nvSpPr>
            <p:cNvPr id="21571" name="TextBox 181">
              <a:extLst>
                <a:ext uri="{FF2B5EF4-FFF2-40B4-BE49-F238E27FC236}">
                  <a16:creationId xmlns:a16="http://schemas.microsoft.com/office/drawing/2014/main" id="{71B8645E-CD14-44DC-BD19-647817081F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01901" y="6109364"/>
              <a:ext cx="75854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ru-RU" altLang="ru-RU" sz="1000">
                  <a:solidFill>
                    <a:srgbClr val="558ED5"/>
                  </a:solidFill>
                </a:rPr>
                <a:t>% доход</a:t>
              </a:r>
              <a:r>
                <a:rPr lang="uk-UA" altLang="ru-RU" sz="1000">
                  <a:solidFill>
                    <a:srgbClr val="558ED5"/>
                  </a:solidFill>
                </a:rPr>
                <a:t>и</a:t>
              </a:r>
              <a:r>
                <a:rPr lang="ru-RU" altLang="ru-RU" sz="1000">
                  <a:solidFill>
                    <a:srgbClr val="558ED5"/>
                  </a:solidFill>
                </a:rPr>
                <a:t>/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uk-UA" altLang="ru-RU" sz="1000">
                  <a:solidFill>
                    <a:srgbClr val="558ED5"/>
                  </a:solidFill>
                </a:rPr>
                <a:t>витрати</a:t>
              </a:r>
            </a:p>
          </p:txBody>
        </p:sp>
        <p:sp>
          <p:nvSpPr>
            <p:cNvPr id="21572" name="TextBox 182">
              <a:extLst>
                <a:ext uri="{FF2B5EF4-FFF2-40B4-BE49-F238E27FC236}">
                  <a16:creationId xmlns:a16="http://schemas.microsoft.com/office/drawing/2014/main" id="{A97E1D75-513F-4C29-B3F6-3D4490E78A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42527" y="2568196"/>
              <a:ext cx="854721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uk-UA" altLang="ru-RU" sz="1000">
                  <a:solidFill>
                    <a:srgbClr val="558ED5"/>
                  </a:solidFill>
                </a:rPr>
                <a:t>відтворення</a:t>
              </a:r>
            </a:p>
          </p:txBody>
        </p:sp>
        <p:sp>
          <p:nvSpPr>
            <p:cNvPr id="21573" name="TextBox 183">
              <a:extLst>
                <a:ext uri="{FF2B5EF4-FFF2-40B4-BE49-F238E27FC236}">
                  <a16:creationId xmlns:a16="http://schemas.microsoft.com/office/drawing/2014/main" id="{5DE9D420-D7F4-4F3D-A96A-0F44C2488B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61835" y="2876625"/>
              <a:ext cx="1391745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uk-UA" altLang="ru-RU" sz="1000">
                  <a:solidFill>
                    <a:srgbClr val="558ED5"/>
                  </a:solidFill>
                </a:rPr>
                <a:t>сальдо міграції</a:t>
              </a:r>
            </a:p>
          </p:txBody>
        </p:sp>
        <p:cxnSp>
          <p:nvCxnSpPr>
            <p:cNvPr id="198" name="Прямая соединительная линия 197">
              <a:extLst>
                <a:ext uri="{FF2B5EF4-FFF2-40B4-BE49-F238E27FC236}">
                  <a16:creationId xmlns:a16="http://schemas.microsoft.com/office/drawing/2014/main" id="{87040868-04B5-4D82-BEC5-DE3EB4AFEDC5}"/>
                </a:ext>
              </a:extLst>
            </p:cNvPr>
            <p:cNvCxnSpPr/>
            <p:nvPr/>
          </p:nvCxnSpPr>
          <p:spPr>
            <a:xfrm>
              <a:off x="6510345" y="1323216"/>
              <a:ext cx="0" cy="646976"/>
            </a:xfrm>
            <a:prstGeom prst="line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Прямая со стрелкой 199">
              <a:extLst>
                <a:ext uri="{FF2B5EF4-FFF2-40B4-BE49-F238E27FC236}">
                  <a16:creationId xmlns:a16="http://schemas.microsoft.com/office/drawing/2014/main" id="{A4BA22B7-BB19-424D-A3FC-A9A2A9D7DE42}"/>
                </a:ext>
              </a:extLst>
            </p:cNvPr>
            <p:cNvCxnSpPr/>
            <p:nvPr/>
          </p:nvCxnSpPr>
          <p:spPr>
            <a:xfrm flipV="1">
              <a:off x="2735450" y="1439118"/>
              <a:ext cx="1813" cy="539723"/>
            </a:xfrm>
            <a:prstGeom prst="straightConnector1">
              <a:avLst/>
            </a:prstGeom>
            <a:ln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Прямая со стрелкой 201">
              <a:extLst>
                <a:ext uri="{FF2B5EF4-FFF2-40B4-BE49-F238E27FC236}">
                  <a16:creationId xmlns:a16="http://schemas.microsoft.com/office/drawing/2014/main" id="{9A6A8D24-1377-4F78-807E-CA4C00B5481E}"/>
                </a:ext>
              </a:extLst>
            </p:cNvPr>
            <p:cNvCxnSpPr/>
            <p:nvPr/>
          </p:nvCxnSpPr>
          <p:spPr>
            <a:xfrm flipV="1">
              <a:off x="6167667" y="1622486"/>
              <a:ext cx="0" cy="359816"/>
            </a:xfrm>
            <a:prstGeom prst="straightConnector1">
              <a:avLst/>
            </a:prstGeom>
            <a:ln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Прямая со стрелкой 202">
              <a:extLst>
                <a:ext uri="{FF2B5EF4-FFF2-40B4-BE49-F238E27FC236}">
                  <a16:creationId xmlns:a16="http://schemas.microsoft.com/office/drawing/2014/main" id="{E540BD3A-865F-42F9-A4CE-1F331301A842}"/>
                </a:ext>
              </a:extLst>
            </p:cNvPr>
            <p:cNvCxnSpPr/>
            <p:nvPr/>
          </p:nvCxnSpPr>
          <p:spPr>
            <a:xfrm flipV="1">
              <a:off x="2992911" y="1624216"/>
              <a:ext cx="0" cy="359816"/>
            </a:xfrm>
            <a:prstGeom prst="straightConnector1">
              <a:avLst/>
            </a:prstGeom>
            <a:ln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Прямая со стрелкой 204">
              <a:extLst>
                <a:ext uri="{FF2B5EF4-FFF2-40B4-BE49-F238E27FC236}">
                  <a16:creationId xmlns:a16="http://schemas.microsoft.com/office/drawing/2014/main" id="{D98163B7-6F35-43DA-8E06-802B1D8A8E55}"/>
                </a:ext>
              </a:extLst>
            </p:cNvPr>
            <p:cNvCxnSpPr/>
            <p:nvPr/>
          </p:nvCxnSpPr>
          <p:spPr>
            <a:xfrm flipV="1">
              <a:off x="6367109" y="1430469"/>
              <a:ext cx="3626" cy="539723"/>
            </a:xfrm>
            <a:prstGeom prst="straightConnector1">
              <a:avLst/>
            </a:prstGeom>
            <a:ln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Прямая соединительная линия 207">
              <a:extLst>
                <a:ext uri="{FF2B5EF4-FFF2-40B4-BE49-F238E27FC236}">
                  <a16:creationId xmlns:a16="http://schemas.microsoft.com/office/drawing/2014/main" id="{9DDADAA1-49C2-4C21-B266-FC8FB2761618}"/>
                </a:ext>
              </a:extLst>
            </p:cNvPr>
            <p:cNvCxnSpPr/>
            <p:nvPr/>
          </p:nvCxnSpPr>
          <p:spPr>
            <a:xfrm>
              <a:off x="2722757" y="1444308"/>
              <a:ext cx="3649791" cy="0"/>
            </a:xfrm>
            <a:prstGeom prst="line">
              <a:avLst/>
            </a:prstGeom>
            <a:ln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Прямая соединительная линия 209">
              <a:extLst>
                <a:ext uri="{FF2B5EF4-FFF2-40B4-BE49-F238E27FC236}">
                  <a16:creationId xmlns:a16="http://schemas.microsoft.com/office/drawing/2014/main" id="{EBFC95A7-4550-4B67-930C-54B99C384198}"/>
                </a:ext>
              </a:extLst>
            </p:cNvPr>
            <p:cNvCxnSpPr/>
            <p:nvPr/>
          </p:nvCxnSpPr>
          <p:spPr>
            <a:xfrm>
              <a:off x="2976593" y="1631135"/>
              <a:ext cx="3191074" cy="0"/>
            </a:xfrm>
            <a:prstGeom prst="line">
              <a:avLst/>
            </a:prstGeom>
            <a:ln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Прямая со стрелкой 210">
              <a:extLst>
                <a:ext uri="{FF2B5EF4-FFF2-40B4-BE49-F238E27FC236}">
                  <a16:creationId xmlns:a16="http://schemas.microsoft.com/office/drawing/2014/main" id="{B55E343A-8134-49D3-BC5B-997E37D16DF8}"/>
                </a:ext>
              </a:extLst>
            </p:cNvPr>
            <p:cNvCxnSpPr/>
            <p:nvPr/>
          </p:nvCxnSpPr>
          <p:spPr>
            <a:xfrm flipV="1">
              <a:off x="7195701" y="1743577"/>
              <a:ext cx="0" cy="214505"/>
            </a:xfrm>
            <a:prstGeom prst="straightConnector1">
              <a:avLst/>
            </a:prstGeom>
            <a:ln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Прямая со стрелкой 211">
              <a:extLst>
                <a:ext uri="{FF2B5EF4-FFF2-40B4-BE49-F238E27FC236}">
                  <a16:creationId xmlns:a16="http://schemas.microsoft.com/office/drawing/2014/main" id="{F00F2789-9C01-4BA1-8CE2-2E6B0BF7E25E}"/>
                </a:ext>
              </a:extLst>
            </p:cNvPr>
            <p:cNvCxnSpPr/>
            <p:nvPr/>
          </p:nvCxnSpPr>
          <p:spPr>
            <a:xfrm flipV="1">
              <a:off x="6981754" y="1606917"/>
              <a:ext cx="0" cy="359816"/>
            </a:xfrm>
            <a:prstGeom prst="straightConnector1">
              <a:avLst/>
            </a:prstGeom>
            <a:ln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Прямая со стрелкой 212">
              <a:extLst>
                <a:ext uri="{FF2B5EF4-FFF2-40B4-BE49-F238E27FC236}">
                  <a16:creationId xmlns:a16="http://schemas.microsoft.com/office/drawing/2014/main" id="{B6A11CAD-EC49-4A7A-B1DF-5B3D3AC417B2}"/>
                </a:ext>
              </a:extLst>
            </p:cNvPr>
            <p:cNvCxnSpPr/>
            <p:nvPr/>
          </p:nvCxnSpPr>
          <p:spPr>
            <a:xfrm flipV="1">
              <a:off x="6738797" y="1527343"/>
              <a:ext cx="0" cy="430740"/>
            </a:xfrm>
            <a:prstGeom prst="straightConnector1">
              <a:avLst/>
            </a:prstGeom>
            <a:ln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Соединительная линия уступом 214">
              <a:extLst>
                <a:ext uri="{FF2B5EF4-FFF2-40B4-BE49-F238E27FC236}">
                  <a16:creationId xmlns:a16="http://schemas.microsoft.com/office/drawing/2014/main" id="{61FCCD66-F535-4E45-8625-85445059B387}"/>
                </a:ext>
              </a:extLst>
            </p:cNvPr>
            <p:cNvCxnSpPr>
              <a:endCxn id="20" idx="2"/>
            </p:cNvCxnSpPr>
            <p:nvPr/>
          </p:nvCxnSpPr>
          <p:spPr>
            <a:xfrm flipV="1">
              <a:off x="7183008" y="1333596"/>
              <a:ext cx="1548396" cy="409982"/>
            </a:xfrm>
            <a:prstGeom prst="bentConnector2">
              <a:avLst/>
            </a:prstGeom>
            <a:ln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Соединительная линия уступом 216">
              <a:extLst>
                <a:ext uri="{FF2B5EF4-FFF2-40B4-BE49-F238E27FC236}">
                  <a16:creationId xmlns:a16="http://schemas.microsoft.com/office/drawing/2014/main" id="{8750B3F8-D236-4944-91BD-5BC90EF9736E}"/>
                </a:ext>
              </a:extLst>
            </p:cNvPr>
            <p:cNvCxnSpPr/>
            <p:nvPr/>
          </p:nvCxnSpPr>
          <p:spPr>
            <a:xfrm flipV="1">
              <a:off x="6969061" y="1321486"/>
              <a:ext cx="979079" cy="294080"/>
            </a:xfrm>
            <a:prstGeom prst="bentConnector2">
              <a:avLst/>
            </a:prstGeom>
            <a:ln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Соединительная линия уступом 218">
              <a:extLst>
                <a:ext uri="{FF2B5EF4-FFF2-40B4-BE49-F238E27FC236}">
                  <a16:creationId xmlns:a16="http://schemas.microsoft.com/office/drawing/2014/main" id="{1045956C-4423-4FB4-96EC-152A4F5947F5}"/>
                </a:ext>
              </a:extLst>
            </p:cNvPr>
            <p:cNvCxnSpPr/>
            <p:nvPr/>
          </p:nvCxnSpPr>
          <p:spPr>
            <a:xfrm flipV="1">
              <a:off x="6726105" y="1331865"/>
              <a:ext cx="368062" cy="195477"/>
            </a:xfrm>
            <a:prstGeom prst="bentConnector2">
              <a:avLst/>
            </a:prstGeom>
            <a:ln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Прямая соединительная линия 222">
              <a:extLst>
                <a:ext uri="{FF2B5EF4-FFF2-40B4-BE49-F238E27FC236}">
                  <a16:creationId xmlns:a16="http://schemas.microsoft.com/office/drawing/2014/main" id="{27B1335C-CBDA-46B6-BCE4-4E25352654C4}"/>
                </a:ext>
              </a:extLst>
            </p:cNvPr>
            <p:cNvCxnSpPr/>
            <p:nvPr/>
          </p:nvCxnSpPr>
          <p:spPr>
            <a:xfrm>
              <a:off x="3451628" y="2963145"/>
              <a:ext cx="514923" cy="0"/>
            </a:xfrm>
            <a:prstGeom prst="line">
              <a:avLst/>
            </a:prstGeom>
            <a:ln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Соединительная линия уступом 224">
              <a:extLst>
                <a:ext uri="{FF2B5EF4-FFF2-40B4-BE49-F238E27FC236}">
                  <a16:creationId xmlns:a16="http://schemas.microsoft.com/office/drawing/2014/main" id="{5B1820F5-B560-41ED-9C6F-A5CF5ABCFD24}"/>
                </a:ext>
              </a:extLst>
            </p:cNvPr>
            <p:cNvCxnSpPr>
              <a:endCxn id="16" idx="1"/>
            </p:cNvCxnSpPr>
            <p:nvPr/>
          </p:nvCxnSpPr>
          <p:spPr>
            <a:xfrm rot="16200000" flipH="1">
              <a:off x="2528745" y="3868479"/>
              <a:ext cx="2411456" cy="576569"/>
            </a:xfrm>
            <a:prstGeom prst="bentConnector2">
              <a:avLst/>
            </a:prstGeom>
            <a:ln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589" name="TextBox 227">
              <a:extLst>
                <a:ext uri="{FF2B5EF4-FFF2-40B4-BE49-F238E27FC236}">
                  <a16:creationId xmlns:a16="http://schemas.microsoft.com/office/drawing/2014/main" id="{3A0D4AD7-171A-472B-9BD9-1B7E6A5B29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39905" y="1606426"/>
              <a:ext cx="74732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uk-UA" altLang="ru-RU" sz="1000">
                  <a:solidFill>
                    <a:srgbClr val="558ED5"/>
                  </a:solidFill>
                </a:rPr>
                <a:t>депозити/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uk-UA" altLang="ru-RU" sz="1000">
                  <a:solidFill>
                    <a:srgbClr val="558ED5"/>
                  </a:solidFill>
                </a:rPr>
                <a:t>кредити</a:t>
              </a:r>
            </a:p>
          </p:txBody>
        </p:sp>
        <p:sp>
          <p:nvSpPr>
            <p:cNvPr id="21590" name="TextBox 228">
              <a:extLst>
                <a:ext uri="{FF2B5EF4-FFF2-40B4-BE49-F238E27FC236}">
                  <a16:creationId xmlns:a16="http://schemas.microsoft.com/office/drawing/2014/main" id="{5DCAB182-8B9D-4013-B833-32A0C53DAB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52090" y="1058958"/>
              <a:ext cx="758541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ru-RU" altLang="ru-RU" sz="1000">
                  <a:solidFill>
                    <a:srgbClr val="558ED5"/>
                  </a:solidFill>
                </a:rPr>
                <a:t>% доход</a:t>
              </a:r>
              <a:r>
                <a:rPr lang="uk-UA" altLang="ru-RU" sz="1000">
                  <a:solidFill>
                    <a:srgbClr val="558ED5"/>
                  </a:solidFill>
                </a:rPr>
                <a:t>и</a:t>
              </a:r>
              <a:r>
                <a:rPr lang="ru-RU" altLang="ru-RU" sz="1000">
                  <a:solidFill>
                    <a:srgbClr val="558ED5"/>
                  </a:solidFill>
                </a:rPr>
                <a:t>/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uk-UA" altLang="ru-RU" sz="1000">
                  <a:solidFill>
                    <a:srgbClr val="558ED5"/>
                  </a:solidFill>
                </a:rPr>
                <a:t>витрати</a:t>
              </a:r>
            </a:p>
          </p:txBody>
        </p:sp>
        <p:sp>
          <p:nvSpPr>
            <p:cNvPr id="21591" name="TextBox 229">
              <a:extLst>
                <a:ext uri="{FF2B5EF4-FFF2-40B4-BE49-F238E27FC236}">
                  <a16:creationId xmlns:a16="http://schemas.microsoft.com/office/drawing/2014/main" id="{8B44873A-60C3-435B-9F40-A5DF6DE591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93419" y="5301943"/>
              <a:ext cx="841748" cy="2452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ru-RU" altLang="ru-RU" sz="1000">
                  <a:solidFill>
                    <a:srgbClr val="558ED5"/>
                  </a:solidFill>
                </a:rPr>
                <a:t>% </a:t>
              </a:r>
              <a:r>
                <a:rPr lang="uk-UA" altLang="ru-RU" sz="1000">
                  <a:solidFill>
                    <a:srgbClr val="558ED5"/>
                  </a:solidFill>
                </a:rPr>
                <a:t>дохід</a:t>
              </a:r>
            </a:p>
          </p:txBody>
        </p:sp>
      </p:grpSp>
      <p:sp>
        <p:nvSpPr>
          <p:cNvPr id="21509" name="TextBox 88">
            <a:extLst>
              <a:ext uri="{FF2B5EF4-FFF2-40B4-BE49-F238E27FC236}">
                <a16:creationId xmlns:a16="http://schemas.microsoft.com/office/drawing/2014/main" id="{1C0D821C-08A0-41D3-8226-DC2C501313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625" y="390525"/>
            <a:ext cx="88439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uk-UA" altLang="ru-RU" sz="2400" b="1">
                <a:solidFill>
                  <a:srgbClr val="FF9900"/>
                </a:solidFill>
              </a:rPr>
              <a:t>Схема функціонування економіки країни</a:t>
            </a:r>
          </a:p>
        </p:txBody>
      </p:sp>
      <p:sp>
        <p:nvSpPr>
          <p:cNvPr id="21510" name="Номер слайда 1">
            <a:extLst>
              <a:ext uri="{FF2B5EF4-FFF2-40B4-BE49-F238E27FC236}">
                <a16:creationId xmlns:a16="http://schemas.microsoft.com/office/drawing/2014/main" id="{84D39CBA-436F-4C7F-94E6-BB31A3AE0813}"/>
              </a:ext>
            </a:extLst>
          </p:cNvPr>
          <p:cNvSpPr txBox="1">
            <a:spLocks noGrp="1"/>
          </p:cNvSpPr>
          <p:nvPr/>
        </p:nvSpPr>
        <p:spPr bwMode="auto">
          <a:xfrm>
            <a:off x="6677025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475D66E2-4856-45E0-B620-F46E8232369A}" type="slidenum">
              <a:rPr lang="ru-RU" altLang="ru-RU" sz="1200">
                <a:solidFill>
                  <a:schemeClr val="bg1"/>
                </a:solidFill>
              </a:rPr>
              <a:pPr algn="r" eaLnBrk="1" hangingPunct="1">
                <a:spcBef>
                  <a:spcPct val="0"/>
                </a:spcBef>
                <a:buFontTx/>
                <a:buNone/>
              </a:pPr>
              <a:t>17</a:t>
            </a:fld>
            <a:endParaRPr lang="ru-RU" altLang="ru-RU" sz="12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Номер слайда 1">
            <a:extLst>
              <a:ext uri="{FF2B5EF4-FFF2-40B4-BE49-F238E27FC236}">
                <a16:creationId xmlns:a16="http://schemas.microsoft.com/office/drawing/2014/main" id="{0AEF50BB-C001-45D2-8533-525375407982}"/>
              </a:ext>
            </a:extLst>
          </p:cNvPr>
          <p:cNvSpPr txBox="1">
            <a:spLocks noGrp="1"/>
          </p:cNvSpPr>
          <p:nvPr/>
        </p:nvSpPr>
        <p:spPr bwMode="auto">
          <a:xfrm>
            <a:off x="6677025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B9DA9E23-6C07-4A4D-BBDF-DD9C19605FA0}" type="slidenum">
              <a:rPr lang="ru-RU" altLang="ru-RU" sz="1200">
                <a:solidFill>
                  <a:schemeClr val="bg1"/>
                </a:solidFill>
              </a:rPr>
              <a:pPr algn="r" eaLnBrk="1" hangingPunct="1">
                <a:spcBef>
                  <a:spcPct val="0"/>
                </a:spcBef>
                <a:buFontTx/>
                <a:buNone/>
              </a:pPr>
              <a:t>18</a:t>
            </a:fld>
            <a:endParaRPr lang="ru-RU" altLang="ru-RU" sz="1200">
              <a:solidFill>
                <a:schemeClr val="bg1"/>
              </a:solidFill>
            </a:endParaRPr>
          </a:p>
        </p:txBody>
      </p:sp>
      <p:sp>
        <p:nvSpPr>
          <p:cNvPr id="23555" name="TextBox 6">
            <a:extLst>
              <a:ext uri="{FF2B5EF4-FFF2-40B4-BE49-F238E27FC236}">
                <a16:creationId xmlns:a16="http://schemas.microsoft.com/office/drawing/2014/main" id="{5C8878C7-E61A-4BFF-9653-D60A623BC5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863" y="365125"/>
            <a:ext cx="7974012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uk-UA" altLang="ru-RU" sz="2400" b="1">
                <a:solidFill>
                  <a:srgbClr val="FF9900"/>
                </a:solidFill>
              </a:rPr>
              <a:t>Схема балансування прав та обов’язків державного, місцевих бюджетів та фондів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uk-UA" altLang="ru-RU" sz="2400" b="1">
              <a:solidFill>
                <a:srgbClr val="FF99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1EE6F7-C1F4-432C-BFB4-97CE26DD6841}"/>
              </a:ext>
            </a:extLst>
          </p:cNvPr>
          <p:cNvSpPr txBox="1"/>
          <p:nvPr/>
        </p:nvSpPr>
        <p:spPr>
          <a:xfrm>
            <a:off x="3505200" y="1196975"/>
            <a:ext cx="2208213" cy="5222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uk-UA" sz="1400" dirty="0">
                <a:solidFill>
                  <a:schemeClr val="tx2">
                    <a:lumMod val="75000"/>
                  </a:schemeClr>
                </a:solidFill>
              </a:rPr>
              <a:t>Запозичення.</a:t>
            </a:r>
          </a:p>
          <a:p>
            <a:pPr algn="ctr" eaLnBrk="1" hangingPunct="1">
              <a:defRPr/>
            </a:pPr>
            <a:r>
              <a:rPr lang="uk-UA" sz="1400" dirty="0">
                <a:solidFill>
                  <a:schemeClr val="tx2">
                    <a:lumMod val="75000"/>
                  </a:schemeClr>
                </a:solidFill>
              </a:rPr>
              <a:t>Отримання та повернення</a:t>
            </a:r>
            <a:endParaRPr lang="ru-RU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Двойная стрелка вверх/вниз 5">
            <a:extLst>
              <a:ext uri="{FF2B5EF4-FFF2-40B4-BE49-F238E27FC236}">
                <a16:creationId xmlns:a16="http://schemas.microsoft.com/office/drawing/2014/main" id="{3B9AE8E1-581F-486E-A8B8-991A6A2B9AD2}"/>
              </a:ext>
            </a:extLst>
          </p:cNvPr>
          <p:cNvSpPr/>
          <p:nvPr/>
        </p:nvSpPr>
        <p:spPr>
          <a:xfrm>
            <a:off x="4489450" y="1736725"/>
            <a:ext cx="287338" cy="950913"/>
          </a:xfrm>
          <a:prstGeom prst="upDownArrow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ru-R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070EB9-589B-41F9-8091-E64A9CA5E2AF}"/>
              </a:ext>
            </a:extLst>
          </p:cNvPr>
          <p:cNvSpPr txBox="1"/>
          <p:nvPr/>
        </p:nvSpPr>
        <p:spPr>
          <a:xfrm>
            <a:off x="204788" y="1911350"/>
            <a:ext cx="2989262" cy="9540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uk-UA" sz="1400" dirty="0">
                <a:solidFill>
                  <a:schemeClr val="tx2">
                    <a:lumMod val="75000"/>
                  </a:schemeClr>
                </a:solidFill>
              </a:rPr>
              <a:t>Зобов’язання держави,</a:t>
            </a:r>
          </a:p>
          <a:p>
            <a:pPr algn="ctr" eaLnBrk="1" hangingPunct="1">
              <a:defRPr/>
            </a:pPr>
            <a:r>
              <a:rPr lang="uk-UA" sz="1400" dirty="0">
                <a:solidFill>
                  <a:schemeClr val="tx2">
                    <a:lumMod val="75000"/>
                  </a:schemeClr>
                </a:solidFill>
              </a:rPr>
              <a:t> органів місцевого самоврядування, </a:t>
            </a:r>
          </a:p>
          <a:p>
            <a:pPr algn="ctr" eaLnBrk="1" hangingPunct="1">
              <a:defRPr/>
            </a:pPr>
            <a:r>
              <a:rPr lang="uk-UA" sz="1400" dirty="0">
                <a:solidFill>
                  <a:schemeClr val="tx2">
                    <a:lumMod val="75000"/>
                  </a:schemeClr>
                </a:solidFill>
              </a:rPr>
              <a:t>фондів на виплати </a:t>
            </a:r>
            <a:r>
              <a:rPr lang="uk-UA" sz="1400" dirty="0" err="1">
                <a:solidFill>
                  <a:schemeClr val="tx2">
                    <a:lumMod val="75000"/>
                  </a:schemeClr>
                </a:solidFill>
              </a:rPr>
              <a:t>соц.допомоги</a:t>
            </a:r>
            <a:r>
              <a:rPr lang="uk-UA" sz="1400" dirty="0">
                <a:solidFill>
                  <a:schemeClr val="tx2">
                    <a:lumMod val="75000"/>
                  </a:schemeClr>
                </a:solidFill>
              </a:rPr>
              <a:t>,</a:t>
            </a:r>
          </a:p>
          <a:p>
            <a:pPr algn="ctr" eaLnBrk="1" hangingPunct="1">
              <a:defRPr/>
            </a:pPr>
            <a:r>
              <a:rPr lang="uk-UA" sz="1400" dirty="0">
                <a:solidFill>
                  <a:schemeClr val="tx2">
                    <a:lumMod val="75000"/>
                  </a:schemeClr>
                </a:solidFill>
              </a:rPr>
              <a:t> та надання інших послуг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42B2ABC-6EA2-40E2-B5DE-6F460ACD4C16}"/>
              </a:ext>
            </a:extLst>
          </p:cNvPr>
          <p:cNvSpPr txBox="1"/>
          <p:nvPr/>
        </p:nvSpPr>
        <p:spPr>
          <a:xfrm>
            <a:off x="2820988" y="2679700"/>
            <a:ext cx="3455987" cy="6461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uk-UA" dirty="0"/>
              <a:t>Державний, місцеві бюджети та фонди</a:t>
            </a:r>
            <a:endParaRPr lang="ru-R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E781DE9-802D-4E30-8B94-15113BF3305A}"/>
              </a:ext>
            </a:extLst>
          </p:cNvPr>
          <p:cNvSpPr txBox="1"/>
          <p:nvPr/>
        </p:nvSpPr>
        <p:spPr>
          <a:xfrm>
            <a:off x="5969000" y="2170113"/>
            <a:ext cx="3163888" cy="739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uk-UA" sz="1400" dirty="0">
                <a:solidFill>
                  <a:schemeClr val="tx2">
                    <a:lumMod val="75000"/>
                  </a:schemeClr>
                </a:solidFill>
              </a:rPr>
              <a:t>Право державного, місцевих бюджетів</a:t>
            </a:r>
          </a:p>
          <a:p>
            <a:pPr algn="ctr" eaLnBrk="1" hangingPunct="1">
              <a:defRPr/>
            </a:pPr>
            <a:r>
              <a:rPr lang="uk-UA" sz="1400" dirty="0">
                <a:solidFill>
                  <a:schemeClr val="tx2">
                    <a:lumMod val="75000"/>
                  </a:schemeClr>
                </a:solidFill>
              </a:rPr>
              <a:t> та фондів на стягнення податків,</a:t>
            </a:r>
          </a:p>
          <a:p>
            <a:pPr algn="ctr" eaLnBrk="1" hangingPunct="1">
              <a:defRPr/>
            </a:pPr>
            <a:r>
              <a:rPr lang="uk-UA" sz="1400" dirty="0">
                <a:solidFill>
                  <a:schemeClr val="tx2">
                    <a:lumMod val="75000"/>
                  </a:schemeClr>
                </a:solidFill>
              </a:rPr>
              <a:t> зборів та інших платежів</a:t>
            </a:r>
            <a:endParaRPr lang="ru-RU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5B7446C-1092-47D7-A938-43C2CC9747A0}"/>
              </a:ext>
            </a:extLst>
          </p:cNvPr>
          <p:cNvSpPr txBox="1"/>
          <p:nvPr/>
        </p:nvSpPr>
        <p:spPr>
          <a:xfrm>
            <a:off x="2836863" y="4049713"/>
            <a:ext cx="3455987" cy="3698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uk-UA" dirty="0"/>
              <a:t>Громадяни України</a:t>
            </a:r>
            <a:endParaRPr lang="ru-RU" dirty="0"/>
          </a:p>
        </p:txBody>
      </p:sp>
      <p:sp>
        <p:nvSpPr>
          <p:cNvPr id="13" name="Выгнутая влево стрелка 12">
            <a:extLst>
              <a:ext uri="{FF2B5EF4-FFF2-40B4-BE49-F238E27FC236}">
                <a16:creationId xmlns:a16="http://schemas.microsoft.com/office/drawing/2014/main" id="{F4AF1337-5D50-4F25-ACB2-DEA164AEAAA9}"/>
              </a:ext>
            </a:extLst>
          </p:cNvPr>
          <p:cNvSpPr/>
          <p:nvPr/>
        </p:nvSpPr>
        <p:spPr>
          <a:xfrm>
            <a:off x="2220913" y="2897188"/>
            <a:ext cx="576262" cy="1336675"/>
          </a:xfrm>
          <a:prstGeom prst="curvedRightArrow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ru-RU">
              <a:solidFill>
                <a:schemeClr val="tx1"/>
              </a:solidFill>
            </a:endParaRPr>
          </a:p>
        </p:txBody>
      </p:sp>
      <p:sp>
        <p:nvSpPr>
          <p:cNvPr id="14" name="Выгнутая влево стрелка 13">
            <a:extLst>
              <a:ext uri="{FF2B5EF4-FFF2-40B4-BE49-F238E27FC236}">
                <a16:creationId xmlns:a16="http://schemas.microsoft.com/office/drawing/2014/main" id="{CF3A078B-C8F7-4893-873C-D8885691BA7D}"/>
              </a:ext>
            </a:extLst>
          </p:cNvPr>
          <p:cNvSpPr/>
          <p:nvPr/>
        </p:nvSpPr>
        <p:spPr>
          <a:xfrm rot="10800000">
            <a:off x="6240463" y="2897188"/>
            <a:ext cx="576262" cy="1336675"/>
          </a:xfrm>
          <a:prstGeom prst="curvedRightArrow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ru-RU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77F2A34-AA61-408B-A6E0-107A8F7C663C}"/>
              </a:ext>
            </a:extLst>
          </p:cNvPr>
          <p:cNvSpPr txBox="1"/>
          <p:nvPr/>
        </p:nvSpPr>
        <p:spPr>
          <a:xfrm>
            <a:off x="77788" y="4419600"/>
            <a:ext cx="3521075" cy="7381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uk-UA" sz="1400" dirty="0">
                <a:solidFill>
                  <a:schemeClr val="tx2">
                    <a:lumMod val="75000"/>
                  </a:schemeClr>
                </a:solidFill>
              </a:rPr>
              <a:t>Право Громадян на отримання </a:t>
            </a:r>
          </a:p>
          <a:p>
            <a:pPr algn="ctr" eaLnBrk="1" hangingPunct="1">
              <a:defRPr/>
            </a:pPr>
            <a:r>
              <a:rPr lang="uk-UA" sz="1400" dirty="0" err="1">
                <a:solidFill>
                  <a:schemeClr val="tx2">
                    <a:lumMod val="75000"/>
                  </a:schemeClr>
                </a:solidFill>
              </a:rPr>
              <a:t>соц.допомоги</a:t>
            </a:r>
            <a:r>
              <a:rPr lang="uk-UA" sz="1400" dirty="0">
                <a:solidFill>
                  <a:schemeClr val="tx2">
                    <a:lumMod val="75000"/>
                  </a:schemeClr>
                </a:solidFill>
              </a:rPr>
              <a:t> та інших послуг від держави,</a:t>
            </a:r>
          </a:p>
          <a:p>
            <a:pPr algn="ctr" eaLnBrk="1" hangingPunct="1">
              <a:defRPr/>
            </a:pPr>
            <a:r>
              <a:rPr lang="uk-UA" sz="1400" dirty="0">
                <a:solidFill>
                  <a:schemeClr val="tx2">
                    <a:lumMod val="75000"/>
                  </a:schemeClr>
                </a:solidFill>
              </a:rPr>
              <a:t> органів місцевого самоврядування, фондів</a:t>
            </a:r>
            <a:endParaRPr lang="ru-RU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12F2083-6A21-4487-B83C-900D65EB4EA0}"/>
              </a:ext>
            </a:extLst>
          </p:cNvPr>
          <p:cNvSpPr txBox="1"/>
          <p:nvPr/>
        </p:nvSpPr>
        <p:spPr>
          <a:xfrm>
            <a:off x="6278563" y="4389438"/>
            <a:ext cx="2111375" cy="7381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uk-UA" sz="1400" dirty="0">
                <a:solidFill>
                  <a:schemeClr val="tx2">
                    <a:lumMod val="75000"/>
                  </a:schemeClr>
                </a:solidFill>
              </a:rPr>
              <a:t>Зобов’язання громадян</a:t>
            </a:r>
          </a:p>
          <a:p>
            <a:pPr algn="ctr" eaLnBrk="1" hangingPunct="1">
              <a:defRPr/>
            </a:pPr>
            <a:r>
              <a:rPr lang="uk-UA" sz="1400" dirty="0">
                <a:solidFill>
                  <a:schemeClr val="tx2">
                    <a:lumMod val="75000"/>
                  </a:schemeClr>
                </a:solidFill>
              </a:rPr>
              <a:t> на сплату податків,</a:t>
            </a:r>
          </a:p>
          <a:p>
            <a:pPr algn="ctr" eaLnBrk="1" hangingPunct="1">
              <a:defRPr/>
            </a:pPr>
            <a:r>
              <a:rPr lang="uk-UA" sz="1400" dirty="0">
                <a:solidFill>
                  <a:schemeClr val="tx2">
                    <a:lumMod val="75000"/>
                  </a:schemeClr>
                </a:solidFill>
              </a:rPr>
              <a:t> зборів та інших платежів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Номер слайда 1">
            <a:extLst>
              <a:ext uri="{FF2B5EF4-FFF2-40B4-BE49-F238E27FC236}">
                <a16:creationId xmlns:a16="http://schemas.microsoft.com/office/drawing/2014/main" id="{27E2DADA-20B6-4FD1-A50C-D606F9A41C9B}"/>
              </a:ext>
            </a:extLst>
          </p:cNvPr>
          <p:cNvSpPr txBox="1">
            <a:spLocks noGrp="1"/>
          </p:cNvSpPr>
          <p:nvPr/>
        </p:nvSpPr>
        <p:spPr bwMode="auto">
          <a:xfrm>
            <a:off x="6677025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10FC9EF2-775D-401A-B8BB-76241BD108EF}" type="slidenum">
              <a:rPr lang="ru-RU" altLang="ru-RU" sz="1200">
                <a:solidFill>
                  <a:schemeClr val="bg1"/>
                </a:solidFill>
              </a:rPr>
              <a:pPr algn="r" eaLnBrk="1" hangingPunct="1">
                <a:spcBef>
                  <a:spcPct val="0"/>
                </a:spcBef>
                <a:buFontTx/>
                <a:buNone/>
              </a:pPr>
              <a:t>19</a:t>
            </a:fld>
            <a:endParaRPr lang="ru-RU" altLang="ru-RU" sz="1200">
              <a:solidFill>
                <a:schemeClr val="bg1"/>
              </a:solidFill>
            </a:endParaRP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2E19C6C8-3125-4D90-84BD-DFB612627DA7}"/>
              </a:ext>
            </a:extLst>
          </p:cNvPr>
          <p:cNvGraphicFramePr>
            <a:graphicFrameLocks noGrp="1"/>
          </p:cNvGraphicFramePr>
          <p:nvPr/>
        </p:nvGraphicFramePr>
        <p:xfrm>
          <a:off x="222250" y="946150"/>
          <a:ext cx="8763001" cy="5132592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457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80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0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09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91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2034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329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629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6943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6943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3334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513737">
                <a:tc gridSpan="5">
                  <a:txBody>
                    <a:bodyPr/>
                    <a:lstStyle/>
                    <a:p>
                      <a:pPr algn="ctr" fontAlgn="b"/>
                      <a:r>
                        <a:rPr lang="ru-RU" sz="1000" b="1" u="none" strike="noStrike" dirty="0" err="1">
                          <a:effectLst/>
                        </a:rPr>
                        <a:t>Фінансові</a:t>
                      </a:r>
                      <a:r>
                        <a:rPr lang="ru-RU" sz="1000" b="1" u="none" strike="noStrike" dirty="0">
                          <a:effectLst/>
                        </a:rPr>
                        <a:t> </a:t>
                      </a:r>
                      <a:r>
                        <a:rPr lang="ru-RU" sz="1000" b="1" u="none" strike="noStrike" dirty="0" err="1">
                          <a:effectLst/>
                        </a:rPr>
                        <a:t>витрати</a:t>
                      </a:r>
                      <a:r>
                        <a:rPr lang="ru-RU" sz="1000" b="1" u="none" strike="noStrike" dirty="0">
                          <a:effectLst/>
                        </a:rPr>
                        <a:t> для </a:t>
                      </a:r>
                      <a:r>
                        <a:rPr lang="ru-RU" sz="1000" b="1" u="none" strike="noStrike" dirty="0" err="1">
                          <a:effectLst/>
                        </a:rPr>
                        <a:t>виконання</a:t>
                      </a:r>
                      <a:r>
                        <a:rPr lang="ru-RU" sz="1000" b="1" u="none" strike="noStrike" dirty="0">
                          <a:effectLst/>
                        </a:rPr>
                        <a:t> </a:t>
                      </a:r>
                      <a:r>
                        <a:rPr lang="ru-RU" sz="1000" b="1" u="none" strike="noStrike" dirty="0" err="1">
                          <a:effectLst/>
                        </a:rPr>
                        <a:t>зобов'язань</a:t>
                      </a:r>
                      <a:r>
                        <a:rPr lang="ru-RU" sz="1000" b="1" u="none" strike="noStrike" dirty="0">
                          <a:effectLst/>
                        </a:rPr>
                        <a:t>  </a:t>
                      </a:r>
                      <a:r>
                        <a:rPr lang="ru-RU" sz="1000" b="1" u="none" strike="noStrike" dirty="0" err="1">
                          <a:effectLst/>
                        </a:rPr>
                        <a:t>держави</a:t>
                      </a:r>
                      <a:r>
                        <a:rPr lang="ru-RU" sz="1000" b="1" u="none" strike="noStrike" dirty="0">
                          <a:effectLst/>
                        </a:rPr>
                        <a:t>, </a:t>
                      </a:r>
                      <a:r>
                        <a:rPr lang="ru-RU" sz="1000" b="1" u="none" strike="noStrike" dirty="0" err="1">
                          <a:effectLst/>
                        </a:rPr>
                        <a:t>органів</a:t>
                      </a:r>
                      <a:r>
                        <a:rPr lang="ru-RU" sz="1000" b="1" u="none" strike="noStrike" dirty="0">
                          <a:effectLst/>
                        </a:rPr>
                        <a:t> </a:t>
                      </a:r>
                      <a:r>
                        <a:rPr lang="ru-RU" sz="1000" b="1" u="none" strike="noStrike" dirty="0" err="1">
                          <a:effectLst/>
                        </a:rPr>
                        <a:t>місцевого</a:t>
                      </a:r>
                      <a:r>
                        <a:rPr lang="ru-RU" sz="1000" b="1" u="none" strike="noStrike" dirty="0">
                          <a:effectLst/>
                        </a:rPr>
                        <a:t> </a:t>
                      </a:r>
                      <a:r>
                        <a:rPr lang="ru-RU" sz="1000" b="1" u="none" strike="noStrike" dirty="0" err="1">
                          <a:effectLst/>
                        </a:rPr>
                        <a:t>самоврядування</a:t>
                      </a:r>
                      <a:r>
                        <a:rPr lang="ru-RU" sz="1000" b="1" u="none" strike="noStrike" dirty="0">
                          <a:effectLst/>
                        </a:rPr>
                        <a:t>, </a:t>
                      </a:r>
                      <a:r>
                        <a:rPr lang="ru-RU" sz="1000" b="1" u="none" strike="noStrike" dirty="0" err="1">
                          <a:effectLst/>
                        </a:rPr>
                        <a:t>фондів</a:t>
                      </a:r>
                      <a:r>
                        <a:rPr lang="ru-RU" sz="1000" b="1" u="none" strike="noStrike" dirty="0">
                          <a:effectLst/>
                        </a:rPr>
                        <a:t> на </a:t>
                      </a:r>
                      <a:r>
                        <a:rPr lang="ru-RU" sz="1000" b="1" u="none" strike="noStrike" dirty="0" err="1">
                          <a:effectLst/>
                        </a:rPr>
                        <a:t>виплати</a:t>
                      </a:r>
                      <a:r>
                        <a:rPr lang="ru-RU" sz="1000" b="1" u="none" strike="noStrike" dirty="0">
                          <a:effectLst/>
                        </a:rPr>
                        <a:t> </a:t>
                      </a:r>
                      <a:r>
                        <a:rPr lang="ru-RU" sz="1000" b="1" u="none" strike="noStrike" dirty="0" err="1">
                          <a:effectLst/>
                        </a:rPr>
                        <a:t>соц.допомоги</a:t>
                      </a:r>
                      <a:r>
                        <a:rPr lang="ru-RU" sz="1000" b="1" u="none" strike="noStrike" dirty="0">
                          <a:effectLst/>
                        </a:rPr>
                        <a:t>, та </a:t>
                      </a:r>
                      <a:r>
                        <a:rPr lang="ru-RU" sz="1000" b="1" u="none" strike="noStrike" dirty="0" err="1">
                          <a:effectLst/>
                        </a:rPr>
                        <a:t>надання</a:t>
                      </a:r>
                      <a:r>
                        <a:rPr lang="ru-RU" sz="1000" b="1" u="none" strike="noStrike" dirty="0">
                          <a:effectLst/>
                        </a:rPr>
                        <a:t> </a:t>
                      </a:r>
                      <a:r>
                        <a:rPr lang="ru-RU" sz="1000" b="1" u="none" strike="noStrike" dirty="0" err="1">
                          <a:effectLst/>
                        </a:rPr>
                        <a:t>інших</a:t>
                      </a:r>
                      <a:r>
                        <a:rPr lang="ru-RU" sz="1000" b="1" u="none" strike="noStrike" dirty="0">
                          <a:effectLst/>
                        </a:rPr>
                        <a:t> </a:t>
                      </a:r>
                      <a:r>
                        <a:rPr lang="ru-RU" sz="1000" b="1" u="none" strike="noStrike" dirty="0" err="1">
                          <a:effectLst/>
                        </a:rPr>
                        <a:t>послуг</a:t>
                      </a:r>
                      <a:r>
                        <a:rPr lang="ru-RU" sz="1000" b="1" u="none" strike="noStrike" dirty="0">
                          <a:effectLst/>
                        </a:rPr>
                        <a:t>. в тис. </a:t>
                      </a:r>
                      <a:r>
                        <a:rPr lang="ru-RU" sz="1000" b="1" u="none" strike="noStrike" dirty="0" err="1">
                          <a:effectLst/>
                        </a:rPr>
                        <a:t>грн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312" marR="5312" marT="5310" marB="0" anchor="b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19"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 dirty="0">
                          <a:effectLst/>
                        </a:rPr>
                        <a:t>=</a:t>
                      </a:r>
                    </a:p>
                    <a:p>
                      <a:pPr algn="ctr" fontAlgn="ctr"/>
                      <a:endParaRPr lang="uk-UA" sz="900" u="none" strike="noStrike" dirty="0">
                        <a:effectLst/>
                      </a:endParaRPr>
                    </a:p>
                    <a:p>
                      <a:pPr algn="ctr" fontAlgn="ctr"/>
                      <a:endParaRPr lang="uk-UA" sz="900" u="none" strike="noStrike" dirty="0">
                        <a:effectLst/>
                      </a:endParaRPr>
                    </a:p>
                    <a:p>
                      <a:pPr algn="ctr" fontAlgn="ctr"/>
                      <a:endParaRPr lang="uk-UA" sz="900" u="none" strike="noStrike" dirty="0">
                        <a:effectLst/>
                      </a:endParaRPr>
                    </a:p>
                    <a:p>
                      <a:pPr algn="ctr" fontAlgn="ctr"/>
                      <a:endParaRPr lang="uk-UA" sz="900" u="none" strike="noStrike" dirty="0">
                        <a:effectLst/>
                      </a:endParaRPr>
                    </a:p>
                    <a:p>
                      <a:pPr algn="ctr" fontAlgn="ctr"/>
                      <a:endParaRPr lang="uk-UA" sz="900" u="none" strike="noStrike" dirty="0">
                        <a:effectLst/>
                      </a:endParaRPr>
                    </a:p>
                    <a:p>
                      <a:pPr algn="ctr" fontAlgn="ctr"/>
                      <a:endParaRPr lang="uk-UA" sz="900" u="none" strike="noStrike" dirty="0">
                        <a:effectLst/>
                      </a:endParaRPr>
                    </a:p>
                    <a:p>
                      <a:pPr algn="ctr" fontAlgn="ctr"/>
                      <a:endParaRPr lang="uk-UA" sz="900" u="none" strike="noStrike" dirty="0">
                        <a:effectLst/>
                      </a:endParaRPr>
                    </a:p>
                    <a:p>
                      <a:pPr algn="ctr" fontAlgn="ctr"/>
                      <a:endParaRPr lang="uk-UA" sz="900" u="none" strike="noStrike" dirty="0">
                        <a:effectLst/>
                      </a:endParaRPr>
                    </a:p>
                    <a:p>
                      <a:pPr algn="ctr" fontAlgn="ctr"/>
                      <a:endParaRPr lang="uk-UA" sz="900" u="none" strike="noStrike" dirty="0">
                        <a:effectLst/>
                      </a:endParaRPr>
                    </a:p>
                    <a:p>
                      <a:pPr algn="ctr" fontAlgn="ctr"/>
                      <a:endParaRPr lang="ru-RU" sz="900" u="none" strike="noStrike" dirty="0">
                        <a:effectLst/>
                      </a:endParaRPr>
                    </a:p>
                    <a:p>
                      <a:pPr algn="ctr" fontAlgn="ctr"/>
                      <a:endParaRPr lang="uk-U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  <a:p>
                      <a:pPr algn="ctr" fontAlgn="ctr"/>
                      <a:endParaRPr lang="uk-U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  <a:p>
                      <a:pPr algn="ctr" fontAlgn="ctr"/>
                      <a:endParaRPr lang="uk-U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  <a:p>
                      <a:pPr algn="ctr" fontAlgn="ctr"/>
                      <a:endParaRPr lang="uk-U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  <a:p>
                      <a:pPr algn="ctr" fontAlgn="ctr"/>
                      <a:endParaRPr lang="uk-U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  <a:p>
                      <a:pPr algn="ctr" fontAlgn="ctr"/>
                      <a:endParaRPr lang="uk-U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  <a:p>
                      <a:pPr algn="ctr" fontAlgn="ctr"/>
                      <a:endParaRPr lang="uk-U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  <a:p>
                      <a:pPr algn="ctr" fontAlgn="ctr"/>
                      <a:endParaRPr lang="uk-U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  <a:p>
                      <a:pPr algn="ctr" fontAlgn="ctr"/>
                      <a:endParaRPr lang="uk-U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  <a:p>
                      <a:pPr algn="ctr" fontAlgn="ctr"/>
                      <a:endParaRPr lang="ru-RU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12" marR="5312" marT="5310" marB="0" anchor="b"/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ru-RU" sz="1000" b="1" u="none" strike="noStrike" dirty="0">
                          <a:effectLst/>
                        </a:rPr>
                        <a:t> </a:t>
                      </a:r>
                      <a:r>
                        <a:rPr lang="ru-RU" sz="1000" b="1" u="none" strike="noStrike" dirty="0" err="1">
                          <a:effectLst/>
                        </a:rPr>
                        <a:t>Надходження</a:t>
                      </a:r>
                      <a:r>
                        <a:rPr lang="ru-RU" sz="1000" b="1" u="none" strike="noStrike" dirty="0">
                          <a:effectLst/>
                        </a:rPr>
                        <a:t> до  державного та </a:t>
                      </a:r>
                      <a:r>
                        <a:rPr lang="ru-RU" sz="1000" b="1" u="none" strike="noStrike" dirty="0" err="1">
                          <a:effectLst/>
                        </a:rPr>
                        <a:t>місцевих</a:t>
                      </a:r>
                      <a:r>
                        <a:rPr lang="ru-RU" sz="1000" b="1" u="none" strike="noStrike" dirty="0">
                          <a:effectLst/>
                        </a:rPr>
                        <a:t> </a:t>
                      </a:r>
                      <a:r>
                        <a:rPr lang="ru-RU" sz="1000" b="1" u="none" strike="noStrike" dirty="0" err="1">
                          <a:effectLst/>
                        </a:rPr>
                        <a:t>бюджетів</a:t>
                      </a:r>
                      <a:r>
                        <a:rPr lang="ru-RU" sz="1000" b="1" u="none" strike="noStrike" dirty="0">
                          <a:effectLst/>
                        </a:rPr>
                        <a:t>   і  </a:t>
                      </a:r>
                      <a:r>
                        <a:rPr lang="ru-RU" sz="1000" b="1" u="none" strike="noStrike" dirty="0" err="1">
                          <a:effectLst/>
                        </a:rPr>
                        <a:t>соціальних</a:t>
                      </a:r>
                      <a:r>
                        <a:rPr lang="ru-RU" sz="1000" b="1" u="none" strike="noStrike" dirty="0">
                          <a:effectLst/>
                        </a:rPr>
                        <a:t> </a:t>
                      </a:r>
                      <a:r>
                        <a:rPr lang="ru-RU" sz="1000" b="1" u="none" strike="noStrike" dirty="0" err="1">
                          <a:effectLst/>
                        </a:rPr>
                        <a:t>фондів</a:t>
                      </a:r>
                      <a:r>
                        <a:rPr lang="ru-RU" sz="1000" b="1" u="none" strike="noStrike" dirty="0">
                          <a:effectLst/>
                        </a:rPr>
                        <a:t> </a:t>
                      </a:r>
                      <a:r>
                        <a:rPr lang="ru-RU" sz="1000" b="1" u="none" strike="noStrike" dirty="0" err="1">
                          <a:effectLst/>
                        </a:rPr>
                        <a:t>від</a:t>
                      </a:r>
                      <a:r>
                        <a:rPr lang="ru-RU" sz="1000" b="1" u="none" strike="noStrike" dirty="0">
                          <a:effectLst/>
                        </a:rPr>
                        <a:t>  </a:t>
                      </a:r>
                      <a:r>
                        <a:rPr lang="ru-RU" sz="1000" b="1" u="none" strike="noStrike" dirty="0" err="1">
                          <a:effectLst/>
                        </a:rPr>
                        <a:t>податків</a:t>
                      </a:r>
                      <a:r>
                        <a:rPr lang="ru-RU" sz="1000" b="1" u="none" strike="noStrike" dirty="0">
                          <a:effectLst/>
                        </a:rPr>
                        <a:t>, </a:t>
                      </a:r>
                      <a:r>
                        <a:rPr lang="ru-RU" sz="1000" b="1" u="none" strike="noStrike" dirty="0" err="1">
                          <a:effectLst/>
                        </a:rPr>
                        <a:t>зборів</a:t>
                      </a:r>
                      <a:r>
                        <a:rPr lang="ru-RU" sz="1000" b="1" u="none" strike="noStrike" dirty="0">
                          <a:effectLst/>
                        </a:rPr>
                        <a:t>, </a:t>
                      </a:r>
                      <a:r>
                        <a:rPr lang="ru-RU" sz="1000" b="1" u="none" strike="noStrike" dirty="0" err="1">
                          <a:effectLst/>
                        </a:rPr>
                        <a:t>інших</a:t>
                      </a:r>
                      <a:r>
                        <a:rPr lang="ru-RU" sz="1000" b="1" u="none" strike="noStrike" dirty="0">
                          <a:effectLst/>
                        </a:rPr>
                        <a:t> </a:t>
                      </a:r>
                      <a:r>
                        <a:rPr lang="ru-RU" sz="1000" b="1" u="none" strike="noStrike" dirty="0" err="1">
                          <a:effectLst/>
                        </a:rPr>
                        <a:t>платежів</a:t>
                      </a:r>
                      <a:r>
                        <a:rPr lang="ru-RU" sz="1000" b="1" u="none" strike="noStrike" dirty="0">
                          <a:effectLst/>
                        </a:rPr>
                        <a:t> та </a:t>
                      </a:r>
                      <a:r>
                        <a:rPr lang="ru-RU" sz="1000" b="1" u="none" strike="noStrike" dirty="0" err="1">
                          <a:effectLst/>
                        </a:rPr>
                        <a:t>запозичень</a:t>
                      </a:r>
                      <a:r>
                        <a:rPr lang="ru-RU" sz="1000" b="1" u="none" strike="noStrike" dirty="0">
                          <a:effectLst/>
                        </a:rPr>
                        <a:t>. в тис. </a:t>
                      </a:r>
                      <a:r>
                        <a:rPr lang="ru-RU" sz="1000" b="1" u="none" strike="noStrike" dirty="0" err="1">
                          <a:effectLst/>
                        </a:rPr>
                        <a:t>грн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312" marR="5312" marT="5310" marB="0" anchor="b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9618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 dirty="0">
                          <a:effectLst/>
                        </a:rPr>
                        <a:t> 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ru-RU" sz="900" b="1" u="none" strike="noStrike" dirty="0" err="1">
                          <a:effectLst/>
                        </a:rPr>
                        <a:t>Найменування</a:t>
                      </a:r>
                      <a:r>
                        <a:rPr lang="ru-RU" sz="900" b="1" u="none" strike="noStrike" dirty="0">
                          <a:effectLst/>
                        </a:rPr>
                        <a:t> </a:t>
                      </a:r>
                      <a:r>
                        <a:rPr lang="ru-RU" sz="900" b="1" u="none" strike="noStrike" dirty="0" err="1">
                          <a:effectLst/>
                        </a:rPr>
                        <a:t>згідно</a:t>
                      </a:r>
                      <a:r>
                        <a:rPr lang="ru-RU" sz="900" b="1" u="none" strike="noStrike" dirty="0">
                          <a:effectLst/>
                        </a:rPr>
                        <a:t/>
                      </a:r>
                      <a:br>
                        <a:rPr lang="ru-RU" sz="900" b="1" u="none" strike="noStrike" dirty="0">
                          <a:effectLst/>
                        </a:rPr>
                      </a:br>
                      <a:r>
                        <a:rPr lang="ru-RU" sz="900" b="1" u="none" strike="noStrike" dirty="0">
                          <a:effectLst/>
                        </a:rPr>
                        <a:t> з </a:t>
                      </a:r>
                      <a:r>
                        <a:rPr lang="ru-RU" sz="900" b="1" u="none" strike="noStrike" dirty="0" err="1">
                          <a:effectLst/>
                        </a:rPr>
                        <a:t>класифікацією</a:t>
                      </a:r>
                      <a:r>
                        <a:rPr lang="ru-RU" sz="900" b="1" u="none" strike="noStrike" dirty="0">
                          <a:effectLst/>
                        </a:rPr>
                        <a:t> </a:t>
                      </a:r>
                      <a:r>
                        <a:rPr lang="ru-RU" sz="900" b="1" u="none" strike="noStrike" dirty="0" err="1">
                          <a:effectLst/>
                        </a:rPr>
                        <a:t>доходів</a:t>
                      </a:r>
                      <a:r>
                        <a:rPr lang="ru-RU" sz="900" b="1" u="none" strike="noStrike" dirty="0">
                          <a:effectLst/>
                        </a:rPr>
                        <a:t> бюджету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tc rowSpan="2">
                  <a:txBody>
                    <a:bodyPr/>
                    <a:lstStyle/>
                    <a:p>
                      <a:pPr algn="r" fontAlgn="ctr"/>
                      <a:r>
                        <a:rPr lang="ru-RU" sz="900" b="1" u="none" strike="noStrike" dirty="0">
                          <a:effectLst/>
                        </a:rPr>
                        <a:t>2012 </a:t>
                      </a:r>
                      <a:r>
                        <a:rPr lang="ru-RU" sz="900" b="1" u="none" strike="noStrike" dirty="0" err="1">
                          <a:effectLst/>
                        </a:rPr>
                        <a:t>рік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tc rowSpan="2">
                  <a:txBody>
                    <a:bodyPr/>
                    <a:lstStyle/>
                    <a:p>
                      <a:pPr algn="r" fontAlgn="ctr"/>
                      <a:r>
                        <a:rPr lang="ru-RU" sz="900" b="1" u="none" strike="noStrike" dirty="0">
                          <a:effectLst/>
                        </a:rPr>
                        <a:t>2013 </a:t>
                      </a:r>
                      <a:r>
                        <a:rPr lang="ru-RU" sz="900" b="1" u="none" strike="noStrike" dirty="0" err="1">
                          <a:effectLst/>
                        </a:rPr>
                        <a:t>рік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tc rowSpan="2">
                  <a:txBody>
                    <a:bodyPr/>
                    <a:lstStyle/>
                    <a:p>
                      <a:pPr algn="r" fontAlgn="ctr"/>
                      <a:r>
                        <a:rPr lang="ru-RU" sz="900" b="1" u="none" strike="noStrike" dirty="0">
                          <a:effectLst/>
                        </a:rPr>
                        <a:t>2014 </a:t>
                      </a:r>
                      <a:r>
                        <a:rPr lang="ru-RU" sz="900" b="1" u="none" strike="noStrike" dirty="0" err="1">
                          <a:effectLst/>
                        </a:rPr>
                        <a:t>рік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tc vMerge="1">
                  <a:txBody>
                    <a:bodyPr/>
                    <a:lstStyle/>
                    <a:p>
                      <a:pPr algn="l" fontAlgn="b"/>
                      <a:endParaRPr lang="ru-RU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12" marR="5312" marT="5312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 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u="none" strike="noStrike" dirty="0" err="1">
                          <a:effectLst/>
                        </a:rPr>
                        <a:t>Найменування</a:t>
                      </a:r>
                      <a:r>
                        <a:rPr lang="ru-RU" sz="900" b="1" u="none" strike="noStrike" dirty="0">
                          <a:effectLst/>
                        </a:rPr>
                        <a:t> </a:t>
                      </a:r>
                      <a:r>
                        <a:rPr lang="ru-RU" sz="900" b="1" u="none" strike="noStrike" dirty="0" err="1">
                          <a:effectLst/>
                        </a:rPr>
                        <a:t>згідно</a:t>
                      </a:r>
                      <a:r>
                        <a:rPr lang="ru-RU" sz="900" b="1" u="none" strike="noStrike" dirty="0">
                          <a:effectLst/>
                        </a:rPr>
                        <a:t/>
                      </a:r>
                      <a:br>
                        <a:rPr lang="ru-RU" sz="900" b="1" u="none" strike="noStrike" dirty="0">
                          <a:effectLst/>
                        </a:rPr>
                      </a:br>
                      <a:r>
                        <a:rPr lang="ru-RU" sz="900" b="1" u="none" strike="noStrike" dirty="0">
                          <a:effectLst/>
                        </a:rPr>
                        <a:t> з </a:t>
                      </a:r>
                      <a:r>
                        <a:rPr lang="ru-RU" sz="900" b="1" u="none" strike="noStrike" dirty="0" err="1">
                          <a:effectLst/>
                        </a:rPr>
                        <a:t>класифікацією</a:t>
                      </a:r>
                      <a:r>
                        <a:rPr lang="ru-RU" sz="900" b="1" u="none" strike="noStrike" dirty="0">
                          <a:effectLst/>
                        </a:rPr>
                        <a:t> </a:t>
                      </a:r>
                      <a:r>
                        <a:rPr lang="ru-RU" sz="900" b="1" u="none" strike="noStrike" dirty="0" err="1">
                          <a:effectLst/>
                        </a:rPr>
                        <a:t>доходів</a:t>
                      </a:r>
                      <a:r>
                        <a:rPr lang="ru-RU" sz="900" b="1" u="none" strike="noStrike" dirty="0">
                          <a:effectLst/>
                        </a:rPr>
                        <a:t> бюджету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1" u="none" strike="noStrike" dirty="0">
                          <a:effectLst/>
                        </a:rPr>
                        <a:t>2012 </a:t>
                      </a:r>
                      <a:r>
                        <a:rPr lang="ru-RU" sz="900" b="1" u="none" strike="noStrike" dirty="0" err="1">
                          <a:effectLst/>
                        </a:rPr>
                        <a:t>рік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1" u="none" strike="noStrike" dirty="0">
                          <a:effectLst/>
                        </a:rPr>
                        <a:t>2013 </a:t>
                      </a:r>
                      <a:r>
                        <a:rPr lang="ru-RU" sz="900" b="1" u="none" strike="noStrike" dirty="0" err="1">
                          <a:effectLst/>
                        </a:rPr>
                        <a:t>рік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1" u="none" strike="noStrike" dirty="0">
                          <a:effectLst/>
                        </a:rPr>
                        <a:t>2014 </a:t>
                      </a:r>
                      <a:r>
                        <a:rPr lang="ru-RU" sz="900" b="1" u="none" strike="noStrike" dirty="0" err="1">
                          <a:effectLst/>
                        </a:rPr>
                        <a:t>рік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54">
                <a:tc vMerge="1">
                  <a:txBody>
                    <a:bodyPr/>
                    <a:lstStyle/>
                    <a:p>
                      <a:pPr algn="ctr" fontAlgn="ctr"/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2" marB="0" anchor="ctr"/>
                </a:tc>
                <a:tc vMerge="1">
                  <a:txBody>
                    <a:bodyPr/>
                    <a:lstStyle/>
                    <a:p>
                      <a:pPr algn="l" fontAlgn="b"/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36000" marR="5312" marT="5312" marB="0" anchor="b"/>
                </a:tc>
                <a:tc vMerge="1">
                  <a:txBody>
                    <a:bodyPr/>
                    <a:lstStyle/>
                    <a:p>
                      <a:pPr algn="r" fontAlgn="ctr"/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2" marB="0" anchor="ctr"/>
                </a:tc>
                <a:tc vMerge="1">
                  <a:txBody>
                    <a:bodyPr/>
                    <a:lstStyle/>
                    <a:p>
                      <a:pPr algn="r" fontAlgn="ctr"/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2" marB="0" anchor="ctr"/>
                </a:tc>
                <a:tc vMerge="1">
                  <a:txBody>
                    <a:bodyPr/>
                    <a:lstStyle/>
                    <a:p>
                      <a:pPr algn="r" fontAlgn="ctr"/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2" marB="0" anchor="ctr"/>
                </a:tc>
                <a:tc vMerge="1">
                  <a:txBody>
                    <a:bodyPr/>
                    <a:lstStyle/>
                    <a:p>
                      <a:pPr algn="l" fontAlgn="b"/>
                      <a:endParaRPr lang="ru-RU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12" marR="5312" marT="5312" marB="0" anchor="b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1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tc rowSpan="2">
                  <a:txBody>
                    <a:bodyPr/>
                    <a:lstStyle/>
                    <a:p>
                      <a:pPr algn="l" fontAlgn="b"/>
                      <a:r>
                        <a:rPr lang="ru-RU" sz="900" u="none" strike="noStrike" dirty="0">
                          <a:effectLst/>
                        </a:rPr>
                        <a:t>Курс </a:t>
                      </a:r>
                      <a:r>
                        <a:rPr lang="ru-RU" sz="900" u="none" strike="noStrike" dirty="0" err="1">
                          <a:effectLst/>
                        </a:rPr>
                        <a:t>грн</a:t>
                      </a:r>
                      <a:r>
                        <a:rPr lang="ru-RU" sz="900" u="none" strike="noStrike" dirty="0">
                          <a:effectLst/>
                        </a:rPr>
                        <a:t>/ дол. США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36000" marR="5312" marT="5310" marB="0" anchor="b"/>
                </a:tc>
                <a:tc rowSpan="2">
                  <a:txBody>
                    <a:bodyPr/>
                    <a:lstStyle/>
                    <a:p>
                      <a:pPr algn="r" fontAlgn="ctr"/>
                      <a:r>
                        <a:rPr lang="ru-RU" sz="900" u="none" strike="noStrike">
                          <a:effectLst/>
                        </a:rPr>
                        <a:t>7,99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tc rowSpan="2">
                  <a:txBody>
                    <a:bodyPr/>
                    <a:lstStyle/>
                    <a:p>
                      <a:pPr algn="r" fontAlgn="ctr"/>
                      <a:r>
                        <a:rPr lang="ru-RU" sz="900" u="none" strike="noStrike">
                          <a:effectLst/>
                        </a:rPr>
                        <a:t>8,5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tc rowSpan="2">
                  <a:txBody>
                    <a:bodyPr/>
                    <a:lstStyle/>
                    <a:p>
                      <a:pPr algn="r" fontAlgn="ctr"/>
                      <a:r>
                        <a:rPr lang="ru-RU" sz="900" u="none" strike="noStrike">
                          <a:effectLst/>
                        </a:rPr>
                        <a:t>   8,5-12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2464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 dirty="0">
                          <a:effectLst/>
                        </a:rPr>
                        <a:t>1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u="none" strike="noStrike" dirty="0">
                          <a:effectLst/>
                        </a:rPr>
                        <a:t>Курс </a:t>
                      </a:r>
                      <a:r>
                        <a:rPr lang="ru-RU" sz="900" u="none" strike="noStrike" dirty="0" err="1">
                          <a:effectLst/>
                        </a:rPr>
                        <a:t>грн</a:t>
                      </a:r>
                      <a:r>
                        <a:rPr lang="ru-RU" sz="900" u="none" strike="noStrike" dirty="0">
                          <a:effectLst/>
                        </a:rPr>
                        <a:t>/ дол. США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36000" marR="5312" marT="5310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u="none" strike="noStrike">
                          <a:effectLst/>
                        </a:rPr>
                        <a:t>7,99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u="none" strike="noStrike">
                          <a:effectLst/>
                        </a:rPr>
                        <a:t>8,5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u="none" strike="noStrike">
                          <a:effectLst/>
                        </a:rPr>
                        <a:t>   8,5-12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2464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2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u="none" strike="noStrike">
                          <a:effectLst/>
                        </a:rPr>
                        <a:t>Валовий внутрішній продукт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36000" marR="5312" marT="53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u="none" strike="noStrike">
                          <a:effectLst/>
                        </a:rPr>
                        <a:t>1 408 876 700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u="none" strike="noStrike">
                          <a:effectLst/>
                        </a:rPr>
                        <a:t>1 576 000 000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u="none" strike="noStrike">
                          <a:effectLst/>
                        </a:rPr>
                        <a:t>1 694 800 000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b"/>
                </a:tc>
                <a:tc vMerge="1">
                  <a:txBody>
                    <a:bodyPr/>
                    <a:lstStyle/>
                    <a:p>
                      <a:pPr algn="l" fontAlgn="b"/>
                      <a:endParaRPr lang="ru-RU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12" marR="5312" marT="5312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2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u="none" strike="noStrike" dirty="0" err="1">
                          <a:effectLst/>
                        </a:rPr>
                        <a:t>Валовий</a:t>
                      </a:r>
                      <a:r>
                        <a:rPr lang="ru-RU" sz="900" u="none" strike="noStrike" dirty="0">
                          <a:effectLst/>
                        </a:rPr>
                        <a:t> </a:t>
                      </a:r>
                      <a:r>
                        <a:rPr lang="ru-RU" sz="900" u="none" strike="noStrike" dirty="0" err="1">
                          <a:effectLst/>
                        </a:rPr>
                        <a:t>внутрішній</a:t>
                      </a:r>
                      <a:r>
                        <a:rPr lang="ru-RU" sz="900" u="none" strike="noStrike" dirty="0">
                          <a:effectLst/>
                        </a:rPr>
                        <a:t> продукт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36000" marR="5312" marT="53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u="none" strike="noStrike">
                          <a:effectLst/>
                        </a:rPr>
                        <a:t>1 408 876 700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u="none" strike="noStrike">
                          <a:effectLst/>
                        </a:rPr>
                        <a:t>1 576 000 000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u="none" strike="noStrike">
                          <a:effectLst/>
                        </a:rPr>
                        <a:t>1 694 800 000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4769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3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u="none" strike="noStrike" dirty="0">
                          <a:effectLst/>
                        </a:rPr>
                        <a:t>Напрямки </a:t>
                      </a:r>
                      <a:r>
                        <a:rPr lang="ru-RU" sz="900" u="none" strike="noStrike" dirty="0" err="1">
                          <a:effectLst/>
                        </a:rPr>
                        <a:t>витрат</a:t>
                      </a:r>
                      <a:r>
                        <a:rPr lang="ru-RU" sz="900" u="none" strike="noStrike" dirty="0">
                          <a:effectLst/>
                        </a:rPr>
                        <a:t> </a:t>
                      </a:r>
                      <a:r>
                        <a:rPr lang="ru-RU" sz="900" u="none" strike="noStrike" dirty="0" err="1">
                          <a:effectLst/>
                        </a:rPr>
                        <a:t>всього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36000" marR="5312" marT="5310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ru-RU" sz="9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666 854 511</a:t>
                      </a:r>
                    </a:p>
                  </a:txBody>
                  <a:tcPr marL="7620" marR="7620" marT="761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ru-RU" sz="9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698 772 213</a:t>
                      </a:r>
                    </a:p>
                  </a:txBody>
                  <a:tcPr marL="7620" marR="7620" marT="761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ru-RU" sz="9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719 866 016</a:t>
                      </a:r>
                    </a:p>
                  </a:txBody>
                  <a:tcPr marL="5312" marR="5312" marT="5310" marB="0" anchor="b"/>
                </a:tc>
                <a:tc vMerge="1">
                  <a:txBody>
                    <a:bodyPr/>
                    <a:lstStyle/>
                    <a:p>
                      <a:pPr algn="l" fontAlgn="b"/>
                      <a:endParaRPr lang="ru-RU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12" marR="5312" marT="5312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3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u="none" strike="noStrike" dirty="0" err="1">
                          <a:effectLst/>
                        </a:rPr>
                        <a:t>Всього</a:t>
                      </a:r>
                      <a:r>
                        <a:rPr lang="ru-RU" sz="900" u="none" strike="noStrike" dirty="0">
                          <a:effectLst/>
                        </a:rPr>
                        <a:t> </a:t>
                      </a:r>
                      <a:r>
                        <a:rPr lang="ru-RU" sz="900" u="none" strike="noStrike" dirty="0" err="1">
                          <a:effectLst/>
                        </a:rPr>
                        <a:t>надходжень</a:t>
                      </a:r>
                      <a:r>
                        <a:rPr lang="ru-RU" sz="900" u="none" strike="noStrike" dirty="0">
                          <a:effectLst/>
                        </a:rPr>
                        <a:t> без </a:t>
                      </a:r>
                      <a:r>
                        <a:rPr lang="ru-RU" sz="900" u="none" strike="noStrike" dirty="0" err="1">
                          <a:effectLst/>
                        </a:rPr>
                        <a:t>запозичень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36000" marR="5312" marT="53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u="none" strike="noStrike">
                          <a:effectLst/>
                        </a:rPr>
                        <a:t>649 367 443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u="none" strike="noStrike">
                          <a:effectLst/>
                        </a:rPr>
                        <a:t>646 371 226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u="none" strike="noStrike">
                          <a:effectLst/>
                        </a:rPr>
                        <a:t>651 301 740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2464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4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u="none" strike="noStrike" dirty="0">
                          <a:effectLst/>
                        </a:rPr>
                        <a:t>% </a:t>
                      </a:r>
                      <a:r>
                        <a:rPr lang="ru-RU" sz="900" u="none" strike="noStrike" dirty="0" err="1">
                          <a:effectLst/>
                        </a:rPr>
                        <a:t>витрат</a:t>
                      </a:r>
                      <a:r>
                        <a:rPr lang="ru-RU" sz="900" u="none" strike="noStrike" dirty="0">
                          <a:effectLst/>
                        </a:rPr>
                        <a:t> до ВВП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36000" marR="5312" marT="5310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ru-RU" sz="9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47,33</a:t>
                      </a:r>
                    </a:p>
                  </a:txBody>
                  <a:tcPr marL="5312" marR="5312" marT="5310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ru-RU" sz="9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44,34</a:t>
                      </a:r>
                    </a:p>
                  </a:txBody>
                  <a:tcPr marL="5312" marR="5312" marT="5310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ru-RU" sz="9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42,47</a:t>
                      </a:r>
                    </a:p>
                  </a:txBody>
                  <a:tcPr marL="5312" marR="5312" marT="5310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ru-RU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12" marR="5312" marT="531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4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u="none" strike="noStrike" dirty="0">
                          <a:effectLst/>
                        </a:rPr>
                        <a:t>% </a:t>
                      </a:r>
                      <a:r>
                        <a:rPr lang="ru-RU" sz="900" u="none" strike="noStrike" dirty="0" err="1">
                          <a:effectLst/>
                        </a:rPr>
                        <a:t>надходжень</a:t>
                      </a:r>
                      <a:r>
                        <a:rPr lang="ru-RU" sz="900" u="none" strike="noStrike" dirty="0">
                          <a:effectLst/>
                        </a:rPr>
                        <a:t> без </a:t>
                      </a:r>
                      <a:r>
                        <a:rPr lang="ru-RU" sz="900" u="none" strike="noStrike" dirty="0" err="1">
                          <a:effectLst/>
                        </a:rPr>
                        <a:t>запозичень</a:t>
                      </a:r>
                      <a:r>
                        <a:rPr lang="ru-RU" sz="900" u="none" strike="noStrike" dirty="0">
                          <a:effectLst/>
                        </a:rPr>
                        <a:t> до ВВП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36000" marR="5312" marT="5310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u="none" strike="noStrike" dirty="0">
                          <a:effectLst/>
                        </a:rPr>
                        <a:t>46,09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u="none" strike="noStrike">
                          <a:effectLst/>
                        </a:rPr>
                        <a:t>41,01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u="none" strike="noStrike">
                          <a:effectLst/>
                        </a:rPr>
                        <a:t>38,43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6772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5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900" u="none" strike="noStrike" dirty="0" err="1">
                          <a:effectLst/>
                        </a:rPr>
                        <a:t>Соціальна</a:t>
                      </a:r>
                      <a:r>
                        <a:rPr lang="ru-RU" sz="900" u="none" strike="noStrike" dirty="0">
                          <a:effectLst/>
                        </a:rPr>
                        <a:t> </a:t>
                      </a:r>
                      <a:r>
                        <a:rPr lang="ru-RU" sz="900" u="none" strike="noStrike" dirty="0" err="1">
                          <a:effectLst/>
                        </a:rPr>
                        <a:t>підтримка</a:t>
                      </a:r>
                      <a:r>
                        <a:rPr lang="ru-RU" sz="900" u="none" strike="noStrike" dirty="0">
                          <a:effectLst/>
                        </a:rPr>
                        <a:t> (ПФУ, ФСВБ, ФСТВП, ФСНВПЗ, ФСЗІ) без </a:t>
                      </a:r>
                      <a:r>
                        <a:rPr lang="ru-RU" sz="900" u="none" strike="noStrike" dirty="0" err="1">
                          <a:effectLst/>
                        </a:rPr>
                        <a:t>місцевого</a:t>
                      </a:r>
                      <a:r>
                        <a:rPr lang="ru-RU" sz="900" u="none" strike="noStrike" dirty="0">
                          <a:effectLst/>
                        </a:rPr>
                        <a:t> бюджету </a:t>
                      </a:r>
                      <a:r>
                        <a:rPr lang="ru-RU" sz="900" u="none" strike="noStrike" dirty="0" err="1">
                          <a:effectLst/>
                        </a:rPr>
                        <a:t>всього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36000" marR="5312" marT="5310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ru-RU" sz="9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284 932 692</a:t>
                      </a:r>
                    </a:p>
                  </a:txBody>
                  <a:tcPr marL="7620" marR="7620" marT="7615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ru-RU" sz="9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314 285 874</a:t>
                      </a:r>
                    </a:p>
                  </a:txBody>
                  <a:tcPr marL="7620" marR="7620" marT="7615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ru-RU" sz="9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309 239 206</a:t>
                      </a:r>
                    </a:p>
                  </a:txBody>
                  <a:tcPr marL="5312" marR="5312" marT="5310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ru-RU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12" marR="5312" marT="531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5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900" u="none" strike="noStrike" dirty="0" err="1">
                          <a:effectLst/>
                        </a:rPr>
                        <a:t>Всього</a:t>
                      </a:r>
                      <a:r>
                        <a:rPr lang="ru-RU" sz="900" u="none" strike="noStrike" dirty="0">
                          <a:effectLst/>
                        </a:rPr>
                        <a:t> </a:t>
                      </a:r>
                      <a:r>
                        <a:rPr lang="ru-RU" sz="900" u="none" strike="noStrike" dirty="0" err="1">
                          <a:effectLst/>
                        </a:rPr>
                        <a:t>надходжень</a:t>
                      </a:r>
                      <a:r>
                        <a:rPr lang="ru-RU" sz="900" u="none" strike="noStrike" dirty="0">
                          <a:effectLst/>
                        </a:rPr>
                        <a:t> з </a:t>
                      </a:r>
                      <a:r>
                        <a:rPr lang="ru-RU" sz="900" u="none" strike="noStrike" dirty="0" err="1">
                          <a:effectLst/>
                        </a:rPr>
                        <a:t>запозиченнями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36000" marR="5312" marT="53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u="none" strike="noStrike">
                          <a:effectLst/>
                        </a:rPr>
                        <a:t>688 174 666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u="none" strike="noStrike">
                          <a:effectLst/>
                        </a:rPr>
                        <a:t>716 352 009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u="none" strike="noStrike">
                          <a:effectLst/>
                        </a:rPr>
                        <a:t>719 866 015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961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6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u="none" strike="noStrike" dirty="0" err="1">
                          <a:effectLst/>
                        </a:rPr>
                        <a:t>Видатки</a:t>
                      </a:r>
                      <a:r>
                        <a:rPr lang="ru-RU" sz="900" u="none" strike="noStrike" dirty="0">
                          <a:effectLst/>
                        </a:rPr>
                        <a:t> </a:t>
                      </a:r>
                      <a:r>
                        <a:rPr lang="ru-RU" sz="900" u="none" strike="noStrike" dirty="0" err="1">
                          <a:effectLst/>
                        </a:rPr>
                        <a:t>місцевих</a:t>
                      </a:r>
                      <a:r>
                        <a:rPr lang="ru-RU" sz="900" u="none" strike="noStrike" dirty="0">
                          <a:effectLst/>
                        </a:rPr>
                        <a:t> </a:t>
                      </a:r>
                      <a:r>
                        <a:rPr lang="ru-RU" sz="900" u="none" strike="noStrike" dirty="0" err="1">
                          <a:effectLst/>
                        </a:rPr>
                        <a:t>бюджетів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36000" marR="5312" marT="5310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ru-RU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167 169 110 </a:t>
                      </a:r>
                    </a:p>
                  </a:txBody>
                  <a:tcPr marL="7620" marR="7620" marT="761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ru-RU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180 008 058</a:t>
                      </a:r>
                    </a:p>
                  </a:txBody>
                  <a:tcPr marL="7620" marR="7620" marT="76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u="none" strike="noStrike" dirty="0">
                          <a:effectLst/>
                        </a:rPr>
                        <a:t>180 243 454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b"/>
                </a:tc>
                <a:tc vMerge="1">
                  <a:txBody>
                    <a:bodyPr/>
                    <a:lstStyle/>
                    <a:p>
                      <a:pPr algn="l" fontAlgn="b"/>
                      <a:endParaRPr lang="ru-RU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12" marR="5312" marT="5312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6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900" u="none" strike="noStrike" dirty="0" err="1">
                          <a:effectLst/>
                        </a:rPr>
                        <a:t>Запозичення</a:t>
                      </a:r>
                      <a:r>
                        <a:rPr lang="ru-RU" sz="900" u="none" strike="noStrike" dirty="0">
                          <a:effectLst/>
                        </a:rPr>
                        <a:t> для </a:t>
                      </a:r>
                      <a:r>
                        <a:rPr lang="ru-RU" sz="900" u="none" strike="noStrike" dirty="0" err="1">
                          <a:effectLst/>
                        </a:rPr>
                        <a:t>фінансування</a:t>
                      </a:r>
                      <a:r>
                        <a:rPr lang="ru-RU" sz="900" u="none" strike="noStrike" dirty="0">
                          <a:effectLst/>
                        </a:rPr>
                        <a:t> </a:t>
                      </a:r>
                      <a:r>
                        <a:rPr lang="ru-RU" sz="900" u="none" strike="noStrike" dirty="0" err="1">
                          <a:effectLst/>
                        </a:rPr>
                        <a:t>дефіциту</a:t>
                      </a:r>
                      <a:r>
                        <a:rPr lang="ru-RU" sz="900" u="none" strike="noStrike" dirty="0">
                          <a:effectLst/>
                        </a:rPr>
                        <a:t> Державного бюджету </a:t>
                      </a:r>
                      <a:r>
                        <a:rPr lang="ru-RU" sz="900" u="none" strike="noStrike" dirty="0" err="1">
                          <a:effectLst/>
                        </a:rPr>
                        <a:t>України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36000" marR="5312" marT="53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u="none" strike="noStrike">
                          <a:effectLst/>
                        </a:rPr>
                        <a:t>38 807 222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u="none" strike="noStrike">
                          <a:effectLst/>
                        </a:rPr>
                        <a:t>69 980 783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u="none" strike="noStrike">
                          <a:effectLst/>
                        </a:rPr>
                        <a:t>68 564 275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961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7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u="none" strike="noStrike" dirty="0" err="1">
                          <a:effectLst/>
                        </a:rPr>
                        <a:t>Відсотки</a:t>
                      </a:r>
                      <a:r>
                        <a:rPr lang="ru-RU" sz="900" u="none" strike="noStrike" dirty="0">
                          <a:effectLst/>
                        </a:rPr>
                        <a:t> по державному боргу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36000" marR="5312" marT="53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24 196 606,7</a:t>
                      </a:r>
                    </a:p>
                  </a:txBody>
                  <a:tcPr marL="7620" marR="7620" marT="76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31 677 093,3</a:t>
                      </a:r>
                    </a:p>
                  </a:txBody>
                  <a:tcPr marL="7620" marR="7620" marT="76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u="none" strike="noStrike" dirty="0">
                          <a:effectLst/>
                        </a:rPr>
                        <a:t>46 014 804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b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12" marR="5312" marT="531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7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900" u="none" strike="noStrike" dirty="0" err="1">
                          <a:effectLst/>
                        </a:rPr>
                        <a:t>Надходження</a:t>
                      </a:r>
                      <a:r>
                        <a:rPr lang="ru-RU" sz="900" u="none" strike="noStrike" dirty="0">
                          <a:effectLst/>
                        </a:rPr>
                        <a:t> Державного бюджету </a:t>
                      </a:r>
                      <a:r>
                        <a:rPr lang="ru-RU" sz="900" u="none" strike="noStrike" dirty="0" err="1">
                          <a:effectLst/>
                        </a:rPr>
                        <a:t>України</a:t>
                      </a:r>
                      <a:r>
                        <a:rPr lang="ru-RU" sz="900" u="none" strike="noStrike" dirty="0">
                          <a:effectLst/>
                        </a:rPr>
                        <a:t> без </a:t>
                      </a:r>
                      <a:r>
                        <a:rPr lang="ru-RU" sz="900" u="none" strike="noStrike" dirty="0" err="1">
                          <a:effectLst/>
                        </a:rPr>
                        <a:t>запозичень</a:t>
                      </a:r>
                      <a:r>
                        <a:rPr lang="ru-RU" sz="900" u="none" strike="noStrike" dirty="0">
                          <a:effectLst/>
                        </a:rPr>
                        <a:t> та без ФСЗІ)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36000" marR="5312" marT="53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u="none" strike="noStrike">
                          <a:effectLst/>
                        </a:rPr>
                        <a:t>373 483 537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u="none" strike="noStrike">
                          <a:effectLst/>
                        </a:rPr>
                        <a:t>348 096 030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u="none" strike="noStrike">
                          <a:effectLst/>
                        </a:rPr>
                        <a:t>366 017 091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42464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8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u="none" strike="noStrike" dirty="0" err="1">
                          <a:effectLst/>
                        </a:rPr>
                        <a:t>Безпека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36000" marR="5312" marT="53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46 025 945,2</a:t>
                      </a:r>
                    </a:p>
                  </a:txBody>
                  <a:tcPr marL="7620" marR="7620" marT="76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46 250 212,1</a:t>
                      </a:r>
                    </a:p>
                  </a:txBody>
                  <a:tcPr marL="7620" marR="7620" marT="76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u="none" strike="noStrike">
                          <a:effectLst/>
                        </a:rPr>
                        <a:t>45 484 922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b"/>
                </a:tc>
                <a:tc vMerge="1">
                  <a:txBody>
                    <a:bodyPr/>
                    <a:lstStyle/>
                    <a:p>
                      <a:pPr algn="l" fontAlgn="b"/>
                      <a:endParaRPr lang="ru-RU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12" marR="5312" marT="5312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8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u="none" strike="noStrike" dirty="0" err="1">
                          <a:effectLst/>
                        </a:rPr>
                        <a:t>Надходження</a:t>
                      </a:r>
                      <a:r>
                        <a:rPr lang="ru-RU" sz="900" u="none" strike="noStrike" dirty="0">
                          <a:effectLst/>
                        </a:rPr>
                        <a:t>  </a:t>
                      </a:r>
                      <a:r>
                        <a:rPr lang="ru-RU" sz="900" u="none" strike="noStrike" dirty="0" err="1">
                          <a:effectLst/>
                        </a:rPr>
                        <a:t>Пенсійного</a:t>
                      </a:r>
                      <a:r>
                        <a:rPr lang="ru-RU" sz="900" u="none" strike="noStrike" dirty="0">
                          <a:effectLst/>
                        </a:rPr>
                        <a:t> фонду </a:t>
                      </a:r>
                      <a:r>
                        <a:rPr lang="ru-RU" sz="900" u="none" strike="noStrike" dirty="0" err="1">
                          <a:effectLst/>
                        </a:rPr>
                        <a:t>України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36000" marR="5312" marT="53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u="none" strike="noStrike">
                          <a:effectLst/>
                        </a:rPr>
                        <a:t>184 350 393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u="none" strike="noStrike">
                          <a:effectLst/>
                        </a:rPr>
                        <a:t>197 400 595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u="none" strike="noStrike">
                          <a:effectLst/>
                        </a:rPr>
                        <a:t>196 974 862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961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9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u="none" strike="noStrike">
                          <a:effectLst/>
                        </a:rPr>
                        <a:t>Освіта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36000" marR="5312" marT="53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29 976 161,5</a:t>
                      </a:r>
                    </a:p>
                  </a:txBody>
                  <a:tcPr marL="7620" marR="7620" marT="76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31 259 309,4</a:t>
                      </a:r>
                    </a:p>
                  </a:txBody>
                  <a:tcPr marL="7620" marR="7620" marT="76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u="none" strike="noStrike" dirty="0">
                          <a:effectLst/>
                        </a:rPr>
                        <a:t>31 009 876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b"/>
                </a:tc>
                <a:tc vMerge="1">
                  <a:txBody>
                    <a:bodyPr/>
                    <a:lstStyle/>
                    <a:p>
                      <a:pPr algn="l" fontAlgn="b"/>
                      <a:endParaRPr lang="ru-RU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12" marR="5312" marT="5312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9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u="none" strike="noStrike" dirty="0" err="1">
                          <a:effectLst/>
                        </a:rPr>
                        <a:t>Надходження</a:t>
                      </a:r>
                      <a:r>
                        <a:rPr lang="ru-RU" sz="900" u="none" strike="noStrike" dirty="0">
                          <a:effectLst/>
                        </a:rPr>
                        <a:t> до </a:t>
                      </a:r>
                      <a:r>
                        <a:rPr lang="ru-RU" sz="900" u="none" strike="noStrike" dirty="0" err="1">
                          <a:effectLst/>
                        </a:rPr>
                        <a:t>місцевих</a:t>
                      </a:r>
                      <a:r>
                        <a:rPr lang="ru-RU" sz="900" u="none" strike="noStrike" dirty="0">
                          <a:effectLst/>
                        </a:rPr>
                        <a:t> </a:t>
                      </a:r>
                      <a:r>
                        <a:rPr lang="ru-RU" sz="900" u="none" strike="noStrike" dirty="0" err="1">
                          <a:effectLst/>
                        </a:rPr>
                        <a:t>бюджетів</a:t>
                      </a:r>
                      <a:r>
                        <a:rPr lang="ru-RU" sz="900" u="none" strike="noStrike" dirty="0">
                          <a:effectLst/>
                        </a:rPr>
                        <a:t> </a:t>
                      </a:r>
                      <a:r>
                        <a:rPr lang="ru-RU" sz="900" u="none" strike="noStrike" dirty="0" err="1">
                          <a:effectLst/>
                        </a:rPr>
                        <a:t>України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36000" marR="5312" marT="53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u="none" strike="noStrike">
                          <a:effectLst/>
                        </a:rPr>
                        <a:t>65 633 487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u="none" strike="noStrike">
                          <a:effectLst/>
                        </a:rPr>
                        <a:t>72 644 683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u="none" strike="noStrike">
                          <a:effectLst/>
                        </a:rPr>
                        <a:t>65 105 068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16772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10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u="none" strike="noStrike" dirty="0" err="1">
                          <a:effectLst/>
                        </a:rPr>
                        <a:t>Інфраструктура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36000" marR="5312" marT="53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40 222 039,2</a:t>
                      </a:r>
                    </a:p>
                  </a:txBody>
                  <a:tcPr marL="7620" marR="7620" marT="76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24 270 859,9</a:t>
                      </a:r>
                    </a:p>
                  </a:txBody>
                  <a:tcPr marL="7620" marR="7620" marT="76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u="none" strike="noStrike" dirty="0">
                          <a:effectLst/>
                        </a:rPr>
                        <a:t>23 484 516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b"/>
                </a:tc>
                <a:tc vMerge="1">
                  <a:txBody>
                    <a:bodyPr/>
                    <a:lstStyle/>
                    <a:p>
                      <a:pPr algn="l" fontAlgn="b"/>
                      <a:endParaRPr lang="ru-RU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12" marR="5312" marT="5312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 dirty="0">
                          <a:effectLst/>
                        </a:rPr>
                        <a:t>10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u="none" strike="noStrike" dirty="0" err="1">
                          <a:effectLst/>
                        </a:rPr>
                        <a:t>Надходження</a:t>
                      </a:r>
                      <a:r>
                        <a:rPr lang="ru-RU" sz="900" u="none" strike="noStrike" dirty="0">
                          <a:effectLst/>
                        </a:rPr>
                        <a:t> Фонду </a:t>
                      </a:r>
                      <a:r>
                        <a:rPr lang="ru-RU" sz="900" u="none" strike="noStrike" dirty="0" err="1">
                          <a:effectLst/>
                        </a:rPr>
                        <a:t>соціального</a:t>
                      </a:r>
                      <a:r>
                        <a:rPr lang="ru-RU" sz="900" u="none" strike="noStrike" dirty="0">
                          <a:effectLst/>
                        </a:rPr>
                        <a:t> </a:t>
                      </a:r>
                      <a:r>
                        <a:rPr lang="ru-RU" sz="900" u="none" strike="noStrike" dirty="0" err="1">
                          <a:effectLst/>
                        </a:rPr>
                        <a:t>страхування</a:t>
                      </a:r>
                      <a:r>
                        <a:rPr lang="ru-RU" sz="900" u="none" strike="noStrike" dirty="0">
                          <a:effectLst/>
                        </a:rPr>
                        <a:t> з </a:t>
                      </a:r>
                      <a:r>
                        <a:rPr lang="ru-RU" sz="900" u="none" strike="noStrike" dirty="0" err="1">
                          <a:effectLst/>
                        </a:rPr>
                        <a:t>тимчасової</a:t>
                      </a:r>
                      <a:r>
                        <a:rPr lang="ru-RU" sz="900" u="none" strike="noStrike" dirty="0">
                          <a:effectLst/>
                        </a:rPr>
                        <a:t> </a:t>
                      </a:r>
                      <a:r>
                        <a:rPr lang="ru-RU" sz="900" u="none" strike="noStrike" dirty="0" err="1">
                          <a:effectLst/>
                        </a:rPr>
                        <a:t>втрати</a:t>
                      </a:r>
                      <a:r>
                        <a:rPr lang="ru-RU" sz="900" u="none" strike="noStrike" dirty="0">
                          <a:effectLst/>
                        </a:rPr>
                        <a:t> </a:t>
                      </a:r>
                      <a:r>
                        <a:rPr lang="ru-RU" sz="900" u="none" strike="noStrike" dirty="0" err="1">
                          <a:effectLst/>
                        </a:rPr>
                        <a:t>працездатності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36000" marR="5312" marT="53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u="none" strike="noStrike">
                          <a:effectLst/>
                        </a:rPr>
                        <a:t>10 023 688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u="none" strike="noStrike">
                          <a:effectLst/>
                        </a:rPr>
                        <a:t>11 407 499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u="none" strike="noStrike">
                          <a:effectLst/>
                        </a:rPr>
                        <a:t>9 826 163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553926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11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u="none" strike="noStrike" dirty="0" err="1">
                          <a:effectLst/>
                        </a:rPr>
                        <a:t>Галузева</a:t>
                      </a:r>
                      <a:r>
                        <a:rPr lang="ru-RU" sz="900" u="none" strike="noStrike" dirty="0">
                          <a:effectLst/>
                        </a:rPr>
                        <a:t> </a:t>
                      </a:r>
                      <a:r>
                        <a:rPr lang="ru-RU" sz="900" u="none" strike="noStrike" dirty="0" err="1">
                          <a:effectLst/>
                        </a:rPr>
                        <a:t>підтримка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36000" marR="5312" marT="53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26 181 422,7</a:t>
                      </a:r>
                    </a:p>
                  </a:txBody>
                  <a:tcPr marL="7620" marR="7620" marT="76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23 635 273,1</a:t>
                      </a:r>
                    </a:p>
                  </a:txBody>
                  <a:tcPr marL="7620" marR="7620" marT="76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u="none" strike="noStrike" dirty="0">
                          <a:effectLst/>
                        </a:rPr>
                        <a:t>23 454 989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b"/>
                </a:tc>
                <a:tc vMerge="1">
                  <a:txBody>
                    <a:bodyPr/>
                    <a:lstStyle/>
                    <a:p>
                      <a:pPr algn="l" fontAlgn="b"/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12" marR="5312" marT="5312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 dirty="0">
                          <a:effectLst/>
                        </a:rPr>
                        <a:t>11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u="none" strike="noStrike" dirty="0" err="1">
                          <a:effectLst/>
                        </a:rPr>
                        <a:t>Надходження</a:t>
                      </a:r>
                      <a:r>
                        <a:rPr lang="ru-RU" sz="900" u="none" strike="noStrike" dirty="0">
                          <a:effectLst/>
                        </a:rPr>
                        <a:t>   Фонду </a:t>
                      </a:r>
                      <a:r>
                        <a:rPr lang="ru-RU" sz="900" u="none" strike="noStrike" dirty="0" err="1">
                          <a:effectLst/>
                        </a:rPr>
                        <a:t>соціального</a:t>
                      </a:r>
                      <a:r>
                        <a:rPr lang="ru-RU" sz="900" u="none" strike="noStrike" dirty="0">
                          <a:effectLst/>
                        </a:rPr>
                        <a:t> </a:t>
                      </a:r>
                      <a:r>
                        <a:rPr lang="ru-RU" sz="900" u="none" strike="noStrike" dirty="0" err="1">
                          <a:effectLst/>
                        </a:rPr>
                        <a:t>страхування</a:t>
                      </a:r>
                      <a:r>
                        <a:rPr lang="ru-RU" sz="900" u="none" strike="noStrike" dirty="0">
                          <a:effectLst/>
                        </a:rPr>
                        <a:t> </a:t>
                      </a:r>
                      <a:r>
                        <a:rPr lang="ru-RU" sz="900" u="none" strike="noStrike" dirty="0" err="1">
                          <a:effectLst/>
                        </a:rPr>
                        <a:t>від</a:t>
                      </a:r>
                      <a:r>
                        <a:rPr lang="ru-RU" sz="900" u="none" strike="noStrike" dirty="0">
                          <a:effectLst/>
                        </a:rPr>
                        <a:t> </a:t>
                      </a:r>
                      <a:r>
                        <a:rPr lang="ru-RU" sz="900" u="none" strike="noStrike" dirty="0" err="1">
                          <a:effectLst/>
                        </a:rPr>
                        <a:t>нещасних</a:t>
                      </a:r>
                      <a:r>
                        <a:rPr lang="ru-RU" sz="900" u="none" strike="noStrike" dirty="0">
                          <a:effectLst/>
                        </a:rPr>
                        <a:t> </a:t>
                      </a:r>
                      <a:r>
                        <a:rPr lang="ru-RU" sz="900" u="none" strike="noStrike" dirty="0" err="1">
                          <a:effectLst/>
                        </a:rPr>
                        <a:t>випадків</a:t>
                      </a:r>
                      <a:r>
                        <a:rPr lang="ru-RU" sz="900" u="none" strike="noStrike" dirty="0">
                          <a:effectLst/>
                        </a:rPr>
                        <a:t> на </a:t>
                      </a:r>
                      <a:r>
                        <a:rPr lang="ru-RU" sz="900" u="none" strike="noStrike" dirty="0" err="1">
                          <a:effectLst/>
                        </a:rPr>
                        <a:t>виробництві</a:t>
                      </a:r>
                      <a:r>
                        <a:rPr lang="ru-RU" sz="900" u="none" strike="noStrike" dirty="0">
                          <a:effectLst/>
                        </a:rPr>
                        <a:t> та </a:t>
                      </a:r>
                      <a:r>
                        <a:rPr lang="ru-RU" sz="900" u="none" strike="noStrike" dirty="0" err="1">
                          <a:effectLst/>
                        </a:rPr>
                        <a:t>професійних</a:t>
                      </a:r>
                      <a:r>
                        <a:rPr lang="ru-RU" sz="900" u="none" strike="noStrike" dirty="0">
                          <a:effectLst/>
                        </a:rPr>
                        <a:t> </a:t>
                      </a:r>
                      <a:r>
                        <a:rPr lang="ru-RU" sz="900" u="none" strike="noStrike" dirty="0" err="1">
                          <a:effectLst/>
                        </a:rPr>
                        <a:t>захворювань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36000" marR="5312" marT="53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u="none" strike="noStrike">
                          <a:effectLst/>
                        </a:rPr>
                        <a:t>6 644 345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u="none" strike="noStrike">
                          <a:effectLst/>
                        </a:rPr>
                        <a:t>6 763 329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u="none" strike="noStrike">
                          <a:effectLst/>
                        </a:rPr>
                        <a:t>6 655 790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b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553926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12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u="none" strike="noStrike" dirty="0" err="1">
                          <a:effectLst/>
                        </a:rPr>
                        <a:t>Державне</a:t>
                      </a:r>
                      <a:r>
                        <a:rPr lang="ru-RU" sz="900" u="none" strike="noStrike" dirty="0">
                          <a:effectLst/>
                        </a:rPr>
                        <a:t> управління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36000" marR="5312" marT="53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18 005 328,3</a:t>
                      </a:r>
                    </a:p>
                  </a:txBody>
                  <a:tcPr marL="7620" marR="7620" marT="76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21 362 484,1</a:t>
                      </a:r>
                    </a:p>
                  </a:txBody>
                  <a:tcPr marL="7620" marR="7620" marT="76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u="none" strike="noStrike" dirty="0">
                          <a:effectLst/>
                        </a:rPr>
                        <a:t>23 361 982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b"/>
                </a:tc>
                <a:tc vMerge="1">
                  <a:txBody>
                    <a:bodyPr/>
                    <a:lstStyle/>
                    <a:p>
                      <a:pPr algn="l" fontAlgn="b"/>
                      <a:endParaRPr lang="ru-RU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12" marR="5312" marT="5312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 dirty="0">
                          <a:effectLst/>
                        </a:rPr>
                        <a:t>12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u="none" strike="noStrike" dirty="0" err="1">
                          <a:effectLst/>
                        </a:rPr>
                        <a:t>Надходження</a:t>
                      </a:r>
                      <a:r>
                        <a:rPr lang="ru-RU" sz="900" u="none" strike="noStrike" dirty="0">
                          <a:effectLst/>
                        </a:rPr>
                        <a:t> Фонду </a:t>
                      </a:r>
                      <a:r>
                        <a:rPr lang="ru-RU" sz="900" u="none" strike="noStrike" dirty="0" err="1">
                          <a:effectLst/>
                        </a:rPr>
                        <a:t>загальнообов’язкового</a:t>
                      </a:r>
                      <a:r>
                        <a:rPr lang="ru-RU" sz="900" u="none" strike="noStrike" dirty="0">
                          <a:effectLst/>
                        </a:rPr>
                        <a:t> державного </a:t>
                      </a:r>
                      <a:r>
                        <a:rPr lang="ru-RU" sz="900" u="none" strike="noStrike" dirty="0" err="1">
                          <a:effectLst/>
                        </a:rPr>
                        <a:t>соціального</a:t>
                      </a:r>
                      <a:r>
                        <a:rPr lang="ru-RU" sz="900" u="none" strike="noStrike" dirty="0">
                          <a:effectLst/>
                        </a:rPr>
                        <a:t> </a:t>
                      </a:r>
                      <a:r>
                        <a:rPr lang="ru-RU" sz="900" u="none" strike="noStrike" dirty="0" err="1">
                          <a:effectLst/>
                        </a:rPr>
                        <a:t>страхування</a:t>
                      </a:r>
                      <a:r>
                        <a:rPr lang="ru-RU" sz="900" u="none" strike="noStrike" dirty="0">
                          <a:effectLst/>
                        </a:rPr>
                        <a:t> </a:t>
                      </a:r>
                      <a:r>
                        <a:rPr lang="ru-RU" sz="900" u="none" strike="noStrike" dirty="0" err="1">
                          <a:effectLst/>
                        </a:rPr>
                        <a:t>України</a:t>
                      </a:r>
                      <a:r>
                        <a:rPr lang="ru-RU" sz="900" u="none" strike="noStrike" dirty="0">
                          <a:effectLst/>
                        </a:rPr>
                        <a:t> на </a:t>
                      </a:r>
                      <a:r>
                        <a:rPr lang="ru-RU" sz="900" u="none" strike="noStrike" dirty="0" err="1">
                          <a:effectLst/>
                        </a:rPr>
                        <a:t>випадок</a:t>
                      </a:r>
                      <a:r>
                        <a:rPr lang="ru-RU" sz="900" u="none" strike="noStrike" dirty="0">
                          <a:effectLst/>
                        </a:rPr>
                        <a:t> </a:t>
                      </a:r>
                      <a:r>
                        <a:rPr lang="ru-RU" sz="900" u="none" strike="noStrike" dirty="0" err="1">
                          <a:effectLst/>
                        </a:rPr>
                        <a:t>безробіття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36000" marR="5312" marT="53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u="none" strike="noStrike">
                          <a:effectLst/>
                        </a:rPr>
                        <a:t>9 054 664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u="none" strike="noStrike">
                          <a:effectLst/>
                        </a:rPr>
                        <a:t>9 881 220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u="none" strike="noStrike">
                          <a:effectLst/>
                        </a:rPr>
                        <a:t>6 545 292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b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7961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13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u="none" strike="noStrike" dirty="0" err="1">
                          <a:effectLst/>
                        </a:rPr>
                        <a:t>Фінанси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36000" marR="5312" marT="53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8 752 103,8</a:t>
                      </a:r>
                    </a:p>
                  </a:txBody>
                  <a:tcPr marL="7620" marR="7620" marT="76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2 834 020,3</a:t>
                      </a:r>
                    </a:p>
                  </a:txBody>
                  <a:tcPr marL="7620" marR="7620" marT="76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u="none" strike="noStrike">
                          <a:effectLst/>
                        </a:rPr>
                        <a:t>15 629 073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b"/>
                </a:tc>
                <a:tc vMerge="1">
                  <a:txBody>
                    <a:bodyPr/>
                    <a:lstStyle/>
                    <a:p>
                      <a:pPr algn="l" fontAlgn="b"/>
                      <a:endParaRPr lang="ru-RU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12" marR="5312" marT="5312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13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900" u="none" strike="noStrike" dirty="0" err="1">
                          <a:effectLst/>
                        </a:rPr>
                        <a:t>Цільової</a:t>
                      </a:r>
                      <a:r>
                        <a:rPr lang="ru-RU" sz="900" u="none" strike="noStrike" dirty="0">
                          <a:effectLst/>
                        </a:rPr>
                        <a:t> фонд ДБУ ( Фонд </a:t>
                      </a:r>
                      <a:r>
                        <a:rPr lang="ru-RU" sz="900" u="none" strike="noStrike" dirty="0" err="1">
                          <a:effectLst/>
                        </a:rPr>
                        <a:t>соціального</a:t>
                      </a:r>
                      <a:r>
                        <a:rPr lang="ru-RU" sz="900" u="none" strike="noStrike" dirty="0">
                          <a:effectLst/>
                        </a:rPr>
                        <a:t> </a:t>
                      </a:r>
                      <a:r>
                        <a:rPr lang="ru-RU" sz="900" u="none" strike="noStrike" dirty="0" err="1">
                          <a:effectLst/>
                        </a:rPr>
                        <a:t>захисту</a:t>
                      </a:r>
                      <a:r>
                        <a:rPr lang="ru-RU" sz="900" u="none" strike="noStrike" dirty="0">
                          <a:effectLst/>
                        </a:rPr>
                        <a:t> </a:t>
                      </a:r>
                      <a:r>
                        <a:rPr lang="ru-RU" sz="900" u="none" strike="noStrike" dirty="0" err="1">
                          <a:effectLst/>
                        </a:rPr>
                        <a:t>інвалідів</a:t>
                      </a:r>
                      <a:r>
                        <a:rPr lang="ru-RU" sz="900" u="none" strike="noStrike" dirty="0">
                          <a:effectLst/>
                        </a:rPr>
                        <a:t>)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36000" marR="5312" marT="53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u="none" strike="noStrike">
                          <a:effectLst/>
                        </a:rPr>
                        <a:t>177 330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u="none" strike="noStrike">
                          <a:effectLst/>
                        </a:rPr>
                        <a:t>177 870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u="none" strike="noStrike">
                          <a:effectLst/>
                        </a:rPr>
                        <a:t>177 474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42464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14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u="none" strike="noStrike" dirty="0" err="1">
                          <a:effectLst/>
                        </a:rPr>
                        <a:t>Судова</a:t>
                      </a:r>
                      <a:r>
                        <a:rPr lang="ru-RU" sz="900" u="none" strike="noStrike" dirty="0">
                          <a:effectLst/>
                        </a:rPr>
                        <a:t> </a:t>
                      </a:r>
                      <a:r>
                        <a:rPr lang="ru-RU" sz="900" u="none" strike="noStrike" dirty="0" err="1">
                          <a:effectLst/>
                        </a:rPr>
                        <a:t>влада</a:t>
                      </a:r>
                      <a:r>
                        <a:rPr lang="ru-RU" sz="900" u="none" strike="noStrike" dirty="0">
                          <a:effectLst/>
                        </a:rPr>
                        <a:t> 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36000" marR="5312" marT="53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9 504 815,7</a:t>
                      </a:r>
                    </a:p>
                  </a:txBody>
                  <a:tcPr marL="7620" marR="7620" marT="76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10 132 363,2</a:t>
                      </a:r>
                    </a:p>
                  </a:txBody>
                  <a:tcPr marL="7620" marR="7620" marT="76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u="none" strike="noStrike">
                          <a:effectLst/>
                        </a:rPr>
                        <a:t>10 497 200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b"/>
                </a:tc>
                <a:tc vMerge="1">
                  <a:txBody>
                    <a:bodyPr/>
                    <a:lstStyle/>
                    <a:p>
                      <a:pPr algn="l" fontAlgn="b"/>
                      <a:endParaRPr lang="ru-RU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12" marR="5312" marT="5312" marB="0" anchor="b"/>
                </a:tc>
                <a:tc rowSpan="3" gridSpan="5">
                  <a:txBody>
                    <a:bodyPr/>
                    <a:lstStyle/>
                    <a:p>
                      <a:pPr algn="l" fontAlgn="b"/>
                      <a:endParaRPr lang="ru-RU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12" marR="5312" marT="5310" marB="0" anchor="b"/>
                </a:tc>
                <a:tc rowSpan="3" hMerge="1">
                  <a:txBody>
                    <a:bodyPr/>
                    <a:lstStyle/>
                    <a:p>
                      <a:pPr algn="l" fontAlgn="b"/>
                      <a:endParaRPr lang="ru-RU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12" marR="5312" marT="5312" marB="0" anchor="b"/>
                </a:tc>
                <a:tc rowSpan="3" hMerge="1">
                  <a:txBody>
                    <a:bodyPr/>
                    <a:lstStyle/>
                    <a:p>
                      <a:pPr algn="l" fontAlgn="b"/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12" marR="5312" marT="5312" marB="0" anchor="b"/>
                </a:tc>
                <a:tc rowSpan="3" hMerge="1">
                  <a:txBody>
                    <a:bodyPr/>
                    <a:lstStyle/>
                    <a:p>
                      <a:pPr algn="l" fontAlgn="b"/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12" marR="5312" marT="5312" marB="0" anchor="b"/>
                </a:tc>
                <a:tc rowSpan="3" hMerge="1">
                  <a:txBody>
                    <a:bodyPr/>
                    <a:lstStyle/>
                    <a:p>
                      <a:pPr algn="l" fontAlgn="b"/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12" marR="5312" marT="5312" marB="0" anchor="b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42464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15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u="none" strike="noStrike" dirty="0" err="1">
                          <a:effectLst/>
                        </a:rPr>
                        <a:t>Охорона</a:t>
                      </a:r>
                      <a:r>
                        <a:rPr lang="ru-RU" sz="900" u="none" strike="noStrike" dirty="0">
                          <a:effectLst/>
                        </a:rPr>
                        <a:t> </a:t>
                      </a:r>
                      <a:r>
                        <a:rPr lang="ru-RU" sz="900" u="none" strike="noStrike" dirty="0" err="1">
                          <a:effectLst/>
                        </a:rPr>
                        <a:t>здоров'я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36000" marR="5312" marT="53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9 487 165,7</a:t>
                      </a:r>
                    </a:p>
                  </a:txBody>
                  <a:tcPr marL="7620" marR="7620" marT="76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10 508 695,6</a:t>
                      </a:r>
                    </a:p>
                  </a:txBody>
                  <a:tcPr marL="7620" marR="7620" marT="76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u="none" strike="noStrike" dirty="0">
                          <a:effectLst/>
                        </a:rPr>
                        <a:t>8 953 625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b"/>
                </a:tc>
                <a:tc vMerge="1">
                  <a:txBody>
                    <a:bodyPr/>
                    <a:lstStyle/>
                    <a:p>
                      <a:pPr algn="l" fontAlgn="b"/>
                      <a:endParaRPr lang="ru-RU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12" marR="5312" marT="5312" marB="0" anchor="b"/>
                </a:tc>
                <a:tc gridSpan="5" vMerge="1">
                  <a:txBody>
                    <a:bodyPr/>
                    <a:lstStyle/>
                    <a:p>
                      <a:pPr algn="l" fontAlgn="b"/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12" marR="5312" marT="5312" marB="0" anchor="b"/>
                </a:tc>
                <a:tc hMerge="1" vMerge="1">
                  <a:txBody>
                    <a:bodyPr/>
                    <a:lstStyle/>
                    <a:p>
                      <a:pPr algn="l" fontAlgn="b"/>
                      <a:endParaRPr lang="ru-RU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12" marR="5312" marT="5312" marB="0" anchor="b"/>
                </a:tc>
                <a:tc hMerge="1" vMerge="1">
                  <a:txBody>
                    <a:bodyPr/>
                    <a:lstStyle/>
                    <a:p>
                      <a:pPr algn="l" fontAlgn="b"/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12" marR="5312" marT="5312" marB="0" anchor="b"/>
                </a:tc>
                <a:tc hMerge="1" vMerge="1">
                  <a:txBody>
                    <a:bodyPr/>
                    <a:lstStyle/>
                    <a:p>
                      <a:pPr algn="l" fontAlgn="b"/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12" marR="5312" marT="5312" marB="0" anchor="b"/>
                </a:tc>
                <a:tc hMerge="1" vMerge="1">
                  <a:txBody>
                    <a:bodyPr/>
                    <a:lstStyle/>
                    <a:p>
                      <a:pPr algn="l" fontAlgn="b"/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12" marR="5312" marT="5312" marB="0" anchor="b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42464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16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u="none" strike="noStrike" dirty="0">
                          <a:effectLst/>
                        </a:rPr>
                        <a:t>Культура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36000" marR="5312" marT="53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2 401 119,8</a:t>
                      </a:r>
                    </a:p>
                  </a:txBody>
                  <a:tcPr marL="7620" marR="7620" marT="76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2 547 969,8</a:t>
                      </a:r>
                    </a:p>
                  </a:txBody>
                  <a:tcPr marL="7620" marR="7620" marT="76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u="none" strike="noStrike" dirty="0">
                          <a:effectLst/>
                        </a:rPr>
                        <a:t>2 492 369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b"/>
                </a:tc>
                <a:tc vMerge="1">
                  <a:txBody>
                    <a:bodyPr/>
                    <a:lstStyle/>
                    <a:p>
                      <a:pPr algn="l" fontAlgn="b"/>
                      <a:endParaRPr lang="ru-RU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12" marR="5312" marT="5312" marB="0" anchor="b"/>
                </a:tc>
                <a:tc gridSpan="5" vMerge="1">
                  <a:txBody>
                    <a:bodyPr/>
                    <a:lstStyle/>
                    <a:p>
                      <a:pPr algn="l" fontAlgn="b"/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12" marR="5312" marT="5312" marB="0" anchor="b"/>
                </a:tc>
                <a:tc hMerge="1" vMerge="1">
                  <a:txBody>
                    <a:bodyPr/>
                    <a:lstStyle/>
                    <a:p>
                      <a:pPr algn="l" fontAlgn="b"/>
                      <a:endParaRPr lang="ru-RU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12" marR="5312" marT="5312" marB="0" anchor="b"/>
                </a:tc>
                <a:tc hMerge="1" vMerge="1">
                  <a:txBody>
                    <a:bodyPr/>
                    <a:lstStyle/>
                    <a:p>
                      <a:pPr algn="r" fontAlgn="b"/>
                      <a:endParaRPr lang="ru-RU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12" marR="5312" marT="5312" marB="0" anchor="b"/>
                </a:tc>
                <a:tc hMerge="1" vMerge="1">
                  <a:txBody>
                    <a:bodyPr/>
                    <a:lstStyle/>
                    <a:p>
                      <a:pPr algn="r" fontAlgn="b"/>
                      <a:endParaRPr lang="ru-RU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12" marR="5312" marT="5312" marB="0" anchor="b"/>
                </a:tc>
                <a:tc hMerge="1" vMerge="1">
                  <a:txBody>
                    <a:bodyPr/>
                    <a:lstStyle/>
                    <a:p>
                      <a:pPr algn="r" fontAlgn="b"/>
                      <a:endParaRPr lang="ru-RU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12" marR="5312" marT="5312" marB="0" anchor="b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  <p:sp>
        <p:nvSpPr>
          <p:cNvPr id="43217" name="TextBox 3">
            <a:extLst>
              <a:ext uri="{FF2B5EF4-FFF2-40B4-BE49-F238E27FC236}">
                <a16:creationId xmlns:a16="http://schemas.microsoft.com/office/drawing/2014/main" id="{AED940B3-6A63-4D59-9DEB-54507EFC7C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6350" y="368300"/>
            <a:ext cx="665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ru-RU" sz="2400" b="1">
                <a:solidFill>
                  <a:srgbClr val="FF9900"/>
                </a:solidFill>
              </a:rPr>
              <a:t>Баланс прав та обов</a:t>
            </a:r>
            <a:r>
              <a:rPr lang="en-US" altLang="ru-RU" sz="2400" b="1">
                <a:solidFill>
                  <a:srgbClr val="FF9900"/>
                </a:solidFill>
              </a:rPr>
              <a:t>’</a:t>
            </a:r>
            <a:r>
              <a:rPr lang="ru-RU" altLang="ru-RU" sz="2400" b="1">
                <a:solidFill>
                  <a:srgbClr val="FF9900"/>
                </a:solidFill>
              </a:rPr>
              <a:t>язків  </a:t>
            </a:r>
            <a:r>
              <a:rPr lang="uk-UA" altLang="ru-RU" sz="2400" b="1">
                <a:solidFill>
                  <a:srgbClr val="FF9900"/>
                </a:solidFill>
              </a:rPr>
              <a:t>Держсектору</a:t>
            </a:r>
            <a:r>
              <a:rPr lang="ru-RU" altLang="ru-RU" sz="2400" b="1">
                <a:solidFill>
                  <a:srgbClr val="FF9900"/>
                </a:solidFill>
              </a:rPr>
              <a:t> України 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Box 3">
            <a:extLst>
              <a:ext uri="{FF2B5EF4-FFF2-40B4-BE49-F238E27FC236}">
                <a16:creationId xmlns:a16="http://schemas.microsoft.com/office/drawing/2014/main" id="{63CC62B3-EF90-4DB0-B152-056C1972A1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338" y="415925"/>
            <a:ext cx="884396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uk-UA" altLang="ru-RU" sz="2400" b="1">
                <a:solidFill>
                  <a:srgbClr val="FF9900"/>
                </a:solidFill>
              </a:rPr>
              <a:t>Втрати  населення  при Президентах України</a:t>
            </a:r>
          </a:p>
        </p:txBody>
      </p:sp>
      <p:sp>
        <p:nvSpPr>
          <p:cNvPr id="12291" name="Номер слайда 1">
            <a:extLst>
              <a:ext uri="{FF2B5EF4-FFF2-40B4-BE49-F238E27FC236}">
                <a16:creationId xmlns:a16="http://schemas.microsoft.com/office/drawing/2014/main" id="{C7CA2EE3-5C2D-441B-869D-435993EC2E32}"/>
              </a:ext>
            </a:extLst>
          </p:cNvPr>
          <p:cNvSpPr txBox="1">
            <a:spLocks noGrp="1"/>
          </p:cNvSpPr>
          <p:nvPr/>
        </p:nvSpPr>
        <p:spPr bwMode="auto">
          <a:xfrm>
            <a:off x="6677025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4639D4DB-E0C2-4C50-A0F4-2858D684D40B}" type="slidenum">
              <a:rPr lang="ru-RU" altLang="ru-RU" sz="1200">
                <a:solidFill>
                  <a:schemeClr val="bg1"/>
                </a:solidFill>
              </a:rPr>
              <a:pPr algn="r" eaLnBrk="1" hangingPunct="1">
                <a:spcBef>
                  <a:spcPct val="0"/>
                </a:spcBef>
                <a:buFontTx/>
                <a:buNone/>
              </a:pPr>
              <a:t>2</a:t>
            </a:fld>
            <a:endParaRPr lang="ru-RU" altLang="ru-RU" sz="1200">
              <a:solidFill>
                <a:schemeClr val="bg1"/>
              </a:solidFill>
            </a:endParaRPr>
          </a:p>
        </p:txBody>
      </p:sp>
      <p:sp>
        <p:nvSpPr>
          <p:cNvPr id="12372" name="TextBox 3">
            <a:extLst>
              <a:ext uri="{FF2B5EF4-FFF2-40B4-BE49-F238E27FC236}">
                <a16:creationId xmlns:a16="http://schemas.microsoft.com/office/drawing/2014/main" id="{03FE9693-4E97-4913-836A-5FAD732A3B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2148" y="5583199"/>
            <a:ext cx="775970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uk-UA" altLang="ru-RU" sz="1800" b="1" dirty="0"/>
              <a:t>Україна понесла чисельні втрати протягом 1991-2018 років,</a:t>
            </a:r>
            <a:r>
              <a:rPr lang="en-US" altLang="ru-RU" sz="1800" b="1" dirty="0"/>
              <a:t> </a:t>
            </a:r>
            <a:r>
              <a:rPr lang="uk-UA" altLang="ru-RU" sz="1800" b="1" dirty="0"/>
              <a:t>чи продовжуватимуть нас вбивати – </a:t>
            </a:r>
            <a:r>
              <a:rPr lang="en-US" altLang="ru-RU" sz="1800" b="1" dirty="0"/>
              <a:t> </a:t>
            </a:r>
            <a:r>
              <a:rPr lang="uk-UA" altLang="ru-RU" sz="1800" b="1" dirty="0"/>
              <a:t>залежить від нас.</a:t>
            </a:r>
            <a:endParaRPr lang="ru-RU" altLang="ru-RU" sz="1800" dirty="0"/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809FF26C-073C-447E-ADD3-94B790FA88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6500691"/>
              </p:ext>
            </p:extLst>
          </p:nvPr>
        </p:nvGraphicFramePr>
        <p:xfrm>
          <a:off x="692148" y="980047"/>
          <a:ext cx="7759703" cy="43395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351">
                  <a:extLst>
                    <a:ext uri="{9D8B030D-6E8A-4147-A177-3AD203B41FA5}">
                      <a16:colId xmlns:a16="http://schemas.microsoft.com/office/drawing/2014/main" val="2473137032"/>
                    </a:ext>
                  </a:extLst>
                </a:gridCol>
                <a:gridCol w="1970869">
                  <a:extLst>
                    <a:ext uri="{9D8B030D-6E8A-4147-A177-3AD203B41FA5}">
                      <a16:colId xmlns:a16="http://schemas.microsoft.com/office/drawing/2014/main" val="1166155495"/>
                    </a:ext>
                  </a:extLst>
                </a:gridCol>
                <a:gridCol w="939416">
                  <a:extLst>
                    <a:ext uri="{9D8B030D-6E8A-4147-A177-3AD203B41FA5}">
                      <a16:colId xmlns:a16="http://schemas.microsoft.com/office/drawing/2014/main" val="1283864179"/>
                    </a:ext>
                  </a:extLst>
                </a:gridCol>
                <a:gridCol w="1053669">
                  <a:extLst>
                    <a:ext uri="{9D8B030D-6E8A-4147-A177-3AD203B41FA5}">
                      <a16:colId xmlns:a16="http://schemas.microsoft.com/office/drawing/2014/main" val="2447019462"/>
                    </a:ext>
                  </a:extLst>
                </a:gridCol>
                <a:gridCol w="609351">
                  <a:extLst>
                    <a:ext uri="{9D8B030D-6E8A-4147-A177-3AD203B41FA5}">
                      <a16:colId xmlns:a16="http://schemas.microsoft.com/office/drawing/2014/main" val="2100221925"/>
                    </a:ext>
                  </a:extLst>
                </a:gridCol>
                <a:gridCol w="609351">
                  <a:extLst>
                    <a:ext uri="{9D8B030D-6E8A-4147-A177-3AD203B41FA5}">
                      <a16:colId xmlns:a16="http://schemas.microsoft.com/office/drawing/2014/main" val="153156478"/>
                    </a:ext>
                  </a:extLst>
                </a:gridCol>
                <a:gridCol w="609351">
                  <a:extLst>
                    <a:ext uri="{9D8B030D-6E8A-4147-A177-3AD203B41FA5}">
                      <a16:colId xmlns:a16="http://schemas.microsoft.com/office/drawing/2014/main" val="1323428051"/>
                    </a:ext>
                  </a:extLst>
                </a:gridCol>
                <a:gridCol w="748994">
                  <a:extLst>
                    <a:ext uri="{9D8B030D-6E8A-4147-A177-3AD203B41FA5}">
                      <a16:colId xmlns:a16="http://schemas.microsoft.com/office/drawing/2014/main" val="2245894739"/>
                    </a:ext>
                  </a:extLst>
                </a:gridCol>
                <a:gridCol w="609351">
                  <a:extLst>
                    <a:ext uri="{9D8B030D-6E8A-4147-A177-3AD203B41FA5}">
                      <a16:colId xmlns:a16="http://schemas.microsoft.com/office/drawing/2014/main" val="1378005174"/>
                    </a:ext>
                  </a:extLst>
                </a:gridCol>
              </a:tblGrid>
              <a:tr h="847725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UA" sz="1400" u="none" strike="noStrike" dirty="0">
                          <a:effectLst/>
                        </a:rPr>
                        <a:t>№</a:t>
                      </a:r>
                      <a:endParaRPr lang="ru-UA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400" u="none" strike="noStrike" dirty="0">
                          <a:effectLst/>
                        </a:rPr>
                        <a:t>Президент </a:t>
                      </a:r>
                      <a:r>
                        <a:rPr lang="ru-RU" sz="1400" u="none" strike="noStrike" dirty="0" err="1">
                          <a:effectLst/>
                        </a:rPr>
                        <a:t>України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ru-RU" sz="1400" u="none" strike="noStrike">
                          <a:effectLst/>
                        </a:rPr>
                        <a:t>Роки правління</a:t>
                      </a:r>
                      <a:endParaRPr lang="ru-RU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400" u="none" strike="noStrike">
                          <a:effectLst/>
                        </a:rPr>
                        <a:t>Днів правління</a:t>
                      </a:r>
                      <a:endParaRPr lang="ru-RU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ru-RU" sz="1400" u="none" strike="noStrike" dirty="0" err="1">
                          <a:effectLst/>
                        </a:rPr>
                        <a:t>Середньорічна</a:t>
                      </a:r>
                      <a:r>
                        <a:rPr lang="ru-RU" sz="1400" u="none" strike="noStrike" dirty="0">
                          <a:effectLst/>
                        </a:rPr>
                        <a:t> </a:t>
                      </a:r>
                      <a:r>
                        <a:rPr lang="ru-RU" sz="1400" u="none" strike="noStrike" dirty="0" err="1">
                          <a:effectLst/>
                        </a:rPr>
                        <a:t>кількість</a:t>
                      </a:r>
                      <a:r>
                        <a:rPr lang="ru-RU" sz="1400" u="none" strike="noStrike" dirty="0">
                          <a:effectLst/>
                        </a:rPr>
                        <a:t> </a:t>
                      </a:r>
                      <a:r>
                        <a:rPr lang="ru-RU" sz="1400" u="none" strike="noStrike" dirty="0" err="1">
                          <a:effectLst/>
                        </a:rPr>
                        <a:t>населення</a:t>
                      </a:r>
                      <a:r>
                        <a:rPr lang="ru-RU" sz="1400" u="none" strike="noStrike" dirty="0">
                          <a:effectLst/>
                        </a:rPr>
                        <a:t>, тис. </a:t>
                      </a:r>
                      <a:r>
                        <a:rPr lang="ru-RU" sz="1400" u="none" strike="noStrike" dirty="0" err="1">
                          <a:effectLst/>
                        </a:rPr>
                        <a:t>чол</a:t>
                      </a:r>
                      <a:r>
                        <a:rPr lang="ru-RU" sz="1400" u="none" strike="noStrike" dirty="0">
                          <a:effectLst/>
                        </a:rPr>
                        <a:t>.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400" u="none" strike="noStrike">
                          <a:effectLst/>
                        </a:rPr>
                        <a:t>Втрачено, тис. чол.</a:t>
                      </a:r>
                      <a:endParaRPr lang="ru-RU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400" u="none" strike="noStrike">
                          <a:effectLst/>
                        </a:rPr>
                        <a:t>Втрати чол/ день</a:t>
                      </a:r>
                      <a:endParaRPr lang="ru-RU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4346648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>
                          <a:effectLst/>
                        </a:rPr>
                        <a:t>1</a:t>
                      </a:r>
                      <a:endParaRPr lang="ru-U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400" u="none" strike="noStrike" dirty="0">
                          <a:effectLst/>
                        </a:rPr>
                        <a:t>Кравчук </a:t>
                      </a:r>
                      <a:r>
                        <a:rPr lang="ru-RU" sz="1400" u="none" strike="noStrike" dirty="0" err="1">
                          <a:effectLst/>
                        </a:rPr>
                        <a:t>Леонід</a:t>
                      </a:r>
                      <a:r>
                        <a:rPr lang="ru-RU" sz="1400" u="none" strike="noStrike" dirty="0">
                          <a:effectLst/>
                        </a:rPr>
                        <a:t> Макарович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 dirty="0">
                          <a:effectLst/>
                        </a:rPr>
                        <a:t>05.12.1991</a:t>
                      </a:r>
                      <a:endParaRPr lang="ru-U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 dirty="0">
                          <a:effectLst/>
                        </a:rPr>
                        <a:t>19.07.1994</a:t>
                      </a:r>
                      <a:endParaRPr lang="ru-U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>
                          <a:effectLst/>
                        </a:rPr>
                        <a:t>957</a:t>
                      </a:r>
                      <a:endParaRPr lang="ru-U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>
                          <a:effectLst/>
                        </a:rPr>
                        <a:t>52 001</a:t>
                      </a:r>
                      <a:endParaRPr lang="ru-U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>
                          <a:effectLst/>
                        </a:rPr>
                        <a:t>51 921</a:t>
                      </a:r>
                      <a:endParaRPr lang="ru-U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>
                          <a:effectLst/>
                        </a:rPr>
                        <a:t>-80</a:t>
                      </a:r>
                      <a:endParaRPr lang="ru-U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>
                          <a:effectLst/>
                        </a:rPr>
                        <a:t>-84</a:t>
                      </a:r>
                      <a:endParaRPr lang="ru-U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03410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>
                          <a:effectLst/>
                        </a:rPr>
                        <a:t>2</a:t>
                      </a:r>
                      <a:endParaRPr lang="ru-U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400" u="none" strike="noStrike">
                          <a:effectLst/>
                        </a:rPr>
                        <a:t>Кучма Леонід Данилович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>
                          <a:effectLst/>
                        </a:rPr>
                        <a:t>19.07.1994</a:t>
                      </a:r>
                      <a:endParaRPr lang="ru-U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 dirty="0">
                          <a:effectLst/>
                        </a:rPr>
                        <a:t>23.01.2005</a:t>
                      </a:r>
                      <a:endParaRPr lang="ru-U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 dirty="0">
                          <a:effectLst/>
                        </a:rPr>
                        <a:t>3 841</a:t>
                      </a:r>
                      <a:endParaRPr lang="ru-U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 dirty="0">
                          <a:effectLst/>
                        </a:rPr>
                        <a:t>51 921</a:t>
                      </a:r>
                      <a:endParaRPr lang="ru-U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 dirty="0">
                          <a:effectLst/>
                        </a:rPr>
                        <a:t>47 105</a:t>
                      </a:r>
                      <a:endParaRPr lang="ru-U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>
                          <a:effectLst/>
                        </a:rPr>
                        <a:t>-4 816</a:t>
                      </a:r>
                      <a:endParaRPr lang="ru-U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>
                          <a:effectLst/>
                        </a:rPr>
                        <a:t>-1 254</a:t>
                      </a:r>
                      <a:endParaRPr lang="ru-U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2259068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>
                          <a:effectLst/>
                        </a:rPr>
                        <a:t>3</a:t>
                      </a:r>
                      <a:endParaRPr lang="ru-U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400" u="none" strike="noStrike">
                          <a:effectLst/>
                        </a:rPr>
                        <a:t>Ющенко Віктор Андрійович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>
                          <a:effectLst/>
                        </a:rPr>
                        <a:t>23.01.2005</a:t>
                      </a:r>
                      <a:endParaRPr lang="ru-U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>
                          <a:effectLst/>
                        </a:rPr>
                        <a:t>25.02.2010</a:t>
                      </a:r>
                      <a:endParaRPr lang="ru-U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 dirty="0">
                          <a:effectLst/>
                        </a:rPr>
                        <a:t>1 859</a:t>
                      </a:r>
                      <a:endParaRPr lang="ru-U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 dirty="0">
                          <a:effectLst/>
                        </a:rPr>
                        <a:t>47 105</a:t>
                      </a:r>
                      <a:endParaRPr lang="ru-U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 dirty="0">
                          <a:effectLst/>
                        </a:rPr>
                        <a:t>45 871</a:t>
                      </a:r>
                      <a:endParaRPr lang="ru-U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 dirty="0">
                          <a:effectLst/>
                        </a:rPr>
                        <a:t>-1 235</a:t>
                      </a:r>
                      <a:endParaRPr lang="ru-U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>
                          <a:effectLst/>
                        </a:rPr>
                        <a:t>-664</a:t>
                      </a:r>
                      <a:endParaRPr lang="ru-U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3563600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>
                          <a:effectLst/>
                        </a:rPr>
                        <a:t>4</a:t>
                      </a:r>
                      <a:endParaRPr lang="ru-U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400" u="none" strike="noStrike" dirty="0">
                          <a:effectLst/>
                        </a:rPr>
                        <a:t>Янукович </a:t>
                      </a:r>
                      <a:r>
                        <a:rPr lang="ru-RU" sz="1400" u="none" strike="noStrike" dirty="0" err="1">
                          <a:effectLst/>
                        </a:rPr>
                        <a:t>Віктор</a:t>
                      </a:r>
                      <a:r>
                        <a:rPr lang="ru-RU" sz="1400" u="none" strike="noStrike" dirty="0">
                          <a:effectLst/>
                        </a:rPr>
                        <a:t> Федорович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>
                          <a:effectLst/>
                        </a:rPr>
                        <a:t>25.02.2010</a:t>
                      </a:r>
                      <a:endParaRPr lang="ru-U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>
                          <a:effectLst/>
                        </a:rPr>
                        <a:t>22.02.2014</a:t>
                      </a:r>
                      <a:endParaRPr lang="ru-U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 dirty="0">
                          <a:effectLst/>
                        </a:rPr>
                        <a:t>1 458</a:t>
                      </a:r>
                      <a:endParaRPr lang="ru-U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 dirty="0">
                          <a:effectLst/>
                        </a:rPr>
                        <a:t>45 871</a:t>
                      </a:r>
                      <a:endParaRPr lang="ru-U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 dirty="0">
                          <a:effectLst/>
                        </a:rPr>
                        <a:t>45 490</a:t>
                      </a:r>
                      <a:endParaRPr lang="ru-U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 dirty="0">
                          <a:effectLst/>
                        </a:rPr>
                        <a:t>-381</a:t>
                      </a:r>
                      <a:endParaRPr lang="ru-U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>
                          <a:effectLst/>
                        </a:rPr>
                        <a:t>-261</a:t>
                      </a:r>
                      <a:endParaRPr lang="ru-U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9474555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>
                          <a:effectLst/>
                        </a:rPr>
                        <a:t>5</a:t>
                      </a:r>
                      <a:endParaRPr lang="ru-U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400" u="none" strike="noStrike" dirty="0">
                          <a:effectLst/>
                        </a:rPr>
                        <a:t>Турчинов Олександр Валентинович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 dirty="0">
                          <a:effectLst/>
                        </a:rPr>
                        <a:t>23.02.2014</a:t>
                      </a:r>
                      <a:endParaRPr lang="ru-U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>
                          <a:effectLst/>
                        </a:rPr>
                        <a:t>07.06.2014</a:t>
                      </a:r>
                      <a:endParaRPr lang="ru-U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>
                          <a:effectLst/>
                        </a:rPr>
                        <a:t>104</a:t>
                      </a:r>
                      <a:endParaRPr lang="ru-U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>
                          <a:effectLst/>
                        </a:rPr>
                        <a:t>45 490</a:t>
                      </a:r>
                      <a:endParaRPr lang="ru-U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 dirty="0">
                          <a:effectLst/>
                        </a:rPr>
                        <a:t>45 426</a:t>
                      </a:r>
                      <a:endParaRPr lang="ru-U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 dirty="0">
                          <a:effectLst/>
                        </a:rPr>
                        <a:t>-64</a:t>
                      </a:r>
                      <a:endParaRPr lang="ru-U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>
                          <a:effectLst/>
                        </a:rPr>
                        <a:t>-615</a:t>
                      </a:r>
                      <a:endParaRPr lang="ru-U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8210568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>
                          <a:effectLst/>
                        </a:rPr>
                        <a:t>6</a:t>
                      </a:r>
                      <a:endParaRPr lang="ru-U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400" u="none" strike="noStrike">
                          <a:effectLst/>
                        </a:rPr>
                        <a:t>Порошенко Петро Олексійович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 dirty="0">
                          <a:effectLst/>
                        </a:rPr>
                        <a:t>07.06.2014</a:t>
                      </a:r>
                      <a:endParaRPr lang="ru-U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>
                          <a:effectLst/>
                        </a:rPr>
                        <a:t>07.06.2019</a:t>
                      </a:r>
                      <a:endParaRPr lang="ru-U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ru-UA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ru-RU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UA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826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>
                          <a:effectLst/>
                        </a:rPr>
                        <a:t>45 426</a:t>
                      </a:r>
                      <a:endParaRPr lang="ru-U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>
                          <a:effectLst/>
                        </a:rPr>
                        <a:t>42 153</a:t>
                      </a:r>
                      <a:endParaRPr lang="ru-U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 dirty="0">
                          <a:effectLst/>
                        </a:rPr>
                        <a:t>-3 273</a:t>
                      </a:r>
                      <a:endParaRPr lang="ru-U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 dirty="0">
                          <a:effectLst/>
                        </a:rPr>
                        <a:t>-1 792</a:t>
                      </a:r>
                      <a:endParaRPr lang="ru-U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9328846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>
                          <a:effectLst/>
                        </a:rPr>
                        <a:t>7</a:t>
                      </a:r>
                      <a:endParaRPr lang="ru-U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400" u="none" strike="noStrike">
                          <a:effectLst/>
                        </a:rPr>
                        <a:t>Зеленський Володимир Олександрович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>
                          <a:effectLst/>
                        </a:rPr>
                        <a:t>07.06.2019</a:t>
                      </a:r>
                      <a:endParaRPr lang="ru-U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800" u="none" strike="noStrike">
                          <a:effectLst/>
                        </a:rPr>
                        <a:t> </a:t>
                      </a:r>
                      <a:endParaRPr lang="ru-UA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>
                          <a:effectLst/>
                        </a:rPr>
                        <a:t> </a:t>
                      </a:r>
                      <a:endParaRPr lang="ru-U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>
                          <a:effectLst/>
                        </a:rPr>
                        <a:t>42 153</a:t>
                      </a:r>
                      <a:endParaRPr lang="ru-U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800" u="none" strike="noStrike">
                          <a:effectLst/>
                        </a:rPr>
                        <a:t> </a:t>
                      </a:r>
                      <a:endParaRPr lang="ru-UA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 dirty="0">
                          <a:effectLst/>
                        </a:rPr>
                        <a:t> </a:t>
                      </a:r>
                      <a:endParaRPr lang="ru-U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 dirty="0">
                          <a:effectLst/>
                        </a:rPr>
                        <a:t> </a:t>
                      </a:r>
                      <a:endParaRPr lang="ru-U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3820043"/>
                  </a:ext>
                </a:extLst>
              </a:tr>
            </a:tbl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Номер слайда 1">
            <a:extLst>
              <a:ext uri="{FF2B5EF4-FFF2-40B4-BE49-F238E27FC236}">
                <a16:creationId xmlns:a16="http://schemas.microsoft.com/office/drawing/2014/main" id="{9E1DBD9A-1E0F-4DA9-8816-EEC3D0AEA69B}"/>
              </a:ext>
            </a:extLst>
          </p:cNvPr>
          <p:cNvSpPr txBox="1">
            <a:spLocks noGrp="1"/>
          </p:cNvSpPr>
          <p:nvPr/>
        </p:nvSpPr>
        <p:spPr bwMode="auto">
          <a:xfrm>
            <a:off x="6677025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36D04EA7-9F38-48B0-93E5-6B1CF71AF643}" type="slidenum">
              <a:rPr lang="ru-RU" altLang="ru-RU" sz="1200">
                <a:solidFill>
                  <a:schemeClr val="bg1"/>
                </a:solidFill>
              </a:rPr>
              <a:pPr algn="r" eaLnBrk="1" hangingPunct="1">
                <a:spcBef>
                  <a:spcPct val="0"/>
                </a:spcBef>
                <a:buFontTx/>
                <a:buNone/>
              </a:pPr>
              <a:t>20</a:t>
            </a:fld>
            <a:endParaRPr lang="ru-RU" altLang="ru-RU" sz="1200">
              <a:solidFill>
                <a:schemeClr val="bg1"/>
              </a:solidFill>
            </a:endParaRPr>
          </a:p>
        </p:txBody>
      </p:sp>
      <p:sp>
        <p:nvSpPr>
          <p:cNvPr id="24579" name="Прямоугольник 2">
            <a:extLst>
              <a:ext uri="{FF2B5EF4-FFF2-40B4-BE49-F238E27FC236}">
                <a16:creationId xmlns:a16="http://schemas.microsoft.com/office/drawing/2014/main" id="{225C8276-EBAB-4513-9B01-D83C58A797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225" y="438150"/>
            <a:ext cx="801052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uk-UA" altLang="ru-RU" sz="2200" b="1">
                <a:solidFill>
                  <a:srgbClr val="FF9900"/>
                </a:solidFill>
              </a:rPr>
              <a:t>Схема експлуатації економічно активного населення в Україні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18F5FD6C-00C1-43EE-B0D7-AC80B6C9FED6}"/>
              </a:ext>
            </a:extLst>
          </p:cNvPr>
          <p:cNvSpPr/>
          <p:nvPr/>
        </p:nvSpPr>
        <p:spPr>
          <a:xfrm>
            <a:off x="3711575" y="1336675"/>
            <a:ext cx="1662113" cy="59848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uk-UA" dirty="0">
                <a:solidFill>
                  <a:schemeClr val="tx2">
                    <a:lumMod val="75000"/>
                  </a:schemeClr>
                </a:solidFill>
              </a:rPr>
              <a:t>Політична еліта</a:t>
            </a:r>
          </a:p>
        </p:txBody>
      </p:sp>
      <p:cxnSp>
        <p:nvCxnSpPr>
          <p:cNvPr id="9" name="Соединительная линия уступом 8">
            <a:extLst>
              <a:ext uri="{FF2B5EF4-FFF2-40B4-BE49-F238E27FC236}">
                <a16:creationId xmlns:a16="http://schemas.microsoft.com/office/drawing/2014/main" id="{E436C715-D9D2-4863-B9CD-C84ACF956ABE}"/>
              </a:ext>
            </a:extLst>
          </p:cNvPr>
          <p:cNvCxnSpPr/>
          <p:nvPr/>
        </p:nvCxnSpPr>
        <p:spPr>
          <a:xfrm rot="5400000" flipH="1" flipV="1">
            <a:off x="2628106" y="800894"/>
            <a:ext cx="284163" cy="1882775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Соединительная линия уступом 9">
            <a:extLst>
              <a:ext uri="{FF2B5EF4-FFF2-40B4-BE49-F238E27FC236}">
                <a16:creationId xmlns:a16="http://schemas.microsoft.com/office/drawing/2014/main" id="{DB650D59-F439-4654-BDFB-A079D8622818}"/>
              </a:ext>
            </a:extLst>
          </p:cNvPr>
          <p:cNvCxnSpPr/>
          <p:nvPr/>
        </p:nvCxnSpPr>
        <p:spPr>
          <a:xfrm rot="10800000" flipH="1">
            <a:off x="992188" y="1296988"/>
            <a:ext cx="3551237" cy="3960812"/>
          </a:xfrm>
          <a:prstGeom prst="bentConnector4">
            <a:avLst>
              <a:gd name="adj1" fmla="val -6664"/>
              <a:gd name="adj2" fmla="val 105627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F5B4FEF7-7B6B-467C-83F4-C648972B80A7}"/>
              </a:ext>
            </a:extLst>
          </p:cNvPr>
          <p:cNvSpPr/>
          <p:nvPr/>
        </p:nvSpPr>
        <p:spPr>
          <a:xfrm>
            <a:off x="931863" y="1765300"/>
            <a:ext cx="1660525" cy="5969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uk-UA" dirty="0">
                <a:solidFill>
                  <a:schemeClr val="tx2">
                    <a:lumMod val="75000"/>
                  </a:schemeClr>
                </a:solidFill>
              </a:rPr>
              <a:t>Вибори</a:t>
            </a:r>
          </a:p>
        </p:txBody>
      </p: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46A0BE7B-B103-4ED7-AEAE-015559F48753}"/>
              </a:ext>
            </a:extLst>
          </p:cNvPr>
          <p:cNvCxnSpPr/>
          <p:nvPr/>
        </p:nvCxnSpPr>
        <p:spPr>
          <a:xfrm>
            <a:off x="4540250" y="1935163"/>
            <a:ext cx="3175" cy="5508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A2C99A13-2311-41F2-8C58-E7322D9760F5}"/>
              </a:ext>
            </a:extLst>
          </p:cNvPr>
          <p:cNvSpPr/>
          <p:nvPr/>
        </p:nvSpPr>
        <p:spPr>
          <a:xfrm>
            <a:off x="3711575" y="2486025"/>
            <a:ext cx="1662113" cy="60007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uk-UA" dirty="0">
                <a:solidFill>
                  <a:schemeClr val="tx2">
                    <a:lumMod val="75000"/>
                  </a:schemeClr>
                </a:solidFill>
              </a:rPr>
              <a:t>ВРУ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algn="ctr" eaLnBrk="1" hangingPunct="1">
              <a:defRPr/>
            </a:pPr>
            <a:r>
              <a:rPr lang="ru-RU" sz="1400" dirty="0">
                <a:solidFill>
                  <a:schemeClr val="tx2">
                    <a:lumMod val="75000"/>
                  </a:schemeClr>
                </a:solidFill>
              </a:rPr>
              <a:t>правила </a:t>
            </a:r>
            <a:r>
              <a:rPr lang="uk-UA" sz="1400" dirty="0">
                <a:solidFill>
                  <a:schemeClr val="tx2">
                    <a:lumMod val="75000"/>
                  </a:schemeClr>
                </a:solidFill>
              </a:rPr>
              <a:t>розподілу</a:t>
            </a:r>
          </a:p>
        </p:txBody>
      </p: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BB1A7FBD-069C-4348-8236-3897EF03AB22}"/>
              </a:ext>
            </a:extLst>
          </p:cNvPr>
          <p:cNvCxnSpPr/>
          <p:nvPr/>
        </p:nvCxnSpPr>
        <p:spPr>
          <a:xfrm flipH="1">
            <a:off x="4530725" y="3086100"/>
            <a:ext cx="1588" cy="4254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E33D54CB-3CCC-4B33-862D-03025AE18A37}"/>
              </a:ext>
            </a:extLst>
          </p:cNvPr>
          <p:cNvSpPr/>
          <p:nvPr/>
        </p:nvSpPr>
        <p:spPr>
          <a:xfrm>
            <a:off x="3702050" y="3511550"/>
            <a:ext cx="1660525" cy="1144588"/>
          </a:xfrm>
          <a:prstGeom prst="rect">
            <a:avLst/>
          </a:prstGeom>
          <a:ln>
            <a:solidFill>
              <a:schemeClr val="accent1">
                <a:shade val="95000"/>
                <a:satMod val="105000"/>
              </a:schemeClr>
            </a:solidFill>
            <a:prstDash val="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uk-UA" dirty="0">
                <a:solidFill>
                  <a:schemeClr val="tx2">
                    <a:lumMod val="75000"/>
                  </a:schemeClr>
                </a:solidFill>
              </a:rPr>
              <a:t>Державні </a:t>
            </a:r>
          </a:p>
          <a:p>
            <a:pPr algn="ctr" eaLnBrk="1" hangingPunct="1">
              <a:defRPr/>
            </a:pPr>
            <a:r>
              <a:rPr lang="uk-UA" dirty="0">
                <a:solidFill>
                  <a:schemeClr val="tx2">
                    <a:lumMod val="75000"/>
                  </a:schemeClr>
                </a:solidFill>
              </a:rPr>
              <a:t>структури</a:t>
            </a:r>
          </a:p>
        </p:txBody>
      </p: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C3C25599-C730-4E11-AF94-3B986473EDDB}"/>
              </a:ext>
            </a:extLst>
          </p:cNvPr>
          <p:cNvCxnSpPr/>
          <p:nvPr/>
        </p:nvCxnSpPr>
        <p:spPr>
          <a:xfrm>
            <a:off x="2651125" y="4060825"/>
            <a:ext cx="1060450" cy="0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E773511A-955E-4E2F-ACC4-E51D0048E3A2}"/>
              </a:ext>
            </a:extLst>
          </p:cNvPr>
          <p:cNvSpPr/>
          <p:nvPr/>
        </p:nvSpPr>
        <p:spPr>
          <a:xfrm>
            <a:off x="990600" y="3487738"/>
            <a:ext cx="1660525" cy="114458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uk-UA" dirty="0">
                <a:solidFill>
                  <a:schemeClr val="tx2">
                    <a:lumMod val="75000"/>
                  </a:schemeClr>
                </a:solidFill>
              </a:rPr>
              <a:t>Неактивне населення</a:t>
            </a:r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E4548DBF-92A3-462C-AEF5-36678CBDB9FE}"/>
              </a:ext>
            </a:extLst>
          </p:cNvPr>
          <p:cNvSpPr/>
          <p:nvPr/>
        </p:nvSpPr>
        <p:spPr>
          <a:xfrm>
            <a:off x="998538" y="4845050"/>
            <a:ext cx="1660525" cy="5969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uk-UA" dirty="0">
                <a:solidFill>
                  <a:schemeClr val="tx2">
                    <a:lumMod val="75000"/>
                  </a:schemeClr>
                </a:solidFill>
              </a:rPr>
              <a:t>Державний бюджет</a:t>
            </a:r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9A89D82E-A97A-43FB-B6B2-8FEBA2A8223B}"/>
              </a:ext>
            </a:extLst>
          </p:cNvPr>
          <p:cNvSpPr/>
          <p:nvPr/>
        </p:nvSpPr>
        <p:spPr>
          <a:xfrm>
            <a:off x="1004888" y="5722938"/>
            <a:ext cx="1662112" cy="5969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uk-UA" dirty="0">
                <a:solidFill>
                  <a:schemeClr val="tx2">
                    <a:lumMod val="75000"/>
                  </a:schemeClr>
                </a:solidFill>
              </a:rPr>
              <a:t>Місцеві бюджети</a:t>
            </a:r>
          </a:p>
        </p:txBody>
      </p:sp>
      <p:cxnSp>
        <p:nvCxnSpPr>
          <p:cNvPr id="20" name="Соединительная линия уступом 19">
            <a:extLst>
              <a:ext uri="{FF2B5EF4-FFF2-40B4-BE49-F238E27FC236}">
                <a16:creationId xmlns:a16="http://schemas.microsoft.com/office/drawing/2014/main" id="{AF3DD0FF-E7C5-4699-9DCD-96C83C622D7C}"/>
              </a:ext>
            </a:extLst>
          </p:cNvPr>
          <p:cNvCxnSpPr/>
          <p:nvPr/>
        </p:nvCxnSpPr>
        <p:spPr>
          <a:xfrm rot="5400000">
            <a:off x="3092450" y="4203700"/>
            <a:ext cx="628650" cy="147955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Соединительная линия уступом 20">
            <a:extLst>
              <a:ext uri="{FF2B5EF4-FFF2-40B4-BE49-F238E27FC236}">
                <a16:creationId xmlns:a16="http://schemas.microsoft.com/office/drawing/2014/main" id="{C6153019-14E0-43C4-A756-2074791F50E0}"/>
              </a:ext>
            </a:extLst>
          </p:cNvPr>
          <p:cNvCxnSpPr/>
          <p:nvPr/>
        </p:nvCxnSpPr>
        <p:spPr>
          <a:xfrm rot="5400000">
            <a:off x="2958306" y="4366419"/>
            <a:ext cx="1366838" cy="194945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72D2DCE9-B7E4-4241-871D-19B7447EBCA6}"/>
              </a:ext>
            </a:extLst>
          </p:cNvPr>
          <p:cNvSpPr/>
          <p:nvPr/>
        </p:nvSpPr>
        <p:spPr>
          <a:xfrm>
            <a:off x="6384925" y="3513138"/>
            <a:ext cx="1660525" cy="114458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uk-UA" dirty="0">
                <a:solidFill>
                  <a:schemeClr val="tx2">
                    <a:lumMod val="75000"/>
                  </a:schemeClr>
                </a:solidFill>
              </a:rPr>
              <a:t>Економічно активне населення</a:t>
            </a:r>
          </a:p>
        </p:txBody>
      </p: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5F9EBBCC-E01C-4940-A280-62CE2A4A0170}"/>
              </a:ext>
            </a:extLst>
          </p:cNvPr>
          <p:cNvCxnSpPr/>
          <p:nvPr/>
        </p:nvCxnSpPr>
        <p:spPr>
          <a:xfrm>
            <a:off x="5329238" y="4051300"/>
            <a:ext cx="1062037" cy="0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3BE2C5E2-45FB-4B06-9AE2-7FB1F9B91FD8}"/>
              </a:ext>
            </a:extLst>
          </p:cNvPr>
          <p:cNvCxnSpPr/>
          <p:nvPr/>
        </p:nvCxnSpPr>
        <p:spPr>
          <a:xfrm>
            <a:off x="8051800" y="4051300"/>
            <a:ext cx="1062038" cy="0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597" name="TextBox 25">
            <a:extLst>
              <a:ext uri="{FF2B5EF4-FFF2-40B4-BE49-F238E27FC236}">
                <a16:creationId xmlns:a16="http://schemas.microsoft.com/office/drawing/2014/main" id="{82BFFD05-1D72-440A-9735-C4B81B283C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6750" y="4084638"/>
            <a:ext cx="608013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uk-UA" altLang="ru-RU" sz="1400">
                <a:solidFill>
                  <a:srgbClr val="558ED5"/>
                </a:solidFill>
              </a:rPr>
              <a:t>100%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uk-UA" altLang="ru-RU" sz="1400">
                <a:solidFill>
                  <a:srgbClr val="558ED5"/>
                </a:solidFill>
              </a:rPr>
              <a:t>ВВП</a:t>
            </a:r>
          </a:p>
        </p:txBody>
      </p:sp>
      <p:sp>
        <p:nvSpPr>
          <p:cNvPr id="24598" name="TextBox 26">
            <a:extLst>
              <a:ext uri="{FF2B5EF4-FFF2-40B4-BE49-F238E27FC236}">
                <a16:creationId xmlns:a16="http://schemas.microsoft.com/office/drawing/2014/main" id="{1CD84424-B4AC-4076-B831-978C68A714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6725" y="4083050"/>
            <a:ext cx="588963" cy="59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uk-UA" altLang="ru-RU" sz="1400">
                <a:solidFill>
                  <a:srgbClr val="558ED5"/>
                </a:solidFill>
              </a:rPr>
              <a:t>50%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uk-UA" altLang="ru-RU" sz="1400">
                <a:solidFill>
                  <a:srgbClr val="558ED5"/>
                </a:solidFill>
              </a:rPr>
              <a:t>ВВП</a:t>
            </a:r>
          </a:p>
        </p:txBody>
      </p: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728F7A45-5085-406B-A4F1-FA49C7996EE3}"/>
              </a:ext>
            </a:extLst>
          </p:cNvPr>
          <p:cNvSpPr/>
          <p:nvPr/>
        </p:nvSpPr>
        <p:spPr>
          <a:xfrm>
            <a:off x="2662238" y="3632200"/>
            <a:ext cx="1049337" cy="3508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uk-UA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20% ВВП </a:t>
            </a:r>
          </a:p>
        </p:txBody>
      </p:sp>
      <p:sp>
        <p:nvSpPr>
          <p:cNvPr id="24600" name="TextBox 28">
            <a:extLst>
              <a:ext uri="{FF2B5EF4-FFF2-40B4-BE49-F238E27FC236}">
                <a16:creationId xmlns:a16="http://schemas.microsoft.com/office/drawing/2014/main" id="{B6F36FA3-63B2-48F2-AAF5-C53686E139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9375" y="4084638"/>
            <a:ext cx="1117600" cy="598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uk-UA" altLang="ru-RU" sz="1400">
                <a:solidFill>
                  <a:srgbClr val="558ED5"/>
                </a:solidFill>
              </a:rPr>
              <a:t>соціальна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uk-UA" altLang="ru-RU" sz="1400">
                <a:solidFill>
                  <a:srgbClr val="558ED5"/>
                </a:solidFill>
              </a:rPr>
              <a:t>допомога</a:t>
            </a:r>
          </a:p>
        </p:txBody>
      </p:sp>
      <p:sp>
        <p:nvSpPr>
          <p:cNvPr id="24601" name="TextBox 30">
            <a:extLst>
              <a:ext uri="{FF2B5EF4-FFF2-40B4-BE49-F238E27FC236}">
                <a16:creationId xmlns:a16="http://schemas.microsoft.com/office/drawing/2014/main" id="{3B4EFD82-FD8A-4861-BEDF-1F1BB958AD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32075" y="4943475"/>
            <a:ext cx="1849438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uk-UA" altLang="ru-RU" sz="1400">
                <a:solidFill>
                  <a:srgbClr val="558ED5"/>
                </a:solidFill>
              </a:rPr>
              <a:t> 19% ВВП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uk-UA" altLang="ru-RU" sz="1400">
                <a:solidFill>
                  <a:srgbClr val="558ED5"/>
                </a:solidFill>
              </a:rPr>
              <a:t>витрати державного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uk-UA" altLang="ru-RU" sz="1400">
                <a:solidFill>
                  <a:srgbClr val="558ED5"/>
                </a:solidFill>
              </a:rPr>
              <a:t>бюджету</a:t>
            </a:r>
          </a:p>
        </p:txBody>
      </p:sp>
      <p:sp>
        <p:nvSpPr>
          <p:cNvPr id="24602" name="TextBox 31">
            <a:extLst>
              <a:ext uri="{FF2B5EF4-FFF2-40B4-BE49-F238E27FC236}">
                <a16:creationId xmlns:a16="http://schemas.microsoft.com/office/drawing/2014/main" id="{99CAA0CF-D263-466A-8A22-D05AD15374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0188" y="5781675"/>
            <a:ext cx="1552575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uk-UA" altLang="ru-RU" sz="1400">
                <a:solidFill>
                  <a:srgbClr val="558ED5"/>
                </a:solidFill>
              </a:rPr>
              <a:t>11% ВВП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uk-UA" altLang="ru-RU" sz="1400">
                <a:solidFill>
                  <a:srgbClr val="558ED5"/>
                </a:solidFill>
              </a:rPr>
              <a:t>витрати місцевих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uk-UA" altLang="ru-RU" sz="1400">
                <a:solidFill>
                  <a:srgbClr val="558ED5"/>
                </a:solidFill>
              </a:rPr>
              <a:t>бюджетів</a:t>
            </a:r>
          </a:p>
        </p:txBody>
      </p:sp>
      <p:sp>
        <p:nvSpPr>
          <p:cNvPr id="24603" name="TextBox 32">
            <a:extLst>
              <a:ext uri="{FF2B5EF4-FFF2-40B4-BE49-F238E27FC236}">
                <a16:creationId xmlns:a16="http://schemas.microsoft.com/office/drawing/2014/main" id="{93B08BB4-C8FF-49B0-BCEC-411C6E18DA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7263" y="1290638"/>
            <a:ext cx="1241425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uk-UA" altLang="ru-RU" sz="1400">
                <a:solidFill>
                  <a:srgbClr val="558ED5"/>
                </a:solidFill>
              </a:rPr>
              <a:t>переобрання</a:t>
            </a:r>
          </a:p>
        </p:txBody>
      </p:sp>
      <p:sp>
        <p:nvSpPr>
          <p:cNvPr id="24604" name="TextBox 33">
            <a:extLst>
              <a:ext uri="{FF2B5EF4-FFF2-40B4-BE49-F238E27FC236}">
                <a16:creationId xmlns:a16="http://schemas.microsoft.com/office/drawing/2014/main" id="{58AFE322-F55F-4D68-9596-FA27017193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7438" y="765175"/>
            <a:ext cx="11128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uk-UA" altLang="ru-RU" sz="1400">
                <a:solidFill>
                  <a:srgbClr val="558ED5"/>
                </a:solidFill>
              </a:rPr>
              <a:t>корупція 5%</a:t>
            </a:r>
          </a:p>
        </p:txBody>
      </p:sp>
      <p:cxnSp>
        <p:nvCxnSpPr>
          <p:cNvPr id="29" name="Прямая со стрелкой 28">
            <a:extLst>
              <a:ext uri="{FF2B5EF4-FFF2-40B4-BE49-F238E27FC236}">
                <a16:creationId xmlns:a16="http://schemas.microsoft.com/office/drawing/2014/main" id="{9D22EEDB-823A-4FCF-9D2C-C7B78B02D5A6}"/>
              </a:ext>
            </a:extLst>
          </p:cNvPr>
          <p:cNvCxnSpPr>
            <a:stCxn id="11" idx="2"/>
          </p:cNvCxnSpPr>
          <p:nvPr/>
        </p:nvCxnSpPr>
        <p:spPr>
          <a:xfrm>
            <a:off x="1762125" y="2362200"/>
            <a:ext cx="3175" cy="1125538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Номер слайда 1">
            <a:extLst>
              <a:ext uri="{FF2B5EF4-FFF2-40B4-BE49-F238E27FC236}">
                <a16:creationId xmlns:a16="http://schemas.microsoft.com/office/drawing/2014/main" id="{C0250E30-8731-43BE-9BEE-6F47518624E4}"/>
              </a:ext>
            </a:extLst>
          </p:cNvPr>
          <p:cNvSpPr txBox="1">
            <a:spLocks noGrp="1"/>
          </p:cNvSpPr>
          <p:nvPr/>
        </p:nvSpPr>
        <p:spPr bwMode="auto">
          <a:xfrm>
            <a:off x="6677025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2337E21D-4EFE-4A05-968B-5C96DAA37F50}" type="slidenum">
              <a:rPr lang="ru-RU" altLang="ru-RU" sz="1200">
                <a:solidFill>
                  <a:schemeClr val="bg1"/>
                </a:solidFill>
              </a:rPr>
              <a:pPr algn="r" eaLnBrk="1" hangingPunct="1">
                <a:spcBef>
                  <a:spcPct val="0"/>
                </a:spcBef>
                <a:buFontTx/>
                <a:buNone/>
              </a:pPr>
              <a:t>21</a:t>
            </a:fld>
            <a:endParaRPr lang="ru-RU" altLang="ru-RU" sz="1200">
              <a:solidFill>
                <a:schemeClr val="bg1"/>
              </a:solidFill>
            </a:endParaRPr>
          </a:p>
        </p:txBody>
      </p:sp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0F084487-7EC1-42FB-8D26-0D26D2158A36}"/>
              </a:ext>
            </a:extLst>
          </p:cNvPr>
          <p:cNvGraphicFramePr>
            <a:graphicFrameLocks noGrp="1"/>
          </p:cNvGraphicFramePr>
          <p:nvPr/>
        </p:nvGraphicFramePr>
        <p:xfrm>
          <a:off x="1139825" y="754063"/>
          <a:ext cx="6603999" cy="5546779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28779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78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84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35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356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356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4907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63437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 dirty="0">
                          <a:effectLst/>
                        </a:rPr>
                        <a:t> </a:t>
                      </a:r>
                      <a:endParaRPr lang="ru-RU" sz="800" b="1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429" marR="5429" marT="542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1" u="none" strike="noStrike" dirty="0">
                          <a:effectLst/>
                        </a:rPr>
                        <a:t>Код КВЕД-2010</a:t>
                      </a:r>
                      <a:endParaRPr lang="ru-RU" sz="800" b="1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429" marR="5429" marT="542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1" u="none" strike="noStrike" dirty="0">
                          <a:effectLst/>
                        </a:rPr>
                        <a:t>2000</a:t>
                      </a:r>
                      <a:endParaRPr lang="ru-RU" sz="800" b="1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429" marR="5429" marT="542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1" u="none" strike="noStrike" dirty="0">
                          <a:effectLst/>
                        </a:rPr>
                        <a:t>2005</a:t>
                      </a:r>
                      <a:endParaRPr lang="ru-RU" sz="800" b="1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429" marR="5429" marT="542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1" u="none" strike="noStrike" dirty="0">
                          <a:effectLst/>
                        </a:rPr>
                        <a:t>2010</a:t>
                      </a:r>
                      <a:endParaRPr lang="ru-RU" sz="800" b="1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429" marR="5429" marT="542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1" u="none" strike="noStrike" dirty="0">
                          <a:effectLst/>
                        </a:rPr>
                        <a:t>2011</a:t>
                      </a:r>
                      <a:endParaRPr lang="ru-RU" sz="800" b="1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429" marR="5429" marT="542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1" u="none" strike="noStrike" dirty="0">
                          <a:effectLst/>
                        </a:rPr>
                        <a:t>2012</a:t>
                      </a:r>
                      <a:endParaRPr lang="ru-RU" sz="800" b="1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429" marR="5429" marT="5429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734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курс, грн/дол.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429" marR="5429" marT="542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1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429" marR="5429" marT="542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5,4402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429" marR="5429" marT="542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5,1247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429" marR="5429" marT="542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7,9356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429" marR="5429" marT="542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7,991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429" marR="5429" marT="542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7,993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429" marR="5429" marT="5429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348">
                <a:tc>
                  <a:txBody>
                    <a:bodyPr/>
                    <a:lstStyle/>
                    <a:p>
                      <a:pPr marL="36000" algn="ctr" fontAlgn="ctr"/>
                      <a:r>
                        <a:rPr lang="ru-RU" sz="800" u="none" strike="noStrike" dirty="0">
                          <a:effectLst/>
                        </a:rPr>
                        <a:t> </a:t>
                      </a:r>
                      <a:endParaRPr lang="ru-RU" sz="800" b="1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429" marR="5429" marT="542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1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429" marR="5429" marT="5429" marB="0" anchor="ctr"/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 dirty="0">
                          <a:effectLst/>
                        </a:rPr>
                        <a:t> у </a:t>
                      </a:r>
                      <a:r>
                        <a:rPr lang="ru-RU" sz="800" u="none" strike="noStrike" dirty="0" err="1">
                          <a:effectLst/>
                        </a:rPr>
                        <a:t>фактичних</a:t>
                      </a:r>
                      <a:r>
                        <a:rPr lang="ru-RU" sz="800" u="none" strike="noStrike" dirty="0">
                          <a:effectLst/>
                        </a:rPr>
                        <a:t> </a:t>
                      </a:r>
                      <a:r>
                        <a:rPr lang="ru-RU" sz="800" u="none" strike="noStrike" dirty="0" err="1">
                          <a:effectLst/>
                        </a:rPr>
                        <a:t>цінах</a:t>
                      </a:r>
                      <a:r>
                        <a:rPr lang="ru-RU" sz="800" u="none" strike="noStrike" dirty="0">
                          <a:effectLst/>
                        </a:rPr>
                        <a:t>; </a:t>
                      </a:r>
                      <a:r>
                        <a:rPr lang="ru-RU" sz="800" u="none" strike="noStrike" dirty="0" err="1">
                          <a:effectLst/>
                        </a:rPr>
                        <a:t>млн.дол</a:t>
                      </a:r>
                      <a:r>
                        <a:rPr lang="ru-RU" sz="800" u="none" strike="noStrike" dirty="0">
                          <a:effectLst/>
                        </a:rPr>
                        <a:t>.</a:t>
                      </a:r>
                      <a:endParaRPr lang="ru-RU" sz="800" b="0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429" marR="5429" marT="5429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348">
                <a:tc>
                  <a:txBody>
                    <a:bodyPr/>
                    <a:lstStyle/>
                    <a:p>
                      <a:pPr marL="36000" algn="l" fontAlgn="ctr"/>
                      <a:r>
                        <a:rPr lang="ru-RU" sz="800" u="none" strike="noStrike" dirty="0" err="1">
                          <a:effectLst/>
                        </a:rPr>
                        <a:t>Переробна</a:t>
                      </a:r>
                      <a:r>
                        <a:rPr lang="ru-RU" sz="800" u="none" strike="noStrike" dirty="0">
                          <a:effectLst/>
                        </a:rPr>
                        <a:t> </a:t>
                      </a:r>
                      <a:r>
                        <a:rPr lang="ru-RU" sz="800" u="none" strike="noStrike" dirty="0" err="1">
                          <a:effectLst/>
                        </a:rPr>
                        <a:t>промисловість</a:t>
                      </a:r>
                      <a:endParaRPr lang="ru-RU" sz="800" b="0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429" marR="5429" marT="542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C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429" marR="5429" marT="542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u="none" strike="noStrike">
                          <a:effectLst/>
                        </a:rPr>
                        <a:t>26 107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429" marR="5429" marT="542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u="none" strike="noStrike">
                          <a:effectLst/>
                        </a:rPr>
                        <a:t>78 571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429" marR="5429" marT="542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u="none" strike="noStrike">
                          <a:effectLst/>
                        </a:rPr>
                        <a:t>102 178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429" marR="5429" marT="542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u="none" strike="noStrike">
                          <a:effectLst/>
                        </a:rPr>
                        <a:t>121 401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429" marR="5429" marT="542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u="none" strike="noStrike">
                          <a:effectLst/>
                        </a:rPr>
                        <a:t>121 972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429" marR="5429" marT="5429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9266">
                <a:tc>
                  <a:txBody>
                    <a:bodyPr/>
                    <a:lstStyle/>
                    <a:p>
                      <a:pPr marL="36000" algn="l" fontAlgn="ctr"/>
                      <a:r>
                        <a:rPr lang="ru-RU" sz="800" u="none" strike="noStrike" dirty="0" err="1">
                          <a:effectLst/>
                        </a:rPr>
                        <a:t>Оптова</a:t>
                      </a:r>
                      <a:r>
                        <a:rPr lang="ru-RU" sz="800" u="none" strike="noStrike" dirty="0">
                          <a:effectLst/>
                        </a:rPr>
                        <a:t> та </a:t>
                      </a:r>
                      <a:r>
                        <a:rPr lang="ru-RU" sz="800" u="none" strike="noStrike" dirty="0" err="1">
                          <a:effectLst/>
                        </a:rPr>
                        <a:t>роздрібна</a:t>
                      </a:r>
                      <a:r>
                        <a:rPr lang="ru-RU" sz="800" u="none" strike="noStrike" dirty="0">
                          <a:effectLst/>
                        </a:rPr>
                        <a:t> </a:t>
                      </a:r>
                      <a:r>
                        <a:rPr lang="ru-RU" sz="800" u="none" strike="noStrike" dirty="0" err="1">
                          <a:effectLst/>
                        </a:rPr>
                        <a:t>торгівля</a:t>
                      </a:r>
                      <a:r>
                        <a:rPr lang="ru-RU" sz="800" u="none" strike="noStrike" dirty="0">
                          <a:effectLst/>
                        </a:rPr>
                        <a:t>; ремонт </a:t>
                      </a:r>
                      <a:r>
                        <a:rPr lang="ru-RU" sz="800" u="none" strike="noStrike" dirty="0" err="1">
                          <a:effectLst/>
                        </a:rPr>
                        <a:t>автотранспортних</a:t>
                      </a:r>
                      <a:r>
                        <a:rPr lang="ru-RU" sz="800" u="none" strike="noStrike" dirty="0">
                          <a:effectLst/>
                        </a:rPr>
                        <a:t> </a:t>
                      </a:r>
                      <a:r>
                        <a:rPr lang="ru-RU" sz="800" u="none" strike="noStrike" dirty="0" err="1">
                          <a:effectLst/>
                        </a:rPr>
                        <a:t>засобів</a:t>
                      </a:r>
                      <a:r>
                        <a:rPr lang="ru-RU" sz="800" u="none" strike="noStrike" dirty="0">
                          <a:effectLst/>
                        </a:rPr>
                        <a:t> і </a:t>
                      </a:r>
                      <a:r>
                        <a:rPr lang="ru-RU" sz="800" u="none" strike="noStrike" dirty="0" err="1">
                          <a:effectLst/>
                        </a:rPr>
                        <a:t>мотоциклів</a:t>
                      </a:r>
                      <a:endParaRPr lang="ru-RU" sz="800" b="0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429" marR="5429" marT="542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G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429" marR="5429" marT="542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u="none" strike="noStrike">
                          <a:effectLst/>
                        </a:rPr>
                        <a:t>5 472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429" marR="5429" marT="542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u="none" strike="noStrike">
                          <a:effectLst/>
                        </a:rPr>
                        <a:t>19 703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429" marR="5429" marT="542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u="none" strike="noStrike">
                          <a:effectLst/>
                        </a:rPr>
                        <a:t>37 289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429" marR="5429" marT="542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u="none" strike="noStrike">
                          <a:effectLst/>
                        </a:rPr>
                        <a:t>45 342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429" marR="5429" marT="542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u="none" strike="noStrike">
                          <a:effectLst/>
                        </a:rPr>
                        <a:t>49 950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429" marR="5429" marT="5429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9266">
                <a:tc>
                  <a:txBody>
                    <a:bodyPr/>
                    <a:lstStyle/>
                    <a:p>
                      <a:pPr marL="36000" algn="l" fontAlgn="ctr"/>
                      <a:r>
                        <a:rPr lang="ru-RU" sz="800" u="none" strike="noStrike" dirty="0" err="1">
                          <a:effectLst/>
                        </a:rPr>
                        <a:t>Сільське</a:t>
                      </a:r>
                      <a:r>
                        <a:rPr lang="ru-RU" sz="800" u="none" strike="noStrike" dirty="0">
                          <a:effectLst/>
                        </a:rPr>
                        <a:t> </a:t>
                      </a:r>
                      <a:r>
                        <a:rPr lang="ru-RU" sz="800" u="none" strike="noStrike" dirty="0" err="1">
                          <a:effectLst/>
                        </a:rPr>
                        <a:t>господарство</a:t>
                      </a:r>
                      <a:r>
                        <a:rPr lang="ru-RU" sz="800" u="none" strike="noStrike" dirty="0">
                          <a:effectLst/>
                        </a:rPr>
                        <a:t>, </a:t>
                      </a:r>
                      <a:r>
                        <a:rPr lang="ru-RU" sz="800" u="none" strike="noStrike" dirty="0" err="1">
                          <a:effectLst/>
                        </a:rPr>
                        <a:t>лісове</a:t>
                      </a:r>
                      <a:r>
                        <a:rPr lang="ru-RU" sz="800" u="none" strike="noStrike" dirty="0">
                          <a:effectLst/>
                        </a:rPr>
                        <a:t> </a:t>
                      </a:r>
                      <a:r>
                        <a:rPr lang="ru-RU" sz="800" u="none" strike="noStrike" dirty="0" err="1">
                          <a:effectLst/>
                        </a:rPr>
                        <a:t>господарство</a:t>
                      </a:r>
                      <a:r>
                        <a:rPr lang="ru-RU" sz="800" u="none" strike="noStrike" dirty="0">
                          <a:effectLst/>
                        </a:rPr>
                        <a:t> та </a:t>
                      </a:r>
                      <a:r>
                        <a:rPr lang="ru-RU" sz="800" u="none" strike="noStrike" dirty="0" err="1">
                          <a:effectLst/>
                        </a:rPr>
                        <a:t>рибне</a:t>
                      </a:r>
                      <a:r>
                        <a:rPr lang="ru-RU" sz="800" u="none" strike="noStrike" dirty="0">
                          <a:effectLst/>
                        </a:rPr>
                        <a:t> </a:t>
                      </a:r>
                      <a:r>
                        <a:rPr lang="ru-RU" sz="800" u="none" strike="noStrike" dirty="0" err="1">
                          <a:effectLst/>
                        </a:rPr>
                        <a:t>господарство</a:t>
                      </a:r>
                      <a:endParaRPr lang="ru-RU" sz="800" b="0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429" marR="5429" marT="542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429" marR="5429" marT="542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u="none" strike="noStrike">
                          <a:effectLst/>
                        </a:rPr>
                        <a:t>10 320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429" marR="5429" marT="542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u="none" strike="noStrike">
                          <a:effectLst/>
                        </a:rPr>
                        <a:t>18 639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429" marR="5429" marT="542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u="none" strike="noStrike">
                          <a:effectLst/>
                        </a:rPr>
                        <a:t>24 622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429" marR="5429" marT="542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u="none" strike="noStrike">
                          <a:effectLst/>
                        </a:rPr>
                        <a:t>32 703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429" marR="5429" marT="542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u="none" strike="noStrike">
                          <a:effectLst/>
                        </a:rPr>
                        <a:t>33 777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429" marR="5429" marT="5429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9266">
                <a:tc>
                  <a:txBody>
                    <a:bodyPr/>
                    <a:lstStyle/>
                    <a:p>
                      <a:pPr marL="36000" algn="l" fontAlgn="ctr"/>
                      <a:r>
                        <a:rPr lang="ru-RU" sz="800" u="none" strike="noStrike" dirty="0">
                          <a:effectLst/>
                        </a:rPr>
                        <a:t>Транспорт, </a:t>
                      </a:r>
                      <a:r>
                        <a:rPr lang="ru-RU" sz="800" u="none" strike="noStrike" dirty="0" err="1">
                          <a:effectLst/>
                        </a:rPr>
                        <a:t>складське</a:t>
                      </a:r>
                      <a:r>
                        <a:rPr lang="ru-RU" sz="800" u="none" strike="noStrike" dirty="0">
                          <a:effectLst/>
                        </a:rPr>
                        <a:t> </a:t>
                      </a:r>
                      <a:r>
                        <a:rPr lang="ru-RU" sz="800" u="none" strike="noStrike" dirty="0" err="1">
                          <a:effectLst/>
                        </a:rPr>
                        <a:t>господарство</a:t>
                      </a:r>
                      <a:r>
                        <a:rPr lang="ru-RU" sz="800" u="none" strike="noStrike" dirty="0">
                          <a:effectLst/>
                        </a:rPr>
                        <a:t>, </a:t>
                      </a:r>
                      <a:r>
                        <a:rPr lang="ru-RU" sz="800" u="none" strike="noStrike" dirty="0" err="1">
                          <a:effectLst/>
                        </a:rPr>
                        <a:t>поштова</a:t>
                      </a:r>
                      <a:r>
                        <a:rPr lang="ru-RU" sz="800" u="none" strike="noStrike" dirty="0">
                          <a:effectLst/>
                        </a:rPr>
                        <a:t> та </a:t>
                      </a:r>
                      <a:r>
                        <a:rPr lang="ru-RU" sz="800" u="none" strike="noStrike" dirty="0" err="1">
                          <a:effectLst/>
                        </a:rPr>
                        <a:t>кур'єрська</a:t>
                      </a:r>
                      <a:r>
                        <a:rPr lang="ru-RU" sz="800" u="none" strike="noStrike" dirty="0">
                          <a:effectLst/>
                        </a:rPr>
                        <a:t> </a:t>
                      </a:r>
                      <a:r>
                        <a:rPr lang="ru-RU" sz="800" u="none" strike="noStrike" dirty="0" err="1">
                          <a:effectLst/>
                        </a:rPr>
                        <a:t>діяльність</a:t>
                      </a:r>
                      <a:endParaRPr lang="ru-RU" sz="800" b="0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429" marR="5429" marT="542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H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429" marR="5429" marT="542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u="none" strike="noStrike">
                          <a:effectLst/>
                        </a:rPr>
                        <a:t>4 974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429" marR="5429" marT="542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u="none" strike="noStrike">
                          <a:effectLst/>
                        </a:rPr>
                        <a:t>14 403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429" marR="5429" marT="542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u="none" strike="noStrike">
                          <a:effectLst/>
                        </a:rPr>
                        <a:t>21 363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429" marR="5429" marT="542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u="none" strike="noStrike">
                          <a:effectLst/>
                        </a:rPr>
                        <a:t>26 989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429" marR="5429" marT="542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u="none" strike="noStrike">
                          <a:effectLst/>
                        </a:rPr>
                        <a:t>27 827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429" marR="5429" marT="5429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27348">
                <a:tc>
                  <a:txBody>
                    <a:bodyPr/>
                    <a:lstStyle/>
                    <a:p>
                      <a:pPr marL="36000" algn="l" fontAlgn="ctr"/>
                      <a:r>
                        <a:rPr lang="ru-RU" sz="800" u="none" strike="noStrike" dirty="0" err="1">
                          <a:effectLst/>
                        </a:rPr>
                        <a:t>Будівництво</a:t>
                      </a:r>
                      <a:endParaRPr lang="ru-RU" sz="800" b="0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429" marR="5429" marT="542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F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429" marR="5429" marT="542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u="none" strike="noStrike">
                          <a:effectLst/>
                        </a:rPr>
                        <a:t>3 303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429" marR="5429" marT="542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u="none" strike="noStrike">
                          <a:effectLst/>
                        </a:rPr>
                        <a:t>11 703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429" marR="5429" marT="542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u="none" strike="noStrike">
                          <a:effectLst/>
                        </a:rPr>
                        <a:t>17 279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429" marR="5429" marT="542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u="none" strike="noStrike">
                          <a:effectLst/>
                        </a:rPr>
                        <a:t>20 647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429" marR="5429" marT="542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u="none" strike="noStrike">
                          <a:effectLst/>
                        </a:rPr>
                        <a:t>23 114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429" marR="5429" marT="5429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27348">
                <a:tc>
                  <a:txBody>
                    <a:bodyPr/>
                    <a:lstStyle/>
                    <a:p>
                      <a:pPr marL="36000" algn="l" fontAlgn="ctr"/>
                      <a:r>
                        <a:rPr lang="ru-RU" sz="800" u="none" strike="noStrike" dirty="0" err="1">
                          <a:effectLst/>
                        </a:rPr>
                        <a:t>Добувна</a:t>
                      </a:r>
                      <a:r>
                        <a:rPr lang="ru-RU" sz="800" u="none" strike="noStrike" dirty="0">
                          <a:effectLst/>
                        </a:rPr>
                        <a:t> </a:t>
                      </a:r>
                      <a:r>
                        <a:rPr lang="ru-RU" sz="800" u="none" strike="noStrike" dirty="0" err="1">
                          <a:effectLst/>
                        </a:rPr>
                        <a:t>промисловість</a:t>
                      </a:r>
                      <a:r>
                        <a:rPr lang="ru-RU" sz="800" u="none" strike="noStrike" dirty="0">
                          <a:effectLst/>
                        </a:rPr>
                        <a:t> і </a:t>
                      </a:r>
                      <a:r>
                        <a:rPr lang="ru-RU" sz="800" u="none" strike="noStrike" dirty="0" err="1">
                          <a:effectLst/>
                        </a:rPr>
                        <a:t>розроблення</a:t>
                      </a:r>
                      <a:r>
                        <a:rPr lang="ru-RU" sz="800" u="none" strike="noStrike" dirty="0">
                          <a:effectLst/>
                        </a:rPr>
                        <a:t> </a:t>
                      </a:r>
                      <a:r>
                        <a:rPr lang="ru-RU" sz="800" u="none" strike="noStrike" dirty="0" err="1">
                          <a:effectLst/>
                        </a:rPr>
                        <a:t>кар'єрів</a:t>
                      </a:r>
                      <a:endParaRPr lang="ru-RU" sz="800" b="0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429" marR="5429" marT="542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B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429" marR="5429" marT="542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u="none" strike="noStrike">
                          <a:effectLst/>
                        </a:rPr>
                        <a:t>4 085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429" marR="5429" marT="542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u="none" strike="noStrike">
                          <a:effectLst/>
                        </a:rPr>
                        <a:t>8 170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429" marR="5429" marT="542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u="none" strike="noStrike">
                          <a:effectLst/>
                        </a:rPr>
                        <a:t>15 111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429" marR="5429" marT="542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u="none" strike="noStrike">
                          <a:effectLst/>
                        </a:rPr>
                        <a:t>19 699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429" marR="5429" marT="542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u="none" strike="noStrike">
                          <a:effectLst/>
                        </a:rPr>
                        <a:t>19 146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429" marR="5429" marT="5429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9266">
                <a:tc>
                  <a:txBody>
                    <a:bodyPr/>
                    <a:lstStyle/>
                    <a:p>
                      <a:pPr marL="36000" algn="l" fontAlgn="ctr"/>
                      <a:r>
                        <a:rPr lang="ru-RU" sz="800" u="none" strike="noStrike" dirty="0" err="1">
                          <a:effectLst/>
                        </a:rPr>
                        <a:t>Постачання</a:t>
                      </a:r>
                      <a:r>
                        <a:rPr lang="ru-RU" sz="800" u="none" strike="noStrike" dirty="0">
                          <a:effectLst/>
                        </a:rPr>
                        <a:t> </a:t>
                      </a:r>
                      <a:r>
                        <a:rPr lang="ru-RU" sz="800" u="none" strike="noStrike" dirty="0" err="1">
                          <a:effectLst/>
                        </a:rPr>
                        <a:t>електроенергії</a:t>
                      </a:r>
                      <a:r>
                        <a:rPr lang="ru-RU" sz="800" u="none" strike="noStrike" dirty="0">
                          <a:effectLst/>
                        </a:rPr>
                        <a:t>, газу, пари та </a:t>
                      </a:r>
                      <a:r>
                        <a:rPr lang="ru-RU" sz="800" u="none" strike="noStrike" dirty="0" err="1">
                          <a:effectLst/>
                        </a:rPr>
                        <a:t>кондиційованого</a:t>
                      </a:r>
                      <a:r>
                        <a:rPr lang="ru-RU" sz="800" u="none" strike="noStrike" dirty="0">
                          <a:effectLst/>
                        </a:rPr>
                        <a:t> </a:t>
                      </a:r>
                      <a:r>
                        <a:rPr lang="ru-RU" sz="800" u="none" strike="noStrike" dirty="0" err="1">
                          <a:effectLst/>
                        </a:rPr>
                        <a:t>повітря</a:t>
                      </a:r>
                      <a:endParaRPr lang="ru-RU" sz="800" b="0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429" marR="5429" marT="542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429" marR="5429" marT="542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u="none" strike="noStrike">
                          <a:effectLst/>
                        </a:rPr>
                        <a:t>4 744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429" marR="5429" marT="542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u="none" strike="noStrike">
                          <a:effectLst/>
                        </a:rPr>
                        <a:t>6 806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429" marR="5429" marT="542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u="none" strike="noStrike">
                          <a:effectLst/>
                        </a:rPr>
                        <a:t>12 356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429" marR="5429" marT="542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u="none" strike="noStrike">
                          <a:effectLst/>
                        </a:rPr>
                        <a:t>16 168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429" marR="5429" marT="542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u="none" strike="noStrike">
                          <a:effectLst/>
                        </a:rPr>
                        <a:t>18 088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429" marR="5429" marT="5429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0642">
                <a:tc>
                  <a:txBody>
                    <a:bodyPr/>
                    <a:lstStyle/>
                    <a:p>
                      <a:pPr marL="36000" algn="l" fontAlgn="ctr"/>
                      <a:r>
                        <a:rPr lang="ru-RU" sz="800" u="none" strike="noStrike" dirty="0" err="1">
                          <a:effectLst/>
                        </a:rPr>
                        <a:t>Операції</a:t>
                      </a:r>
                      <a:r>
                        <a:rPr lang="ru-RU" sz="800" u="none" strike="noStrike" dirty="0">
                          <a:effectLst/>
                        </a:rPr>
                        <a:t> з </a:t>
                      </a:r>
                      <a:r>
                        <a:rPr lang="ru-RU" sz="800" u="none" strike="noStrike" dirty="0" err="1">
                          <a:effectLst/>
                        </a:rPr>
                        <a:t>нерухомим</a:t>
                      </a:r>
                      <a:r>
                        <a:rPr lang="ru-RU" sz="800" u="none" strike="noStrike" dirty="0">
                          <a:effectLst/>
                        </a:rPr>
                        <a:t> </a:t>
                      </a:r>
                      <a:r>
                        <a:rPr lang="ru-RU" sz="800" u="none" strike="noStrike" dirty="0" err="1">
                          <a:effectLst/>
                        </a:rPr>
                        <a:t>майном</a:t>
                      </a:r>
                      <a:endParaRPr lang="ru-RU" sz="800" b="0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429" marR="5429" marT="542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429" marR="5429" marT="542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u="none" strike="noStrike">
                          <a:effectLst/>
                        </a:rPr>
                        <a:t>1 599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429" marR="5429" marT="542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u="none" strike="noStrike">
                          <a:effectLst/>
                        </a:rPr>
                        <a:t>5 866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429" marR="5429" marT="542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u="none" strike="noStrike">
                          <a:effectLst/>
                        </a:rPr>
                        <a:t>11 809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429" marR="5429" marT="542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u="none" strike="noStrike">
                          <a:effectLst/>
                        </a:rPr>
                        <a:t>14 164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429" marR="5429" marT="542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u="none" strike="noStrike">
                          <a:effectLst/>
                        </a:rPr>
                        <a:t>15 790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429" marR="5429" marT="5429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27348">
                <a:tc>
                  <a:txBody>
                    <a:bodyPr/>
                    <a:lstStyle/>
                    <a:p>
                      <a:pPr marL="36000" algn="l" fontAlgn="ctr"/>
                      <a:r>
                        <a:rPr lang="ru-RU" sz="800" u="none" strike="noStrike" dirty="0" err="1">
                          <a:effectLst/>
                        </a:rPr>
                        <a:t>Освіта</a:t>
                      </a:r>
                      <a:endParaRPr lang="ru-RU" sz="800" b="0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429" marR="5429" marT="542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P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429" marR="5429" marT="542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u="none" strike="noStrike">
                          <a:effectLst/>
                        </a:rPr>
                        <a:t>1 943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429" marR="5429" marT="542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u="none" strike="noStrike">
                          <a:effectLst/>
                        </a:rPr>
                        <a:t>5 744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429" marR="5429" marT="542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u="none" strike="noStrike">
                          <a:effectLst/>
                        </a:rPr>
                        <a:t>10 610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429" marR="5429" marT="542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u="none" strike="noStrike">
                          <a:effectLst/>
                        </a:rPr>
                        <a:t>11 432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429" marR="5429" marT="542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u="none" strike="noStrike">
                          <a:effectLst/>
                        </a:rPr>
                        <a:t>13 349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429" marR="5429" marT="5429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27348">
                <a:tc>
                  <a:txBody>
                    <a:bodyPr/>
                    <a:lstStyle/>
                    <a:p>
                      <a:pPr marL="36000" algn="l" fontAlgn="ctr"/>
                      <a:r>
                        <a:rPr lang="ru-RU" sz="800" u="none" strike="noStrike" dirty="0" err="1">
                          <a:effectLst/>
                        </a:rPr>
                        <a:t>Фінансова</a:t>
                      </a:r>
                      <a:r>
                        <a:rPr lang="ru-RU" sz="800" u="none" strike="noStrike" dirty="0">
                          <a:effectLst/>
                        </a:rPr>
                        <a:t> та </a:t>
                      </a:r>
                      <a:r>
                        <a:rPr lang="ru-RU" sz="800" u="none" strike="noStrike" dirty="0" err="1">
                          <a:effectLst/>
                        </a:rPr>
                        <a:t>страхова</a:t>
                      </a:r>
                      <a:r>
                        <a:rPr lang="ru-RU" sz="800" u="none" strike="noStrike" dirty="0">
                          <a:effectLst/>
                        </a:rPr>
                        <a:t> </a:t>
                      </a:r>
                      <a:r>
                        <a:rPr lang="ru-RU" sz="800" u="none" strike="noStrike" dirty="0" err="1">
                          <a:effectLst/>
                        </a:rPr>
                        <a:t>діяльність</a:t>
                      </a:r>
                      <a:endParaRPr lang="ru-RU" sz="800" b="0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429" marR="5429" marT="542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K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429" marR="5429" marT="542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u="none" strike="noStrike">
                          <a:effectLst/>
                        </a:rPr>
                        <a:t>1 214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429" marR="5429" marT="542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u="none" strike="noStrike">
                          <a:effectLst/>
                        </a:rPr>
                        <a:t>6 644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429" marR="5429" marT="542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u="none" strike="noStrike">
                          <a:effectLst/>
                        </a:rPr>
                        <a:t>12 727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429" marR="5429" marT="542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u="none" strike="noStrike">
                          <a:effectLst/>
                        </a:rPr>
                        <a:t>12 152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429" marR="5429" marT="542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u="none" strike="noStrike">
                          <a:effectLst/>
                        </a:rPr>
                        <a:t>12 523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429" marR="5429" marT="5429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27348">
                <a:tc>
                  <a:txBody>
                    <a:bodyPr/>
                    <a:lstStyle/>
                    <a:p>
                      <a:pPr marL="36000" algn="l" fontAlgn="ctr"/>
                      <a:r>
                        <a:rPr lang="ru-RU" sz="800" u="none" strike="noStrike" dirty="0" err="1">
                          <a:effectLst/>
                        </a:rPr>
                        <a:t>Інформація</a:t>
                      </a:r>
                      <a:r>
                        <a:rPr lang="ru-RU" sz="800" u="none" strike="noStrike" dirty="0">
                          <a:effectLst/>
                        </a:rPr>
                        <a:t> та </a:t>
                      </a:r>
                      <a:r>
                        <a:rPr lang="ru-RU" sz="800" u="none" strike="noStrike" dirty="0" err="1">
                          <a:effectLst/>
                        </a:rPr>
                        <a:t>телекомунікації</a:t>
                      </a:r>
                      <a:endParaRPr lang="ru-RU" sz="800" b="0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429" marR="5429" marT="542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J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429" marR="5429" marT="542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u="none" strike="noStrike">
                          <a:effectLst/>
                        </a:rPr>
                        <a:t>1 709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429" marR="5429" marT="542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u="none" strike="noStrike">
                          <a:effectLst/>
                        </a:rPr>
                        <a:t>5 430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429" marR="5429" marT="542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u="none" strike="noStrike">
                          <a:effectLst/>
                        </a:rPr>
                        <a:t>8 772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429" marR="5429" marT="542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u="none" strike="noStrike">
                          <a:effectLst/>
                        </a:rPr>
                        <a:t>10 084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429" marR="5429" marT="542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u="none" strike="noStrike">
                          <a:effectLst/>
                        </a:rPr>
                        <a:t>11 294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429" marR="5429" marT="5429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49266">
                <a:tc>
                  <a:txBody>
                    <a:bodyPr/>
                    <a:lstStyle/>
                    <a:p>
                      <a:pPr marL="36000" algn="l" fontAlgn="ctr"/>
                      <a:r>
                        <a:rPr lang="ru-RU" sz="800" u="none" strike="noStrike" dirty="0" err="1">
                          <a:effectLst/>
                        </a:rPr>
                        <a:t>Державне</a:t>
                      </a:r>
                      <a:r>
                        <a:rPr lang="ru-RU" sz="800" u="none" strike="noStrike" dirty="0">
                          <a:effectLst/>
                        </a:rPr>
                        <a:t> управління й оборона; </a:t>
                      </a:r>
                      <a:r>
                        <a:rPr lang="ru-RU" sz="800" u="none" strike="noStrike" dirty="0" err="1">
                          <a:effectLst/>
                        </a:rPr>
                        <a:t>обов'язкове</a:t>
                      </a:r>
                      <a:r>
                        <a:rPr lang="ru-RU" sz="800" u="none" strike="noStrike" dirty="0">
                          <a:effectLst/>
                        </a:rPr>
                        <a:t> </a:t>
                      </a:r>
                      <a:r>
                        <a:rPr lang="ru-RU" sz="800" u="none" strike="noStrike" dirty="0" err="1">
                          <a:effectLst/>
                        </a:rPr>
                        <a:t>соціальне</a:t>
                      </a:r>
                      <a:r>
                        <a:rPr lang="ru-RU" sz="800" u="none" strike="noStrike" dirty="0">
                          <a:effectLst/>
                        </a:rPr>
                        <a:t> </a:t>
                      </a:r>
                      <a:r>
                        <a:rPr lang="ru-RU" sz="800" u="none" strike="noStrike" dirty="0" err="1">
                          <a:effectLst/>
                        </a:rPr>
                        <a:t>страхування</a:t>
                      </a:r>
                      <a:endParaRPr lang="ru-RU" sz="800" b="0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429" marR="5429" marT="542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O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429" marR="5429" marT="542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u="none" strike="noStrike">
                          <a:effectLst/>
                        </a:rPr>
                        <a:t>1 915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429" marR="5429" marT="542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u="none" strike="noStrike">
                          <a:effectLst/>
                        </a:rPr>
                        <a:t>5 861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429" marR="5429" marT="542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u="none" strike="noStrike">
                          <a:effectLst/>
                        </a:rPr>
                        <a:t>9 424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429" marR="5429" marT="542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u="none" strike="noStrike">
                          <a:effectLst/>
                        </a:rPr>
                        <a:t>9 577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429" marR="5429" marT="542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u="none" strike="noStrike">
                          <a:effectLst/>
                        </a:rPr>
                        <a:t>11 147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429" marR="5429" marT="5429" marB="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27348">
                <a:tc>
                  <a:txBody>
                    <a:bodyPr/>
                    <a:lstStyle/>
                    <a:p>
                      <a:pPr marL="36000" algn="l" fontAlgn="ctr"/>
                      <a:r>
                        <a:rPr lang="ru-RU" sz="800" u="none" strike="noStrike" dirty="0" err="1">
                          <a:effectLst/>
                        </a:rPr>
                        <a:t>Професійна</a:t>
                      </a:r>
                      <a:r>
                        <a:rPr lang="ru-RU" sz="800" u="none" strike="noStrike" dirty="0">
                          <a:effectLst/>
                        </a:rPr>
                        <a:t>, </a:t>
                      </a:r>
                      <a:r>
                        <a:rPr lang="ru-RU" sz="800" u="none" strike="noStrike" dirty="0" err="1">
                          <a:effectLst/>
                        </a:rPr>
                        <a:t>наукова</a:t>
                      </a:r>
                      <a:r>
                        <a:rPr lang="ru-RU" sz="800" u="none" strike="noStrike" dirty="0">
                          <a:effectLst/>
                        </a:rPr>
                        <a:t> та </a:t>
                      </a:r>
                      <a:r>
                        <a:rPr lang="ru-RU" sz="800" u="none" strike="noStrike" dirty="0" err="1">
                          <a:effectLst/>
                        </a:rPr>
                        <a:t>технічна</a:t>
                      </a:r>
                      <a:r>
                        <a:rPr lang="ru-RU" sz="800" u="none" strike="noStrike" dirty="0">
                          <a:effectLst/>
                        </a:rPr>
                        <a:t> </a:t>
                      </a:r>
                      <a:r>
                        <a:rPr lang="ru-RU" sz="800" u="none" strike="noStrike" dirty="0" err="1">
                          <a:effectLst/>
                        </a:rPr>
                        <a:t>діяльність</a:t>
                      </a:r>
                      <a:endParaRPr lang="ru-RU" sz="800" b="0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429" marR="5429" marT="542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М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429" marR="5429" marT="542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u="none" strike="noStrike">
                          <a:effectLst/>
                        </a:rPr>
                        <a:t>773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429" marR="5429" marT="542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u="none" strike="noStrike">
                          <a:effectLst/>
                        </a:rPr>
                        <a:t>3 137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429" marR="5429" marT="542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u="none" strike="noStrike">
                          <a:effectLst/>
                        </a:rPr>
                        <a:t>6 957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429" marR="5429" marT="542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u="none" strike="noStrike">
                          <a:effectLst/>
                        </a:rPr>
                        <a:t>7 895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429" marR="5429" marT="542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u="none" strike="noStrike">
                          <a:effectLst/>
                        </a:rPr>
                        <a:t>11 013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429" marR="5429" marT="5429" marB="0"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80642">
                <a:tc>
                  <a:txBody>
                    <a:bodyPr/>
                    <a:lstStyle/>
                    <a:p>
                      <a:pPr marL="36000" algn="l" fontAlgn="ctr"/>
                      <a:r>
                        <a:rPr lang="ru-RU" sz="800" u="none" strike="noStrike" dirty="0" err="1">
                          <a:effectLst/>
                        </a:rPr>
                        <a:t>Охорона</a:t>
                      </a:r>
                      <a:r>
                        <a:rPr lang="ru-RU" sz="800" u="none" strike="noStrike" dirty="0">
                          <a:effectLst/>
                        </a:rPr>
                        <a:t> </a:t>
                      </a:r>
                      <a:r>
                        <a:rPr lang="ru-RU" sz="800" u="none" strike="noStrike" dirty="0" err="1">
                          <a:effectLst/>
                        </a:rPr>
                        <a:t>здоров'я</a:t>
                      </a:r>
                      <a:r>
                        <a:rPr lang="ru-RU" sz="800" u="none" strike="noStrike" dirty="0">
                          <a:effectLst/>
                        </a:rPr>
                        <a:t> та </a:t>
                      </a:r>
                      <a:r>
                        <a:rPr lang="ru-RU" sz="800" u="none" strike="noStrike" dirty="0" err="1">
                          <a:effectLst/>
                        </a:rPr>
                        <a:t>надання</a:t>
                      </a:r>
                      <a:r>
                        <a:rPr lang="ru-RU" sz="800" u="none" strike="noStrike" dirty="0">
                          <a:effectLst/>
                        </a:rPr>
                        <a:t> </a:t>
                      </a:r>
                      <a:r>
                        <a:rPr lang="ru-RU" sz="800" u="none" strike="noStrike" dirty="0" err="1">
                          <a:effectLst/>
                        </a:rPr>
                        <a:t>соціальної</a:t>
                      </a:r>
                      <a:r>
                        <a:rPr lang="ru-RU" sz="800" u="none" strike="noStrike" dirty="0">
                          <a:effectLst/>
                        </a:rPr>
                        <a:t> допомоги</a:t>
                      </a:r>
                      <a:endParaRPr lang="ru-RU" sz="800" b="0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429" marR="5429" marT="542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Q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429" marR="5429" marT="542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u="none" strike="noStrike">
                          <a:effectLst/>
                        </a:rPr>
                        <a:t>1 532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429" marR="5429" marT="542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u="none" strike="noStrike">
                          <a:effectLst/>
                        </a:rPr>
                        <a:t>4 426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429" marR="5429" marT="542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u="none" strike="noStrike">
                          <a:effectLst/>
                        </a:rPr>
                        <a:t>8 005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429" marR="5429" marT="542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u="none" strike="noStrike">
                          <a:effectLst/>
                        </a:rPr>
                        <a:t>8 738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429" marR="5429" marT="542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u="none" strike="noStrike">
                          <a:effectLst/>
                        </a:rPr>
                        <a:t>10 077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429" marR="5429" marT="5429" marB="0" anchor="ctr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49266">
                <a:tc>
                  <a:txBody>
                    <a:bodyPr/>
                    <a:lstStyle/>
                    <a:p>
                      <a:pPr marL="36000" algn="l" fontAlgn="ctr"/>
                      <a:r>
                        <a:rPr lang="ru-RU" sz="800" u="none" strike="noStrike" dirty="0" err="1">
                          <a:effectLst/>
                        </a:rPr>
                        <a:t>Діяльність</a:t>
                      </a:r>
                      <a:r>
                        <a:rPr lang="ru-RU" sz="800" u="none" strike="noStrike" dirty="0">
                          <a:effectLst/>
                        </a:rPr>
                        <a:t> у </a:t>
                      </a:r>
                      <a:r>
                        <a:rPr lang="ru-RU" sz="800" u="none" strike="noStrike" dirty="0" err="1">
                          <a:effectLst/>
                        </a:rPr>
                        <a:t>сфері</a:t>
                      </a:r>
                      <a:r>
                        <a:rPr lang="ru-RU" sz="800" u="none" strike="noStrike" dirty="0">
                          <a:effectLst/>
                        </a:rPr>
                        <a:t> </a:t>
                      </a:r>
                      <a:r>
                        <a:rPr lang="ru-RU" sz="800" u="none" strike="noStrike" dirty="0" err="1">
                          <a:effectLst/>
                        </a:rPr>
                        <a:t>адміністративного</a:t>
                      </a:r>
                      <a:r>
                        <a:rPr lang="ru-RU" sz="800" u="none" strike="noStrike" dirty="0">
                          <a:effectLst/>
                        </a:rPr>
                        <a:t> та </a:t>
                      </a:r>
                      <a:r>
                        <a:rPr lang="ru-RU" sz="800" u="none" strike="noStrike" dirty="0" err="1">
                          <a:effectLst/>
                        </a:rPr>
                        <a:t>допоміжного</a:t>
                      </a:r>
                      <a:r>
                        <a:rPr lang="ru-RU" sz="800" u="none" strike="noStrike" dirty="0">
                          <a:effectLst/>
                        </a:rPr>
                        <a:t> </a:t>
                      </a:r>
                      <a:r>
                        <a:rPr lang="ru-RU" sz="800" u="none" strike="noStrike" dirty="0" err="1">
                          <a:effectLst/>
                        </a:rPr>
                        <a:t>обслуговування</a:t>
                      </a:r>
                      <a:endParaRPr lang="ru-RU" sz="800" b="0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429" marR="5429" marT="542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429" marR="5429" marT="542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u="none" strike="noStrike">
                          <a:effectLst/>
                        </a:rPr>
                        <a:t>400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429" marR="5429" marT="542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u="none" strike="noStrike">
                          <a:effectLst/>
                        </a:rPr>
                        <a:t>1 542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429" marR="5429" marT="542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u="none" strike="noStrike">
                          <a:effectLst/>
                        </a:rPr>
                        <a:t>3 212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429" marR="5429" marT="542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u="none" strike="noStrike">
                          <a:effectLst/>
                        </a:rPr>
                        <a:t>3 947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429" marR="5429" marT="542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u="none" strike="noStrike">
                          <a:effectLst/>
                        </a:rPr>
                        <a:t>4 324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429" marR="5429" marT="5429" marB="0" anchor="ctr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27348">
                <a:tc>
                  <a:txBody>
                    <a:bodyPr/>
                    <a:lstStyle/>
                    <a:p>
                      <a:pPr marL="36000" algn="l" fontAlgn="ctr"/>
                      <a:r>
                        <a:rPr lang="ru-RU" sz="800" u="none" strike="noStrike" dirty="0" err="1">
                          <a:effectLst/>
                        </a:rPr>
                        <a:t>Тимчасове</a:t>
                      </a:r>
                      <a:r>
                        <a:rPr lang="ru-RU" sz="800" u="none" strike="noStrike" dirty="0">
                          <a:effectLst/>
                        </a:rPr>
                        <a:t> </a:t>
                      </a:r>
                      <a:r>
                        <a:rPr lang="ru-RU" sz="800" u="none" strike="noStrike" dirty="0" err="1">
                          <a:effectLst/>
                        </a:rPr>
                        <a:t>розміщування</a:t>
                      </a:r>
                      <a:r>
                        <a:rPr lang="ru-RU" sz="800" u="none" strike="noStrike" dirty="0">
                          <a:effectLst/>
                        </a:rPr>
                        <a:t> й </a:t>
                      </a:r>
                      <a:r>
                        <a:rPr lang="ru-RU" sz="800" u="none" strike="noStrike" dirty="0" err="1">
                          <a:effectLst/>
                        </a:rPr>
                        <a:t>організація</a:t>
                      </a:r>
                      <a:r>
                        <a:rPr lang="ru-RU" sz="800" u="none" strike="noStrike" dirty="0">
                          <a:effectLst/>
                        </a:rPr>
                        <a:t> </a:t>
                      </a:r>
                      <a:r>
                        <a:rPr lang="ru-RU" sz="800" u="none" strike="noStrike" dirty="0" err="1">
                          <a:effectLst/>
                        </a:rPr>
                        <a:t>харчування</a:t>
                      </a:r>
                      <a:endParaRPr lang="ru-RU" sz="800" b="0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429" marR="5429" marT="542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I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429" marR="5429" marT="542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u="none" strike="noStrike">
                          <a:effectLst/>
                        </a:rPr>
                        <a:t>365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429" marR="5429" marT="542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u="none" strike="noStrike">
                          <a:effectLst/>
                        </a:rPr>
                        <a:t>1 247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429" marR="5429" marT="542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u="none" strike="noStrike">
                          <a:effectLst/>
                        </a:rPr>
                        <a:t>2 845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429" marR="5429" marT="542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u="none" strike="noStrike">
                          <a:effectLst/>
                        </a:rPr>
                        <a:t>3 155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429" marR="5429" marT="542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u="none" strike="noStrike">
                          <a:effectLst/>
                        </a:rPr>
                        <a:t>3 127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429" marR="5429" marT="5429" marB="0" anchor="ctr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06987">
                <a:tc>
                  <a:txBody>
                    <a:bodyPr/>
                    <a:lstStyle/>
                    <a:p>
                      <a:pPr marL="36000" algn="l" fontAlgn="ctr"/>
                      <a:r>
                        <a:rPr lang="ru-RU" sz="800" u="none" strike="noStrike" dirty="0" err="1">
                          <a:effectLst/>
                        </a:rPr>
                        <a:t>Водопостачання</a:t>
                      </a:r>
                      <a:r>
                        <a:rPr lang="ru-RU" sz="800" u="none" strike="noStrike" dirty="0">
                          <a:effectLst/>
                        </a:rPr>
                        <a:t>; </a:t>
                      </a:r>
                      <a:r>
                        <a:rPr lang="ru-RU" sz="800" u="none" strike="noStrike" dirty="0" err="1">
                          <a:effectLst/>
                        </a:rPr>
                        <a:t>каналізація</a:t>
                      </a:r>
                      <a:r>
                        <a:rPr lang="ru-RU" sz="800" u="none" strike="noStrike" dirty="0">
                          <a:effectLst/>
                        </a:rPr>
                        <a:t>, </a:t>
                      </a:r>
                      <a:r>
                        <a:rPr lang="ru-RU" sz="800" u="none" strike="noStrike" dirty="0" err="1">
                          <a:effectLst/>
                        </a:rPr>
                        <a:t>поводження</a:t>
                      </a:r>
                      <a:r>
                        <a:rPr lang="ru-RU" sz="800" u="none" strike="noStrike" dirty="0">
                          <a:effectLst/>
                        </a:rPr>
                        <a:t> з </a:t>
                      </a:r>
                      <a:r>
                        <a:rPr lang="ru-RU" sz="800" u="none" strike="noStrike" dirty="0" err="1">
                          <a:effectLst/>
                        </a:rPr>
                        <a:t>відходами</a:t>
                      </a:r>
                      <a:endParaRPr lang="ru-RU" sz="800" b="0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429" marR="5429" marT="542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429" marR="5429" marT="542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u="none" strike="noStrike">
                          <a:effectLst/>
                        </a:rPr>
                        <a:t>798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429" marR="5429" marT="542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u="none" strike="noStrike">
                          <a:effectLst/>
                        </a:rPr>
                        <a:t>2 095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429" marR="5429" marT="542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u="none" strike="noStrike">
                          <a:effectLst/>
                        </a:rPr>
                        <a:t>3 190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429" marR="5429" marT="542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u="none" strike="noStrike">
                          <a:effectLst/>
                        </a:rPr>
                        <a:t>3 268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429" marR="5429" marT="542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u="none" strike="noStrike">
                          <a:effectLst/>
                        </a:rPr>
                        <a:t>3 011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429" marR="5429" marT="5429" marB="0" anchor="ctr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63081">
                <a:tc>
                  <a:txBody>
                    <a:bodyPr/>
                    <a:lstStyle/>
                    <a:p>
                      <a:pPr marL="36000" algn="l" fontAlgn="ctr"/>
                      <a:r>
                        <a:rPr lang="ru-RU" sz="800" u="none" strike="noStrike" dirty="0" err="1">
                          <a:effectLst/>
                        </a:rPr>
                        <a:t>Надання</a:t>
                      </a:r>
                      <a:r>
                        <a:rPr lang="ru-RU" sz="800" u="none" strike="noStrike" dirty="0">
                          <a:effectLst/>
                        </a:rPr>
                        <a:t> </a:t>
                      </a:r>
                      <a:r>
                        <a:rPr lang="ru-RU" sz="800" u="none" strike="noStrike" dirty="0" err="1">
                          <a:effectLst/>
                        </a:rPr>
                        <a:t>інших</a:t>
                      </a:r>
                      <a:r>
                        <a:rPr lang="ru-RU" sz="800" u="none" strike="noStrike" dirty="0">
                          <a:effectLst/>
                        </a:rPr>
                        <a:t> </a:t>
                      </a:r>
                      <a:r>
                        <a:rPr lang="ru-RU" sz="800" u="none" strike="noStrike" dirty="0" err="1">
                          <a:effectLst/>
                        </a:rPr>
                        <a:t>видів</a:t>
                      </a:r>
                      <a:r>
                        <a:rPr lang="ru-RU" sz="800" u="none" strike="noStrike" dirty="0">
                          <a:effectLst/>
                        </a:rPr>
                        <a:t> </a:t>
                      </a:r>
                      <a:r>
                        <a:rPr lang="ru-RU" sz="800" u="none" strike="noStrike" dirty="0" err="1">
                          <a:effectLst/>
                        </a:rPr>
                        <a:t>послуг</a:t>
                      </a:r>
                      <a:endParaRPr lang="ru-RU" sz="800" b="0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429" marR="5429" marT="542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429" marR="5429" marT="542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u="none" strike="noStrike">
                          <a:effectLst/>
                        </a:rPr>
                        <a:t>394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429" marR="5429" marT="542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u="none" strike="noStrike">
                          <a:effectLst/>
                        </a:rPr>
                        <a:t>1 266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429" marR="5429" marT="542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u="none" strike="noStrike">
                          <a:effectLst/>
                        </a:rPr>
                        <a:t>1 737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429" marR="5429" marT="542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u="none" strike="noStrike">
                          <a:effectLst/>
                        </a:rPr>
                        <a:t>2 135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429" marR="5429" marT="542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u="none" strike="noStrike">
                          <a:effectLst/>
                        </a:rPr>
                        <a:t>2 359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429" marR="5429" marT="5429" marB="0" anchor="ctr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27348">
                <a:tc>
                  <a:txBody>
                    <a:bodyPr/>
                    <a:lstStyle/>
                    <a:p>
                      <a:pPr marL="36000" algn="l" fontAlgn="ctr"/>
                      <a:r>
                        <a:rPr lang="ru-RU" sz="800" u="none" strike="noStrike" dirty="0" err="1">
                          <a:effectLst/>
                        </a:rPr>
                        <a:t>Мистецтво</a:t>
                      </a:r>
                      <a:r>
                        <a:rPr lang="ru-RU" sz="800" u="none" strike="noStrike" dirty="0">
                          <a:effectLst/>
                        </a:rPr>
                        <a:t>, спорт, </a:t>
                      </a:r>
                      <a:r>
                        <a:rPr lang="ru-RU" sz="800" u="none" strike="noStrike" dirty="0" err="1">
                          <a:effectLst/>
                        </a:rPr>
                        <a:t>розваги</a:t>
                      </a:r>
                      <a:r>
                        <a:rPr lang="ru-RU" sz="800" u="none" strike="noStrike" dirty="0">
                          <a:effectLst/>
                        </a:rPr>
                        <a:t> та </a:t>
                      </a:r>
                      <a:r>
                        <a:rPr lang="ru-RU" sz="800" u="none" strike="noStrike" dirty="0" err="1">
                          <a:effectLst/>
                        </a:rPr>
                        <a:t>відпочинок</a:t>
                      </a:r>
                      <a:endParaRPr lang="ru-RU" sz="800" b="0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429" marR="5429" marT="542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429" marR="5429" marT="542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u="none" strike="noStrike">
                          <a:effectLst/>
                        </a:rPr>
                        <a:t>206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429" marR="5429" marT="542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u="none" strike="noStrike">
                          <a:effectLst/>
                        </a:rPr>
                        <a:t>813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429" marR="5429" marT="542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u="none" strike="noStrike">
                          <a:effectLst/>
                        </a:rPr>
                        <a:t>1 318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429" marR="5429" marT="542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u="none" strike="noStrike">
                          <a:effectLst/>
                        </a:rPr>
                        <a:t>1 630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429" marR="5429" marT="542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u="none" strike="noStrike">
                          <a:effectLst/>
                        </a:rPr>
                        <a:t>2 287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429" marR="5429" marT="5429" marB="0" anchor="ctr"/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27348">
                <a:tc>
                  <a:txBody>
                    <a:bodyPr/>
                    <a:lstStyle/>
                    <a:p>
                      <a:pPr marL="36000" algn="l" fontAlgn="ctr"/>
                      <a:r>
                        <a:rPr lang="ru-RU" sz="800" u="none" strike="noStrike" dirty="0" err="1">
                          <a:effectLst/>
                        </a:rPr>
                        <a:t>Випуск</a:t>
                      </a:r>
                      <a:r>
                        <a:rPr lang="ru-RU" sz="800" u="none" strike="noStrike" dirty="0">
                          <a:effectLst/>
                        </a:rPr>
                        <a:t> </a:t>
                      </a:r>
                      <a:r>
                        <a:rPr lang="ru-RU" sz="800" u="none" strike="noStrike" dirty="0" err="1">
                          <a:effectLst/>
                        </a:rPr>
                        <a:t>товарів</a:t>
                      </a:r>
                      <a:r>
                        <a:rPr lang="ru-RU" sz="800" u="none" strike="noStrike" dirty="0">
                          <a:effectLst/>
                        </a:rPr>
                        <a:t> та </a:t>
                      </a:r>
                      <a:r>
                        <a:rPr lang="ru-RU" sz="800" u="none" strike="noStrike" dirty="0" err="1">
                          <a:effectLst/>
                        </a:rPr>
                        <a:t>послуг</a:t>
                      </a:r>
                      <a:r>
                        <a:rPr lang="ru-RU" sz="800" u="none" strike="noStrike" dirty="0">
                          <a:effectLst/>
                        </a:rPr>
                        <a:t> в </a:t>
                      </a:r>
                      <a:r>
                        <a:rPr lang="ru-RU" sz="800" u="none" strike="noStrike" dirty="0" err="1">
                          <a:effectLst/>
                        </a:rPr>
                        <a:t>основних</a:t>
                      </a:r>
                      <a:r>
                        <a:rPr lang="ru-RU" sz="800" u="none" strike="noStrike" dirty="0">
                          <a:effectLst/>
                        </a:rPr>
                        <a:t> </a:t>
                      </a:r>
                      <a:r>
                        <a:rPr lang="ru-RU" sz="800" u="none" strike="noStrike" dirty="0" err="1">
                          <a:effectLst/>
                        </a:rPr>
                        <a:t>цінах</a:t>
                      </a:r>
                      <a:endParaRPr lang="ru-RU" sz="800" b="1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429" marR="5429" marT="542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1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429" marR="5429" marT="542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u="none" strike="noStrike">
                          <a:effectLst/>
                        </a:rPr>
                        <a:t>71 852</a:t>
                      </a:r>
                      <a:endParaRPr lang="ru-RU" sz="800" b="1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429" marR="5429" marT="542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u="none" strike="noStrike">
                          <a:effectLst/>
                        </a:rPr>
                        <a:t>202 067</a:t>
                      </a:r>
                      <a:endParaRPr lang="ru-RU" sz="800" b="1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429" marR="5429" marT="542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u="none" strike="noStrike">
                          <a:effectLst/>
                        </a:rPr>
                        <a:t>310 805</a:t>
                      </a:r>
                      <a:endParaRPr lang="ru-RU" sz="800" b="1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429" marR="5429" marT="542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u="none" strike="noStrike">
                          <a:effectLst/>
                        </a:rPr>
                        <a:t>371 127</a:t>
                      </a:r>
                      <a:endParaRPr lang="ru-RU" sz="800" b="1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429" marR="5429" marT="542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u="none" strike="noStrike">
                          <a:effectLst/>
                        </a:rPr>
                        <a:t>394 177</a:t>
                      </a:r>
                      <a:endParaRPr lang="ru-RU" sz="800" b="1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429" marR="5429" marT="5429" marB="0" anchor="ctr"/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27348">
                <a:tc>
                  <a:txBody>
                    <a:bodyPr/>
                    <a:lstStyle/>
                    <a:p>
                      <a:pPr marL="36000" algn="l" fontAlgn="ctr"/>
                      <a:r>
                        <a:rPr lang="ru-RU" sz="800" u="none" strike="noStrike" dirty="0" err="1">
                          <a:effectLst/>
                        </a:rPr>
                        <a:t>Податки</a:t>
                      </a:r>
                      <a:r>
                        <a:rPr lang="ru-RU" sz="800" u="none" strike="noStrike" dirty="0">
                          <a:effectLst/>
                        </a:rPr>
                        <a:t> на </a:t>
                      </a:r>
                      <a:r>
                        <a:rPr lang="ru-RU" sz="800" u="none" strike="noStrike" dirty="0" err="1">
                          <a:effectLst/>
                        </a:rPr>
                        <a:t>продукти</a:t>
                      </a:r>
                      <a:endParaRPr lang="ru-RU" sz="800" b="0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429" marR="5429" marT="542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429" marR="5429" marT="542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u="none" strike="noStrike">
                          <a:effectLst/>
                        </a:rPr>
                        <a:t>5 025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429" marR="5429" marT="542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u="none" strike="noStrike">
                          <a:effectLst/>
                        </a:rPr>
                        <a:t>10 573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429" marR="5429" marT="542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u="none" strike="noStrike">
                          <a:effectLst/>
                        </a:rPr>
                        <a:t>16 502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429" marR="5429" marT="542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u="none" strike="noStrike">
                          <a:effectLst/>
                        </a:rPr>
                        <a:t>23 050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429" marR="5429" marT="542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u="none" strike="noStrike">
                          <a:effectLst/>
                        </a:rPr>
                        <a:t>25 136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429" marR="5429" marT="5429" marB="0" anchor="ctr"/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27348">
                <a:tc>
                  <a:txBody>
                    <a:bodyPr/>
                    <a:lstStyle/>
                    <a:p>
                      <a:pPr marL="36000" algn="l" fontAlgn="ctr"/>
                      <a:r>
                        <a:rPr lang="ru-RU" sz="800" u="none" strike="noStrike" dirty="0" err="1">
                          <a:effectLst/>
                        </a:rPr>
                        <a:t>Субсидії</a:t>
                      </a:r>
                      <a:r>
                        <a:rPr lang="ru-RU" sz="800" u="none" strike="noStrike" dirty="0">
                          <a:effectLst/>
                        </a:rPr>
                        <a:t> на </a:t>
                      </a:r>
                      <a:r>
                        <a:rPr lang="ru-RU" sz="800" u="none" strike="noStrike" dirty="0" err="1">
                          <a:effectLst/>
                        </a:rPr>
                        <a:t>продукти</a:t>
                      </a:r>
                      <a:endParaRPr lang="ru-RU" sz="800" b="0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429" marR="5429" marT="542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429" marR="5429" marT="542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u="none" strike="noStrike">
                          <a:effectLst/>
                        </a:rPr>
                        <a:t>-281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429" marR="5429" marT="542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u="none" strike="noStrike">
                          <a:effectLst/>
                        </a:rPr>
                        <a:t>-260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429" marR="5429" marT="542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u="none" strike="noStrike">
                          <a:effectLst/>
                        </a:rPr>
                        <a:t>-321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429" marR="5429" marT="542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u="none" strike="noStrike">
                          <a:effectLst/>
                        </a:rPr>
                        <a:t>-240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429" marR="5429" marT="542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u="none" strike="noStrike">
                          <a:effectLst/>
                        </a:rPr>
                        <a:t>-497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429" marR="5429" marT="5429" marB="0" anchor="ctr"/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127348">
                <a:tc>
                  <a:txBody>
                    <a:bodyPr/>
                    <a:lstStyle/>
                    <a:p>
                      <a:pPr marL="36000" algn="l" fontAlgn="ctr"/>
                      <a:r>
                        <a:rPr lang="ru-RU" sz="800" u="none" strike="noStrike" dirty="0" err="1">
                          <a:effectLst/>
                        </a:rPr>
                        <a:t>Випуск</a:t>
                      </a:r>
                      <a:r>
                        <a:rPr lang="ru-RU" sz="800" u="none" strike="noStrike" dirty="0">
                          <a:effectLst/>
                        </a:rPr>
                        <a:t> </a:t>
                      </a:r>
                      <a:r>
                        <a:rPr lang="ru-RU" sz="800" u="none" strike="noStrike" dirty="0" err="1">
                          <a:effectLst/>
                        </a:rPr>
                        <a:t>товарів</a:t>
                      </a:r>
                      <a:r>
                        <a:rPr lang="ru-RU" sz="800" u="none" strike="noStrike" dirty="0">
                          <a:effectLst/>
                        </a:rPr>
                        <a:t> та </a:t>
                      </a:r>
                      <a:r>
                        <a:rPr lang="ru-RU" sz="800" u="none" strike="noStrike" dirty="0" err="1">
                          <a:effectLst/>
                        </a:rPr>
                        <a:t>послуг</a:t>
                      </a:r>
                      <a:r>
                        <a:rPr lang="ru-RU" sz="800" u="none" strike="noStrike" dirty="0">
                          <a:effectLst/>
                        </a:rPr>
                        <a:t> у </a:t>
                      </a:r>
                      <a:r>
                        <a:rPr lang="ru-RU" sz="800" u="none" strike="noStrike" dirty="0" err="1">
                          <a:effectLst/>
                        </a:rPr>
                        <a:t>ринкових</a:t>
                      </a:r>
                      <a:r>
                        <a:rPr lang="ru-RU" sz="800" u="none" strike="noStrike" dirty="0">
                          <a:effectLst/>
                        </a:rPr>
                        <a:t> </a:t>
                      </a:r>
                      <a:r>
                        <a:rPr lang="ru-RU" sz="800" u="none" strike="noStrike" dirty="0" err="1">
                          <a:effectLst/>
                        </a:rPr>
                        <a:t>цінах</a:t>
                      </a:r>
                      <a:endParaRPr lang="ru-RU" sz="800" b="1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429" marR="5429" marT="5429" marB="0" anchor="ctr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1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429" marR="5429" marT="5429" marB="0" anchor="ctr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u="none" strike="noStrike">
                          <a:effectLst/>
                        </a:rPr>
                        <a:t>76 596</a:t>
                      </a:r>
                      <a:endParaRPr lang="ru-RU" sz="800" b="1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429" marR="5429" marT="5429" marB="0" anchor="ctr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u="none" strike="noStrike">
                          <a:effectLst/>
                        </a:rPr>
                        <a:t>212 380</a:t>
                      </a:r>
                      <a:endParaRPr lang="ru-RU" sz="800" b="1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429" marR="5429" marT="5429" marB="0" anchor="ctr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u="none" strike="noStrike" dirty="0">
                          <a:effectLst/>
                        </a:rPr>
                        <a:t>326 986</a:t>
                      </a:r>
                      <a:endParaRPr lang="ru-RU" sz="800" b="1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429" marR="5429" marT="5429" marB="0" anchor="ctr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u="none" strike="noStrike" dirty="0">
                          <a:effectLst/>
                        </a:rPr>
                        <a:t>393 937</a:t>
                      </a:r>
                      <a:endParaRPr lang="ru-RU" sz="800" b="1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429" marR="5429" marT="5429" marB="0" anchor="ctr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u="none" strike="noStrike" dirty="0">
                          <a:effectLst/>
                        </a:rPr>
                        <a:t>418 815</a:t>
                      </a:r>
                      <a:endParaRPr lang="ru-RU" sz="800" b="1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429" marR="5429" marT="5429" marB="0" anchor="ctr"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127348">
                <a:tc>
                  <a:txBody>
                    <a:bodyPr/>
                    <a:lstStyle/>
                    <a:p>
                      <a:pPr marL="36000" algn="l" fontAlgn="b"/>
                      <a:endParaRPr lang="ru-RU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29" marR="5429" marT="542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29" marR="5429" marT="542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29" marR="5429" marT="542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29" marR="5429" marT="542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29" marR="5429" marT="542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29" marR="5429" marT="542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29" marR="5429" marT="5429" marB="0" anchor="b"/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  <a:tr h="127348">
                <a:tc>
                  <a:txBody>
                    <a:bodyPr/>
                    <a:lstStyle/>
                    <a:p>
                      <a:pPr marL="36000" algn="l" fontAlgn="b"/>
                      <a:r>
                        <a:rPr lang="ru-RU" sz="800" b="1" u="none" strike="noStrike" dirty="0">
                          <a:effectLst/>
                        </a:rPr>
                        <a:t>ВВП в млн. дол. США</a:t>
                      </a:r>
                      <a:endParaRPr lang="ru-RU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29" marR="5429" marT="542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29" marR="5429" marT="542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29" marR="5429" marT="542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29" marR="5429" marT="542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29" marR="5429" marT="542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29" marR="5429" marT="5429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b="1" u="none" strike="noStrike">
                          <a:effectLst/>
                        </a:rPr>
                        <a:t>176 264</a:t>
                      </a:r>
                      <a:endParaRPr lang="ru-RU" sz="800" b="1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429" marR="5429" marT="5429" marB="0" anchor="ctr"/>
                </a:tc>
                <a:extLst>
                  <a:ext uri="{0D108BD9-81ED-4DB2-BD59-A6C34878D82A}">
                    <a16:rowId xmlns:a16="http://schemas.microsoft.com/office/drawing/2014/main" val="10027"/>
                  </a:ext>
                </a:extLst>
              </a:tr>
              <a:tr h="127348">
                <a:tc>
                  <a:txBody>
                    <a:bodyPr/>
                    <a:lstStyle/>
                    <a:p>
                      <a:pPr marL="36000" algn="l" fontAlgn="b"/>
                      <a:r>
                        <a:rPr lang="ru-RU" sz="800" b="0" i="1" u="none" strike="noStrike" baseline="0" dirty="0">
                          <a:effectLst/>
                        </a:rPr>
                        <a:t>у </a:t>
                      </a:r>
                      <a:r>
                        <a:rPr lang="ru-RU" sz="800" b="0" i="1" u="none" strike="noStrike" baseline="0" dirty="0" err="1">
                          <a:effectLst/>
                        </a:rPr>
                        <a:t>відсотках</a:t>
                      </a:r>
                      <a:r>
                        <a:rPr lang="ru-RU" sz="800" b="0" i="1" u="none" strike="noStrike" dirty="0">
                          <a:effectLst/>
                        </a:rPr>
                        <a:t> до </a:t>
                      </a:r>
                      <a:r>
                        <a:rPr lang="ru-RU" sz="800" b="0" i="1" u="none" strike="noStrike" dirty="0" err="1">
                          <a:effectLst/>
                        </a:rPr>
                        <a:t>випуску</a:t>
                      </a:r>
                      <a:endParaRPr lang="ru-RU" sz="800" b="0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29" marR="5429" marT="542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29" marR="5429" marT="542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29" marR="5429" marT="542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29" marR="5429" marT="542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29" marR="5429" marT="542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29" marR="5429" marT="542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800" b="0" i="1" u="none" strike="noStrike" dirty="0">
                          <a:effectLst/>
                        </a:rPr>
                        <a:t>42,09%</a:t>
                      </a:r>
                      <a:endParaRPr lang="ru-RU" sz="800" b="0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29" marR="5429" marT="5429" marB="0" anchor="b"/>
                </a:tc>
                <a:extLst>
                  <a:ext uri="{0D108BD9-81ED-4DB2-BD59-A6C34878D82A}">
                    <a16:rowId xmlns:a16="http://schemas.microsoft.com/office/drawing/2014/main" val="10028"/>
                  </a:ext>
                </a:extLst>
              </a:tr>
              <a:tr h="127348">
                <a:tc>
                  <a:txBody>
                    <a:bodyPr/>
                    <a:lstStyle/>
                    <a:p>
                      <a:pPr marL="36000" algn="l" fontAlgn="b"/>
                      <a:r>
                        <a:rPr lang="ru-RU" sz="800" b="1" u="none" strike="noStrike" dirty="0" err="1">
                          <a:effectLst/>
                        </a:rPr>
                        <a:t>Вилучення</a:t>
                      </a:r>
                      <a:r>
                        <a:rPr lang="ru-RU" sz="800" b="1" u="none" strike="noStrike" dirty="0">
                          <a:effectLst/>
                        </a:rPr>
                        <a:t> в  млн. дол. США</a:t>
                      </a:r>
                      <a:endParaRPr lang="ru-RU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29" marR="5429" marT="542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29" marR="5429" marT="542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29" marR="5429" marT="542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29" marR="5429" marT="542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29" marR="5429" marT="542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29" marR="5429" marT="5429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b="1" u="none" strike="noStrike">
                          <a:effectLst/>
                        </a:rPr>
                        <a:t>81 242</a:t>
                      </a:r>
                      <a:endParaRPr lang="ru-RU" sz="800" b="1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429" marR="5429" marT="5429" marB="0" anchor="ctr"/>
                </a:tc>
                <a:extLst>
                  <a:ext uri="{0D108BD9-81ED-4DB2-BD59-A6C34878D82A}">
                    <a16:rowId xmlns:a16="http://schemas.microsoft.com/office/drawing/2014/main" val="10029"/>
                  </a:ext>
                </a:extLst>
              </a:tr>
              <a:tr h="127348">
                <a:tc>
                  <a:txBody>
                    <a:bodyPr/>
                    <a:lstStyle/>
                    <a:p>
                      <a:pPr marL="36000" algn="l" fontAlgn="b"/>
                      <a:r>
                        <a:rPr lang="ru-RU" sz="800" b="0" i="1" u="none" strike="noStrike" baseline="0" dirty="0">
                          <a:effectLst/>
                        </a:rPr>
                        <a:t>у </a:t>
                      </a:r>
                      <a:r>
                        <a:rPr lang="ru-RU" sz="800" b="0" i="1" u="none" strike="noStrike" baseline="0" dirty="0" err="1">
                          <a:effectLst/>
                        </a:rPr>
                        <a:t>відсотках</a:t>
                      </a:r>
                      <a:r>
                        <a:rPr lang="ru-RU" sz="800" b="0" i="1" u="none" strike="noStrike" baseline="0" dirty="0">
                          <a:effectLst/>
                        </a:rPr>
                        <a:t> </a:t>
                      </a:r>
                      <a:r>
                        <a:rPr lang="ru-RU" sz="800" b="0" i="1" u="none" strike="noStrike" dirty="0">
                          <a:effectLst/>
                        </a:rPr>
                        <a:t> до </a:t>
                      </a:r>
                      <a:r>
                        <a:rPr lang="ru-RU" sz="800" b="0" i="1" u="none" strike="noStrike" dirty="0" err="1">
                          <a:effectLst/>
                        </a:rPr>
                        <a:t>випуску</a:t>
                      </a:r>
                      <a:endParaRPr lang="ru-RU" sz="800" b="0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29" marR="5429" marT="542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800" b="0" i="1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29" marR="5429" marT="542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800" b="0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29" marR="5429" marT="542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800" b="0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29" marR="5429" marT="542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800" b="0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29" marR="5429" marT="542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800" b="0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29" marR="5429" marT="542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800" b="0" i="1" u="none" strike="noStrike" dirty="0">
                          <a:effectLst/>
                        </a:rPr>
                        <a:t>19,40%</a:t>
                      </a:r>
                      <a:endParaRPr lang="ru-RU" sz="800" b="0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29" marR="5429" marT="5429" marB="0" anchor="b"/>
                </a:tc>
                <a:extLst>
                  <a:ext uri="{0D108BD9-81ED-4DB2-BD59-A6C34878D82A}">
                    <a16:rowId xmlns:a16="http://schemas.microsoft.com/office/drawing/2014/main" val="10030"/>
                  </a:ext>
                </a:extLst>
              </a:tr>
              <a:tr h="127348">
                <a:tc>
                  <a:txBody>
                    <a:bodyPr/>
                    <a:lstStyle/>
                    <a:p>
                      <a:pPr marL="36000" algn="l" fontAlgn="b"/>
                      <a:r>
                        <a:rPr lang="ru-RU" sz="800" b="1" u="none" strike="noStrike" dirty="0" err="1">
                          <a:effectLst/>
                        </a:rPr>
                        <a:t>Запозичення</a:t>
                      </a:r>
                      <a:r>
                        <a:rPr lang="ru-RU" sz="800" b="1" u="none" strike="noStrike" dirty="0">
                          <a:effectLst/>
                        </a:rPr>
                        <a:t> в  млн. дол. США</a:t>
                      </a:r>
                      <a:endParaRPr lang="ru-RU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29" marR="5429" marT="542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29" marR="5429" marT="542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29" marR="5429" marT="542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29" marR="5429" marT="542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29" marR="5429" marT="542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29" marR="5429" marT="5429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b="1" u="none" strike="noStrike">
                          <a:effectLst/>
                        </a:rPr>
                        <a:t>4 855</a:t>
                      </a:r>
                      <a:endParaRPr lang="ru-RU" sz="800" b="1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429" marR="5429" marT="5429" marB="0" anchor="ctr"/>
                </a:tc>
                <a:extLst>
                  <a:ext uri="{0D108BD9-81ED-4DB2-BD59-A6C34878D82A}">
                    <a16:rowId xmlns:a16="http://schemas.microsoft.com/office/drawing/2014/main" val="10031"/>
                  </a:ext>
                </a:extLst>
              </a:tr>
              <a:tr h="127348">
                <a:tc>
                  <a:txBody>
                    <a:bodyPr/>
                    <a:lstStyle/>
                    <a:p>
                      <a:pPr marL="36000" algn="l" fontAlgn="b"/>
                      <a:r>
                        <a:rPr lang="ru-RU" sz="800" b="0" i="1" u="none" strike="noStrike" baseline="0" dirty="0">
                          <a:effectLst/>
                        </a:rPr>
                        <a:t>у </a:t>
                      </a:r>
                      <a:r>
                        <a:rPr lang="ru-RU" sz="800" b="0" i="1" u="none" strike="noStrike" baseline="0" dirty="0" err="1">
                          <a:effectLst/>
                        </a:rPr>
                        <a:t>відсотках</a:t>
                      </a:r>
                      <a:r>
                        <a:rPr lang="ru-RU" sz="800" b="0" i="1" u="none" strike="noStrike" baseline="0" dirty="0">
                          <a:effectLst/>
                        </a:rPr>
                        <a:t> </a:t>
                      </a:r>
                      <a:r>
                        <a:rPr lang="ru-RU" sz="800" b="0" i="1" u="none" strike="noStrike" dirty="0">
                          <a:effectLst/>
                        </a:rPr>
                        <a:t> до </a:t>
                      </a:r>
                      <a:r>
                        <a:rPr lang="ru-RU" sz="800" b="0" i="1" u="none" strike="noStrike" dirty="0" err="1">
                          <a:effectLst/>
                        </a:rPr>
                        <a:t>випуску</a:t>
                      </a:r>
                      <a:endParaRPr lang="ru-RU" sz="8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429" marR="5429" marT="542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800" b="0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29" marR="5429" marT="542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800" b="0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29" marR="5429" marT="542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800" b="0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29" marR="5429" marT="542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800" b="0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29" marR="5429" marT="542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800" b="0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29" marR="5429" marT="542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800" b="0" i="1" u="none" strike="noStrike" dirty="0">
                          <a:effectLst/>
                        </a:rPr>
                        <a:t>1,16%</a:t>
                      </a:r>
                      <a:endParaRPr lang="ru-RU" sz="800" b="0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29" marR="5429" marT="5429" marB="0" anchor="b"/>
                </a:tc>
                <a:extLst>
                  <a:ext uri="{0D108BD9-81ED-4DB2-BD59-A6C34878D82A}">
                    <a16:rowId xmlns:a16="http://schemas.microsoft.com/office/drawing/2014/main" val="10032"/>
                  </a:ext>
                </a:extLst>
              </a:tr>
              <a:tr h="127348">
                <a:tc>
                  <a:txBody>
                    <a:bodyPr/>
                    <a:lstStyle/>
                    <a:p>
                      <a:pPr marL="36000" algn="l" fontAlgn="b"/>
                      <a:r>
                        <a:rPr lang="ru-RU" sz="800" b="1" u="none" strike="noStrike" dirty="0" err="1">
                          <a:effectLst/>
                        </a:rPr>
                        <a:t>Встого</a:t>
                      </a:r>
                      <a:r>
                        <a:rPr lang="ru-RU" sz="800" b="1" u="none" strike="noStrike" dirty="0">
                          <a:effectLst/>
                        </a:rPr>
                        <a:t> </a:t>
                      </a:r>
                      <a:r>
                        <a:rPr lang="ru-RU" sz="800" b="1" u="none" strike="noStrike" dirty="0" err="1">
                          <a:effectLst/>
                        </a:rPr>
                        <a:t>витрат</a:t>
                      </a:r>
                      <a:r>
                        <a:rPr lang="ru-RU" sz="800" b="1" u="none" strike="noStrike" dirty="0">
                          <a:effectLst/>
                        </a:rPr>
                        <a:t> в млн. дол. США</a:t>
                      </a:r>
                      <a:endParaRPr lang="ru-RU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29" marR="5429" marT="542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29" marR="5429" marT="542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29" marR="5429" marT="542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29" marR="5429" marT="542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29" marR="5429" marT="542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29" marR="5429" marT="5429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b="1" u="none" strike="noStrike" dirty="0">
                          <a:effectLst/>
                        </a:rPr>
                        <a:t>86 097</a:t>
                      </a:r>
                      <a:endParaRPr lang="ru-RU" sz="800" b="1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429" marR="5429" marT="5429" marB="0" anchor="ctr"/>
                </a:tc>
                <a:extLst>
                  <a:ext uri="{0D108BD9-81ED-4DB2-BD59-A6C34878D82A}">
                    <a16:rowId xmlns:a16="http://schemas.microsoft.com/office/drawing/2014/main" val="10033"/>
                  </a:ext>
                </a:extLst>
              </a:tr>
              <a:tr h="127348">
                <a:tc>
                  <a:txBody>
                    <a:bodyPr/>
                    <a:lstStyle/>
                    <a:p>
                      <a:pPr marL="36000" algn="l" fontAlgn="b"/>
                      <a:r>
                        <a:rPr lang="ru-RU" sz="800" b="0" i="1" u="none" strike="noStrike" baseline="0" dirty="0">
                          <a:effectLst/>
                        </a:rPr>
                        <a:t>у </a:t>
                      </a:r>
                      <a:r>
                        <a:rPr lang="ru-RU" sz="800" b="0" i="1" u="none" strike="noStrike" baseline="0" dirty="0" err="1">
                          <a:effectLst/>
                        </a:rPr>
                        <a:t>відсотках</a:t>
                      </a:r>
                      <a:r>
                        <a:rPr lang="ru-RU" sz="800" b="0" i="1" u="none" strike="noStrike" baseline="0" dirty="0">
                          <a:effectLst/>
                        </a:rPr>
                        <a:t> </a:t>
                      </a:r>
                      <a:r>
                        <a:rPr lang="ru-RU" sz="800" b="0" i="1" u="none" strike="noStrike" dirty="0">
                          <a:effectLst/>
                        </a:rPr>
                        <a:t> до </a:t>
                      </a:r>
                      <a:r>
                        <a:rPr lang="ru-RU" sz="800" b="0" i="1" u="none" strike="noStrike" dirty="0" err="1">
                          <a:effectLst/>
                        </a:rPr>
                        <a:t>випуску</a:t>
                      </a:r>
                      <a:endParaRPr lang="ru-RU" sz="8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429" marR="5429" marT="542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800" b="0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29" marR="5429" marT="542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800" b="0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29" marR="5429" marT="542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800" b="0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29" marR="5429" marT="542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800" b="0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29" marR="5429" marT="542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800" b="0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29" marR="5429" marT="542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800" b="0" i="1" u="none" strike="noStrike" dirty="0">
                          <a:effectLst/>
                        </a:rPr>
                        <a:t>20,56%</a:t>
                      </a:r>
                      <a:endParaRPr lang="ru-RU" sz="800" b="0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29" marR="5429" marT="5429" marB="0" anchor="b"/>
                </a:tc>
                <a:extLst>
                  <a:ext uri="{0D108BD9-81ED-4DB2-BD59-A6C34878D82A}">
                    <a16:rowId xmlns:a16="http://schemas.microsoft.com/office/drawing/2014/main" val="10034"/>
                  </a:ext>
                </a:extLst>
              </a:tr>
            </a:tbl>
          </a:graphicData>
        </a:graphic>
      </p:graphicFrame>
      <p:sp>
        <p:nvSpPr>
          <p:cNvPr id="32037" name="TextBox 6">
            <a:extLst>
              <a:ext uri="{FF2B5EF4-FFF2-40B4-BE49-F238E27FC236}">
                <a16:creationId xmlns:a16="http://schemas.microsoft.com/office/drawing/2014/main" id="{AA6ABEBA-38F4-466D-A5A6-83780AC6FD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588" y="347663"/>
            <a:ext cx="7975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fontAlgn="ctr" hangingPunct="1">
              <a:spcBef>
                <a:spcPct val="0"/>
              </a:spcBef>
              <a:buFontTx/>
              <a:buNone/>
            </a:pPr>
            <a:r>
              <a:rPr lang="uk-UA" altLang="ru-RU" sz="2000" b="1">
                <a:solidFill>
                  <a:srgbClr val="FF9900"/>
                </a:solidFill>
              </a:rPr>
              <a:t>Випуск товарів та послуг за 2000- 2012 рр. млн. дол. США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Номер слайда 1">
            <a:extLst>
              <a:ext uri="{FF2B5EF4-FFF2-40B4-BE49-F238E27FC236}">
                <a16:creationId xmlns:a16="http://schemas.microsoft.com/office/drawing/2014/main" id="{F90D65C9-F120-4151-9D4F-D899F3E6303C}"/>
              </a:ext>
            </a:extLst>
          </p:cNvPr>
          <p:cNvSpPr txBox="1">
            <a:spLocks noGrp="1"/>
          </p:cNvSpPr>
          <p:nvPr/>
        </p:nvSpPr>
        <p:spPr bwMode="auto">
          <a:xfrm>
            <a:off x="6677025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18F8DB7-A104-423A-8465-5B0C13785CED}" type="slidenum">
              <a:rPr lang="ru-RU" altLang="ru-RU" sz="1200">
                <a:solidFill>
                  <a:schemeClr val="bg1"/>
                </a:solidFill>
              </a:rPr>
              <a:pPr algn="r" eaLnBrk="1" hangingPunct="1">
                <a:spcBef>
                  <a:spcPct val="0"/>
                </a:spcBef>
                <a:buFontTx/>
                <a:buNone/>
              </a:pPr>
              <a:t>22</a:t>
            </a:fld>
            <a:endParaRPr lang="ru-RU" altLang="ru-RU" sz="1200">
              <a:solidFill>
                <a:schemeClr val="bg1"/>
              </a:solidFill>
            </a:endParaRPr>
          </a:p>
        </p:txBody>
      </p:sp>
      <p:sp>
        <p:nvSpPr>
          <p:cNvPr id="32771" name="TextBox 6">
            <a:extLst>
              <a:ext uri="{FF2B5EF4-FFF2-40B4-BE49-F238E27FC236}">
                <a16:creationId xmlns:a16="http://schemas.microsoft.com/office/drawing/2014/main" id="{46642B4E-A380-477A-BD6B-9C79C02B0C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588" y="257175"/>
            <a:ext cx="797560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uk-UA" sz="2400" b="1">
                <a:solidFill>
                  <a:srgbClr val="FF9900"/>
                </a:solidFill>
              </a:rPr>
              <a:t>Рейтинг видів діяльності по об</a:t>
            </a:r>
            <a:r>
              <a:rPr lang="en-US" altLang="uk-UA" sz="2400" b="1">
                <a:solidFill>
                  <a:srgbClr val="FF9900"/>
                </a:solidFill>
              </a:rPr>
              <a:t>’</a:t>
            </a:r>
            <a:r>
              <a:rPr lang="uk-UA" altLang="uk-UA" sz="2400" b="1">
                <a:solidFill>
                  <a:srgbClr val="FF9900"/>
                </a:solidFill>
              </a:rPr>
              <a:t>є</a:t>
            </a:r>
            <a:r>
              <a:rPr lang="ru-RU" altLang="uk-UA" sz="2400" b="1">
                <a:solidFill>
                  <a:srgbClr val="FF9900"/>
                </a:solidFill>
              </a:rPr>
              <a:t>му випуску та по впливу на зовнішньоекономічну діяльність за 2012р.</a:t>
            </a:r>
            <a:endParaRPr lang="uk-UA" altLang="ru-RU" sz="2400" b="1">
              <a:solidFill>
                <a:srgbClr val="FF9900"/>
              </a:solidFill>
            </a:endParaRPr>
          </a:p>
        </p:txBody>
      </p:sp>
      <p:graphicFrame>
        <p:nvGraphicFramePr>
          <p:cNvPr id="8" name="Таблица 7">
            <a:extLst>
              <a:ext uri="{FF2B5EF4-FFF2-40B4-BE49-F238E27FC236}">
                <a16:creationId xmlns:a16="http://schemas.microsoft.com/office/drawing/2014/main" id="{67EBD912-B36F-4C5E-B31F-CE299AFB8306}"/>
              </a:ext>
            </a:extLst>
          </p:cNvPr>
          <p:cNvGraphicFramePr>
            <a:graphicFrameLocks noGrp="1"/>
          </p:cNvGraphicFramePr>
          <p:nvPr/>
        </p:nvGraphicFramePr>
        <p:xfrm>
          <a:off x="211138" y="1027113"/>
          <a:ext cx="8686801" cy="5349874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27974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98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72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05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59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59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3247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1289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2453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2421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 dirty="0" err="1">
                          <a:effectLst/>
                        </a:rPr>
                        <a:t>Найменування</a:t>
                      </a:r>
                      <a:endParaRPr lang="ru-RU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23" marR="5123" marT="5123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Код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23" marR="5123" marT="5123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Випуск товарів та послуг, тис.дол.США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123" marR="5123" marT="5123" marB="0" anchor="ctr"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 dirty="0">
                          <a:effectLst/>
                        </a:rPr>
                        <a:t>По товарам та </a:t>
                      </a:r>
                      <a:r>
                        <a:rPr lang="ru-RU" sz="800" u="none" strike="noStrike" dirty="0" err="1">
                          <a:effectLst/>
                        </a:rPr>
                        <a:t>послугам</a:t>
                      </a:r>
                      <a:r>
                        <a:rPr lang="ru-RU" sz="800" u="none" strike="noStrike" dirty="0">
                          <a:effectLst/>
                        </a:rPr>
                        <a:t>, </a:t>
                      </a:r>
                      <a:r>
                        <a:rPr lang="ru-RU" sz="800" u="none" strike="noStrike" dirty="0" err="1">
                          <a:effectLst/>
                        </a:rPr>
                        <a:t>тис.дол.США</a:t>
                      </a:r>
                      <a:endParaRPr lang="ru-RU" sz="800" b="0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123" marR="5123" marT="5123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Споживання в Україні, тис.дол.США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123" marR="5123" marT="5123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ru-RU" sz="1000" b="1" u="none" strike="noStrike" dirty="0">
                          <a:effectLst/>
                        </a:rPr>
                        <a:t>Рейтинг по </a:t>
                      </a:r>
                      <a:r>
                        <a:rPr lang="ru-RU" sz="1000" b="1" u="none" strike="noStrike" dirty="0" err="1">
                          <a:effectLst/>
                        </a:rPr>
                        <a:t>випуску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123" marR="5123" marT="5123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ru-RU" sz="1000" b="1" u="none" strike="noStrike" dirty="0">
                          <a:effectLst/>
                        </a:rPr>
                        <a:t>Рейтинг по </a:t>
                      </a:r>
                      <a:r>
                        <a:rPr lang="ru-RU" sz="1000" b="1" u="none" strike="noStrike" dirty="0" err="1">
                          <a:effectLst/>
                        </a:rPr>
                        <a:t>експорту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123" marR="5123" marT="5123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2838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 dirty="0" err="1">
                          <a:effectLst/>
                        </a:rPr>
                        <a:t>Експорт</a:t>
                      </a:r>
                      <a:endParaRPr lang="ru-RU" sz="800" b="0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123" marR="5123" marT="51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 dirty="0" err="1">
                          <a:effectLst/>
                        </a:rPr>
                        <a:t>Імпорт</a:t>
                      </a:r>
                      <a:endParaRPr lang="ru-RU" sz="800" b="0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123" marR="5123" marT="51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 dirty="0" err="1">
                          <a:effectLst/>
                        </a:rPr>
                        <a:t>Експорт</a:t>
                      </a:r>
                      <a:r>
                        <a:rPr lang="ru-RU" sz="800" u="none" strike="noStrike" dirty="0">
                          <a:effectLst/>
                        </a:rPr>
                        <a:t> та </a:t>
                      </a:r>
                      <a:r>
                        <a:rPr lang="ru-RU" sz="800" u="none" strike="noStrike" dirty="0" err="1">
                          <a:effectLst/>
                        </a:rPr>
                        <a:t>імпорт</a:t>
                      </a:r>
                      <a:r>
                        <a:rPr lang="ru-RU" sz="800" u="none" strike="noStrike" dirty="0">
                          <a:effectLst/>
                        </a:rPr>
                        <a:t> сальдо по товарам та </a:t>
                      </a:r>
                      <a:r>
                        <a:rPr lang="ru-RU" sz="800" u="none" strike="noStrike" dirty="0" err="1">
                          <a:effectLst/>
                        </a:rPr>
                        <a:t>послугам</a:t>
                      </a:r>
                      <a:r>
                        <a:rPr lang="ru-RU" sz="800" u="none" strike="noStrike" dirty="0">
                          <a:effectLst/>
                        </a:rPr>
                        <a:t> </a:t>
                      </a:r>
                      <a:endParaRPr lang="ru-RU" sz="800" b="0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123" marR="5123" marT="5123" marB="0" anchor="ctr"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8981">
                <a:tc>
                  <a:txBody>
                    <a:bodyPr/>
                    <a:lstStyle/>
                    <a:p>
                      <a:pPr algn="l" fontAlgn="ctr"/>
                      <a:r>
                        <a:rPr lang="ru-RU" sz="800" u="none" strike="noStrike" dirty="0" err="1">
                          <a:effectLst/>
                        </a:rPr>
                        <a:t>Оптова</a:t>
                      </a:r>
                      <a:r>
                        <a:rPr lang="ru-RU" sz="800" u="none" strike="noStrike" dirty="0">
                          <a:effectLst/>
                        </a:rPr>
                        <a:t> та </a:t>
                      </a:r>
                      <a:r>
                        <a:rPr lang="ru-RU" sz="800" u="none" strike="noStrike" dirty="0" err="1">
                          <a:effectLst/>
                        </a:rPr>
                        <a:t>роздрібна</a:t>
                      </a:r>
                      <a:r>
                        <a:rPr lang="ru-RU" sz="800" u="none" strike="noStrike" dirty="0">
                          <a:effectLst/>
                        </a:rPr>
                        <a:t> </a:t>
                      </a:r>
                      <a:r>
                        <a:rPr lang="ru-RU" sz="800" u="none" strike="noStrike" dirty="0" err="1">
                          <a:effectLst/>
                        </a:rPr>
                        <a:t>торгівля</a:t>
                      </a:r>
                      <a:r>
                        <a:rPr lang="ru-RU" sz="800" u="none" strike="noStrike" dirty="0">
                          <a:effectLst/>
                        </a:rPr>
                        <a:t>; ремонт </a:t>
                      </a:r>
                      <a:r>
                        <a:rPr lang="ru-RU" sz="800" u="none" strike="noStrike" dirty="0" err="1">
                          <a:effectLst/>
                        </a:rPr>
                        <a:t>автотранспортних</a:t>
                      </a:r>
                      <a:r>
                        <a:rPr lang="ru-RU" sz="800" u="none" strike="noStrike" dirty="0">
                          <a:effectLst/>
                        </a:rPr>
                        <a:t> </a:t>
                      </a:r>
                      <a:r>
                        <a:rPr lang="ru-RU" sz="800" u="none" strike="noStrike" dirty="0" err="1">
                          <a:effectLst/>
                        </a:rPr>
                        <a:t>засобів</a:t>
                      </a:r>
                      <a:r>
                        <a:rPr lang="ru-RU" sz="800" u="none" strike="noStrike" dirty="0">
                          <a:effectLst/>
                        </a:rPr>
                        <a:t> і </a:t>
                      </a:r>
                      <a:r>
                        <a:rPr lang="ru-RU" sz="800" u="none" strike="noStrike" dirty="0" err="1">
                          <a:effectLst/>
                        </a:rPr>
                        <a:t>мотоциклів</a:t>
                      </a:r>
                      <a:endParaRPr lang="ru-RU" sz="800" b="0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36000" marR="5123" marT="51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G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123" marR="5123" marT="51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 dirty="0">
                          <a:effectLst/>
                        </a:rPr>
                        <a:t>49 949 831</a:t>
                      </a:r>
                      <a:endParaRPr lang="ru-RU" sz="800" b="0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123" marR="5123" marT="51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 dirty="0">
                          <a:effectLst/>
                        </a:rPr>
                        <a:t> </a:t>
                      </a:r>
                      <a:endParaRPr lang="ru-RU" sz="800" b="0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123" marR="5123" marT="51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123" marR="5123" marT="51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123" marR="5123" marT="51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49 949 831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123" marR="5123" marT="51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effectLst/>
                        </a:rPr>
                        <a:t>A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23" marR="5123" marT="51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u="none" strike="noStrike">
                          <a:effectLst/>
                        </a:rPr>
                        <a:t>С</a:t>
                      </a:r>
                      <a:endParaRPr lang="ru-RU" sz="1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23" marR="5123" marT="5123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8981">
                <a:tc>
                  <a:txBody>
                    <a:bodyPr/>
                    <a:lstStyle/>
                    <a:p>
                      <a:pPr algn="l" fontAlgn="ctr"/>
                      <a:r>
                        <a:rPr lang="ru-RU" sz="800" u="none" strike="noStrike" dirty="0" err="1">
                          <a:effectLst/>
                        </a:rPr>
                        <a:t>Сільське</a:t>
                      </a:r>
                      <a:r>
                        <a:rPr lang="ru-RU" sz="800" u="none" strike="noStrike" dirty="0">
                          <a:effectLst/>
                        </a:rPr>
                        <a:t> </a:t>
                      </a:r>
                      <a:r>
                        <a:rPr lang="ru-RU" sz="800" u="none" strike="noStrike" dirty="0" err="1">
                          <a:effectLst/>
                        </a:rPr>
                        <a:t>господарство</a:t>
                      </a:r>
                      <a:r>
                        <a:rPr lang="ru-RU" sz="800" u="none" strike="noStrike" dirty="0">
                          <a:effectLst/>
                        </a:rPr>
                        <a:t>, </a:t>
                      </a:r>
                      <a:r>
                        <a:rPr lang="ru-RU" sz="800" u="none" strike="noStrike" dirty="0" err="1">
                          <a:effectLst/>
                        </a:rPr>
                        <a:t>лісове</a:t>
                      </a:r>
                      <a:r>
                        <a:rPr lang="ru-RU" sz="800" u="none" strike="noStrike" dirty="0">
                          <a:effectLst/>
                        </a:rPr>
                        <a:t> </a:t>
                      </a:r>
                      <a:r>
                        <a:rPr lang="ru-RU" sz="800" u="none" strike="noStrike" dirty="0" err="1">
                          <a:effectLst/>
                        </a:rPr>
                        <a:t>господарство</a:t>
                      </a:r>
                      <a:r>
                        <a:rPr lang="ru-RU" sz="800" u="none" strike="noStrike" dirty="0">
                          <a:effectLst/>
                        </a:rPr>
                        <a:t> та </a:t>
                      </a:r>
                      <a:r>
                        <a:rPr lang="ru-RU" sz="800" u="none" strike="noStrike" dirty="0" err="1">
                          <a:effectLst/>
                        </a:rPr>
                        <a:t>рибне</a:t>
                      </a:r>
                      <a:r>
                        <a:rPr lang="ru-RU" sz="800" u="none" strike="noStrike" dirty="0">
                          <a:effectLst/>
                        </a:rPr>
                        <a:t> </a:t>
                      </a:r>
                      <a:r>
                        <a:rPr lang="ru-RU" sz="800" u="none" strike="noStrike" dirty="0" err="1">
                          <a:effectLst/>
                        </a:rPr>
                        <a:t>господарство</a:t>
                      </a:r>
                      <a:endParaRPr lang="ru-RU" sz="800" b="0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36000" marR="5123" marT="51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123" marR="5123" marT="51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 dirty="0">
                          <a:effectLst/>
                        </a:rPr>
                        <a:t>33 777 430</a:t>
                      </a:r>
                      <a:endParaRPr lang="ru-RU" sz="800" b="0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123" marR="5123" marT="51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-10 175 223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123" marR="5123" marT="51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4 148 036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123" marR="5123" marT="51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-6 027 188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123" marR="5123" marT="51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27 750 243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123" marR="5123" marT="51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effectLst/>
                        </a:rPr>
                        <a:t>A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23" marR="5123" marT="51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u="none" strike="noStrike">
                          <a:effectLst/>
                        </a:rPr>
                        <a:t>А</a:t>
                      </a:r>
                      <a:endParaRPr lang="ru-RU" sz="1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23" marR="5123" marT="5123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8981">
                <a:tc>
                  <a:txBody>
                    <a:bodyPr/>
                    <a:lstStyle/>
                    <a:p>
                      <a:pPr algn="l" fontAlgn="ctr"/>
                      <a:r>
                        <a:rPr lang="ru-RU" sz="800" u="none" strike="noStrike" dirty="0">
                          <a:effectLst/>
                        </a:rPr>
                        <a:t>Транспорт, </a:t>
                      </a:r>
                      <a:r>
                        <a:rPr lang="ru-RU" sz="800" u="none" strike="noStrike" dirty="0" err="1">
                          <a:effectLst/>
                        </a:rPr>
                        <a:t>складське</a:t>
                      </a:r>
                      <a:r>
                        <a:rPr lang="ru-RU" sz="800" u="none" strike="noStrike" dirty="0">
                          <a:effectLst/>
                        </a:rPr>
                        <a:t> </a:t>
                      </a:r>
                      <a:r>
                        <a:rPr lang="ru-RU" sz="800" u="none" strike="noStrike" dirty="0" err="1">
                          <a:effectLst/>
                        </a:rPr>
                        <a:t>господарство</a:t>
                      </a:r>
                      <a:r>
                        <a:rPr lang="ru-RU" sz="800" u="none" strike="noStrike" dirty="0">
                          <a:effectLst/>
                        </a:rPr>
                        <a:t>, </a:t>
                      </a:r>
                      <a:r>
                        <a:rPr lang="ru-RU" sz="800" u="none" strike="noStrike" dirty="0" err="1">
                          <a:effectLst/>
                        </a:rPr>
                        <a:t>поштова</a:t>
                      </a:r>
                      <a:r>
                        <a:rPr lang="ru-RU" sz="800" u="none" strike="noStrike" dirty="0">
                          <a:effectLst/>
                        </a:rPr>
                        <a:t> та </a:t>
                      </a:r>
                      <a:r>
                        <a:rPr lang="ru-RU" sz="800" u="none" strike="noStrike" dirty="0" err="1">
                          <a:effectLst/>
                        </a:rPr>
                        <a:t>кур'єрська</a:t>
                      </a:r>
                      <a:r>
                        <a:rPr lang="ru-RU" sz="800" u="none" strike="noStrike" dirty="0">
                          <a:effectLst/>
                        </a:rPr>
                        <a:t> </a:t>
                      </a:r>
                      <a:r>
                        <a:rPr lang="ru-RU" sz="800" u="none" strike="noStrike" dirty="0" err="1">
                          <a:effectLst/>
                        </a:rPr>
                        <a:t>діяльність</a:t>
                      </a:r>
                      <a:endParaRPr lang="ru-RU" sz="800" b="0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36000" marR="5123" marT="51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H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123" marR="5123" marT="51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27 827 474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123" marR="5123" marT="51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 dirty="0">
                          <a:effectLst/>
                        </a:rPr>
                        <a:t>-8 531 843</a:t>
                      </a:r>
                      <a:endParaRPr lang="ru-RU" sz="800" b="0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123" marR="5123" marT="51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1 727 385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123" marR="5123" marT="51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-6 804 458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123" marR="5123" marT="51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21 023 016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123" marR="5123" marT="51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effectLst/>
                        </a:rPr>
                        <a:t>A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23" marR="5123" marT="51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u="none" strike="noStrike" dirty="0">
                          <a:effectLst/>
                        </a:rPr>
                        <a:t>А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23" marR="5123" marT="5123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8981">
                <a:tc>
                  <a:txBody>
                    <a:bodyPr/>
                    <a:lstStyle/>
                    <a:p>
                      <a:pPr algn="l" fontAlgn="ctr"/>
                      <a:r>
                        <a:rPr lang="ru-RU" sz="800" u="none" strike="noStrike" dirty="0" err="1">
                          <a:effectLst/>
                        </a:rPr>
                        <a:t>Постачання</a:t>
                      </a:r>
                      <a:r>
                        <a:rPr lang="ru-RU" sz="800" u="none" strike="noStrike" dirty="0">
                          <a:effectLst/>
                        </a:rPr>
                        <a:t> </a:t>
                      </a:r>
                      <a:r>
                        <a:rPr lang="ru-RU" sz="800" u="none" strike="noStrike" dirty="0" err="1">
                          <a:effectLst/>
                        </a:rPr>
                        <a:t>електроенергії</a:t>
                      </a:r>
                      <a:r>
                        <a:rPr lang="ru-RU" sz="800" u="none" strike="noStrike" dirty="0">
                          <a:effectLst/>
                        </a:rPr>
                        <a:t>, газу, пари та </a:t>
                      </a:r>
                      <a:r>
                        <a:rPr lang="ru-RU" sz="800" u="none" strike="noStrike" dirty="0" err="1">
                          <a:effectLst/>
                        </a:rPr>
                        <a:t>кондиційованого</a:t>
                      </a:r>
                      <a:r>
                        <a:rPr lang="ru-RU" sz="800" u="none" strike="noStrike" dirty="0">
                          <a:effectLst/>
                        </a:rPr>
                        <a:t> </a:t>
                      </a:r>
                      <a:r>
                        <a:rPr lang="ru-RU" sz="800" u="none" strike="noStrike" dirty="0" err="1">
                          <a:effectLst/>
                        </a:rPr>
                        <a:t>повітря</a:t>
                      </a:r>
                      <a:endParaRPr lang="ru-RU" sz="800" b="0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36000" marR="5123" marT="51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123" marR="5123" marT="51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18 088 077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123" marR="5123" marT="51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 dirty="0">
                          <a:effectLst/>
                        </a:rPr>
                        <a:t> </a:t>
                      </a:r>
                      <a:endParaRPr lang="ru-RU" sz="800" b="0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123" marR="5123" marT="51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123" marR="5123" marT="51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123" marR="5123" marT="51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18 088 077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123" marR="5123" marT="51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A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23" marR="5123" marT="51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u="none" strike="noStrike" dirty="0">
                          <a:effectLst/>
                        </a:rPr>
                        <a:t>С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23" marR="5123" marT="5123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4210">
                <a:tc>
                  <a:txBody>
                    <a:bodyPr/>
                    <a:lstStyle/>
                    <a:p>
                      <a:pPr algn="l" fontAlgn="ctr"/>
                      <a:r>
                        <a:rPr lang="ru-RU" sz="800" u="none" strike="noStrike">
                          <a:effectLst/>
                        </a:rPr>
                        <a:t>Операції з нерухомим майном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36000" marR="5123" marT="51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L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123" marR="5123" marT="51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 dirty="0">
                          <a:effectLst/>
                        </a:rPr>
                        <a:t>15 789 941</a:t>
                      </a:r>
                      <a:endParaRPr lang="ru-RU" sz="800" b="0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123" marR="5123" marT="51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 dirty="0">
                          <a:effectLst/>
                        </a:rPr>
                        <a:t> </a:t>
                      </a:r>
                      <a:endParaRPr lang="ru-RU" sz="800" b="0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123" marR="5123" marT="51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123" marR="5123" marT="51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123" marR="5123" marT="51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15 789 941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123" marR="5123" marT="51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A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23" marR="5123" marT="51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u="none" strike="noStrike" dirty="0">
                          <a:effectLst/>
                        </a:rPr>
                        <a:t>С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23" marR="5123" marT="5123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4210">
                <a:tc>
                  <a:txBody>
                    <a:bodyPr/>
                    <a:lstStyle/>
                    <a:p>
                      <a:pPr algn="l" fontAlgn="ctr"/>
                      <a:r>
                        <a:rPr lang="ru-RU" sz="800" u="none" strike="noStrike">
                          <a:effectLst/>
                        </a:rPr>
                        <a:t>Освіта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36000" marR="5123" marT="51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P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123" marR="5123" marT="51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 dirty="0">
                          <a:effectLst/>
                        </a:rPr>
                        <a:t>13 349 431</a:t>
                      </a:r>
                      <a:endParaRPr lang="ru-RU" sz="800" b="0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123" marR="5123" marT="51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 dirty="0">
                          <a:effectLst/>
                        </a:rPr>
                        <a:t> </a:t>
                      </a:r>
                      <a:endParaRPr lang="ru-RU" sz="800" b="0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123" marR="5123" marT="51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 dirty="0">
                          <a:effectLst/>
                        </a:rPr>
                        <a:t> </a:t>
                      </a:r>
                      <a:endParaRPr lang="ru-RU" sz="800" b="0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123" marR="5123" marT="51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123" marR="5123" marT="51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13 349 431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123" marR="5123" marT="51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B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23" marR="5123" marT="51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u="none" strike="noStrike" dirty="0">
                          <a:effectLst/>
                        </a:rPr>
                        <a:t>С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23" marR="5123" marT="5123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4210">
                <a:tc>
                  <a:txBody>
                    <a:bodyPr/>
                    <a:lstStyle/>
                    <a:p>
                      <a:pPr algn="l" fontAlgn="ctr"/>
                      <a:r>
                        <a:rPr lang="ru-RU" sz="800" u="none" strike="noStrike">
                          <a:effectLst/>
                        </a:rPr>
                        <a:t>Професійна, наукова та технічна діяльність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36000" marR="5123" marT="51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М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123" marR="5123" marT="51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11 012 636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123" marR="5123" marT="51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 dirty="0">
                          <a:effectLst/>
                        </a:rPr>
                        <a:t> </a:t>
                      </a:r>
                      <a:endParaRPr lang="ru-RU" sz="800" b="0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123" marR="5123" marT="51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 dirty="0">
                          <a:effectLst/>
                        </a:rPr>
                        <a:t> </a:t>
                      </a:r>
                      <a:endParaRPr lang="ru-RU" sz="800" b="0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123" marR="5123" marT="51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123" marR="5123" marT="51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11 012 636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123" marR="5123" marT="51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B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23" marR="5123" marT="51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u="none" strike="noStrike" dirty="0">
                          <a:effectLst/>
                        </a:rPr>
                        <a:t>С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23" marR="5123" marT="5123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4210">
                <a:tc>
                  <a:txBody>
                    <a:bodyPr/>
                    <a:lstStyle/>
                    <a:p>
                      <a:pPr algn="l" fontAlgn="ctr"/>
                      <a:r>
                        <a:rPr lang="ru-RU" sz="800" u="none" strike="noStrike" dirty="0" err="1">
                          <a:effectLst/>
                        </a:rPr>
                        <a:t>Інформація</a:t>
                      </a:r>
                      <a:r>
                        <a:rPr lang="ru-RU" sz="800" u="none" strike="noStrike" dirty="0">
                          <a:effectLst/>
                        </a:rPr>
                        <a:t> та </a:t>
                      </a:r>
                      <a:r>
                        <a:rPr lang="ru-RU" sz="800" u="none" strike="noStrike" dirty="0" err="1">
                          <a:effectLst/>
                        </a:rPr>
                        <a:t>телекомунікації</a:t>
                      </a:r>
                      <a:endParaRPr lang="ru-RU" sz="800" b="0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36000" marR="5123" marT="51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J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123" marR="5123" marT="51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11 293 507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123" marR="5123" marT="51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-1 130 118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123" marR="5123" marT="51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 dirty="0">
                          <a:effectLst/>
                        </a:rPr>
                        <a:t>456 522</a:t>
                      </a:r>
                      <a:endParaRPr lang="ru-RU" sz="800" b="0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123" marR="5123" marT="51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-673 596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123" marR="5123" marT="51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10 619 911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123" marR="5123" marT="51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B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23" marR="5123" marT="51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u="none" strike="noStrike" dirty="0">
                          <a:effectLst/>
                        </a:rPr>
                        <a:t>В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23" marR="5123" marT="5123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4210">
                <a:tc>
                  <a:txBody>
                    <a:bodyPr/>
                    <a:lstStyle/>
                    <a:p>
                      <a:pPr algn="l" fontAlgn="ctr"/>
                      <a:r>
                        <a:rPr lang="ru-RU" sz="800" u="none" strike="noStrike">
                          <a:effectLst/>
                        </a:rPr>
                        <a:t>Охорона здоров'я та надання соціальної допомоги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36000" marR="5123" marT="51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Q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123" marR="5123" marT="51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10 076 567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123" marR="5123" marT="51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123" marR="5123" marT="51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 dirty="0">
                          <a:effectLst/>
                        </a:rPr>
                        <a:t> </a:t>
                      </a:r>
                      <a:endParaRPr lang="ru-RU" sz="800" b="0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123" marR="5123" marT="51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 dirty="0">
                          <a:effectLst/>
                        </a:rPr>
                        <a:t> </a:t>
                      </a:r>
                      <a:endParaRPr lang="ru-RU" sz="800" b="0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123" marR="5123" marT="51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10 076 567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123" marR="5123" marT="51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B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23" marR="5123" marT="51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u="none" strike="noStrike">
                          <a:effectLst/>
                        </a:rPr>
                        <a:t>С</a:t>
                      </a:r>
                      <a:endParaRPr lang="ru-RU" sz="1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23" marR="5123" marT="5123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4210">
                <a:tc>
                  <a:txBody>
                    <a:bodyPr/>
                    <a:lstStyle/>
                    <a:p>
                      <a:pPr algn="l" fontAlgn="ctr"/>
                      <a:r>
                        <a:rPr lang="ru-RU" sz="800" u="none" strike="noStrike">
                          <a:effectLst/>
                        </a:rPr>
                        <a:t>Водопостачання; каналізація, поводження з відходами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36000" marR="5123" marT="51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123" marR="5123" marT="51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3 011 385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123" marR="5123" marT="51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123" marR="5123" marT="51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 dirty="0">
                          <a:effectLst/>
                        </a:rPr>
                        <a:t> </a:t>
                      </a:r>
                      <a:endParaRPr lang="ru-RU" sz="800" b="0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123" marR="5123" marT="51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 dirty="0">
                          <a:effectLst/>
                        </a:rPr>
                        <a:t> </a:t>
                      </a:r>
                      <a:endParaRPr lang="ru-RU" sz="800" b="0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123" marR="5123" marT="51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3 011 385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123" marR="5123" marT="51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C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23" marR="5123" marT="51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u="none" strike="noStrike" dirty="0">
                          <a:effectLst/>
                        </a:rPr>
                        <a:t>С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23" marR="5123" marT="5123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4210">
                <a:tc>
                  <a:txBody>
                    <a:bodyPr/>
                    <a:lstStyle/>
                    <a:p>
                      <a:pPr algn="l" fontAlgn="ctr"/>
                      <a:r>
                        <a:rPr lang="ru-RU" sz="800" u="none" strike="noStrike">
                          <a:effectLst/>
                        </a:rPr>
                        <a:t>Тимчасове розміщування й організація харчування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36000" marR="5123" marT="51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I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123" marR="5123" marT="51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3 126 861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123" marR="5123" marT="51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123" marR="5123" marT="51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 dirty="0">
                          <a:effectLst/>
                        </a:rPr>
                        <a:t> </a:t>
                      </a:r>
                      <a:endParaRPr lang="ru-RU" sz="800" b="0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123" marR="5123" marT="51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123" marR="5123" marT="51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3 126 861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123" marR="5123" marT="51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C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23" marR="5123" marT="51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u="none" strike="noStrike" dirty="0">
                          <a:effectLst/>
                        </a:rPr>
                        <a:t>С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23" marR="5123" marT="5123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4210">
                <a:tc>
                  <a:txBody>
                    <a:bodyPr/>
                    <a:lstStyle/>
                    <a:p>
                      <a:pPr algn="l" fontAlgn="ctr"/>
                      <a:r>
                        <a:rPr lang="ru-RU" sz="800" u="none" strike="noStrike">
                          <a:effectLst/>
                        </a:rPr>
                        <a:t>Мистецтво, спорт, розваги та відпочинок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36000" marR="5123" marT="51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123" marR="5123" marT="51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2 287 376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123" marR="5123" marT="51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-555 450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123" marR="5123" marT="51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 dirty="0">
                          <a:effectLst/>
                        </a:rPr>
                        <a:t>580 305</a:t>
                      </a:r>
                      <a:endParaRPr lang="ru-RU" sz="800" b="0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123" marR="5123" marT="51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24 854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123" marR="5123" marT="51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 dirty="0">
                          <a:effectLst/>
                        </a:rPr>
                        <a:t>2 312 231</a:t>
                      </a:r>
                      <a:endParaRPr lang="ru-RU" sz="800" b="0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123" marR="5123" marT="51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C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23" marR="5123" marT="51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u="none" strike="noStrike" dirty="0">
                          <a:effectLst/>
                        </a:rPr>
                        <a:t>-С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23" marR="5123" marT="5123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24210">
                <a:tc>
                  <a:txBody>
                    <a:bodyPr/>
                    <a:lstStyle/>
                    <a:p>
                      <a:pPr algn="l" fontAlgn="ctr"/>
                      <a:r>
                        <a:rPr lang="ru-RU" sz="800" u="none" strike="noStrike">
                          <a:effectLst/>
                        </a:rPr>
                        <a:t>Надання інших видів послуг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36000" marR="5123" marT="51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123" marR="5123" marT="51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2 358 939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123" marR="5123" marT="51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-487 368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123" marR="5123" marT="51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652 150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123" marR="5123" marT="51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 dirty="0">
                          <a:effectLst/>
                        </a:rPr>
                        <a:t>164 782</a:t>
                      </a:r>
                      <a:endParaRPr lang="ru-RU" sz="800" b="0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123" marR="5123" marT="51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 dirty="0">
                          <a:effectLst/>
                        </a:rPr>
                        <a:t>2 523 721</a:t>
                      </a:r>
                      <a:endParaRPr lang="ru-RU" sz="800" b="0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123" marR="5123" marT="51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C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23" marR="5123" marT="51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u="none" strike="noStrike" dirty="0">
                          <a:effectLst/>
                        </a:rPr>
                        <a:t>-С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23" marR="5123" marT="5123" marB="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48981">
                <a:tc>
                  <a:txBody>
                    <a:bodyPr/>
                    <a:lstStyle/>
                    <a:p>
                      <a:pPr algn="l" fontAlgn="ctr"/>
                      <a:r>
                        <a:rPr lang="ru-RU" sz="800" u="none" strike="noStrike">
                          <a:effectLst/>
                        </a:rPr>
                        <a:t>Діяльність у сфері адміністративного та допоміжного обслуговування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36000" marR="5123" marT="51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123" marR="5123" marT="51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4 324 159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123" marR="5123" marT="51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-1 513 609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123" marR="5123" marT="51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1 573 903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123" marR="5123" marT="51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 dirty="0">
                          <a:effectLst/>
                        </a:rPr>
                        <a:t>60 294</a:t>
                      </a:r>
                      <a:endParaRPr lang="ru-RU" sz="800" b="0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123" marR="5123" marT="51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4 384 452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123" marR="5123" marT="51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effectLst/>
                        </a:rPr>
                        <a:t>C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23" marR="5123" marT="51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u="none" strike="noStrike">
                          <a:effectLst/>
                        </a:rPr>
                        <a:t>-С</a:t>
                      </a:r>
                      <a:endParaRPr lang="ru-RU" sz="1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23" marR="5123" marT="5123" marB="0"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48981">
                <a:tc>
                  <a:txBody>
                    <a:bodyPr/>
                    <a:lstStyle/>
                    <a:p>
                      <a:pPr algn="l" fontAlgn="ctr"/>
                      <a:r>
                        <a:rPr lang="ru-RU" sz="800" u="none" strike="noStrike">
                          <a:effectLst/>
                        </a:rPr>
                        <a:t>Державне управління й оборона; обов'язкове соціальне страхування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36000" marR="5123" marT="51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O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123" marR="5123" marT="51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11 147 379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123" marR="5123" marT="51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-5 336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123" marR="5123" marT="51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602 665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123" marR="5123" marT="51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597 329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123" marR="5123" marT="51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 dirty="0">
                          <a:effectLst/>
                        </a:rPr>
                        <a:t>11 744 708</a:t>
                      </a:r>
                      <a:endParaRPr lang="ru-RU" sz="800" b="0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123" marR="5123" marT="51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effectLst/>
                        </a:rPr>
                        <a:t>B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23" marR="5123" marT="51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u="none" strike="noStrike" dirty="0">
                          <a:effectLst/>
                        </a:rPr>
                        <a:t>-С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23" marR="5123" marT="5123" marB="0" anchor="ctr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24210">
                <a:tc>
                  <a:txBody>
                    <a:bodyPr/>
                    <a:lstStyle/>
                    <a:p>
                      <a:pPr algn="l" fontAlgn="ctr"/>
                      <a:r>
                        <a:rPr lang="ru-RU" sz="800" u="none" strike="noStrike">
                          <a:effectLst/>
                        </a:rPr>
                        <a:t>Фінансова та страхова діяльність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36000" marR="5123" marT="51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K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123" marR="5123" marT="51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12 522 958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123" marR="5123" marT="51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-362 485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123" marR="5123" marT="51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1 110 584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123" marR="5123" marT="51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748 099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123" marR="5123" marT="51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 dirty="0">
                          <a:effectLst/>
                        </a:rPr>
                        <a:t>13 271 056</a:t>
                      </a:r>
                      <a:endParaRPr lang="ru-RU" sz="800" b="0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123" marR="5123" marT="51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effectLst/>
                        </a:rPr>
                        <a:t>B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23" marR="5123" marT="51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u="none" strike="noStrike" dirty="0">
                          <a:effectLst/>
                        </a:rPr>
                        <a:t>-В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23" marR="5123" marT="5123" marB="0" anchor="ctr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24210">
                <a:tc>
                  <a:txBody>
                    <a:bodyPr/>
                    <a:lstStyle/>
                    <a:p>
                      <a:pPr algn="l" fontAlgn="ctr"/>
                      <a:r>
                        <a:rPr lang="ru-RU" sz="800" u="none" strike="noStrike">
                          <a:effectLst/>
                        </a:rPr>
                        <a:t>Будівництво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36000" marR="5123" marT="51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F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123" marR="5123" marT="51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23 114 100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123" marR="5123" marT="51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-220 957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123" marR="5123" marT="51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260 027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123" marR="5123" marT="51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39 071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123" marR="5123" marT="51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 dirty="0">
                          <a:effectLst/>
                        </a:rPr>
                        <a:t>23 153 170</a:t>
                      </a:r>
                      <a:endParaRPr lang="ru-RU" sz="800" b="0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123" marR="5123" marT="51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effectLst/>
                        </a:rPr>
                        <a:t>A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23" marR="5123" marT="51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u="none" strike="noStrike" dirty="0">
                          <a:effectLst/>
                        </a:rPr>
                        <a:t>-С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23" marR="5123" marT="5123" marB="0" anchor="ctr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24210">
                <a:tc>
                  <a:txBody>
                    <a:bodyPr/>
                    <a:lstStyle/>
                    <a:p>
                      <a:pPr algn="l" fontAlgn="ctr"/>
                      <a:r>
                        <a:rPr lang="ru-RU" sz="800" u="none" strike="noStrike">
                          <a:effectLst/>
                        </a:rPr>
                        <a:t>Добувна промисловість і розроблення кар'єрів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36000" marR="5123" marT="51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B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123" marR="5123" marT="51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19 146 253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123" marR="5123" marT="51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-7 650 417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123" marR="5123" marT="51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27 542 302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123" marR="5123" marT="51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19 891 885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123" marR="5123" marT="51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 dirty="0">
                          <a:effectLst/>
                        </a:rPr>
                        <a:t>39 038 138</a:t>
                      </a:r>
                      <a:endParaRPr lang="ru-RU" sz="800" b="0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123" marR="5123" marT="51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effectLst/>
                        </a:rPr>
                        <a:t>A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23" marR="5123" marT="51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u="none" strike="noStrike" dirty="0">
                          <a:effectLst/>
                        </a:rPr>
                        <a:t>-А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23" marR="5123" marT="5123" marB="0" anchor="ctr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24210">
                <a:tc>
                  <a:txBody>
                    <a:bodyPr/>
                    <a:lstStyle/>
                    <a:p>
                      <a:pPr algn="l" fontAlgn="ctr"/>
                      <a:r>
                        <a:rPr lang="ru-RU" sz="800" u="none" strike="noStrike" dirty="0" err="1">
                          <a:effectLst/>
                        </a:rPr>
                        <a:t>Переробна</a:t>
                      </a:r>
                      <a:r>
                        <a:rPr lang="ru-RU" sz="800" u="none" strike="noStrike" dirty="0">
                          <a:effectLst/>
                        </a:rPr>
                        <a:t> </a:t>
                      </a:r>
                      <a:r>
                        <a:rPr lang="ru-RU" sz="800" u="none" strike="noStrike" dirty="0" err="1">
                          <a:effectLst/>
                        </a:rPr>
                        <a:t>промисловість</a:t>
                      </a:r>
                      <a:endParaRPr lang="ru-RU" sz="800" b="0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36000" marR="5123" marT="51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C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123" marR="5123" marT="51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121 972 226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123" marR="5123" marT="51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-51 776 132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123" marR="5123" marT="51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52 740 253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123" marR="5123" marT="51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964 121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123" marR="5123" marT="51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 dirty="0">
                          <a:effectLst/>
                        </a:rPr>
                        <a:t>122 936 346</a:t>
                      </a:r>
                      <a:endParaRPr lang="ru-RU" sz="800" b="0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123" marR="5123" marT="51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effectLst/>
                        </a:rPr>
                        <a:t>A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23" marR="5123" marT="51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u="none" strike="noStrike" dirty="0">
                          <a:effectLst/>
                        </a:rPr>
                        <a:t>-В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23" marR="5123" marT="5123" marB="0" anchor="ctr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24210">
                <a:tc>
                  <a:txBody>
                    <a:bodyPr/>
                    <a:lstStyle/>
                    <a:p>
                      <a:pPr algn="l" fontAlgn="ctr"/>
                      <a:r>
                        <a:rPr lang="ru-RU" sz="800" u="none" strike="noStrike" dirty="0">
                          <a:effectLst/>
                        </a:rPr>
                        <a:t> </a:t>
                      </a:r>
                      <a:endParaRPr lang="ru-RU" sz="800" b="0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123" marR="5123" marT="51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123" marR="5123" marT="51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394 176 529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123" marR="5123" marT="51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-82 408 938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123" marR="5123" marT="51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91 394 131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123" marR="5123" marT="51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 dirty="0">
                          <a:effectLst/>
                        </a:rPr>
                        <a:t>8 985 193</a:t>
                      </a:r>
                      <a:endParaRPr lang="ru-RU" sz="800" b="0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123" marR="5123" marT="51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 dirty="0">
                          <a:effectLst/>
                        </a:rPr>
                        <a:t>403 161 722</a:t>
                      </a:r>
                      <a:endParaRPr lang="ru-RU" sz="800" b="0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123" marR="5123" marT="51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u="none" strike="noStrike" dirty="0">
                          <a:effectLst/>
                        </a:rPr>
                        <a:t> 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23" marR="5123" marT="512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000" b="1" u="none" strike="noStrike" dirty="0">
                          <a:effectLst/>
                        </a:rPr>
                        <a:t> 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123" marR="5123" marT="5123" marB="0" anchor="ctr"/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</a:tbl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Номер слайда 1">
            <a:extLst>
              <a:ext uri="{FF2B5EF4-FFF2-40B4-BE49-F238E27FC236}">
                <a16:creationId xmlns:a16="http://schemas.microsoft.com/office/drawing/2014/main" id="{CDD0D9D3-8FB0-4780-89C0-DC714B17A623}"/>
              </a:ext>
            </a:extLst>
          </p:cNvPr>
          <p:cNvSpPr txBox="1">
            <a:spLocks noGrp="1"/>
          </p:cNvSpPr>
          <p:nvPr/>
        </p:nvSpPr>
        <p:spPr bwMode="auto">
          <a:xfrm>
            <a:off x="6677025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D6FEE017-324E-44D3-A052-C7E804AEAD99}" type="slidenum">
              <a:rPr lang="ru-RU" altLang="ru-RU" sz="1200">
                <a:solidFill>
                  <a:schemeClr val="bg1"/>
                </a:solidFill>
              </a:rPr>
              <a:pPr algn="r" eaLnBrk="1" hangingPunct="1">
                <a:spcBef>
                  <a:spcPct val="0"/>
                </a:spcBef>
                <a:buFontTx/>
                <a:buNone/>
              </a:pPr>
              <a:t>23</a:t>
            </a:fld>
            <a:endParaRPr lang="ru-RU" altLang="ru-RU" sz="1200">
              <a:solidFill>
                <a:schemeClr val="bg1"/>
              </a:solidFill>
            </a:endParaRPr>
          </a:p>
        </p:txBody>
      </p:sp>
      <p:sp>
        <p:nvSpPr>
          <p:cNvPr id="33795" name="TextBox 6">
            <a:extLst>
              <a:ext uri="{FF2B5EF4-FFF2-40B4-BE49-F238E27FC236}">
                <a16:creationId xmlns:a16="http://schemas.microsoft.com/office/drawing/2014/main" id="{040878B6-8C1E-421A-BA37-4C24650DF7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388" y="358775"/>
            <a:ext cx="79756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fontAlgn="ctr" hangingPunct="1">
              <a:spcBef>
                <a:spcPct val="0"/>
              </a:spcBef>
              <a:buFontTx/>
              <a:buNone/>
            </a:pPr>
            <a:r>
              <a:rPr lang="uk-UA" altLang="ru-RU" sz="2000" b="1">
                <a:solidFill>
                  <a:srgbClr val="FF9900"/>
                </a:solidFill>
              </a:rPr>
              <a:t>Виробництво та розподіл валового внутрішнього продукту за видами економічної діяльності у 2012 р. та ефективність праці (у фактичних цінах, млн. грн.)</a:t>
            </a: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F5E8F88C-DB22-4BB9-8FD3-C84F42F7ED13}"/>
              </a:ext>
            </a:extLst>
          </p:cNvPr>
          <p:cNvGraphicFramePr>
            <a:graphicFrameLocks noGrp="1"/>
          </p:cNvGraphicFramePr>
          <p:nvPr/>
        </p:nvGraphicFramePr>
        <p:xfrm>
          <a:off x="133350" y="1393825"/>
          <a:ext cx="8856663" cy="4919665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2568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12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11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20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605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8374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1446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037588">
                <a:tc>
                  <a:txBody>
                    <a:bodyPr/>
                    <a:lstStyle/>
                    <a:p>
                      <a:pPr algn="ctr" fontAlgn="ctr"/>
                      <a:r>
                        <a:rPr lang="uk-UA" sz="1300" b="1" u="none" strike="noStrike" dirty="0">
                          <a:effectLst/>
                        </a:rPr>
                        <a:t>№</a:t>
                      </a:r>
                      <a:endParaRPr lang="uk-UA" sz="1300" b="1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6" marR="9526" marT="95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1300" b="1" u="none" strike="noStrike" dirty="0">
                          <a:effectLst/>
                        </a:rPr>
                        <a:t>Від економічної діяльності</a:t>
                      </a:r>
                      <a:endParaRPr lang="uk-UA" sz="1300" b="1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6" marR="9526" marT="95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1300" b="1" u="none" strike="noStrike" dirty="0">
                          <a:effectLst/>
                        </a:rPr>
                        <a:t>Випуск</a:t>
                      </a:r>
                      <a:endParaRPr lang="uk-UA" sz="1300" b="1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6" marR="9526" marT="95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1300" b="1" u="none" strike="noStrike" dirty="0">
                          <a:effectLst/>
                        </a:rPr>
                        <a:t>Проміжне споживання</a:t>
                      </a:r>
                      <a:endParaRPr lang="uk-UA" sz="1300" b="1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6" marR="9526" marT="95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1300" b="1" u="none" strike="noStrike" dirty="0">
                          <a:effectLst/>
                        </a:rPr>
                        <a:t>Валова додана вартість</a:t>
                      </a:r>
                      <a:endParaRPr lang="uk-UA" sz="1300" b="1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6" marR="9526" marT="95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1" u="none" strike="noStrike">
                          <a:effectLst/>
                        </a:rPr>
                        <a:t>Кількість зайнятого населення, тис. осіб</a:t>
                      </a:r>
                      <a:endParaRPr lang="ru-RU" sz="1300" b="1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6" marR="9526" marT="95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1300" b="1" u="none" strike="noStrike" noProof="0" dirty="0">
                          <a:effectLst/>
                        </a:rPr>
                        <a:t>Валова додана вартість на одного </a:t>
                      </a:r>
                      <a:r>
                        <a:rPr lang="uk-UA" sz="1300" b="1" u="none" strike="noStrike" noProof="0" dirty="0" err="1">
                          <a:effectLst/>
                        </a:rPr>
                        <a:t>зайнят</a:t>
                      </a:r>
                      <a:r>
                        <a:rPr lang="ru-RU" sz="1300" b="1" u="none" strike="noStrike" dirty="0">
                          <a:effectLst/>
                        </a:rPr>
                        <a:t>. </a:t>
                      </a:r>
                      <a:r>
                        <a:rPr lang="ru-RU" sz="1300" b="1" u="none" strike="noStrike" dirty="0" err="1">
                          <a:effectLst/>
                        </a:rPr>
                        <a:t>грн</a:t>
                      </a:r>
                      <a:endParaRPr lang="ru-RU" sz="1300" b="1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6" marR="9526" marT="9524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792">
                <a:tc>
                  <a:txBody>
                    <a:bodyPr/>
                    <a:lstStyle/>
                    <a:p>
                      <a:pPr algn="r" fontAlgn="ctr"/>
                      <a:r>
                        <a:rPr lang="uk-UA" sz="1300" u="none" strike="noStrike">
                          <a:effectLst/>
                        </a:rPr>
                        <a:t>1</a:t>
                      </a:r>
                      <a:endParaRPr lang="uk-UA" sz="13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6" marR="9526" marT="95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uk-UA" sz="1300" u="none" strike="noStrike" noProof="0" dirty="0">
                          <a:effectLst/>
                        </a:rPr>
                        <a:t>Сільське</a:t>
                      </a:r>
                      <a:r>
                        <a:rPr lang="ru-RU" sz="1300" u="none" strike="noStrike" dirty="0">
                          <a:effectLst/>
                        </a:rPr>
                        <a:t> </a:t>
                      </a:r>
                      <a:r>
                        <a:rPr lang="uk-UA" sz="1300" u="none" strike="noStrike" noProof="0" dirty="0">
                          <a:effectLst/>
                        </a:rPr>
                        <a:t>господарство</a:t>
                      </a:r>
                      <a:r>
                        <a:rPr lang="ru-RU" sz="1300" u="none" strike="noStrike" dirty="0">
                          <a:effectLst/>
                        </a:rPr>
                        <a:t>, </a:t>
                      </a:r>
                      <a:r>
                        <a:rPr lang="uk-UA" sz="1300" u="none" strike="noStrike" noProof="0" dirty="0">
                          <a:effectLst/>
                        </a:rPr>
                        <a:t>мисливство</a:t>
                      </a:r>
                      <a:r>
                        <a:rPr lang="ru-RU" sz="1300" u="none" strike="noStrike" dirty="0">
                          <a:effectLst/>
                        </a:rPr>
                        <a:t>, </a:t>
                      </a:r>
                      <a:r>
                        <a:rPr lang="uk-UA" sz="1300" u="none" strike="noStrike" noProof="0" dirty="0">
                          <a:effectLst/>
                        </a:rPr>
                        <a:t>лісове господарство</a:t>
                      </a:r>
                      <a:endParaRPr lang="uk-UA" sz="1300" b="0" i="0" u="none" strike="noStrike" noProof="0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36000" marR="9526" marT="952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uk-UA" sz="1300" u="none" strike="noStrike" dirty="0">
                          <a:effectLst/>
                        </a:rPr>
                        <a:t>268 373</a:t>
                      </a:r>
                      <a:endParaRPr lang="uk-UA" sz="1300" b="0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6" marR="9526" marT="952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uk-UA" sz="1300" u="none" strike="noStrike" dirty="0">
                          <a:effectLst/>
                        </a:rPr>
                        <a:t>155 574</a:t>
                      </a:r>
                      <a:endParaRPr lang="uk-UA" sz="1300" b="0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6" marR="9526" marT="952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uk-UA" sz="1300" u="none" strike="noStrike" dirty="0">
                          <a:effectLst/>
                        </a:rPr>
                        <a:t>112 799</a:t>
                      </a:r>
                      <a:endParaRPr lang="uk-UA" sz="1300" b="0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6" marR="9526" marT="952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uk-UA" sz="1300" u="none" strike="noStrike">
                          <a:effectLst/>
                        </a:rPr>
                        <a:t>3 492</a:t>
                      </a:r>
                      <a:endParaRPr lang="uk-UA" sz="13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6" marR="9526" marT="952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uk-UA" sz="1300" u="none" strike="noStrike">
                          <a:effectLst/>
                        </a:rPr>
                        <a:t>32 298</a:t>
                      </a:r>
                      <a:endParaRPr lang="uk-UA" sz="13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6" marR="9526" marT="9524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7644">
                <a:tc>
                  <a:txBody>
                    <a:bodyPr/>
                    <a:lstStyle/>
                    <a:p>
                      <a:pPr algn="r" fontAlgn="ctr"/>
                      <a:r>
                        <a:rPr lang="uk-UA" sz="1300" u="none" strike="noStrike">
                          <a:effectLst/>
                        </a:rPr>
                        <a:t>2</a:t>
                      </a:r>
                      <a:endParaRPr lang="uk-UA" sz="13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6" marR="9526" marT="95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uk-UA" sz="1300" u="none" strike="noStrike" dirty="0">
                          <a:effectLst/>
                        </a:rPr>
                        <a:t>Добувна промисловість</a:t>
                      </a:r>
                      <a:endParaRPr lang="uk-UA" sz="1300" b="0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36000" marR="9526" marT="952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uk-UA" sz="1300" u="none" strike="noStrike" dirty="0">
                          <a:effectLst/>
                        </a:rPr>
                        <a:t>147 856</a:t>
                      </a:r>
                      <a:endParaRPr lang="uk-UA" sz="1300" b="0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6" marR="9526" marT="952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uk-UA" sz="1300" u="none" strike="noStrike" dirty="0">
                          <a:effectLst/>
                        </a:rPr>
                        <a:t>64 653</a:t>
                      </a:r>
                      <a:endParaRPr lang="uk-UA" sz="1300" b="0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6" marR="9526" marT="952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uk-UA" sz="1300" u="none" strike="noStrike" dirty="0">
                          <a:effectLst/>
                        </a:rPr>
                        <a:t>83 203</a:t>
                      </a:r>
                      <a:endParaRPr lang="uk-UA" sz="1300" b="0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6" marR="9526" marT="9524" marB="0" anchor="ctr"/>
                </a:tc>
                <a:tc rowSpan="2">
                  <a:txBody>
                    <a:bodyPr/>
                    <a:lstStyle/>
                    <a:p>
                      <a:pPr algn="r" fontAlgn="ctr"/>
                      <a:r>
                        <a:rPr lang="uk-UA" sz="1300" u="none" strike="noStrike">
                          <a:effectLst/>
                        </a:rPr>
                        <a:t>3 303</a:t>
                      </a:r>
                      <a:endParaRPr lang="uk-UA" sz="13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6" marR="9526" marT="9524" marB="0" anchor="ctr"/>
                </a:tc>
                <a:tc rowSpan="2">
                  <a:txBody>
                    <a:bodyPr/>
                    <a:lstStyle/>
                    <a:p>
                      <a:pPr algn="r" fontAlgn="ctr"/>
                      <a:r>
                        <a:rPr lang="uk-UA" sz="1300" b="1" u="none" strike="noStrike" dirty="0">
                          <a:effectLst/>
                        </a:rPr>
                        <a:t>81 181</a:t>
                      </a:r>
                      <a:endParaRPr lang="uk-UA" sz="1300" b="1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6" marR="9526" marT="9524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7644">
                <a:tc>
                  <a:txBody>
                    <a:bodyPr/>
                    <a:lstStyle/>
                    <a:p>
                      <a:pPr algn="r" fontAlgn="ctr"/>
                      <a:r>
                        <a:rPr lang="uk-UA" sz="1300" u="none" strike="noStrike">
                          <a:effectLst/>
                        </a:rPr>
                        <a:t>3</a:t>
                      </a:r>
                      <a:endParaRPr lang="uk-UA" sz="13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6" marR="9526" marT="95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uk-UA" sz="1300" u="none" strike="noStrike" dirty="0">
                          <a:effectLst/>
                        </a:rPr>
                        <a:t>Переробна промисловість</a:t>
                      </a:r>
                      <a:endParaRPr lang="uk-UA" sz="1300" b="0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36000" marR="9526" marT="952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uk-UA" sz="1300" u="none" strike="noStrike">
                          <a:effectLst/>
                        </a:rPr>
                        <a:t>982 102</a:t>
                      </a:r>
                      <a:endParaRPr lang="uk-UA" sz="13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6" marR="9526" marT="952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uk-UA" sz="1300" u="none" strike="noStrike" dirty="0">
                          <a:effectLst/>
                        </a:rPr>
                        <a:t>797 165</a:t>
                      </a:r>
                      <a:endParaRPr lang="uk-UA" sz="1300" b="0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6" marR="9526" marT="952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uk-UA" sz="1300" u="none" strike="noStrike" dirty="0">
                          <a:effectLst/>
                        </a:rPr>
                        <a:t>184 937</a:t>
                      </a:r>
                      <a:endParaRPr lang="uk-UA" sz="1300" b="0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6" marR="9526" marT="9524" marB="0" anchor="ctr"/>
                </a:tc>
                <a:tc v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3792">
                <a:tc>
                  <a:txBody>
                    <a:bodyPr/>
                    <a:lstStyle/>
                    <a:p>
                      <a:pPr algn="r" fontAlgn="ctr"/>
                      <a:r>
                        <a:rPr lang="uk-UA" sz="1300" u="none" strike="noStrike">
                          <a:effectLst/>
                        </a:rPr>
                        <a:t>4</a:t>
                      </a:r>
                      <a:endParaRPr lang="uk-UA" sz="13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6" marR="9526" marT="95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uk-UA" sz="1300" u="none" strike="noStrike" noProof="0" dirty="0">
                          <a:effectLst/>
                        </a:rPr>
                        <a:t>Виробництво та розподілення електроенергії</a:t>
                      </a:r>
                      <a:r>
                        <a:rPr lang="ru-RU" sz="1300" u="none" strike="noStrike" dirty="0">
                          <a:effectLst/>
                        </a:rPr>
                        <a:t>, газу та води</a:t>
                      </a:r>
                      <a:endParaRPr lang="ru-RU" sz="1300" b="0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36000" marR="9526" marT="952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uk-UA" sz="1300" u="none" strike="noStrike" dirty="0">
                          <a:effectLst/>
                        </a:rPr>
                        <a:t>144 639</a:t>
                      </a:r>
                      <a:endParaRPr lang="uk-UA" sz="1300" b="0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6" marR="9526" marT="952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uk-UA" sz="1300" u="none" strike="noStrike" dirty="0">
                          <a:effectLst/>
                        </a:rPr>
                        <a:t>96 782</a:t>
                      </a:r>
                      <a:endParaRPr lang="uk-UA" sz="1300" b="0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6" marR="9526" marT="952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uk-UA" sz="1300" u="none" strike="noStrike" dirty="0">
                          <a:effectLst/>
                        </a:rPr>
                        <a:t>47 857</a:t>
                      </a:r>
                      <a:endParaRPr lang="uk-UA" sz="1300" b="0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6" marR="9526" marT="952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uk-UA" sz="1300" u="none" strike="noStrike">
                          <a:effectLst/>
                        </a:rPr>
                        <a:t>0</a:t>
                      </a:r>
                      <a:endParaRPr lang="uk-UA" sz="13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6" marR="9526" marT="952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uk-UA" sz="1300" u="none" strike="noStrike">
                          <a:effectLst/>
                        </a:rPr>
                        <a:t>0</a:t>
                      </a:r>
                      <a:endParaRPr lang="uk-UA" sz="13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6" marR="9526" marT="9524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5764">
                <a:tc>
                  <a:txBody>
                    <a:bodyPr/>
                    <a:lstStyle/>
                    <a:p>
                      <a:pPr algn="r" fontAlgn="ctr"/>
                      <a:r>
                        <a:rPr lang="uk-UA" sz="1300" u="none" strike="noStrike">
                          <a:effectLst/>
                        </a:rPr>
                        <a:t>5</a:t>
                      </a:r>
                      <a:endParaRPr lang="uk-UA" sz="13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6" marR="9526" marT="95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uk-UA" sz="1300" u="none" strike="noStrike" noProof="0" dirty="0">
                          <a:effectLst/>
                        </a:rPr>
                        <a:t>Торгівля; ремонт автомобілів, побутових виробів та предметів особистого вжитку</a:t>
                      </a:r>
                      <a:endParaRPr lang="uk-UA" sz="1300" b="0" i="0" u="none" strike="noStrike" noProof="0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36000" marR="9526" marT="952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uk-UA" sz="1300" u="none" strike="noStrike">
                          <a:effectLst/>
                        </a:rPr>
                        <a:t>376 417</a:t>
                      </a:r>
                      <a:endParaRPr lang="uk-UA" sz="13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6" marR="9526" marT="952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uk-UA" sz="1300" u="none" strike="noStrike" dirty="0">
                          <a:effectLst/>
                        </a:rPr>
                        <a:t>159 758</a:t>
                      </a:r>
                      <a:endParaRPr lang="uk-UA" sz="1300" b="0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6" marR="9526" marT="952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uk-UA" sz="1300" u="none" strike="noStrike" dirty="0">
                          <a:effectLst/>
                        </a:rPr>
                        <a:t>216 659</a:t>
                      </a:r>
                      <a:endParaRPr lang="uk-UA" sz="1300" b="0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6" marR="9526" marT="952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uk-UA" sz="1300" u="none" strike="noStrike" dirty="0">
                          <a:effectLst/>
                        </a:rPr>
                        <a:t>4 894</a:t>
                      </a:r>
                      <a:endParaRPr lang="uk-UA" sz="1300" b="0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6" marR="9526" marT="952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uk-UA" sz="1300" u="none" strike="noStrike">
                          <a:effectLst/>
                        </a:rPr>
                        <a:t>44 269</a:t>
                      </a:r>
                      <a:endParaRPr lang="uk-UA" sz="13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6" marR="9526" marT="9524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7644">
                <a:tc>
                  <a:txBody>
                    <a:bodyPr/>
                    <a:lstStyle/>
                    <a:p>
                      <a:pPr algn="r" fontAlgn="ctr"/>
                      <a:r>
                        <a:rPr lang="uk-UA" sz="1300" u="none" strike="noStrike">
                          <a:effectLst/>
                        </a:rPr>
                        <a:t>6</a:t>
                      </a:r>
                      <a:endParaRPr lang="uk-UA" sz="13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6" marR="9526" marT="95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uk-UA" sz="1300" u="none" strike="noStrike" dirty="0">
                          <a:effectLst/>
                        </a:rPr>
                        <a:t>Будівництво</a:t>
                      </a:r>
                      <a:endParaRPr lang="uk-UA" sz="1300" b="0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36000" marR="9526" marT="952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uk-UA" sz="1300" u="none" strike="noStrike">
                          <a:effectLst/>
                        </a:rPr>
                        <a:t>132 187</a:t>
                      </a:r>
                      <a:endParaRPr lang="uk-UA" sz="13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6" marR="9526" marT="952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uk-UA" sz="1300" u="none" strike="noStrike" dirty="0">
                          <a:effectLst/>
                        </a:rPr>
                        <a:t>93 060</a:t>
                      </a:r>
                      <a:endParaRPr lang="uk-UA" sz="1300" b="0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6" marR="9526" marT="952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uk-UA" sz="1300" u="none" strike="noStrike" dirty="0">
                          <a:effectLst/>
                        </a:rPr>
                        <a:t>39 127</a:t>
                      </a:r>
                      <a:endParaRPr lang="uk-UA" sz="1300" b="0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6" marR="9526" marT="952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uk-UA" sz="1300" u="none" strike="noStrike" dirty="0">
                          <a:effectLst/>
                        </a:rPr>
                        <a:t>902</a:t>
                      </a:r>
                      <a:endParaRPr lang="uk-UA" sz="1300" b="0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6" marR="9526" marT="952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uk-UA" sz="1300" u="none" strike="noStrike">
                          <a:effectLst/>
                        </a:rPr>
                        <a:t>43 368</a:t>
                      </a:r>
                      <a:endParaRPr lang="uk-UA" sz="13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6" marR="9526" marT="9524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7644">
                <a:tc>
                  <a:txBody>
                    <a:bodyPr/>
                    <a:lstStyle/>
                    <a:p>
                      <a:pPr algn="r" fontAlgn="ctr"/>
                      <a:r>
                        <a:rPr lang="uk-UA" sz="1300" u="none" strike="noStrike">
                          <a:effectLst/>
                        </a:rPr>
                        <a:t>7</a:t>
                      </a:r>
                      <a:endParaRPr lang="uk-UA" sz="13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6" marR="9526" marT="95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uk-UA" sz="1300" u="none" strike="noStrike" dirty="0">
                          <a:effectLst/>
                        </a:rPr>
                        <a:t>Діяльність транспорту та зв'язку</a:t>
                      </a:r>
                      <a:endParaRPr lang="uk-UA" sz="1300" b="0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36000" marR="9526" marT="952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uk-UA" sz="1300" u="none" strike="noStrike">
                          <a:effectLst/>
                        </a:rPr>
                        <a:t>263 036</a:t>
                      </a:r>
                      <a:endParaRPr lang="uk-UA" sz="13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6" marR="9526" marT="952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uk-UA" sz="1300" u="none" strike="noStrike">
                          <a:effectLst/>
                        </a:rPr>
                        <a:t>133 242</a:t>
                      </a:r>
                      <a:endParaRPr lang="uk-UA" sz="13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6" marR="9526" marT="952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uk-UA" sz="1300" u="none" strike="noStrike" dirty="0">
                          <a:effectLst/>
                        </a:rPr>
                        <a:t>129 794</a:t>
                      </a:r>
                      <a:endParaRPr lang="uk-UA" sz="1300" b="0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6" marR="9526" marT="952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uk-UA" sz="1300" u="none" strike="noStrike" dirty="0">
                          <a:effectLst/>
                        </a:rPr>
                        <a:t>1 361</a:t>
                      </a:r>
                      <a:endParaRPr lang="uk-UA" sz="1300" b="0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6" marR="9526" marT="952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uk-UA" sz="1300" b="1" u="none" strike="noStrike" dirty="0">
                          <a:effectLst/>
                        </a:rPr>
                        <a:t>95 346</a:t>
                      </a:r>
                      <a:endParaRPr lang="uk-UA" sz="1300" b="1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6" marR="9526" marT="9524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7644">
                <a:tc>
                  <a:txBody>
                    <a:bodyPr/>
                    <a:lstStyle/>
                    <a:p>
                      <a:pPr algn="r" fontAlgn="ctr"/>
                      <a:r>
                        <a:rPr lang="uk-UA" sz="1300" u="none" strike="noStrike">
                          <a:effectLst/>
                        </a:rPr>
                        <a:t>8</a:t>
                      </a:r>
                      <a:endParaRPr lang="uk-UA" sz="13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6" marR="9526" marT="95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uk-UA" sz="1300" u="none" strike="noStrike" dirty="0">
                          <a:effectLst/>
                        </a:rPr>
                        <a:t>Освіта</a:t>
                      </a:r>
                      <a:endParaRPr lang="uk-UA" sz="1300" b="0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36000" marR="9526" marT="952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uk-UA" sz="1300" u="none" strike="noStrike">
                          <a:effectLst/>
                        </a:rPr>
                        <a:t>106 481</a:t>
                      </a:r>
                      <a:endParaRPr lang="uk-UA" sz="13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6" marR="9526" marT="952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uk-UA" sz="1300" u="none" strike="noStrike">
                          <a:effectLst/>
                        </a:rPr>
                        <a:t>31 365</a:t>
                      </a:r>
                      <a:endParaRPr lang="uk-UA" sz="13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6" marR="9526" marT="952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uk-UA" sz="1300" u="none" strike="noStrike" dirty="0">
                          <a:effectLst/>
                        </a:rPr>
                        <a:t>75 116</a:t>
                      </a:r>
                      <a:endParaRPr lang="uk-UA" sz="1300" b="0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6" marR="9526" marT="952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uk-UA" sz="1300" u="none" strike="noStrike" dirty="0">
                          <a:effectLst/>
                        </a:rPr>
                        <a:t>1 673</a:t>
                      </a:r>
                      <a:endParaRPr lang="uk-UA" sz="1300" b="0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6" marR="9526" marT="952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uk-UA" sz="1300" u="none" strike="noStrike">
                          <a:effectLst/>
                        </a:rPr>
                        <a:t>44 902</a:t>
                      </a:r>
                      <a:endParaRPr lang="uk-UA" sz="13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6" marR="9526" marT="9524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0853">
                <a:tc>
                  <a:txBody>
                    <a:bodyPr/>
                    <a:lstStyle/>
                    <a:p>
                      <a:pPr algn="r" fontAlgn="ctr"/>
                      <a:r>
                        <a:rPr lang="uk-UA" sz="1300" u="none" strike="noStrike">
                          <a:effectLst/>
                        </a:rPr>
                        <a:t>9</a:t>
                      </a:r>
                      <a:endParaRPr lang="uk-UA" sz="13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6" marR="9526" marT="95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uk-UA" sz="1300" u="none" strike="noStrike" noProof="0" dirty="0">
                          <a:effectLst/>
                        </a:rPr>
                        <a:t>Охорона здоров'я та надання  соціальної допомоги</a:t>
                      </a:r>
                      <a:endParaRPr lang="uk-UA" sz="1300" b="0" i="0" u="none" strike="noStrike" noProof="0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36000" marR="9526" marT="952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uk-UA" sz="1300" u="none" strike="noStrike" dirty="0">
                          <a:effectLst/>
                        </a:rPr>
                        <a:t>81 207</a:t>
                      </a:r>
                      <a:endParaRPr lang="uk-UA" sz="1300" b="0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6" marR="9526" marT="952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uk-UA" sz="1300" u="none" strike="noStrike">
                          <a:effectLst/>
                        </a:rPr>
                        <a:t>27 492</a:t>
                      </a:r>
                      <a:endParaRPr lang="uk-UA" sz="13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6" marR="9526" marT="952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uk-UA" sz="1300" u="none" strike="noStrike" dirty="0">
                          <a:effectLst/>
                        </a:rPr>
                        <a:t>53 715</a:t>
                      </a:r>
                      <a:endParaRPr lang="uk-UA" sz="1300" b="0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6" marR="9526" marT="952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uk-UA" sz="1300" u="none" strike="noStrike" dirty="0">
                          <a:effectLst/>
                        </a:rPr>
                        <a:t>1 310</a:t>
                      </a:r>
                      <a:endParaRPr lang="uk-UA" sz="1300" b="0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6" marR="9526" marT="952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uk-UA" sz="1300" u="none" strike="noStrike">
                          <a:effectLst/>
                        </a:rPr>
                        <a:t>41 007</a:t>
                      </a:r>
                      <a:endParaRPr lang="uk-UA" sz="13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6" marR="9526" marT="9524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7644">
                <a:tc>
                  <a:txBody>
                    <a:bodyPr/>
                    <a:lstStyle/>
                    <a:p>
                      <a:pPr algn="r" fontAlgn="ctr"/>
                      <a:r>
                        <a:rPr lang="uk-UA" sz="1300" u="none" strike="noStrike">
                          <a:effectLst/>
                        </a:rPr>
                        <a:t>10</a:t>
                      </a:r>
                      <a:endParaRPr lang="uk-UA" sz="13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6" marR="9526" marT="95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uk-UA" sz="1300" u="none" strike="noStrike" dirty="0">
                          <a:effectLst/>
                        </a:rPr>
                        <a:t>Інші види економічної діяльності</a:t>
                      </a:r>
                      <a:endParaRPr lang="uk-UA" sz="1300" b="0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36000" marR="9526" marT="952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uk-UA" sz="1300" u="none" strike="noStrike" dirty="0">
                          <a:effectLst/>
                        </a:rPr>
                        <a:t>509 215</a:t>
                      </a:r>
                      <a:endParaRPr lang="uk-UA" sz="1300" b="0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6" marR="9526" marT="952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uk-UA" sz="1300" u="none" strike="noStrike" dirty="0">
                          <a:effectLst/>
                        </a:rPr>
                        <a:t>198 014</a:t>
                      </a:r>
                      <a:endParaRPr lang="uk-UA" sz="1300" b="0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6" marR="9526" marT="952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uk-UA" sz="1300" u="none" strike="noStrike" dirty="0">
                          <a:effectLst/>
                        </a:rPr>
                        <a:t>311 201</a:t>
                      </a:r>
                      <a:endParaRPr lang="uk-UA" sz="1300" b="0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6" marR="9526" marT="952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uk-UA" sz="1300" u="none" strike="noStrike" dirty="0">
                          <a:effectLst/>
                        </a:rPr>
                        <a:t>2 014</a:t>
                      </a:r>
                      <a:endParaRPr lang="uk-UA" sz="1300" b="0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6" marR="9526" marT="952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uk-UA" sz="1300" b="1" u="none" strike="noStrike" dirty="0">
                          <a:effectLst/>
                        </a:rPr>
                        <a:t>154 504</a:t>
                      </a:r>
                      <a:endParaRPr lang="uk-UA" sz="1300" b="1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6" marR="9526" marT="9524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07644">
                <a:tc>
                  <a:txBody>
                    <a:bodyPr/>
                    <a:lstStyle/>
                    <a:p>
                      <a:pPr algn="r" fontAlgn="ctr"/>
                      <a:r>
                        <a:rPr lang="uk-UA" sz="1300" u="none" strike="noStrike">
                          <a:effectLst/>
                        </a:rPr>
                        <a:t>11</a:t>
                      </a:r>
                      <a:endParaRPr lang="uk-UA" sz="13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6" marR="9526" marT="95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uk-UA" sz="1300" u="none" strike="noStrike" dirty="0">
                          <a:effectLst/>
                        </a:rPr>
                        <a:t>Оплата послуг фінансових посередників</a:t>
                      </a:r>
                      <a:endParaRPr lang="uk-UA" sz="1300" b="0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36000" marR="9526" marT="952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uk-UA" sz="1300" u="none" strike="noStrike">
                          <a:effectLst/>
                        </a:rPr>
                        <a:t>х</a:t>
                      </a:r>
                      <a:endParaRPr lang="uk-UA" sz="13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6" marR="9526" marT="952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uk-UA" sz="1300" u="none" strike="noStrike" dirty="0">
                          <a:effectLst/>
                        </a:rPr>
                        <a:t>40 109</a:t>
                      </a:r>
                      <a:endParaRPr lang="uk-UA" sz="1300" b="0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6" marR="9526" marT="952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uk-UA" sz="1300" u="none" strike="noStrike" dirty="0">
                          <a:effectLst/>
                        </a:rPr>
                        <a:t>-40 109</a:t>
                      </a:r>
                      <a:endParaRPr lang="uk-UA" sz="1300" b="0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6" marR="9526" marT="952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uk-UA" sz="1300" u="none" strike="noStrike" dirty="0">
                          <a:effectLst/>
                        </a:rPr>
                        <a:t>324</a:t>
                      </a:r>
                      <a:endParaRPr lang="uk-UA" sz="1300" b="0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6" marR="9526" marT="952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uk-UA" sz="1300" u="none" strike="noStrike">
                          <a:effectLst/>
                        </a:rPr>
                        <a:t>-123 679</a:t>
                      </a:r>
                      <a:endParaRPr lang="uk-UA" sz="13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6" marR="9526" marT="9524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07644">
                <a:tc>
                  <a:txBody>
                    <a:bodyPr/>
                    <a:lstStyle/>
                    <a:p>
                      <a:pPr algn="l" fontAlgn="ctr"/>
                      <a:r>
                        <a:rPr lang="uk-UA" sz="1300" u="none" strike="noStrike">
                          <a:effectLst/>
                        </a:rPr>
                        <a:t> </a:t>
                      </a:r>
                      <a:endParaRPr lang="uk-UA" sz="13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6" marR="9526" marT="95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uk-UA" sz="1300" u="none" strike="noStrike" dirty="0">
                          <a:effectLst/>
                        </a:rPr>
                        <a:t>Державне управління</a:t>
                      </a:r>
                      <a:endParaRPr lang="uk-UA" sz="1300" b="0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36000" marR="9526" marT="952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uk-UA" sz="1300" u="none" strike="noStrike">
                          <a:effectLst/>
                        </a:rPr>
                        <a:t>х</a:t>
                      </a:r>
                      <a:endParaRPr lang="uk-UA" sz="13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6" marR="9526" marT="952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uk-UA" sz="1300" u="none" strike="noStrike">
                          <a:effectLst/>
                        </a:rPr>
                        <a:t>х</a:t>
                      </a:r>
                      <a:endParaRPr lang="uk-UA" sz="13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6" marR="9526" marT="952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uk-UA" sz="1300" u="none" strike="noStrike" dirty="0">
                          <a:effectLst/>
                        </a:rPr>
                        <a:t>х</a:t>
                      </a:r>
                      <a:endParaRPr lang="uk-UA" sz="1300" b="0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6" marR="9526" marT="952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uk-UA" sz="1300" u="none" strike="noStrike" dirty="0">
                          <a:effectLst/>
                        </a:rPr>
                        <a:t>1 079</a:t>
                      </a:r>
                      <a:endParaRPr lang="uk-UA" sz="1300" b="0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6" marR="9526" marT="952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uk-UA" sz="1300" u="none" strike="noStrike" dirty="0">
                          <a:effectLst/>
                        </a:rPr>
                        <a:t>0</a:t>
                      </a:r>
                      <a:endParaRPr lang="uk-UA" sz="1300" b="0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6" marR="9526" marT="9524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07644">
                <a:tc>
                  <a:txBody>
                    <a:bodyPr/>
                    <a:lstStyle/>
                    <a:p>
                      <a:pPr algn="r" fontAlgn="ctr"/>
                      <a:r>
                        <a:rPr lang="uk-UA" sz="1300" b="1" u="none" strike="noStrike" dirty="0">
                          <a:effectLst/>
                        </a:rPr>
                        <a:t>12</a:t>
                      </a:r>
                      <a:endParaRPr lang="uk-UA" sz="1300" b="1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6" marR="9526" marT="95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uk-UA" sz="1300" b="1" u="none" strike="noStrike" dirty="0">
                          <a:effectLst/>
                        </a:rPr>
                        <a:t>Усього (в основних цінах)</a:t>
                      </a:r>
                      <a:endParaRPr lang="uk-UA" sz="1300" b="1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36000" marR="9526" marT="952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uk-UA" sz="1300" b="1" u="none" strike="noStrike" dirty="0">
                          <a:effectLst/>
                        </a:rPr>
                        <a:t>3 011 513</a:t>
                      </a:r>
                      <a:endParaRPr lang="uk-UA" sz="1300" b="1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6" marR="9526" marT="952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uk-UA" sz="1300" b="1" u="none" strike="noStrike" dirty="0">
                          <a:effectLst/>
                        </a:rPr>
                        <a:t>1 797 214</a:t>
                      </a:r>
                      <a:endParaRPr lang="uk-UA" sz="1300" b="1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6" marR="9526" marT="952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uk-UA" sz="1300" b="1" u="none" strike="noStrike" dirty="0">
                          <a:effectLst/>
                        </a:rPr>
                        <a:t>1 214 299</a:t>
                      </a:r>
                      <a:endParaRPr lang="uk-UA" sz="1300" b="1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6" marR="9526" marT="952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uk-UA" sz="1300" b="1" u="none" strike="noStrike" dirty="0">
                          <a:effectLst/>
                        </a:rPr>
                        <a:t>20 354</a:t>
                      </a:r>
                      <a:endParaRPr lang="uk-UA" sz="1300" b="1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6" marR="9526" marT="952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uk-UA" sz="1300" b="1" u="none" strike="noStrike" dirty="0">
                          <a:effectLst/>
                        </a:rPr>
                        <a:t>59 660</a:t>
                      </a:r>
                      <a:endParaRPr lang="uk-UA" sz="1300" b="1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6" marR="9526" marT="9524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07644">
                <a:tc>
                  <a:txBody>
                    <a:bodyPr/>
                    <a:lstStyle/>
                    <a:p>
                      <a:pPr algn="r" fontAlgn="ctr"/>
                      <a:r>
                        <a:rPr lang="uk-UA" sz="1300" u="none" strike="noStrike">
                          <a:effectLst/>
                        </a:rPr>
                        <a:t>13</a:t>
                      </a:r>
                      <a:endParaRPr lang="uk-UA" sz="13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6" marR="9526" marT="95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uk-UA" sz="1300" u="none" strike="noStrike" dirty="0">
                          <a:effectLst/>
                        </a:rPr>
                        <a:t>Податки на продукти</a:t>
                      </a:r>
                      <a:endParaRPr lang="uk-UA" sz="1300" b="0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36000" marR="9526" marT="952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uk-UA" sz="1300" u="none" strike="noStrike">
                          <a:effectLst/>
                        </a:rPr>
                        <a:t>200 912</a:t>
                      </a:r>
                      <a:endParaRPr lang="uk-UA" sz="13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6" marR="9526" marT="952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uk-UA" sz="1300" u="none" strike="noStrike">
                          <a:effectLst/>
                        </a:rPr>
                        <a:t>х</a:t>
                      </a:r>
                      <a:endParaRPr lang="uk-UA" sz="13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6" marR="9526" marT="952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uk-UA" sz="1300" u="none" strike="noStrike" dirty="0">
                          <a:effectLst/>
                        </a:rPr>
                        <a:t>200 912</a:t>
                      </a:r>
                      <a:endParaRPr lang="uk-UA" sz="1300" b="0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6" marR="9526" marT="952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uk-UA" sz="1300" u="none" strike="noStrike" dirty="0">
                          <a:effectLst/>
                        </a:rPr>
                        <a:t> </a:t>
                      </a:r>
                      <a:endParaRPr lang="uk-UA" sz="1300" b="0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6" marR="9526" marT="952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uk-UA" sz="1300" u="none" strike="noStrike" dirty="0">
                          <a:effectLst/>
                        </a:rPr>
                        <a:t> </a:t>
                      </a:r>
                      <a:endParaRPr lang="uk-UA" sz="1300" b="0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6" marR="9526" marT="9524" marB="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07644">
                <a:tc>
                  <a:txBody>
                    <a:bodyPr/>
                    <a:lstStyle/>
                    <a:p>
                      <a:pPr algn="r" fontAlgn="ctr"/>
                      <a:r>
                        <a:rPr lang="uk-UA" sz="1300" u="none" strike="noStrike">
                          <a:effectLst/>
                        </a:rPr>
                        <a:t>14</a:t>
                      </a:r>
                      <a:endParaRPr lang="uk-UA" sz="13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6" marR="9526" marT="95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uk-UA" sz="1300" u="none" strike="noStrike" dirty="0">
                          <a:effectLst/>
                        </a:rPr>
                        <a:t>Субсидії на продукти</a:t>
                      </a:r>
                      <a:endParaRPr lang="uk-UA" sz="1300" b="0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36000" marR="9526" marT="952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uk-UA" sz="1300" u="none" strike="noStrike">
                          <a:effectLst/>
                        </a:rPr>
                        <a:t>-3 973</a:t>
                      </a:r>
                      <a:endParaRPr lang="uk-UA" sz="13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6" marR="9526" marT="952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uk-UA" sz="1300" u="none" strike="noStrike">
                          <a:effectLst/>
                        </a:rPr>
                        <a:t>х</a:t>
                      </a:r>
                      <a:endParaRPr lang="uk-UA" sz="13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6" marR="9526" marT="952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uk-UA" sz="1300" u="none" strike="noStrike" dirty="0">
                          <a:effectLst/>
                        </a:rPr>
                        <a:t>-3 973</a:t>
                      </a:r>
                      <a:endParaRPr lang="uk-UA" sz="1300" b="0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6" marR="9526" marT="952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uk-UA" sz="1300" u="none" strike="noStrike" dirty="0">
                          <a:effectLst/>
                        </a:rPr>
                        <a:t> </a:t>
                      </a:r>
                      <a:endParaRPr lang="uk-UA" sz="1300" b="0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6" marR="9526" marT="952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uk-UA" sz="1300" u="none" strike="noStrike" dirty="0">
                          <a:effectLst/>
                        </a:rPr>
                        <a:t> </a:t>
                      </a:r>
                      <a:endParaRPr lang="uk-UA" sz="1300" b="0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6" marR="9526" marT="9524" marB="0"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23792">
                <a:tc>
                  <a:txBody>
                    <a:bodyPr/>
                    <a:lstStyle/>
                    <a:p>
                      <a:pPr algn="r" fontAlgn="ctr"/>
                      <a:r>
                        <a:rPr lang="uk-UA" sz="1300" b="1" u="none" strike="noStrike" dirty="0">
                          <a:effectLst/>
                        </a:rPr>
                        <a:t>15</a:t>
                      </a:r>
                      <a:endParaRPr lang="uk-UA" sz="1300" b="1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6" marR="9526" marT="95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uk-UA" sz="1300" b="1" u="none" strike="noStrike" noProof="0" dirty="0">
                          <a:effectLst/>
                        </a:rPr>
                        <a:t>Валовий внутрішній продукт </a:t>
                      </a:r>
                      <a:r>
                        <a:rPr lang="ru-RU" sz="1300" b="1" u="none" strike="noStrike" dirty="0">
                          <a:effectLst/>
                        </a:rPr>
                        <a:t>(у </a:t>
                      </a:r>
                      <a:r>
                        <a:rPr lang="uk-UA" sz="1300" b="1" u="none" strike="noStrike" noProof="0" dirty="0">
                          <a:effectLst/>
                        </a:rPr>
                        <a:t>ринкових цінах</a:t>
                      </a:r>
                      <a:r>
                        <a:rPr lang="ru-RU" sz="1300" b="1" u="none" strike="noStrike" dirty="0">
                          <a:effectLst/>
                        </a:rPr>
                        <a:t>)</a:t>
                      </a:r>
                      <a:endParaRPr lang="ru-RU" sz="1300" b="1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36000" marR="9526" marT="952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uk-UA" sz="1300" b="1" u="none" strike="noStrike" dirty="0">
                          <a:effectLst/>
                        </a:rPr>
                        <a:t>3 208 452</a:t>
                      </a:r>
                      <a:endParaRPr lang="uk-UA" sz="1300" b="1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6" marR="9526" marT="952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uk-UA" sz="1300" b="1" u="none" strike="noStrike" dirty="0">
                          <a:effectLst/>
                        </a:rPr>
                        <a:t>1 797 214</a:t>
                      </a:r>
                      <a:endParaRPr lang="uk-UA" sz="1300" b="1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6" marR="9526" marT="952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uk-UA" sz="1300" b="1" u="none" strike="noStrike" dirty="0">
                          <a:effectLst/>
                        </a:rPr>
                        <a:t>1 411 238</a:t>
                      </a:r>
                      <a:endParaRPr lang="uk-UA" sz="1300" b="1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6" marR="9526" marT="952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uk-UA" sz="1300" u="none" strike="noStrike" dirty="0">
                          <a:effectLst/>
                        </a:rPr>
                        <a:t> </a:t>
                      </a:r>
                      <a:endParaRPr lang="uk-UA" sz="1300" b="1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6" marR="9526" marT="952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uk-UA" sz="1300" u="none" strike="noStrike" dirty="0">
                          <a:effectLst/>
                        </a:rPr>
                        <a:t> </a:t>
                      </a:r>
                      <a:endParaRPr lang="uk-UA" sz="1300" b="1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6" marR="9526" marT="9524" marB="0" anchor="ctr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Номер слайда 1">
            <a:extLst>
              <a:ext uri="{FF2B5EF4-FFF2-40B4-BE49-F238E27FC236}">
                <a16:creationId xmlns:a16="http://schemas.microsoft.com/office/drawing/2014/main" id="{C08E8C5F-DA72-4FE3-BDEA-109AFAAC6450}"/>
              </a:ext>
            </a:extLst>
          </p:cNvPr>
          <p:cNvSpPr txBox="1">
            <a:spLocks noGrp="1"/>
          </p:cNvSpPr>
          <p:nvPr/>
        </p:nvSpPr>
        <p:spPr bwMode="auto">
          <a:xfrm>
            <a:off x="6677025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814E31E-6999-4941-8E86-20D78E02A0D3}" type="slidenum">
              <a:rPr lang="ru-RU" altLang="ru-RU" sz="1200">
                <a:solidFill>
                  <a:schemeClr val="bg1"/>
                </a:solidFill>
              </a:rPr>
              <a:pPr algn="r" eaLnBrk="1" hangingPunct="1">
                <a:spcBef>
                  <a:spcPct val="0"/>
                </a:spcBef>
                <a:buFontTx/>
                <a:buNone/>
              </a:pPr>
              <a:t>24</a:t>
            </a:fld>
            <a:endParaRPr lang="ru-RU" altLang="ru-RU" sz="1200">
              <a:solidFill>
                <a:schemeClr val="bg1"/>
              </a:solidFill>
            </a:endParaRPr>
          </a:p>
        </p:txBody>
      </p:sp>
      <p:sp>
        <p:nvSpPr>
          <p:cNvPr id="45059" name="TextBox 6">
            <a:extLst>
              <a:ext uri="{FF2B5EF4-FFF2-40B4-BE49-F238E27FC236}">
                <a16:creationId xmlns:a16="http://schemas.microsoft.com/office/drawing/2014/main" id="{B10A66B4-3F1E-4BF2-9F4D-9CECE62DA0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863" y="995363"/>
            <a:ext cx="797401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uk-UA" altLang="ru-RU" sz="2400" b="1">
                <a:solidFill>
                  <a:srgbClr val="FF9900"/>
                </a:solidFill>
              </a:rPr>
              <a:t>Необоротні активи держави та місцевих громад</a:t>
            </a:r>
            <a:endParaRPr lang="ru-RU" altLang="ru-RU" sz="2400" b="1">
              <a:solidFill>
                <a:srgbClr val="FF990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8C4D22D-20ED-45FF-9260-8BE2D64F881F}"/>
              </a:ext>
            </a:extLst>
          </p:cNvPr>
          <p:cNvSpPr txBox="1"/>
          <p:nvPr/>
        </p:nvSpPr>
        <p:spPr>
          <a:xfrm>
            <a:off x="763588" y="1800225"/>
            <a:ext cx="2478087" cy="30797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uk-UA" sz="1400" dirty="0"/>
              <a:t>Державний сектор</a:t>
            </a:r>
            <a:endParaRPr lang="ru-RU" sz="14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496FF34-57DF-40CF-B65C-CB8796C0C029}"/>
              </a:ext>
            </a:extLst>
          </p:cNvPr>
          <p:cNvSpPr txBox="1"/>
          <p:nvPr/>
        </p:nvSpPr>
        <p:spPr>
          <a:xfrm>
            <a:off x="5741988" y="1784350"/>
            <a:ext cx="2476500" cy="30797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uk-UA" sz="1400" dirty="0"/>
              <a:t>Місцеві громади</a:t>
            </a:r>
            <a:endParaRPr lang="ru-RU" sz="14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764A2B5-FFC2-44F1-A79B-4E49F71CFD93}"/>
              </a:ext>
            </a:extLst>
          </p:cNvPr>
          <p:cNvSpPr txBox="1"/>
          <p:nvPr/>
        </p:nvSpPr>
        <p:spPr>
          <a:xfrm>
            <a:off x="169863" y="2390775"/>
            <a:ext cx="1685925" cy="4000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uk-UA" sz="1000" dirty="0"/>
              <a:t>Необоротні активи державних установ</a:t>
            </a:r>
            <a:endParaRPr lang="ru-RU" sz="10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FDA21D8-F6EA-466D-A2C7-640FFC7A7964}"/>
              </a:ext>
            </a:extLst>
          </p:cNvPr>
          <p:cNvSpPr txBox="1"/>
          <p:nvPr/>
        </p:nvSpPr>
        <p:spPr>
          <a:xfrm>
            <a:off x="431800" y="3060700"/>
            <a:ext cx="1423988" cy="24606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uk-UA" sz="1000" dirty="0"/>
              <a:t>Обладнання</a:t>
            </a:r>
            <a:endParaRPr lang="ru-RU" sz="10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FF9722C-5149-4BF3-A899-D5ED39910AE3}"/>
              </a:ext>
            </a:extLst>
          </p:cNvPr>
          <p:cNvSpPr txBox="1"/>
          <p:nvPr/>
        </p:nvSpPr>
        <p:spPr>
          <a:xfrm>
            <a:off x="431800" y="3560763"/>
            <a:ext cx="1423988" cy="24606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uk-UA" sz="1000" dirty="0"/>
              <a:t>Будівлі та споруди</a:t>
            </a:r>
            <a:endParaRPr lang="ru-RU" sz="10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7FC5E6F-0B39-4251-A3F5-FFD27A3FF1FD}"/>
              </a:ext>
            </a:extLst>
          </p:cNvPr>
          <p:cNvSpPr txBox="1"/>
          <p:nvPr/>
        </p:nvSpPr>
        <p:spPr>
          <a:xfrm>
            <a:off x="431800" y="4075113"/>
            <a:ext cx="1423988" cy="24606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uk-UA" sz="1000" dirty="0"/>
              <a:t>Земельні ділянки</a:t>
            </a:r>
            <a:endParaRPr lang="ru-RU" sz="10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3D21719-B434-4D34-BEEF-23A87D5ACEEC}"/>
              </a:ext>
            </a:extLst>
          </p:cNvPr>
          <p:cNvSpPr txBox="1"/>
          <p:nvPr/>
        </p:nvSpPr>
        <p:spPr>
          <a:xfrm>
            <a:off x="2170113" y="2390775"/>
            <a:ext cx="1685925" cy="4000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uk-UA" sz="1000" dirty="0"/>
              <a:t>Необоротні активи корпоративного сектору</a:t>
            </a:r>
            <a:endParaRPr lang="ru-RU" sz="10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9B21105-5AD1-4E7F-A04A-057B871A5E13}"/>
              </a:ext>
            </a:extLst>
          </p:cNvPr>
          <p:cNvSpPr txBox="1"/>
          <p:nvPr/>
        </p:nvSpPr>
        <p:spPr>
          <a:xfrm>
            <a:off x="2430463" y="3048000"/>
            <a:ext cx="2203450" cy="24606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uk-UA" sz="1000" dirty="0"/>
              <a:t>Корпоративні права на 31.12.2013р.</a:t>
            </a:r>
            <a:endParaRPr lang="ru-RU" sz="10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6968800-B5D8-441E-8C8A-DDE3A4CA35C6}"/>
              </a:ext>
            </a:extLst>
          </p:cNvPr>
          <p:cNvSpPr txBox="1"/>
          <p:nvPr/>
        </p:nvSpPr>
        <p:spPr>
          <a:xfrm>
            <a:off x="2430463" y="3265488"/>
            <a:ext cx="633412" cy="33813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uk-UA" sz="800" dirty="0"/>
              <a:t>Частка володіння</a:t>
            </a:r>
            <a:endParaRPr lang="ru-RU" sz="8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F2F83A2-5457-4CD3-8703-63D1A297024A}"/>
              </a:ext>
            </a:extLst>
          </p:cNvPr>
          <p:cNvSpPr txBox="1"/>
          <p:nvPr/>
        </p:nvSpPr>
        <p:spPr>
          <a:xfrm>
            <a:off x="3063875" y="3265488"/>
            <a:ext cx="693738" cy="33972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uk-UA" sz="800" dirty="0"/>
              <a:t>Кількість</a:t>
            </a:r>
          </a:p>
          <a:p>
            <a:pPr algn="ctr" eaLnBrk="1" hangingPunct="1">
              <a:defRPr/>
            </a:pPr>
            <a:r>
              <a:rPr lang="uk-UA" sz="800" dirty="0"/>
              <a:t>пропозицій</a:t>
            </a:r>
            <a:endParaRPr lang="ru-RU" sz="8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0088C6B-9F62-4D07-8BC9-090DFAA530FC}"/>
              </a:ext>
            </a:extLst>
          </p:cNvPr>
          <p:cNvSpPr txBox="1"/>
          <p:nvPr/>
        </p:nvSpPr>
        <p:spPr>
          <a:xfrm>
            <a:off x="3757613" y="3265488"/>
            <a:ext cx="876300" cy="33813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uk-UA" sz="800" dirty="0"/>
              <a:t>Вартість по номіналу,грн.</a:t>
            </a:r>
            <a:endParaRPr lang="ru-RU" sz="8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7EB96B9-B035-4795-8D48-AE7C8080647D}"/>
              </a:ext>
            </a:extLst>
          </p:cNvPr>
          <p:cNvSpPr txBox="1"/>
          <p:nvPr/>
        </p:nvSpPr>
        <p:spPr>
          <a:xfrm>
            <a:off x="2430463" y="3603625"/>
            <a:ext cx="633412" cy="246063"/>
          </a:xfrm>
          <a:prstGeom prst="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uk-UA" sz="1000" dirty="0"/>
              <a:t>50% </a:t>
            </a:r>
            <a:r>
              <a:rPr lang="en-US" sz="1000" dirty="0"/>
              <a:t>&gt;=</a:t>
            </a:r>
            <a:endParaRPr lang="ru-RU" sz="10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07330A9-1AE4-42AB-901F-C609862BF8BF}"/>
              </a:ext>
            </a:extLst>
          </p:cNvPr>
          <p:cNvSpPr txBox="1"/>
          <p:nvPr/>
        </p:nvSpPr>
        <p:spPr>
          <a:xfrm>
            <a:off x="2430463" y="3846513"/>
            <a:ext cx="633412" cy="246062"/>
          </a:xfrm>
          <a:prstGeom prst="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uk-UA" sz="1000" dirty="0"/>
              <a:t>50% </a:t>
            </a:r>
            <a:r>
              <a:rPr lang="en-US" sz="1000" dirty="0"/>
              <a:t>&lt;</a:t>
            </a:r>
            <a:endParaRPr lang="ru-RU" sz="10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05E26BA-D577-47E2-9C42-E8C8108AAD02}"/>
              </a:ext>
            </a:extLst>
          </p:cNvPr>
          <p:cNvSpPr txBox="1"/>
          <p:nvPr/>
        </p:nvSpPr>
        <p:spPr>
          <a:xfrm>
            <a:off x="2430463" y="4092575"/>
            <a:ext cx="633412" cy="247650"/>
          </a:xfrm>
          <a:prstGeom prst="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uk-UA" sz="1000" dirty="0"/>
              <a:t>Всього</a:t>
            </a:r>
            <a:endParaRPr lang="ru-RU" sz="10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8AAEAE0-91E4-48B0-8DF1-F1041C6F2E05}"/>
              </a:ext>
            </a:extLst>
          </p:cNvPr>
          <p:cNvSpPr txBox="1"/>
          <p:nvPr/>
        </p:nvSpPr>
        <p:spPr>
          <a:xfrm>
            <a:off x="3065463" y="3605213"/>
            <a:ext cx="692150" cy="246062"/>
          </a:xfrm>
          <a:prstGeom prst="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uk-UA" sz="1000" dirty="0"/>
              <a:t>288</a:t>
            </a:r>
            <a:endParaRPr lang="ru-RU" sz="10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D39674F-77CA-491F-A436-95C14EC1A527}"/>
              </a:ext>
            </a:extLst>
          </p:cNvPr>
          <p:cNvSpPr txBox="1"/>
          <p:nvPr/>
        </p:nvSpPr>
        <p:spPr>
          <a:xfrm>
            <a:off x="3065463" y="3851275"/>
            <a:ext cx="692150" cy="246063"/>
          </a:xfrm>
          <a:prstGeom prst="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uk-UA" sz="1000" dirty="0"/>
              <a:t>288</a:t>
            </a:r>
            <a:endParaRPr lang="ru-RU" sz="10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1C7101B-E1AB-4845-A763-04E173A6D3D4}"/>
              </a:ext>
            </a:extLst>
          </p:cNvPr>
          <p:cNvSpPr txBox="1"/>
          <p:nvPr/>
        </p:nvSpPr>
        <p:spPr>
          <a:xfrm>
            <a:off x="3063875" y="4097338"/>
            <a:ext cx="693738" cy="246062"/>
          </a:xfrm>
          <a:prstGeom prst="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uk-UA" sz="1000" dirty="0"/>
              <a:t>576</a:t>
            </a:r>
            <a:endParaRPr lang="ru-RU" sz="10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8F9A3E7-9B54-45AF-82F0-7FC860472039}"/>
              </a:ext>
            </a:extLst>
          </p:cNvPr>
          <p:cNvSpPr txBox="1"/>
          <p:nvPr/>
        </p:nvSpPr>
        <p:spPr>
          <a:xfrm>
            <a:off x="3757613" y="3603625"/>
            <a:ext cx="876300" cy="247650"/>
          </a:xfrm>
          <a:prstGeom prst="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 eaLnBrk="1" hangingPunct="1">
              <a:defRPr/>
            </a:pPr>
            <a:r>
              <a:rPr lang="uk-UA" sz="800" dirty="0"/>
              <a:t>46 905 575 237</a:t>
            </a:r>
            <a:endParaRPr lang="ru-RU" sz="8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B5547AC-49D1-4366-AD0F-D32A57A73D12}"/>
              </a:ext>
            </a:extLst>
          </p:cNvPr>
          <p:cNvSpPr txBox="1"/>
          <p:nvPr/>
        </p:nvSpPr>
        <p:spPr>
          <a:xfrm>
            <a:off x="3757613" y="3851275"/>
            <a:ext cx="876300" cy="246063"/>
          </a:xfrm>
          <a:prstGeom prst="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 eaLnBrk="1" hangingPunct="1">
              <a:defRPr/>
            </a:pPr>
            <a:r>
              <a:rPr lang="uk-UA" sz="800" dirty="0"/>
              <a:t>4 412 136 407</a:t>
            </a:r>
            <a:endParaRPr lang="ru-RU" sz="8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EBC1DC6-D87F-4EC1-9046-0BD00DBFB2FA}"/>
              </a:ext>
            </a:extLst>
          </p:cNvPr>
          <p:cNvSpPr txBox="1"/>
          <p:nvPr/>
        </p:nvSpPr>
        <p:spPr>
          <a:xfrm>
            <a:off x="3757613" y="4097338"/>
            <a:ext cx="876300" cy="246062"/>
          </a:xfrm>
          <a:prstGeom prst="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 eaLnBrk="1" hangingPunct="1">
              <a:defRPr/>
            </a:pPr>
            <a:r>
              <a:rPr lang="uk-UA" sz="800" dirty="0"/>
              <a:t>51 317 711 644</a:t>
            </a:r>
            <a:endParaRPr lang="ru-RU" sz="8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A700DDA-CB80-443F-AECE-7743E36090BB}"/>
              </a:ext>
            </a:extLst>
          </p:cNvPr>
          <p:cNvSpPr txBox="1"/>
          <p:nvPr/>
        </p:nvSpPr>
        <p:spPr>
          <a:xfrm>
            <a:off x="2430463" y="4729163"/>
            <a:ext cx="1423987" cy="24606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uk-UA" sz="1000" dirty="0"/>
              <a:t>Державна власність</a:t>
            </a:r>
            <a:endParaRPr lang="ru-RU" sz="10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539F056-5C31-408C-A64F-DAE57338F874}"/>
              </a:ext>
            </a:extLst>
          </p:cNvPr>
          <p:cNvSpPr txBox="1"/>
          <p:nvPr/>
        </p:nvSpPr>
        <p:spPr>
          <a:xfrm>
            <a:off x="2432050" y="4975225"/>
            <a:ext cx="1423988" cy="24606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uk-UA" sz="1000" dirty="0"/>
              <a:t>Будівлі, споруди</a:t>
            </a:r>
            <a:endParaRPr lang="ru-RU" sz="10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71033F7-5344-4CE4-A9E5-21A498DCC0A0}"/>
              </a:ext>
            </a:extLst>
          </p:cNvPr>
          <p:cNvSpPr txBox="1"/>
          <p:nvPr/>
        </p:nvSpPr>
        <p:spPr>
          <a:xfrm>
            <a:off x="2430463" y="5221288"/>
            <a:ext cx="1423987" cy="24606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uk-UA" sz="1000" dirty="0"/>
              <a:t>Земельні ділянки</a:t>
            </a:r>
            <a:endParaRPr lang="ru-RU" sz="10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AA075A2-C4E0-4BCD-B69F-7CE68FB9B863}"/>
              </a:ext>
            </a:extLst>
          </p:cNvPr>
          <p:cNvSpPr txBox="1"/>
          <p:nvPr/>
        </p:nvSpPr>
        <p:spPr>
          <a:xfrm>
            <a:off x="7124700" y="2387600"/>
            <a:ext cx="1685925" cy="4000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uk-UA" sz="1000" dirty="0"/>
              <a:t>Необоротні активи корпоративного сектору</a:t>
            </a:r>
            <a:endParaRPr lang="ru-RU" sz="10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2E9568B-B5CB-452E-A96C-487DC66E204F}"/>
              </a:ext>
            </a:extLst>
          </p:cNvPr>
          <p:cNvSpPr txBox="1"/>
          <p:nvPr/>
        </p:nvSpPr>
        <p:spPr>
          <a:xfrm>
            <a:off x="5184775" y="2387600"/>
            <a:ext cx="1687513" cy="4000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uk-UA" sz="1000" dirty="0"/>
              <a:t>Необоротні активи місцевих установ</a:t>
            </a:r>
            <a:endParaRPr lang="ru-RU" sz="10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E67EAA8-1CA4-4D51-97A3-99A5669675E7}"/>
              </a:ext>
            </a:extLst>
          </p:cNvPr>
          <p:cNvSpPr txBox="1"/>
          <p:nvPr/>
        </p:nvSpPr>
        <p:spPr>
          <a:xfrm>
            <a:off x="5556250" y="3159125"/>
            <a:ext cx="1423988" cy="24606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uk-UA" sz="1000" dirty="0"/>
              <a:t>Обладнання</a:t>
            </a:r>
            <a:endParaRPr lang="ru-RU" sz="10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82EAD3E-F9A6-4D5F-86B9-55BA77DA19B7}"/>
              </a:ext>
            </a:extLst>
          </p:cNvPr>
          <p:cNvSpPr txBox="1"/>
          <p:nvPr/>
        </p:nvSpPr>
        <p:spPr>
          <a:xfrm>
            <a:off x="5556250" y="3659188"/>
            <a:ext cx="1423988" cy="24606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uk-UA" sz="1000" dirty="0"/>
              <a:t>Будівлі та споруди</a:t>
            </a:r>
            <a:endParaRPr lang="ru-RU" sz="10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1B7ED79-42CC-4858-AE53-B61D98509A9B}"/>
              </a:ext>
            </a:extLst>
          </p:cNvPr>
          <p:cNvSpPr txBox="1"/>
          <p:nvPr/>
        </p:nvSpPr>
        <p:spPr>
          <a:xfrm>
            <a:off x="5556250" y="4173538"/>
            <a:ext cx="1423988" cy="24606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uk-UA" sz="1000" dirty="0"/>
              <a:t>Земельні ділянки</a:t>
            </a:r>
            <a:endParaRPr lang="ru-RU" sz="10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D869E37-9158-48DC-B66C-F4A08C00CEA0}"/>
              </a:ext>
            </a:extLst>
          </p:cNvPr>
          <p:cNvSpPr txBox="1"/>
          <p:nvPr/>
        </p:nvSpPr>
        <p:spPr>
          <a:xfrm>
            <a:off x="7432675" y="3159125"/>
            <a:ext cx="1422400" cy="24606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uk-UA" sz="1000" dirty="0"/>
              <a:t>Корпоративні права</a:t>
            </a:r>
            <a:endParaRPr lang="ru-RU" sz="10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3FF3DAD-9609-4512-831C-D0BE73F7002B}"/>
              </a:ext>
            </a:extLst>
          </p:cNvPr>
          <p:cNvSpPr txBox="1"/>
          <p:nvPr/>
        </p:nvSpPr>
        <p:spPr>
          <a:xfrm>
            <a:off x="7451725" y="3659188"/>
            <a:ext cx="1423988" cy="24606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uk-UA" sz="1000" dirty="0"/>
              <a:t>Комунальне майно</a:t>
            </a:r>
            <a:endParaRPr lang="ru-RU" sz="10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EA5505B-B66E-4EDD-9091-0AAD85823824}"/>
              </a:ext>
            </a:extLst>
          </p:cNvPr>
          <p:cNvSpPr txBox="1"/>
          <p:nvPr/>
        </p:nvSpPr>
        <p:spPr>
          <a:xfrm>
            <a:off x="7451725" y="3905250"/>
            <a:ext cx="1423988" cy="24606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uk-UA" sz="1000" dirty="0"/>
              <a:t>Будівлі та споруди</a:t>
            </a:r>
            <a:endParaRPr lang="ru-RU" sz="10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EE96E16-11A8-40B1-9FEE-799F04CC5B2A}"/>
              </a:ext>
            </a:extLst>
          </p:cNvPr>
          <p:cNvSpPr txBox="1"/>
          <p:nvPr/>
        </p:nvSpPr>
        <p:spPr>
          <a:xfrm>
            <a:off x="7451725" y="4151313"/>
            <a:ext cx="1423988" cy="24606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uk-UA" sz="1000" dirty="0"/>
              <a:t>Земельні ділянки</a:t>
            </a:r>
            <a:endParaRPr lang="ru-RU" sz="1000" dirty="0"/>
          </a:p>
        </p:txBody>
      </p:sp>
      <p:cxnSp>
        <p:nvCxnSpPr>
          <p:cNvPr id="62" name="Прямая соединительная линия 61">
            <a:extLst>
              <a:ext uri="{FF2B5EF4-FFF2-40B4-BE49-F238E27FC236}">
                <a16:creationId xmlns:a16="http://schemas.microsoft.com/office/drawing/2014/main" id="{945D4C6D-EA65-4422-8BD8-196E08A05F40}"/>
              </a:ext>
            </a:extLst>
          </p:cNvPr>
          <p:cNvCxnSpPr/>
          <p:nvPr/>
        </p:nvCxnSpPr>
        <p:spPr>
          <a:xfrm>
            <a:off x="295275" y="2787650"/>
            <a:ext cx="0" cy="14287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единительная линия 62">
            <a:extLst>
              <a:ext uri="{FF2B5EF4-FFF2-40B4-BE49-F238E27FC236}">
                <a16:creationId xmlns:a16="http://schemas.microsoft.com/office/drawing/2014/main" id="{F200B1D0-D1A5-44BE-9E65-F39126550CFC}"/>
              </a:ext>
            </a:extLst>
          </p:cNvPr>
          <p:cNvCxnSpPr/>
          <p:nvPr/>
        </p:nvCxnSpPr>
        <p:spPr>
          <a:xfrm>
            <a:off x="295275" y="4213225"/>
            <a:ext cx="1365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Прямая соединительная линия 63">
            <a:extLst>
              <a:ext uri="{FF2B5EF4-FFF2-40B4-BE49-F238E27FC236}">
                <a16:creationId xmlns:a16="http://schemas.microsoft.com/office/drawing/2014/main" id="{77769EBA-D8E5-4109-832A-FF26B1EC926A}"/>
              </a:ext>
            </a:extLst>
          </p:cNvPr>
          <p:cNvCxnSpPr/>
          <p:nvPr/>
        </p:nvCxnSpPr>
        <p:spPr>
          <a:xfrm>
            <a:off x="295275" y="3683000"/>
            <a:ext cx="1365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единительная линия 64">
            <a:extLst>
              <a:ext uri="{FF2B5EF4-FFF2-40B4-BE49-F238E27FC236}">
                <a16:creationId xmlns:a16="http://schemas.microsoft.com/office/drawing/2014/main" id="{7D943C3A-FCD6-4AAA-9382-05F04C5C1447}"/>
              </a:ext>
            </a:extLst>
          </p:cNvPr>
          <p:cNvCxnSpPr/>
          <p:nvPr/>
        </p:nvCxnSpPr>
        <p:spPr>
          <a:xfrm>
            <a:off x="295275" y="3182938"/>
            <a:ext cx="1365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65">
            <a:extLst>
              <a:ext uri="{FF2B5EF4-FFF2-40B4-BE49-F238E27FC236}">
                <a16:creationId xmlns:a16="http://schemas.microsoft.com/office/drawing/2014/main" id="{A653177B-28FB-438E-BC10-783C35124488}"/>
              </a:ext>
            </a:extLst>
          </p:cNvPr>
          <p:cNvCxnSpPr/>
          <p:nvPr/>
        </p:nvCxnSpPr>
        <p:spPr>
          <a:xfrm>
            <a:off x="2246313" y="2790825"/>
            <a:ext cx="0" cy="20605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Прямая соединительная линия 66">
            <a:extLst>
              <a:ext uri="{FF2B5EF4-FFF2-40B4-BE49-F238E27FC236}">
                <a16:creationId xmlns:a16="http://schemas.microsoft.com/office/drawing/2014/main" id="{E3DD906E-5A79-4A98-90C2-7019EAE66D11}"/>
              </a:ext>
            </a:extLst>
          </p:cNvPr>
          <p:cNvCxnSpPr>
            <a:endCxn id="50" idx="1"/>
          </p:cNvCxnSpPr>
          <p:nvPr/>
        </p:nvCxnSpPr>
        <p:spPr>
          <a:xfrm>
            <a:off x="2246313" y="4851400"/>
            <a:ext cx="1841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Прямая соединительная линия 67">
            <a:extLst>
              <a:ext uri="{FF2B5EF4-FFF2-40B4-BE49-F238E27FC236}">
                <a16:creationId xmlns:a16="http://schemas.microsoft.com/office/drawing/2014/main" id="{78CEBE72-BD28-4774-B077-D1781C5F1A9C}"/>
              </a:ext>
            </a:extLst>
          </p:cNvPr>
          <p:cNvCxnSpPr>
            <a:endCxn id="37" idx="1"/>
          </p:cNvCxnSpPr>
          <p:nvPr/>
        </p:nvCxnSpPr>
        <p:spPr>
          <a:xfrm>
            <a:off x="2246313" y="3171825"/>
            <a:ext cx="1841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Прямая соединительная линия 68">
            <a:extLst>
              <a:ext uri="{FF2B5EF4-FFF2-40B4-BE49-F238E27FC236}">
                <a16:creationId xmlns:a16="http://schemas.microsoft.com/office/drawing/2014/main" id="{B880B304-7458-4C22-A6C1-3EF33792CD2B}"/>
              </a:ext>
            </a:extLst>
          </p:cNvPr>
          <p:cNvCxnSpPr/>
          <p:nvPr/>
        </p:nvCxnSpPr>
        <p:spPr>
          <a:xfrm>
            <a:off x="5308600" y="2787650"/>
            <a:ext cx="0" cy="15097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единительная линия 69">
            <a:extLst>
              <a:ext uri="{FF2B5EF4-FFF2-40B4-BE49-F238E27FC236}">
                <a16:creationId xmlns:a16="http://schemas.microsoft.com/office/drawing/2014/main" id="{CF9BC342-4980-4304-813B-DD7D39842E7C}"/>
              </a:ext>
            </a:extLst>
          </p:cNvPr>
          <p:cNvCxnSpPr>
            <a:endCxn id="57" idx="1"/>
          </p:cNvCxnSpPr>
          <p:nvPr/>
        </p:nvCxnSpPr>
        <p:spPr>
          <a:xfrm>
            <a:off x="5308600" y="4297363"/>
            <a:ext cx="2476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Прямая соединительная линия 70">
            <a:extLst>
              <a:ext uri="{FF2B5EF4-FFF2-40B4-BE49-F238E27FC236}">
                <a16:creationId xmlns:a16="http://schemas.microsoft.com/office/drawing/2014/main" id="{0C81BF80-65C7-4CCA-ADBF-86F4C402B150}"/>
              </a:ext>
            </a:extLst>
          </p:cNvPr>
          <p:cNvCxnSpPr>
            <a:endCxn id="55" idx="1"/>
          </p:cNvCxnSpPr>
          <p:nvPr/>
        </p:nvCxnSpPr>
        <p:spPr>
          <a:xfrm>
            <a:off x="5308600" y="3281363"/>
            <a:ext cx="2476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единительная линия 71">
            <a:extLst>
              <a:ext uri="{FF2B5EF4-FFF2-40B4-BE49-F238E27FC236}">
                <a16:creationId xmlns:a16="http://schemas.microsoft.com/office/drawing/2014/main" id="{F9A78327-7F86-4E98-A8AD-A3A8B32675BB}"/>
              </a:ext>
            </a:extLst>
          </p:cNvPr>
          <p:cNvCxnSpPr>
            <a:endCxn id="56" idx="1"/>
          </p:cNvCxnSpPr>
          <p:nvPr/>
        </p:nvCxnSpPr>
        <p:spPr>
          <a:xfrm>
            <a:off x="5308600" y="3783013"/>
            <a:ext cx="2476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Прямая соединительная линия 72">
            <a:extLst>
              <a:ext uri="{FF2B5EF4-FFF2-40B4-BE49-F238E27FC236}">
                <a16:creationId xmlns:a16="http://schemas.microsoft.com/office/drawing/2014/main" id="{CEE6092D-831E-477E-8C08-DB483FC56484}"/>
              </a:ext>
            </a:extLst>
          </p:cNvPr>
          <p:cNvCxnSpPr/>
          <p:nvPr/>
        </p:nvCxnSpPr>
        <p:spPr>
          <a:xfrm>
            <a:off x="7280275" y="2787650"/>
            <a:ext cx="0" cy="9953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единительная линия 73">
            <a:extLst>
              <a:ext uri="{FF2B5EF4-FFF2-40B4-BE49-F238E27FC236}">
                <a16:creationId xmlns:a16="http://schemas.microsoft.com/office/drawing/2014/main" id="{674852A3-CCC0-4C4E-A7F3-B9C0FDEBEA55}"/>
              </a:ext>
            </a:extLst>
          </p:cNvPr>
          <p:cNvCxnSpPr>
            <a:endCxn id="58" idx="1"/>
          </p:cNvCxnSpPr>
          <p:nvPr/>
        </p:nvCxnSpPr>
        <p:spPr>
          <a:xfrm>
            <a:off x="7280275" y="3281363"/>
            <a:ext cx="15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единительная линия 74">
            <a:extLst>
              <a:ext uri="{FF2B5EF4-FFF2-40B4-BE49-F238E27FC236}">
                <a16:creationId xmlns:a16="http://schemas.microsoft.com/office/drawing/2014/main" id="{572419E8-F29E-42EE-9825-7CAA957EA040}"/>
              </a:ext>
            </a:extLst>
          </p:cNvPr>
          <p:cNvCxnSpPr>
            <a:endCxn id="59" idx="1"/>
          </p:cNvCxnSpPr>
          <p:nvPr/>
        </p:nvCxnSpPr>
        <p:spPr>
          <a:xfrm>
            <a:off x="7280275" y="3783013"/>
            <a:ext cx="1714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Box 2">
            <a:extLst>
              <a:ext uri="{FF2B5EF4-FFF2-40B4-BE49-F238E27FC236}">
                <a16:creationId xmlns:a16="http://schemas.microsoft.com/office/drawing/2014/main" id="{01A3C143-F704-41E5-88D4-DB27ECFA7E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6625" y="1670050"/>
            <a:ext cx="699611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uk-UA" altLang="ru-RU" sz="4000" b="1">
                <a:solidFill>
                  <a:srgbClr val="FF9900"/>
                </a:solidFill>
              </a:rPr>
              <a:t>Перелік змін в законодавство</a:t>
            </a:r>
          </a:p>
        </p:txBody>
      </p:sp>
      <p:sp>
        <p:nvSpPr>
          <p:cNvPr id="46083" name="Номер слайда 1">
            <a:extLst>
              <a:ext uri="{FF2B5EF4-FFF2-40B4-BE49-F238E27FC236}">
                <a16:creationId xmlns:a16="http://schemas.microsoft.com/office/drawing/2014/main" id="{63FC21A0-A7E3-4EA0-AF6B-D43592E6CA84}"/>
              </a:ext>
            </a:extLst>
          </p:cNvPr>
          <p:cNvSpPr txBox="1">
            <a:spLocks noGrp="1"/>
          </p:cNvSpPr>
          <p:nvPr/>
        </p:nvSpPr>
        <p:spPr bwMode="auto">
          <a:xfrm>
            <a:off x="6677025" y="646430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2313F91-970D-4CD5-B523-3E9DAA5C9A6D}" type="slidenum">
              <a:rPr lang="ru-RU" altLang="ru-RU" sz="1200">
                <a:solidFill>
                  <a:schemeClr val="bg1"/>
                </a:solidFill>
              </a:rPr>
              <a:pPr algn="r" eaLnBrk="1" hangingPunct="1">
                <a:spcBef>
                  <a:spcPct val="0"/>
                </a:spcBef>
                <a:buFontTx/>
                <a:buNone/>
              </a:pPr>
              <a:t>25</a:t>
            </a:fld>
            <a:endParaRPr lang="ru-RU" altLang="ru-RU" sz="12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A743A00A-8B4E-4F25-B5D6-8F30E240132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10A1B19-94E4-4731-8E68-B2BF68EDAAC4}" type="slidenum">
              <a:rPr lang="ru-RU" altLang="ru-RU" smtClean="0"/>
              <a:pPr>
                <a:defRPr/>
              </a:pPr>
              <a:t>26</a:t>
            </a:fld>
            <a:endParaRPr lang="ru-RU" altLang="ru-RU"/>
          </a:p>
        </p:txBody>
      </p:sp>
      <p:sp>
        <p:nvSpPr>
          <p:cNvPr id="3" name="TextBox 6">
            <a:extLst>
              <a:ext uri="{FF2B5EF4-FFF2-40B4-BE49-F238E27FC236}">
                <a16:creationId xmlns:a16="http://schemas.microsoft.com/office/drawing/2014/main" id="{B1965CAA-FB8C-4711-9594-B6AA7F784C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113" y="346075"/>
            <a:ext cx="7975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buNone/>
            </a:pPr>
            <a:r>
              <a:rPr lang="uk-UA" sz="2800" b="1" dirty="0">
                <a:solidFill>
                  <a:srgbClr val="FF9900"/>
                </a:solidFill>
              </a:rPr>
              <a:t>Перелік </a:t>
            </a:r>
            <a:r>
              <a:rPr lang="ru-UA" sz="2800" b="1" dirty="0">
                <a:solidFill>
                  <a:srgbClr val="FF9900"/>
                </a:solidFill>
              </a:rPr>
              <a:t> перши</a:t>
            </a:r>
            <a:r>
              <a:rPr lang="uk-UA" sz="2800" b="1" dirty="0">
                <a:solidFill>
                  <a:srgbClr val="FF9900"/>
                </a:solidFill>
              </a:rPr>
              <a:t>х</a:t>
            </a:r>
            <a:r>
              <a:rPr lang="ru-UA" sz="2800" b="1" dirty="0">
                <a:solidFill>
                  <a:srgbClr val="FF9900"/>
                </a:solidFill>
              </a:rPr>
              <a:t> законопроект</a:t>
            </a:r>
            <a:r>
              <a:rPr lang="uk-UA" sz="2800" b="1" dirty="0" err="1">
                <a:solidFill>
                  <a:srgbClr val="FF9900"/>
                </a:solidFill>
              </a:rPr>
              <a:t>ів</a:t>
            </a:r>
            <a:r>
              <a:rPr lang="uk-UA" sz="2800" b="1" dirty="0">
                <a:solidFill>
                  <a:srgbClr val="FF9900"/>
                </a:solidFill>
              </a:rPr>
              <a:t> </a:t>
            </a:r>
            <a:endParaRPr lang="uk-UA" altLang="ru-RU" sz="2800" b="1" dirty="0">
              <a:solidFill>
                <a:srgbClr val="FF99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CC4405-A9E3-4A7C-A920-B5B0D95F7B0D}"/>
              </a:ext>
            </a:extLst>
          </p:cNvPr>
          <p:cNvSpPr txBox="1"/>
          <p:nvPr/>
        </p:nvSpPr>
        <p:spPr>
          <a:xfrm>
            <a:off x="520700" y="986458"/>
            <a:ext cx="8102600" cy="147732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85750" indent="-285750" eaLnBrk="1" hangingPunct="1">
              <a:buFont typeface="Wingdings" panose="05000000000000000000" pitchFamily="2" charset="2"/>
              <a:buChar char="§"/>
              <a:defRPr/>
            </a:pPr>
            <a:r>
              <a:rPr lang="ru-UA" dirty="0">
                <a:solidFill>
                  <a:srgbClr val="002060"/>
                </a:solidFill>
              </a:rPr>
              <a:t>«Про </a:t>
            </a:r>
            <a:r>
              <a:rPr lang="ru-UA" dirty="0" err="1">
                <a:solidFill>
                  <a:srgbClr val="002060"/>
                </a:solidFill>
              </a:rPr>
              <a:t>народовладдя</a:t>
            </a:r>
            <a:r>
              <a:rPr lang="ru-UA" dirty="0">
                <a:solidFill>
                  <a:srgbClr val="002060"/>
                </a:solidFill>
              </a:rPr>
              <a:t>». </a:t>
            </a:r>
            <a:endParaRPr lang="uk-UA" dirty="0">
              <a:solidFill>
                <a:srgbClr val="002060"/>
              </a:solidFill>
            </a:endParaRPr>
          </a:p>
          <a:p>
            <a:pPr marL="285750" indent="-285750" eaLnBrk="1" hangingPunct="1">
              <a:buFont typeface="Wingdings" panose="05000000000000000000" pitchFamily="2" charset="2"/>
              <a:buChar char="§"/>
              <a:defRPr/>
            </a:pPr>
            <a:r>
              <a:rPr lang="ru-UA" dirty="0">
                <a:solidFill>
                  <a:srgbClr val="00206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«Про </a:t>
            </a:r>
            <a:r>
              <a:rPr lang="ru-UA" dirty="0" err="1">
                <a:solidFill>
                  <a:srgbClr val="00206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зняття</a:t>
            </a:r>
            <a:r>
              <a:rPr lang="ru-UA" dirty="0">
                <a:solidFill>
                  <a:srgbClr val="00206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 </a:t>
            </a:r>
            <a:r>
              <a:rPr lang="ru-UA" dirty="0" err="1">
                <a:solidFill>
                  <a:srgbClr val="00206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недоторканності</a:t>
            </a:r>
            <a:r>
              <a:rPr lang="ru-UA" dirty="0">
                <a:solidFill>
                  <a:srgbClr val="00206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 з Президента </a:t>
            </a:r>
            <a:r>
              <a:rPr lang="ru-UA" dirty="0" err="1">
                <a:solidFill>
                  <a:srgbClr val="00206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України</a:t>
            </a:r>
            <a:r>
              <a:rPr lang="ru-UA" dirty="0">
                <a:solidFill>
                  <a:srgbClr val="00206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, </a:t>
            </a:r>
            <a:r>
              <a:rPr lang="ru-UA" dirty="0" err="1">
                <a:solidFill>
                  <a:srgbClr val="00206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народних</a:t>
            </a:r>
            <a:r>
              <a:rPr lang="ru-UA" dirty="0">
                <a:solidFill>
                  <a:srgbClr val="00206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 </a:t>
            </a:r>
            <a:r>
              <a:rPr lang="ru-UA" dirty="0" err="1">
                <a:solidFill>
                  <a:srgbClr val="00206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депутатів</a:t>
            </a:r>
            <a:r>
              <a:rPr lang="ru-UA" dirty="0">
                <a:solidFill>
                  <a:srgbClr val="00206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 і </a:t>
            </a:r>
            <a:r>
              <a:rPr lang="ru-UA" dirty="0" err="1">
                <a:solidFill>
                  <a:srgbClr val="00206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суддів</a:t>
            </a:r>
            <a:r>
              <a:rPr lang="ru-UA" dirty="0">
                <a:solidFill>
                  <a:srgbClr val="00206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»</a:t>
            </a:r>
            <a:r>
              <a:rPr lang="ru-UA" dirty="0">
                <a:solidFill>
                  <a:srgbClr val="002060"/>
                </a:solidFill>
              </a:rPr>
              <a:t>;</a:t>
            </a:r>
            <a:endParaRPr lang="uk-UA" dirty="0">
              <a:solidFill>
                <a:srgbClr val="002060"/>
              </a:solidFill>
            </a:endParaRPr>
          </a:p>
          <a:p>
            <a:pPr marL="285750" indent="-285750" eaLnBrk="1" hangingPunct="1">
              <a:buFont typeface="Wingdings" panose="05000000000000000000" pitchFamily="2" charset="2"/>
              <a:buChar char="§"/>
              <a:defRPr/>
            </a:pPr>
            <a:r>
              <a:rPr lang="ru-UA" dirty="0">
                <a:solidFill>
                  <a:srgbClr val="002060"/>
                </a:solidFill>
              </a:rPr>
              <a:t> </a:t>
            </a:r>
            <a:r>
              <a:rPr lang="ru-UA" dirty="0">
                <a:solidFill>
                  <a:srgbClr val="00206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«Про </a:t>
            </a:r>
            <a:r>
              <a:rPr lang="ru-UA" dirty="0" err="1">
                <a:solidFill>
                  <a:srgbClr val="00206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імпічмент</a:t>
            </a:r>
            <a:r>
              <a:rPr lang="ru-UA" dirty="0">
                <a:solidFill>
                  <a:srgbClr val="00206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 Президента </a:t>
            </a:r>
            <a:r>
              <a:rPr lang="ru-UA" dirty="0" err="1">
                <a:solidFill>
                  <a:srgbClr val="00206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України</a:t>
            </a:r>
            <a:r>
              <a:rPr lang="ru-UA" dirty="0">
                <a:solidFill>
                  <a:srgbClr val="00206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»</a:t>
            </a:r>
            <a:r>
              <a:rPr lang="ru-UA" dirty="0">
                <a:solidFill>
                  <a:srgbClr val="002060"/>
                </a:solidFill>
              </a:rPr>
              <a:t>; </a:t>
            </a:r>
            <a:endParaRPr lang="uk-UA" dirty="0">
              <a:solidFill>
                <a:srgbClr val="002060"/>
              </a:solidFill>
            </a:endParaRPr>
          </a:p>
          <a:p>
            <a:pPr marL="285750" indent="-285750" eaLnBrk="1" hangingPunct="1">
              <a:buFont typeface="Wingdings" panose="05000000000000000000" pitchFamily="2" charset="2"/>
              <a:buChar char="§"/>
              <a:defRPr/>
            </a:pPr>
            <a:r>
              <a:rPr lang="ru-UA" dirty="0">
                <a:solidFill>
                  <a:srgbClr val="00206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«Про </a:t>
            </a:r>
            <a:r>
              <a:rPr lang="ru-UA" dirty="0" err="1">
                <a:solidFill>
                  <a:srgbClr val="00206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відкликання</a:t>
            </a:r>
            <a:r>
              <a:rPr lang="ru-UA" dirty="0">
                <a:solidFill>
                  <a:srgbClr val="00206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 народного депутата </a:t>
            </a:r>
            <a:r>
              <a:rPr lang="ru-UA" dirty="0" err="1">
                <a:solidFill>
                  <a:srgbClr val="00206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України</a:t>
            </a:r>
            <a:r>
              <a:rPr lang="ru-UA" dirty="0">
                <a:solidFill>
                  <a:srgbClr val="00206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».</a:t>
            </a:r>
            <a:endParaRPr lang="ru-UA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67492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Номер слайда 1">
            <a:extLst>
              <a:ext uri="{FF2B5EF4-FFF2-40B4-BE49-F238E27FC236}">
                <a16:creationId xmlns:a16="http://schemas.microsoft.com/office/drawing/2014/main" id="{FA418F96-2E41-4FD5-A88B-A7A2C3E36DA4}"/>
              </a:ext>
            </a:extLst>
          </p:cNvPr>
          <p:cNvSpPr txBox="1">
            <a:spLocks noGrp="1"/>
          </p:cNvSpPr>
          <p:nvPr/>
        </p:nvSpPr>
        <p:spPr bwMode="auto">
          <a:xfrm>
            <a:off x="6677025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F250159B-F8C2-4CCB-8E33-CB0C21C84794}" type="slidenum">
              <a:rPr lang="ru-RU" altLang="ru-RU" sz="1200">
                <a:solidFill>
                  <a:schemeClr val="bg1"/>
                </a:solidFill>
              </a:rPr>
              <a:pPr algn="r" eaLnBrk="1" hangingPunct="1">
                <a:spcBef>
                  <a:spcPct val="0"/>
                </a:spcBef>
                <a:buFontTx/>
                <a:buNone/>
              </a:pPr>
              <a:t>27</a:t>
            </a:fld>
            <a:endParaRPr lang="ru-RU" altLang="ru-RU" sz="1200">
              <a:solidFill>
                <a:schemeClr val="bg1"/>
              </a:solidFill>
            </a:endParaRPr>
          </a:p>
        </p:txBody>
      </p:sp>
      <p:sp>
        <p:nvSpPr>
          <p:cNvPr id="54275" name="TextBox 6">
            <a:extLst>
              <a:ext uri="{FF2B5EF4-FFF2-40B4-BE49-F238E27FC236}">
                <a16:creationId xmlns:a16="http://schemas.microsoft.com/office/drawing/2014/main" id="{E0EBC8F4-7187-4E18-BC82-12A5197036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113" y="346075"/>
            <a:ext cx="79756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uk-UA" altLang="ru-RU" sz="2800" b="1" dirty="0">
                <a:solidFill>
                  <a:srgbClr val="FF9900"/>
                </a:solidFill>
              </a:rPr>
              <a:t>Забезпечення зростання кількості населення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1DD384-A612-4B04-8521-791B2D8DCD55}"/>
              </a:ext>
            </a:extLst>
          </p:cNvPr>
          <p:cNvSpPr txBox="1"/>
          <p:nvPr/>
        </p:nvSpPr>
        <p:spPr>
          <a:xfrm>
            <a:off x="522288" y="808038"/>
            <a:ext cx="8102600" cy="50784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uk-UA" u="sng" dirty="0">
                <a:solidFill>
                  <a:srgbClr val="002060"/>
                </a:solidFill>
              </a:rPr>
              <a:t>Законодавчі зміни для стимулювання народжуваності:</a:t>
            </a:r>
          </a:p>
          <a:p>
            <a:pPr marL="285750" indent="-285750" eaLnBrk="1" hangingPunct="1">
              <a:buFont typeface="Wingdings" panose="05000000000000000000" pitchFamily="2" charset="2"/>
              <a:buChar char="§"/>
              <a:defRPr/>
            </a:pPr>
            <a:r>
              <a:rPr lang="uk-UA" dirty="0">
                <a:solidFill>
                  <a:srgbClr val="002060"/>
                </a:solidFill>
              </a:rPr>
              <a:t>Компенсація витрат на штучне запліднення.</a:t>
            </a:r>
          </a:p>
          <a:p>
            <a:pPr marL="285750" indent="-285750" eaLnBrk="1" hangingPunct="1">
              <a:buFont typeface="Wingdings" panose="05000000000000000000" pitchFamily="2" charset="2"/>
              <a:buChar char="§"/>
              <a:defRPr/>
            </a:pPr>
            <a:r>
              <a:rPr lang="uk-UA" dirty="0">
                <a:solidFill>
                  <a:srgbClr val="002060"/>
                </a:solidFill>
              </a:rPr>
              <a:t>Присвоєння кожній дитині з моменту народження персонального номера соціальної підтримки.</a:t>
            </a:r>
          </a:p>
          <a:p>
            <a:pPr marL="285750" indent="-285750" eaLnBrk="1" hangingPunct="1">
              <a:buFont typeface="Wingdings" panose="05000000000000000000" pitchFamily="2" charset="2"/>
              <a:buChar char="§"/>
              <a:defRPr/>
            </a:pPr>
            <a:r>
              <a:rPr lang="uk-UA" dirty="0">
                <a:solidFill>
                  <a:srgbClr val="002060"/>
                </a:solidFill>
              </a:rPr>
              <a:t>У випадку, якщо рівень доходів матері менше законодавчо встановленої суми, виплата щомісячних сум на кожну дитину до моменту досягнення ними повноліття.</a:t>
            </a:r>
          </a:p>
          <a:p>
            <a:pPr marL="285750" indent="-285750" eaLnBrk="1" hangingPunct="1">
              <a:buFont typeface="Wingdings" panose="05000000000000000000" pitchFamily="2" charset="2"/>
              <a:buChar char="§"/>
              <a:defRPr/>
            </a:pPr>
            <a:r>
              <a:rPr lang="uk-UA" dirty="0">
                <a:solidFill>
                  <a:srgbClr val="002060"/>
                </a:solidFill>
              </a:rPr>
              <a:t>Введення обов'язкового податку на бездітність для чоловіків і жінок дітородного віку. Встановлення межі на рівні не менше 4 дітей на пару або двоє дітей на одного. </a:t>
            </a:r>
          </a:p>
          <a:p>
            <a:pPr marL="285750" indent="-285750" eaLnBrk="1" hangingPunct="1">
              <a:buFont typeface="Wingdings" panose="05000000000000000000" pitchFamily="2" charset="2"/>
              <a:buChar char="§"/>
              <a:defRPr/>
            </a:pPr>
            <a:r>
              <a:rPr lang="uk-UA" dirty="0">
                <a:solidFill>
                  <a:srgbClr val="002060"/>
                </a:solidFill>
              </a:rPr>
              <a:t>Звільнення від податків коштів, витрачених на утримання, навчання, медичне обслуговування неповнолітнього покоління. При цьому незалежно від родинних відносин. Необхідно надавати стимули бажаючим прямо підтримувати більшу кількість неповнолітніх.</a:t>
            </a:r>
          </a:p>
          <a:p>
            <a:pPr marL="285750" indent="-285750" eaLnBrk="1" hangingPunct="1">
              <a:buFont typeface="Wingdings" panose="05000000000000000000" pitchFamily="2" charset="2"/>
              <a:buChar char="§"/>
              <a:defRPr/>
            </a:pPr>
            <a:r>
              <a:rPr lang="uk-UA" dirty="0">
                <a:solidFill>
                  <a:srgbClr val="002060"/>
                </a:solidFill>
              </a:rPr>
              <a:t>Персоналізація всієї підтримки неповнолітніх на утримання, навчання, медичне обслуговування через персональний номер соціальної підтримки. </a:t>
            </a:r>
          </a:p>
          <a:p>
            <a:pPr marL="285750" indent="-285750" eaLnBrk="1" hangingPunct="1">
              <a:buFont typeface="Wingdings" panose="05000000000000000000" pitchFamily="2" charset="2"/>
              <a:buChar char="§"/>
              <a:defRPr/>
            </a:pPr>
            <a:r>
              <a:rPr lang="uk-UA" dirty="0">
                <a:solidFill>
                  <a:srgbClr val="002060"/>
                </a:solidFill>
              </a:rPr>
              <a:t>Введення податків на розкіш з направленням коштів для підтримки народжуваності.</a:t>
            </a:r>
          </a:p>
        </p:txBody>
      </p:sp>
      <p:sp>
        <p:nvSpPr>
          <p:cNvPr id="54277" name="TextBox 1">
            <a:extLst>
              <a:ext uri="{FF2B5EF4-FFF2-40B4-BE49-F238E27FC236}">
                <a16:creationId xmlns:a16="http://schemas.microsoft.com/office/drawing/2014/main" id="{85B0C666-FBBF-4515-B7F9-54CCBB5833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2288" y="5886450"/>
            <a:ext cx="7845425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800">
                <a:solidFill>
                  <a:srgbClr val="002060"/>
                </a:solidFill>
              </a:rPr>
              <a:t>Зм</a:t>
            </a:r>
            <a:r>
              <a:rPr lang="uk-UA" altLang="ru-RU" sz="1800">
                <a:solidFill>
                  <a:srgbClr val="002060"/>
                </a:solidFill>
              </a:rPr>
              <a:t>і</a:t>
            </a:r>
            <a:r>
              <a:rPr lang="ru-RU" altLang="ru-RU" sz="1800">
                <a:solidFill>
                  <a:srgbClr val="002060"/>
                </a:solidFill>
              </a:rPr>
              <a:t>ни до імміграційного законодавства для </a:t>
            </a:r>
            <a:r>
              <a:rPr lang="uk-UA" altLang="ru-RU" sz="1800">
                <a:solidFill>
                  <a:srgbClr val="002060"/>
                </a:solidFill>
              </a:rPr>
              <a:t>залучення іммігрантів з інших країн</a:t>
            </a:r>
            <a:endParaRPr lang="ru-RU" altLang="ru-RU" sz="1800">
              <a:solidFill>
                <a:srgbClr val="00206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>
              <a:solidFill>
                <a:srgbClr val="002060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Номер слайда 1">
            <a:extLst>
              <a:ext uri="{FF2B5EF4-FFF2-40B4-BE49-F238E27FC236}">
                <a16:creationId xmlns:a16="http://schemas.microsoft.com/office/drawing/2014/main" id="{9B407003-F81E-4D9D-972D-F5A1E5F3E83F}"/>
              </a:ext>
            </a:extLst>
          </p:cNvPr>
          <p:cNvSpPr txBox="1">
            <a:spLocks noGrp="1"/>
          </p:cNvSpPr>
          <p:nvPr/>
        </p:nvSpPr>
        <p:spPr bwMode="auto">
          <a:xfrm>
            <a:off x="6677025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6D25D13A-BD48-4AFE-8555-1E10E33F66E5}" type="slidenum">
              <a:rPr lang="ru-RU" altLang="ru-RU" sz="1200">
                <a:solidFill>
                  <a:schemeClr val="bg1"/>
                </a:solidFill>
              </a:rPr>
              <a:pPr algn="r" eaLnBrk="1" hangingPunct="1">
                <a:spcBef>
                  <a:spcPct val="0"/>
                </a:spcBef>
                <a:buFontTx/>
                <a:buNone/>
              </a:pPr>
              <a:t>28</a:t>
            </a:fld>
            <a:endParaRPr lang="ru-RU" altLang="ru-RU" sz="1200">
              <a:solidFill>
                <a:schemeClr val="bg1"/>
              </a:solidFill>
            </a:endParaRPr>
          </a:p>
        </p:txBody>
      </p:sp>
      <p:sp>
        <p:nvSpPr>
          <p:cNvPr id="55299" name="TextBox 6">
            <a:extLst>
              <a:ext uri="{FF2B5EF4-FFF2-40B4-BE49-F238E27FC236}">
                <a16:creationId xmlns:a16="http://schemas.microsoft.com/office/drawing/2014/main" id="{8B198DF7-D634-45EA-85E3-24B5BFD2C5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863" y="288925"/>
            <a:ext cx="7974012" cy="103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uk-UA" altLang="ru-RU" sz="2800" b="1">
                <a:solidFill>
                  <a:srgbClr val="FF9900"/>
                </a:solidFill>
              </a:rPr>
              <a:t>Підвищення якості</a:t>
            </a:r>
            <a:r>
              <a:rPr lang="en-US" altLang="ru-RU" sz="2800" b="1">
                <a:solidFill>
                  <a:srgbClr val="FF9900"/>
                </a:solidFill>
              </a:rPr>
              <a:t> </a:t>
            </a:r>
            <a:r>
              <a:rPr lang="uk-UA" altLang="ru-RU" sz="2800" b="1">
                <a:solidFill>
                  <a:srgbClr val="FF9900"/>
                </a:solidFill>
              </a:rPr>
              <a:t>життя населення.</a:t>
            </a:r>
            <a:endParaRPr lang="ru-RU" altLang="ru-RU" sz="2800" b="1">
              <a:solidFill>
                <a:srgbClr val="FF9900"/>
              </a:solidFill>
            </a:endParaRPr>
          </a:p>
          <a:p>
            <a:pPr algn="ctr" eaLnBrk="1" hangingPunct="1">
              <a:buFont typeface="Arial" panose="020B0604020202020204" pitchFamily="34" charset="0"/>
              <a:buNone/>
            </a:pPr>
            <a:r>
              <a:rPr lang="uk-UA" altLang="ru-RU" sz="2800" b="1">
                <a:solidFill>
                  <a:srgbClr val="FF9900"/>
                </a:solidFill>
              </a:rPr>
              <a:t>Зменшення витрат домогосподарств.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3DC268-CE2D-4745-8820-82D00BA6D9DD}"/>
              </a:ext>
            </a:extLst>
          </p:cNvPr>
          <p:cNvSpPr txBox="1"/>
          <p:nvPr/>
        </p:nvSpPr>
        <p:spPr>
          <a:xfrm>
            <a:off x="550863" y="1514475"/>
            <a:ext cx="8080375" cy="48006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uk-UA" dirty="0">
                <a:solidFill>
                  <a:srgbClr val="002060"/>
                </a:solidFill>
              </a:rPr>
              <a:t>Перерозподіл коштів через державні структури потребує коштів і часу, тому доцільним є комплекс змін, пов'язаних зі зменшенням витрат домогосподарств:</a:t>
            </a:r>
          </a:p>
          <a:p>
            <a:pPr eaLnBrk="1" hangingPunct="1">
              <a:defRPr/>
            </a:pPr>
            <a:endParaRPr lang="uk-UA" dirty="0">
              <a:solidFill>
                <a:srgbClr val="002060"/>
              </a:solidFill>
            </a:endParaRPr>
          </a:p>
          <a:p>
            <a:pPr marL="342900" indent="-342900" eaLnBrk="1" hangingPunct="1">
              <a:buFontTx/>
              <a:buAutoNum type="arabicPeriod"/>
              <a:defRPr/>
            </a:pPr>
            <a:r>
              <a:rPr lang="uk-UA" dirty="0">
                <a:solidFill>
                  <a:srgbClr val="002060"/>
                </a:solidFill>
              </a:rPr>
              <a:t>На базові групи продуктів харчування (м'ясо, молочні продукти, рибу, хлібобулочні вироби, крупи, овочі, фрукти, їх напівфабрикати) ставка ПДВ повинна бути зменшена до 5%. При цьому для компенсації дозволити місцевий збір на харчування в ресторанах і збільшити акциз на предмети розкоші.</a:t>
            </a:r>
          </a:p>
          <a:p>
            <a:pPr marL="342900" indent="-342900" eaLnBrk="1" hangingPunct="1">
              <a:buFontTx/>
              <a:buAutoNum type="arabicPeriod"/>
              <a:defRPr/>
            </a:pPr>
            <a:r>
              <a:rPr lang="uk-UA" dirty="0">
                <a:solidFill>
                  <a:srgbClr val="002060"/>
                </a:solidFill>
              </a:rPr>
              <a:t>Зменшення ставки ПДВ при продажі житла та послуг для забезпечення функціонування ринку житла.</a:t>
            </a:r>
          </a:p>
          <a:p>
            <a:pPr marL="342900" indent="-342900" eaLnBrk="1" hangingPunct="1">
              <a:buFontTx/>
              <a:buAutoNum type="arabicPeriod"/>
              <a:defRPr/>
            </a:pPr>
            <a:r>
              <a:rPr lang="uk-UA" dirty="0">
                <a:solidFill>
                  <a:srgbClr val="002060"/>
                </a:solidFill>
              </a:rPr>
              <a:t>У зв'язку з подальшою урбанізацією, стимулювання розвитку орендного житла з необхідною інфраструктурою для дітей, для комфортного проживання жінок з дітьми.</a:t>
            </a:r>
          </a:p>
          <a:p>
            <a:pPr marL="342900" indent="-342900" eaLnBrk="1" hangingPunct="1">
              <a:buFontTx/>
              <a:buAutoNum type="arabicPeriod"/>
              <a:defRPr/>
            </a:pPr>
            <a:r>
              <a:rPr lang="uk-UA" dirty="0">
                <a:solidFill>
                  <a:srgbClr val="002060"/>
                </a:solidFill>
              </a:rPr>
              <a:t>У зв'язку з тим, що виробництво і споживання продуктів харчування носить півторарічний цикл, формування  механізмів фінансування в гривнях, з метою зниження фінансових витрат у ціні продуктів харчування з 25% річних до 5%, що будуть покривати інфляцію.</a:t>
            </a:r>
            <a:endParaRPr lang="ru-RU" dirty="0">
              <a:solidFill>
                <a:srgbClr val="002060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Номер слайда 1">
            <a:extLst>
              <a:ext uri="{FF2B5EF4-FFF2-40B4-BE49-F238E27FC236}">
                <a16:creationId xmlns:a16="http://schemas.microsoft.com/office/drawing/2014/main" id="{3659E660-13FF-462D-B6BC-EB77EF0F02B3}"/>
              </a:ext>
            </a:extLst>
          </p:cNvPr>
          <p:cNvSpPr txBox="1">
            <a:spLocks noGrp="1"/>
          </p:cNvSpPr>
          <p:nvPr/>
        </p:nvSpPr>
        <p:spPr bwMode="auto">
          <a:xfrm>
            <a:off x="6677025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C015B91F-610A-4941-9F59-015EFC5F25F0}" type="slidenum">
              <a:rPr lang="ru-RU" altLang="ru-RU" sz="1200">
                <a:solidFill>
                  <a:schemeClr val="bg1"/>
                </a:solidFill>
              </a:rPr>
              <a:pPr algn="r" eaLnBrk="1" hangingPunct="1">
                <a:spcBef>
                  <a:spcPct val="0"/>
                </a:spcBef>
                <a:buFontTx/>
                <a:buNone/>
              </a:pPr>
              <a:t>29</a:t>
            </a:fld>
            <a:endParaRPr lang="ru-RU" altLang="ru-RU" sz="1200">
              <a:solidFill>
                <a:schemeClr val="bg1"/>
              </a:solidFill>
            </a:endParaRPr>
          </a:p>
        </p:txBody>
      </p:sp>
      <p:sp>
        <p:nvSpPr>
          <p:cNvPr id="51203" name="TextBox 6">
            <a:extLst>
              <a:ext uri="{FF2B5EF4-FFF2-40B4-BE49-F238E27FC236}">
                <a16:creationId xmlns:a16="http://schemas.microsoft.com/office/drawing/2014/main" id="{D35D28B6-DF4C-47C7-B575-074A330FA2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9288" y="473075"/>
            <a:ext cx="7975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uk-UA" altLang="ru-RU" sz="2000" b="1">
                <a:solidFill>
                  <a:srgbClr val="FF9900"/>
                </a:solidFill>
              </a:rPr>
              <a:t>Реформа Пенсійної системи та системи соціальної підтримки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D53A0EE-3C30-464F-84DB-8F86DB26D8D9}"/>
              </a:ext>
            </a:extLst>
          </p:cNvPr>
          <p:cNvSpPr txBox="1"/>
          <p:nvPr/>
        </p:nvSpPr>
        <p:spPr>
          <a:xfrm>
            <a:off x="922338" y="747713"/>
            <a:ext cx="7119937" cy="7080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uk-UA" sz="2000" b="1" dirty="0">
                <a:solidFill>
                  <a:schemeClr val="accent5">
                    <a:lumMod val="75000"/>
                  </a:schemeClr>
                </a:solidFill>
              </a:rPr>
              <a:t>Держава повинна зменшити свої зобов'язання і </a:t>
            </a:r>
          </a:p>
          <a:p>
            <a:pPr algn="ctr" eaLnBrk="1" hangingPunct="1">
              <a:defRPr/>
            </a:pPr>
            <a:r>
              <a:rPr lang="uk-UA" sz="2000" b="1" dirty="0">
                <a:solidFill>
                  <a:schemeClr val="accent5">
                    <a:lumMod val="75000"/>
                  </a:schemeClr>
                </a:solidFill>
              </a:rPr>
              <a:t> втручання у відносини між поколіннями.</a:t>
            </a:r>
            <a:endParaRPr lang="ru-RU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6E9E6A-49BF-4080-83EE-4231AF1E8FA0}"/>
              </a:ext>
            </a:extLst>
          </p:cNvPr>
          <p:cNvSpPr txBox="1"/>
          <p:nvPr/>
        </p:nvSpPr>
        <p:spPr>
          <a:xfrm>
            <a:off x="155575" y="1414463"/>
            <a:ext cx="8655050" cy="50784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uk-UA" dirty="0">
                <a:solidFill>
                  <a:srgbClr val="002060"/>
                </a:solidFill>
              </a:rPr>
              <a:t>Ключовим принципом реформи повинно бути:</a:t>
            </a:r>
          </a:p>
          <a:p>
            <a:pPr eaLnBrk="1" hangingPunct="1">
              <a:defRPr/>
            </a:pPr>
            <a:r>
              <a:rPr lang="uk-UA" dirty="0">
                <a:solidFill>
                  <a:srgbClr val="002060"/>
                </a:solidFill>
              </a:rPr>
              <a:t>Розділення  на державну та недержавну пенсійну систему.</a:t>
            </a:r>
          </a:p>
          <a:p>
            <a:pPr eaLnBrk="1" hangingPunct="1">
              <a:defRPr/>
            </a:pPr>
            <a:r>
              <a:rPr lang="uk-UA" dirty="0">
                <a:solidFill>
                  <a:srgbClr val="002060"/>
                </a:solidFill>
              </a:rPr>
              <a:t>Перехід  до страхового принципу виплат в державній пенсійній системі,  коли виплати здійснюються лише у випадку:</a:t>
            </a:r>
          </a:p>
          <a:p>
            <a:pPr marL="285750" indent="-285750" eaLnBrk="1" hangingPunct="1">
              <a:buFontTx/>
              <a:buChar char="-"/>
              <a:defRPr/>
            </a:pPr>
            <a:r>
              <a:rPr lang="uk-UA" dirty="0">
                <a:solidFill>
                  <a:srgbClr val="002060"/>
                </a:solidFill>
              </a:rPr>
              <a:t>Втрати годувальника</a:t>
            </a:r>
          </a:p>
          <a:p>
            <a:pPr marL="285750" indent="-285750" eaLnBrk="1" hangingPunct="1">
              <a:buFontTx/>
              <a:buChar char="-"/>
              <a:defRPr/>
            </a:pPr>
            <a:r>
              <a:rPr lang="uk-UA" dirty="0">
                <a:solidFill>
                  <a:srgbClr val="002060"/>
                </a:solidFill>
              </a:rPr>
              <a:t>Відсутності накопичених активів.</a:t>
            </a:r>
          </a:p>
          <a:p>
            <a:pPr eaLnBrk="1" hangingPunct="1">
              <a:defRPr/>
            </a:pPr>
            <a:r>
              <a:rPr lang="uk-UA" dirty="0">
                <a:solidFill>
                  <a:srgbClr val="002060"/>
                </a:solidFill>
              </a:rPr>
              <a:t>Соціальна допомога від держави повинна стати винятковим механізмом, який вступає в дію, коли всі інші механізми не працюють.</a:t>
            </a:r>
          </a:p>
          <a:p>
            <a:pPr eaLnBrk="1" hangingPunct="1">
              <a:defRPr/>
            </a:pPr>
            <a:r>
              <a:rPr lang="uk-UA" u="sng" dirty="0">
                <a:solidFill>
                  <a:srgbClr val="002060"/>
                </a:solidFill>
              </a:rPr>
              <a:t>Для цього необхідно:</a:t>
            </a:r>
          </a:p>
          <a:p>
            <a:pPr eaLnBrk="1" hangingPunct="1">
              <a:defRPr/>
            </a:pPr>
            <a:r>
              <a:rPr lang="uk-UA" dirty="0">
                <a:solidFill>
                  <a:srgbClr val="002060"/>
                </a:solidFill>
              </a:rPr>
              <a:t>- Законодавче закріплення за працездатними дітьми обов'язків щодо утримання батьків старшого віку на рівні не нижче  мінімального, визначеного державою.</a:t>
            </a:r>
          </a:p>
          <a:p>
            <a:pPr eaLnBrk="1" hangingPunct="1">
              <a:defRPr/>
            </a:pPr>
            <a:r>
              <a:rPr lang="ru-RU" dirty="0">
                <a:solidFill>
                  <a:srgbClr val="002060"/>
                </a:solidFill>
              </a:rPr>
              <a:t>- </a:t>
            </a:r>
            <a:r>
              <a:rPr lang="uk-UA" dirty="0">
                <a:solidFill>
                  <a:srgbClr val="002060"/>
                </a:solidFill>
              </a:rPr>
              <a:t>Звільнення від податків коштів, витрачених на утримання старшого покоління , при цьому незалежно від родинних відносин. Потрібно дати стимули бажаючим напряму підтримувати більшу кількість людей старшого віку.</a:t>
            </a:r>
          </a:p>
          <a:p>
            <a:pPr eaLnBrk="1" hangingPunct="1">
              <a:defRPr/>
            </a:pPr>
            <a:r>
              <a:rPr lang="uk-UA" dirty="0">
                <a:solidFill>
                  <a:srgbClr val="002060"/>
                </a:solidFill>
              </a:rPr>
              <a:t>- Злиття наявних</a:t>
            </a:r>
            <a:r>
              <a:rPr lang="en-US" dirty="0">
                <a:solidFill>
                  <a:srgbClr val="002060"/>
                </a:solidFill>
              </a:rPr>
              <a:t> 5-</a:t>
            </a:r>
            <a:r>
              <a:rPr lang="uk-UA" dirty="0">
                <a:solidFill>
                  <a:srgbClr val="002060"/>
                </a:solidFill>
              </a:rPr>
              <a:t>ти фондів в один Фонд Державної соціальної підтримки.  </a:t>
            </a:r>
          </a:p>
          <a:p>
            <a:pPr eaLnBrk="1" hangingPunct="1">
              <a:defRPr/>
            </a:pPr>
            <a:r>
              <a:rPr lang="uk-UA" dirty="0">
                <a:solidFill>
                  <a:srgbClr val="002060"/>
                </a:solidFill>
              </a:rPr>
              <a:t>- Персоналізація всіх внесень і виплат до єдиного соціального номера.</a:t>
            </a:r>
          </a:p>
          <a:p>
            <a:pPr eaLnBrk="1" hangingPunct="1">
              <a:defRPr/>
            </a:pPr>
            <a:r>
              <a:rPr lang="uk-UA" dirty="0">
                <a:solidFill>
                  <a:srgbClr val="002060"/>
                </a:solidFill>
              </a:rPr>
              <a:t>- Встановлення верхньої межі розміру підтримки на рівні в 1,5 рази від мінімального рівня споживання. 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Прямоугольник 2">
            <a:extLst>
              <a:ext uri="{FF2B5EF4-FFF2-40B4-BE49-F238E27FC236}">
                <a16:creationId xmlns:a16="http://schemas.microsoft.com/office/drawing/2014/main" id="{8ACAA1C5-A9BA-4312-ACAE-0A7DC3DC17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500" y="1338263"/>
            <a:ext cx="8204200" cy="1938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Char char="-"/>
            </a:pPr>
            <a:r>
              <a:rPr lang="uk-UA" altLang="ru-RU" sz="2000" b="1">
                <a:solidFill>
                  <a:srgbClr val="0070C0"/>
                </a:solidFill>
              </a:rPr>
              <a:t>Відтворення та зростання чисельності населення. </a:t>
            </a:r>
          </a:p>
          <a:p>
            <a:pPr algn="just" eaLnBrk="1" hangingPunct="1">
              <a:spcBef>
                <a:spcPct val="0"/>
              </a:spcBef>
              <a:buFontTx/>
              <a:buChar char="-"/>
            </a:pPr>
            <a:r>
              <a:rPr lang="uk-UA" altLang="ru-RU" sz="2000" b="1">
                <a:solidFill>
                  <a:srgbClr val="0070C0"/>
                </a:solidFill>
              </a:rPr>
              <a:t>Зростання реальних витрат на душу населення в дол.  США еквіваленті.</a:t>
            </a:r>
          </a:p>
          <a:p>
            <a:pPr algn="just" eaLnBrk="1" hangingPunct="1">
              <a:spcBef>
                <a:spcPct val="0"/>
              </a:spcBef>
              <a:buFontTx/>
              <a:buChar char="-"/>
            </a:pPr>
            <a:r>
              <a:rPr lang="uk-UA" altLang="ru-RU" sz="2000" b="1">
                <a:solidFill>
                  <a:srgbClr val="0070C0"/>
                </a:solidFill>
              </a:rPr>
              <a:t>Зменшення частки витрат на утримання державного сектору</a:t>
            </a:r>
          </a:p>
          <a:p>
            <a:pPr algn="just" eaLnBrk="1" hangingPunct="1">
              <a:spcBef>
                <a:spcPct val="0"/>
              </a:spcBef>
              <a:buFontTx/>
              <a:buChar char="-"/>
            </a:pPr>
            <a:r>
              <a:rPr lang="uk-UA" altLang="ru-RU" sz="2000" b="1">
                <a:solidFill>
                  <a:srgbClr val="0070C0"/>
                </a:solidFill>
              </a:rPr>
              <a:t>Зменшення частки витрат населення на забезпечення базових потреб  у  харчуванні та житлі. </a:t>
            </a:r>
            <a:endParaRPr lang="uk-UA" altLang="ru-RU" sz="2000"/>
          </a:p>
        </p:txBody>
      </p:sp>
      <p:sp>
        <p:nvSpPr>
          <p:cNvPr id="11267" name="TextBox 3">
            <a:extLst>
              <a:ext uri="{FF2B5EF4-FFF2-40B4-BE49-F238E27FC236}">
                <a16:creationId xmlns:a16="http://schemas.microsoft.com/office/drawing/2014/main" id="{65329204-A5FB-4DF1-9B26-8A89DAD228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813" y="582613"/>
            <a:ext cx="88423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uk-UA" altLang="ru-RU" sz="2400" b="1">
                <a:solidFill>
                  <a:srgbClr val="FF9900"/>
                </a:solidFill>
              </a:rPr>
              <a:t>Критерії здорової популяції</a:t>
            </a:r>
          </a:p>
        </p:txBody>
      </p:sp>
      <p:sp>
        <p:nvSpPr>
          <p:cNvPr id="11268" name="Номер слайда 1">
            <a:extLst>
              <a:ext uri="{FF2B5EF4-FFF2-40B4-BE49-F238E27FC236}">
                <a16:creationId xmlns:a16="http://schemas.microsoft.com/office/drawing/2014/main" id="{60F81DE9-091B-4BD6-8DCD-AE1F96599FE7}"/>
              </a:ext>
            </a:extLst>
          </p:cNvPr>
          <p:cNvSpPr txBox="1">
            <a:spLocks noGrp="1"/>
          </p:cNvSpPr>
          <p:nvPr/>
        </p:nvSpPr>
        <p:spPr bwMode="auto">
          <a:xfrm>
            <a:off x="6677025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CC5BF47E-B6FB-459C-B9BB-C8F8647A27B1}" type="slidenum">
              <a:rPr lang="ru-RU" altLang="ru-RU" sz="1200">
                <a:solidFill>
                  <a:schemeClr val="bg1"/>
                </a:solidFill>
              </a:rPr>
              <a:pPr algn="r" eaLnBrk="1" hangingPunct="1">
                <a:spcBef>
                  <a:spcPct val="0"/>
                </a:spcBef>
                <a:buFontTx/>
                <a:buNone/>
              </a:pPr>
              <a:t>3</a:t>
            </a:fld>
            <a:endParaRPr lang="ru-RU" altLang="ru-RU" sz="12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Номер слайда 1">
            <a:extLst>
              <a:ext uri="{FF2B5EF4-FFF2-40B4-BE49-F238E27FC236}">
                <a16:creationId xmlns:a16="http://schemas.microsoft.com/office/drawing/2014/main" id="{7A3BDEB3-088E-44EB-90F8-BF4BC9C14B62}"/>
              </a:ext>
            </a:extLst>
          </p:cNvPr>
          <p:cNvSpPr txBox="1">
            <a:spLocks noGrp="1"/>
          </p:cNvSpPr>
          <p:nvPr/>
        </p:nvSpPr>
        <p:spPr bwMode="auto">
          <a:xfrm>
            <a:off x="6677025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0099EF45-7928-4818-A144-73B8E50286AC}" type="slidenum">
              <a:rPr lang="ru-RU" altLang="ru-RU" sz="1200">
                <a:solidFill>
                  <a:schemeClr val="bg1"/>
                </a:solidFill>
              </a:rPr>
              <a:pPr algn="r" eaLnBrk="1" hangingPunct="1">
                <a:spcBef>
                  <a:spcPct val="0"/>
                </a:spcBef>
                <a:buFontTx/>
                <a:buNone/>
              </a:pPr>
              <a:t>30</a:t>
            </a:fld>
            <a:endParaRPr lang="ru-RU" altLang="ru-RU" sz="1200">
              <a:solidFill>
                <a:schemeClr val="bg1"/>
              </a:solidFill>
            </a:endParaRPr>
          </a:p>
        </p:txBody>
      </p:sp>
      <p:sp>
        <p:nvSpPr>
          <p:cNvPr id="53251" name="TextBox 1">
            <a:extLst>
              <a:ext uri="{FF2B5EF4-FFF2-40B4-BE49-F238E27FC236}">
                <a16:creationId xmlns:a16="http://schemas.microsoft.com/office/drawing/2014/main" id="{7F8DD0B4-ED45-4C5C-9EF9-4A810E1B76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2513" y="733425"/>
            <a:ext cx="66913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uk-UA" altLang="ru-RU" sz="2800" b="1">
                <a:solidFill>
                  <a:srgbClr val="FF9900"/>
                </a:solidFill>
              </a:rPr>
              <a:t>Зменшення витрат держбюджету</a:t>
            </a:r>
            <a:endParaRPr lang="ru-RU" altLang="ru-RU" sz="2800" b="1">
              <a:solidFill>
                <a:srgbClr val="FF9900"/>
              </a:solidFill>
            </a:endParaRPr>
          </a:p>
        </p:txBody>
      </p:sp>
      <p:sp>
        <p:nvSpPr>
          <p:cNvPr id="53252" name="TextBox 4">
            <a:extLst>
              <a:ext uri="{FF2B5EF4-FFF2-40B4-BE49-F238E27FC236}">
                <a16:creationId xmlns:a16="http://schemas.microsoft.com/office/drawing/2014/main" id="{FA9BF23E-0BB5-4C20-BA44-4252449EB3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875" y="1322388"/>
            <a:ext cx="8442325" cy="313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uk-UA" altLang="ru-RU" sz="1800" dirty="0">
                <a:solidFill>
                  <a:srgbClr val="002060"/>
                </a:solidFill>
              </a:rPr>
              <a:t>Реформа системи фінансування оборони України, підвищення її ефективності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§"/>
            </a:pPr>
            <a:endParaRPr lang="uk-UA" altLang="ru-RU" sz="1800" dirty="0">
              <a:solidFill>
                <a:srgbClr val="002060"/>
              </a:solidFill>
            </a:endParaRP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uk-UA" altLang="ru-RU" sz="1800" dirty="0">
                <a:solidFill>
                  <a:srgbClr val="002060"/>
                </a:solidFill>
              </a:rPr>
              <a:t>Реформа системи освіти та Академій наук. Ми повинні дивитися на цю систему як на Індустрію знань.  6 Академій наук повинні бути об'єднані  з профільними університетами. Жодна країна світу не має 6 Академій наук. Освіта повинна фінансуватися через соціальну підтримку учнів. Учень повинен знати і розуміти, скільки він повинен буде повернути для фінансування освіти наступних поколінь.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§"/>
            </a:pPr>
            <a:endParaRPr lang="uk-UA" altLang="ru-RU" sz="1800" dirty="0">
              <a:solidFill>
                <a:srgbClr val="002060"/>
              </a:solidFill>
            </a:endParaRP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uk-UA" altLang="ru-RU" sz="1800" dirty="0">
                <a:solidFill>
                  <a:srgbClr val="002060"/>
                </a:solidFill>
              </a:rPr>
              <a:t>Реформа системи державного та фінансового управління.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§"/>
            </a:pPr>
            <a:endParaRPr lang="uk-UA" altLang="ru-RU" sz="1800" dirty="0">
              <a:solidFill>
                <a:srgbClr val="002060"/>
              </a:solidFill>
            </a:endParaRP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uk-UA" altLang="ru-RU" sz="1800" dirty="0">
                <a:solidFill>
                  <a:srgbClr val="002060"/>
                </a:solidFill>
              </a:rPr>
              <a:t>Підвищення якості управління державними підприємствами. 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Номер слайда 1">
            <a:extLst>
              <a:ext uri="{FF2B5EF4-FFF2-40B4-BE49-F238E27FC236}">
                <a16:creationId xmlns:a16="http://schemas.microsoft.com/office/drawing/2014/main" id="{348048C3-EC5D-4D45-8A39-53C900AF5397}"/>
              </a:ext>
            </a:extLst>
          </p:cNvPr>
          <p:cNvSpPr txBox="1">
            <a:spLocks noGrp="1"/>
          </p:cNvSpPr>
          <p:nvPr/>
        </p:nvSpPr>
        <p:spPr bwMode="auto">
          <a:xfrm>
            <a:off x="6677025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696D06D5-640B-4D94-8CA9-BFC5988E7354}" type="slidenum">
              <a:rPr lang="ru-RU" altLang="ru-RU" sz="1200">
                <a:solidFill>
                  <a:schemeClr val="bg1"/>
                </a:solidFill>
              </a:rPr>
              <a:pPr algn="r" eaLnBrk="1" hangingPunct="1">
                <a:spcBef>
                  <a:spcPct val="0"/>
                </a:spcBef>
                <a:buFontTx/>
                <a:buNone/>
              </a:pPr>
              <a:t>31</a:t>
            </a:fld>
            <a:endParaRPr lang="ru-RU" altLang="ru-RU" sz="120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6EB4A4-7AC9-4289-BEE4-0DB197CFBA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100" y="415925"/>
            <a:ext cx="8204200" cy="4954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uk-UA" altLang="ru-RU" sz="2800" b="1" dirty="0">
                <a:solidFill>
                  <a:srgbClr val="FF9900"/>
                </a:solidFill>
              </a:rPr>
              <a:t>Головними  завданнями внесення змін в законодавство є:</a:t>
            </a:r>
          </a:p>
          <a:p>
            <a:pPr marL="342900" indent="-342900" eaLnBrk="1" hangingPunct="1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uk-UA" altLang="ru-RU" sz="2000" dirty="0">
              <a:solidFill>
                <a:srgbClr val="002060"/>
              </a:solidFill>
            </a:endParaRPr>
          </a:p>
          <a:p>
            <a:pPr marL="342900" indent="-342900" eaLnBrk="1" hangingPunct="1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uk-UA" altLang="ru-RU" sz="2000" dirty="0">
                <a:solidFill>
                  <a:srgbClr val="002060"/>
                </a:solidFill>
              </a:rPr>
              <a:t>вдосконалення принципів селекції, оплати та відповідальності для співробітників державного сектору та місцевого управління;</a:t>
            </a:r>
          </a:p>
          <a:p>
            <a:pPr marL="342900" indent="-342900" eaLnBrk="1" hangingPunct="1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uk-UA" altLang="ru-RU" sz="2000" dirty="0">
                <a:solidFill>
                  <a:srgbClr val="002060"/>
                </a:solidFill>
              </a:rPr>
              <a:t>запровадження консолідованого бюджету та консолідованої фінансової звітності держави (в тому числі підконтрольного державі корпоративного сектору);</a:t>
            </a:r>
          </a:p>
          <a:p>
            <a:pPr marL="342900" indent="-342900" eaLnBrk="1" hangingPunct="1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uk-UA" altLang="ru-RU" sz="2000" dirty="0">
                <a:solidFill>
                  <a:srgbClr val="002060"/>
                </a:solidFill>
              </a:rPr>
              <a:t>розділення функцій : бюджетування покласти на Міністерство економіки, виконання та звіт залишити на Міністерстві фінансів;</a:t>
            </a:r>
          </a:p>
          <a:p>
            <a:pPr marL="342900" indent="-342900" eaLnBrk="1" hangingPunct="1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uk-UA" altLang="ru-RU" sz="2000" dirty="0">
                <a:solidFill>
                  <a:srgbClr val="002060"/>
                </a:solidFill>
              </a:rPr>
              <a:t>збалансування </a:t>
            </a:r>
            <a:r>
              <a:rPr lang="uk-UA" altLang="ru-RU" sz="2000" dirty="0" err="1">
                <a:solidFill>
                  <a:srgbClr val="002060"/>
                </a:solidFill>
              </a:rPr>
              <a:t>зобов</a:t>
            </a:r>
            <a:r>
              <a:rPr lang="en-US" altLang="ru-RU" sz="2000" dirty="0">
                <a:solidFill>
                  <a:srgbClr val="002060"/>
                </a:solidFill>
              </a:rPr>
              <a:t>'</a:t>
            </a:r>
            <a:r>
              <a:rPr lang="uk-UA" altLang="ru-RU" sz="2000" dirty="0" err="1">
                <a:solidFill>
                  <a:srgbClr val="002060"/>
                </a:solidFill>
              </a:rPr>
              <a:t>язань</a:t>
            </a:r>
            <a:r>
              <a:rPr lang="uk-UA" altLang="ru-RU" sz="2000" dirty="0">
                <a:solidFill>
                  <a:srgbClr val="002060"/>
                </a:solidFill>
              </a:rPr>
              <a:t> держави, місцевих бюджетів з доходами, забезпечення </a:t>
            </a:r>
            <a:r>
              <a:rPr lang="uk-UA" altLang="ru-RU" sz="2000" dirty="0" err="1">
                <a:solidFill>
                  <a:srgbClr val="002060"/>
                </a:solidFill>
              </a:rPr>
              <a:t>профіцитного</a:t>
            </a:r>
            <a:r>
              <a:rPr lang="uk-UA" altLang="ru-RU" sz="2000" dirty="0">
                <a:solidFill>
                  <a:srgbClr val="002060"/>
                </a:solidFill>
              </a:rPr>
              <a:t> бюджету;</a:t>
            </a:r>
          </a:p>
          <a:p>
            <a:pPr marL="342900" indent="-342900" eaLnBrk="1" hangingPunct="1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uk-UA" altLang="ru-RU" sz="2000" dirty="0">
                <a:solidFill>
                  <a:srgbClr val="002060"/>
                </a:solidFill>
              </a:rPr>
              <a:t>забезпечення позитивного зовнішньоторговельного сальдо;</a:t>
            </a:r>
          </a:p>
          <a:p>
            <a:pPr marL="342900" indent="-342900" eaLnBrk="1" hangingPunct="1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uk-UA" altLang="ru-RU" sz="2000" dirty="0">
                <a:solidFill>
                  <a:srgbClr val="002060"/>
                </a:solidFill>
              </a:rPr>
              <a:t>забезпечення зростання кількості населення;</a:t>
            </a:r>
          </a:p>
          <a:p>
            <a:pPr marL="342900" indent="-342900" eaLnBrk="1" hangingPunct="1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uk-UA" altLang="ru-RU" sz="2000" dirty="0">
                <a:solidFill>
                  <a:srgbClr val="002060"/>
                </a:solidFill>
              </a:rPr>
              <a:t>забезпечення підвищення якості</a:t>
            </a:r>
            <a:r>
              <a:rPr lang="en-US" altLang="ru-RU" sz="2000" dirty="0">
                <a:solidFill>
                  <a:srgbClr val="002060"/>
                </a:solidFill>
              </a:rPr>
              <a:t> </a:t>
            </a:r>
            <a:r>
              <a:rPr lang="uk-UA" altLang="ru-RU" sz="2000" dirty="0">
                <a:solidFill>
                  <a:srgbClr val="002060"/>
                </a:solidFill>
              </a:rPr>
              <a:t>життя населення.</a:t>
            </a:r>
            <a:endParaRPr lang="ru-RU" altLang="ru-RU" sz="2000" dirty="0">
              <a:solidFill>
                <a:srgbClr val="002060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Номер слайда 1">
            <a:extLst>
              <a:ext uri="{FF2B5EF4-FFF2-40B4-BE49-F238E27FC236}">
                <a16:creationId xmlns:a16="http://schemas.microsoft.com/office/drawing/2014/main" id="{2439D922-C60F-4DEC-AB59-A89A993381A6}"/>
              </a:ext>
            </a:extLst>
          </p:cNvPr>
          <p:cNvSpPr txBox="1">
            <a:spLocks noGrp="1"/>
          </p:cNvSpPr>
          <p:nvPr/>
        </p:nvSpPr>
        <p:spPr bwMode="auto">
          <a:xfrm>
            <a:off x="6677025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429D73E4-EE4C-4119-8E50-6B80C9BCBF6D}" type="slidenum">
              <a:rPr lang="ru-RU" altLang="ru-RU" sz="1200">
                <a:solidFill>
                  <a:schemeClr val="bg1"/>
                </a:solidFill>
              </a:rPr>
              <a:pPr algn="r" eaLnBrk="1" hangingPunct="1">
                <a:spcBef>
                  <a:spcPct val="0"/>
                </a:spcBef>
                <a:buFontTx/>
                <a:buNone/>
              </a:pPr>
              <a:t>32</a:t>
            </a:fld>
            <a:endParaRPr lang="ru-RU" altLang="ru-RU" sz="1200">
              <a:solidFill>
                <a:schemeClr val="bg1"/>
              </a:solidFill>
            </a:endParaRPr>
          </a:p>
        </p:txBody>
      </p:sp>
      <p:sp>
        <p:nvSpPr>
          <p:cNvPr id="49155" name="TextBox 6">
            <a:extLst>
              <a:ext uri="{FF2B5EF4-FFF2-40B4-BE49-F238E27FC236}">
                <a16:creationId xmlns:a16="http://schemas.microsoft.com/office/drawing/2014/main" id="{CBD7EE69-A3DA-4BB6-BEDA-E006B9243C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" y="476250"/>
            <a:ext cx="8315325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ru-RU" altLang="ru-RU" sz="2400" b="1">
                <a:solidFill>
                  <a:srgbClr val="FF9900"/>
                </a:solidFill>
              </a:rPr>
              <a:t>Розділення бюджетування та звітності.</a:t>
            </a:r>
          </a:p>
          <a:p>
            <a:pPr algn="ctr" eaLnBrk="1" hangingPunct="1">
              <a:buFont typeface="Arial" panose="020B0604020202020204" pitchFamily="34" charset="0"/>
              <a:buNone/>
            </a:pPr>
            <a:r>
              <a:rPr lang="ru-RU" altLang="ru-RU" sz="2400" b="1">
                <a:solidFill>
                  <a:srgbClr val="FF9900"/>
                </a:solidFill>
              </a:rPr>
              <a:t>За основу пропонується взяти  процес, реалізований в США.</a:t>
            </a:r>
          </a:p>
        </p:txBody>
      </p:sp>
      <p:pic>
        <p:nvPicPr>
          <p:cNvPr id="49156" name="Picture 5">
            <a:extLst>
              <a:ext uri="{FF2B5EF4-FFF2-40B4-BE49-F238E27FC236}">
                <a16:creationId xmlns:a16="http://schemas.microsoft.com/office/drawing/2014/main" id="{FC29A834-28FB-46B1-A3A0-68DE2A162E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8563" y="1550988"/>
            <a:ext cx="6929437" cy="414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57" name="TextBox 4">
            <a:extLst>
              <a:ext uri="{FF2B5EF4-FFF2-40B4-BE49-F238E27FC236}">
                <a16:creationId xmlns:a16="http://schemas.microsoft.com/office/drawing/2014/main" id="{5DE88E9B-16FD-4DC3-81E4-34A762A67E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" y="5694363"/>
            <a:ext cx="858043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000"/>
              <a:t>Консолідований бюджет, що  маємо за зразок:  </a:t>
            </a:r>
            <a:r>
              <a:rPr lang="ru-RU" altLang="ru-RU" sz="1000" u="sng">
                <a:hlinkClick r:id="rId4"/>
              </a:rPr>
              <a:t>http://www.whitehouse.gov/sites/default/files/omb/budget/fy2015/assets/budget.pdf</a:t>
            </a:r>
            <a:endParaRPr lang="ru-RU" altLang="ru-RU" sz="10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000" u="sng">
                <a:hlinkClick r:id="rId5"/>
              </a:rPr>
              <a:t>http://www.whitehouse.gov/omb/budget/overview</a:t>
            </a:r>
            <a:r>
              <a:rPr lang="ru-RU" altLang="ru-RU" sz="1000"/>
              <a:t>  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uk-UA" altLang="ru-RU" sz="1000"/>
              <a:t>Консолідований фінансовий звіт, що маємо за зразок: </a:t>
            </a:r>
            <a:r>
              <a:rPr lang="uk-UA" altLang="ru-RU" sz="1000" u="sng">
                <a:hlinkClick r:id="rId6"/>
              </a:rPr>
              <a:t>http://www.fms.treas.gov/fr/index.html</a:t>
            </a:r>
            <a:endParaRPr lang="ru-RU" altLang="ru-RU" sz="10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uk-UA" altLang="ru-RU" sz="1000"/>
              <a:t>Методологія, яка повинна бути покладена в основу: </a:t>
            </a:r>
            <a:r>
              <a:rPr lang="uk-UA" altLang="ru-RU" sz="1000" u="sng">
                <a:hlinkClick r:id="rId7"/>
              </a:rPr>
              <a:t>http://www.imf.org/external/np/sta/gfsm/pdf/text14.pdf</a:t>
            </a:r>
            <a:r>
              <a:rPr lang="uk-UA" altLang="ru-RU" sz="1000"/>
              <a:t> </a:t>
            </a:r>
            <a:endParaRPr lang="ru-RU" altLang="ru-RU" sz="180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Номер слайда 1">
            <a:extLst>
              <a:ext uri="{FF2B5EF4-FFF2-40B4-BE49-F238E27FC236}">
                <a16:creationId xmlns:a16="http://schemas.microsoft.com/office/drawing/2014/main" id="{BF06EA17-32DF-48A2-9315-D5D06B1BBF35}"/>
              </a:ext>
            </a:extLst>
          </p:cNvPr>
          <p:cNvSpPr txBox="1">
            <a:spLocks noGrp="1"/>
          </p:cNvSpPr>
          <p:nvPr/>
        </p:nvSpPr>
        <p:spPr bwMode="auto">
          <a:xfrm>
            <a:off x="6677025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188C17A-D9E3-444E-A6C1-17BC0C550094}" type="slidenum">
              <a:rPr lang="ru-RU" altLang="ru-RU" sz="1200">
                <a:solidFill>
                  <a:schemeClr val="bg1"/>
                </a:solidFill>
              </a:rPr>
              <a:pPr algn="r" eaLnBrk="1" hangingPunct="1">
                <a:spcBef>
                  <a:spcPct val="0"/>
                </a:spcBef>
                <a:buFontTx/>
                <a:buNone/>
              </a:pPr>
              <a:t>33</a:t>
            </a:fld>
            <a:endParaRPr lang="ru-RU" altLang="ru-RU" sz="1200">
              <a:solidFill>
                <a:schemeClr val="bg1"/>
              </a:solidFill>
            </a:endParaRPr>
          </a:p>
        </p:txBody>
      </p:sp>
      <p:sp>
        <p:nvSpPr>
          <p:cNvPr id="48131" name="TextBox 3">
            <a:extLst>
              <a:ext uri="{FF2B5EF4-FFF2-40B4-BE49-F238E27FC236}">
                <a16:creationId xmlns:a16="http://schemas.microsoft.com/office/drawing/2014/main" id="{814E42D4-FFA1-463E-946C-D7A8048C3D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5325" y="415925"/>
            <a:ext cx="8204200" cy="584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uk-UA" altLang="ru-RU" sz="2800" b="1">
                <a:solidFill>
                  <a:srgbClr val="FF9900"/>
                </a:solidFill>
              </a:rPr>
              <a:t>Вдосконалення державного управління 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uk-UA" altLang="ru-RU" sz="1800">
                <a:solidFill>
                  <a:srgbClr val="002060"/>
                </a:solidFill>
              </a:rPr>
              <a:t>Сьогодні основними елементами влади є владна більшість та опозиція. </a:t>
            </a:r>
          </a:p>
          <a:p>
            <a:pPr algn="just" eaLnBrk="1" hangingPunct="1">
              <a:buFont typeface="Arial" panose="020B0604020202020204" pitchFamily="34" charset="0"/>
              <a:buNone/>
            </a:pPr>
            <a:r>
              <a:rPr lang="uk-UA" altLang="ru-RU" sz="1800">
                <a:solidFill>
                  <a:srgbClr val="002060"/>
                </a:solidFill>
              </a:rPr>
              <a:t>У зв’язку з перевагою ресурсів у владної більшості та відсутністю третьої сили, не створюються умови для збалансованого прийняття рішень. </a:t>
            </a:r>
            <a:r>
              <a:rPr lang="uk-UA" altLang="ru-RU" sz="1800" b="1">
                <a:solidFill>
                  <a:srgbClr val="002060"/>
                </a:solidFill>
              </a:rPr>
              <a:t>Такою третьою силою може бути Громадське об'єднання.</a:t>
            </a:r>
          </a:p>
          <a:p>
            <a:pPr algn="just" eaLnBrk="1" hangingPunct="1">
              <a:buFont typeface="Arial" panose="020B0604020202020204" pitchFamily="34" charset="0"/>
              <a:buNone/>
            </a:pPr>
            <a:endParaRPr lang="uk-UA" altLang="ru-RU" sz="1800">
              <a:solidFill>
                <a:srgbClr val="002060"/>
              </a:solidFill>
            </a:endParaRPr>
          </a:p>
          <a:p>
            <a:pPr algn="just" eaLnBrk="1" hangingPunct="1">
              <a:buFont typeface="Arial" panose="020B0604020202020204" pitchFamily="34" charset="0"/>
              <a:buNone/>
            </a:pPr>
            <a:r>
              <a:rPr lang="uk-UA" altLang="ru-RU" sz="1800" u="sng">
                <a:solidFill>
                  <a:srgbClr val="002060"/>
                </a:solidFill>
              </a:rPr>
              <a:t>Тому пропонується:</a:t>
            </a:r>
          </a:p>
          <a:p>
            <a:pPr algn="just" eaLnBrk="1" hangingPunct="1">
              <a:buFont typeface="Arial" panose="020B0604020202020204" pitchFamily="34" charset="0"/>
              <a:buNone/>
            </a:pPr>
            <a:r>
              <a:rPr lang="uk-UA" altLang="ru-RU" sz="1800" b="1">
                <a:solidFill>
                  <a:srgbClr val="002060"/>
                </a:solidFill>
              </a:rPr>
              <a:t>1. </a:t>
            </a:r>
            <a:r>
              <a:rPr lang="uk-UA" altLang="ru-RU" sz="1800">
                <a:solidFill>
                  <a:srgbClr val="002060"/>
                </a:solidFill>
              </a:rPr>
              <a:t>Підвищення ролі громадських спілок та об'єднань шляхом створення  системи Громадських судів.</a:t>
            </a:r>
          </a:p>
          <a:p>
            <a:pPr algn="just" eaLnBrk="1" hangingPunct="1">
              <a:buFont typeface="Arial" panose="020B0604020202020204" pitchFamily="34" charset="0"/>
              <a:buNone/>
            </a:pPr>
            <a:r>
              <a:rPr lang="uk-UA" altLang="ru-RU" sz="1800">
                <a:solidFill>
                  <a:srgbClr val="002060"/>
                </a:solidFill>
              </a:rPr>
              <a:t>Через </a:t>
            </a:r>
            <a:r>
              <a:rPr lang="ru-RU" altLang="ru-RU" sz="1800">
                <a:solidFill>
                  <a:srgbClr val="002060"/>
                </a:solidFill>
              </a:rPr>
              <a:t>такі Громадські суди будуть реалізовані права громадських об</a:t>
            </a:r>
            <a:r>
              <a:rPr lang="en-US" altLang="ru-RU" sz="1800">
                <a:solidFill>
                  <a:srgbClr val="002060"/>
                </a:solidFill>
              </a:rPr>
              <a:t>'</a:t>
            </a:r>
            <a:r>
              <a:rPr lang="uk-UA" altLang="ru-RU" sz="1800">
                <a:solidFill>
                  <a:srgbClr val="002060"/>
                </a:solidFill>
              </a:rPr>
              <a:t>єднань</a:t>
            </a:r>
            <a:r>
              <a:rPr lang="ru-RU" altLang="ru-RU" sz="1800">
                <a:solidFill>
                  <a:srgbClr val="002060"/>
                </a:solidFill>
              </a:rPr>
              <a:t>:</a:t>
            </a:r>
            <a:r>
              <a:rPr lang="uk-UA" altLang="ru-RU" sz="1800">
                <a:solidFill>
                  <a:srgbClr val="002060"/>
                </a:solidFill>
              </a:rPr>
              <a:t> </a:t>
            </a:r>
          </a:p>
          <a:p>
            <a:pPr algn="just" eaLnBrk="1" hangingPunct="1">
              <a:buFont typeface="Arial" panose="020B0604020202020204" pitchFamily="34" charset="0"/>
              <a:buNone/>
            </a:pPr>
            <a:r>
              <a:rPr lang="uk-UA" altLang="ru-RU" sz="1800">
                <a:solidFill>
                  <a:srgbClr val="002060"/>
                </a:solidFill>
              </a:rPr>
              <a:t>- </a:t>
            </a:r>
            <a:r>
              <a:rPr lang="uk-UA" altLang="ru-RU" sz="1800" b="1">
                <a:solidFill>
                  <a:srgbClr val="002060"/>
                </a:solidFill>
              </a:rPr>
              <a:t>Вето,</a:t>
            </a:r>
          </a:p>
          <a:p>
            <a:pPr algn="just" eaLnBrk="1" hangingPunct="1">
              <a:buFont typeface="Arial" panose="020B0604020202020204" pitchFamily="34" charset="0"/>
              <a:buNone/>
            </a:pPr>
            <a:r>
              <a:rPr lang="uk-UA" altLang="ru-RU" sz="1800">
                <a:solidFill>
                  <a:srgbClr val="002060"/>
                </a:solidFill>
              </a:rPr>
              <a:t>- </a:t>
            </a:r>
            <a:r>
              <a:rPr lang="uk-UA" altLang="ru-RU" sz="1800" b="1">
                <a:solidFill>
                  <a:srgbClr val="002060"/>
                </a:solidFill>
              </a:rPr>
              <a:t>Об’явлення </a:t>
            </a:r>
            <a:r>
              <a:rPr lang="en-US" altLang="ru-RU" sz="1800" b="1">
                <a:solidFill>
                  <a:srgbClr val="002060"/>
                </a:solidFill>
              </a:rPr>
              <a:t> </a:t>
            </a:r>
            <a:r>
              <a:rPr lang="uk-UA" altLang="ru-RU" sz="1800" b="1">
                <a:solidFill>
                  <a:srgbClr val="002060"/>
                </a:solidFill>
              </a:rPr>
              <a:t>втрати довіри</a:t>
            </a:r>
            <a:r>
              <a:rPr lang="uk-UA" altLang="ru-RU" sz="1800">
                <a:solidFill>
                  <a:srgbClr val="002060"/>
                </a:solidFill>
              </a:rPr>
              <a:t>;</a:t>
            </a:r>
          </a:p>
          <a:p>
            <a:pPr algn="just" eaLnBrk="1" hangingPunct="1">
              <a:buFont typeface="Arial" panose="020B0604020202020204" pitchFamily="34" charset="0"/>
              <a:buNone/>
            </a:pPr>
            <a:r>
              <a:rPr lang="ru-RU" altLang="ru-RU" sz="1800">
                <a:solidFill>
                  <a:srgbClr val="002060"/>
                </a:solidFill>
              </a:rPr>
              <a:t>т</a:t>
            </a:r>
            <a:r>
              <a:rPr lang="uk-UA" altLang="ru-RU" sz="1800">
                <a:solidFill>
                  <a:srgbClr val="002060"/>
                </a:solidFill>
              </a:rPr>
              <a:t>а створення процесу виконання рішень громадських судів в існуючих законодавчих умовах. </a:t>
            </a:r>
          </a:p>
          <a:p>
            <a:pPr algn="just" eaLnBrk="1" hangingPunct="1">
              <a:buFont typeface="Arial" panose="020B0604020202020204" pitchFamily="34" charset="0"/>
              <a:buNone/>
            </a:pPr>
            <a:r>
              <a:rPr lang="uk-UA" altLang="ru-RU" sz="1800">
                <a:solidFill>
                  <a:srgbClr val="002060"/>
                </a:solidFill>
              </a:rPr>
              <a:t>Об’явлення втрати довіри спричиняє початок процедури звільнення з посади та/або відкликання  повноважень. </a:t>
            </a:r>
          </a:p>
          <a:p>
            <a:pPr algn="just" eaLnBrk="1" hangingPunct="1">
              <a:buFont typeface="Arial" panose="020B0604020202020204" pitchFamily="34" charset="0"/>
              <a:buNone/>
            </a:pPr>
            <a:r>
              <a:rPr lang="uk-UA" altLang="ru-RU" sz="1800" b="1">
                <a:solidFill>
                  <a:srgbClr val="002060"/>
                </a:solidFill>
              </a:rPr>
              <a:t>2. </a:t>
            </a:r>
            <a:r>
              <a:rPr lang="uk-UA" altLang="ru-RU" sz="1800">
                <a:solidFill>
                  <a:srgbClr val="002060"/>
                </a:solidFill>
              </a:rPr>
              <a:t>Внесення зміни до Конституції   для введення представників громадськості  у ЦВК  як третьої сили, та отримання легального статусу для утворених процесів.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Номер слайда 1">
            <a:extLst>
              <a:ext uri="{FF2B5EF4-FFF2-40B4-BE49-F238E27FC236}">
                <a16:creationId xmlns:a16="http://schemas.microsoft.com/office/drawing/2014/main" id="{334E287F-AB79-49B4-A865-C9D4649BB10A}"/>
              </a:ext>
            </a:extLst>
          </p:cNvPr>
          <p:cNvSpPr txBox="1">
            <a:spLocks noGrp="1"/>
          </p:cNvSpPr>
          <p:nvPr/>
        </p:nvSpPr>
        <p:spPr bwMode="auto">
          <a:xfrm>
            <a:off x="6677025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46BF57D-44D4-4190-9843-D5F11A5CE27B}" type="slidenum">
              <a:rPr lang="ru-RU" altLang="ru-RU" sz="1200">
                <a:solidFill>
                  <a:schemeClr val="bg1"/>
                </a:solidFill>
              </a:rPr>
              <a:pPr algn="r" eaLnBrk="1" hangingPunct="1">
                <a:spcBef>
                  <a:spcPct val="0"/>
                </a:spcBef>
                <a:buFontTx/>
                <a:buNone/>
              </a:pPr>
              <a:t>34</a:t>
            </a:fld>
            <a:endParaRPr lang="ru-RU" altLang="ru-RU" sz="1200">
              <a:solidFill>
                <a:schemeClr val="bg1"/>
              </a:solidFill>
            </a:endParaRPr>
          </a:p>
        </p:txBody>
      </p:sp>
      <p:sp>
        <p:nvSpPr>
          <p:cNvPr id="52227" name="TextBox 1">
            <a:extLst>
              <a:ext uri="{FF2B5EF4-FFF2-40B4-BE49-F238E27FC236}">
                <a16:creationId xmlns:a16="http://schemas.microsoft.com/office/drawing/2014/main" id="{148F8940-5A89-40E6-B191-074AE679DE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2513" y="510401"/>
            <a:ext cx="66913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uk-UA" altLang="ru-RU" sz="2800" b="1">
                <a:solidFill>
                  <a:srgbClr val="FF9900"/>
                </a:solidFill>
              </a:rPr>
              <a:t>Реформа системи місцевих бюджетів</a:t>
            </a:r>
            <a:endParaRPr lang="ru-RU" altLang="ru-RU" sz="2800" b="1">
              <a:solidFill>
                <a:srgbClr val="FF9900"/>
              </a:solidFill>
            </a:endParaRPr>
          </a:p>
        </p:txBody>
      </p:sp>
      <p:sp>
        <p:nvSpPr>
          <p:cNvPr id="52228" name="TextBox 4">
            <a:extLst>
              <a:ext uri="{FF2B5EF4-FFF2-40B4-BE49-F238E27FC236}">
                <a16:creationId xmlns:a16="http://schemas.microsoft.com/office/drawing/2014/main" id="{A918DFFE-00E9-47DF-9F68-ED660CF0E9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0550" y="1085037"/>
            <a:ext cx="7962900" cy="526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uk-UA" altLang="ru-RU" sz="2400" b="1" dirty="0">
                <a:solidFill>
                  <a:srgbClr val="002060"/>
                </a:solidFill>
              </a:rPr>
              <a:t>Забезпечення автономності місцевих бюджетів.</a:t>
            </a:r>
          </a:p>
          <a:p>
            <a:pPr eaLnBrk="1" hangingPunct="1">
              <a:spcBef>
                <a:spcPct val="0"/>
              </a:spcBef>
            </a:pPr>
            <a:endParaRPr lang="uk-UA" altLang="ru-RU" sz="2400" b="1" dirty="0">
              <a:solidFill>
                <a:srgbClr val="002060"/>
              </a:solidFill>
            </a:endParaRPr>
          </a:p>
          <a:p>
            <a:pPr eaLnBrk="1" hangingPunct="1">
              <a:spcBef>
                <a:spcPct val="0"/>
              </a:spcBef>
            </a:pPr>
            <a:r>
              <a:rPr lang="uk-UA" altLang="ru-RU" sz="2400" b="1" dirty="0">
                <a:solidFill>
                  <a:srgbClr val="002060"/>
                </a:solidFill>
              </a:rPr>
              <a:t>Забезпечення прозорості та публічності.</a:t>
            </a:r>
          </a:p>
          <a:p>
            <a:pPr eaLnBrk="1" hangingPunct="1">
              <a:spcBef>
                <a:spcPct val="0"/>
              </a:spcBef>
            </a:pPr>
            <a:endParaRPr lang="uk-UA" altLang="ru-RU" sz="2400" b="1" dirty="0">
              <a:solidFill>
                <a:srgbClr val="002060"/>
              </a:solidFill>
            </a:endParaRPr>
          </a:p>
          <a:p>
            <a:pPr eaLnBrk="1" hangingPunct="1">
              <a:spcBef>
                <a:spcPct val="0"/>
              </a:spcBef>
            </a:pPr>
            <a:r>
              <a:rPr lang="uk-UA" altLang="ru-RU" sz="2400" b="1" dirty="0">
                <a:solidFill>
                  <a:srgbClr val="002060"/>
                </a:solidFill>
              </a:rPr>
              <a:t>Створення централізованої публічної бази місцевих бюджетів.</a:t>
            </a:r>
          </a:p>
          <a:p>
            <a:pPr eaLnBrk="1" hangingPunct="1">
              <a:spcBef>
                <a:spcPct val="0"/>
              </a:spcBef>
            </a:pPr>
            <a:endParaRPr lang="uk-UA" altLang="ru-RU" sz="2400" b="1" dirty="0">
              <a:solidFill>
                <a:srgbClr val="002060"/>
              </a:solidFill>
            </a:endParaRPr>
          </a:p>
          <a:p>
            <a:pPr eaLnBrk="1" hangingPunct="1">
              <a:spcBef>
                <a:spcPct val="0"/>
              </a:spcBef>
            </a:pPr>
            <a:r>
              <a:rPr lang="uk-UA" altLang="ru-RU" sz="2400" b="1" dirty="0">
                <a:solidFill>
                  <a:srgbClr val="002060"/>
                </a:solidFill>
              </a:rPr>
              <a:t>Введення процедури банкрутства місцевих бюджетів</a:t>
            </a:r>
          </a:p>
          <a:p>
            <a:pPr eaLnBrk="1" hangingPunct="1">
              <a:spcBef>
                <a:spcPct val="0"/>
              </a:spcBef>
            </a:pPr>
            <a:endParaRPr lang="uk-UA" altLang="ru-RU" sz="2400" b="1" dirty="0">
              <a:solidFill>
                <a:srgbClr val="002060"/>
              </a:solidFill>
            </a:endParaRPr>
          </a:p>
          <a:p>
            <a:pPr eaLnBrk="1" hangingPunct="1">
              <a:spcBef>
                <a:spcPct val="0"/>
              </a:spcBef>
            </a:pPr>
            <a:r>
              <a:rPr lang="uk-UA" altLang="ru-RU" sz="2400" b="1" dirty="0">
                <a:solidFill>
                  <a:srgbClr val="002060"/>
                </a:solidFill>
              </a:rPr>
              <a:t>Покращення якості управління майном місцевих бюджетів  </a:t>
            </a:r>
          </a:p>
          <a:p>
            <a:pPr eaLnBrk="1" hangingPunct="1">
              <a:spcBef>
                <a:spcPct val="0"/>
              </a:spcBef>
            </a:pPr>
            <a:endParaRPr lang="uk-UA" altLang="ru-RU" sz="2400" b="1" dirty="0">
              <a:solidFill>
                <a:srgbClr val="002060"/>
              </a:solidFill>
            </a:endParaRPr>
          </a:p>
          <a:p>
            <a:pPr eaLnBrk="1" hangingPunct="1">
              <a:spcBef>
                <a:spcPct val="0"/>
              </a:spcBef>
            </a:pPr>
            <a:r>
              <a:rPr lang="uk-UA" altLang="ru-RU" sz="2400" b="1" dirty="0">
                <a:solidFill>
                  <a:srgbClr val="002060"/>
                </a:solidFill>
              </a:rPr>
              <a:t>Спрощення процедури відкликання депутатських повноважень депутатів місцевих рад.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Box 3">
            <a:extLst>
              <a:ext uri="{FF2B5EF4-FFF2-40B4-BE49-F238E27FC236}">
                <a16:creationId xmlns:a16="http://schemas.microsoft.com/office/drawing/2014/main" id="{57AC9CD9-EF4E-4DD0-8898-2A435901AF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100" y="415925"/>
            <a:ext cx="8204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uk-UA" altLang="ru-RU" sz="2400" b="1">
                <a:solidFill>
                  <a:srgbClr val="FF9900"/>
                </a:solidFill>
              </a:rPr>
              <a:t>Схема відтворення суспільства</a:t>
            </a:r>
            <a:endParaRPr lang="ru-RU" altLang="ru-RU" sz="2400" b="1">
              <a:solidFill>
                <a:srgbClr val="FF9900"/>
              </a:solidFill>
            </a:endParaRPr>
          </a:p>
        </p:txBody>
      </p:sp>
      <p:sp>
        <p:nvSpPr>
          <p:cNvPr id="13315" name="Номер слайда 1">
            <a:extLst>
              <a:ext uri="{FF2B5EF4-FFF2-40B4-BE49-F238E27FC236}">
                <a16:creationId xmlns:a16="http://schemas.microsoft.com/office/drawing/2014/main" id="{4E834C34-59C7-4FC1-B396-14E7094C7C4C}"/>
              </a:ext>
            </a:extLst>
          </p:cNvPr>
          <p:cNvSpPr txBox="1">
            <a:spLocks noGrp="1"/>
          </p:cNvSpPr>
          <p:nvPr/>
        </p:nvSpPr>
        <p:spPr bwMode="auto">
          <a:xfrm>
            <a:off x="6677025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18965804-FF41-4B39-9A3F-633349106759}" type="slidenum">
              <a:rPr lang="ru-RU" altLang="ru-RU" sz="1200">
                <a:solidFill>
                  <a:schemeClr val="bg1"/>
                </a:solidFill>
              </a:rPr>
              <a:pPr algn="r" eaLnBrk="1" hangingPunct="1">
                <a:spcBef>
                  <a:spcPct val="0"/>
                </a:spcBef>
                <a:buFontTx/>
                <a:buNone/>
              </a:pPr>
              <a:t>4</a:t>
            </a:fld>
            <a:endParaRPr lang="ru-RU" altLang="ru-RU" sz="120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09D9C6-DD0B-4243-AE61-58D13C3B8690}"/>
              </a:ext>
            </a:extLst>
          </p:cNvPr>
          <p:cNvSpPr txBox="1"/>
          <p:nvPr/>
        </p:nvSpPr>
        <p:spPr>
          <a:xfrm>
            <a:off x="430768" y="2176625"/>
            <a:ext cx="400110" cy="659796"/>
          </a:xfrm>
          <a:prstGeom prst="rect">
            <a:avLst/>
          </a:prstGeom>
          <a:noFill/>
        </p:spPr>
        <p:txBody>
          <a:bodyPr vert="vert270" wrap="none">
            <a:spAutoFit/>
          </a:bodyPr>
          <a:lstStyle/>
          <a:p>
            <a:pPr eaLnBrk="1" hangingPunct="1">
              <a:defRPr/>
            </a:pPr>
            <a:r>
              <a:rPr lang="uk-UA" sz="1400" b="1" dirty="0">
                <a:solidFill>
                  <a:schemeClr val="tx2">
                    <a:lumMod val="75000"/>
                  </a:schemeClr>
                </a:solidFill>
              </a:rPr>
              <a:t>Смерть</a:t>
            </a:r>
            <a:endParaRPr lang="ru-RU" sz="14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5FD8C71A-A744-4825-8190-A7E8366AFFD8}"/>
              </a:ext>
            </a:extLst>
          </p:cNvPr>
          <p:cNvSpPr/>
          <p:nvPr/>
        </p:nvSpPr>
        <p:spPr>
          <a:xfrm>
            <a:off x="1273175" y="2078038"/>
            <a:ext cx="1130300" cy="9493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uk-UA" sz="1200" b="1" dirty="0">
                <a:solidFill>
                  <a:schemeClr val="tx2">
                    <a:lumMod val="75000"/>
                  </a:schemeClr>
                </a:solidFill>
              </a:rPr>
              <a:t>Чоловіки та жінки старше 61 року</a:t>
            </a:r>
            <a:endParaRPr lang="ru-RU" sz="12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Стрелка вправо 7">
            <a:extLst>
              <a:ext uri="{FF2B5EF4-FFF2-40B4-BE49-F238E27FC236}">
                <a16:creationId xmlns:a16="http://schemas.microsoft.com/office/drawing/2014/main" id="{2ACB604B-7B18-40B1-811D-83B3373B8553}"/>
              </a:ext>
            </a:extLst>
          </p:cNvPr>
          <p:cNvSpPr/>
          <p:nvPr/>
        </p:nvSpPr>
        <p:spPr>
          <a:xfrm rot="10800000">
            <a:off x="893763" y="2454275"/>
            <a:ext cx="379412" cy="19685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ru-RU"/>
          </a:p>
        </p:txBody>
      </p:sp>
      <p:sp>
        <p:nvSpPr>
          <p:cNvPr id="9" name="Стрелка вправо 8">
            <a:extLst>
              <a:ext uri="{FF2B5EF4-FFF2-40B4-BE49-F238E27FC236}">
                <a16:creationId xmlns:a16="http://schemas.microsoft.com/office/drawing/2014/main" id="{C63E6B5D-B0C0-4B7C-A8BE-84B219B9E1F4}"/>
              </a:ext>
            </a:extLst>
          </p:cNvPr>
          <p:cNvSpPr/>
          <p:nvPr/>
        </p:nvSpPr>
        <p:spPr>
          <a:xfrm rot="10800000">
            <a:off x="2403475" y="2454275"/>
            <a:ext cx="447675" cy="19526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ru-RU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7220D452-8BAC-470E-AA03-A91503AE89C8}"/>
              </a:ext>
            </a:extLst>
          </p:cNvPr>
          <p:cNvSpPr/>
          <p:nvPr/>
        </p:nvSpPr>
        <p:spPr>
          <a:xfrm>
            <a:off x="2852738" y="2074863"/>
            <a:ext cx="654050" cy="95091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uk-UA" sz="1200" b="1" dirty="0">
                <a:solidFill>
                  <a:schemeClr val="tx2">
                    <a:lumMod val="75000"/>
                  </a:schemeClr>
                </a:solidFill>
              </a:rPr>
              <a:t>Жінки 50-60 років</a:t>
            </a:r>
            <a:endParaRPr lang="ru-RU" sz="12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D3EF68AA-A2F3-4A3D-93B2-E48363361189}"/>
              </a:ext>
            </a:extLst>
          </p:cNvPr>
          <p:cNvSpPr/>
          <p:nvPr/>
        </p:nvSpPr>
        <p:spPr>
          <a:xfrm>
            <a:off x="3506788" y="2074863"/>
            <a:ext cx="779462" cy="9525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uk-UA" sz="1200" b="1" dirty="0">
                <a:solidFill>
                  <a:schemeClr val="tx2">
                    <a:lumMod val="75000"/>
                  </a:schemeClr>
                </a:solidFill>
              </a:rPr>
              <a:t>Чоловіки 18-60 років</a:t>
            </a:r>
            <a:endParaRPr lang="ru-RU" sz="12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2" name="Стрелка вправо 11">
            <a:extLst>
              <a:ext uri="{FF2B5EF4-FFF2-40B4-BE49-F238E27FC236}">
                <a16:creationId xmlns:a16="http://schemas.microsoft.com/office/drawing/2014/main" id="{486D23EC-4ED4-4BEF-9FBE-F31686301984}"/>
              </a:ext>
            </a:extLst>
          </p:cNvPr>
          <p:cNvSpPr/>
          <p:nvPr/>
        </p:nvSpPr>
        <p:spPr>
          <a:xfrm>
            <a:off x="4286250" y="2454275"/>
            <a:ext cx="409575" cy="20478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ru-RU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A9E5BB24-C347-46CD-A8BC-970DE82BEB50}"/>
              </a:ext>
            </a:extLst>
          </p:cNvPr>
          <p:cNvSpPr/>
          <p:nvPr/>
        </p:nvSpPr>
        <p:spPr>
          <a:xfrm>
            <a:off x="4706938" y="2079625"/>
            <a:ext cx="1092200" cy="95408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uk-UA" sz="1200" b="1" dirty="0">
                <a:solidFill>
                  <a:schemeClr val="tx2">
                    <a:lumMod val="75000"/>
                  </a:schemeClr>
                </a:solidFill>
              </a:rPr>
              <a:t>Жінки дітородного віку 18-49 років</a:t>
            </a:r>
            <a:endParaRPr lang="ru-RU" sz="12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4" name="Стрелка вправо 13">
            <a:extLst>
              <a:ext uri="{FF2B5EF4-FFF2-40B4-BE49-F238E27FC236}">
                <a16:creationId xmlns:a16="http://schemas.microsoft.com/office/drawing/2014/main" id="{6387B531-C916-4FD5-A55F-C1439E453DA3}"/>
              </a:ext>
            </a:extLst>
          </p:cNvPr>
          <p:cNvSpPr/>
          <p:nvPr/>
        </p:nvSpPr>
        <p:spPr>
          <a:xfrm>
            <a:off x="5702300" y="2454275"/>
            <a:ext cx="409575" cy="2032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ru-RU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3213751E-AE34-4C9E-BD41-A0D25ED7D69B}"/>
              </a:ext>
            </a:extLst>
          </p:cNvPr>
          <p:cNvSpPr/>
          <p:nvPr/>
        </p:nvSpPr>
        <p:spPr>
          <a:xfrm>
            <a:off x="6111554" y="2078919"/>
            <a:ext cx="650849" cy="95279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vert270" anchor="ctr"/>
          <a:lstStyle/>
          <a:p>
            <a:pPr algn="ctr" eaLnBrk="1" hangingPunct="1">
              <a:defRPr/>
            </a:pPr>
            <a:r>
              <a:rPr lang="uk-UA" sz="1200" b="1" dirty="0">
                <a:solidFill>
                  <a:schemeClr val="tx2">
                    <a:lumMod val="75000"/>
                  </a:schemeClr>
                </a:solidFill>
              </a:rPr>
              <a:t>Зачаття</a:t>
            </a:r>
            <a:endParaRPr lang="ru-RU" sz="12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6" name="Стрелка вправо 15">
            <a:extLst>
              <a:ext uri="{FF2B5EF4-FFF2-40B4-BE49-F238E27FC236}">
                <a16:creationId xmlns:a16="http://schemas.microsoft.com/office/drawing/2014/main" id="{BC9AC3C4-5614-4790-B112-68BAD0EEFA5D}"/>
              </a:ext>
            </a:extLst>
          </p:cNvPr>
          <p:cNvSpPr/>
          <p:nvPr/>
        </p:nvSpPr>
        <p:spPr>
          <a:xfrm>
            <a:off x="6762750" y="2446338"/>
            <a:ext cx="323850" cy="2032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ru-RU"/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2626BAC2-8449-4DD8-BD5C-7FD54689A12E}"/>
              </a:ext>
            </a:extLst>
          </p:cNvPr>
          <p:cNvSpPr/>
          <p:nvPr/>
        </p:nvSpPr>
        <p:spPr>
          <a:xfrm>
            <a:off x="7092976" y="2071530"/>
            <a:ext cx="650849" cy="95279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vert270" anchor="ctr"/>
          <a:lstStyle/>
          <a:p>
            <a:pPr algn="ctr" eaLnBrk="1" hangingPunct="1">
              <a:defRPr/>
            </a:pPr>
            <a:r>
              <a:rPr lang="uk-UA" sz="1200" b="1" dirty="0">
                <a:solidFill>
                  <a:schemeClr val="tx2">
                    <a:lumMod val="75000"/>
                  </a:schemeClr>
                </a:solidFill>
              </a:rPr>
              <a:t>Народження</a:t>
            </a:r>
            <a:endParaRPr lang="ru-RU" sz="12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D8815DA7-450D-474E-A170-181B0697FB17}"/>
              </a:ext>
            </a:extLst>
          </p:cNvPr>
          <p:cNvSpPr/>
          <p:nvPr/>
        </p:nvSpPr>
        <p:spPr>
          <a:xfrm>
            <a:off x="8048016" y="2071530"/>
            <a:ext cx="650849" cy="95279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vert270" anchor="ctr"/>
          <a:lstStyle/>
          <a:p>
            <a:pPr algn="ctr" eaLnBrk="1" hangingPunct="1">
              <a:defRPr/>
            </a:pPr>
            <a:r>
              <a:rPr lang="uk-UA" sz="1200" b="1" dirty="0">
                <a:solidFill>
                  <a:schemeClr val="accent1">
                    <a:lumMod val="75000"/>
                  </a:schemeClr>
                </a:solidFill>
              </a:rPr>
              <a:t>Діти, молодь 0-17 років</a:t>
            </a:r>
            <a:endParaRPr lang="ru-RU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9" name="Стрелка вправо 18">
            <a:extLst>
              <a:ext uri="{FF2B5EF4-FFF2-40B4-BE49-F238E27FC236}">
                <a16:creationId xmlns:a16="http://schemas.microsoft.com/office/drawing/2014/main" id="{1E09F870-DB71-4422-AC1D-833037F72FF4}"/>
              </a:ext>
            </a:extLst>
          </p:cNvPr>
          <p:cNvSpPr/>
          <p:nvPr/>
        </p:nvSpPr>
        <p:spPr>
          <a:xfrm>
            <a:off x="7743825" y="2454275"/>
            <a:ext cx="304800" cy="20478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ru-RU"/>
          </a:p>
        </p:txBody>
      </p:sp>
      <p:cxnSp>
        <p:nvCxnSpPr>
          <p:cNvPr id="20" name="Соединительная линия уступом 19">
            <a:extLst>
              <a:ext uri="{FF2B5EF4-FFF2-40B4-BE49-F238E27FC236}">
                <a16:creationId xmlns:a16="http://schemas.microsoft.com/office/drawing/2014/main" id="{2885AADD-BE4A-4FC9-9CD0-05884CA941BB}"/>
              </a:ext>
            </a:extLst>
          </p:cNvPr>
          <p:cNvCxnSpPr/>
          <p:nvPr/>
        </p:nvCxnSpPr>
        <p:spPr>
          <a:xfrm rot="5400000">
            <a:off x="6104732" y="832643"/>
            <a:ext cx="12700" cy="4468813"/>
          </a:xfrm>
          <a:prstGeom prst="bentConnector3">
            <a:avLst>
              <a:gd name="adj1" fmla="val 5814984"/>
            </a:avLst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3D68E7F-9A66-46FF-BE81-5C84F4180E38}"/>
              </a:ext>
            </a:extLst>
          </p:cNvPr>
          <p:cNvSpPr txBox="1"/>
          <p:nvPr/>
        </p:nvSpPr>
        <p:spPr>
          <a:xfrm>
            <a:off x="4286250" y="3067050"/>
            <a:ext cx="2043113" cy="2460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uk-UA" sz="1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Партнер або штучне запліднення</a:t>
            </a:r>
            <a:endParaRPr lang="ru-RU" sz="10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6" name="Соединительная линия уступом 25">
            <a:extLst>
              <a:ext uri="{FF2B5EF4-FFF2-40B4-BE49-F238E27FC236}">
                <a16:creationId xmlns:a16="http://schemas.microsoft.com/office/drawing/2014/main" id="{E67CC16C-2C92-4674-B78A-5B74AABC4689}"/>
              </a:ext>
            </a:extLst>
          </p:cNvPr>
          <p:cNvCxnSpPr/>
          <p:nvPr/>
        </p:nvCxnSpPr>
        <p:spPr>
          <a:xfrm>
            <a:off x="4064000" y="3033713"/>
            <a:ext cx="2373313" cy="12700"/>
          </a:xfrm>
          <a:prstGeom prst="bentConnector4">
            <a:avLst>
              <a:gd name="adj1" fmla="val 254"/>
              <a:gd name="adj2" fmla="val 2572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Соединительная линия уступом 26">
            <a:extLst>
              <a:ext uri="{FF2B5EF4-FFF2-40B4-BE49-F238E27FC236}">
                <a16:creationId xmlns:a16="http://schemas.microsoft.com/office/drawing/2014/main" id="{2B3FA45E-FFC4-486E-A625-455BF37129D4}"/>
              </a:ext>
            </a:extLst>
          </p:cNvPr>
          <p:cNvCxnSpPr/>
          <p:nvPr/>
        </p:nvCxnSpPr>
        <p:spPr>
          <a:xfrm rot="16200000" flipH="1" flipV="1">
            <a:off x="6755607" y="488156"/>
            <a:ext cx="7938" cy="3171825"/>
          </a:xfrm>
          <a:prstGeom prst="bentConnector3">
            <a:avLst>
              <a:gd name="adj1" fmla="val -7818254"/>
            </a:avLst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Соединительная линия уступом 28">
            <a:extLst>
              <a:ext uri="{FF2B5EF4-FFF2-40B4-BE49-F238E27FC236}">
                <a16:creationId xmlns:a16="http://schemas.microsoft.com/office/drawing/2014/main" id="{0ACFB20F-BA69-46C8-B02A-76DDCE13A115}"/>
              </a:ext>
            </a:extLst>
          </p:cNvPr>
          <p:cNvCxnSpPr/>
          <p:nvPr/>
        </p:nvCxnSpPr>
        <p:spPr>
          <a:xfrm rot="10800000">
            <a:off x="3186113" y="2065338"/>
            <a:ext cx="1763712" cy="4762"/>
          </a:xfrm>
          <a:prstGeom prst="bentConnector4">
            <a:avLst>
              <a:gd name="adj1" fmla="val -74"/>
              <a:gd name="adj2" fmla="val 12347228"/>
            </a:avLst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Box 1">
            <a:extLst>
              <a:ext uri="{FF2B5EF4-FFF2-40B4-BE49-F238E27FC236}">
                <a16:creationId xmlns:a16="http://schemas.microsoft.com/office/drawing/2014/main" id="{FB9DB76A-D879-458D-8367-FD151693DD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2575" y="26988"/>
            <a:ext cx="8027988" cy="1128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uk-UA" altLang="ru-RU" sz="2000" b="1">
                <a:solidFill>
                  <a:srgbClr val="FF9900"/>
                </a:solidFill>
              </a:rPr>
              <a:t>Демографічні параметри населення України</a:t>
            </a:r>
            <a:r>
              <a:rPr lang="en-US" altLang="ru-RU" sz="2000" b="1">
                <a:solidFill>
                  <a:srgbClr val="FF9900"/>
                </a:solidFill>
              </a:rPr>
              <a:t> </a:t>
            </a:r>
            <a:r>
              <a:rPr lang="uk-UA" altLang="ru-RU" sz="2000" b="1">
                <a:solidFill>
                  <a:srgbClr val="FF9900"/>
                </a:solidFill>
              </a:rPr>
              <a:t>у 2010 -2050 роках</a:t>
            </a:r>
            <a:r>
              <a:rPr lang="uk-UA" altLang="ru-RU" sz="2200" b="1">
                <a:solidFill>
                  <a:schemeClr val="hlink"/>
                </a:solidFill>
              </a:rPr>
              <a:t> </a:t>
            </a:r>
            <a:endParaRPr lang="uk-UA" altLang="ru-RU" sz="2200">
              <a:solidFill>
                <a:schemeClr val="hlink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uk-UA" altLang="ru-RU" sz="2800" b="1">
                <a:solidFill>
                  <a:schemeClr val="hlink"/>
                </a:solidFill>
              </a:rPr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uk-UA" altLang="ru-RU" sz="1800">
              <a:solidFill>
                <a:schemeClr val="hlink"/>
              </a:solidFill>
            </a:endParaRPr>
          </a:p>
        </p:txBody>
      </p:sp>
      <p:sp>
        <p:nvSpPr>
          <p:cNvPr id="16387" name="Прямоугольник 4">
            <a:extLst>
              <a:ext uri="{FF2B5EF4-FFF2-40B4-BE49-F238E27FC236}">
                <a16:creationId xmlns:a16="http://schemas.microsoft.com/office/drawing/2014/main" id="{195F11C5-6E99-42FC-BC62-9DA1BB67D5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134100"/>
            <a:ext cx="80533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uk-UA" altLang="ru-RU" sz="1800">
                <a:solidFill>
                  <a:srgbClr val="0070C0"/>
                </a:solidFill>
              </a:rPr>
              <a:t>(проектна модель у разі </a:t>
            </a:r>
            <a:r>
              <a:rPr lang="uk-UA" altLang="ru-RU" sz="1800" b="1" u="sng">
                <a:solidFill>
                  <a:srgbClr val="0070C0"/>
                </a:solidFill>
              </a:rPr>
              <a:t>незмінної</a:t>
            </a:r>
            <a:r>
              <a:rPr lang="uk-UA" altLang="ru-RU" sz="1800">
                <a:solidFill>
                  <a:srgbClr val="0070C0"/>
                </a:solidFill>
              </a:rPr>
              <a:t> політики держави)</a:t>
            </a:r>
          </a:p>
        </p:txBody>
      </p:sp>
      <p:sp>
        <p:nvSpPr>
          <p:cNvPr id="16388" name="Номер слайда 1">
            <a:extLst>
              <a:ext uri="{FF2B5EF4-FFF2-40B4-BE49-F238E27FC236}">
                <a16:creationId xmlns:a16="http://schemas.microsoft.com/office/drawing/2014/main" id="{5DD793F7-7A16-418C-AC48-46E2AAA7A40E}"/>
              </a:ext>
            </a:extLst>
          </p:cNvPr>
          <p:cNvSpPr txBox="1">
            <a:spLocks noGrp="1"/>
          </p:cNvSpPr>
          <p:nvPr/>
        </p:nvSpPr>
        <p:spPr bwMode="auto">
          <a:xfrm>
            <a:off x="6677025" y="6483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04C864A9-5425-48E4-A235-21CD9AB92CC5}" type="slidenum">
              <a:rPr lang="ru-RU" altLang="ru-RU" sz="1200">
                <a:solidFill>
                  <a:schemeClr val="bg1"/>
                </a:solidFill>
              </a:rPr>
              <a:pPr algn="r" eaLnBrk="1" hangingPunct="1">
                <a:spcBef>
                  <a:spcPct val="0"/>
                </a:spcBef>
                <a:buFontTx/>
                <a:buNone/>
              </a:pPr>
              <a:t>5</a:t>
            </a:fld>
            <a:endParaRPr lang="ru-RU" altLang="ru-RU" sz="1200">
              <a:solidFill>
                <a:schemeClr val="bg1"/>
              </a:solidFill>
            </a:endParaRPr>
          </a:p>
        </p:txBody>
      </p:sp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87AF5E01-CE5D-4C84-B1B4-DD75CC8B5B7E}"/>
              </a:ext>
            </a:extLst>
          </p:cNvPr>
          <p:cNvGraphicFramePr>
            <a:graphicFrameLocks noGrp="1"/>
          </p:cNvGraphicFramePr>
          <p:nvPr/>
        </p:nvGraphicFramePr>
        <p:xfrm>
          <a:off x="123825" y="482600"/>
          <a:ext cx="8818563" cy="5662607"/>
        </p:xfrm>
        <a:graphic>
          <a:graphicData uri="http://schemas.openxmlformats.org/drawingml/2006/table">
            <a:tbl>
              <a:tblPr>
                <a:tableStyleId>{22838BEF-8BB2-4498-84A7-C5851F593DF1}</a:tableStyleId>
              </a:tblPr>
              <a:tblGrid>
                <a:gridCol w="35088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1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68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71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76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3798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9682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2769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3798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4537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173557">
                <a:tc>
                  <a:txBody>
                    <a:bodyPr/>
                    <a:lstStyle/>
                    <a:p>
                      <a:pPr algn="ctr" fontAlgn="b"/>
                      <a:r>
                        <a:rPr lang="uk-UA" sz="1100" b="1" i="0" u="sng" strike="noStrike" noProof="0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Показник</a:t>
                      </a:r>
                      <a:endParaRPr lang="uk-UA" sz="1100" b="1" i="0" u="sng" strike="noStrike" noProof="0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878" marR="5878" marT="5879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100" b="1" u="sng" strike="noStrike" dirty="0">
                          <a:effectLst/>
                        </a:rPr>
                        <a:t>2010</a:t>
                      </a:r>
                      <a:endParaRPr lang="ru-RU" sz="1100" b="1" i="0" u="sng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567" marR="4567" marT="4568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100" b="1" u="sng" strike="noStrike" dirty="0">
                          <a:effectLst/>
                        </a:rPr>
                        <a:t>2015</a:t>
                      </a:r>
                      <a:endParaRPr lang="ru-RU" sz="1100" b="1" i="0" u="sng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567" marR="4567" marT="4568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100" b="1" u="sng" strike="noStrike">
                          <a:effectLst/>
                        </a:rPr>
                        <a:t>2020</a:t>
                      </a:r>
                      <a:endParaRPr lang="ru-RU" sz="1100" b="1" i="0" u="sng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567" marR="4567" marT="4568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100" b="1" u="sng" strike="noStrike" dirty="0">
                          <a:effectLst/>
                        </a:rPr>
                        <a:t>2025</a:t>
                      </a:r>
                      <a:endParaRPr lang="ru-RU" sz="1100" b="1" i="0" u="sng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567" marR="4567" marT="4568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100" b="1" u="sng" strike="noStrike" dirty="0">
                          <a:effectLst/>
                        </a:rPr>
                        <a:t>2030</a:t>
                      </a:r>
                      <a:endParaRPr lang="ru-RU" sz="1100" b="1" i="0" u="sng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567" marR="4567" marT="4568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100" b="1" u="sng" strike="noStrike" dirty="0">
                          <a:effectLst/>
                        </a:rPr>
                        <a:t>2035</a:t>
                      </a:r>
                      <a:endParaRPr lang="ru-RU" sz="1100" b="1" i="0" u="sng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567" marR="4567" marT="4568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100" b="1" u="sng" strike="noStrike" dirty="0">
                          <a:effectLst/>
                        </a:rPr>
                        <a:t>2040</a:t>
                      </a:r>
                      <a:endParaRPr lang="ru-RU" sz="1100" b="1" i="0" u="sng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567" marR="4567" marT="4568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100" b="1" u="sng" strike="noStrike" dirty="0">
                          <a:effectLst/>
                        </a:rPr>
                        <a:t>2045</a:t>
                      </a:r>
                      <a:endParaRPr lang="ru-RU" sz="1100" b="1" i="0" u="sng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567" marR="4567" marT="4568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100" b="1" u="sng" strike="noStrike" dirty="0">
                          <a:effectLst/>
                        </a:rPr>
                        <a:t>2050</a:t>
                      </a:r>
                      <a:endParaRPr lang="ru-RU" sz="1100" b="1" i="0" u="sng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567" marR="4567" marT="4568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3557">
                <a:tc>
                  <a:txBody>
                    <a:bodyPr/>
                    <a:lstStyle/>
                    <a:p>
                      <a:pPr algn="l" fontAlgn="b"/>
                      <a:r>
                        <a:rPr lang="uk-UA" sz="1100" b="1" u="none" strike="noStrike" noProof="0" dirty="0">
                          <a:effectLst/>
                        </a:rPr>
                        <a:t>Населення</a:t>
                      </a:r>
                      <a:r>
                        <a:rPr lang="uk-UA" sz="1100" b="1" u="none" strike="noStrike" baseline="0" noProof="0" dirty="0">
                          <a:effectLst/>
                        </a:rPr>
                        <a:t> світу</a:t>
                      </a:r>
                      <a:r>
                        <a:rPr lang="uk-UA" sz="1100" b="1" u="none" strike="noStrike" noProof="0" dirty="0">
                          <a:effectLst/>
                        </a:rPr>
                        <a:t>,  млн. осіб</a:t>
                      </a:r>
                      <a:endParaRPr lang="uk-UA" sz="1100" b="1" i="0" u="none" strike="noStrike" noProof="0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878" marR="5878" marT="5879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1" u="none" strike="noStrike" dirty="0">
                          <a:effectLst/>
                        </a:rPr>
                        <a:t>6 823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567" marR="4567" marT="4568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1" u="none" strike="noStrike" dirty="0">
                          <a:effectLst/>
                        </a:rPr>
                        <a:t>7 213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567" marR="4567" marT="4568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1" u="none" strike="noStrike" dirty="0">
                          <a:effectLst/>
                        </a:rPr>
                        <a:t>7 574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567" marR="4567" marT="4568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1" u="none" strike="noStrike" dirty="0">
                          <a:effectLst/>
                        </a:rPr>
                        <a:t>7 911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567" marR="4567" marT="4568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1" u="none" strike="noStrike" dirty="0">
                          <a:effectLst/>
                        </a:rPr>
                        <a:t>8 218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567" marR="4567" marT="4568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1" u="none" strike="noStrike" dirty="0">
                          <a:effectLst/>
                        </a:rPr>
                        <a:t>8 494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567" marR="4567" marT="4568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1" u="none" strike="noStrike" dirty="0">
                          <a:effectLst/>
                        </a:rPr>
                        <a:t>8 752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567" marR="4567" marT="4568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1" u="none" strike="noStrike" dirty="0">
                          <a:effectLst/>
                        </a:rPr>
                        <a:t>8 961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567" marR="4567" marT="4568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1" u="none" strike="noStrike" dirty="0">
                          <a:effectLst/>
                        </a:rPr>
                        <a:t>9 148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567" marR="4567" marT="4568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3557">
                <a:tc>
                  <a:txBody>
                    <a:bodyPr/>
                    <a:lstStyle/>
                    <a:p>
                      <a:pPr algn="r" fontAlgn="b"/>
                      <a:r>
                        <a:rPr lang="uk-UA" sz="1100" i="1" u="none" strike="noStrike" noProof="0" dirty="0">
                          <a:effectLst/>
                        </a:rPr>
                        <a:t>темп росту населення світу в</a:t>
                      </a:r>
                      <a:r>
                        <a:rPr lang="uk-UA" sz="1100" i="1" u="none" strike="noStrike" baseline="0" noProof="0" dirty="0">
                          <a:effectLst/>
                        </a:rPr>
                        <a:t> рік</a:t>
                      </a:r>
                      <a:r>
                        <a:rPr lang="uk-UA" sz="1100" i="1" u="none" strike="noStrike" noProof="0" dirty="0">
                          <a:effectLst/>
                        </a:rPr>
                        <a:t>, %</a:t>
                      </a:r>
                      <a:endParaRPr lang="uk-UA" sz="1100" b="1" i="1" u="none" strike="noStrike" noProof="0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878" marR="5878" marT="5879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1,18</a:t>
                      </a:r>
                      <a:endParaRPr lang="ru-RU" sz="11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567" marR="4567" marT="4568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1,14</a:t>
                      </a:r>
                      <a:endParaRPr lang="ru-RU" sz="11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567" marR="4567" marT="4568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1,00</a:t>
                      </a:r>
                      <a:endParaRPr lang="ru-RU" sz="11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567" marR="4567" marT="4568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0,89</a:t>
                      </a:r>
                      <a:endParaRPr lang="ru-RU" sz="11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567" marR="4567" marT="4568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0,78</a:t>
                      </a:r>
                      <a:endParaRPr lang="ru-RU" sz="11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567" marR="4567" marT="4568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0,67</a:t>
                      </a:r>
                      <a:endParaRPr lang="ru-RU" sz="11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567" marR="4567" marT="4568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0,61</a:t>
                      </a:r>
                      <a:endParaRPr lang="ru-RU" sz="11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567" marR="4567" marT="4568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0,48</a:t>
                      </a:r>
                      <a:endParaRPr lang="ru-RU" sz="11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567" marR="4567" marT="4568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0,42</a:t>
                      </a:r>
                      <a:endParaRPr lang="ru-RU" sz="11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567" marR="4567" marT="4568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3557">
                <a:tc>
                  <a:txBody>
                    <a:bodyPr/>
                    <a:lstStyle/>
                    <a:p>
                      <a:pPr algn="l" fontAlgn="b"/>
                      <a:r>
                        <a:rPr lang="uk-UA" sz="1100" b="1" u="none" strike="noStrike" noProof="0" dirty="0">
                          <a:effectLst/>
                        </a:rPr>
                        <a:t>ВВП</a:t>
                      </a:r>
                      <a:r>
                        <a:rPr lang="uk-UA" sz="1100" b="1" u="none" strike="noStrike" baseline="0" noProof="0" dirty="0">
                          <a:effectLst/>
                        </a:rPr>
                        <a:t> світу</a:t>
                      </a:r>
                      <a:r>
                        <a:rPr lang="uk-UA" sz="1100" b="1" u="none" strike="noStrike" noProof="0" dirty="0">
                          <a:effectLst/>
                        </a:rPr>
                        <a:t>, млрд. дол. США</a:t>
                      </a:r>
                      <a:endParaRPr lang="uk-UA" sz="1100" b="1" i="0" u="none" strike="noStrike" noProof="0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878" marR="5878" marT="5879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1" u="none" strike="noStrike" dirty="0">
                          <a:effectLst/>
                        </a:rPr>
                        <a:t>64 075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567" marR="4567" marT="4568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1" u="none" strike="noStrike" dirty="0">
                          <a:effectLst/>
                        </a:rPr>
                        <a:t>84 671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567" marR="4567" marT="4568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1" u="none" strike="noStrike">
                          <a:effectLst/>
                        </a:rPr>
                        <a:t>111 136</a:t>
                      </a:r>
                      <a:endParaRPr lang="ru-RU" sz="11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567" marR="4567" marT="4568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1" u="none" strike="noStrike">
                          <a:effectLst/>
                        </a:rPr>
                        <a:t>145 102</a:t>
                      </a:r>
                      <a:endParaRPr lang="ru-RU" sz="11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567" marR="4567" marT="4568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1" u="none" strike="noStrike">
                          <a:effectLst/>
                        </a:rPr>
                        <a:t>188 416</a:t>
                      </a:r>
                      <a:endParaRPr lang="ru-RU" sz="11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567" marR="4567" marT="4568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1" u="none" strike="noStrike">
                          <a:effectLst/>
                        </a:rPr>
                        <a:t>243 429</a:t>
                      </a:r>
                      <a:endParaRPr lang="ru-RU" sz="11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567" marR="4567" marT="4568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1" u="none" strike="noStrike">
                          <a:effectLst/>
                        </a:rPr>
                        <a:t>313 529</a:t>
                      </a:r>
                      <a:endParaRPr lang="ru-RU" sz="11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567" marR="4567" marT="4568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1" u="none" strike="noStrike">
                          <a:effectLst/>
                        </a:rPr>
                        <a:t>401 270</a:t>
                      </a:r>
                      <a:endParaRPr lang="ru-RU" sz="11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567" marR="4567" marT="4568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1" u="none" strike="noStrike">
                          <a:effectLst/>
                        </a:rPr>
                        <a:t>512 055</a:t>
                      </a:r>
                      <a:endParaRPr lang="ru-RU" sz="11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567" marR="4567" marT="4568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3557">
                <a:tc>
                  <a:txBody>
                    <a:bodyPr/>
                    <a:lstStyle/>
                    <a:p>
                      <a:pPr algn="l" fontAlgn="b"/>
                      <a:r>
                        <a:rPr lang="uk-UA" sz="1100" b="1" u="none" strike="noStrike" noProof="0" dirty="0">
                          <a:effectLst/>
                        </a:rPr>
                        <a:t>ВВП світу на 1 особу, тис. дол. США</a:t>
                      </a:r>
                      <a:endParaRPr lang="uk-UA" sz="1100" b="1" i="0" u="none" strike="noStrike" noProof="0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878" marR="5878" marT="5879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1" u="none" strike="noStrike">
                          <a:effectLst/>
                        </a:rPr>
                        <a:t>9,391</a:t>
                      </a:r>
                      <a:endParaRPr lang="ru-RU" sz="11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567" marR="4567" marT="4568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1" u="none" strike="noStrike" dirty="0">
                          <a:effectLst/>
                        </a:rPr>
                        <a:t>11,739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567" marR="4567" marT="4568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1" u="none" strike="noStrike" dirty="0">
                          <a:effectLst/>
                        </a:rPr>
                        <a:t>14,673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567" marR="4567" marT="4568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1" u="none" strike="noStrike" dirty="0">
                          <a:effectLst/>
                        </a:rPr>
                        <a:t>18,342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567" marR="4567" marT="4568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1" u="none" strike="noStrike" dirty="0">
                          <a:effectLst/>
                        </a:rPr>
                        <a:t>22,927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567" marR="4567" marT="4568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1" u="none" strike="noStrike" dirty="0">
                          <a:effectLst/>
                        </a:rPr>
                        <a:t>28,659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567" marR="4567" marT="4568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1" u="none" strike="noStrike" dirty="0">
                          <a:effectLst/>
                        </a:rPr>
                        <a:t>35,824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567" marR="4567" marT="4568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1" u="none" strike="noStrike" dirty="0">
                          <a:effectLst/>
                        </a:rPr>
                        <a:t>44,780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567" marR="4567" marT="4568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1" u="none" strike="noStrike" dirty="0">
                          <a:effectLst/>
                        </a:rPr>
                        <a:t>55,975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567" marR="4567" marT="4568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3557">
                <a:tc>
                  <a:txBody>
                    <a:bodyPr/>
                    <a:lstStyle/>
                    <a:p>
                      <a:pPr algn="r" fontAlgn="b"/>
                      <a:r>
                        <a:rPr lang="uk-UA" sz="1100" i="1" u="none" strike="noStrike" noProof="0" dirty="0">
                          <a:effectLst/>
                        </a:rPr>
                        <a:t>темп росту ВВП світу в рік, %</a:t>
                      </a:r>
                      <a:endParaRPr lang="uk-UA" sz="1100" b="1" i="1" u="none" strike="noStrike" noProof="0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878" marR="5878" marT="5879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7,37</a:t>
                      </a:r>
                      <a:endParaRPr lang="ru-RU" sz="11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567" marR="4567" marT="4568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 dirty="0">
                          <a:effectLst/>
                        </a:rPr>
                        <a:t>5,00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567" marR="4567" marT="4568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5,00</a:t>
                      </a:r>
                      <a:endParaRPr lang="ru-RU" sz="11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567" marR="4567" marT="4568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 dirty="0">
                          <a:effectLst/>
                        </a:rPr>
                        <a:t>5,00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567" marR="4567" marT="4568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5,00</a:t>
                      </a:r>
                      <a:endParaRPr lang="ru-RU" sz="11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567" marR="4567" marT="4568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5,00</a:t>
                      </a:r>
                      <a:endParaRPr lang="ru-RU" sz="11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567" marR="4567" marT="4568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5,00</a:t>
                      </a:r>
                      <a:endParaRPr lang="ru-RU" sz="11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567" marR="4567" marT="4568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5,00</a:t>
                      </a:r>
                      <a:endParaRPr lang="ru-RU" sz="11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567" marR="4567" marT="4568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5,00</a:t>
                      </a:r>
                      <a:endParaRPr lang="ru-RU" sz="11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567" marR="4567" marT="4568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3557">
                <a:tc>
                  <a:txBody>
                    <a:bodyPr/>
                    <a:lstStyle/>
                    <a:p>
                      <a:pPr algn="l" fontAlgn="b"/>
                      <a:r>
                        <a:rPr lang="uk-UA" sz="1100" b="1" u="none" strike="noStrike" noProof="0" dirty="0">
                          <a:effectLst/>
                        </a:rPr>
                        <a:t>Населення</a:t>
                      </a:r>
                      <a:r>
                        <a:rPr lang="uk-UA" sz="1100" b="1" u="none" strike="noStrike" baseline="0" noProof="0" dirty="0">
                          <a:effectLst/>
                        </a:rPr>
                        <a:t> України</a:t>
                      </a:r>
                      <a:r>
                        <a:rPr lang="uk-UA" sz="1100" b="1" u="none" strike="noStrike" noProof="0" dirty="0">
                          <a:effectLst/>
                        </a:rPr>
                        <a:t>, млн. осіб</a:t>
                      </a:r>
                      <a:endParaRPr lang="uk-UA" sz="1100" b="1" i="0" u="none" strike="noStrike" noProof="0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878" marR="5878" marT="5879" marB="0" anchor="b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1" u="none" strike="noStrike" dirty="0">
                          <a:effectLst/>
                        </a:rPr>
                        <a:t>45,8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567" marR="4567" marT="4568" marB="0" anchor="b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1" u="none" strike="noStrike" dirty="0">
                          <a:effectLst/>
                        </a:rPr>
                        <a:t>45,1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567" marR="4567" marT="4568" marB="0" anchor="b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1" u="none" strike="noStrike" dirty="0">
                          <a:effectLst/>
                        </a:rPr>
                        <a:t>44,4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567" marR="4567" marT="4568" marB="0" anchor="b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1" u="none" strike="noStrike" dirty="0">
                          <a:effectLst/>
                        </a:rPr>
                        <a:t>43,6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567" marR="4567" marT="4568" marB="0" anchor="b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1" u="none" strike="noStrike" dirty="0">
                          <a:effectLst/>
                        </a:rPr>
                        <a:t>42,6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567" marR="4567" marT="4568" marB="0" anchor="b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1" u="none" strike="noStrike" dirty="0">
                          <a:effectLst/>
                        </a:rPr>
                        <a:t>41,6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567" marR="4567" marT="4568" marB="0" anchor="b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1" u="none" strike="noStrike" dirty="0">
                          <a:effectLst/>
                        </a:rPr>
                        <a:t>40,3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567" marR="4567" marT="4568" marB="0" anchor="b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1" u="none" strike="noStrike" dirty="0">
                          <a:effectLst/>
                        </a:rPr>
                        <a:t>38,9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567" marR="4567" marT="4568" marB="0" anchor="b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1" u="none" strike="noStrike" dirty="0">
                          <a:effectLst/>
                        </a:rPr>
                        <a:t>37,5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567" marR="4567" marT="4568" marB="0" anchor="b"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3557">
                <a:tc>
                  <a:txBody>
                    <a:bodyPr/>
                    <a:lstStyle/>
                    <a:p>
                      <a:pPr algn="r" fontAlgn="b"/>
                      <a:r>
                        <a:rPr lang="uk-UA" sz="1100" i="1" u="none" strike="noStrike" noProof="0" dirty="0">
                          <a:effectLst/>
                        </a:rPr>
                        <a:t>частка</a:t>
                      </a:r>
                      <a:r>
                        <a:rPr lang="uk-UA" sz="1100" i="1" u="none" strike="noStrike" baseline="0" noProof="0" dirty="0">
                          <a:effectLst/>
                        </a:rPr>
                        <a:t> </a:t>
                      </a:r>
                      <a:r>
                        <a:rPr lang="uk-UA" sz="1100" i="1" u="none" strike="noStrike" noProof="0" dirty="0">
                          <a:effectLst/>
                        </a:rPr>
                        <a:t>населення України від населення</a:t>
                      </a:r>
                      <a:r>
                        <a:rPr lang="uk-UA" sz="1100" i="1" u="none" strike="noStrike" baseline="0" noProof="0" dirty="0">
                          <a:effectLst/>
                        </a:rPr>
                        <a:t> світу, %</a:t>
                      </a:r>
                      <a:endParaRPr lang="uk-UA" sz="1100" b="0" i="1" u="none" strike="noStrike" noProof="0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878" marR="5878" marT="5879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0,7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567" marR="4567" marT="4568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0,6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567" marR="4567" marT="4568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0,6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567" marR="4567" marT="4568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0,6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567" marR="4567" marT="4568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0,5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567" marR="4567" marT="4568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0,5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567" marR="4567" marT="4568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0,5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567" marR="4567" marT="4568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0,4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567" marR="4567" marT="4568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0,4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567" marR="4567" marT="4568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3557">
                <a:tc>
                  <a:txBody>
                    <a:bodyPr/>
                    <a:lstStyle/>
                    <a:p>
                      <a:pPr algn="l" fontAlgn="b"/>
                      <a:r>
                        <a:rPr lang="uk-UA" sz="1100" b="1" u="none" strike="noStrike" noProof="0" dirty="0">
                          <a:effectLst/>
                        </a:rPr>
                        <a:t>ВВП України, </a:t>
                      </a:r>
                      <a:r>
                        <a:rPr lang="uk-UA" sz="1100" b="1" u="none" strike="noStrike" noProof="0" dirty="0" err="1">
                          <a:effectLst/>
                        </a:rPr>
                        <a:t>млрд.дол.США</a:t>
                      </a:r>
                      <a:endParaRPr lang="uk-UA" sz="1100" b="1" i="0" u="none" strike="noStrike" noProof="0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878" marR="5878" marT="5879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1" u="none" strike="noStrike" dirty="0">
                          <a:effectLst/>
                        </a:rPr>
                        <a:t>136,4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567" marR="4567" marT="4568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1" u="none" strike="noStrike" dirty="0">
                          <a:effectLst/>
                        </a:rPr>
                        <a:t>127,2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567" marR="4567" marT="4568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1" u="none" strike="noStrike" dirty="0">
                          <a:effectLst/>
                        </a:rPr>
                        <a:t>169,6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567" marR="4567" marT="4568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1" u="none" strike="noStrike" dirty="0">
                          <a:effectLst/>
                        </a:rPr>
                        <a:t>223,9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567" marR="4567" marT="4568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1" u="none" strike="noStrike" dirty="0">
                          <a:effectLst/>
                        </a:rPr>
                        <a:t>283,5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567" marR="4567" marT="4568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1" u="none" strike="noStrike" dirty="0">
                          <a:effectLst/>
                        </a:rPr>
                        <a:t>357,3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567" marR="4567" marT="4568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1" u="none" strike="noStrike" dirty="0">
                          <a:effectLst/>
                        </a:rPr>
                        <a:t>447,6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567" marR="4567" marT="4568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1" u="none" strike="noStrike" dirty="0">
                          <a:effectLst/>
                        </a:rPr>
                        <a:t>557,7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567" marR="4567" marT="4568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1" u="none" strike="noStrike" dirty="0">
                          <a:effectLst/>
                        </a:rPr>
                        <a:t>670,9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567" marR="4567" marT="4568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73557">
                <a:tc>
                  <a:txBody>
                    <a:bodyPr/>
                    <a:lstStyle/>
                    <a:p>
                      <a:pPr algn="l" fontAlgn="b"/>
                      <a:r>
                        <a:rPr lang="uk-UA" sz="1100" u="none" strike="noStrike" noProof="0" dirty="0">
                          <a:effectLst/>
                        </a:rPr>
                        <a:t>ВВП на 1 особу України,  </a:t>
                      </a:r>
                      <a:r>
                        <a:rPr lang="uk-UA" sz="1100" u="none" strike="noStrike" noProof="0" dirty="0" err="1">
                          <a:effectLst/>
                        </a:rPr>
                        <a:t>тис.дол</a:t>
                      </a:r>
                      <a:r>
                        <a:rPr lang="uk-UA" sz="1100" u="none" strike="noStrike" noProof="0" dirty="0">
                          <a:effectLst/>
                        </a:rPr>
                        <a:t>.</a:t>
                      </a:r>
                      <a:r>
                        <a:rPr lang="uk-UA" sz="1100" u="none" strike="noStrike" baseline="0" noProof="0" dirty="0">
                          <a:effectLst/>
                        </a:rPr>
                        <a:t> США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878" marR="5878" marT="5879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2,979</a:t>
                      </a:r>
                      <a:endParaRPr lang="ru-RU" sz="11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567" marR="4567" marT="4568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2,817</a:t>
                      </a:r>
                      <a:endParaRPr lang="ru-RU" sz="11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567" marR="4567" marT="4568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3,815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567" marR="4567" marT="4568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5,136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567" marR="4567" marT="4568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6,649</a:t>
                      </a:r>
                      <a:endParaRPr lang="ru-RU" sz="11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567" marR="4567" marT="4568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8,598</a:t>
                      </a:r>
                      <a:endParaRPr lang="ru-RU" sz="11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567" marR="4567" marT="4568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11,105</a:t>
                      </a:r>
                      <a:endParaRPr lang="ru-RU" sz="11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567" marR="4567" marT="4568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14,329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567" marR="4567" marT="4568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17,912</a:t>
                      </a:r>
                      <a:endParaRPr lang="ru-RU" sz="11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567" marR="4567" marT="4568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73557">
                <a:tc>
                  <a:txBody>
                    <a:bodyPr/>
                    <a:lstStyle/>
                    <a:p>
                      <a:pPr algn="r" fontAlgn="b"/>
                      <a:r>
                        <a:rPr lang="uk-UA" sz="1100" i="1" u="none" strike="noStrike" noProof="0" dirty="0">
                          <a:effectLst/>
                        </a:rPr>
                        <a:t>частка</a:t>
                      </a:r>
                      <a:r>
                        <a:rPr lang="uk-UA" sz="1100" i="1" u="none" strike="noStrike" baseline="0" noProof="0" dirty="0">
                          <a:effectLst/>
                        </a:rPr>
                        <a:t> </a:t>
                      </a:r>
                      <a:r>
                        <a:rPr lang="uk-UA" sz="1100" i="1" u="none" strike="noStrike" noProof="0" dirty="0">
                          <a:effectLst/>
                        </a:rPr>
                        <a:t>ВВП України</a:t>
                      </a:r>
                      <a:r>
                        <a:rPr lang="uk-UA" sz="1100" i="1" u="none" strike="noStrike" baseline="0" noProof="0" dirty="0">
                          <a:effectLst/>
                        </a:rPr>
                        <a:t> від ВВП світу на одну особу, %</a:t>
                      </a:r>
                      <a:endParaRPr lang="uk-UA" sz="1100" b="0" i="1" u="none" strike="noStrike" noProof="0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878" marR="5878" marT="5879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31,7</a:t>
                      </a:r>
                      <a:endParaRPr lang="ru-RU" sz="1100" b="0" i="1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567" marR="4567" marT="4568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24,0</a:t>
                      </a:r>
                      <a:endParaRPr lang="ru-RU" sz="1100" b="0" i="1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567" marR="4567" marT="4568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26,0</a:t>
                      </a:r>
                      <a:endParaRPr lang="ru-RU" sz="1100" b="0" i="1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567" marR="4567" marT="4568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28,0</a:t>
                      </a:r>
                      <a:endParaRPr lang="ru-RU" sz="11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567" marR="4567" marT="4568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29,0</a:t>
                      </a:r>
                      <a:endParaRPr lang="ru-RU" sz="1100" b="0" i="1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567" marR="4567" marT="4568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30,0</a:t>
                      </a:r>
                      <a:endParaRPr lang="ru-RU" sz="1100" b="0" i="1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567" marR="4567" marT="4568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31,0</a:t>
                      </a:r>
                      <a:endParaRPr lang="ru-RU" sz="1100" b="0" i="1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567" marR="4567" marT="4568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32,0</a:t>
                      </a:r>
                      <a:endParaRPr lang="ru-RU" sz="11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567" marR="4567" marT="4568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32,0</a:t>
                      </a:r>
                      <a:endParaRPr lang="ru-RU" sz="1100" b="0" i="1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567" marR="4567" marT="4568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73557">
                <a:tc>
                  <a:txBody>
                    <a:bodyPr/>
                    <a:lstStyle/>
                    <a:p>
                      <a:pPr algn="l" fontAlgn="b"/>
                      <a:r>
                        <a:rPr lang="uk-UA" sz="1100" u="none" strike="noStrike" noProof="0" dirty="0">
                          <a:effectLst/>
                        </a:rPr>
                        <a:t>у т.ч. міського населення України</a:t>
                      </a:r>
                      <a:r>
                        <a:rPr lang="uk-UA" sz="1100" u="none" strike="noStrike" baseline="0" noProof="0" dirty="0">
                          <a:effectLst/>
                        </a:rPr>
                        <a:t> </a:t>
                      </a:r>
                      <a:r>
                        <a:rPr lang="uk-UA" sz="1100" u="none" strike="noStrike" noProof="0" dirty="0">
                          <a:effectLst/>
                        </a:rPr>
                        <a:t>, млн. осіб</a:t>
                      </a:r>
                      <a:endParaRPr lang="uk-UA" sz="1100" b="1" i="0" u="none" strike="noStrike" noProof="0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878" marR="5878" marT="5879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31,3</a:t>
                      </a:r>
                      <a:endParaRPr lang="ru-RU" sz="11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567" marR="4567" marT="4568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31,0</a:t>
                      </a:r>
                      <a:endParaRPr lang="ru-RU" sz="11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567" marR="4567" marT="4568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30,6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567" marR="4567" marT="4568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30,6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567" marR="4567" marT="4568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30,1</a:t>
                      </a:r>
                      <a:endParaRPr lang="ru-RU" sz="11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567" marR="4567" marT="4568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29,4</a:t>
                      </a:r>
                      <a:endParaRPr lang="ru-RU" sz="11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567" marR="4567" marT="4568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28,7</a:t>
                      </a:r>
                      <a:endParaRPr lang="ru-RU" sz="11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567" marR="4567" marT="4568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27,8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567" marR="4567" marT="4568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26,9</a:t>
                      </a:r>
                      <a:endParaRPr lang="ru-RU" sz="11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567" marR="4567" marT="4568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6557">
                <a:tc>
                  <a:txBody>
                    <a:bodyPr/>
                    <a:lstStyle/>
                    <a:p>
                      <a:pPr algn="r" fontAlgn="b"/>
                      <a:r>
                        <a:rPr lang="uk-UA" sz="1100" i="1" u="none" strike="noStrike" noProof="0" dirty="0">
                          <a:effectLst/>
                        </a:rPr>
                        <a:t>частка міського населення від населення України, %</a:t>
                      </a:r>
                      <a:endParaRPr lang="uk-UA" sz="1100" b="0" i="1" u="none" strike="noStrike" noProof="0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878" marR="5878" marT="5879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68,3</a:t>
                      </a:r>
                      <a:endParaRPr lang="ru-RU" sz="1100" b="0" i="1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567" marR="4567" marT="4568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68,6</a:t>
                      </a:r>
                      <a:endParaRPr lang="ru-RU" sz="1100" b="0" i="1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567" marR="4567" marT="4568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68,9</a:t>
                      </a:r>
                      <a:endParaRPr lang="ru-RU" sz="1100" b="0" i="1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567" marR="4567" marT="4568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70,2</a:t>
                      </a:r>
                      <a:endParaRPr lang="ru-RU" sz="1100" b="0" i="1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567" marR="4567" marT="4568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70,5</a:t>
                      </a:r>
                      <a:endParaRPr lang="ru-RU" sz="11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567" marR="4567" marT="4568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70,8</a:t>
                      </a:r>
                      <a:endParaRPr lang="ru-RU" sz="1100" b="0" i="1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567" marR="4567" marT="4568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71,1</a:t>
                      </a:r>
                      <a:endParaRPr lang="ru-RU" sz="1100" b="0" i="1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567" marR="4567" marT="4568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71,4</a:t>
                      </a:r>
                      <a:endParaRPr lang="ru-RU" sz="1100" b="0" i="1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567" marR="4567" marT="4568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71,7</a:t>
                      </a:r>
                      <a:endParaRPr lang="ru-RU" sz="1100" b="0" i="1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567" marR="4567" marT="4568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59712">
                <a:tc>
                  <a:txBody>
                    <a:bodyPr/>
                    <a:lstStyle/>
                    <a:p>
                      <a:pPr algn="l" fontAlgn="b"/>
                      <a:r>
                        <a:rPr lang="uk-UA" sz="1100" u="none" strike="noStrike" noProof="0" dirty="0">
                          <a:effectLst/>
                        </a:rPr>
                        <a:t> Сальдо міжнародних мігрантів</a:t>
                      </a:r>
                      <a:r>
                        <a:rPr lang="uk-UA" sz="1100" u="none" strike="noStrike" baseline="0" noProof="0" dirty="0">
                          <a:effectLst/>
                        </a:rPr>
                        <a:t> в Україні, </a:t>
                      </a:r>
                      <a:r>
                        <a:rPr lang="uk-UA" sz="1100" u="none" strike="noStrike" baseline="0" noProof="0" dirty="0" err="1">
                          <a:effectLst/>
                        </a:rPr>
                        <a:t>млн.осіб</a:t>
                      </a:r>
                      <a:endParaRPr lang="uk-UA" sz="1100" b="1" i="0" u="none" strike="noStrike" noProof="0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878" marR="5878" marT="5879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0,016</a:t>
                      </a:r>
                      <a:endParaRPr lang="ru-RU" sz="1100" b="0" i="1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567" marR="4567" marT="4568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0,061</a:t>
                      </a:r>
                      <a:endParaRPr lang="ru-RU" sz="1100" b="0" i="1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567" marR="4567" marT="4568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0,061</a:t>
                      </a:r>
                      <a:endParaRPr lang="ru-RU" sz="1100" b="0" i="1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567" marR="4567" marT="4568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0,061</a:t>
                      </a:r>
                      <a:endParaRPr lang="ru-RU" sz="11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567" marR="4567" marT="4568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0,061</a:t>
                      </a:r>
                      <a:endParaRPr lang="ru-RU" sz="11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567" marR="4567" marT="4568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0,061</a:t>
                      </a:r>
                      <a:endParaRPr lang="ru-RU" sz="11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567" marR="4567" marT="4568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0,061</a:t>
                      </a:r>
                      <a:endParaRPr lang="ru-RU" sz="1100" b="0" i="1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567" marR="4567" marT="4568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0,061</a:t>
                      </a:r>
                      <a:endParaRPr lang="ru-RU" sz="1100" b="0" i="1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567" marR="4567" marT="4568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0,061</a:t>
                      </a:r>
                      <a:endParaRPr lang="ru-RU" sz="11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567" marR="4567" marT="4568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41235">
                <a:tc>
                  <a:txBody>
                    <a:bodyPr/>
                    <a:lstStyle/>
                    <a:p>
                      <a:pPr algn="r"/>
                      <a:r>
                        <a:rPr lang="uk-UA" sz="1100" i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частка</a:t>
                      </a:r>
                      <a:r>
                        <a:rPr lang="uk-UA" sz="1100" i="1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сальдо міжнародних мігрантів від населення України, %</a:t>
                      </a:r>
                      <a:endParaRPr lang="ru-RU" sz="1100" i="1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78" marR="5878" marT="5879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i="1" u="none" strike="noStrike" dirty="0">
                          <a:effectLst/>
                        </a:rPr>
                        <a:t>0,035</a:t>
                      </a:r>
                      <a:endParaRPr lang="ru-RU" sz="11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567" marR="4567" marT="4568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i="1" u="none" strike="noStrike">
                          <a:effectLst/>
                        </a:rPr>
                        <a:t>0,136</a:t>
                      </a:r>
                      <a:endParaRPr lang="ru-RU" sz="1100" b="0" i="1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567" marR="4567" marT="4568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i="1" u="none" strike="noStrike" dirty="0">
                          <a:effectLst/>
                        </a:rPr>
                        <a:t>0,138</a:t>
                      </a:r>
                      <a:endParaRPr lang="ru-RU" sz="11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567" marR="4567" marT="4568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i="1" u="none" strike="noStrike">
                          <a:effectLst/>
                        </a:rPr>
                        <a:t>0,141</a:t>
                      </a:r>
                      <a:endParaRPr lang="ru-RU" sz="1100" b="0" i="1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567" marR="4567" marT="4568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i="1" u="none" strike="noStrike">
                          <a:effectLst/>
                        </a:rPr>
                        <a:t>0,144</a:t>
                      </a:r>
                      <a:endParaRPr lang="ru-RU" sz="1100" b="0" i="1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567" marR="4567" marT="4568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i="1" u="none" strike="noStrike" dirty="0">
                          <a:effectLst/>
                        </a:rPr>
                        <a:t>0,148</a:t>
                      </a:r>
                      <a:endParaRPr lang="ru-RU" sz="11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567" marR="4567" marT="4568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i="1" u="none" strike="noStrike" dirty="0">
                          <a:effectLst/>
                        </a:rPr>
                        <a:t>0,152</a:t>
                      </a:r>
                      <a:endParaRPr lang="ru-RU" sz="11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567" marR="4567" marT="4568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i="1" u="none" strike="noStrike">
                          <a:effectLst/>
                        </a:rPr>
                        <a:t>0,158</a:t>
                      </a:r>
                      <a:endParaRPr lang="ru-RU" sz="1100" b="0" i="1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567" marR="4567" marT="4568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i="1" u="none" strike="noStrike" dirty="0">
                          <a:effectLst/>
                        </a:rPr>
                        <a:t>0,164</a:t>
                      </a:r>
                      <a:endParaRPr lang="ru-RU" sz="11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567" marR="4567" marT="4568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05122">
                <a:tc>
                  <a:txBody>
                    <a:bodyPr/>
                    <a:lstStyle/>
                    <a:p>
                      <a:pPr algn="l" fontAlgn="b"/>
                      <a:r>
                        <a:rPr lang="uk-UA" sz="1100" b="1" u="none" strike="noStrike" noProof="0" dirty="0">
                          <a:effectLst/>
                        </a:rPr>
                        <a:t>Жінок дітородного віку</a:t>
                      </a:r>
                      <a:r>
                        <a:rPr lang="uk-UA" sz="1100" b="1" u="none" strike="noStrike" baseline="0" noProof="0" dirty="0">
                          <a:effectLst/>
                        </a:rPr>
                        <a:t> (</a:t>
                      </a:r>
                      <a:r>
                        <a:rPr lang="uk-UA" sz="1100" b="1" u="none" strike="noStrike" noProof="0" dirty="0">
                          <a:effectLst/>
                        </a:rPr>
                        <a:t>18-49 років) в Україні,</a:t>
                      </a:r>
                      <a:r>
                        <a:rPr lang="uk-UA" sz="1100" b="1" u="none" strike="noStrike" baseline="0" noProof="0" dirty="0">
                          <a:effectLst/>
                        </a:rPr>
                        <a:t> </a:t>
                      </a:r>
                      <a:r>
                        <a:rPr lang="uk-UA" sz="1100" b="1" u="none" strike="noStrike" noProof="0" dirty="0" err="1">
                          <a:effectLst/>
                        </a:rPr>
                        <a:t>млн.осіб</a:t>
                      </a:r>
                      <a:endParaRPr lang="uk-UA" sz="1100" b="1" i="0" u="none" strike="noStrike" noProof="0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878" marR="5878" marT="5879" marB="0" anchor="b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1" u="none" strike="noStrike" dirty="0">
                          <a:effectLst/>
                        </a:rPr>
                        <a:t>11,0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567" marR="4567" marT="4568" marB="0" anchor="b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1" u="none" strike="noStrike" dirty="0">
                          <a:effectLst/>
                        </a:rPr>
                        <a:t>10,4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567" marR="4567" marT="4568" marB="0" anchor="b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1" u="none" strike="noStrike">
                          <a:effectLst/>
                        </a:rPr>
                        <a:t>9,8</a:t>
                      </a:r>
                      <a:endParaRPr lang="ru-RU" sz="11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567" marR="4567" marT="4568" marB="0" anchor="b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1" u="none" strike="noStrike" dirty="0">
                          <a:effectLst/>
                        </a:rPr>
                        <a:t>9,2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567" marR="4567" marT="4568" marB="0" anchor="b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1" u="none" strike="noStrike" dirty="0">
                          <a:effectLst/>
                        </a:rPr>
                        <a:t>8,7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567" marR="4567" marT="4568" marB="0" anchor="b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1" u="none" strike="noStrike" dirty="0">
                          <a:effectLst/>
                        </a:rPr>
                        <a:t>8,1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567" marR="4567" marT="4568" marB="0" anchor="b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1" u="none" strike="noStrike" dirty="0">
                          <a:effectLst/>
                        </a:rPr>
                        <a:t>7,4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567" marR="4567" marT="4568" marB="0" anchor="b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1" u="none" strike="noStrike" dirty="0">
                          <a:effectLst/>
                        </a:rPr>
                        <a:t>7,0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567" marR="4567" marT="4568" marB="0" anchor="b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1" u="none" strike="noStrike" dirty="0">
                          <a:effectLst/>
                        </a:rPr>
                        <a:t>6,9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567" marR="4567" marT="4568" marB="0" anchor="b"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96814">
                <a:tc>
                  <a:txBody>
                    <a:bodyPr/>
                    <a:lstStyle/>
                    <a:p>
                      <a:pPr algn="r" fontAlgn="b"/>
                      <a:r>
                        <a:rPr lang="uk-UA" sz="1100" i="1" u="none" strike="noStrike" noProof="0" dirty="0">
                          <a:effectLst/>
                        </a:rPr>
                        <a:t>частка</a:t>
                      </a:r>
                      <a:r>
                        <a:rPr lang="uk-UA" sz="1100" i="1" u="none" strike="noStrike" baseline="0" noProof="0" dirty="0">
                          <a:effectLst/>
                        </a:rPr>
                        <a:t> жінок дітородного віку </a:t>
                      </a:r>
                      <a:r>
                        <a:rPr lang="uk-UA" sz="1100" i="1" u="none" strike="noStrike" noProof="0" dirty="0">
                          <a:effectLst/>
                        </a:rPr>
                        <a:t>від населення  України, %</a:t>
                      </a:r>
                      <a:endParaRPr lang="uk-UA" sz="1100" b="0" i="1" u="none" strike="noStrike" noProof="0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878" marR="5878" marT="5879" marB="0" anchor="b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i="1" u="none" strike="noStrike" dirty="0">
                          <a:effectLst/>
                        </a:rPr>
                        <a:t>24,1</a:t>
                      </a:r>
                      <a:endParaRPr lang="ru-RU" sz="11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567" marR="4567" marT="4568" marB="0" anchor="b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i="1" u="none" strike="noStrike">
                          <a:effectLst/>
                        </a:rPr>
                        <a:t>23,0</a:t>
                      </a:r>
                      <a:endParaRPr lang="ru-RU" sz="1100" b="0" i="1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567" marR="4567" marT="4568" marB="0" anchor="b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i="1" u="none" strike="noStrike" dirty="0">
                          <a:effectLst/>
                        </a:rPr>
                        <a:t>22,0</a:t>
                      </a:r>
                      <a:endParaRPr lang="ru-RU" sz="11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567" marR="4567" marT="4568" marB="0" anchor="b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i="1" u="none" strike="noStrike" dirty="0">
                          <a:effectLst/>
                        </a:rPr>
                        <a:t>21,0</a:t>
                      </a:r>
                      <a:endParaRPr lang="ru-RU" sz="11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567" marR="4567" marT="4568" marB="0" anchor="b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i="1" u="none" strike="noStrike" dirty="0">
                          <a:effectLst/>
                        </a:rPr>
                        <a:t>20,4</a:t>
                      </a:r>
                      <a:endParaRPr lang="ru-RU" sz="11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567" marR="4567" marT="4568" marB="0" anchor="b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i="1" u="none" strike="noStrike" dirty="0">
                          <a:effectLst/>
                        </a:rPr>
                        <a:t>19,4</a:t>
                      </a:r>
                      <a:endParaRPr lang="ru-RU" sz="11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567" marR="4567" marT="4568" marB="0" anchor="b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i="1" u="none" strike="noStrike" dirty="0">
                          <a:effectLst/>
                        </a:rPr>
                        <a:t>18,3</a:t>
                      </a:r>
                      <a:endParaRPr lang="ru-RU" sz="11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567" marR="4567" marT="4568" marB="0" anchor="b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i="1" u="none" strike="noStrike" dirty="0">
                          <a:effectLst/>
                        </a:rPr>
                        <a:t>18,0</a:t>
                      </a:r>
                      <a:endParaRPr lang="ru-RU" sz="11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567" marR="4567" marT="4568" marB="0" anchor="b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i="1" u="none" strike="noStrike" dirty="0">
                          <a:effectLst/>
                        </a:rPr>
                        <a:t>18,4</a:t>
                      </a:r>
                      <a:endParaRPr lang="ru-RU" sz="11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567" marR="4567" marT="4568" marB="0" anchor="b"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73557">
                <a:tc>
                  <a:txBody>
                    <a:bodyPr/>
                    <a:lstStyle/>
                    <a:p>
                      <a:pPr algn="l" fontAlgn="b"/>
                      <a:r>
                        <a:rPr lang="uk-UA" sz="1100" b="1" u="none" strike="noStrike" noProof="0" dirty="0">
                          <a:effectLst/>
                        </a:rPr>
                        <a:t>Дітей</a:t>
                      </a:r>
                      <a:r>
                        <a:rPr lang="uk-UA" sz="1100" b="1" u="none" strike="noStrike" baseline="0" noProof="0" dirty="0">
                          <a:effectLst/>
                        </a:rPr>
                        <a:t> (</a:t>
                      </a:r>
                      <a:r>
                        <a:rPr lang="uk-UA" sz="1100" b="1" u="none" strike="noStrike" noProof="0" dirty="0">
                          <a:effectLst/>
                        </a:rPr>
                        <a:t>0-17 років) в Україні, млн. осіб</a:t>
                      </a:r>
                      <a:endParaRPr lang="uk-UA" sz="1100" b="1" i="0" u="none" strike="noStrike" noProof="0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878" marR="5878" marT="5879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1" u="none" strike="noStrike" dirty="0">
                          <a:effectLst/>
                        </a:rPr>
                        <a:t>8,1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567" marR="4567" marT="4568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1" u="none" strike="noStrike" dirty="0">
                          <a:effectLst/>
                        </a:rPr>
                        <a:t>8,0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567" marR="4567" marT="4568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1" u="none" strike="noStrike" dirty="0">
                          <a:effectLst/>
                        </a:rPr>
                        <a:t>8,3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567" marR="4567" marT="4568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1" u="none" strike="noStrike">
                          <a:effectLst/>
                        </a:rPr>
                        <a:t>8,4</a:t>
                      </a:r>
                      <a:endParaRPr lang="ru-RU" sz="11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567" marR="4567" marT="4568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1" u="none" strike="noStrike" dirty="0">
                          <a:effectLst/>
                        </a:rPr>
                        <a:t>8,0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567" marR="4567" marT="4568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1" u="none" strike="noStrike" dirty="0">
                          <a:effectLst/>
                        </a:rPr>
                        <a:t>7,5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567" marR="4567" marT="4568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1" u="none" strike="noStrike" dirty="0">
                          <a:effectLst/>
                        </a:rPr>
                        <a:t>7,0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567" marR="4567" marT="4568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1" u="none" strike="noStrike" dirty="0">
                          <a:effectLst/>
                        </a:rPr>
                        <a:t>6,5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567" marR="4567" marT="4568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1" u="none" strike="noStrike" dirty="0">
                          <a:effectLst/>
                        </a:rPr>
                        <a:t>6,1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567" marR="4567" marT="4568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73557">
                <a:tc>
                  <a:txBody>
                    <a:bodyPr/>
                    <a:lstStyle/>
                    <a:p>
                      <a:pPr algn="r" fontAlgn="b"/>
                      <a:r>
                        <a:rPr lang="uk-UA" sz="1100" i="1" u="none" strike="noStrike" noProof="0" dirty="0">
                          <a:effectLst/>
                        </a:rPr>
                        <a:t>частка</a:t>
                      </a:r>
                      <a:r>
                        <a:rPr lang="uk-UA" sz="1100" i="1" u="none" strike="noStrike" baseline="0" noProof="0" dirty="0">
                          <a:effectLst/>
                        </a:rPr>
                        <a:t> дітей </a:t>
                      </a:r>
                      <a:r>
                        <a:rPr lang="uk-UA" sz="1100" i="1" u="none" strike="noStrike" noProof="0" dirty="0">
                          <a:effectLst/>
                        </a:rPr>
                        <a:t> від населення України, %</a:t>
                      </a:r>
                      <a:endParaRPr lang="uk-UA" sz="1100" b="0" i="1" u="none" strike="noStrike" noProof="0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878" marR="5878" marT="5879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i="1" u="none" strike="noStrike" dirty="0">
                          <a:effectLst/>
                        </a:rPr>
                        <a:t>17,7</a:t>
                      </a:r>
                      <a:endParaRPr lang="ru-RU" sz="11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567" marR="4567" marT="4568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i="1" u="none" strike="noStrike" dirty="0">
                          <a:effectLst/>
                        </a:rPr>
                        <a:t>17,8</a:t>
                      </a:r>
                      <a:endParaRPr lang="ru-RU" sz="11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567" marR="4567" marT="4568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i="1" u="none" strike="noStrike" dirty="0">
                          <a:effectLst/>
                        </a:rPr>
                        <a:t>18,8</a:t>
                      </a:r>
                      <a:endParaRPr lang="ru-RU" sz="11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567" marR="4567" marT="4568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i="1" u="none" strike="noStrike" dirty="0">
                          <a:effectLst/>
                        </a:rPr>
                        <a:t>19,3</a:t>
                      </a:r>
                      <a:endParaRPr lang="ru-RU" sz="11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567" marR="4567" marT="4568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i="1" u="none" strike="noStrike" dirty="0">
                          <a:effectLst/>
                        </a:rPr>
                        <a:t>18,7</a:t>
                      </a:r>
                      <a:endParaRPr lang="ru-RU" sz="11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567" marR="4567" marT="4568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i="1" u="none" strike="noStrike">
                          <a:effectLst/>
                        </a:rPr>
                        <a:t>18,0</a:t>
                      </a:r>
                      <a:endParaRPr lang="ru-RU" sz="1100" b="0" i="1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567" marR="4567" marT="4568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i="1" u="none" strike="noStrike" dirty="0">
                          <a:effectLst/>
                        </a:rPr>
                        <a:t>17,3</a:t>
                      </a:r>
                      <a:endParaRPr lang="ru-RU" sz="11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567" marR="4567" marT="4568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i="1" u="none" strike="noStrike" dirty="0">
                          <a:effectLst/>
                        </a:rPr>
                        <a:t>16,7</a:t>
                      </a:r>
                      <a:endParaRPr lang="ru-RU" sz="11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567" marR="4567" marT="4568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i="1" u="none" strike="noStrike" dirty="0">
                          <a:effectLst/>
                        </a:rPr>
                        <a:t>16,3</a:t>
                      </a:r>
                      <a:endParaRPr lang="ru-RU" sz="11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567" marR="4567" marT="4568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73557">
                <a:tc>
                  <a:txBody>
                    <a:bodyPr/>
                    <a:lstStyle/>
                    <a:p>
                      <a:pPr algn="l" fontAlgn="b"/>
                      <a:r>
                        <a:rPr lang="uk-UA" sz="1100" u="none" strike="noStrike" noProof="0" dirty="0">
                          <a:effectLst/>
                        </a:rPr>
                        <a:t>Дітей</a:t>
                      </a:r>
                      <a:r>
                        <a:rPr lang="uk-UA" sz="1100" u="none" strike="noStrike" baseline="0" noProof="0" dirty="0">
                          <a:effectLst/>
                        </a:rPr>
                        <a:t> н</a:t>
                      </a:r>
                      <a:r>
                        <a:rPr lang="uk-UA" sz="1100" u="none" strike="noStrike" noProof="0" dirty="0">
                          <a:effectLst/>
                        </a:rPr>
                        <a:t>а одну жінку дітородного віку в Україні, осіб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878" marR="5878" marT="5879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0,7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567" marR="4567" marT="4568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0,8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567" marR="4567" marT="4568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0,9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567" marR="4567" marT="4568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0,9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567" marR="4567" marT="4568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0,9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567" marR="4567" marT="4568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0,9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567" marR="4567" marT="4568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0,9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567" marR="4567" marT="4568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0,9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567" marR="4567" marT="4568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0,9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567" marR="4567" marT="4568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73557">
                <a:tc>
                  <a:txBody>
                    <a:bodyPr/>
                    <a:lstStyle/>
                    <a:p>
                      <a:pPr algn="l" fontAlgn="b"/>
                      <a:r>
                        <a:rPr lang="uk-UA" sz="1100" u="none" strike="noStrike" noProof="0" dirty="0">
                          <a:effectLst/>
                        </a:rPr>
                        <a:t>Народилося  в Україні за рік, млн. осіб</a:t>
                      </a:r>
                      <a:endParaRPr lang="uk-UA" sz="1100" b="1" i="0" u="none" strike="noStrike" noProof="0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878" marR="5878" marT="5879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0,494</a:t>
                      </a:r>
                      <a:endParaRPr lang="ru-RU" sz="11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567" marR="4567" marT="4568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0,477</a:t>
                      </a:r>
                      <a:endParaRPr lang="ru-RU" sz="11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567" marR="4567" marT="4568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0,446</a:t>
                      </a:r>
                      <a:endParaRPr lang="ru-RU" sz="11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567" marR="4567" marT="4568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0,418</a:t>
                      </a:r>
                      <a:endParaRPr lang="ru-RU" sz="11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567" marR="4567" marT="4568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0,398</a:t>
                      </a:r>
                      <a:endParaRPr lang="ru-RU" sz="11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567" marR="4567" marT="4568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0,369</a:t>
                      </a:r>
                      <a:endParaRPr lang="ru-RU" sz="11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567" marR="4567" marT="4568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0,337</a:t>
                      </a:r>
                      <a:endParaRPr lang="ru-RU" sz="11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567" marR="4567" marT="4568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0,320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567" marR="4567" marT="4568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0,316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567" marR="4567" marT="4568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26557">
                <a:tc>
                  <a:txBody>
                    <a:bodyPr/>
                    <a:lstStyle/>
                    <a:p>
                      <a:pPr algn="l" fontAlgn="b"/>
                      <a:r>
                        <a:rPr lang="uk-UA" sz="1100" u="none" strike="noStrike" noProof="0" dirty="0">
                          <a:effectLst/>
                        </a:rPr>
                        <a:t>Народилося в Україні на 1000 жінок дітородного віку, осіб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878" marR="5878" marT="5879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44,9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567" marR="4567" marT="4568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46,0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567" marR="4567" marT="4568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46,0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567" marR="4567" marT="4568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46,0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567" marR="4567" marT="4568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46,0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567" marR="4567" marT="4568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46,0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567" marR="4567" marT="4568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46,0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567" marR="4567" marT="4568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46,0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567" marR="4567" marT="4568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46,0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567" marR="4567" marT="4568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341235">
                <a:tc>
                  <a:txBody>
                    <a:bodyPr/>
                    <a:lstStyle/>
                    <a:p>
                      <a:pPr algn="l" fontAlgn="b"/>
                      <a:r>
                        <a:rPr lang="uk-UA" sz="1100" b="1" u="none" strike="noStrike" noProof="0" dirty="0">
                          <a:effectLst/>
                        </a:rPr>
                        <a:t>Чоловіки (18-60 р.) та</a:t>
                      </a:r>
                      <a:r>
                        <a:rPr lang="uk-UA" sz="1100" b="1" u="none" strike="noStrike" baseline="0" noProof="0" dirty="0">
                          <a:effectLst/>
                        </a:rPr>
                        <a:t> жінки </a:t>
                      </a:r>
                      <a:r>
                        <a:rPr lang="uk-UA" sz="1100" b="1" u="none" strike="noStrike" noProof="0" dirty="0">
                          <a:effectLst/>
                        </a:rPr>
                        <a:t> (50-60 р.) в Україні, млн. осіб </a:t>
                      </a:r>
                      <a:endParaRPr lang="uk-UA" sz="1100" b="1" i="0" u="none" strike="noStrike" noProof="0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878" marR="5878" marT="5879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1" u="none" strike="noStrike" dirty="0">
                          <a:effectLst/>
                        </a:rPr>
                        <a:t>17,8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567" marR="4567" marT="4568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1" u="none" strike="noStrike">
                          <a:effectLst/>
                        </a:rPr>
                        <a:t>17,5</a:t>
                      </a:r>
                      <a:endParaRPr lang="ru-RU" sz="11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567" marR="4567" marT="4568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1" u="none" strike="noStrike">
                          <a:effectLst/>
                        </a:rPr>
                        <a:t>16,5</a:t>
                      </a:r>
                      <a:endParaRPr lang="ru-RU" sz="11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567" marR="4567" marT="4568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1" u="none" strike="noStrike" dirty="0">
                          <a:effectLst/>
                        </a:rPr>
                        <a:t>15,6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567" marR="4567" marT="4568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1" u="none" strike="noStrike">
                          <a:effectLst/>
                        </a:rPr>
                        <a:t>15,4</a:t>
                      </a:r>
                      <a:endParaRPr lang="ru-RU" sz="11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567" marR="4567" marT="4568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1" u="none" strike="noStrike">
                          <a:effectLst/>
                        </a:rPr>
                        <a:t>15,3</a:t>
                      </a:r>
                      <a:endParaRPr lang="ru-RU" sz="11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567" marR="4567" marT="4568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1" u="none" strike="noStrike">
                          <a:effectLst/>
                        </a:rPr>
                        <a:t>15,0</a:t>
                      </a:r>
                      <a:endParaRPr lang="ru-RU" sz="11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567" marR="4567" marT="4568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1" u="none" strike="noStrike">
                          <a:effectLst/>
                        </a:rPr>
                        <a:t>14,0</a:t>
                      </a:r>
                      <a:endParaRPr lang="ru-RU" sz="11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567" marR="4567" marT="4568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1" u="none" strike="noStrike" dirty="0">
                          <a:effectLst/>
                        </a:rPr>
                        <a:t>12,4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567" marR="4567" marT="4568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341235">
                <a:tc>
                  <a:txBody>
                    <a:bodyPr/>
                    <a:lstStyle/>
                    <a:p>
                      <a:pPr algn="r" fontAlgn="b"/>
                      <a:r>
                        <a:rPr lang="uk-UA" sz="1100" i="1" u="none" strike="noStrike" noProof="0" dirty="0">
                          <a:effectLst/>
                        </a:rPr>
                        <a:t>частка</a:t>
                      </a:r>
                      <a:r>
                        <a:rPr lang="uk-UA" sz="1100" i="1" u="none" strike="noStrike" baseline="0" noProof="0" dirty="0">
                          <a:effectLst/>
                        </a:rPr>
                        <a:t> чоловіків</a:t>
                      </a:r>
                      <a:r>
                        <a:rPr lang="uk-UA" sz="1100" i="1" u="none" strike="noStrike" noProof="0" dirty="0">
                          <a:effectLst/>
                        </a:rPr>
                        <a:t> (18-60р.)</a:t>
                      </a:r>
                      <a:r>
                        <a:rPr lang="uk-UA" sz="1100" i="1" u="none" strike="noStrike" baseline="0" noProof="0" dirty="0">
                          <a:effectLst/>
                        </a:rPr>
                        <a:t> та жінок (50-60 р.)</a:t>
                      </a:r>
                      <a:r>
                        <a:rPr lang="uk-UA" sz="1100" i="1" u="none" strike="noStrike" noProof="0" dirty="0">
                          <a:effectLst/>
                        </a:rPr>
                        <a:t> від населення України, %</a:t>
                      </a:r>
                      <a:endParaRPr lang="uk-UA" sz="1100" b="0" i="1" u="none" strike="noStrike" noProof="0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878" marR="5878" marT="5879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i="1" u="none" strike="noStrike" dirty="0">
                          <a:effectLst/>
                        </a:rPr>
                        <a:t>38,9</a:t>
                      </a:r>
                      <a:endParaRPr lang="ru-RU" sz="11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567" marR="4567" marT="4568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i="1" u="none" strike="noStrike" dirty="0">
                          <a:effectLst/>
                        </a:rPr>
                        <a:t>38,8</a:t>
                      </a:r>
                      <a:endParaRPr lang="ru-RU" sz="11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567" marR="4567" marT="4568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i="1" u="none" strike="noStrike" dirty="0">
                          <a:effectLst/>
                        </a:rPr>
                        <a:t>37,2</a:t>
                      </a:r>
                      <a:endParaRPr lang="ru-RU" sz="11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567" marR="4567" marT="4568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i="1" u="none" strike="noStrike" dirty="0">
                          <a:effectLst/>
                        </a:rPr>
                        <a:t>35,7</a:t>
                      </a:r>
                      <a:endParaRPr lang="ru-RU" sz="11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567" marR="4567" marT="4568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i="1" u="none" strike="noStrike">
                          <a:effectLst/>
                        </a:rPr>
                        <a:t>36,2</a:t>
                      </a:r>
                      <a:endParaRPr lang="ru-RU" sz="1100" b="0" i="1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567" marR="4567" marT="4568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i="1" u="none" strike="noStrike" dirty="0">
                          <a:effectLst/>
                        </a:rPr>
                        <a:t>36,9</a:t>
                      </a:r>
                      <a:endParaRPr lang="ru-RU" sz="11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567" marR="4567" marT="4568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i="1" u="none" strike="noStrike" dirty="0">
                          <a:effectLst/>
                        </a:rPr>
                        <a:t>37,3</a:t>
                      </a:r>
                      <a:endParaRPr lang="ru-RU" sz="11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567" marR="4567" marT="4568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i="1" u="none" strike="noStrike" dirty="0">
                          <a:effectLst/>
                        </a:rPr>
                        <a:t>36,0</a:t>
                      </a:r>
                      <a:endParaRPr lang="ru-RU" sz="11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567" marR="4567" marT="4568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i="1" u="none" strike="noStrike" dirty="0">
                          <a:effectLst/>
                        </a:rPr>
                        <a:t>33,1</a:t>
                      </a:r>
                      <a:endParaRPr lang="ru-RU" sz="11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567" marR="4567" marT="4568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73557">
                <a:tc>
                  <a:txBody>
                    <a:bodyPr/>
                    <a:lstStyle/>
                    <a:p>
                      <a:pPr algn="l" fontAlgn="b"/>
                      <a:r>
                        <a:rPr lang="uk-UA" sz="1100" b="1" u="none" strike="noStrike" noProof="0" dirty="0">
                          <a:effectLst/>
                        </a:rPr>
                        <a:t>Населення від 61 року в Україні, млн. осіб</a:t>
                      </a:r>
                      <a:endParaRPr lang="uk-UA" sz="1100" b="1" i="0" u="none" strike="noStrike" noProof="0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878" marR="5878" marT="5879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1" u="none" strike="noStrike" dirty="0">
                          <a:effectLst/>
                        </a:rPr>
                        <a:t>9,3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567" marR="4567" marT="4568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1" u="none" strike="noStrike" dirty="0">
                          <a:effectLst/>
                        </a:rPr>
                        <a:t>9,3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567" marR="4567" marT="4568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1" u="none" strike="noStrike" dirty="0">
                          <a:effectLst/>
                        </a:rPr>
                        <a:t>9,8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567" marR="4567" marT="4568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1" u="none" strike="noStrike" dirty="0">
                          <a:effectLst/>
                        </a:rPr>
                        <a:t>10,5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567" marR="4567" marT="4568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1" u="none" strike="noStrike" dirty="0">
                          <a:effectLst/>
                        </a:rPr>
                        <a:t>10,6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567" marR="4567" marT="4568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1" u="none" strike="noStrike" dirty="0">
                          <a:effectLst/>
                        </a:rPr>
                        <a:t>10,7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567" marR="4567" marT="4568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1" u="none" strike="noStrike" dirty="0">
                          <a:effectLst/>
                        </a:rPr>
                        <a:t>10,9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567" marR="4567" marT="4568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1" u="none" strike="noStrike" dirty="0">
                          <a:effectLst/>
                        </a:rPr>
                        <a:t>11,4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567" marR="4567" marT="4568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1" u="none" strike="noStrike" dirty="0">
                          <a:effectLst/>
                        </a:rPr>
                        <a:t>12,1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567" marR="4567" marT="4568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226557">
                <a:tc>
                  <a:txBody>
                    <a:bodyPr/>
                    <a:lstStyle/>
                    <a:p>
                      <a:pPr algn="r" fontAlgn="b"/>
                      <a:r>
                        <a:rPr lang="uk-UA" sz="1100" i="1" u="none" strike="noStrike" noProof="0" dirty="0">
                          <a:effectLst/>
                        </a:rPr>
                        <a:t>частка</a:t>
                      </a:r>
                      <a:r>
                        <a:rPr lang="uk-UA" sz="1100" i="1" u="none" strike="noStrike" baseline="0" noProof="0" dirty="0">
                          <a:effectLst/>
                        </a:rPr>
                        <a:t> населення від 61 років</a:t>
                      </a:r>
                      <a:r>
                        <a:rPr lang="uk-UA" sz="1100" i="1" u="none" strike="noStrike" noProof="0" dirty="0">
                          <a:effectLst/>
                        </a:rPr>
                        <a:t>  від населення України, %</a:t>
                      </a:r>
                      <a:endParaRPr lang="uk-UA" sz="1100" b="0" i="1" u="none" strike="noStrike" noProof="0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878" marR="5878" marT="5879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i="1" u="none" strike="noStrike" dirty="0">
                          <a:effectLst/>
                        </a:rPr>
                        <a:t>20,2</a:t>
                      </a:r>
                      <a:endParaRPr lang="ru-RU" sz="11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567" marR="4567" marT="4568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i="1" u="none" strike="noStrike" dirty="0">
                          <a:effectLst/>
                        </a:rPr>
                        <a:t>20,5</a:t>
                      </a:r>
                      <a:endParaRPr lang="ru-RU" sz="11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567" marR="4567" marT="4568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i="1" u="none" strike="noStrike" dirty="0">
                          <a:effectLst/>
                        </a:rPr>
                        <a:t>22,1</a:t>
                      </a:r>
                      <a:endParaRPr lang="ru-RU" sz="11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567" marR="4567" marT="4568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i="1" u="none" strike="noStrike" dirty="0">
                          <a:effectLst/>
                        </a:rPr>
                        <a:t>24,1</a:t>
                      </a:r>
                      <a:endParaRPr lang="ru-RU" sz="11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567" marR="4567" marT="4568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i="1" u="none" strike="noStrike" dirty="0">
                          <a:effectLst/>
                        </a:rPr>
                        <a:t>24,8</a:t>
                      </a:r>
                      <a:endParaRPr lang="ru-RU" sz="11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567" marR="4567" marT="4568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i="1" u="none" strike="noStrike" dirty="0">
                          <a:effectLst/>
                        </a:rPr>
                        <a:t>25,7</a:t>
                      </a:r>
                      <a:endParaRPr lang="ru-RU" sz="11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567" marR="4567" marT="4568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i="1" u="none" strike="noStrike" dirty="0">
                          <a:effectLst/>
                        </a:rPr>
                        <a:t>27,1</a:t>
                      </a:r>
                      <a:endParaRPr lang="ru-RU" sz="11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567" marR="4567" marT="4568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i="1" u="none" strike="noStrike" dirty="0">
                          <a:effectLst/>
                        </a:rPr>
                        <a:t>29,3</a:t>
                      </a:r>
                      <a:endParaRPr lang="ru-RU" sz="11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567" marR="4567" marT="4568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i="1" u="none" strike="noStrike" dirty="0">
                          <a:effectLst/>
                        </a:rPr>
                        <a:t>32,2</a:t>
                      </a:r>
                      <a:endParaRPr lang="ru-RU" sz="11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567" marR="4567" marT="4568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173557">
                <a:tc>
                  <a:txBody>
                    <a:bodyPr/>
                    <a:lstStyle/>
                    <a:p>
                      <a:pPr algn="l" fontAlgn="b"/>
                      <a:r>
                        <a:rPr lang="uk-UA" sz="1100" b="1" u="none" strike="noStrike" noProof="0" dirty="0">
                          <a:effectLst/>
                        </a:rPr>
                        <a:t>Померлих за рік в Україні, млн. осіб</a:t>
                      </a:r>
                      <a:endParaRPr lang="uk-UA" sz="1100" b="1" i="0" u="none" strike="noStrike" noProof="0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878" marR="5878" marT="5879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1" u="none" strike="noStrike" dirty="0">
                          <a:effectLst/>
                        </a:rPr>
                        <a:t>0,696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567" marR="4567" marT="4568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1" u="none" strike="noStrike" dirty="0">
                          <a:effectLst/>
                        </a:rPr>
                        <a:t>0,659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567" marR="4567" marT="4568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1" u="none" strike="noStrike" dirty="0">
                          <a:effectLst/>
                        </a:rPr>
                        <a:t>0,649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567" marR="4567" marT="4568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1" u="none" strike="noStrike" dirty="0">
                          <a:effectLst/>
                        </a:rPr>
                        <a:t>0,637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567" marR="4567" marT="4568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1" u="none" strike="noStrike" dirty="0">
                          <a:effectLst/>
                        </a:rPr>
                        <a:t>0,623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567" marR="4567" marT="4568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1" u="none" strike="noStrike" dirty="0">
                          <a:effectLst/>
                        </a:rPr>
                        <a:t>0,607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567" marR="4567" marT="4568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1" u="none" strike="noStrike" dirty="0">
                          <a:effectLst/>
                        </a:rPr>
                        <a:t>0,588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567" marR="4567" marT="4568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1" u="none" strike="noStrike" dirty="0">
                          <a:effectLst/>
                        </a:rPr>
                        <a:t>0,568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567" marR="4567" marT="4568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1" u="none" strike="noStrike" dirty="0">
                          <a:effectLst/>
                        </a:rPr>
                        <a:t>0,547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567" marR="4567" marT="4568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  <a:tr h="173557">
                <a:tc>
                  <a:txBody>
                    <a:bodyPr/>
                    <a:lstStyle/>
                    <a:p>
                      <a:pPr algn="l" fontAlgn="b"/>
                      <a:r>
                        <a:rPr lang="uk-UA" sz="1100" u="none" strike="noStrike" noProof="0" dirty="0">
                          <a:effectLst/>
                        </a:rPr>
                        <a:t>Померлих на 1000 жителів України, осіб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878" marR="5878" marT="5879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19,3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567" marR="4567" marT="4568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14,6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567" marR="4567" marT="4568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14,6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567" marR="4567" marT="4568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14,6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567" marR="4567" marT="4568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14,6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567" marR="4567" marT="4568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14,6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567" marR="4567" marT="4568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14,6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567" marR="4567" marT="4568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14,6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567" marR="4567" marT="4568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14,6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567" marR="4567" marT="4568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7"/>
                  </a:ext>
                </a:extLst>
              </a:tr>
            </a:tbl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Прямоугольник 2">
            <a:extLst>
              <a:ext uri="{FF2B5EF4-FFF2-40B4-BE49-F238E27FC236}">
                <a16:creationId xmlns:a16="http://schemas.microsoft.com/office/drawing/2014/main" id="{6FFD3D2A-D088-44D7-BD2B-9DC42ED396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3167063"/>
            <a:ext cx="8324850" cy="2586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uk-UA" altLang="ru-RU" sz="1800"/>
              <a:t>Через демографічну кризу 1900-2010 років є низка труднощів на цьому шляху: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uk-UA" altLang="ru-RU" sz="1800"/>
          </a:p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uk-UA" altLang="ru-RU" sz="1800"/>
              <a:t>Зменшення кількості жінок дітородного віку.</a:t>
            </a:r>
          </a:p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uk-UA" altLang="ru-RU" sz="1800"/>
              <a:t>Значне збільшення кількості дітей на одну жінку дітородного віку.</a:t>
            </a:r>
          </a:p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uk-UA" altLang="ru-RU" sz="1800"/>
              <a:t>Збільшення населення пенсійного віку.</a:t>
            </a:r>
          </a:p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uk-UA" altLang="ru-RU" sz="1800"/>
              <a:t>Зменшення кількості економічно активного населення. </a:t>
            </a:r>
          </a:p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uk-UA" altLang="ru-RU" sz="1800"/>
              <a:t>Значне збільшення соціального навантаження на одного працюючого. </a:t>
            </a:r>
          </a:p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uk-UA" altLang="ru-RU" sz="1800"/>
              <a:t>Необхідність не тільки екстенсивного росту, але й інтенсивного розвитку – збільшення якості населення. Розвиток соціального капіталу. </a:t>
            </a:r>
          </a:p>
        </p:txBody>
      </p:sp>
      <p:sp>
        <p:nvSpPr>
          <p:cNvPr id="17411" name="TextBox 3">
            <a:extLst>
              <a:ext uri="{FF2B5EF4-FFF2-40B4-BE49-F238E27FC236}">
                <a16:creationId xmlns:a16="http://schemas.microsoft.com/office/drawing/2014/main" id="{3E165A94-E7C5-4032-A462-77B78D0501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100" y="311150"/>
            <a:ext cx="8204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uk-UA" altLang="ru-RU" sz="2400" b="1">
                <a:solidFill>
                  <a:srgbClr val="FF9900"/>
                </a:solidFill>
              </a:rPr>
              <a:t>Проектне завдання для змін</a:t>
            </a:r>
            <a:endParaRPr lang="en-US" altLang="ru-RU" sz="2400" b="1">
              <a:solidFill>
                <a:srgbClr val="FF9900"/>
              </a:solidFill>
            </a:endParaRPr>
          </a:p>
        </p:txBody>
      </p:sp>
      <p:sp>
        <p:nvSpPr>
          <p:cNvPr id="17412" name="Номер слайда 1">
            <a:extLst>
              <a:ext uri="{FF2B5EF4-FFF2-40B4-BE49-F238E27FC236}">
                <a16:creationId xmlns:a16="http://schemas.microsoft.com/office/drawing/2014/main" id="{AB103502-BB22-4D66-A72E-81EFA78F038E}"/>
              </a:ext>
            </a:extLst>
          </p:cNvPr>
          <p:cNvSpPr txBox="1">
            <a:spLocks noGrp="1"/>
          </p:cNvSpPr>
          <p:nvPr/>
        </p:nvSpPr>
        <p:spPr bwMode="auto">
          <a:xfrm>
            <a:off x="6677025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65239F9-4283-4D9F-93C1-28623A62125A}" type="slidenum">
              <a:rPr lang="ru-RU" altLang="ru-RU" sz="1200">
                <a:solidFill>
                  <a:schemeClr val="bg1"/>
                </a:solidFill>
              </a:rPr>
              <a:pPr algn="r" eaLnBrk="1" hangingPunct="1">
                <a:spcBef>
                  <a:spcPct val="0"/>
                </a:spcBef>
                <a:buFontTx/>
                <a:buNone/>
              </a:pPr>
              <a:t>6</a:t>
            </a:fld>
            <a:endParaRPr lang="ru-RU" altLang="ru-RU" sz="1200">
              <a:solidFill>
                <a:schemeClr val="bg1"/>
              </a:solidFill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F60619D7-3791-4BFC-AABB-B3D0EFF17DD8}"/>
              </a:ext>
            </a:extLst>
          </p:cNvPr>
          <p:cNvSpPr/>
          <p:nvPr/>
        </p:nvSpPr>
        <p:spPr>
          <a:xfrm>
            <a:off x="400050" y="736600"/>
            <a:ext cx="7762875" cy="2430463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uk-UA" sz="2800" b="1" dirty="0">
                <a:solidFill>
                  <a:schemeClr val="accent5">
                    <a:lumMod val="75000"/>
                  </a:schemeClr>
                </a:solidFill>
              </a:rPr>
              <a:t>Україна повинна  до 2050 року повернути статус держави з 50 млн. населення </a:t>
            </a:r>
          </a:p>
          <a:p>
            <a:pPr eaLnBrk="1" hangingPunct="1">
              <a:defRPr/>
            </a:pPr>
            <a:endParaRPr lang="uk-UA" sz="900" b="1" dirty="0">
              <a:solidFill>
                <a:schemeClr val="accent5">
                  <a:lumMod val="75000"/>
                </a:schemeClr>
              </a:solidFill>
            </a:endParaRPr>
          </a:p>
          <a:p>
            <a:pPr eaLnBrk="1" hangingPunct="1">
              <a:defRPr/>
            </a:pPr>
            <a:r>
              <a:rPr lang="uk-UA" dirty="0"/>
              <a:t>Для цього потрібно :</a:t>
            </a:r>
          </a:p>
          <a:p>
            <a:pPr eaLnBrk="1" hangingPunct="1">
              <a:defRPr/>
            </a:pPr>
            <a:r>
              <a:rPr lang="uk-UA" sz="2400" b="1" dirty="0">
                <a:solidFill>
                  <a:schemeClr val="accent5">
                    <a:lumMod val="75000"/>
                  </a:schemeClr>
                </a:solidFill>
              </a:rPr>
              <a:t>Збільшити кількість щорічно народжуваних з 46 до 95 осіб на 1000 жінок  дітородного віку.</a:t>
            </a:r>
          </a:p>
          <a:p>
            <a:pPr marL="342900" indent="-342900" eaLnBrk="1" hangingPunct="1">
              <a:lnSpc>
                <a:spcPct val="150000"/>
              </a:lnSpc>
              <a:buFont typeface="+mj-lt"/>
              <a:buAutoNum type="arabicPeriod"/>
              <a:defRPr/>
            </a:pPr>
            <a:endParaRPr lang="ru-RU" sz="1400" b="1" dirty="0">
              <a:solidFill>
                <a:srgbClr val="0070C0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Box 1">
            <a:extLst>
              <a:ext uri="{FF2B5EF4-FFF2-40B4-BE49-F238E27FC236}">
                <a16:creationId xmlns:a16="http://schemas.microsoft.com/office/drawing/2014/main" id="{4C09DFD4-34DE-43CF-9B69-EF2387967F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2575" y="26988"/>
            <a:ext cx="8027988" cy="1128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uk-UA" altLang="ru-RU" sz="2000" b="1">
                <a:solidFill>
                  <a:srgbClr val="FF9900"/>
                </a:solidFill>
              </a:rPr>
              <a:t>Демографічні параметри населення України</a:t>
            </a:r>
            <a:r>
              <a:rPr lang="en-US" altLang="ru-RU" sz="2000" b="1">
                <a:solidFill>
                  <a:srgbClr val="FF9900"/>
                </a:solidFill>
              </a:rPr>
              <a:t> </a:t>
            </a:r>
            <a:r>
              <a:rPr lang="uk-UA" altLang="ru-RU" sz="2000" b="1">
                <a:solidFill>
                  <a:srgbClr val="FF9900"/>
                </a:solidFill>
              </a:rPr>
              <a:t>у 2010 -2050 роках</a:t>
            </a:r>
            <a:r>
              <a:rPr lang="uk-UA" altLang="ru-RU" sz="2200" b="1">
                <a:solidFill>
                  <a:schemeClr val="hlink"/>
                </a:solidFill>
              </a:rPr>
              <a:t> </a:t>
            </a:r>
            <a:endParaRPr lang="uk-UA" altLang="ru-RU" sz="2200">
              <a:solidFill>
                <a:schemeClr val="hlink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uk-UA" altLang="ru-RU" sz="2800" b="1">
                <a:solidFill>
                  <a:schemeClr val="hlink"/>
                </a:solidFill>
              </a:rPr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uk-UA" altLang="ru-RU" sz="1800">
              <a:solidFill>
                <a:schemeClr val="hlink"/>
              </a:solidFill>
            </a:endParaRP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1F2257FB-0F51-483C-9E86-FB6DE0286B35}"/>
              </a:ext>
            </a:extLst>
          </p:cNvPr>
          <p:cNvGraphicFramePr>
            <a:graphicFrameLocks noGrp="1"/>
          </p:cNvGraphicFramePr>
          <p:nvPr/>
        </p:nvGraphicFramePr>
        <p:xfrm>
          <a:off x="173038" y="514350"/>
          <a:ext cx="8788400" cy="5553085"/>
        </p:xfrm>
        <a:graphic>
          <a:graphicData uri="http://schemas.openxmlformats.org/drawingml/2006/table">
            <a:tbl>
              <a:tblPr/>
              <a:tblGrid>
                <a:gridCol w="360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0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94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81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84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476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2071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78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863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17462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altLang="ru-RU" sz="11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Показник</a:t>
                      </a:r>
                      <a:endParaRPr kumimoji="0" lang="uk-UA" altLang="ru-RU" sz="1100" b="1" i="0" u="sng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5878" marR="5878" marT="5878" marB="0" anchor="b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100" b="1" i="0" u="sng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2010</a:t>
                      </a:r>
                    </a:p>
                  </a:txBody>
                  <a:tcPr marL="4567" marR="4567" marT="4567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100" b="1" i="0" u="sng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2015</a:t>
                      </a:r>
                    </a:p>
                  </a:txBody>
                  <a:tcPr marL="4567" marR="4567" marT="4567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100" b="1" i="0" u="sng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2020</a:t>
                      </a:r>
                    </a:p>
                  </a:txBody>
                  <a:tcPr marL="4567" marR="4567" marT="4567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100" b="1" i="0" u="sng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2025</a:t>
                      </a:r>
                    </a:p>
                  </a:txBody>
                  <a:tcPr marL="4567" marR="4567" marT="4567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100" b="1" i="0" u="sng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2030</a:t>
                      </a:r>
                    </a:p>
                  </a:txBody>
                  <a:tcPr marL="4567" marR="4567" marT="4567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100" b="1" i="0" u="sng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2035</a:t>
                      </a:r>
                    </a:p>
                  </a:txBody>
                  <a:tcPr marL="4567" marR="4567" marT="4567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100" b="1" i="0" u="sng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2040</a:t>
                      </a:r>
                      <a:endParaRPr kumimoji="0" lang="ru-RU" altLang="ru-RU" sz="1100" b="1" i="0" u="sng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4567" marR="4567" marT="4567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100" b="1" i="0" u="sng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2045</a:t>
                      </a:r>
                    </a:p>
                  </a:txBody>
                  <a:tcPr marL="4567" marR="4567" marT="4567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100" b="1" i="0" u="sng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2050</a:t>
                      </a:r>
                      <a:endParaRPr kumimoji="0" lang="ru-RU" altLang="ru-RU" sz="1100" b="1" i="0" u="sng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4567" marR="4567" marT="4567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351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altLang="ru-RU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Населення світу,  млн. осіб</a:t>
                      </a:r>
                      <a:endParaRPr kumimoji="0" lang="uk-UA" altLang="ru-RU" sz="11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5878" marR="5878" marT="5878" marB="0" anchor="b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6 823</a:t>
                      </a:r>
                    </a:p>
                  </a:txBody>
                  <a:tcPr marL="5394" marR="5394" marT="5394" marB="0" anchor="b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7 213</a:t>
                      </a:r>
                    </a:p>
                  </a:txBody>
                  <a:tcPr marL="5394" marR="5394" marT="5394" marB="0" anchor="b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7 574</a:t>
                      </a:r>
                    </a:p>
                  </a:txBody>
                  <a:tcPr marL="5394" marR="5394" marT="5394" marB="0" anchor="b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7 911</a:t>
                      </a:r>
                    </a:p>
                  </a:txBody>
                  <a:tcPr marL="5394" marR="5394" marT="5394" marB="0" anchor="b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8 218</a:t>
                      </a:r>
                    </a:p>
                  </a:txBody>
                  <a:tcPr marL="5394" marR="5394" marT="5394" marB="0" anchor="b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8 494</a:t>
                      </a:r>
                    </a:p>
                  </a:txBody>
                  <a:tcPr marL="5394" marR="5394" marT="5394" marB="0" anchor="b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8 752</a:t>
                      </a:r>
                    </a:p>
                  </a:txBody>
                  <a:tcPr marL="5394" marR="5394" marT="5394" marB="0" anchor="b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8 961</a:t>
                      </a:r>
                    </a:p>
                  </a:txBody>
                  <a:tcPr marL="5394" marR="5394" marT="5394" marB="0" anchor="b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9 148</a:t>
                      </a:r>
                    </a:p>
                  </a:txBody>
                  <a:tcPr marL="5394" marR="5394" marT="5394" marB="0" anchor="b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351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altLang="ru-RU" sz="11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темп росту населення світу в рік, %</a:t>
                      </a:r>
                      <a:endParaRPr kumimoji="0" lang="uk-UA" altLang="ru-RU" sz="1100" b="1" i="1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5878" marR="5878" marT="5878" marB="0" anchor="b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1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1,18</a:t>
                      </a:r>
                    </a:p>
                  </a:txBody>
                  <a:tcPr marL="5394" marR="5394" marT="5394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1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1,14</a:t>
                      </a:r>
                    </a:p>
                  </a:txBody>
                  <a:tcPr marL="5394" marR="5394" marT="5394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1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1,00</a:t>
                      </a:r>
                    </a:p>
                  </a:txBody>
                  <a:tcPr marL="5394" marR="5394" marT="5394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1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0,89</a:t>
                      </a:r>
                    </a:p>
                  </a:txBody>
                  <a:tcPr marL="5394" marR="5394" marT="5394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1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0,78</a:t>
                      </a:r>
                    </a:p>
                  </a:txBody>
                  <a:tcPr marL="5394" marR="5394" marT="5394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1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0,67</a:t>
                      </a:r>
                    </a:p>
                  </a:txBody>
                  <a:tcPr marL="5394" marR="5394" marT="5394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1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0,61</a:t>
                      </a:r>
                    </a:p>
                  </a:txBody>
                  <a:tcPr marL="5394" marR="5394" marT="5394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1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0,48</a:t>
                      </a:r>
                    </a:p>
                  </a:txBody>
                  <a:tcPr marL="5394" marR="5394" marT="5394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1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0,42</a:t>
                      </a:r>
                    </a:p>
                  </a:txBody>
                  <a:tcPr marL="5394" marR="5394" marT="5394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462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altLang="ru-RU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ВВП світу, млрд. дол. США</a:t>
                      </a:r>
                      <a:endParaRPr kumimoji="0" lang="uk-UA" altLang="ru-RU" sz="11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5878" marR="5878" marT="5878" marB="0" anchor="b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64 075</a:t>
                      </a:r>
                    </a:p>
                  </a:txBody>
                  <a:tcPr marL="5394" marR="5394" marT="5394" marB="0" anchor="b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84 671</a:t>
                      </a:r>
                    </a:p>
                  </a:txBody>
                  <a:tcPr marL="5394" marR="5394" marT="5394" marB="0" anchor="b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111 136</a:t>
                      </a:r>
                    </a:p>
                  </a:txBody>
                  <a:tcPr marL="5394" marR="5394" marT="5394" marB="0" anchor="b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145 102</a:t>
                      </a:r>
                    </a:p>
                  </a:txBody>
                  <a:tcPr marL="5394" marR="5394" marT="5394" marB="0" anchor="b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188 416</a:t>
                      </a:r>
                    </a:p>
                  </a:txBody>
                  <a:tcPr marL="5394" marR="5394" marT="5394" marB="0" anchor="b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243 429</a:t>
                      </a:r>
                    </a:p>
                  </a:txBody>
                  <a:tcPr marL="5394" marR="5394" marT="5394" marB="0" anchor="b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313 529</a:t>
                      </a:r>
                    </a:p>
                  </a:txBody>
                  <a:tcPr marL="5394" marR="5394" marT="5394" marB="0" anchor="b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401 270</a:t>
                      </a:r>
                    </a:p>
                  </a:txBody>
                  <a:tcPr marL="5394" marR="5394" marT="5394" marB="0" anchor="b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512 055</a:t>
                      </a:r>
                    </a:p>
                  </a:txBody>
                  <a:tcPr marL="5394" marR="5394" marT="5394" marB="0" anchor="b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351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altLang="ru-RU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ВВП світу на 1 особу, тис. дол. США</a:t>
                      </a:r>
                      <a:endParaRPr kumimoji="0" lang="uk-UA" altLang="ru-RU" sz="11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5878" marR="5878" marT="5878" marB="0" anchor="b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9,391</a:t>
                      </a:r>
                    </a:p>
                  </a:txBody>
                  <a:tcPr marL="5394" marR="5394" marT="5394" marB="0" anchor="b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11,739</a:t>
                      </a:r>
                    </a:p>
                  </a:txBody>
                  <a:tcPr marL="5394" marR="5394" marT="5394" marB="0" anchor="b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14,673</a:t>
                      </a:r>
                    </a:p>
                  </a:txBody>
                  <a:tcPr marL="5394" marR="5394" marT="5394" marB="0" anchor="b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18,342</a:t>
                      </a:r>
                    </a:p>
                  </a:txBody>
                  <a:tcPr marL="5394" marR="5394" marT="5394" marB="0" anchor="b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22,927</a:t>
                      </a:r>
                    </a:p>
                  </a:txBody>
                  <a:tcPr marL="5394" marR="5394" marT="5394" marB="0" anchor="b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28,659</a:t>
                      </a:r>
                    </a:p>
                  </a:txBody>
                  <a:tcPr marL="5394" marR="5394" marT="5394" marB="0" anchor="b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35,824</a:t>
                      </a:r>
                    </a:p>
                  </a:txBody>
                  <a:tcPr marL="5394" marR="5394" marT="5394" marB="0" anchor="b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44,780</a:t>
                      </a:r>
                    </a:p>
                  </a:txBody>
                  <a:tcPr marL="5394" marR="5394" marT="5394" marB="0" anchor="b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55,975</a:t>
                      </a:r>
                    </a:p>
                  </a:txBody>
                  <a:tcPr marL="5394" marR="5394" marT="5394" marB="0" anchor="b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351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altLang="ru-RU" sz="11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темп росту ВВП світу в рік, %</a:t>
                      </a:r>
                      <a:endParaRPr kumimoji="0" lang="uk-UA" altLang="ru-RU" sz="1100" b="1" i="1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5878" marR="5878" marT="5878" marB="0" anchor="b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1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7,37</a:t>
                      </a:r>
                    </a:p>
                  </a:txBody>
                  <a:tcPr marL="5394" marR="5394" marT="5394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1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5,00</a:t>
                      </a:r>
                    </a:p>
                  </a:txBody>
                  <a:tcPr marL="5394" marR="5394" marT="5394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1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5,00</a:t>
                      </a:r>
                    </a:p>
                  </a:txBody>
                  <a:tcPr marL="5394" marR="5394" marT="5394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1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5,00</a:t>
                      </a:r>
                    </a:p>
                  </a:txBody>
                  <a:tcPr marL="5394" marR="5394" marT="5394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1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5,00</a:t>
                      </a:r>
                    </a:p>
                  </a:txBody>
                  <a:tcPr marL="5394" marR="5394" marT="5394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1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5,00</a:t>
                      </a:r>
                    </a:p>
                  </a:txBody>
                  <a:tcPr marL="5394" marR="5394" marT="5394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1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5,00</a:t>
                      </a:r>
                    </a:p>
                  </a:txBody>
                  <a:tcPr marL="5394" marR="5394" marT="5394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1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5,00</a:t>
                      </a:r>
                    </a:p>
                  </a:txBody>
                  <a:tcPr marL="5394" marR="5394" marT="5394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1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5,00</a:t>
                      </a:r>
                    </a:p>
                  </a:txBody>
                  <a:tcPr marL="5394" marR="5394" marT="5394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351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altLang="ru-RU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Населення України, млн. осіб</a:t>
                      </a:r>
                      <a:endParaRPr kumimoji="0" lang="uk-UA" altLang="ru-RU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5878" marR="5878" marT="5878" marB="0" anchor="b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45,8</a:t>
                      </a:r>
                    </a:p>
                  </a:txBody>
                  <a:tcPr marL="5394" marR="5394" marT="5394" marB="0" anchor="b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45,1</a:t>
                      </a:r>
                    </a:p>
                  </a:txBody>
                  <a:tcPr marL="5394" marR="5394" marT="5394" marB="0" anchor="b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45,7</a:t>
                      </a:r>
                    </a:p>
                  </a:txBody>
                  <a:tcPr marL="5394" marR="5394" marT="5394" marB="0" anchor="b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47,0</a:t>
                      </a:r>
                    </a:p>
                  </a:txBody>
                  <a:tcPr marL="5394" marR="5394" marT="5394" marB="0" anchor="b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48,2</a:t>
                      </a:r>
                    </a:p>
                  </a:txBody>
                  <a:tcPr marL="5394" marR="5394" marT="5394" marB="0" anchor="b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49,3</a:t>
                      </a:r>
                    </a:p>
                  </a:txBody>
                  <a:tcPr marL="5394" marR="5394" marT="5394" marB="0" anchor="b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50,2</a:t>
                      </a:r>
                    </a:p>
                  </a:txBody>
                  <a:tcPr marL="5394" marR="5394" marT="5394" marB="0" anchor="b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51,3</a:t>
                      </a:r>
                    </a:p>
                  </a:txBody>
                  <a:tcPr marL="5394" marR="5394" marT="5394" marB="0" anchor="b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52,8</a:t>
                      </a:r>
                    </a:p>
                  </a:txBody>
                  <a:tcPr marL="5394" marR="5394" marT="5394" marB="0" anchor="b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462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altLang="ru-RU" sz="11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частка населення України від населення світу, %</a:t>
                      </a:r>
                      <a:endParaRPr kumimoji="0" lang="uk-UA" altLang="ru-RU" sz="1100" b="0" i="1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5878" marR="5878" marT="5878" marB="0" anchor="b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0,7</a:t>
                      </a:r>
                    </a:p>
                  </a:txBody>
                  <a:tcPr marL="5394" marR="5394" marT="5394" marB="0" anchor="b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0,6</a:t>
                      </a:r>
                    </a:p>
                  </a:txBody>
                  <a:tcPr marL="5394" marR="5394" marT="5394" marB="0" anchor="b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0,6</a:t>
                      </a:r>
                    </a:p>
                  </a:txBody>
                  <a:tcPr marL="5394" marR="5394" marT="5394" marB="0" anchor="b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0,6</a:t>
                      </a:r>
                    </a:p>
                  </a:txBody>
                  <a:tcPr marL="5394" marR="5394" marT="5394" marB="0" anchor="b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0,6</a:t>
                      </a:r>
                    </a:p>
                  </a:txBody>
                  <a:tcPr marL="5394" marR="5394" marT="5394" marB="0" anchor="b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0,6</a:t>
                      </a:r>
                    </a:p>
                  </a:txBody>
                  <a:tcPr marL="5394" marR="5394" marT="5394" marB="0" anchor="b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0,6</a:t>
                      </a:r>
                    </a:p>
                  </a:txBody>
                  <a:tcPr marL="5394" marR="5394" marT="5394" marB="0" anchor="b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0,6</a:t>
                      </a:r>
                    </a:p>
                  </a:txBody>
                  <a:tcPr marL="5394" marR="5394" marT="5394" marB="0" anchor="b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0,6</a:t>
                      </a:r>
                    </a:p>
                  </a:txBody>
                  <a:tcPr marL="5394" marR="5394" marT="5394" marB="0" anchor="b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351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altLang="ru-RU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ВВП України, млрд.дол.США</a:t>
                      </a:r>
                      <a:endParaRPr kumimoji="0" lang="uk-UA" altLang="ru-RU" sz="11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5878" marR="5878" marT="5878" marB="0" anchor="b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136,4</a:t>
                      </a:r>
                    </a:p>
                  </a:txBody>
                  <a:tcPr marL="5394" marR="5394" marT="5394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127,2</a:t>
                      </a:r>
                    </a:p>
                  </a:txBody>
                  <a:tcPr marL="5394" marR="5394" marT="5394" marB="0" anchor="b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174,2</a:t>
                      </a:r>
                    </a:p>
                  </a:txBody>
                  <a:tcPr marL="5394" marR="5394" marT="5394" marB="0" anchor="b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241,4</a:t>
                      </a:r>
                    </a:p>
                  </a:txBody>
                  <a:tcPr marL="5394" marR="5394" marT="5394" marB="0" anchor="b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320,7</a:t>
                      </a:r>
                    </a:p>
                  </a:txBody>
                  <a:tcPr marL="5394" marR="5394" marT="5394" marB="0" anchor="b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423,7</a:t>
                      </a:r>
                    </a:p>
                  </a:txBody>
                  <a:tcPr marL="5394" marR="5394" marT="5394" marB="0" anchor="b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557,5</a:t>
                      </a:r>
                    </a:p>
                  </a:txBody>
                  <a:tcPr marL="5394" marR="5394" marT="5394" marB="0" anchor="b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735,3</a:t>
                      </a:r>
                    </a:p>
                  </a:txBody>
                  <a:tcPr marL="5394" marR="5394" marT="5394" marB="0" anchor="b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946,3</a:t>
                      </a:r>
                    </a:p>
                  </a:txBody>
                  <a:tcPr marL="5394" marR="5394" marT="5394" marB="0" anchor="b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7351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altLang="ru-RU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ВВП на 1 особу України,  тис.дол. США</a:t>
                      </a:r>
                      <a:endParaRPr kumimoji="0" lang="uk-UA" altLang="ru-RU" sz="11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5878" marR="5878" marT="5878" marB="0" anchor="b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2,979</a:t>
                      </a:r>
                    </a:p>
                  </a:txBody>
                  <a:tcPr marL="5394" marR="5394" marT="5394" marB="0" anchor="b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2,817</a:t>
                      </a:r>
                    </a:p>
                  </a:txBody>
                  <a:tcPr marL="5394" marR="5394" marT="5394" marB="0" anchor="b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3,815</a:t>
                      </a:r>
                    </a:p>
                  </a:txBody>
                  <a:tcPr marL="5394" marR="5394" marT="5394" marB="0" anchor="b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5,136</a:t>
                      </a:r>
                    </a:p>
                  </a:txBody>
                  <a:tcPr marL="5394" marR="5394" marT="5394" marB="0" anchor="b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6,649</a:t>
                      </a:r>
                    </a:p>
                  </a:txBody>
                  <a:tcPr marL="5394" marR="5394" marT="5394" marB="0" anchor="b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8,598</a:t>
                      </a:r>
                    </a:p>
                  </a:txBody>
                  <a:tcPr marL="5394" marR="5394" marT="5394" marB="0" anchor="b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11,105</a:t>
                      </a:r>
                    </a:p>
                  </a:txBody>
                  <a:tcPr marL="5394" marR="5394" marT="5394" marB="0" anchor="b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14,329</a:t>
                      </a:r>
                    </a:p>
                  </a:txBody>
                  <a:tcPr marL="5394" marR="5394" marT="5394" marB="0" anchor="b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17,912</a:t>
                      </a:r>
                    </a:p>
                  </a:txBody>
                  <a:tcPr marL="5394" marR="5394" marT="5394" marB="0" anchor="b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7462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altLang="ru-RU" sz="11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частка ВВП України від ВВП світу на одну особу, %</a:t>
                      </a:r>
                      <a:endParaRPr kumimoji="0" lang="uk-UA" altLang="ru-RU" sz="1100" b="0" i="1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5878" marR="5878" marT="5878" marB="0" anchor="b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1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31,7</a:t>
                      </a:r>
                    </a:p>
                  </a:txBody>
                  <a:tcPr marL="5394" marR="5394" marT="5394" marB="0" anchor="b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1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24,0</a:t>
                      </a:r>
                    </a:p>
                  </a:txBody>
                  <a:tcPr marL="5394" marR="5394" marT="5394" marB="0" anchor="b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1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26,0</a:t>
                      </a:r>
                    </a:p>
                  </a:txBody>
                  <a:tcPr marL="5394" marR="5394" marT="5394" marB="0" anchor="b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1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28,0</a:t>
                      </a:r>
                    </a:p>
                  </a:txBody>
                  <a:tcPr marL="5394" marR="5394" marT="5394" marB="0" anchor="b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1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29,0</a:t>
                      </a:r>
                    </a:p>
                  </a:txBody>
                  <a:tcPr marL="5394" marR="5394" marT="5394" marB="0" anchor="b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1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30,0</a:t>
                      </a:r>
                    </a:p>
                  </a:txBody>
                  <a:tcPr marL="5394" marR="5394" marT="5394" marB="0" anchor="b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1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31,0</a:t>
                      </a:r>
                    </a:p>
                  </a:txBody>
                  <a:tcPr marL="5394" marR="5394" marT="5394" marB="0" anchor="b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1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32,0</a:t>
                      </a:r>
                    </a:p>
                  </a:txBody>
                  <a:tcPr marL="5394" marR="5394" marT="5394" marB="0" anchor="b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1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32,0</a:t>
                      </a:r>
                    </a:p>
                  </a:txBody>
                  <a:tcPr marL="5394" marR="5394" marT="5394" marB="0" anchor="b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7351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altLang="ru-RU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у т.ч. міського населення України , млн. осіб</a:t>
                      </a:r>
                      <a:endParaRPr kumimoji="0" lang="uk-UA" altLang="ru-RU" sz="11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5878" marR="5878" marT="5878" marB="0" anchor="b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31,3</a:t>
                      </a:r>
                    </a:p>
                  </a:txBody>
                  <a:tcPr marL="5394" marR="5394" marT="5394" marB="0" anchor="b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31,0</a:t>
                      </a:r>
                    </a:p>
                  </a:txBody>
                  <a:tcPr marL="5394" marR="5394" marT="5394" marB="0" anchor="b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31,5</a:t>
                      </a:r>
                    </a:p>
                  </a:txBody>
                  <a:tcPr marL="5394" marR="5394" marT="5394" marB="0" anchor="b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33,0</a:t>
                      </a:r>
                    </a:p>
                  </a:txBody>
                  <a:tcPr marL="5394" marR="5394" marT="5394" marB="0" anchor="b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34,0</a:t>
                      </a:r>
                    </a:p>
                  </a:txBody>
                  <a:tcPr marL="5394" marR="5394" marT="5394" marB="0" anchor="b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34,9</a:t>
                      </a:r>
                    </a:p>
                  </a:txBody>
                  <a:tcPr marL="5394" marR="5394" marT="5394" marB="0" anchor="b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35,7</a:t>
                      </a:r>
                    </a:p>
                  </a:txBody>
                  <a:tcPr marL="5394" marR="5394" marT="5394" marB="0" anchor="b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36,6</a:t>
                      </a:r>
                    </a:p>
                  </a:txBody>
                  <a:tcPr marL="5394" marR="5394" marT="5394" marB="0" anchor="b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37,9</a:t>
                      </a:r>
                    </a:p>
                  </a:txBody>
                  <a:tcPr marL="5394" marR="5394" marT="5394" marB="0" anchor="b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700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altLang="ru-RU" sz="11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частка міського населення від населення України, %</a:t>
                      </a:r>
                      <a:endParaRPr kumimoji="0" lang="uk-UA" altLang="ru-RU" sz="1100" b="0" i="1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5878" marR="5878" marT="5878" marB="0" anchor="b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1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68,3</a:t>
                      </a:r>
                    </a:p>
                  </a:txBody>
                  <a:tcPr marL="5394" marR="5394" marT="5394" marB="0" anchor="b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1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68,6</a:t>
                      </a:r>
                    </a:p>
                  </a:txBody>
                  <a:tcPr marL="5394" marR="5394" marT="5394" marB="0" anchor="b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1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68,9</a:t>
                      </a:r>
                    </a:p>
                  </a:txBody>
                  <a:tcPr marL="5394" marR="5394" marT="5394" marB="0" anchor="b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1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70,2</a:t>
                      </a:r>
                    </a:p>
                  </a:txBody>
                  <a:tcPr marL="5394" marR="5394" marT="5394" marB="0" anchor="b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1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70,5</a:t>
                      </a:r>
                    </a:p>
                  </a:txBody>
                  <a:tcPr marL="5394" marR="5394" marT="5394" marB="0" anchor="b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1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70,8</a:t>
                      </a:r>
                    </a:p>
                  </a:txBody>
                  <a:tcPr marL="5394" marR="5394" marT="5394" marB="0" anchor="b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1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71,1</a:t>
                      </a:r>
                    </a:p>
                  </a:txBody>
                  <a:tcPr marL="5394" marR="5394" marT="5394" marB="0" anchor="b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1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71,4</a:t>
                      </a:r>
                    </a:p>
                  </a:txBody>
                  <a:tcPr marL="5394" marR="5394" marT="5394" marB="0" anchor="b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1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71,7</a:t>
                      </a:r>
                    </a:p>
                  </a:txBody>
                  <a:tcPr marL="5394" marR="5394" marT="5394" marB="0" anchor="b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5875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altLang="ru-RU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 Сальдо міжнародних мігрантів в Україні, млн.осіб</a:t>
                      </a:r>
                      <a:endParaRPr kumimoji="0" lang="uk-UA" altLang="ru-RU" sz="11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5878" marR="5878" marT="5878" marB="0" anchor="b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0,016</a:t>
                      </a:r>
                    </a:p>
                  </a:txBody>
                  <a:tcPr marL="5394" marR="5394" marT="5394" marB="0" anchor="b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0,061</a:t>
                      </a:r>
                    </a:p>
                  </a:txBody>
                  <a:tcPr marL="5394" marR="5394" marT="5394" marB="0" anchor="b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0,061</a:t>
                      </a:r>
                    </a:p>
                  </a:txBody>
                  <a:tcPr marL="5394" marR="5394" marT="5394" marB="0" anchor="b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0,061</a:t>
                      </a:r>
                    </a:p>
                  </a:txBody>
                  <a:tcPr marL="5394" marR="5394" marT="5394" marB="0" anchor="b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0,061</a:t>
                      </a:r>
                    </a:p>
                  </a:txBody>
                  <a:tcPr marL="5394" marR="5394" marT="5394" marB="0" anchor="b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0,061</a:t>
                      </a:r>
                    </a:p>
                  </a:txBody>
                  <a:tcPr marL="5394" marR="5394" marT="5394" marB="0" anchor="b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0,061</a:t>
                      </a:r>
                    </a:p>
                  </a:txBody>
                  <a:tcPr marL="5394" marR="5394" marT="5394" marB="0" anchor="b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0,061</a:t>
                      </a:r>
                    </a:p>
                  </a:txBody>
                  <a:tcPr marL="5394" marR="5394" marT="5394" marB="0" anchor="b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0,061</a:t>
                      </a:r>
                    </a:p>
                  </a:txBody>
                  <a:tcPr marL="5394" marR="5394" marT="5394" marB="0" anchor="b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4115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altLang="ru-RU" sz="11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частка сальдо міжнародних мігрантів від населення України, %</a:t>
                      </a:r>
                      <a:endParaRPr kumimoji="0" lang="ru-RU" altLang="ru-RU" sz="1100" b="0" i="1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5878" marR="5878" marT="5878" marB="0" anchor="b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1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0,035</a:t>
                      </a:r>
                    </a:p>
                  </a:txBody>
                  <a:tcPr marL="5394" marR="5394" marT="5394" marB="0" anchor="b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1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0,136</a:t>
                      </a:r>
                    </a:p>
                  </a:txBody>
                  <a:tcPr marL="5394" marR="5394" marT="5394" marB="0" anchor="b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1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0,135</a:t>
                      </a:r>
                    </a:p>
                  </a:txBody>
                  <a:tcPr marL="5394" marR="5394" marT="5394" marB="0" anchor="b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1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0,131</a:t>
                      </a:r>
                    </a:p>
                  </a:txBody>
                  <a:tcPr marL="5394" marR="5394" marT="5394" marB="0" anchor="b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1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0,127</a:t>
                      </a:r>
                    </a:p>
                  </a:txBody>
                  <a:tcPr marL="5394" marR="5394" marT="5394" marB="0" anchor="b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1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0,125</a:t>
                      </a:r>
                    </a:p>
                  </a:txBody>
                  <a:tcPr marL="5394" marR="5394" marT="5394" marB="0" anchor="b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1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0,122</a:t>
                      </a:r>
                    </a:p>
                  </a:txBody>
                  <a:tcPr marL="5394" marR="5394" marT="5394" marB="0" anchor="b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1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0,120</a:t>
                      </a:r>
                    </a:p>
                  </a:txBody>
                  <a:tcPr marL="5394" marR="5394" marT="5394" marB="0" anchor="b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1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0,116</a:t>
                      </a:r>
                    </a:p>
                  </a:txBody>
                  <a:tcPr marL="5394" marR="5394" marT="5394" marB="0" anchor="b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0478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altLang="ru-RU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Жінок дітородного віку (18-49 років) в Україні, млн.осіб</a:t>
                      </a:r>
                      <a:endParaRPr kumimoji="0" lang="uk-UA" altLang="ru-RU" sz="11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5878" marR="5878" marT="5878" marB="0" anchor="b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11,0</a:t>
                      </a:r>
                    </a:p>
                  </a:txBody>
                  <a:tcPr marL="5394" marR="5394" marT="5394" marB="0" anchor="b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10,4</a:t>
                      </a:r>
                    </a:p>
                  </a:txBody>
                  <a:tcPr marL="5394" marR="5394" marT="5394" marB="0" anchor="b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9,8</a:t>
                      </a:r>
                    </a:p>
                  </a:txBody>
                  <a:tcPr marL="5394" marR="5394" marT="5394" marB="0" anchor="b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9,2</a:t>
                      </a:r>
                    </a:p>
                  </a:txBody>
                  <a:tcPr marL="5394" marR="5394" marT="5394" marB="0" anchor="b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8,7</a:t>
                      </a:r>
                    </a:p>
                  </a:txBody>
                  <a:tcPr marL="5394" marR="5394" marT="5394" marB="0" anchor="b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8,3</a:t>
                      </a:r>
                    </a:p>
                  </a:txBody>
                  <a:tcPr marL="5394" marR="5394" marT="5394" marB="0" anchor="b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8,4</a:t>
                      </a:r>
                    </a:p>
                  </a:txBody>
                  <a:tcPr marL="5394" marR="5394" marT="5394" marB="0" anchor="b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9,1</a:t>
                      </a:r>
                    </a:p>
                  </a:txBody>
                  <a:tcPr marL="5394" marR="5394" marT="5394" marB="0" anchor="b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10,1</a:t>
                      </a:r>
                    </a:p>
                  </a:txBody>
                  <a:tcPr marL="5394" marR="5394" marT="5394" marB="0" anchor="b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9684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altLang="ru-RU" sz="11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частка жінок дітородного віку від населення  України, %</a:t>
                      </a:r>
                      <a:endParaRPr kumimoji="0" lang="uk-UA" altLang="ru-RU" sz="1100" b="0" i="1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5878" marR="5878" marT="5878" marB="0" anchor="b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1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24,1</a:t>
                      </a:r>
                    </a:p>
                  </a:txBody>
                  <a:tcPr marL="5394" marR="5394" marT="5394" marB="0" anchor="b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23,0</a:t>
                      </a:r>
                    </a:p>
                  </a:txBody>
                  <a:tcPr marL="5394" marR="5394" marT="5394" marB="0" anchor="b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21,4</a:t>
                      </a:r>
                    </a:p>
                  </a:txBody>
                  <a:tcPr marL="5394" marR="5394" marT="5394" marB="0" anchor="b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19,5</a:t>
                      </a:r>
                    </a:p>
                  </a:txBody>
                  <a:tcPr marL="5394" marR="5394" marT="5394" marB="0" anchor="b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18,1</a:t>
                      </a:r>
                    </a:p>
                  </a:txBody>
                  <a:tcPr marL="5394" marR="5394" marT="5394" marB="0" anchor="b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16,7</a:t>
                      </a:r>
                    </a:p>
                  </a:txBody>
                  <a:tcPr marL="5394" marR="5394" marT="5394" marB="0" anchor="b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16,7</a:t>
                      </a:r>
                    </a:p>
                  </a:txBody>
                  <a:tcPr marL="5394" marR="5394" marT="5394" marB="0" anchor="b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17,8</a:t>
                      </a:r>
                    </a:p>
                  </a:txBody>
                  <a:tcPr marL="5394" marR="5394" marT="5394" marB="0" anchor="b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19,1</a:t>
                      </a:r>
                    </a:p>
                  </a:txBody>
                  <a:tcPr marL="5394" marR="5394" marT="5394" marB="0" anchor="b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7462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altLang="ru-RU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Дітей (0-17 років) в Україні, млн. осіб</a:t>
                      </a:r>
                      <a:endParaRPr kumimoji="0" lang="uk-UA" altLang="ru-RU" sz="11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5878" marR="5878" marT="5878" marB="0" anchor="b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8,1</a:t>
                      </a:r>
                    </a:p>
                  </a:txBody>
                  <a:tcPr marL="5394" marR="5394" marT="5394" marB="0" anchor="b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8,0</a:t>
                      </a:r>
                    </a:p>
                  </a:txBody>
                  <a:tcPr marL="5394" marR="5394" marT="5394" marB="0" anchor="b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9,5</a:t>
                      </a:r>
                    </a:p>
                  </a:txBody>
                  <a:tcPr marL="5394" marR="5394" marT="5394" marB="0" anchor="b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11,8</a:t>
                      </a:r>
                    </a:p>
                  </a:txBody>
                  <a:tcPr marL="5394" marR="5394" marT="5394" marB="0" anchor="b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13,5</a:t>
                      </a:r>
                    </a:p>
                  </a:txBody>
                  <a:tcPr marL="5394" marR="5394" marT="5394" marB="0" anchor="b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14,8</a:t>
                      </a:r>
                    </a:p>
                  </a:txBody>
                  <a:tcPr marL="5394" marR="5394" marT="5394" marB="0" anchor="b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14,7</a:t>
                      </a:r>
                    </a:p>
                  </a:txBody>
                  <a:tcPr marL="5394" marR="5394" marT="5394" marB="0" anchor="b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14,4</a:t>
                      </a:r>
                    </a:p>
                  </a:txBody>
                  <a:tcPr marL="5394" marR="5394" marT="5394" marB="0" anchor="b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14,8</a:t>
                      </a:r>
                    </a:p>
                  </a:txBody>
                  <a:tcPr marL="5394" marR="5394" marT="5394" marB="0" anchor="b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7351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altLang="ru-RU" sz="11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частка дітей  від населення України, %</a:t>
                      </a:r>
                      <a:endParaRPr kumimoji="0" lang="uk-UA" altLang="ru-RU" sz="1100" b="0" i="1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5878" marR="5878" marT="5878" marB="0" anchor="b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1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17,7</a:t>
                      </a:r>
                    </a:p>
                  </a:txBody>
                  <a:tcPr marL="5394" marR="5394" marT="5394" marB="0" anchor="b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17,8</a:t>
                      </a:r>
                    </a:p>
                  </a:txBody>
                  <a:tcPr marL="5394" marR="5394" marT="5394" marB="0" anchor="b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20,9</a:t>
                      </a:r>
                    </a:p>
                  </a:txBody>
                  <a:tcPr marL="5394" marR="5394" marT="5394" marB="0" anchor="b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25,0</a:t>
                      </a:r>
                    </a:p>
                  </a:txBody>
                  <a:tcPr marL="5394" marR="5394" marT="5394" marB="0" anchor="b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28,0</a:t>
                      </a:r>
                    </a:p>
                  </a:txBody>
                  <a:tcPr marL="5394" marR="5394" marT="5394" marB="0" anchor="b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30,0</a:t>
                      </a:r>
                    </a:p>
                  </a:txBody>
                  <a:tcPr marL="5394" marR="5394" marT="5394" marB="0" anchor="b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29,3</a:t>
                      </a:r>
                    </a:p>
                  </a:txBody>
                  <a:tcPr marL="5394" marR="5394" marT="5394" marB="0" anchor="b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28,1</a:t>
                      </a:r>
                    </a:p>
                  </a:txBody>
                  <a:tcPr marL="5394" marR="5394" marT="5394" marB="0" anchor="b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27,9</a:t>
                      </a:r>
                    </a:p>
                  </a:txBody>
                  <a:tcPr marL="5394" marR="5394" marT="5394" marB="0" anchor="b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7351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altLang="ru-RU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Дітей на одну жінку дітородного віку в Україні, осіб</a:t>
                      </a:r>
                      <a:endParaRPr kumimoji="0" lang="uk-UA" altLang="ru-RU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5878" marR="5878" marT="5878" marB="0" anchor="b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0,7</a:t>
                      </a:r>
                    </a:p>
                  </a:txBody>
                  <a:tcPr marL="5394" marR="5394" marT="5394" marB="0" anchor="b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0,8</a:t>
                      </a:r>
                    </a:p>
                  </a:txBody>
                  <a:tcPr marL="5394" marR="5394" marT="5394" marB="0" anchor="b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1,0</a:t>
                      </a:r>
                    </a:p>
                  </a:txBody>
                  <a:tcPr marL="5394" marR="5394" marT="5394" marB="0" anchor="b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1,3</a:t>
                      </a:r>
                    </a:p>
                  </a:txBody>
                  <a:tcPr marL="5394" marR="5394" marT="5394" marB="0" anchor="b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1,6</a:t>
                      </a:r>
                    </a:p>
                  </a:txBody>
                  <a:tcPr marL="5394" marR="5394" marT="5394" marB="0" anchor="b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1,8</a:t>
                      </a:r>
                    </a:p>
                  </a:txBody>
                  <a:tcPr marL="5394" marR="5394" marT="5394" marB="0" anchor="b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1,8</a:t>
                      </a:r>
                    </a:p>
                  </a:txBody>
                  <a:tcPr marL="5394" marR="5394" marT="5394" marB="0" anchor="b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1,6</a:t>
                      </a:r>
                    </a:p>
                  </a:txBody>
                  <a:tcPr marL="5394" marR="5394" marT="5394" marB="0" anchor="b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1,5</a:t>
                      </a:r>
                    </a:p>
                  </a:txBody>
                  <a:tcPr marL="5394" marR="5394" marT="5394" marB="0" anchor="b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7351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altLang="ru-RU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Народилося  в Україні за рік, млн. осіб</a:t>
                      </a:r>
                      <a:endParaRPr kumimoji="0" lang="uk-UA" altLang="ru-RU" sz="11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5878" marR="5878" marT="5878" marB="0" anchor="b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0,494</a:t>
                      </a:r>
                    </a:p>
                  </a:txBody>
                  <a:tcPr marL="5394" marR="5394" marT="5394" marB="0" anchor="b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0,622</a:t>
                      </a:r>
                    </a:p>
                  </a:txBody>
                  <a:tcPr marL="5394" marR="5394" marT="5394" marB="0" anchor="b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0,825</a:t>
                      </a:r>
                    </a:p>
                  </a:txBody>
                  <a:tcPr marL="5394" marR="5394" marT="5394" marB="0" anchor="b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0,864</a:t>
                      </a:r>
                    </a:p>
                  </a:txBody>
                  <a:tcPr marL="5394" marR="5394" marT="5394" marB="0" anchor="b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0,822</a:t>
                      </a:r>
                    </a:p>
                  </a:txBody>
                  <a:tcPr marL="5394" marR="5394" marT="5394" marB="0" anchor="b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0,779</a:t>
                      </a:r>
                    </a:p>
                  </a:txBody>
                  <a:tcPr marL="5394" marR="5394" marT="5394" marB="0" anchor="b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0,791</a:t>
                      </a:r>
                    </a:p>
                  </a:txBody>
                  <a:tcPr marL="5394" marR="5394" marT="5394" marB="0" anchor="b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0,861</a:t>
                      </a:r>
                    </a:p>
                  </a:txBody>
                  <a:tcPr marL="5394" marR="5394" marT="5394" marB="0" anchor="b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0,951</a:t>
                      </a:r>
                    </a:p>
                  </a:txBody>
                  <a:tcPr marL="5394" marR="5394" marT="5394" marB="0" anchor="b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2700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altLang="ru-RU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Народилося в Україні на 1000 жінок дітородного віку, осіб</a:t>
                      </a:r>
                      <a:endParaRPr kumimoji="0" lang="uk-UA" altLang="ru-RU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5878" marR="5878" marT="5878" marB="0" anchor="b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44,9</a:t>
                      </a:r>
                    </a:p>
                  </a:txBody>
                  <a:tcPr marL="5394" marR="5394" marT="5394" marB="0" anchor="b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60,0</a:t>
                      </a:r>
                    </a:p>
                  </a:txBody>
                  <a:tcPr marL="5394" marR="5394" marT="5394" marB="0" anchor="b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85,0</a:t>
                      </a:r>
                    </a:p>
                  </a:txBody>
                  <a:tcPr marL="5394" marR="5394" marT="5394" marB="0" anchor="b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95,0</a:t>
                      </a:r>
                    </a:p>
                  </a:txBody>
                  <a:tcPr marL="5394" marR="5394" marT="5394" marB="0" anchor="b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95,0</a:t>
                      </a:r>
                    </a:p>
                  </a:txBody>
                  <a:tcPr marL="5394" marR="5394" marT="5394" marB="0" anchor="b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95,0</a:t>
                      </a:r>
                    </a:p>
                  </a:txBody>
                  <a:tcPr marL="5394" marR="5394" marT="5394" marB="0" anchor="b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95,0</a:t>
                      </a:r>
                    </a:p>
                  </a:txBody>
                  <a:tcPr marL="5394" marR="5394" marT="5394" marB="0" anchor="b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95,0</a:t>
                      </a:r>
                    </a:p>
                  </a:txBody>
                  <a:tcPr marL="5394" marR="5394" marT="5394" marB="0" anchor="b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95,0</a:t>
                      </a:r>
                    </a:p>
                  </a:txBody>
                  <a:tcPr marL="5394" marR="5394" marT="5394" marB="0" anchor="b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22700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altLang="ru-RU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Чоловіки (18-60 р.) та жінки  (50-60 р.) в Україні, млн. осіб </a:t>
                      </a:r>
                      <a:endParaRPr kumimoji="0" lang="uk-UA" altLang="ru-RU" sz="11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5878" marR="5878" marT="5878" marB="0" anchor="b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17,8</a:t>
                      </a:r>
                    </a:p>
                  </a:txBody>
                  <a:tcPr marL="5394" marR="5394" marT="5394" marB="0" anchor="b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17,5</a:t>
                      </a:r>
                    </a:p>
                  </a:txBody>
                  <a:tcPr marL="5394" marR="5394" marT="5394" marB="0" anchor="b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16,5</a:t>
                      </a:r>
                    </a:p>
                  </a:txBody>
                  <a:tcPr marL="5394" marR="5394" marT="5394" marB="0" anchor="b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15,6</a:t>
                      </a:r>
                    </a:p>
                  </a:txBody>
                  <a:tcPr marL="5394" marR="5394" marT="5394" marB="0" anchor="b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15,5</a:t>
                      </a:r>
                    </a:p>
                  </a:txBody>
                  <a:tcPr marL="5394" marR="5394" marT="5394" marB="0" anchor="b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15,6</a:t>
                      </a:r>
                    </a:p>
                  </a:txBody>
                  <a:tcPr marL="5394" marR="5394" marT="5394" marB="0" anchor="b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16,2</a:t>
                      </a:r>
                    </a:p>
                  </a:txBody>
                  <a:tcPr marL="5394" marR="5394" marT="5394" marB="0" anchor="b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16,3</a:t>
                      </a:r>
                    </a:p>
                  </a:txBody>
                  <a:tcPr marL="5394" marR="5394" marT="5394" marB="0" anchor="b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15,9</a:t>
                      </a:r>
                    </a:p>
                  </a:txBody>
                  <a:tcPr marL="5394" marR="5394" marT="5394" marB="0" anchor="b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C09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34115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altLang="ru-RU" sz="11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частка чоловіків (18-60р.) та жінок (50-60 р.) від населення України, %</a:t>
                      </a:r>
                      <a:endParaRPr kumimoji="0" lang="uk-UA" altLang="ru-RU" sz="1100" b="0" i="1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5878" marR="5878" marT="5878" marB="0" anchor="b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1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38,9</a:t>
                      </a:r>
                    </a:p>
                  </a:txBody>
                  <a:tcPr marL="5394" marR="5394" marT="5394" marB="0" anchor="b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38,8</a:t>
                      </a:r>
                    </a:p>
                  </a:txBody>
                  <a:tcPr marL="5394" marR="5394" marT="5394" marB="0" anchor="b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36,2</a:t>
                      </a:r>
                    </a:p>
                  </a:txBody>
                  <a:tcPr marL="5394" marR="5394" marT="5394" marB="0" anchor="b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33,2</a:t>
                      </a:r>
                    </a:p>
                  </a:txBody>
                  <a:tcPr marL="5394" marR="5394" marT="5394" marB="0" anchor="b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32,1</a:t>
                      </a:r>
                    </a:p>
                  </a:txBody>
                  <a:tcPr marL="5394" marR="5394" marT="5394" marB="0" anchor="b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31,6</a:t>
                      </a:r>
                    </a:p>
                  </a:txBody>
                  <a:tcPr marL="5394" marR="5394" marT="5394" marB="0" anchor="b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32,2</a:t>
                      </a:r>
                    </a:p>
                  </a:txBody>
                  <a:tcPr marL="5394" marR="5394" marT="5394" marB="0" anchor="b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31,9</a:t>
                      </a:r>
                    </a:p>
                  </a:txBody>
                  <a:tcPr marL="5394" marR="5394" marT="5394" marB="0" anchor="b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30,1</a:t>
                      </a:r>
                    </a:p>
                  </a:txBody>
                  <a:tcPr marL="5394" marR="5394" marT="5394" marB="0" anchor="b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C09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7351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altLang="ru-RU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Населення від 61 року в Україні, млн. осіб</a:t>
                      </a:r>
                      <a:endParaRPr kumimoji="0" lang="uk-UA" altLang="ru-RU" sz="11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5878" marR="5878" marT="5878" marB="0" anchor="b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A2C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9,3</a:t>
                      </a:r>
                    </a:p>
                  </a:txBody>
                  <a:tcPr marL="5394" marR="5394" marT="5394" marB="0" anchor="b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A2C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9,3</a:t>
                      </a:r>
                    </a:p>
                  </a:txBody>
                  <a:tcPr marL="5394" marR="5394" marT="5394" marB="0" anchor="b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A2C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9,8</a:t>
                      </a:r>
                    </a:p>
                  </a:txBody>
                  <a:tcPr marL="5394" marR="5394" marT="5394" marB="0" anchor="b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A2C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10,5</a:t>
                      </a:r>
                    </a:p>
                  </a:txBody>
                  <a:tcPr marL="5394" marR="5394" marT="5394" marB="0" anchor="b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A2C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10,6</a:t>
                      </a:r>
                    </a:p>
                  </a:txBody>
                  <a:tcPr marL="5394" marR="5394" marT="5394" marB="0" anchor="b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A2C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10,7</a:t>
                      </a:r>
                    </a:p>
                  </a:txBody>
                  <a:tcPr marL="5394" marR="5394" marT="5394" marB="0" anchor="b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A2C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10,9</a:t>
                      </a:r>
                    </a:p>
                  </a:txBody>
                  <a:tcPr marL="5394" marR="5394" marT="5394" marB="0" anchor="b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A2C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11,4</a:t>
                      </a:r>
                    </a:p>
                  </a:txBody>
                  <a:tcPr marL="5394" marR="5394" marT="5394" marB="0" anchor="b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A2C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12,1</a:t>
                      </a:r>
                    </a:p>
                  </a:txBody>
                  <a:tcPr marL="5394" marR="5394" marT="5394" marB="0" anchor="b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A2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22700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altLang="ru-RU" sz="11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частка населення від 61 років  від населення України, %</a:t>
                      </a:r>
                      <a:endParaRPr kumimoji="0" lang="uk-UA" altLang="ru-RU" sz="1100" b="0" i="1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5878" marR="5878" marT="5878" marB="0" anchor="b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A2C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1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20,2</a:t>
                      </a:r>
                    </a:p>
                  </a:txBody>
                  <a:tcPr marL="5394" marR="5394" marT="5394" marB="0" anchor="b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A2C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20,5</a:t>
                      </a:r>
                    </a:p>
                  </a:txBody>
                  <a:tcPr marL="5394" marR="5394" marT="5394" marB="0" anchor="b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A2C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21,5</a:t>
                      </a:r>
                    </a:p>
                  </a:txBody>
                  <a:tcPr marL="5394" marR="5394" marT="5394" marB="0" anchor="b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A2C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22,3</a:t>
                      </a:r>
                    </a:p>
                  </a:txBody>
                  <a:tcPr marL="5394" marR="5394" marT="5394" marB="0" anchor="b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A2C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21,9</a:t>
                      </a:r>
                    </a:p>
                  </a:txBody>
                  <a:tcPr marL="5394" marR="5394" marT="5394" marB="0" anchor="b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A2C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21,7</a:t>
                      </a:r>
                    </a:p>
                  </a:txBody>
                  <a:tcPr marL="5394" marR="5394" marT="5394" marB="0" anchor="b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A2C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21,8</a:t>
                      </a:r>
                    </a:p>
                  </a:txBody>
                  <a:tcPr marL="5394" marR="5394" marT="5394" marB="0" anchor="b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A2C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22,2</a:t>
                      </a:r>
                    </a:p>
                  </a:txBody>
                  <a:tcPr marL="5394" marR="5394" marT="5394" marB="0" anchor="b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A2C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22,9</a:t>
                      </a:r>
                    </a:p>
                  </a:txBody>
                  <a:tcPr marL="5394" marR="5394" marT="5394" marB="0" anchor="b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A2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17351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altLang="ru-RU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Померлих за рік в Україні, млн. осіб</a:t>
                      </a:r>
                      <a:endParaRPr kumimoji="0" lang="uk-UA" altLang="ru-RU" sz="11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5878" marR="5878" marT="5878" marB="0" anchor="b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A2C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0,696</a:t>
                      </a:r>
                    </a:p>
                  </a:txBody>
                  <a:tcPr marL="5394" marR="5394" marT="5394" marB="0" anchor="b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A2C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0,659</a:t>
                      </a:r>
                    </a:p>
                  </a:txBody>
                  <a:tcPr marL="5394" marR="5394" marT="5394" marB="0" anchor="b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A2C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0,667</a:t>
                      </a:r>
                    </a:p>
                  </a:txBody>
                  <a:tcPr marL="5394" marR="5394" marT="5394" marB="0" anchor="b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A2C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0,686</a:t>
                      </a:r>
                    </a:p>
                  </a:txBody>
                  <a:tcPr marL="5394" marR="5394" marT="5394" marB="0" anchor="b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A2C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0,704</a:t>
                      </a:r>
                    </a:p>
                  </a:txBody>
                  <a:tcPr marL="5394" marR="5394" marT="5394" marB="0" anchor="b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A2C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0,719</a:t>
                      </a:r>
                    </a:p>
                  </a:txBody>
                  <a:tcPr marL="5394" marR="5394" marT="5394" marB="0" anchor="b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A2C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0,733</a:t>
                      </a:r>
                    </a:p>
                  </a:txBody>
                  <a:tcPr marL="5394" marR="5394" marT="5394" marB="0" anchor="b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A2C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0,749</a:t>
                      </a:r>
                    </a:p>
                  </a:txBody>
                  <a:tcPr marL="5394" marR="5394" marT="5394" marB="0" anchor="b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A2C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0,771</a:t>
                      </a:r>
                    </a:p>
                  </a:txBody>
                  <a:tcPr marL="5394" marR="5394" marT="5394" marB="0" anchor="b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A2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  <a:tr h="17351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altLang="ru-RU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Померлих на 1000 жителів України, осіб</a:t>
                      </a:r>
                      <a:endParaRPr kumimoji="0" lang="uk-UA" altLang="ru-RU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5878" marR="5878" marT="5878" marB="0" anchor="b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A2C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19,3</a:t>
                      </a:r>
                    </a:p>
                  </a:txBody>
                  <a:tcPr marL="5394" marR="5394" marT="5394" marB="0" anchor="b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A2C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14,6</a:t>
                      </a:r>
                    </a:p>
                  </a:txBody>
                  <a:tcPr marL="5394" marR="5394" marT="5394" marB="0" anchor="b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A2C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14,6</a:t>
                      </a:r>
                    </a:p>
                  </a:txBody>
                  <a:tcPr marL="5394" marR="5394" marT="5394" marB="0" anchor="b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A2C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14,6</a:t>
                      </a:r>
                    </a:p>
                  </a:txBody>
                  <a:tcPr marL="5394" marR="5394" marT="5394" marB="0" anchor="b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A2C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14,6</a:t>
                      </a:r>
                    </a:p>
                  </a:txBody>
                  <a:tcPr marL="5394" marR="5394" marT="5394" marB="0" anchor="b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A2C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14,6</a:t>
                      </a:r>
                    </a:p>
                  </a:txBody>
                  <a:tcPr marL="5394" marR="5394" marT="5394" marB="0" anchor="b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A2C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14,6</a:t>
                      </a:r>
                    </a:p>
                  </a:txBody>
                  <a:tcPr marL="5394" marR="5394" marT="5394" marB="0" anchor="b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A2C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14,6</a:t>
                      </a:r>
                    </a:p>
                  </a:txBody>
                  <a:tcPr marL="5394" marR="5394" marT="5394" marB="0" anchor="b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A2C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14,6</a:t>
                      </a:r>
                    </a:p>
                  </a:txBody>
                  <a:tcPr marL="5394" marR="5394" marT="5394" marB="0" anchor="b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A2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7"/>
                  </a:ext>
                </a:extLst>
              </a:tr>
            </a:tbl>
          </a:graphicData>
        </a:graphic>
      </p:graphicFrame>
      <p:sp>
        <p:nvSpPr>
          <p:cNvPr id="18756" name="Прямоугольник 4">
            <a:extLst>
              <a:ext uri="{FF2B5EF4-FFF2-40B4-BE49-F238E27FC236}">
                <a16:creationId xmlns:a16="http://schemas.microsoft.com/office/drawing/2014/main" id="{21F26EBD-7FC5-4F86-87CF-841D4F5BDF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134100"/>
            <a:ext cx="80533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uk-UA" altLang="ru-RU" sz="1800">
                <a:solidFill>
                  <a:srgbClr val="0070C0"/>
                </a:solidFill>
              </a:rPr>
              <a:t>(проектна модель у разі </a:t>
            </a:r>
            <a:r>
              <a:rPr lang="uk-UA" altLang="ru-RU" sz="1800" b="1" u="sng">
                <a:solidFill>
                  <a:srgbClr val="0070C0"/>
                </a:solidFill>
              </a:rPr>
              <a:t>змін</a:t>
            </a:r>
            <a:r>
              <a:rPr lang="uk-UA" altLang="ru-RU" sz="1800">
                <a:solidFill>
                  <a:srgbClr val="0070C0"/>
                </a:solidFill>
              </a:rPr>
              <a:t> в політиці держави )</a:t>
            </a:r>
          </a:p>
        </p:txBody>
      </p:sp>
      <p:sp>
        <p:nvSpPr>
          <p:cNvPr id="18757" name="Номер слайда 1">
            <a:extLst>
              <a:ext uri="{FF2B5EF4-FFF2-40B4-BE49-F238E27FC236}">
                <a16:creationId xmlns:a16="http://schemas.microsoft.com/office/drawing/2014/main" id="{19A9E59B-0760-4779-9864-38453544725F}"/>
              </a:ext>
            </a:extLst>
          </p:cNvPr>
          <p:cNvSpPr txBox="1">
            <a:spLocks noGrp="1"/>
          </p:cNvSpPr>
          <p:nvPr/>
        </p:nvSpPr>
        <p:spPr bwMode="auto">
          <a:xfrm>
            <a:off x="6677025" y="6483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A523645C-1FC4-492C-92F5-93D2976F34A0}" type="slidenum">
              <a:rPr lang="ru-RU" altLang="ru-RU" sz="1200">
                <a:solidFill>
                  <a:schemeClr val="bg1"/>
                </a:solidFill>
              </a:rPr>
              <a:pPr algn="r" eaLnBrk="1" hangingPunct="1">
                <a:spcBef>
                  <a:spcPct val="0"/>
                </a:spcBef>
                <a:buFontTx/>
                <a:buNone/>
              </a:pPr>
              <a:t>7</a:t>
            </a:fld>
            <a:endParaRPr lang="ru-RU" altLang="ru-RU" sz="1200">
              <a:solidFill>
                <a:schemeClr val="bg1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Номер слайда 1">
            <a:extLst>
              <a:ext uri="{FF2B5EF4-FFF2-40B4-BE49-F238E27FC236}">
                <a16:creationId xmlns:a16="http://schemas.microsoft.com/office/drawing/2014/main" id="{2557733B-A62E-4C62-8E56-6FDAC34EE4D7}"/>
              </a:ext>
            </a:extLst>
          </p:cNvPr>
          <p:cNvSpPr txBox="1">
            <a:spLocks noGrp="1"/>
          </p:cNvSpPr>
          <p:nvPr/>
        </p:nvSpPr>
        <p:spPr bwMode="auto">
          <a:xfrm>
            <a:off x="6677025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2A81746F-217F-486D-9EBA-173091DA594C}" type="slidenum">
              <a:rPr lang="ru-RU" altLang="ru-RU" sz="1200">
                <a:solidFill>
                  <a:schemeClr val="bg1"/>
                </a:solidFill>
              </a:rPr>
              <a:pPr algn="r" eaLnBrk="1" hangingPunct="1">
                <a:spcBef>
                  <a:spcPct val="0"/>
                </a:spcBef>
                <a:buFontTx/>
                <a:buNone/>
              </a:pPr>
              <a:t>8</a:t>
            </a:fld>
            <a:endParaRPr lang="ru-RU" altLang="ru-RU" sz="1200">
              <a:solidFill>
                <a:schemeClr val="bg1"/>
              </a:solidFill>
            </a:endParaRPr>
          </a:p>
        </p:txBody>
      </p:sp>
      <p:sp>
        <p:nvSpPr>
          <p:cNvPr id="13315" name="TextBox 6">
            <a:extLst>
              <a:ext uri="{FF2B5EF4-FFF2-40B4-BE49-F238E27FC236}">
                <a16:creationId xmlns:a16="http://schemas.microsoft.com/office/drawing/2014/main" id="{4CCF25CE-3D3F-489D-B612-011D3F4DF3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875" y="415925"/>
            <a:ext cx="79740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uk-UA" altLang="ru-RU" sz="2400" b="1">
                <a:solidFill>
                  <a:srgbClr val="FF9900"/>
                </a:solidFill>
              </a:rPr>
              <a:t>Структура бюджету фізичної особи для моделювання</a:t>
            </a:r>
          </a:p>
        </p:txBody>
      </p:sp>
      <p:graphicFrame>
        <p:nvGraphicFramePr>
          <p:cNvPr id="27" name="Таблица 26">
            <a:extLst>
              <a:ext uri="{FF2B5EF4-FFF2-40B4-BE49-F238E27FC236}">
                <a16:creationId xmlns:a16="http://schemas.microsoft.com/office/drawing/2014/main" id="{3EAD57A8-8ED2-47CF-95D3-84C7FE37D27F}"/>
              </a:ext>
            </a:extLst>
          </p:cNvPr>
          <p:cNvGraphicFramePr>
            <a:graphicFrameLocks noGrp="1"/>
          </p:cNvGraphicFramePr>
          <p:nvPr/>
        </p:nvGraphicFramePr>
        <p:xfrm>
          <a:off x="1115572" y="972360"/>
          <a:ext cx="7177796" cy="4365056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3270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103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8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70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556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98867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uk-UA" sz="1100" b="1" u="none" strike="noStrike" noProof="0" dirty="0">
                          <a:effectLst/>
                        </a:rPr>
                        <a:t>Операційні витрати</a:t>
                      </a:r>
                      <a:endParaRPr lang="uk-UA" sz="11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 h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 rowSpan="19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uk-UA" sz="1400" b="1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Фізичні особи</a:t>
                      </a:r>
                    </a:p>
                  </a:txBody>
                  <a:tcPr marL="9340" marR="9340" marT="9340" marB="0" vert="vert270" anchor="ctr"/>
                </a:tc>
                <a:tc gridSpan="2"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uk-UA" sz="1100" b="1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Операційні надходження</a:t>
                      </a:r>
                    </a:p>
                  </a:txBody>
                  <a:tcPr marL="9340" marR="9340" marT="9340" marB="0" anchor="ctr"/>
                </a:tc>
                <a:tc h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613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1</a:t>
                      </a:r>
                      <a:endParaRPr lang="ru-RU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uk-UA" sz="1100" u="none" strike="noStrike" noProof="0" dirty="0">
                          <a:effectLst/>
                        </a:rPr>
                        <a:t>Витрати на домогосподарства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 v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1</a:t>
                      </a:r>
                      <a:endParaRPr lang="ru-RU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uk-UA" sz="1100" u="none" strike="noStrike" noProof="0" dirty="0">
                          <a:effectLst/>
                        </a:rPr>
                        <a:t>Зарплати + бонуси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8206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2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uk-UA" sz="1100" u="none" strike="noStrike" noProof="0" dirty="0">
                          <a:effectLst/>
                        </a:rPr>
                        <a:t>Витрати на відрахування до Д/М бюджетів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 v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2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uk-UA" sz="1100" u="none" strike="noStrike" noProof="0" dirty="0">
                          <a:effectLst/>
                        </a:rPr>
                        <a:t>Доходи від інвестицій і підприємницької діяльності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613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3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uk-UA" sz="1100" u="none" strike="noStrike" noProof="0" dirty="0">
                          <a:effectLst/>
                        </a:rPr>
                        <a:t>Імпорт товарів, послуг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 v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3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uk-UA" sz="1100" u="none" strike="noStrike" noProof="0" dirty="0">
                          <a:effectLst/>
                        </a:rPr>
                        <a:t>Експорт товарів, послуг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613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4</a:t>
                      </a:r>
                      <a:endParaRPr lang="ru-RU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uk-UA" sz="1100" u="none" strike="noStrike" noProof="0" dirty="0">
                          <a:effectLst/>
                        </a:rPr>
                        <a:t>Витрати на підсобне господарство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 v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4</a:t>
                      </a:r>
                      <a:endParaRPr lang="ru-RU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uk-UA" sz="1100" u="none" strike="noStrike" noProof="0" dirty="0">
                          <a:effectLst/>
                        </a:rPr>
                        <a:t>Доходи від підсобного господарства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613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5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uk-UA" sz="1100" u="none" strike="noStrike" noProof="0" dirty="0">
                          <a:effectLst/>
                        </a:rPr>
                        <a:t>Витрати на сірий ринок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 v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5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uk-UA" sz="1100" u="none" strike="noStrike" noProof="0" dirty="0">
                          <a:effectLst/>
                        </a:rPr>
                        <a:t>Доходи від сірого ринку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2420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uk-UA" sz="1100" b="1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Оборотні</a:t>
                      </a:r>
                      <a:r>
                        <a:rPr lang="uk-UA" sz="1100" b="1" u="none" strike="noStrike" noProof="0" dirty="0">
                          <a:effectLst/>
                        </a:rPr>
                        <a:t> активи</a:t>
                      </a:r>
                      <a:endParaRPr lang="uk-UA" sz="11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 h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uk-UA" sz="1100" b="1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Оборотні</a:t>
                      </a:r>
                      <a:r>
                        <a:rPr lang="uk-UA" sz="1100" b="1" u="none" strike="noStrike" noProof="0" dirty="0">
                          <a:effectLst/>
                        </a:rPr>
                        <a:t> активи</a:t>
                      </a:r>
                      <a:endParaRPr lang="uk-UA" sz="11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 h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8540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 dirty="0">
                          <a:effectLst/>
                        </a:rPr>
                        <a:t>1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100" u="none" strike="noStrike">
                          <a:effectLst/>
                        </a:rPr>
                        <a:t>Розміщення на депозит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 v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 dirty="0">
                          <a:effectLst/>
                        </a:rPr>
                        <a:t>1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100" u="none" strike="noStrike">
                          <a:effectLst/>
                        </a:rPr>
                        <a:t>Кошти з депозитів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5471">
                <a:tc>
                  <a:txBody>
                    <a:bodyPr/>
                    <a:lstStyle/>
                    <a:p>
                      <a:pPr algn="ctr" fontAlgn="ctr"/>
                      <a:r>
                        <a:rPr lang="uk-UA" sz="1800" u="none" strike="noStrike">
                          <a:effectLst/>
                        </a:rPr>
                        <a:t> </a:t>
                      </a:r>
                      <a:endParaRPr lang="uk-UA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uk-UA" sz="1800" u="none" strike="noStrike">
                          <a:effectLst/>
                        </a:rPr>
                        <a:t> </a:t>
                      </a:r>
                      <a:endParaRPr lang="uk-UA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 v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1100" u="none" strike="noStrike" noProof="0">
                          <a:effectLst/>
                        </a:rPr>
                        <a:t>2</a:t>
                      </a:r>
                      <a:endParaRPr lang="uk-UA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uk-UA" sz="1100" u="none" strike="noStrike" noProof="0" dirty="0">
                          <a:effectLst/>
                        </a:rPr>
                        <a:t>% доходи від депозитів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6131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uk-UA" sz="1100" b="1" u="none" strike="noStrike" noProof="0" dirty="0">
                          <a:effectLst/>
                        </a:rPr>
                        <a:t>Зобов'язання</a:t>
                      </a:r>
                      <a:endParaRPr lang="uk-UA" sz="11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 h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uk-UA" sz="1100" b="1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Зобов'язання</a:t>
                      </a:r>
                    </a:p>
                  </a:txBody>
                  <a:tcPr marL="9340" marR="9340" marT="9340" marB="0" anchor="ctr"/>
                </a:tc>
                <a:tc h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6131">
                <a:tc>
                  <a:txBody>
                    <a:bodyPr/>
                    <a:lstStyle/>
                    <a:p>
                      <a:pPr algn="ctr" fontAlgn="ctr"/>
                      <a:r>
                        <a:rPr lang="uk-UA" sz="1100" u="none" strike="noStrike" noProof="0" dirty="0">
                          <a:effectLst/>
                        </a:rPr>
                        <a:t>1</a:t>
                      </a:r>
                      <a:endParaRPr lang="uk-UA" sz="11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uk-UA" sz="1100" u="none" strike="noStrike" noProof="0" dirty="0">
                          <a:effectLst/>
                        </a:rPr>
                        <a:t>Допомога батькам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 v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1</a:t>
                      </a:r>
                      <a:endParaRPr lang="ru-RU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uk-UA" sz="1100" u="none" strike="noStrike" noProof="0" dirty="0">
                          <a:effectLst/>
                        </a:rPr>
                        <a:t>Допомога від батьків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6131">
                <a:tc>
                  <a:txBody>
                    <a:bodyPr/>
                    <a:lstStyle/>
                    <a:p>
                      <a:pPr algn="ctr" fontAlgn="ctr"/>
                      <a:r>
                        <a:rPr lang="uk-UA" sz="1100" u="none" strike="noStrike" noProof="0" dirty="0">
                          <a:effectLst/>
                        </a:rPr>
                        <a:t>2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uk-UA" sz="1100" u="none" strike="noStrike" noProof="0" dirty="0">
                          <a:effectLst/>
                        </a:rPr>
                        <a:t>Погашення кредитів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 v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2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uk-UA" sz="1100" u="none" strike="noStrike" noProof="0" dirty="0">
                          <a:effectLst/>
                        </a:rPr>
                        <a:t>Залучення кредитів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05471">
                <a:tc>
                  <a:txBody>
                    <a:bodyPr/>
                    <a:lstStyle/>
                    <a:p>
                      <a:pPr algn="ctr" fontAlgn="ctr"/>
                      <a:r>
                        <a:rPr lang="uk-UA" sz="1100" u="none" strike="noStrike" noProof="0" dirty="0">
                          <a:effectLst/>
                        </a:rPr>
                        <a:t>3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uk-UA" sz="1100" u="none" strike="noStrike" noProof="0" dirty="0">
                          <a:effectLst/>
                        </a:rPr>
                        <a:t>% витрати по кредитам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 v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1800" u="none" strike="noStrike">
                          <a:effectLst/>
                        </a:rPr>
                        <a:t> </a:t>
                      </a:r>
                      <a:endParaRPr lang="uk-UA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uk-UA" sz="1800" u="none" strike="noStrike" dirty="0">
                          <a:effectLst/>
                        </a:rPr>
                        <a:t> </a:t>
                      </a:r>
                      <a:endParaRPr lang="uk-UA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96131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uk-UA" sz="1100" b="1" u="none" strike="noStrike" noProof="0" dirty="0">
                          <a:effectLst/>
                        </a:rPr>
                        <a:t>Інвестиції</a:t>
                      </a:r>
                      <a:endParaRPr lang="uk-UA" sz="11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 h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uk-UA" sz="1100" b="1" u="none" strike="noStrike" noProof="0" dirty="0">
                          <a:effectLst/>
                        </a:rPr>
                        <a:t>Інвестиції</a:t>
                      </a:r>
                      <a:endParaRPr lang="uk-UA" sz="11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 h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9613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1</a:t>
                      </a:r>
                      <a:endParaRPr lang="ru-RU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uk-UA" sz="1100" u="none" strike="noStrike" noProof="0" dirty="0">
                          <a:effectLst/>
                        </a:rPr>
                        <a:t>Інвестиції в необоротні активи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 v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1</a:t>
                      </a:r>
                      <a:endParaRPr lang="ru-RU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uk-UA" sz="1100" u="none" strike="noStrike" noProof="0" dirty="0">
                          <a:effectLst/>
                        </a:rPr>
                        <a:t>Доходи від необоротних активів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9613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2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uk-UA" sz="1100" u="none" strike="noStrike" noProof="0" dirty="0">
                          <a:effectLst/>
                        </a:rPr>
                        <a:t>Інвестиції в дітей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 v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2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uk-UA" sz="1100" u="none" strike="noStrike" noProof="0" dirty="0">
                          <a:effectLst/>
                        </a:rPr>
                        <a:t>Допомога від дітей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9613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3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uk-UA" sz="1100" u="none" strike="noStrike" noProof="0" dirty="0">
                          <a:effectLst/>
                        </a:rPr>
                        <a:t>Інвестиції в недержавні фонди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 v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3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uk-UA" sz="1100" u="none" strike="noStrike" noProof="0" dirty="0">
                          <a:effectLst/>
                        </a:rPr>
                        <a:t>Доходи від інвестицій в недержавні фонди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9613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4</a:t>
                      </a:r>
                      <a:endParaRPr lang="ru-RU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uk-UA" sz="1100" u="none" strike="noStrike" noProof="0" dirty="0">
                          <a:effectLst/>
                        </a:rPr>
                        <a:t>Інвестиції в державні фонди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 v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4</a:t>
                      </a:r>
                      <a:endParaRPr lang="ru-RU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uk-UA" sz="1100" u="none" strike="noStrike" noProof="0" dirty="0">
                          <a:effectLst/>
                        </a:rPr>
                        <a:t>Соціальна допомога від держави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96131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uk-UA" sz="1100" b="1" u="none" strike="noStrike" noProof="0" dirty="0">
                          <a:effectLst/>
                        </a:rPr>
                        <a:t>Разом витрат</a:t>
                      </a:r>
                      <a:endParaRPr lang="uk-UA" sz="11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 h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uk-UA" sz="1100" b="1" u="none" strike="noStrike" noProof="0" dirty="0">
                          <a:effectLst/>
                        </a:rPr>
                        <a:t>Разом надходжень</a:t>
                      </a:r>
                      <a:endParaRPr lang="uk-UA" sz="11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 h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98D2A1EA-3ADE-4C0C-8A27-0B562AAE906F}"/>
              </a:ext>
            </a:extLst>
          </p:cNvPr>
          <p:cNvSpPr/>
          <p:nvPr/>
        </p:nvSpPr>
        <p:spPr>
          <a:xfrm>
            <a:off x="1143000" y="5351463"/>
            <a:ext cx="7200900" cy="1076325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ru-RU" sz="1600" dirty="0">
                <a:solidFill>
                  <a:srgbClr val="002060"/>
                </a:solidFill>
              </a:rPr>
              <a:t>Ми </a:t>
            </a:r>
            <a:r>
              <a:rPr lang="uk-UA" sz="1600" dirty="0">
                <a:solidFill>
                  <a:srgbClr val="002060"/>
                </a:solidFill>
              </a:rPr>
              <a:t>повинні виділити наступні рівні споживання:</a:t>
            </a:r>
          </a:p>
          <a:p>
            <a:pPr marL="285750" indent="-285750" eaLnBrk="1" hangingPunct="1">
              <a:buFontTx/>
              <a:buChar char="-"/>
              <a:defRPr/>
            </a:pPr>
            <a:r>
              <a:rPr lang="uk-UA" sz="1600" dirty="0">
                <a:solidFill>
                  <a:srgbClr val="002060"/>
                </a:solidFill>
              </a:rPr>
              <a:t>Мінімальний рівень (що гарантується державою)</a:t>
            </a:r>
          </a:p>
          <a:p>
            <a:pPr marL="285750" indent="-285750" eaLnBrk="1" hangingPunct="1">
              <a:buFontTx/>
              <a:buChar char="-"/>
              <a:defRPr/>
            </a:pPr>
            <a:r>
              <a:rPr lang="uk-UA" sz="1600" dirty="0">
                <a:solidFill>
                  <a:srgbClr val="002060"/>
                </a:solidFill>
              </a:rPr>
              <a:t>Середній рівень ( на рівні споживання жителів розвинених країн)</a:t>
            </a:r>
          </a:p>
          <a:p>
            <a:pPr marL="285750" indent="-285750" eaLnBrk="1" hangingPunct="1">
              <a:buFontTx/>
              <a:buChar char="-"/>
              <a:defRPr/>
            </a:pPr>
            <a:r>
              <a:rPr lang="uk-UA" sz="1600" dirty="0">
                <a:solidFill>
                  <a:srgbClr val="002060"/>
                </a:solidFill>
              </a:rPr>
              <a:t>Рівень розкоші ( все, що вище середнього рівня споживання).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Номер слайда 1">
            <a:extLst>
              <a:ext uri="{FF2B5EF4-FFF2-40B4-BE49-F238E27FC236}">
                <a16:creationId xmlns:a16="http://schemas.microsoft.com/office/drawing/2014/main" id="{8FBEC530-5F3E-4AD5-A42C-F6956A7E14C4}"/>
              </a:ext>
            </a:extLst>
          </p:cNvPr>
          <p:cNvSpPr txBox="1">
            <a:spLocks noGrp="1"/>
          </p:cNvSpPr>
          <p:nvPr/>
        </p:nvSpPr>
        <p:spPr bwMode="auto">
          <a:xfrm>
            <a:off x="6677025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D5CE0F73-42E7-4FB1-AB28-6F0D253FEB58}" type="slidenum">
              <a:rPr lang="ru-RU" altLang="ru-RU" sz="1200">
                <a:solidFill>
                  <a:schemeClr val="bg1"/>
                </a:solidFill>
              </a:rPr>
              <a:pPr algn="r" eaLnBrk="1" hangingPunct="1">
                <a:spcBef>
                  <a:spcPct val="0"/>
                </a:spcBef>
                <a:buFontTx/>
                <a:buNone/>
              </a:pPr>
              <a:t>9</a:t>
            </a:fld>
            <a:endParaRPr lang="ru-RU" altLang="ru-RU" sz="1200">
              <a:solidFill>
                <a:schemeClr val="bg1"/>
              </a:solidFill>
            </a:endParaRPr>
          </a:p>
        </p:txBody>
      </p:sp>
      <p:sp>
        <p:nvSpPr>
          <p:cNvPr id="15363" name="TextBox 6">
            <a:extLst>
              <a:ext uri="{FF2B5EF4-FFF2-40B4-BE49-F238E27FC236}">
                <a16:creationId xmlns:a16="http://schemas.microsoft.com/office/drawing/2014/main" id="{42B27C53-23A2-4047-8B14-121493730E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875" y="415925"/>
            <a:ext cx="79740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uk-UA" altLang="ru-RU" sz="2000" b="1">
                <a:solidFill>
                  <a:srgbClr val="FF9900"/>
                </a:solidFill>
              </a:rPr>
              <a:t>Економічна модель життя бездітної жінки та бездітного чоловіка</a:t>
            </a:r>
          </a:p>
        </p:txBody>
      </p:sp>
      <p:graphicFrame>
        <p:nvGraphicFramePr>
          <p:cNvPr id="27" name="Таблица 26">
            <a:extLst>
              <a:ext uri="{FF2B5EF4-FFF2-40B4-BE49-F238E27FC236}">
                <a16:creationId xmlns:a16="http://schemas.microsoft.com/office/drawing/2014/main" id="{4FC8D37F-A117-46DA-814D-9B2586E4654E}"/>
              </a:ext>
            </a:extLst>
          </p:cNvPr>
          <p:cNvGraphicFramePr>
            <a:graphicFrameLocks noGrp="1"/>
          </p:cNvGraphicFramePr>
          <p:nvPr/>
        </p:nvGraphicFramePr>
        <p:xfrm>
          <a:off x="523501" y="969724"/>
          <a:ext cx="8229595" cy="3217409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1161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56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56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56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56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5567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5567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556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5567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5567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5567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5567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55672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55672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55672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55672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55672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55672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55672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55672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355672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</a:tblGrid>
              <a:tr h="1130516">
                <a:tc>
                  <a:txBody>
                    <a:bodyPr/>
                    <a:lstStyle/>
                    <a:p>
                      <a:pPr algn="ctr" fontAlgn="ctr"/>
                      <a:r>
                        <a:rPr lang="uk-UA" sz="800" b="1" i="0" u="sng" strike="noStrike" noProof="0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Показник</a:t>
                      </a:r>
                      <a:endParaRPr lang="uk-UA" sz="800" b="1" i="0" u="sng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800" b="1" u="sng" strike="noStrike" noProof="0" dirty="0">
                          <a:effectLst/>
                        </a:rPr>
                        <a:t>До зачаття та народження</a:t>
                      </a:r>
                      <a:endParaRPr lang="uk-UA" sz="800" b="1" i="0" u="sng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vert="vert27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800" b="1" u="sng" strike="noStrike" noProof="0" dirty="0">
                          <a:effectLst/>
                        </a:rPr>
                        <a:t>Раннє дитинство</a:t>
                      </a:r>
                      <a:endParaRPr lang="uk-UA" sz="800" b="1" i="0" u="sng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vert="vert27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800" b="1" u="sng" strike="noStrike" noProof="0" dirty="0">
                          <a:effectLst/>
                        </a:rPr>
                        <a:t>Підліток</a:t>
                      </a:r>
                      <a:endParaRPr lang="uk-UA" sz="800" b="1" i="0" u="sng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vert="vert27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800" b="1" u="sng" strike="noStrike" noProof="0" dirty="0">
                          <a:effectLst/>
                        </a:rPr>
                        <a:t>Статеве дозрівання</a:t>
                      </a:r>
                      <a:endParaRPr lang="uk-UA" sz="800" b="1" i="0" u="sng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vert="vert27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800" b="1" u="sng" strike="noStrike" noProof="0" dirty="0">
                          <a:effectLst/>
                        </a:rPr>
                        <a:t>Повноліття</a:t>
                      </a:r>
                      <a:endParaRPr lang="uk-UA" sz="800" b="1" i="0" u="sng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vert="vert27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uk-UA" sz="800" b="1" i="0" u="sng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vert="vert27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uk-UA" sz="800" b="1" i="0" u="sng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vert="vert27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uk-UA" sz="800" b="1" i="0" u="sng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vert="vert27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uk-UA" sz="800" b="1" i="0" u="sng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vert="vert27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uk-UA" sz="800" b="1" i="0" u="sng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vert="vert27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uk-UA" sz="800" b="1" i="0" u="sng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vert="vert27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800" b="1" u="sng" strike="noStrike" noProof="0" dirty="0">
                          <a:effectLst/>
                        </a:rPr>
                        <a:t>Закінчення дітородного віку</a:t>
                      </a:r>
                      <a:endParaRPr lang="uk-UA" sz="800" b="1" i="0" u="sng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vert="vert27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uk-UA" sz="800" b="1" i="0" u="sng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vert="vert27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uk-UA" sz="800" b="1" i="0" u="sng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vert="vert27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800" b="1" u="sng" strike="noStrike" noProof="0" dirty="0">
                          <a:effectLst/>
                        </a:rPr>
                        <a:t>Пенсія</a:t>
                      </a:r>
                      <a:endParaRPr lang="uk-UA" sz="800" b="1" i="0" u="sng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vert="vert27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uk-UA" sz="800" b="1" i="0" u="sng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vert="vert27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uk-UA" sz="800" b="1" i="0" u="sng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vert="vert27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uk-UA" sz="800" b="1" i="0" u="sng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vert="vert27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uk-UA" sz="800" b="1" i="0" u="sng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vert="vert27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800" b="1" u="sng" strike="noStrike" noProof="0" dirty="0">
                          <a:effectLst/>
                        </a:rPr>
                        <a:t>Смерть</a:t>
                      </a:r>
                      <a:endParaRPr lang="uk-UA" sz="800" b="1" i="0" u="sng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vert="vert27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0437">
                <a:tc>
                  <a:txBody>
                    <a:bodyPr/>
                    <a:lstStyle/>
                    <a:p>
                      <a:pPr algn="ctr" fontAlgn="b"/>
                      <a:r>
                        <a:rPr lang="uk-UA" sz="800" b="1" u="none" strike="noStrike" noProof="0" dirty="0">
                          <a:effectLst/>
                        </a:rPr>
                        <a:t>Вік</a:t>
                      </a:r>
                      <a:endParaRPr lang="uk-UA" sz="8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800" u="none" strike="noStrike" noProof="0" dirty="0">
                          <a:effectLst/>
                        </a:rPr>
                        <a:t>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800" u="none" strike="noStrike" noProof="0" dirty="0">
                          <a:effectLst/>
                        </a:rPr>
                        <a:t>5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800" u="none" strike="noStrike" noProof="0" dirty="0">
                          <a:effectLst/>
                        </a:rPr>
                        <a:t>10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800" u="none" strike="noStrike" noProof="0" dirty="0">
                          <a:effectLst/>
                        </a:rPr>
                        <a:t>15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800" u="none" strike="noStrike" noProof="0" dirty="0">
                          <a:effectLst/>
                        </a:rPr>
                        <a:t>18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800" u="none" strike="noStrike" noProof="0" dirty="0">
                          <a:effectLst/>
                        </a:rPr>
                        <a:t>20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800" u="none" strike="noStrike" noProof="0" dirty="0">
                          <a:effectLst/>
                        </a:rPr>
                        <a:t>25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800" u="none" strike="noStrike" noProof="0" dirty="0">
                          <a:effectLst/>
                        </a:rPr>
                        <a:t>30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800" u="none" strike="noStrike" noProof="0" dirty="0">
                          <a:effectLst/>
                        </a:rPr>
                        <a:t>35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800" u="none" strike="noStrike" noProof="0" dirty="0">
                          <a:effectLst/>
                        </a:rPr>
                        <a:t>40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800" u="none" strike="noStrike" noProof="0" dirty="0">
                          <a:effectLst/>
                        </a:rPr>
                        <a:t>45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800" u="none" strike="noStrike" noProof="0" dirty="0">
                          <a:effectLst/>
                        </a:rPr>
                        <a:t>50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800" u="none" strike="noStrike" noProof="0" dirty="0">
                          <a:effectLst/>
                        </a:rPr>
                        <a:t>55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800" u="none" strike="noStrike" noProof="0" dirty="0">
                          <a:effectLst/>
                        </a:rPr>
                        <a:t>60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800" u="none" strike="noStrike" noProof="0" dirty="0">
                          <a:effectLst/>
                        </a:rPr>
                        <a:t>65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800" u="none" strike="noStrike" noProof="0" dirty="0">
                          <a:effectLst/>
                        </a:rPr>
                        <a:t>70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800" u="none" strike="noStrike" noProof="0" dirty="0">
                          <a:effectLst/>
                        </a:rPr>
                        <a:t>75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800" u="none" strike="noStrike" noProof="0" dirty="0">
                          <a:effectLst/>
                        </a:rPr>
                        <a:t>80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800" u="none" strike="noStrike" noProof="0" dirty="0">
                          <a:effectLst/>
                        </a:rPr>
                        <a:t>85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800" u="none" strike="noStrike" noProof="0" dirty="0">
                          <a:effectLst/>
                        </a:rPr>
                        <a:t>&gt;85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0606">
                <a:tc>
                  <a:txBody>
                    <a:bodyPr/>
                    <a:lstStyle/>
                    <a:p>
                      <a:pPr algn="ctr" fontAlgn="b"/>
                      <a:endParaRPr lang="uk-UA" sz="8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0437">
                <a:tc>
                  <a:txBody>
                    <a:bodyPr/>
                    <a:lstStyle/>
                    <a:p>
                      <a:pPr algn="ctr" fontAlgn="b"/>
                      <a:r>
                        <a:rPr lang="uk-UA" sz="800" b="1" i="0" u="none" strike="noStrike" noProof="0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Кількість</a:t>
                      </a:r>
                      <a:r>
                        <a:rPr lang="uk-UA" sz="800" b="1" i="0" u="none" strike="noStrike" baseline="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 років</a:t>
                      </a:r>
                      <a:endParaRPr lang="uk-UA" sz="8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5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5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5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5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3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2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5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5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5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5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5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5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5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5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5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5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5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5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5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5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0437">
                <a:tc>
                  <a:txBody>
                    <a:bodyPr/>
                    <a:lstStyle/>
                    <a:p>
                      <a:pPr algn="ctr" fontAlgn="b"/>
                      <a:r>
                        <a:rPr lang="uk-UA" sz="800" b="1" u="none" strike="noStrike" noProof="0" dirty="0">
                          <a:effectLst/>
                        </a:rPr>
                        <a:t>Витрати</a:t>
                      </a:r>
                      <a:r>
                        <a:rPr lang="uk-UA" sz="800" b="1" u="none" strike="noStrike" baseline="0" noProof="0" dirty="0">
                          <a:effectLst/>
                        </a:rPr>
                        <a:t> в місяць</a:t>
                      </a:r>
                      <a:endParaRPr lang="uk-UA" sz="8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-200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-200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-200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-300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-300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-400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-500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-500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-500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-500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-500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-500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-500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-500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-500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-400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-400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-400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-400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-400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0437">
                <a:tc>
                  <a:txBody>
                    <a:bodyPr/>
                    <a:lstStyle/>
                    <a:p>
                      <a:pPr algn="ctr" fontAlgn="b"/>
                      <a:r>
                        <a:rPr lang="uk-UA" sz="800" b="1" i="0" u="none" strike="noStrike" noProof="0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Витрати</a:t>
                      </a:r>
                      <a:r>
                        <a:rPr lang="uk-UA" sz="800" b="1" i="0" u="none" strike="noStrike" baseline="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 в рік</a:t>
                      </a:r>
                      <a:endParaRPr lang="uk-UA" sz="8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-2 400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-2 400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-2 400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-3 600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-3 600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-4 800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-6 000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-6 000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-6 000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-6 000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-6 000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-6 000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-6 000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-6 000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-6 000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-4 800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-4 800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-4 800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-4 800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-4 800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0437">
                <a:tc>
                  <a:txBody>
                    <a:bodyPr/>
                    <a:lstStyle/>
                    <a:p>
                      <a:pPr algn="ctr" fontAlgn="b"/>
                      <a:r>
                        <a:rPr lang="uk-UA" sz="800" b="1" i="0" u="none" strike="noStrike" noProof="0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Витрати</a:t>
                      </a:r>
                      <a:r>
                        <a:rPr lang="uk-UA" sz="800" b="1" i="0" u="none" strike="noStrike" baseline="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 за період</a:t>
                      </a:r>
                      <a:endParaRPr lang="uk-UA" sz="8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-12 000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-12 000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-12 000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-18 000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-10 800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-9 600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-30 000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-30 000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-30 000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-30 000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-30 000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-30 000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-30 000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-30 000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-30 000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-24 000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-24 000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-24 000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-24 000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-24 000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30606">
                <a:tc>
                  <a:txBody>
                    <a:bodyPr/>
                    <a:lstStyle/>
                    <a:p>
                      <a:pPr algn="ctr" fontAlgn="b"/>
                      <a:endParaRPr lang="uk-UA" sz="8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40437">
                <a:tc>
                  <a:txBody>
                    <a:bodyPr/>
                    <a:lstStyle/>
                    <a:p>
                      <a:pPr algn="ctr" fontAlgn="b"/>
                      <a:r>
                        <a:rPr lang="uk-UA" sz="800" b="1" i="0" u="none" strike="noStrike" noProof="0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Дохід</a:t>
                      </a:r>
                      <a:r>
                        <a:rPr lang="uk-UA" sz="800" b="1" i="0" u="none" strike="noStrike" baseline="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 в місяць</a:t>
                      </a:r>
                      <a:endParaRPr lang="uk-UA" sz="8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300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550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700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800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1000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1000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1000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1000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1000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400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300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300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200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200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200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40437">
                <a:tc>
                  <a:txBody>
                    <a:bodyPr/>
                    <a:lstStyle/>
                    <a:p>
                      <a:pPr algn="ctr" fontAlgn="b"/>
                      <a:r>
                        <a:rPr lang="uk-UA" sz="800" b="1" u="none" strike="noStrike" noProof="0" dirty="0">
                          <a:effectLst/>
                        </a:rPr>
                        <a:t>Дохід в</a:t>
                      </a:r>
                      <a:r>
                        <a:rPr lang="uk-UA" sz="800" b="1" u="none" strike="noStrike" baseline="0" noProof="0" dirty="0">
                          <a:effectLst/>
                        </a:rPr>
                        <a:t> рік</a:t>
                      </a:r>
                      <a:endParaRPr lang="uk-UA" sz="8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3 600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6 600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8 400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9 600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12 000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12 000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12 000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12 000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12 000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4 800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3 600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3 600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2 400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2 400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2 400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40437">
                <a:tc>
                  <a:txBody>
                    <a:bodyPr/>
                    <a:lstStyle/>
                    <a:p>
                      <a:pPr algn="ctr" fontAlgn="b"/>
                      <a:r>
                        <a:rPr lang="uk-UA" sz="800" b="1" u="none" strike="noStrike" noProof="0" dirty="0">
                          <a:effectLst/>
                        </a:rPr>
                        <a:t>Дохід за період</a:t>
                      </a:r>
                      <a:endParaRPr lang="uk-UA" sz="8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7200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33000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42000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48000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60000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60000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60000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60000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60000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24000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18000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18000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12000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12000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12000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40437">
                <a:tc>
                  <a:txBody>
                    <a:bodyPr/>
                    <a:lstStyle/>
                    <a:p>
                      <a:pPr algn="ctr" fontAlgn="b"/>
                      <a:endParaRPr lang="uk-UA" sz="8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40437">
                <a:tc>
                  <a:txBody>
                    <a:bodyPr/>
                    <a:lstStyle/>
                    <a:p>
                      <a:pPr algn="ctr" fontAlgn="b"/>
                      <a:r>
                        <a:rPr lang="uk-UA" sz="800" b="1" u="none" strike="noStrike" noProof="0" dirty="0">
                          <a:effectLst/>
                        </a:rPr>
                        <a:t>Сальдо в місяць</a:t>
                      </a:r>
                      <a:endParaRPr lang="uk-UA" sz="8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-200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-200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-200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-300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-300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-100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50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200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300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500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500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500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500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500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-100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-100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-100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-200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-200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-200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40437">
                <a:tc>
                  <a:txBody>
                    <a:bodyPr/>
                    <a:lstStyle/>
                    <a:p>
                      <a:pPr algn="ctr" fontAlgn="b"/>
                      <a:r>
                        <a:rPr lang="uk-UA" sz="800" b="1" u="none" strike="noStrike" noProof="0" dirty="0">
                          <a:effectLst/>
                        </a:rPr>
                        <a:t>Сальдо в рік</a:t>
                      </a:r>
                      <a:endParaRPr lang="uk-UA" sz="8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-2 400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-2 400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-2 400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-3 600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-3 600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-1 200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600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2 400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3 600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6 000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6 000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6 000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6 000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6 000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-1 200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-1 200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-1 200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-2 400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-2 400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-2 400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40437">
                <a:tc>
                  <a:txBody>
                    <a:bodyPr/>
                    <a:lstStyle/>
                    <a:p>
                      <a:pPr algn="ctr" fontAlgn="b"/>
                      <a:r>
                        <a:rPr lang="uk-UA" sz="800" b="1" u="none" strike="noStrike" noProof="0" dirty="0">
                          <a:effectLst/>
                        </a:rPr>
                        <a:t>Сальдо за період</a:t>
                      </a:r>
                      <a:endParaRPr lang="uk-UA" sz="8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-12 000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-12 000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-12 000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-18 000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-10 800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-2 400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3 000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12 000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18 000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30 000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30 000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30 000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30 000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30 000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-6 000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-6 000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-6 000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-12 000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-12 000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-12 000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40437">
                <a:tc>
                  <a:txBody>
                    <a:bodyPr/>
                    <a:lstStyle/>
                    <a:p>
                      <a:pPr algn="ctr" fontAlgn="b"/>
                      <a:r>
                        <a:rPr lang="uk-UA" sz="800" b="1" u="none" strike="noStrike" noProof="0" dirty="0">
                          <a:effectLst/>
                        </a:rPr>
                        <a:t>Сальдо по накопиченню</a:t>
                      </a:r>
                      <a:endParaRPr lang="uk-UA" sz="8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-12 000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-24 000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-36 000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-54 000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-64 800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-67 200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-64 200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-52 200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-34 200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-4 200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25 800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55 800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85 800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115 800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109 800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103 800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97 800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85 800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91 800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85 800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1_Тема Office">
  <a:themeElements>
    <a:clrScheme name="Тема Office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Тема 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Тема Offic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Стандартная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Стандартная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Стандартная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Стандартная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9215</TotalTime>
  <Words>5906</Words>
  <Application>Microsoft Office PowerPoint</Application>
  <PresentationFormat>On-screen Show (4:3)</PresentationFormat>
  <Paragraphs>2353</Paragraphs>
  <Slides>34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Arial</vt:lpstr>
      <vt:lpstr>Arial Cyr</vt:lpstr>
      <vt:lpstr>Calibri</vt:lpstr>
      <vt:lpstr>Times New Roman</vt:lpstr>
      <vt:lpstr>Verdana</vt:lpstr>
      <vt:lpstr>Wingdings</vt:lpstr>
      <vt:lpstr>1_Тема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Yurkevych</dc:creator>
  <cp:lastModifiedBy>Olga Lukasevych</cp:lastModifiedBy>
  <cp:revision>393</cp:revision>
  <cp:lastPrinted>2015-01-30T14:31:17Z</cp:lastPrinted>
  <dcterms:created xsi:type="dcterms:W3CDTF">2014-06-04T06:32:26Z</dcterms:created>
  <dcterms:modified xsi:type="dcterms:W3CDTF">2019-05-23T07:39:24Z</dcterms:modified>
</cp:coreProperties>
</file>