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9144000" cy="5143500" type="screen16x9"/>
  <p:notesSz cx="6858000" cy="9144000"/>
  <p:embeddedFontLst>
    <p:embeddedFont>
      <p:font typeface="Libre Franklin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og/gZadn0KOe1e9VfPKZ1i3ig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8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Content">
  <p:cSld name="Title_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77265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title"/>
          </p:nvPr>
        </p:nvSpPr>
        <p:spPr>
          <a:xfrm>
            <a:off x="904875" y="179552"/>
            <a:ext cx="36672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Content_Image4">
  <p:cSld name="Title_Content_Image4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>
            <a:spLocks noGrp="1"/>
          </p:cNvSpPr>
          <p:nvPr>
            <p:ph type="pic" idx="2"/>
          </p:nvPr>
        </p:nvSpPr>
        <p:spPr>
          <a:xfrm>
            <a:off x="904875" y="1563688"/>
            <a:ext cx="3144900" cy="35799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4049395" y="1563688"/>
            <a:ext cx="45816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904875" y="179552"/>
            <a:ext cx="36672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dt" idx="10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ftr" idx="11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_content">
  <p:cSld name="title_2_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3671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2"/>
          </p:nvPr>
        </p:nvSpPr>
        <p:spPr>
          <a:xfrm>
            <a:off x="4959772" y="1563688"/>
            <a:ext cx="3671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904875" y="179552"/>
            <a:ext cx="36672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904875" y="179552"/>
            <a:ext cx="36672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dt" idx="10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ftr" idx="11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Title">
  <p:cSld name="Image_Tit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>
            <a:spLocks noGrp="1"/>
          </p:cNvSpPr>
          <p:nvPr>
            <p:ph type="pic" idx="2"/>
          </p:nvPr>
        </p:nvSpPr>
        <p:spPr>
          <a:xfrm>
            <a:off x="904875" y="0"/>
            <a:ext cx="7726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6405563" y="2571750"/>
            <a:ext cx="2738400" cy="211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dt" idx="10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ftr" idx="11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Imag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>
            <a:spLocks noGrp="1"/>
          </p:cNvSpPr>
          <p:nvPr>
            <p:ph type="pic" idx="2"/>
          </p:nvPr>
        </p:nvSpPr>
        <p:spPr>
          <a:xfrm>
            <a:off x="904875" y="0"/>
            <a:ext cx="7726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8"/>
          <p:cNvSpPr txBox="1">
            <a:spLocks noGrp="1"/>
          </p:cNvSpPr>
          <p:nvPr>
            <p:ph type="dt" idx="10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ftr" idx="11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Content_ImageBelow">
  <p:cSld name="Title_Content_ImageBelow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>
            <a:spLocks noGrp="1"/>
          </p:cNvSpPr>
          <p:nvPr>
            <p:ph type="pic" idx="2"/>
          </p:nvPr>
        </p:nvSpPr>
        <p:spPr>
          <a:xfrm>
            <a:off x="904875" y="3114674"/>
            <a:ext cx="8239200" cy="20289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7647000" cy="14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dt" idx="10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ftr" idx="11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904875" y="179552"/>
            <a:ext cx="36672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dt" idx="10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ftr" idx="11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b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EPFL">
  <p:cSld name="Title_EPF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>
            <a:spLocks noGrp="1"/>
          </p:cNvSpPr>
          <p:nvPr>
            <p:ph type="pic" idx="2"/>
          </p:nvPr>
        </p:nvSpPr>
        <p:spPr>
          <a:xfrm>
            <a:off x="1331913" y="0"/>
            <a:ext cx="7812000" cy="49482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6"/>
          <p:cNvSpPr txBox="1">
            <a:spLocks noGrp="1"/>
          </p:cNvSpPr>
          <p:nvPr>
            <p:ph type="ctrTitle"/>
          </p:nvPr>
        </p:nvSpPr>
        <p:spPr>
          <a:xfrm>
            <a:off x="6405563" y="786535"/>
            <a:ext cx="2738400" cy="233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16000" tIns="0" rIns="72000" bIns="46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15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21" name="Google Shape;2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47" y="80283"/>
            <a:ext cx="1175300" cy="50865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6"/>
          <p:cNvSpPr txBox="1">
            <a:spLocks noGrp="1"/>
          </p:cNvSpPr>
          <p:nvPr>
            <p:ph type="body" idx="3"/>
          </p:nvPr>
        </p:nvSpPr>
        <p:spPr>
          <a:xfrm>
            <a:off x="6400800" y="4683125"/>
            <a:ext cx="1828800" cy="46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90"/>
              <a:buNone/>
              <a:defRPr sz="11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3" name="Google Shape;2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025" y="4579268"/>
            <a:ext cx="561544" cy="36738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/>
          <p:nvPr/>
        </p:nvSpPr>
        <p:spPr>
          <a:xfrm rot="-5400000">
            <a:off x="89697" y="4591528"/>
            <a:ext cx="45600" cy="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4" orient="horz" pos="123">
          <p15:clr>
            <a:srgbClr val="FBAE40"/>
          </p15:clr>
        </p15:guide>
        <p15:guide id="5" orient="horz" pos="3117">
          <p15:clr>
            <a:srgbClr val="FBAE40"/>
          </p15:clr>
        </p15:guide>
        <p15:guide id="6" pos="83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Content_Image1">
  <p:cSld name="Title_Content_Image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45816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>
            <a:spLocks noGrp="1"/>
          </p:cNvSpPr>
          <p:nvPr>
            <p:ph type="pic" idx="2"/>
          </p:nvPr>
        </p:nvSpPr>
        <p:spPr>
          <a:xfrm>
            <a:off x="5486400" y="0"/>
            <a:ext cx="3144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904875" y="179552"/>
            <a:ext cx="36672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Faculty">
  <p:cSld name="Title_Facult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>
            <a:spLocks noGrp="1"/>
          </p:cNvSpPr>
          <p:nvPr>
            <p:ph type="pic" idx="2"/>
          </p:nvPr>
        </p:nvSpPr>
        <p:spPr>
          <a:xfrm>
            <a:off x="1331913" y="0"/>
            <a:ext cx="7812000" cy="49482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8"/>
          <p:cNvSpPr txBox="1">
            <a:spLocks noGrp="1"/>
          </p:cNvSpPr>
          <p:nvPr>
            <p:ph type="ctrTitle"/>
          </p:nvPr>
        </p:nvSpPr>
        <p:spPr>
          <a:xfrm>
            <a:off x="6405563" y="786535"/>
            <a:ext cx="2738400" cy="233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16000" tIns="0" rIns="72000" bIns="46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15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47" y="80283"/>
            <a:ext cx="1175300" cy="50865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body" idx="3"/>
          </p:nvPr>
        </p:nvSpPr>
        <p:spPr>
          <a:xfrm>
            <a:off x="6400800" y="4683125"/>
            <a:ext cx="1828800" cy="46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90"/>
              <a:buNone/>
              <a:defRPr sz="11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4"/>
          </p:nvPr>
        </p:nvSpPr>
        <p:spPr>
          <a:xfrm>
            <a:off x="82550" y="4440264"/>
            <a:ext cx="698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6860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630"/>
              <a:buFont typeface="Arial"/>
              <a:buChar char="•"/>
              <a:defRPr sz="7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4" orient="horz" pos="123">
          <p15:clr>
            <a:srgbClr val="FBAE40"/>
          </p15:clr>
        </p15:guide>
        <p15:guide id="5" orient="horz" pos="3117">
          <p15:clr>
            <a:srgbClr val="FBAE40"/>
          </p15:clr>
        </p15:guide>
        <p15:guide id="6" pos="83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Section1">
  <p:cSld name="Title_Section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572000" y="777875"/>
            <a:ext cx="40590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4572000" y="2571750"/>
            <a:ext cx="4059000" cy="21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18F8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15"/>
              <a:buNone/>
              <a:defRPr sz="1350">
                <a:solidFill>
                  <a:srgbClr val="918F8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>
            <a:spLocks noGrp="1"/>
          </p:cNvSpPr>
          <p:nvPr>
            <p:ph type="pic" idx="2"/>
          </p:nvPr>
        </p:nvSpPr>
        <p:spPr>
          <a:xfrm>
            <a:off x="904875" y="0"/>
            <a:ext cx="3667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Section2">
  <p:cSld name="Title_Section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4572000" y="777875"/>
            <a:ext cx="40590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4572000" y="2571750"/>
            <a:ext cx="4059000" cy="21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18F8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15"/>
              <a:buNone/>
              <a:defRPr sz="1350">
                <a:solidFill>
                  <a:srgbClr val="918F8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>
            <a:spLocks noGrp="1"/>
          </p:cNvSpPr>
          <p:nvPr>
            <p:ph type="pic" idx="2"/>
          </p:nvPr>
        </p:nvSpPr>
        <p:spPr>
          <a:xfrm>
            <a:off x="904875" y="0"/>
            <a:ext cx="3667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0"/>
          <p:cNvSpPr txBox="1">
            <a:spLocks noGrp="1"/>
          </p:cNvSpPr>
          <p:nvPr>
            <p:ph type="dt" idx="10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Section3">
  <p:cSld name="Title_Section3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4572000" y="777875"/>
            <a:ext cx="40590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572000" y="2571750"/>
            <a:ext cx="4059000" cy="21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18F8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15"/>
              <a:buNone/>
              <a:defRPr sz="1350">
                <a:solidFill>
                  <a:srgbClr val="918F8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>
            <a:spLocks noGrp="1"/>
          </p:cNvSpPr>
          <p:nvPr>
            <p:ph type="pic" idx="2"/>
          </p:nvPr>
        </p:nvSpPr>
        <p:spPr>
          <a:xfrm>
            <a:off x="904875" y="0"/>
            <a:ext cx="3667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Section4">
  <p:cSld name="Title_Section4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4572000" y="777875"/>
            <a:ext cx="40590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4572000" y="2571750"/>
            <a:ext cx="4059000" cy="21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18F8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15"/>
              <a:buNone/>
              <a:defRPr sz="1350">
                <a:solidFill>
                  <a:srgbClr val="918F8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>
            <a:spLocks noGrp="1"/>
          </p:cNvSpPr>
          <p:nvPr>
            <p:ph type="pic" idx="2"/>
          </p:nvPr>
        </p:nvSpPr>
        <p:spPr>
          <a:xfrm>
            <a:off x="904875" y="0"/>
            <a:ext cx="3667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2"/>
          <p:cNvSpPr txBox="1">
            <a:spLocks noGrp="1"/>
          </p:cNvSpPr>
          <p:nvPr>
            <p:ph type="dt" idx="10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ftr" idx="11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Content_Image2">
  <p:cSld name="Title_Content_Image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>
            <a:spLocks noGrp="1"/>
          </p:cNvSpPr>
          <p:nvPr>
            <p:ph type="pic" idx="2"/>
          </p:nvPr>
        </p:nvSpPr>
        <p:spPr>
          <a:xfrm>
            <a:off x="904875" y="0"/>
            <a:ext cx="3144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4049395" y="1563688"/>
            <a:ext cx="45816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dt" idx="10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ftr" idx="11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904876" y="131032"/>
            <a:ext cx="3144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904875" y="179552"/>
            <a:ext cx="36672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77265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30273" y="132334"/>
            <a:ext cx="653955" cy="28302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4"/>
          <p:cNvSpPr txBox="1"/>
          <p:nvPr/>
        </p:nvSpPr>
        <p:spPr>
          <a:xfrm rot="-5400000">
            <a:off x="-1189500" y="3161825"/>
            <a:ext cx="3005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IPEO-</a:t>
            </a:r>
            <a:r>
              <a:rPr lang="en-GB" sz="800">
                <a:solidFill>
                  <a:schemeClr val="accent1"/>
                </a:solidFill>
              </a:rPr>
              <a:t>Road traffic recognition/analysis</a:t>
            </a:r>
            <a:endParaRPr sz="800">
              <a:solidFill>
                <a:schemeClr val="accent1"/>
              </a:solidFill>
            </a:endParaRPr>
          </a:p>
        </p:txBody>
      </p:sp>
      <p:sp>
        <p:nvSpPr>
          <p:cNvPr id="11" name="Google Shape;11;p4"/>
          <p:cNvSpPr/>
          <p:nvPr/>
        </p:nvSpPr>
        <p:spPr>
          <a:xfrm>
            <a:off x="277192" y="4818433"/>
            <a:ext cx="7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"/>
          <p:cNvSpPr txBox="1"/>
          <p:nvPr/>
        </p:nvSpPr>
        <p:spPr>
          <a:xfrm rot="-5400000">
            <a:off x="7498325" y="1441225"/>
            <a:ext cx="2789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solidFill>
                  <a:schemeClr val="dk1"/>
                </a:solidFill>
              </a:rPr>
              <a:t>Leonardo AVONI; Lukas STUBER; Alexander STEPHAN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26">
          <p15:clr>
            <a:srgbClr val="F26B43"/>
          </p15:clr>
        </p15:guide>
        <p15:guide id="3" pos="5602">
          <p15:clr>
            <a:srgbClr val="F26B43"/>
          </p15:clr>
        </p15:guide>
        <p15:guide id="4" pos="2880">
          <p15:clr>
            <a:srgbClr val="F26B43"/>
          </p15:clr>
        </p15:guide>
        <p15:guide id="5" orient="horz" pos="123">
          <p15:clr>
            <a:srgbClr val="F26B43"/>
          </p15:clr>
        </p15:guide>
        <p15:guide id="6" orient="horz" pos="3117">
          <p15:clr>
            <a:srgbClr val="F26B43"/>
          </p15:clr>
        </p15:guide>
        <p15:guide id="7" pos="570">
          <p15:clr>
            <a:srgbClr val="F26B43"/>
          </p15:clr>
        </p15:guide>
        <p15:guide id="8" pos="1155">
          <p15:clr>
            <a:srgbClr val="F26B43"/>
          </p15:clr>
        </p15:guide>
        <p15:guide id="9" pos="1728">
          <p15:clr>
            <a:srgbClr val="F26B43"/>
          </p15:clr>
        </p15:guide>
        <p15:guide id="10" pos="2304">
          <p15:clr>
            <a:srgbClr val="F26B43"/>
          </p15:clr>
        </p15:guide>
        <p15:guide id="11" pos="3456">
          <p15:clr>
            <a:srgbClr val="F26B43"/>
          </p15:clr>
        </p15:guide>
        <p15:guide id="12" pos="4035">
          <p15:clr>
            <a:srgbClr val="F26B43"/>
          </p15:clr>
        </p15:guide>
        <p15:guide id="13" pos="4608">
          <p15:clr>
            <a:srgbClr val="F26B43"/>
          </p15:clr>
        </p15:guide>
        <p15:guide id="14" pos="5180">
          <p15:clr>
            <a:srgbClr val="F26B43"/>
          </p15:clr>
        </p15:guide>
        <p15:guide id="15" orient="horz" pos="490">
          <p15:clr>
            <a:srgbClr val="F26B43"/>
          </p15:clr>
        </p15:guide>
        <p15:guide id="16" orient="horz" pos="985">
          <p15:clr>
            <a:srgbClr val="F26B43"/>
          </p15:clr>
        </p15:guide>
        <p15:guide id="17" orient="horz" pos="1475">
          <p15:clr>
            <a:srgbClr val="F26B43"/>
          </p15:clr>
        </p15:guide>
        <p15:guide id="18" orient="horz" pos="1962">
          <p15:clr>
            <a:srgbClr val="F26B43"/>
          </p15:clr>
        </p15:guide>
        <p15:guide id="19" orient="horz" pos="2458">
          <p15:clr>
            <a:srgbClr val="F26B43"/>
          </p15:clr>
        </p15:guide>
        <p15:guide id="20" orient="horz" pos="2950">
          <p15:clr>
            <a:srgbClr val="F26B43"/>
          </p15:clr>
        </p15:guide>
        <p15:guide id="21" pos="5437">
          <p15:clr>
            <a:srgbClr val="F26B43"/>
          </p15:clr>
        </p15:guide>
        <p15:guide id="22" orient="horz">
          <p15:clr>
            <a:srgbClr val="F26B43"/>
          </p15:clr>
        </p15:guide>
        <p15:guide id="23" pos="5760">
          <p15:clr>
            <a:srgbClr val="F26B43"/>
          </p15:clr>
        </p15:guide>
        <p15:guide id="24" orient="horz" pos="3240">
          <p15:clr>
            <a:srgbClr val="F26B43"/>
          </p15:clr>
        </p15:guide>
        <p15:guide id="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9B49D2-9657-28BC-986E-13980BC8C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8</a:t>
            </a:r>
            <a:endParaRPr lang="en-CH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1DD4AD-5E12-2943-62D5-47E176799A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</a:t>
            </a:r>
          </a:p>
          <a:p>
            <a:r>
              <a:rPr lang="en-GB" dirty="0"/>
              <a:t>Lukas Stuber</a:t>
            </a:r>
          </a:p>
          <a:p>
            <a:r>
              <a:rPr lang="en-GB" dirty="0"/>
              <a:t>Leonardo Avoni</a:t>
            </a:r>
          </a:p>
          <a:p>
            <a:r>
              <a:rPr lang="en-GB" dirty="0"/>
              <a:t>Alexander Stephan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2104A-8242-06C9-C7A0-0914443ED600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98977" y="837638"/>
            <a:ext cx="5039824" cy="460500"/>
          </a:xfrm>
        </p:spPr>
        <p:txBody>
          <a:bodyPr/>
          <a:lstStyle/>
          <a:p>
            <a:r>
              <a:rPr lang="en-GB" sz="3200" b="1" dirty="0"/>
              <a:t>Project Presentation</a:t>
            </a:r>
            <a:endParaRPr lang="en-CH" sz="3200" b="1" dirty="0"/>
          </a:p>
        </p:txBody>
      </p:sp>
    </p:spTree>
    <p:extLst>
      <p:ext uri="{BB962C8B-B14F-4D97-AF65-F5344CB8AC3E}">
        <p14:creationId xmlns:p14="http://schemas.microsoft.com/office/powerpoint/2010/main" val="200300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>
            <a:spLocks noGrp="1"/>
          </p:cNvSpPr>
          <p:nvPr>
            <p:ph type="title"/>
          </p:nvPr>
        </p:nvSpPr>
        <p:spPr>
          <a:xfrm>
            <a:off x="904875" y="179550"/>
            <a:ext cx="77265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 fontScale="9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</a:pPr>
            <a:r>
              <a:rPr lang="en-GB"/>
              <a:t>Road traffic recognition and analysis</a:t>
            </a:r>
            <a:endParaRPr/>
          </a:p>
        </p:txBody>
      </p:sp>
      <p:sp>
        <p:nvSpPr>
          <p:cNvPr id="126" name="Google Shape;126;p1"/>
          <p:cNvSpPr txBox="1">
            <a:spLocks noGrp="1"/>
          </p:cNvSpPr>
          <p:nvPr>
            <p:ph type="body" idx="1"/>
          </p:nvPr>
        </p:nvSpPr>
        <p:spPr>
          <a:xfrm>
            <a:off x="904875" y="834300"/>
            <a:ext cx="3600300" cy="18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</a:pPr>
            <a:r>
              <a:rPr lang="en-GB" sz="1200" b="1"/>
              <a:t>Introduction and Motivation</a:t>
            </a:r>
            <a:endParaRPr sz="120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</a:pPr>
            <a:r>
              <a:rPr lang="en-GB" sz="1200" b="1"/>
              <a:t>Goal</a:t>
            </a:r>
            <a:r>
              <a:rPr lang="en-GB" sz="1200"/>
              <a:t>: Automatically identify cars in images</a:t>
            </a:r>
            <a:endParaRPr sz="120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GB" sz="1200" b="1"/>
              <a:t>Data</a:t>
            </a:r>
            <a:r>
              <a:rPr lang="en-GB" sz="1200"/>
              <a:t>: 45 images from Swisstopo, Zurich agglomeration, 5 x 9 km2</a:t>
            </a:r>
            <a:br>
              <a:rPr lang="en-GB" sz="1200"/>
            </a:br>
            <a:r>
              <a:rPr lang="en-GB" sz="1200"/>
              <a:t>(aerial images, 0.1m resolution RGB, free)</a:t>
            </a:r>
            <a:endParaRPr sz="120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GB" sz="1200" b="1"/>
              <a:t>Current progress</a:t>
            </a:r>
            <a:r>
              <a:rPr lang="en-GB" sz="1200"/>
              <a:t>: identified GT</a:t>
            </a:r>
            <a:endParaRPr sz="1200"/>
          </a:p>
        </p:txBody>
      </p:sp>
      <p:sp>
        <p:nvSpPr>
          <p:cNvPr id="127" name="Google Shape;127;p1"/>
          <p:cNvSpPr txBox="1">
            <a:spLocks noGrp="1"/>
          </p:cNvSpPr>
          <p:nvPr>
            <p:ph type="body" idx="1"/>
          </p:nvPr>
        </p:nvSpPr>
        <p:spPr>
          <a:xfrm>
            <a:off x="4833050" y="851900"/>
            <a:ext cx="377790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</a:pPr>
            <a:r>
              <a:rPr lang="en-GB" sz="1200" b="1"/>
              <a:t>Methodology</a:t>
            </a:r>
            <a:endParaRPr sz="120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</a:pPr>
            <a:r>
              <a:rPr lang="en-GB" sz="1200"/>
              <a:t>Once the GT are obtained (at least 3 km2):</a:t>
            </a:r>
            <a:endParaRPr sz="1200"/>
          </a:p>
          <a:p>
            <a:pPr marL="45720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Char char="▪"/>
            </a:pPr>
            <a:r>
              <a:rPr lang="en-GB" sz="1200"/>
              <a:t>Segment each image</a:t>
            </a:r>
            <a:endParaRPr sz="1200"/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-GB" sz="1200"/>
              <a:t>Identify features</a:t>
            </a:r>
            <a:endParaRPr sz="1200"/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-GB" sz="1200"/>
              <a:t>Implement random forest</a:t>
            </a:r>
            <a:endParaRPr sz="1200"/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-GB" sz="1200"/>
              <a:t>Optimize parameters of the RF</a:t>
            </a:r>
            <a:endParaRPr sz="120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GB" sz="1200"/>
              <a:t>Iterate after evaluating the accuracy of the classifier</a:t>
            </a:r>
            <a:endParaRPr sz="1200"/>
          </a:p>
          <a:p>
            <a:pPr marL="45720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Char char="▪"/>
            </a:pPr>
            <a:r>
              <a:rPr lang="en-GB" sz="1200"/>
              <a:t>Use the producer accuracy for cars</a:t>
            </a:r>
            <a:endParaRPr sz="1200"/>
          </a:p>
        </p:txBody>
      </p:sp>
      <p:pic>
        <p:nvPicPr>
          <p:cNvPr id="128" name="Google Shape;12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750" y="2741900"/>
            <a:ext cx="1717704" cy="21752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9" name="Google Shape;12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250" y="2897450"/>
            <a:ext cx="3321500" cy="17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>
            <a:spLocks noGrp="1"/>
          </p:cNvSpPr>
          <p:nvPr>
            <p:ph type="title"/>
          </p:nvPr>
        </p:nvSpPr>
        <p:spPr>
          <a:xfrm>
            <a:off x="904875" y="179550"/>
            <a:ext cx="69543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First Results</a:t>
            </a:r>
            <a:endParaRPr/>
          </a:p>
        </p:txBody>
      </p:sp>
      <p:sp>
        <p:nvSpPr>
          <p:cNvPr id="135" name="Google Shape;135;p2"/>
          <p:cNvSpPr txBox="1">
            <a:spLocks noGrp="1"/>
          </p:cNvSpPr>
          <p:nvPr>
            <p:ph type="body" idx="1"/>
          </p:nvPr>
        </p:nvSpPr>
        <p:spPr>
          <a:xfrm>
            <a:off x="904875" y="984975"/>
            <a:ext cx="4358400" cy="2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/>
          <a:p>
            <a:pPr marL="457200" lvl="0" indent="-3378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720"/>
              <a:buChar char="▪"/>
            </a:pPr>
            <a:r>
              <a:rPr lang="en-GB" sz="1900"/>
              <a:t>Created Python script to generate the GT (fast user interface</a:t>
            </a:r>
            <a:endParaRPr sz="1900"/>
          </a:p>
          <a:p>
            <a:pPr marL="457200" lvl="0" indent="-3378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20"/>
              <a:buChar char="▪"/>
            </a:pPr>
            <a:r>
              <a:rPr lang="en-GB" sz="1900"/>
              <a:t>Binary ground truth images:</a:t>
            </a:r>
            <a:endParaRPr sz="1900"/>
          </a:p>
          <a:p>
            <a:pPr marL="457200" lvl="0" indent="-3378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20"/>
              <a:buChar char="▪"/>
            </a:pPr>
            <a:r>
              <a:rPr lang="en-GB" sz="1900"/>
              <a:t>500 - 800 cars / km2</a:t>
            </a:r>
            <a:br>
              <a:rPr lang="en-GB" sz="1900"/>
            </a:br>
            <a:r>
              <a:rPr lang="en-GB" sz="1900"/>
              <a:t>(depending on population density)</a:t>
            </a:r>
            <a:endParaRPr/>
          </a:p>
        </p:txBody>
      </p:sp>
      <p:pic>
        <p:nvPicPr>
          <p:cNvPr id="136" name="Google Shape;13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200" y="1006550"/>
            <a:ext cx="3149801" cy="1469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"/>
          <p:cNvCxnSpPr/>
          <p:nvPr/>
        </p:nvCxnSpPr>
        <p:spPr>
          <a:xfrm rot="10800000" flipH="1">
            <a:off x="5559587" y="1699241"/>
            <a:ext cx="588900" cy="981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2"/>
          <p:cNvCxnSpPr/>
          <p:nvPr/>
        </p:nvCxnSpPr>
        <p:spPr>
          <a:xfrm rot="10800000">
            <a:off x="6192803" y="1690449"/>
            <a:ext cx="659100" cy="981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"/>
          <p:cNvSpPr/>
          <p:nvPr/>
        </p:nvSpPr>
        <p:spPr>
          <a:xfrm>
            <a:off x="6148604" y="1696211"/>
            <a:ext cx="47100" cy="47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2"/>
          <p:cNvPicPr preferRelativeResize="0"/>
          <p:nvPr/>
        </p:nvPicPr>
        <p:blipFill rotWithShape="1">
          <a:blip r:embed="rId4">
            <a:alphaModFix/>
          </a:blip>
          <a:srcRect t="1826"/>
          <a:stretch/>
        </p:blipFill>
        <p:spPr>
          <a:xfrm>
            <a:off x="5443857" y="2660835"/>
            <a:ext cx="3039842" cy="138491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"/>
          <p:cNvSpPr/>
          <p:nvPr/>
        </p:nvSpPr>
        <p:spPr>
          <a:xfrm>
            <a:off x="5553733" y="2680841"/>
            <a:ext cx="1312800" cy="1292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"/>
          <p:cNvSpPr txBox="1"/>
          <p:nvPr/>
        </p:nvSpPr>
        <p:spPr>
          <a:xfrm>
            <a:off x="5653300" y="690500"/>
            <a:ext cx="267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Manually created GT image</a:t>
            </a:r>
            <a:endParaRPr/>
          </a:p>
        </p:txBody>
      </p:sp>
      <p:pic>
        <p:nvPicPr>
          <p:cNvPr id="143" name="Google Shape;14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1721" y="2571750"/>
            <a:ext cx="2232079" cy="23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>
            <a:spLocks noGrp="1"/>
          </p:cNvSpPr>
          <p:nvPr>
            <p:ph type="body" idx="1"/>
          </p:nvPr>
        </p:nvSpPr>
        <p:spPr>
          <a:xfrm>
            <a:off x="904875" y="921225"/>
            <a:ext cx="7726500" cy="4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 lnSpcReduction="10000"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</a:pPr>
            <a:endParaRPr/>
          </a:p>
          <a:p>
            <a:pPr marL="45720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●"/>
            </a:pPr>
            <a:r>
              <a:rPr lang="en-GB"/>
              <a:t>Challenge: Choice of SLIC region size </a:t>
            </a:r>
            <a:br>
              <a:rPr lang="en-GB"/>
            </a:br>
            <a:r>
              <a:rPr lang="en-GB"/>
              <a:t>to only select cars and not surroundings</a:t>
            </a:r>
            <a:br>
              <a:rPr lang="en-GB"/>
            </a:br>
            <a:r>
              <a:rPr lang="en-GB"/>
              <a:t>(Too small regions lead to unfeasible</a:t>
            </a:r>
            <a:br>
              <a:rPr lang="en-GB"/>
            </a:br>
            <a:r>
              <a:rPr lang="en-GB"/>
              <a:t>high annotation effort)</a:t>
            </a:r>
            <a:endParaRPr/>
          </a:p>
          <a:p>
            <a:pPr marL="45720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●"/>
            </a:pPr>
            <a:r>
              <a:rPr lang="en-GB"/>
              <a:t>TBD: Choice of image features for RF</a:t>
            </a:r>
            <a:endParaRPr/>
          </a:p>
          <a:p>
            <a:pPr marL="45720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●"/>
            </a:pPr>
            <a:r>
              <a:rPr lang="en-GB"/>
              <a:t>Light conditions can be very bad (shadows, trees)</a:t>
            </a:r>
            <a:endParaRPr/>
          </a:p>
          <a:p>
            <a:pPr marL="45720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●"/>
            </a:pPr>
            <a:r>
              <a:rPr lang="en-GB"/>
              <a:t>Sometimes two car regions touch</a:t>
            </a:r>
            <a:br>
              <a:rPr lang="en-GB"/>
            </a:br>
            <a:r>
              <a:rPr lang="en-GB"/>
              <a:t>(two small cars, or one big car?)</a:t>
            </a:r>
            <a:endParaRPr/>
          </a:p>
          <a:p>
            <a:pPr marL="45720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●"/>
            </a:pPr>
            <a:r>
              <a:rPr lang="en-GB"/>
              <a:t>Do we have enough labelled cars ???</a:t>
            </a:r>
            <a:endParaRPr/>
          </a:p>
          <a:p>
            <a:pPr marL="45720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●"/>
            </a:pPr>
            <a:r>
              <a:rPr lang="en-GB"/>
              <a:t>How do we treat sleds pulled by reindeer?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49" name="Google Shape;149;p3"/>
          <p:cNvSpPr txBox="1">
            <a:spLocks noGrp="1"/>
          </p:cNvSpPr>
          <p:nvPr>
            <p:ph type="title"/>
          </p:nvPr>
        </p:nvSpPr>
        <p:spPr>
          <a:xfrm>
            <a:off x="904875" y="179550"/>
            <a:ext cx="6973500" cy="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Challenges and Limitations</a:t>
            </a:r>
            <a:endParaRPr/>
          </a:p>
        </p:txBody>
      </p:sp>
      <p:pic>
        <p:nvPicPr>
          <p:cNvPr id="150" name="Google Shape;150;p3"/>
          <p:cNvPicPr preferRelativeResize="0"/>
          <p:nvPr/>
        </p:nvPicPr>
        <p:blipFill rotWithShape="1">
          <a:blip r:embed="rId3">
            <a:alphaModFix/>
          </a:blip>
          <a:srcRect l="30441" t="17654" r="28538"/>
          <a:stretch/>
        </p:blipFill>
        <p:spPr>
          <a:xfrm>
            <a:off x="7123575" y="712650"/>
            <a:ext cx="1581725" cy="42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"/>
          <p:cNvSpPr/>
          <p:nvPr/>
        </p:nvSpPr>
        <p:spPr>
          <a:xfrm>
            <a:off x="7496850" y="1345725"/>
            <a:ext cx="667800" cy="1991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"/>
          <p:cNvSpPr txBox="1"/>
          <p:nvPr/>
        </p:nvSpPr>
        <p:spPr>
          <a:xfrm>
            <a:off x="7498500" y="3479775"/>
            <a:ext cx="8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"/>
          <p:cNvSpPr txBox="1"/>
          <p:nvPr/>
        </p:nvSpPr>
        <p:spPr>
          <a:xfrm>
            <a:off x="7649100" y="921225"/>
            <a:ext cx="1336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chemeClr val="accent1"/>
                </a:solidFill>
              </a:rPr>
              <a:t>24%</a:t>
            </a:r>
            <a:r>
              <a:rPr lang="en-GB" sz="2100" b="1"/>
              <a:t>🎅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On-screen Show (16:9)</PresentationFormat>
  <Paragraphs>35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Libre Franklin</vt:lpstr>
      <vt:lpstr>Noto Sans Symbols</vt:lpstr>
      <vt:lpstr>Thème Office</vt:lpstr>
      <vt:lpstr>Group 8</vt:lpstr>
      <vt:lpstr>Road traffic recognition and analysis</vt:lpstr>
      <vt:lpstr>First Results</vt:lpstr>
      <vt:lpstr>Challenges and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8</dc:title>
  <dc:creator>Lukas Stuber</dc:creator>
  <cp:lastModifiedBy>Stuber Lukas</cp:lastModifiedBy>
  <cp:revision>1</cp:revision>
  <dcterms:modified xsi:type="dcterms:W3CDTF">2022-12-22T10:52:42Z</dcterms:modified>
</cp:coreProperties>
</file>