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60" r:id="rId2"/>
    <p:sldId id="256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7" r:id="rId19"/>
    <p:sldId id="276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3" r:id="rId42"/>
    <p:sldId id="301" r:id="rId43"/>
    <p:sldId id="302" r:id="rId44"/>
    <p:sldId id="304" r:id="rId4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sbeispiel" id="{FBD60034-9C01-4EF9-8E58-8FF60D79235A}">
          <p14:sldIdLst>
            <p14:sldId id="260"/>
          </p14:sldIdLst>
        </p14:section>
        <p14:section name="Titel + Inhalte" id="{B39267B4-F48E-44D6-A459-3EE571796CE7}">
          <p14:sldIdLst>
            <p14:sldId id="256"/>
            <p14:sldId id="258"/>
          </p14:sldIdLst>
        </p14:section>
        <p14:section name="1Grundprinzip" id="{FF56C8A9-81E3-4CB0-8DBF-B8293B41F347}">
          <p14:sldIdLst>
            <p14:sldId id="261"/>
            <p14:sldId id="262"/>
            <p14:sldId id="263"/>
            <p14:sldId id="264"/>
            <p14:sldId id="265"/>
          </p14:sldIdLst>
        </p14:section>
        <p14:section name="2git als vcs" id="{665CD401-2D71-429D-9A29-207EBEA91422}">
          <p14:sldIdLst>
            <p14:sldId id="266"/>
            <p14:sldId id="267"/>
            <p14:sldId id="268"/>
          </p14:sldIdLst>
        </p14:section>
        <p14:section name="3allgemeine funktionsweise" id="{2410D374-C735-4D23-9142-0A575CF39163}">
          <p14:sldIdLst>
            <p14:sldId id="269"/>
            <p14:sldId id="270"/>
            <p14:sldId id="272"/>
            <p14:sldId id="273"/>
            <p14:sldId id="274"/>
            <p14:sldId id="275"/>
            <p14:sldId id="277"/>
            <p14:sldId id="276"/>
            <p14:sldId id="278"/>
            <p14:sldId id="279"/>
            <p14:sldId id="281"/>
            <p14:sldId id="282"/>
            <p14:sldId id="283"/>
          </p14:sldIdLst>
        </p14:section>
        <p14:section name="4branches" id="{CE01BDFF-E32B-4292-9648-5F1614770259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5collabs" id="{3E567D9C-5EA6-4078-B5C9-C56D41E76A48}">
          <p14:sldIdLst>
            <p14:sldId id="296"/>
            <p14:sldId id="297"/>
            <p14:sldId id="298"/>
            <p14:sldId id="299"/>
          </p14:sldIdLst>
        </p14:section>
        <p14:section name="6github" id="{3C1FCBF6-10D7-48B3-A8A4-3DFC92289846}">
          <p14:sldIdLst>
            <p14:sldId id="303"/>
          </p14:sldIdLst>
        </p14:section>
        <p14:section name="7arbeitsauftrag" id="{F6E0A6F3-61F0-4D94-94E4-1CC5D3BB8BB7}">
          <p14:sldIdLst>
            <p14:sldId id="301"/>
            <p14:sldId id="302"/>
          </p14:sldIdLst>
        </p14:section>
        <p14:section name="end" id="{556CA64F-96F8-437F-9135-7D16729D7BC8}">
          <p14:sldIdLst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E87468"/>
    <a:srgbClr val="E95849"/>
    <a:srgbClr val="A4D76B"/>
    <a:srgbClr val="ED7B6F"/>
    <a:srgbClr val="EA6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22" autoAdjust="0"/>
    <p:restoredTop sz="94629" autoAdjust="0"/>
  </p:normalViewPr>
  <p:slideViewPr>
    <p:cSldViewPr>
      <p:cViewPr>
        <p:scale>
          <a:sx n="150" d="100"/>
          <a:sy n="150" d="100"/>
        </p:scale>
        <p:origin x="-840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41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9007E-9434-4323-A0D0-5682B2C4324F}" type="datetimeFigureOut">
              <a:rPr lang="de-DE" smtClean="0"/>
              <a:t>03.04.2014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4DF49-D053-4AE0-AB32-83E4E49F39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Kein neuer Commit!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4DF49-D053-4AE0-AB32-83E4E49F3944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56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Neuer Commit!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4DF49-D053-4AE0-AB32-83E4E49F3944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406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„Origin“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4DF49-D053-4AE0-AB32-83E4E49F3944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72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FFAF05-1235-4357-AA08-FCB651D7A0AE}" type="datetime1">
              <a:rPr lang="de-DE" smtClean="0"/>
              <a:t>03.04.2014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5F3941-9D66-413D-AD3C-20450ADA50E6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651500" y="0"/>
            <a:ext cx="1728788" cy="268288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3" name="Textplatzhalt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380312" y="-273"/>
            <a:ext cx="1728788" cy="268288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77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0871-3640-4B72-B22E-904D8FC6E390}" type="datetime1">
              <a:rPr lang="de-DE" smtClean="0"/>
              <a:t>03.04.2014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3941-9D66-413D-AD3C-20450ADA5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29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853D-A872-46E0-B4CB-391BF5AC9715}" type="datetime1">
              <a:rPr lang="de-DE" smtClean="0"/>
              <a:t>03.04.2014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3941-9D66-413D-AD3C-20450ADA5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96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57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BA3A-020C-4393-9A2C-FED970F4F88D}" type="datetime1">
              <a:rPr lang="de-DE" smtClean="0"/>
              <a:t>03.04.2014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3941-9D66-413D-AD3C-20450ADA50E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platzhalt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651500" y="0"/>
            <a:ext cx="1728788" cy="268288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8" name="Textplatzhalt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380312" y="-273"/>
            <a:ext cx="1728788" cy="268288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99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E80-B2AB-4D89-9D5C-03BAC77302BF}" type="datetime1">
              <a:rPr lang="de-DE" smtClean="0"/>
              <a:t>03.04.2014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3941-9D66-413D-AD3C-20450ADA5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1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EC6-6619-4617-8D1A-5181BE49E3CD}" type="datetime1">
              <a:rPr lang="de-DE" smtClean="0"/>
              <a:t>03.04.2014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3941-9D66-413D-AD3C-20450ADA5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34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AFCE-564B-427E-B222-C950F813011B}" type="datetime1">
              <a:rPr lang="de-DE" smtClean="0"/>
              <a:t>03.04.2014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3941-9D66-413D-AD3C-20450ADA5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24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F063-C988-4C9E-8379-043101904D75}" type="datetime1">
              <a:rPr lang="de-DE" smtClean="0"/>
              <a:t>03.04.2014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3941-9D66-413D-AD3C-20450ADA50E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651500" y="0"/>
            <a:ext cx="1728788" cy="268288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7" name="Textplatzhalt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380312" y="-273"/>
            <a:ext cx="1728788" cy="268288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435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1A76-714E-4E5A-A86A-7A94BCAA7146}" type="datetime1">
              <a:rPr lang="de-DE" smtClean="0"/>
              <a:t>03.04.2014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3941-9D66-413D-AD3C-20450ADA50E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651500" y="0"/>
            <a:ext cx="1728788" cy="268288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6" name="Textplatzhalt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380312" y="-273"/>
            <a:ext cx="1728788" cy="268288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299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09D7-8551-4BC5-A385-29CD51F1789C}" type="datetime1">
              <a:rPr lang="de-DE" smtClean="0"/>
              <a:t>03.04.2014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3941-9D66-413D-AD3C-20450ADA50E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651500" y="0"/>
            <a:ext cx="1728788" cy="268288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9" name="Textplatzhalt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380312" y="-273"/>
            <a:ext cx="1728788" cy="268288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06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D3BB-874E-4931-9C2A-0A80AD38897F}" type="datetime1">
              <a:rPr lang="de-DE" smtClean="0"/>
              <a:t>03.04.2014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3941-9D66-413D-AD3C-20450ADA50E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651500" y="0"/>
            <a:ext cx="1728788" cy="268288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9" name="Textplatzhalt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380312" y="-273"/>
            <a:ext cx="1728788" cy="268288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21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main\Schule\J1\_Informatik\vcs_gfs\presentation\bg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8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53935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91629"/>
            <a:ext cx="8229600" cy="310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9464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14D23-DA06-49CA-A3F8-9A8C51F72048}" type="datetime1">
              <a:rPr lang="de-DE" smtClean="0"/>
              <a:t>03.04.2014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75656" y="4767263"/>
            <a:ext cx="626469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3941-9D66-413D-AD3C-20450ADA5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54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E:\main\Schule\J1\_Informatik\vcs_gfs\img\font-awesome-balsamiq-master\icons\icon_lap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main\Schule\J1\_Informatik\vcs_gfs\img\font-awesome-balsamiq-master\icons\icon_lap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769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main\Schule\J1\_Informatik\vcs_gfs\img\font-awesome-balsamiq-master\icons\icon_lap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7580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436" y="1347614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07" y="271576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572" y="1347614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43" y="271576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mit Pfeil 16"/>
          <p:cNvCxnSpPr/>
          <p:nvPr/>
        </p:nvCxnSpPr>
        <p:spPr>
          <a:xfrm>
            <a:off x="1797224" y="1669182"/>
            <a:ext cx="3914292" cy="470520"/>
          </a:xfrm>
          <a:prstGeom prst="straightConnector1">
            <a:avLst/>
          </a:prstGeom>
          <a:ln w="76200">
            <a:solidFill>
              <a:srgbClr val="E87468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1773376" y="2139702"/>
            <a:ext cx="3938140" cy="537592"/>
          </a:xfrm>
          <a:prstGeom prst="straightConnector1">
            <a:avLst/>
          </a:prstGeom>
          <a:ln w="76200">
            <a:solidFill>
              <a:srgbClr val="E87468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1809836" y="1669182"/>
            <a:ext cx="3914292" cy="470520"/>
          </a:xfrm>
          <a:prstGeom prst="straightConnector1">
            <a:avLst/>
          </a:prstGeom>
          <a:ln w="76200">
            <a:solidFill>
              <a:srgbClr val="E87468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78639" y="1315239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rgbClr val="E87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de-DE" sz="1000" b="1" dirty="0" smtClean="0">
              <a:solidFill>
                <a:srgbClr val="E8746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39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067694"/>
            <a:ext cx="5328592" cy="1584176"/>
          </a:xfrm>
        </p:spPr>
        <p:txBody>
          <a:bodyPr>
            <a:noAutofit/>
          </a:bodyPr>
          <a:lstStyle/>
          <a:p>
            <a:r>
              <a:rPr lang="de-DE" sz="3200" cap="none" dirty="0" err="1" smtClean="0">
                <a:latin typeface="+mn-lt"/>
              </a:rPr>
              <a:t>I‘m</a:t>
            </a:r>
            <a:r>
              <a:rPr lang="de-DE" sz="3200" cap="none" dirty="0" smtClean="0">
                <a:latin typeface="+mn-lt"/>
              </a:rPr>
              <a:t> an </a:t>
            </a:r>
            <a:r>
              <a:rPr lang="de-DE" sz="3200" cap="none" dirty="0" err="1" smtClean="0">
                <a:latin typeface="+mn-lt"/>
              </a:rPr>
              <a:t>egoistical</a:t>
            </a:r>
            <a:r>
              <a:rPr lang="de-DE" sz="3200" cap="none" dirty="0" smtClean="0">
                <a:latin typeface="+mn-lt"/>
              </a:rPr>
              <a:t> </a:t>
            </a:r>
            <a:r>
              <a:rPr lang="de-DE" sz="3200" cap="none" dirty="0" err="1" smtClean="0">
                <a:latin typeface="+mn-lt"/>
              </a:rPr>
              <a:t>bastard</a:t>
            </a:r>
            <a:r>
              <a:rPr lang="de-DE" sz="3200" cap="none" dirty="0" smtClean="0">
                <a:latin typeface="+mn-lt"/>
              </a:rPr>
              <a:t>, </a:t>
            </a:r>
            <a:r>
              <a:rPr lang="de-DE" sz="3200" cap="none" dirty="0" err="1" smtClean="0">
                <a:latin typeface="+mn-lt"/>
              </a:rPr>
              <a:t>and</a:t>
            </a:r>
            <a:r>
              <a:rPr lang="de-DE" sz="3200" cap="none" dirty="0" smtClean="0">
                <a:latin typeface="+mn-lt"/>
              </a:rPr>
              <a:t> I </a:t>
            </a:r>
            <a:r>
              <a:rPr lang="de-DE" sz="3200" cap="none" dirty="0" err="1" smtClean="0">
                <a:latin typeface="+mn-lt"/>
              </a:rPr>
              <a:t>name</a:t>
            </a:r>
            <a:r>
              <a:rPr lang="de-DE" sz="3200" cap="none" dirty="0" smtClean="0">
                <a:latin typeface="+mn-lt"/>
              </a:rPr>
              <a:t> all </a:t>
            </a:r>
            <a:r>
              <a:rPr lang="de-DE" sz="3200" cap="none" dirty="0" err="1" smtClean="0">
                <a:latin typeface="+mn-lt"/>
              </a:rPr>
              <a:t>my</a:t>
            </a:r>
            <a:r>
              <a:rPr lang="de-DE" sz="3200" cap="none" dirty="0" smtClean="0">
                <a:latin typeface="+mn-lt"/>
              </a:rPr>
              <a:t> </a:t>
            </a:r>
            <a:r>
              <a:rPr lang="de-DE" sz="3200" cap="none" dirty="0" err="1" smtClean="0">
                <a:latin typeface="+mn-lt"/>
              </a:rPr>
              <a:t>projects</a:t>
            </a:r>
            <a:r>
              <a:rPr lang="de-DE" sz="3200" cap="none" dirty="0" smtClean="0">
                <a:latin typeface="+mn-lt"/>
              </a:rPr>
              <a:t> after </a:t>
            </a:r>
            <a:r>
              <a:rPr lang="de-DE" sz="3200" cap="none" dirty="0" err="1" smtClean="0">
                <a:latin typeface="+mn-lt"/>
              </a:rPr>
              <a:t>myself</a:t>
            </a:r>
            <a:r>
              <a:rPr lang="de-DE" sz="3200" cap="none" dirty="0" smtClean="0">
                <a:latin typeface="+mn-lt"/>
              </a:rPr>
              <a:t>. First ‚Linux‘, </a:t>
            </a:r>
            <a:r>
              <a:rPr lang="de-DE" sz="3200" cap="none" dirty="0" err="1" smtClean="0">
                <a:latin typeface="+mn-lt"/>
              </a:rPr>
              <a:t>now</a:t>
            </a:r>
            <a:r>
              <a:rPr lang="de-DE" sz="3200" cap="none" dirty="0" smtClean="0">
                <a:latin typeface="+mn-lt"/>
              </a:rPr>
              <a:t> ‚</a:t>
            </a:r>
            <a:r>
              <a:rPr lang="de-DE" sz="3200" cap="none" dirty="0" err="1" smtClean="0">
                <a:latin typeface="+mn-lt"/>
              </a:rPr>
              <a:t>Git</a:t>
            </a:r>
            <a:r>
              <a:rPr lang="de-DE" sz="3200" cap="none" dirty="0" smtClean="0">
                <a:latin typeface="+mn-lt"/>
              </a:rPr>
              <a:t>‘.</a:t>
            </a:r>
            <a:endParaRPr lang="de-DE" sz="3200" cap="none" dirty="0">
              <a:latin typeface="+mn-l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27584" y="3579862"/>
            <a:ext cx="3744416" cy="452611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dirty="0" smtClean="0"/>
              <a:t>- Linus </a:t>
            </a:r>
            <a:r>
              <a:rPr lang="de-DE" dirty="0" err="1" smtClean="0"/>
              <a:t>Torvalds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pic>
        <p:nvPicPr>
          <p:cNvPr id="5122" name="Picture 2" descr="http://upload.wikimedia.org/wikipedia/commons/5/5c/Linus_Torvalds_(cropped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27534"/>
            <a:ext cx="2304256" cy="293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6444208" y="356201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http://upload.wikimedia.org/wikipedia/commons/5/5c/Linus_Torvalds_(cropped).jpg</a:t>
            </a:r>
            <a:endParaRPr lang="de-DE" sz="9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652120" y="0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bg1"/>
                </a:solidFill>
              </a:rPr>
              <a:t>Git als VCS</a:t>
            </a:r>
          </a:p>
        </p:txBody>
      </p:sp>
    </p:spTree>
    <p:extLst>
      <p:ext uri="{BB962C8B-B14F-4D97-AF65-F5344CB8AC3E}">
        <p14:creationId xmlns:p14="http://schemas.microsoft.com/office/powerpoint/2010/main" val="2785541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 git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Verteilte Versionsverwaltung</a:t>
            </a:r>
          </a:p>
          <a:p>
            <a:r>
              <a:rPr lang="de-DE" dirty="0" smtClean="0"/>
              <a:t>Ursprünglicher Zweck: Verwaltung von Linux</a:t>
            </a:r>
          </a:p>
          <a:p>
            <a:r>
              <a:rPr lang="de-DE" dirty="0" smtClean="0"/>
              <a:t>Schneller als Alternativen</a:t>
            </a:r>
          </a:p>
          <a:p>
            <a:r>
              <a:rPr lang="de-DE" dirty="0" smtClean="0"/>
              <a:t>Befehlszeilenprogramm</a:t>
            </a:r>
          </a:p>
          <a:p>
            <a:r>
              <a:rPr lang="de-DE" dirty="0" smtClean="0"/>
              <a:t>Optionale Verwendung von GUIs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Git als VCS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Über 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4142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Allgemeine Funktionsweise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950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339502"/>
            <a:ext cx="8229600" cy="857250"/>
          </a:xfrm>
        </p:spPr>
        <p:txBody>
          <a:bodyPr/>
          <a:lstStyle/>
          <a:p>
            <a:r>
              <a:rPr lang="de-DE" dirty="0" smtClean="0"/>
              <a:t>Repositorys in git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Allgemeine Funktionsweise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Repositorys in git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899592" y="1163392"/>
            <a:ext cx="7488832" cy="2736304"/>
            <a:chOff x="899592" y="1163392"/>
            <a:chExt cx="7488832" cy="2736304"/>
          </a:xfrm>
        </p:grpSpPr>
        <p:sp>
          <p:nvSpPr>
            <p:cNvPr id="9" name="Abgerundetes Rechteck 8"/>
            <p:cNvSpPr/>
            <p:nvPr/>
          </p:nvSpPr>
          <p:spPr>
            <a:xfrm>
              <a:off x="899592" y="1163392"/>
              <a:ext cx="7488832" cy="273630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1295636" y="1379416"/>
              <a:ext cx="669674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mkdir</a:t>
              </a:r>
              <a:r>
                <a:rPr lang="de-DE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err="1" smtClean="0">
                  <a:solidFill>
                    <a:srgbClr val="E9584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speicherort</a:t>
              </a:r>
              <a:endParaRPr lang="de-DE" sz="2400" dirty="0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de-DE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cd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err="1" smtClean="0">
                  <a:solidFill>
                    <a:srgbClr val="E9584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speicherort</a:t>
              </a:r>
              <a:endParaRPr lang="de-DE" sz="2400" dirty="0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de-DE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init</a:t>
              </a:r>
              <a:endPara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de-DE" sz="2400" dirty="0" err="1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Initialized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empty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Git </a:t>
              </a:r>
              <a:r>
                <a:rPr lang="de-DE" sz="2400" dirty="0" err="1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reporitory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 /Users/</a:t>
              </a:r>
              <a:r>
                <a:rPr lang="de-DE" sz="2400" dirty="0" err="1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JonDoe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de-DE" sz="2400" dirty="0" err="1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speicherort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/.git</a:t>
              </a:r>
            </a:p>
          </p:txBody>
        </p:sp>
      </p:grpSp>
      <p:sp>
        <p:nvSpPr>
          <p:cNvPr id="11" name="Pfeil nach rechts 10"/>
          <p:cNvSpPr/>
          <p:nvPr/>
        </p:nvSpPr>
        <p:spPr>
          <a:xfrm>
            <a:off x="467544" y="1419622"/>
            <a:ext cx="720080" cy="360040"/>
          </a:xfrm>
          <a:prstGeom prst="rightArrow">
            <a:avLst/>
          </a:prstGeom>
          <a:solidFill>
            <a:srgbClr val="E95849"/>
          </a:solidFill>
          <a:ln>
            <a:solidFill>
              <a:srgbClr val="ED7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467544" y="1786019"/>
            <a:ext cx="720080" cy="360040"/>
          </a:xfrm>
          <a:prstGeom prst="rightArrow">
            <a:avLst/>
          </a:prstGeom>
          <a:solidFill>
            <a:srgbClr val="E95849"/>
          </a:solidFill>
          <a:ln>
            <a:solidFill>
              <a:srgbClr val="ED7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467544" y="2537630"/>
            <a:ext cx="720080" cy="360040"/>
          </a:xfrm>
          <a:prstGeom prst="rightArrow">
            <a:avLst/>
          </a:prstGeom>
          <a:solidFill>
            <a:srgbClr val="E95849"/>
          </a:solidFill>
          <a:ln>
            <a:solidFill>
              <a:srgbClr val="ED7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467544" y="2887078"/>
            <a:ext cx="720080" cy="360040"/>
          </a:xfrm>
          <a:prstGeom prst="rightArrow">
            <a:avLst/>
          </a:prstGeom>
          <a:solidFill>
            <a:srgbClr val="E95849"/>
          </a:solidFill>
          <a:ln>
            <a:solidFill>
              <a:srgbClr val="ED7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84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/>
        </p:nvSpPr>
        <p:spPr>
          <a:xfrm>
            <a:off x="7200292" y="1491630"/>
            <a:ext cx="144016" cy="2952328"/>
          </a:xfrm>
          <a:prstGeom prst="rect">
            <a:avLst/>
          </a:prstGeom>
          <a:solidFill>
            <a:srgbClr val="E87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871700" y="1491630"/>
            <a:ext cx="144016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339502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/>
              <a:t>Arbeitsverzeichnis und </a:t>
            </a:r>
            <a:r>
              <a:rPr lang="de-DE" sz="3600" dirty="0" err="1" smtClean="0"/>
              <a:t>Staging</a:t>
            </a:r>
            <a:r>
              <a:rPr lang="de-DE" sz="3600" dirty="0" smtClean="0"/>
              <a:t> Area</a:t>
            </a:r>
            <a:endParaRPr lang="de-DE" sz="3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Allgemeine Funktionsweise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z="1050" dirty="0" err="1" smtClean="0"/>
              <a:t>Arbeitsverz</a:t>
            </a:r>
            <a:r>
              <a:rPr lang="de-DE" sz="1050" dirty="0" smtClean="0"/>
              <a:t>. u. </a:t>
            </a:r>
            <a:r>
              <a:rPr lang="de-DE" sz="1050" dirty="0" err="1" smtClean="0"/>
              <a:t>Staging</a:t>
            </a:r>
            <a:r>
              <a:rPr lang="de-DE" sz="1050" dirty="0" smtClean="0"/>
              <a:t> Area</a:t>
            </a:r>
            <a:endParaRPr lang="de-DE" sz="105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6012160" y="1131590"/>
            <a:ext cx="2520280" cy="432048"/>
          </a:xfrm>
          <a:prstGeom prst="roundRect">
            <a:avLst/>
          </a:prstGeom>
          <a:solidFill>
            <a:srgbClr val="E95849"/>
          </a:solidFill>
          <a:ln>
            <a:solidFill>
              <a:srgbClr val="ED7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Versionsgeschichte</a:t>
            </a:r>
            <a:endParaRPr lang="de-DE" dirty="0"/>
          </a:p>
        </p:txBody>
      </p:sp>
      <p:sp>
        <p:nvSpPr>
          <p:cNvPr id="24" name="Abgerundetes Rechteck 23"/>
          <p:cNvSpPr/>
          <p:nvPr/>
        </p:nvSpPr>
        <p:spPr>
          <a:xfrm>
            <a:off x="683568" y="1131590"/>
            <a:ext cx="25202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Arbeitsverzeichnis</a:t>
            </a:r>
            <a:endParaRPr lang="de-DE" dirty="0"/>
          </a:p>
        </p:txBody>
      </p:sp>
      <p:sp>
        <p:nvSpPr>
          <p:cNvPr id="28" name="Abgerundetes Rechteck 27"/>
          <p:cNvSpPr/>
          <p:nvPr/>
        </p:nvSpPr>
        <p:spPr>
          <a:xfrm>
            <a:off x="3959932" y="1561168"/>
            <a:ext cx="1296144" cy="2376264"/>
          </a:xfrm>
          <a:prstGeom prst="roundRect">
            <a:avLst/>
          </a:prstGeom>
          <a:solidFill>
            <a:srgbClr val="ED7B6F"/>
          </a:solidFill>
          <a:ln>
            <a:solidFill>
              <a:srgbClr val="EA62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Picture 3" descr="E:\main\Schule\J1\_Informatik\vcs_gfs\img\font-awesome-balsamiq-master\icons\icon_us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183" y="2931790"/>
            <a:ext cx="1005642" cy="100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E:\main\Schule\J1\_Informatik\vcs_gfs\img\font-awesome-balsamiq-master\icons\icon_files-o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183" y="1782132"/>
            <a:ext cx="1005642" cy="100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18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animBg="1"/>
      <p:bldP spid="23" grpId="0" animBg="1"/>
      <p:bldP spid="24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/>
        </p:nvSpPr>
        <p:spPr>
          <a:xfrm>
            <a:off x="7200292" y="1491630"/>
            <a:ext cx="144016" cy="2952328"/>
          </a:xfrm>
          <a:prstGeom prst="rect">
            <a:avLst/>
          </a:prstGeom>
          <a:solidFill>
            <a:srgbClr val="E87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4535996" y="1491630"/>
            <a:ext cx="144016" cy="2952328"/>
          </a:xfrm>
          <a:prstGeom prst="rect">
            <a:avLst/>
          </a:prstGeom>
          <a:solidFill>
            <a:srgbClr val="A4D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871700" y="1491630"/>
            <a:ext cx="144016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339502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/>
              <a:t>Arbeitsverzeichnis und </a:t>
            </a:r>
            <a:r>
              <a:rPr lang="de-DE" sz="3600" dirty="0" err="1" smtClean="0"/>
              <a:t>Staging</a:t>
            </a:r>
            <a:r>
              <a:rPr lang="de-DE" sz="3600" dirty="0" smtClean="0"/>
              <a:t> Area</a:t>
            </a:r>
            <a:endParaRPr lang="de-DE" sz="3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Allgemeine Funktionsweise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Arbeitsverz</a:t>
            </a:r>
            <a:r>
              <a:rPr lang="de-DE" dirty="0"/>
              <a:t>. u. </a:t>
            </a:r>
            <a:r>
              <a:rPr lang="de-DE" dirty="0" err="1"/>
              <a:t>Staging</a:t>
            </a:r>
            <a:r>
              <a:rPr lang="de-DE" dirty="0"/>
              <a:t> Area</a:t>
            </a:r>
          </a:p>
          <a:p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3347864" y="1131590"/>
            <a:ext cx="2520280" cy="432048"/>
          </a:xfrm>
          <a:prstGeom prst="roundRect">
            <a:avLst/>
          </a:prstGeom>
          <a:solidFill>
            <a:schemeClr val="accent3"/>
          </a:solidFill>
          <a:ln>
            <a:solidFill>
              <a:srgbClr val="A4D7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Staging</a:t>
            </a:r>
            <a:r>
              <a:rPr lang="de-DE" dirty="0" smtClean="0"/>
              <a:t> Area</a:t>
            </a:r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6012160" y="1131590"/>
            <a:ext cx="2520280" cy="432048"/>
          </a:xfrm>
          <a:prstGeom prst="roundRect">
            <a:avLst/>
          </a:prstGeom>
          <a:solidFill>
            <a:srgbClr val="E95849"/>
          </a:solidFill>
          <a:ln>
            <a:solidFill>
              <a:srgbClr val="ED7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Versionsgeschichte</a:t>
            </a:r>
            <a:endParaRPr lang="de-DE" dirty="0"/>
          </a:p>
        </p:txBody>
      </p:sp>
      <p:sp>
        <p:nvSpPr>
          <p:cNvPr id="24" name="Abgerundetes Rechteck 23"/>
          <p:cNvSpPr/>
          <p:nvPr/>
        </p:nvSpPr>
        <p:spPr>
          <a:xfrm>
            <a:off x="683568" y="1131590"/>
            <a:ext cx="25202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Arbeitsverzeichnis</a:t>
            </a:r>
            <a:endParaRPr lang="de-DE" dirty="0"/>
          </a:p>
        </p:txBody>
      </p:sp>
      <p:pic>
        <p:nvPicPr>
          <p:cNvPr id="20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331" y="186721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57175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27253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7380312" y="1867210"/>
            <a:ext cx="722099" cy="2125406"/>
            <a:chOff x="7380312" y="1867210"/>
            <a:chExt cx="722099" cy="2125406"/>
          </a:xfrm>
        </p:grpSpPr>
        <p:pic>
          <p:nvPicPr>
            <p:cNvPr id="31" name="Picture 3" descr="E:\main\Schule\J1\_Informatik\vcs_gfs\img\font-awesome-balsamiq-master\icons\icon_file-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331" y="1867210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" descr="E:\main\Schule\J1\_Informatik\vcs_gfs\img\font-awesome-balsamiq-master\icons\icon_file-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2571750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 descr="E:\main\Schule\J1\_Informatik\vcs_gfs\img\font-awesome-balsamiq-master\icons\icon_file-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3272536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39" y="1802139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06679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07465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E:\main\Schule\J1\_Informatik\vcs_gfs\img\font-awesome-balsamiq-master\icons\icon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686" y="2504465"/>
            <a:ext cx="702663" cy="7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E:\main\Schule\J1\_Informatik\vcs_gfs\img\font-awesome-balsamiq-master\icons\icon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685" y="3207128"/>
            <a:ext cx="702663" cy="7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links 8"/>
          <p:cNvSpPr/>
          <p:nvPr/>
        </p:nvSpPr>
        <p:spPr>
          <a:xfrm>
            <a:off x="2195736" y="4011910"/>
            <a:ext cx="4896544" cy="720080"/>
          </a:xfrm>
          <a:prstGeom prst="leftArrow">
            <a:avLst/>
          </a:prstGeom>
          <a:solidFill>
            <a:srgbClr val="E87468"/>
          </a:solidFill>
          <a:ln>
            <a:solidFill>
              <a:srgbClr val="E95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Auschecken der Dateien (</a:t>
            </a:r>
            <a:r>
              <a:rPr lang="de-DE" dirty="0" err="1" smtClean="0"/>
              <a:t>Checkout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5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25579E-6 L -0.58281 -0.013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49" y="-6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/>
        </p:nvSpPr>
        <p:spPr>
          <a:xfrm>
            <a:off x="7200292" y="1491630"/>
            <a:ext cx="144016" cy="2952328"/>
          </a:xfrm>
          <a:prstGeom prst="rect">
            <a:avLst/>
          </a:prstGeom>
          <a:solidFill>
            <a:srgbClr val="E87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4535996" y="1491630"/>
            <a:ext cx="144016" cy="2952328"/>
          </a:xfrm>
          <a:prstGeom prst="rect">
            <a:avLst/>
          </a:prstGeom>
          <a:solidFill>
            <a:srgbClr val="A4D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871700" y="1491630"/>
            <a:ext cx="144016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339502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/>
              <a:t>Arbeitsverzeichnis und </a:t>
            </a:r>
            <a:r>
              <a:rPr lang="de-DE" sz="3600" dirty="0" err="1" smtClean="0"/>
              <a:t>Staging</a:t>
            </a:r>
            <a:r>
              <a:rPr lang="de-DE" sz="3600" dirty="0" smtClean="0"/>
              <a:t> Area</a:t>
            </a:r>
            <a:endParaRPr lang="de-DE" sz="3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Allgemeine </a:t>
            </a:r>
            <a:r>
              <a:rPr lang="de-DE" dirty="0" smtClean="0"/>
              <a:t>Funktionsweise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Arbeitsverz</a:t>
            </a:r>
            <a:r>
              <a:rPr lang="de-DE" dirty="0"/>
              <a:t>. u. </a:t>
            </a:r>
            <a:r>
              <a:rPr lang="de-DE" dirty="0" err="1"/>
              <a:t>Staging</a:t>
            </a:r>
            <a:r>
              <a:rPr lang="de-DE" dirty="0"/>
              <a:t> Area</a:t>
            </a:r>
          </a:p>
          <a:p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3347864" y="1131590"/>
            <a:ext cx="2520280" cy="432048"/>
          </a:xfrm>
          <a:prstGeom prst="roundRect">
            <a:avLst/>
          </a:prstGeom>
          <a:solidFill>
            <a:schemeClr val="accent3"/>
          </a:solidFill>
          <a:ln>
            <a:solidFill>
              <a:srgbClr val="A4D7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Staging</a:t>
            </a:r>
            <a:r>
              <a:rPr lang="de-DE" dirty="0" smtClean="0"/>
              <a:t> Area</a:t>
            </a:r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6012160" y="1131590"/>
            <a:ext cx="2520280" cy="432048"/>
          </a:xfrm>
          <a:prstGeom prst="roundRect">
            <a:avLst/>
          </a:prstGeom>
          <a:solidFill>
            <a:srgbClr val="E95849"/>
          </a:solidFill>
          <a:ln>
            <a:solidFill>
              <a:srgbClr val="ED7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Versionsgeschichte</a:t>
            </a:r>
            <a:endParaRPr lang="de-DE" dirty="0"/>
          </a:p>
        </p:txBody>
      </p:sp>
      <p:sp>
        <p:nvSpPr>
          <p:cNvPr id="24" name="Abgerundetes Rechteck 23"/>
          <p:cNvSpPr/>
          <p:nvPr/>
        </p:nvSpPr>
        <p:spPr>
          <a:xfrm>
            <a:off x="683568" y="1131590"/>
            <a:ext cx="25202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Arbeitsverzeichnis</a:t>
            </a:r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2051721" y="1802139"/>
            <a:ext cx="722098" cy="1404989"/>
            <a:chOff x="2051721" y="1802139"/>
            <a:chExt cx="722098" cy="1404989"/>
          </a:xfrm>
        </p:grpSpPr>
        <p:pic>
          <p:nvPicPr>
            <p:cNvPr id="34" name="Picture 3" descr="E:\main\Schule\J1\_Informatik\vcs_gfs\img\font-awesome-balsamiq-master\icons\icon_file-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3739" y="1802139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E:\main\Schule\J1\_Informatik\vcs_gfs\img\font-awesome-balsamiq-master\icons\icon_f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1" y="2504465"/>
              <a:ext cx="702663" cy="702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" name="Picture 2" descr="E:\main\Schule\J1\_Informatik\vcs_gfs\img\font-awesome-balsamiq-master\icons\icon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07128"/>
            <a:ext cx="702663" cy="7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uppieren 27"/>
          <p:cNvGrpSpPr/>
          <p:nvPr/>
        </p:nvGrpSpPr>
        <p:grpSpPr>
          <a:xfrm>
            <a:off x="7380312" y="1867210"/>
            <a:ext cx="722099" cy="2125406"/>
            <a:chOff x="7380312" y="1867210"/>
            <a:chExt cx="722099" cy="2125406"/>
          </a:xfrm>
        </p:grpSpPr>
        <p:pic>
          <p:nvPicPr>
            <p:cNvPr id="29" name="Picture 3" descr="E:\main\Schule\J1\_Informatik\vcs_gfs\img\font-awesome-balsamiq-master\icons\icon_file-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331" y="1867210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E:\main\Schule\J1\_Informatik\vcs_gfs\img\font-awesome-balsamiq-master\icons\icon_file-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2571750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 descr="E:\main\Schule\J1\_Informatik\vcs_gfs\img\font-awesome-balsamiq-master\icons\icon_file-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3272536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888" y="176024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E:\main\Schule\J1\_Informatik\vcs_gfs\img\font-awesome-balsamiq-master\icons\icon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870" y="2462568"/>
            <a:ext cx="702663" cy="7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E:\main\Schule\J1\_Informatik\vcs_gfs\img\font-awesome-balsamiq-master\icons\icon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869" y="3165231"/>
            <a:ext cx="702663" cy="7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Pfeil nach links 47"/>
          <p:cNvSpPr/>
          <p:nvPr/>
        </p:nvSpPr>
        <p:spPr>
          <a:xfrm flipH="1">
            <a:off x="2065831" y="3795886"/>
            <a:ext cx="2434160" cy="720080"/>
          </a:xfrm>
          <a:prstGeom prst="leftArrow">
            <a:avLst/>
          </a:prstGeom>
          <a:solidFill>
            <a:srgbClr val="E87468"/>
          </a:solidFill>
          <a:ln>
            <a:solidFill>
              <a:srgbClr val="E95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8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7834E-6 L 0.2993 -0.000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5517E-6 L 0.30035 -0.009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17" y="-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/>
        </p:nvSpPr>
        <p:spPr>
          <a:xfrm>
            <a:off x="7200292" y="1491630"/>
            <a:ext cx="144016" cy="2952328"/>
          </a:xfrm>
          <a:prstGeom prst="rect">
            <a:avLst/>
          </a:prstGeom>
          <a:solidFill>
            <a:srgbClr val="E87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4535996" y="1491630"/>
            <a:ext cx="144016" cy="2952328"/>
          </a:xfrm>
          <a:prstGeom prst="rect">
            <a:avLst/>
          </a:prstGeom>
          <a:solidFill>
            <a:srgbClr val="A4D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871700" y="1491630"/>
            <a:ext cx="144016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339502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/>
              <a:t>Arbeitsverzeichnis und </a:t>
            </a:r>
            <a:r>
              <a:rPr lang="de-DE" sz="3600" dirty="0" err="1" smtClean="0"/>
              <a:t>Staging</a:t>
            </a:r>
            <a:r>
              <a:rPr lang="de-DE" sz="3600" dirty="0" smtClean="0"/>
              <a:t> Area</a:t>
            </a:r>
            <a:endParaRPr lang="de-DE" sz="3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Allgemeine Funktionsweise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Arbeitsverz</a:t>
            </a:r>
            <a:r>
              <a:rPr lang="de-DE" dirty="0"/>
              <a:t>. u. </a:t>
            </a:r>
            <a:r>
              <a:rPr lang="de-DE" dirty="0" err="1"/>
              <a:t>Staging</a:t>
            </a:r>
            <a:r>
              <a:rPr lang="de-DE" dirty="0"/>
              <a:t> Area</a:t>
            </a:r>
          </a:p>
          <a:p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3347864" y="1131590"/>
            <a:ext cx="2520280" cy="432048"/>
          </a:xfrm>
          <a:prstGeom prst="roundRect">
            <a:avLst/>
          </a:prstGeom>
          <a:solidFill>
            <a:schemeClr val="accent3"/>
          </a:solidFill>
          <a:ln>
            <a:solidFill>
              <a:srgbClr val="A4D7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Staging</a:t>
            </a:r>
            <a:r>
              <a:rPr lang="de-DE" dirty="0" smtClean="0"/>
              <a:t> Area</a:t>
            </a:r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6012160" y="1131590"/>
            <a:ext cx="2520280" cy="432048"/>
          </a:xfrm>
          <a:prstGeom prst="roundRect">
            <a:avLst/>
          </a:prstGeom>
          <a:solidFill>
            <a:srgbClr val="E95849"/>
          </a:solidFill>
          <a:ln>
            <a:solidFill>
              <a:srgbClr val="ED7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Versionsgeschichte</a:t>
            </a:r>
            <a:endParaRPr lang="de-DE" dirty="0"/>
          </a:p>
        </p:txBody>
      </p:sp>
      <p:sp>
        <p:nvSpPr>
          <p:cNvPr id="24" name="Abgerundetes Rechteck 23"/>
          <p:cNvSpPr/>
          <p:nvPr/>
        </p:nvSpPr>
        <p:spPr>
          <a:xfrm>
            <a:off x="683568" y="1131590"/>
            <a:ext cx="25202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Arbeitsverzeichnis</a:t>
            </a:r>
            <a:endParaRPr lang="de-DE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7380312" y="1867210"/>
            <a:ext cx="722099" cy="2125406"/>
            <a:chOff x="7380312" y="1867210"/>
            <a:chExt cx="722099" cy="2125406"/>
          </a:xfrm>
        </p:grpSpPr>
        <p:pic>
          <p:nvPicPr>
            <p:cNvPr id="29" name="Picture 3" descr="E:\main\Schule\J1\_Informatik\vcs_gfs\img\font-awesome-balsamiq-master\icons\icon_file-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331" y="1867210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E:\main\Schule\J1\_Informatik\vcs_gfs\img\font-awesome-balsamiq-master\icons\icon_file-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2571750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 descr="E:\main\Schule\J1\_Informatik\vcs_gfs\img\font-awesome-balsamiq-master\icons\icon_file-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3272536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uppieren 5"/>
          <p:cNvGrpSpPr/>
          <p:nvPr/>
        </p:nvGrpSpPr>
        <p:grpSpPr>
          <a:xfrm>
            <a:off x="4758869" y="1760242"/>
            <a:ext cx="722099" cy="2107652"/>
            <a:chOff x="4758869" y="1760242"/>
            <a:chExt cx="722099" cy="2107652"/>
          </a:xfrm>
        </p:grpSpPr>
        <p:pic>
          <p:nvPicPr>
            <p:cNvPr id="45" name="Picture 3" descr="E:\main\Schule\J1\_Informatik\vcs_gfs\img\font-awesome-balsamiq-master\icons\icon_file-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888" y="176024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E:\main\Schule\J1\_Informatik\vcs_gfs\img\font-awesome-balsamiq-master\icons\icon_f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870" y="2462568"/>
              <a:ext cx="702663" cy="702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E:\main\Schule\J1\_Informatik\vcs_gfs\img\font-awesome-balsamiq-master\icons\icon_f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869" y="3165231"/>
              <a:ext cx="702663" cy="702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Pfeil nach links 47"/>
          <p:cNvSpPr/>
          <p:nvPr/>
        </p:nvSpPr>
        <p:spPr>
          <a:xfrm flipH="1">
            <a:off x="2065831" y="3795886"/>
            <a:ext cx="2434160" cy="720080"/>
          </a:xfrm>
          <a:prstGeom prst="leftArrow">
            <a:avLst/>
          </a:prstGeom>
          <a:solidFill>
            <a:srgbClr val="E87468"/>
          </a:solidFill>
          <a:ln>
            <a:solidFill>
              <a:srgbClr val="E95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Stagen</a:t>
            </a:r>
            <a:endParaRPr lang="de-DE" dirty="0"/>
          </a:p>
        </p:txBody>
      </p:sp>
      <p:sp>
        <p:nvSpPr>
          <p:cNvPr id="27" name="Pfeil nach links 26"/>
          <p:cNvSpPr/>
          <p:nvPr/>
        </p:nvSpPr>
        <p:spPr>
          <a:xfrm flipH="1">
            <a:off x="4758868" y="3787619"/>
            <a:ext cx="2382795" cy="720080"/>
          </a:xfrm>
          <a:prstGeom prst="leftArrow">
            <a:avLst/>
          </a:prstGeom>
          <a:solidFill>
            <a:srgbClr val="E87468"/>
          </a:solidFill>
          <a:ln>
            <a:solidFill>
              <a:srgbClr val="E95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Committen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974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3184E-6 L 0.28663 0.008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7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339502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/>
              <a:t>Arbeitsverzeichnis und </a:t>
            </a:r>
            <a:r>
              <a:rPr lang="de-DE" sz="3600" dirty="0" err="1" smtClean="0"/>
              <a:t>Staging</a:t>
            </a:r>
            <a:r>
              <a:rPr lang="de-DE" sz="3600" dirty="0" smtClean="0"/>
              <a:t> Area</a:t>
            </a:r>
            <a:endParaRPr lang="de-DE" sz="3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Allgemeine Funktionsweise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Arbeitsverz</a:t>
            </a:r>
            <a:r>
              <a:rPr lang="de-DE" dirty="0"/>
              <a:t>. u. </a:t>
            </a:r>
            <a:r>
              <a:rPr lang="de-DE" dirty="0" err="1"/>
              <a:t>Staging</a:t>
            </a:r>
            <a:r>
              <a:rPr lang="de-DE" dirty="0"/>
              <a:t> Area</a:t>
            </a:r>
          </a:p>
          <a:p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888481" y="1563638"/>
            <a:ext cx="7488832" cy="2952328"/>
            <a:chOff x="888481" y="1563638"/>
            <a:chExt cx="7488832" cy="2952328"/>
          </a:xfrm>
        </p:grpSpPr>
        <p:sp>
          <p:nvSpPr>
            <p:cNvPr id="31" name="Abgerundetes Rechteck 30"/>
            <p:cNvSpPr/>
            <p:nvPr/>
          </p:nvSpPr>
          <p:spPr>
            <a:xfrm>
              <a:off x="888481" y="1563638"/>
              <a:ext cx="7488832" cy="2952328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284525" y="1779662"/>
              <a:ext cx="6696744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 </a:t>
              </a:r>
              <a:r>
                <a:rPr lang="de-DE" sz="24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status</a:t>
              </a:r>
              <a:endPara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 </a:t>
              </a: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branch master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Untracked </a:t>
              </a: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files: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(use "git add &lt;file&gt;..." to include in what will be committed)</a:t>
              </a:r>
            </a:p>
            <a:p>
              <a:endPara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README.txt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nothing added to commit but untracked files present (use "git add" to track)</a:t>
              </a:r>
              <a:endParaRPr lang="de-DE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3" name="Textfeld 32"/>
          <p:cNvSpPr txBox="1"/>
          <p:nvPr/>
        </p:nvSpPr>
        <p:spPr>
          <a:xfrm>
            <a:off x="1107684" y="1099886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Status überprüfen:</a:t>
            </a:r>
          </a:p>
        </p:txBody>
      </p:sp>
    </p:spTree>
    <p:extLst>
      <p:ext uri="{BB962C8B-B14F-4D97-AF65-F5344CB8AC3E}">
        <p14:creationId xmlns:p14="http://schemas.microsoft.com/office/powerpoint/2010/main" val="376343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339502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/>
              <a:t>Arbeitsverzeichnis und </a:t>
            </a:r>
            <a:r>
              <a:rPr lang="de-DE" sz="3600" dirty="0" err="1" smtClean="0"/>
              <a:t>Staging</a:t>
            </a:r>
            <a:r>
              <a:rPr lang="de-DE" sz="3600" dirty="0" smtClean="0"/>
              <a:t> Area</a:t>
            </a:r>
            <a:endParaRPr lang="de-DE" sz="3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Allgemeine Funktionsweise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Arbeitsverz</a:t>
            </a:r>
            <a:r>
              <a:rPr lang="de-DE" dirty="0"/>
              <a:t>. u. </a:t>
            </a:r>
            <a:r>
              <a:rPr lang="de-DE" dirty="0" err="1"/>
              <a:t>Staging</a:t>
            </a:r>
            <a:r>
              <a:rPr lang="de-DE" dirty="0"/>
              <a:t> Area</a:t>
            </a:r>
          </a:p>
          <a:p>
            <a:endParaRPr lang="de-DE" dirty="0"/>
          </a:p>
        </p:txBody>
      </p:sp>
      <p:sp>
        <p:nvSpPr>
          <p:cNvPr id="31" name="Abgerundetes Rechteck 30"/>
          <p:cNvSpPr/>
          <p:nvPr/>
        </p:nvSpPr>
        <p:spPr>
          <a:xfrm>
            <a:off x="888481" y="1742361"/>
            <a:ext cx="7488832" cy="12614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1284525" y="1958385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datei.h</a:t>
            </a:r>
            <a:endParaRPr lang="de-DE" sz="2400" dirty="0" smtClean="0">
              <a:solidFill>
                <a:srgbClr val="E9584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pfad</a:t>
            </a:r>
            <a:r>
              <a:rPr lang="de-DE" sz="2400" dirty="0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/zu/</a:t>
            </a:r>
            <a:r>
              <a:rPr lang="de-DE" sz="2400" dirty="0" err="1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verzeichnis</a:t>
            </a:r>
            <a:endParaRPr lang="de-DE" sz="2400" dirty="0" smtClean="0">
              <a:solidFill>
                <a:srgbClr val="E9584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107684" y="1278609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Dateien zur </a:t>
            </a:r>
            <a:r>
              <a:rPr lang="de-DE" sz="2400" dirty="0" err="1" smtClean="0"/>
              <a:t>Staging</a:t>
            </a:r>
            <a:r>
              <a:rPr lang="de-DE" sz="2400" dirty="0" smtClean="0"/>
              <a:t> Area hinzufügen:</a:t>
            </a:r>
          </a:p>
        </p:txBody>
      </p:sp>
    </p:spTree>
    <p:extLst>
      <p:ext uri="{BB962C8B-B14F-4D97-AF65-F5344CB8AC3E}">
        <p14:creationId xmlns:p14="http://schemas.microsoft.com/office/powerpoint/2010/main" val="353472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rmAutofit/>
          </a:bodyPr>
          <a:lstStyle/>
          <a:p>
            <a:r>
              <a:rPr lang="de-DE" sz="4000" dirty="0" smtClean="0"/>
              <a:t>Versionsverwaltung mit </a:t>
            </a:r>
            <a:r>
              <a:rPr lang="de-DE" sz="4000" b="1" dirty="0" smtClean="0">
                <a:solidFill>
                  <a:srgbClr val="E74C3C"/>
                </a:solidFill>
                <a:latin typeface="Cambria" panose="02040503050406030204" pitchFamily="18" charset="0"/>
              </a:rPr>
              <a:t>git</a:t>
            </a:r>
            <a:endParaRPr lang="de-DE" sz="4000" b="1" dirty="0">
              <a:solidFill>
                <a:srgbClr val="E74C3C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5651500" y="0"/>
            <a:ext cx="1728788" cy="26828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7380312" y="-273"/>
            <a:ext cx="1728788" cy="26828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993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339502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/>
              <a:t>Arbeitsverzeichnis und </a:t>
            </a:r>
            <a:r>
              <a:rPr lang="de-DE" sz="3600" dirty="0" err="1" smtClean="0"/>
              <a:t>Staging</a:t>
            </a:r>
            <a:r>
              <a:rPr lang="de-DE" sz="3600" dirty="0" smtClean="0"/>
              <a:t> Area</a:t>
            </a:r>
            <a:endParaRPr lang="de-DE" sz="3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Allgemeine Funktionsweise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Arbeitsverz</a:t>
            </a:r>
            <a:r>
              <a:rPr lang="de-DE" dirty="0"/>
              <a:t>. u. </a:t>
            </a:r>
            <a:r>
              <a:rPr lang="de-DE" dirty="0" err="1"/>
              <a:t>Staging</a:t>
            </a:r>
            <a:r>
              <a:rPr lang="de-DE" dirty="0"/>
              <a:t> Area</a:t>
            </a:r>
          </a:p>
          <a:p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888481" y="1563638"/>
            <a:ext cx="7488832" cy="2952328"/>
            <a:chOff x="888481" y="1563638"/>
            <a:chExt cx="7488832" cy="2952328"/>
          </a:xfrm>
        </p:grpSpPr>
        <p:sp>
          <p:nvSpPr>
            <p:cNvPr id="31" name="Abgerundetes Rechteck 30"/>
            <p:cNvSpPr/>
            <p:nvPr/>
          </p:nvSpPr>
          <p:spPr>
            <a:xfrm>
              <a:off x="888481" y="1563638"/>
              <a:ext cx="7488832" cy="2952328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284525" y="1779662"/>
              <a:ext cx="6696744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 </a:t>
              </a:r>
              <a:r>
                <a:rPr lang="de-DE" sz="24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status</a:t>
              </a:r>
              <a:endPara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 </a:t>
              </a: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branch </a:t>
              </a:r>
              <a:r>
                <a:rPr lang="en-US" sz="16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master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Changes to be </a:t>
              </a:r>
              <a:r>
                <a:rPr lang="en-US" sz="1600" dirty="0" err="1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committet</a:t>
              </a:r>
              <a:r>
                <a:rPr lang="en-US" sz="16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(use “git reset HEAD &lt;file&gt;…” to </a:t>
              </a:r>
              <a:r>
                <a:rPr lang="en-US" sz="1600" dirty="0" err="1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unstage</a:t>
              </a:r>
              <a:r>
                <a:rPr lang="en-US" sz="16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endPara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 file:   </a:t>
              </a:r>
              <a:r>
                <a:rPr lang="en-US" sz="1600" dirty="0" err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datei.h</a:t>
              </a:r>
              <a:endPara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Untracked </a:t>
              </a: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files: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[…]</a:t>
              </a:r>
              <a:endParaRPr lang="de-DE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3" name="Textfeld 32"/>
          <p:cNvSpPr txBox="1"/>
          <p:nvPr/>
        </p:nvSpPr>
        <p:spPr>
          <a:xfrm>
            <a:off x="1107684" y="1099886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Status überprüfen:</a:t>
            </a:r>
          </a:p>
        </p:txBody>
      </p:sp>
    </p:spTree>
    <p:extLst>
      <p:ext uri="{BB962C8B-B14F-4D97-AF65-F5344CB8AC3E}">
        <p14:creationId xmlns:p14="http://schemas.microsoft.com/office/powerpoint/2010/main" val="328252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339502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/>
              <a:t>Arbeitsverzeichnis und </a:t>
            </a:r>
            <a:r>
              <a:rPr lang="de-DE" sz="3600" dirty="0" err="1" smtClean="0"/>
              <a:t>Staging</a:t>
            </a:r>
            <a:r>
              <a:rPr lang="de-DE" sz="3600" dirty="0" smtClean="0"/>
              <a:t> Area</a:t>
            </a:r>
            <a:endParaRPr lang="de-DE" sz="3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Allgemeine Funktionsweise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Arbeitsverz</a:t>
            </a:r>
            <a:r>
              <a:rPr lang="de-DE" dirty="0"/>
              <a:t>. u. </a:t>
            </a:r>
            <a:r>
              <a:rPr lang="de-DE" dirty="0" err="1"/>
              <a:t>Staging</a:t>
            </a:r>
            <a:r>
              <a:rPr lang="de-DE" dirty="0"/>
              <a:t> Area</a:t>
            </a:r>
          </a:p>
          <a:p>
            <a:endParaRPr lang="de-DE" dirty="0"/>
          </a:p>
        </p:txBody>
      </p:sp>
      <p:sp>
        <p:nvSpPr>
          <p:cNvPr id="31" name="Abgerundetes Rechteck 30"/>
          <p:cNvSpPr/>
          <p:nvPr/>
        </p:nvSpPr>
        <p:spPr>
          <a:xfrm>
            <a:off x="888481" y="1563638"/>
            <a:ext cx="7488832" cy="93610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1284525" y="1779662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de-DE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107684" y="1099886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Änderungen </a:t>
            </a:r>
            <a:r>
              <a:rPr lang="de-DE" sz="2400" dirty="0" err="1" smtClean="0"/>
              <a:t>comitten</a:t>
            </a:r>
            <a:r>
              <a:rPr lang="de-DE" sz="2400" dirty="0" smtClean="0"/>
              <a:t>: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899592" y="2643758"/>
            <a:ext cx="7488832" cy="936104"/>
            <a:chOff x="899592" y="2643758"/>
            <a:chExt cx="7488832" cy="936104"/>
          </a:xfrm>
        </p:grpSpPr>
        <p:sp>
          <p:nvSpPr>
            <p:cNvPr id="10" name="Abgerundetes Rechteck 9"/>
            <p:cNvSpPr/>
            <p:nvPr/>
          </p:nvSpPr>
          <p:spPr>
            <a:xfrm>
              <a:off x="899592" y="2643758"/>
              <a:ext cx="7488832" cy="93610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295636" y="2859782"/>
              <a:ext cx="6696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 </a:t>
              </a:r>
              <a:r>
                <a:rPr lang="de-DE" sz="24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commit</a:t>
              </a:r>
              <a:r>
                <a:rPr lang="de-DE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–m „</a:t>
              </a:r>
              <a:r>
                <a:rPr lang="de-DE" sz="2400" dirty="0" smtClean="0">
                  <a:solidFill>
                    <a:srgbClr val="E9584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Änderungskommentar</a:t>
              </a:r>
              <a:r>
                <a:rPr lang="de-DE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500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Commit Bezeichnungen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91629"/>
            <a:ext cx="5915000" cy="1621337"/>
          </a:xfrm>
        </p:spPr>
        <p:txBody>
          <a:bodyPr>
            <a:normAutofit/>
          </a:bodyPr>
          <a:lstStyle/>
          <a:p>
            <a:r>
              <a:rPr lang="de-DE" sz="2800" dirty="0" smtClean="0"/>
              <a:t>40-stellige SHA-1 Checksumme</a:t>
            </a:r>
          </a:p>
          <a:p>
            <a:r>
              <a:rPr lang="de-DE" sz="2800" dirty="0" smtClean="0"/>
              <a:t>Berechnet aus Repository Dateien</a:t>
            </a:r>
          </a:p>
          <a:p>
            <a:r>
              <a:rPr lang="de-DE" sz="2800" dirty="0" smtClean="0"/>
              <a:t>„Taggen“ von Versionen möglich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Versionsverwaltung mit git - Vortrag von Lukas Bach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Allgemeine Funktionsweise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Commit-Bezeichnungen</a:t>
            </a:r>
            <a:endParaRPr lang="de-DE" dirty="0"/>
          </a:p>
          <a:p>
            <a:endParaRPr lang="de-DE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613470" y="2994599"/>
            <a:ext cx="5400600" cy="609724"/>
            <a:chOff x="613470" y="2994599"/>
            <a:chExt cx="5400600" cy="609724"/>
          </a:xfrm>
        </p:grpSpPr>
        <p:sp>
          <p:nvSpPr>
            <p:cNvPr id="21" name="Abgerundetes Rechteck 20"/>
            <p:cNvSpPr/>
            <p:nvPr/>
          </p:nvSpPr>
          <p:spPr>
            <a:xfrm>
              <a:off x="613470" y="2994599"/>
              <a:ext cx="5400600" cy="60972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85478" y="3063106"/>
              <a:ext cx="5280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 tag </a:t>
              </a:r>
              <a:r>
                <a:rPr lang="de-DE" sz="2400" dirty="0" smtClean="0">
                  <a:solidFill>
                    <a:srgbClr val="E9584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de-DE" sz="2400" dirty="0" err="1" smtClean="0">
                  <a:solidFill>
                    <a:srgbClr val="E9584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vname</a:t>
              </a:r>
              <a:r>
                <a:rPr lang="de-DE" sz="2400" dirty="0" smtClean="0">
                  <a:solidFill>
                    <a:srgbClr val="E9584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 &lt;</a:t>
              </a:r>
              <a:r>
                <a:rPr lang="de-DE" sz="2400" dirty="0" err="1" smtClean="0">
                  <a:solidFill>
                    <a:srgbClr val="E9584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commit</a:t>
              </a:r>
              <a:r>
                <a:rPr lang="de-DE" sz="2400" dirty="0" smtClean="0">
                  <a:solidFill>
                    <a:srgbClr val="E9584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11560" y="3690218"/>
            <a:ext cx="5400600" cy="609724"/>
            <a:chOff x="611560" y="3690218"/>
            <a:chExt cx="5400600" cy="609724"/>
          </a:xfrm>
        </p:grpSpPr>
        <p:sp>
          <p:nvSpPr>
            <p:cNvPr id="23" name="Abgerundetes Rechteck 22"/>
            <p:cNvSpPr/>
            <p:nvPr/>
          </p:nvSpPr>
          <p:spPr>
            <a:xfrm>
              <a:off x="611560" y="3690218"/>
              <a:ext cx="5400600" cy="60972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683568" y="3758725"/>
              <a:ext cx="5280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 tag </a:t>
              </a:r>
              <a:r>
                <a:rPr lang="de-DE" sz="2400" dirty="0" smtClean="0">
                  <a:solidFill>
                    <a:srgbClr val="E9584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v0.8.2 afeca5d</a:t>
              </a:r>
            </a:p>
          </p:txBody>
        </p:sp>
      </p:grpSp>
      <p:sp>
        <p:nvSpPr>
          <p:cNvPr id="25" name="Textfeld 24"/>
          <p:cNvSpPr txBox="1"/>
          <p:nvPr/>
        </p:nvSpPr>
        <p:spPr>
          <a:xfrm>
            <a:off x="7452320" y="323887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„v0.8.2“</a:t>
            </a:r>
          </a:p>
        </p:txBody>
      </p:sp>
      <p:grpSp>
        <p:nvGrpSpPr>
          <p:cNvPr id="34" name="Gruppieren 33"/>
          <p:cNvGrpSpPr/>
          <p:nvPr/>
        </p:nvGrpSpPr>
        <p:grpSpPr>
          <a:xfrm>
            <a:off x="6516216" y="1888252"/>
            <a:ext cx="2088232" cy="2304256"/>
            <a:chOff x="6516216" y="1888252"/>
            <a:chExt cx="2088232" cy="2304256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6516216" y="1888252"/>
              <a:ext cx="2088232" cy="2304256"/>
              <a:chOff x="6516216" y="1888252"/>
              <a:chExt cx="2088232" cy="2304256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6516216" y="1888252"/>
                <a:ext cx="360040" cy="3600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6516216" y="2536324"/>
                <a:ext cx="360040" cy="3600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6516216" y="3184396"/>
                <a:ext cx="360040" cy="3600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6516216" y="3832468"/>
                <a:ext cx="360040" cy="3600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" name="Gerade Verbindung mit Pfeil 13"/>
              <p:cNvCxnSpPr/>
              <p:nvPr/>
            </p:nvCxnSpPr>
            <p:spPr>
              <a:xfrm>
                <a:off x="6698328" y="2320878"/>
                <a:ext cx="0" cy="14401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mit Pfeil 14"/>
              <p:cNvCxnSpPr/>
              <p:nvPr/>
            </p:nvCxnSpPr>
            <p:spPr>
              <a:xfrm>
                <a:off x="6698328" y="2968950"/>
                <a:ext cx="0" cy="14401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/>
              <p:nvPr/>
            </p:nvCxnSpPr>
            <p:spPr>
              <a:xfrm>
                <a:off x="6698328" y="3617022"/>
                <a:ext cx="0" cy="14401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feld 16"/>
              <p:cNvSpPr txBox="1"/>
              <p:nvPr/>
            </p:nvSpPr>
            <p:spPr>
              <a:xfrm>
                <a:off x="6876256" y="1941210"/>
                <a:ext cx="17281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68ac43e</a:t>
                </a:r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6876256" y="2589282"/>
                <a:ext cx="17281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2efc35a</a:t>
                </a: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6876256" y="3237354"/>
                <a:ext cx="6480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afeca5d</a:t>
                </a:r>
              </a:p>
            </p:txBody>
          </p:sp>
          <p:sp>
            <p:nvSpPr>
              <p:cNvPr id="20" name="Textfeld 19"/>
              <p:cNvSpPr txBox="1"/>
              <p:nvPr/>
            </p:nvSpPr>
            <p:spPr>
              <a:xfrm>
                <a:off x="6876256" y="3872726"/>
                <a:ext cx="17281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ce856cb</a:t>
                </a:r>
              </a:p>
            </p:txBody>
          </p:sp>
        </p:grpSp>
        <p:pic>
          <p:nvPicPr>
            <p:cNvPr id="29" name="Picture 4" descr="E:\main\Schule\J1\_Informatik\vcs_gfs\img\font-awesome-balsamiq-master\icons\icon_files-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524" y="1957995"/>
              <a:ext cx="227608" cy="227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E:\main\Schule\J1\_Informatik\vcs_gfs\img\font-awesome-balsamiq-master\icons\icon_files-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380" y="2598588"/>
              <a:ext cx="227608" cy="227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E:\main\Schule\J1\_Informatik\vcs_gfs\img\font-awesome-balsamiq-master\icons\icon_files-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380" y="3240571"/>
              <a:ext cx="227608" cy="227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E:\main\Schule\J1\_Informatik\vcs_gfs\img\font-awesome-balsamiq-master\icons\icon_files-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3730" y="3893542"/>
              <a:ext cx="227608" cy="227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5552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Auschecken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Versionsverwaltung mit git - Vortrag von Lukas Bach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Allgemeine Funktionsweise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Auschecken</a:t>
            </a:r>
            <a:endParaRPr lang="de-DE" dirty="0"/>
          </a:p>
        </p:txBody>
      </p:sp>
      <p:sp>
        <p:nvSpPr>
          <p:cNvPr id="42" name="Ellipse 41"/>
          <p:cNvSpPr/>
          <p:nvPr/>
        </p:nvSpPr>
        <p:spPr>
          <a:xfrm>
            <a:off x="5400829" y="208936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5400829" y="2737436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5400829" y="3385508"/>
            <a:ext cx="360040" cy="360040"/>
          </a:xfrm>
          <a:prstGeom prst="ellipse">
            <a:avLst/>
          </a:prstGeom>
          <a:solidFill>
            <a:srgbClr val="E87468"/>
          </a:solidFill>
          <a:ln>
            <a:solidFill>
              <a:srgbClr val="E95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5582941" y="2521990"/>
            <a:ext cx="0" cy="1440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582941" y="3170062"/>
            <a:ext cx="0" cy="1440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5760869" y="2142322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2efc35a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5760869" y="279039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afeca5d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760869" y="3425766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ce856cb</a:t>
            </a:r>
          </a:p>
        </p:txBody>
      </p:sp>
      <p:pic>
        <p:nvPicPr>
          <p:cNvPr id="38" name="Picture 4" descr="E:\main\Schule\J1\_Informatik\vcs_gfs\img\font-awesome-balsamiq-master\icons\icon_files-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993" y="2151628"/>
            <a:ext cx="227608" cy="2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E:\main\Schule\J1\_Informatik\vcs_gfs\img\font-awesome-balsamiq-master\icons\icon_files-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993" y="2793611"/>
            <a:ext cx="227608" cy="2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E:\main\Schule\J1\_Informatik\vcs_gfs\img\font-awesome-balsamiq-master\icons\icon_files-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343" y="3446582"/>
            <a:ext cx="227608" cy="2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feld 51"/>
          <p:cNvSpPr txBox="1"/>
          <p:nvPr/>
        </p:nvSpPr>
        <p:spPr>
          <a:xfrm>
            <a:off x="4248701" y="342093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Aktuelle Version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2880549" y="2177241"/>
            <a:ext cx="1300221" cy="1515527"/>
          </a:xfrm>
          <a:prstGeom prst="roundRect">
            <a:avLst/>
          </a:prstGeom>
          <a:noFill/>
          <a:ln>
            <a:solidFill>
              <a:srgbClr val="E95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2894206" y="1956633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solidFill>
                  <a:srgbClr val="E87468"/>
                </a:solidFill>
              </a:rPr>
              <a:t>Arbeitsverzeichnis</a:t>
            </a:r>
          </a:p>
        </p:txBody>
      </p:sp>
      <p:pic>
        <p:nvPicPr>
          <p:cNvPr id="1026" name="Picture 2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95" y="2929589"/>
            <a:ext cx="647736" cy="64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034" y="2929589"/>
            <a:ext cx="647736" cy="64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072" y="2290227"/>
            <a:ext cx="647736" cy="64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611" y="2290227"/>
            <a:ext cx="647736" cy="64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main\Schule\J1\_Informatik\vcs_gfs\img\font-awesome-balsamiq-master\icons\icon_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506" y="1951093"/>
            <a:ext cx="636582" cy="63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4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58025E-6 L -0.19219 0.0700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348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Auschecken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Versionsverwaltung mit git - Vortrag von Lukas Bach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Allgemeine Funktionsweise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Auschecke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899592" y="3003798"/>
            <a:ext cx="7488832" cy="1848401"/>
            <a:chOff x="899592" y="3003798"/>
            <a:chExt cx="7488832" cy="1848401"/>
          </a:xfrm>
        </p:grpSpPr>
        <p:grpSp>
          <p:nvGrpSpPr>
            <p:cNvPr id="27" name="Gruppieren 26"/>
            <p:cNvGrpSpPr/>
            <p:nvPr/>
          </p:nvGrpSpPr>
          <p:grpSpPr>
            <a:xfrm>
              <a:off x="899592" y="3435846"/>
              <a:ext cx="7488832" cy="1416353"/>
              <a:chOff x="899592" y="2643758"/>
              <a:chExt cx="7488832" cy="1416353"/>
            </a:xfrm>
          </p:grpSpPr>
          <p:sp>
            <p:nvSpPr>
              <p:cNvPr id="28" name="Abgerundetes Rechteck 27"/>
              <p:cNvSpPr/>
              <p:nvPr/>
            </p:nvSpPr>
            <p:spPr>
              <a:xfrm>
                <a:off x="899592" y="2643758"/>
                <a:ext cx="7488832" cy="1296144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9" name="Textfeld 28"/>
              <p:cNvSpPr txBox="1"/>
              <p:nvPr/>
            </p:nvSpPr>
            <p:spPr>
              <a:xfrm>
                <a:off x="1295636" y="2859782"/>
                <a:ext cx="66967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$</a:t>
                </a:r>
                <a:r>
                  <a:rPr lang="de-DE" sz="24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de-DE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git </a:t>
                </a:r>
                <a:r>
                  <a:rPr lang="de-DE" sz="24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checkout</a:t>
                </a:r>
                <a:r>
                  <a:rPr lang="de-DE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de-DE" sz="2400" dirty="0">
                    <a:solidFill>
                      <a:srgbClr val="E9584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:r>
                  <a:rPr lang="de-DE" sz="2400" dirty="0" err="1">
                    <a:solidFill>
                      <a:srgbClr val="E9584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commit</a:t>
                </a:r>
                <a:r>
                  <a:rPr lang="de-DE" sz="2400" dirty="0" smtClean="0">
                    <a:solidFill>
                      <a:srgbClr val="E9584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  <a:p>
                <a:r>
                  <a:rPr lang="de-DE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$</a:t>
                </a:r>
                <a:r>
                  <a:rPr lang="de-DE" sz="24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de-DE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git </a:t>
                </a:r>
                <a:r>
                  <a:rPr lang="de-DE" sz="2400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checkout</a:t>
                </a:r>
                <a:r>
                  <a:rPr lang="de-DE" sz="2400" dirty="0">
                    <a:solidFill>
                      <a:srgbClr val="E9584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de-DE" sz="2400" dirty="0" smtClean="0">
                    <a:solidFill>
                      <a:srgbClr val="E9584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47efd8c</a:t>
                </a:r>
                <a:endParaRPr lang="de-DE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de-DE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0" name="Textfeld 29"/>
            <p:cNvSpPr txBox="1"/>
            <p:nvPr/>
          </p:nvSpPr>
          <p:spPr>
            <a:xfrm>
              <a:off x="1115616" y="3003798"/>
              <a:ext cx="5184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Commit auschecken: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888481" y="1171894"/>
            <a:ext cx="7488832" cy="1759896"/>
            <a:chOff x="888481" y="1171894"/>
            <a:chExt cx="7488832" cy="1759896"/>
          </a:xfrm>
        </p:grpSpPr>
        <p:sp>
          <p:nvSpPr>
            <p:cNvPr id="26" name="Textfeld 25"/>
            <p:cNvSpPr txBox="1"/>
            <p:nvPr/>
          </p:nvSpPr>
          <p:spPr>
            <a:xfrm>
              <a:off x="1107684" y="1171894"/>
              <a:ext cx="5184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Dateien auschecken:</a:t>
              </a: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888481" y="1635646"/>
              <a:ext cx="7488832" cy="1296144"/>
              <a:chOff x="888481" y="1635646"/>
              <a:chExt cx="7488832" cy="1296144"/>
            </a:xfrm>
          </p:grpSpPr>
          <p:sp>
            <p:nvSpPr>
              <p:cNvPr id="25" name="Abgerundetes Rechteck 24"/>
              <p:cNvSpPr/>
              <p:nvPr/>
            </p:nvSpPr>
            <p:spPr>
              <a:xfrm>
                <a:off x="888481" y="1635646"/>
                <a:ext cx="7488832" cy="1296144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297520" y="1851670"/>
                <a:ext cx="66967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$</a:t>
                </a:r>
                <a:r>
                  <a:rPr lang="de-DE" sz="2400" dirty="0" smtClean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de-DE" sz="2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git </a:t>
                </a:r>
                <a:r>
                  <a:rPr lang="de-DE" sz="2400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checkout</a:t>
                </a:r>
                <a:r>
                  <a:rPr lang="de-DE" sz="2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de-DE" sz="2400" dirty="0" smtClean="0">
                    <a:solidFill>
                      <a:srgbClr val="E9584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:r>
                  <a:rPr lang="de-DE" sz="2400" dirty="0" err="1" smtClean="0">
                    <a:solidFill>
                      <a:srgbClr val="E9584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commit</a:t>
                </a:r>
                <a:r>
                  <a:rPr lang="de-DE" sz="2400" dirty="0" smtClean="0">
                    <a:solidFill>
                      <a:srgbClr val="E9584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 &lt;</a:t>
                </a:r>
                <a:r>
                  <a:rPr lang="de-DE" sz="2400" dirty="0" err="1" smtClean="0">
                    <a:solidFill>
                      <a:srgbClr val="E9584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file</a:t>
                </a:r>
                <a:r>
                  <a:rPr lang="de-DE" sz="2400" dirty="0" smtClean="0">
                    <a:solidFill>
                      <a:srgbClr val="E9584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  <a:p>
                <a:r>
                  <a:rPr lang="de-DE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$</a:t>
                </a:r>
                <a:r>
                  <a:rPr lang="de-DE" sz="24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de-DE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git </a:t>
                </a:r>
                <a:r>
                  <a:rPr lang="de-DE" sz="24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checkout</a:t>
                </a:r>
                <a:r>
                  <a:rPr lang="de-DE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de-DE" sz="2400" dirty="0" smtClean="0">
                    <a:solidFill>
                      <a:srgbClr val="E9584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47efd8c </a:t>
                </a:r>
                <a:r>
                  <a:rPr lang="de-DE" sz="2400" dirty="0" err="1" smtClean="0">
                    <a:solidFill>
                      <a:srgbClr val="E9584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datei.h</a:t>
                </a:r>
                <a:endParaRPr lang="de-DE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56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</a:t>
            </a:r>
            <a:r>
              <a:rPr lang="de-DE" dirty="0" err="1" smtClean="0"/>
              <a:t>branches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Versionsverwaltung mit git - Vortrag von Lukas Bach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024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Versionsverwaltung mit git - Vortrag von Lukas Bach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Branches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grpSp>
        <p:nvGrpSpPr>
          <p:cNvPr id="43" name="Gruppieren 42"/>
          <p:cNvGrpSpPr/>
          <p:nvPr/>
        </p:nvGrpSpPr>
        <p:grpSpPr>
          <a:xfrm>
            <a:off x="1331640" y="2931790"/>
            <a:ext cx="4400872" cy="361467"/>
            <a:chOff x="963216" y="2496241"/>
            <a:chExt cx="4400872" cy="361467"/>
          </a:xfrm>
        </p:grpSpPr>
        <p:sp>
          <p:nvSpPr>
            <p:cNvPr id="7" name="Ellipse 6"/>
            <p:cNvSpPr/>
            <p:nvPr/>
          </p:nvSpPr>
          <p:spPr>
            <a:xfrm>
              <a:off x="1971328" y="2497668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 Verbindung mit Pfeil 7"/>
            <p:cNvCxnSpPr/>
            <p:nvPr/>
          </p:nvCxnSpPr>
          <p:spPr>
            <a:xfrm>
              <a:off x="2497386" y="2679283"/>
              <a:ext cx="338038" cy="31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979440" y="2496512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>
              <a:off x="3513882" y="2679283"/>
              <a:ext cx="338038" cy="31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3995936" y="2496512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mit Pfeil 16"/>
            <p:cNvCxnSpPr/>
            <p:nvPr/>
          </p:nvCxnSpPr>
          <p:spPr>
            <a:xfrm>
              <a:off x="4521994" y="2679283"/>
              <a:ext cx="338038" cy="31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5004048" y="2496512"/>
              <a:ext cx="360040" cy="360040"/>
            </a:xfrm>
            <a:prstGeom prst="ellipse">
              <a:avLst/>
            </a:prstGeom>
            <a:solidFill>
              <a:srgbClr val="E87468"/>
            </a:solidFill>
            <a:ln>
              <a:solidFill>
                <a:srgbClr val="E95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963216" y="2496241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 Verbindung mit Pfeil 19"/>
            <p:cNvCxnSpPr/>
            <p:nvPr/>
          </p:nvCxnSpPr>
          <p:spPr>
            <a:xfrm>
              <a:off x="1489274" y="2677856"/>
              <a:ext cx="338038" cy="31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3788296" y="3370298"/>
            <a:ext cx="936104" cy="785628"/>
            <a:chOff x="3419872" y="2934749"/>
            <a:chExt cx="936104" cy="785628"/>
          </a:xfrm>
        </p:grpSpPr>
        <p:sp>
          <p:nvSpPr>
            <p:cNvPr id="26" name="Ellipse 25"/>
            <p:cNvSpPr/>
            <p:nvPr/>
          </p:nvSpPr>
          <p:spPr>
            <a:xfrm>
              <a:off x="3995936" y="3360337"/>
              <a:ext cx="360040" cy="36004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" name="Gerade Verbindung mit Pfeil 27"/>
            <p:cNvCxnSpPr/>
            <p:nvPr/>
          </p:nvCxnSpPr>
          <p:spPr>
            <a:xfrm>
              <a:off x="3419872" y="2934749"/>
              <a:ext cx="504056" cy="42558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/>
          <p:cNvGrpSpPr/>
          <p:nvPr/>
        </p:nvGrpSpPr>
        <p:grpSpPr>
          <a:xfrm>
            <a:off x="2787353" y="2074154"/>
            <a:ext cx="2945159" cy="786384"/>
            <a:chOff x="2418929" y="1638605"/>
            <a:chExt cx="2945159" cy="786384"/>
          </a:xfrm>
        </p:grpSpPr>
        <p:cxnSp>
          <p:nvCxnSpPr>
            <p:cNvPr id="22" name="Gerade Verbindung mit Pfeil 21"/>
            <p:cNvCxnSpPr/>
            <p:nvPr/>
          </p:nvCxnSpPr>
          <p:spPr>
            <a:xfrm flipV="1">
              <a:off x="2418929" y="2064948"/>
              <a:ext cx="423664" cy="36004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/>
            <p:cNvSpPr/>
            <p:nvPr/>
          </p:nvSpPr>
          <p:spPr>
            <a:xfrm>
              <a:off x="2979440" y="163860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987552" y="1640032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Gerade Verbindung mit Pfeil 33"/>
            <p:cNvCxnSpPr/>
            <p:nvPr/>
          </p:nvCxnSpPr>
          <p:spPr>
            <a:xfrm>
              <a:off x="3505498" y="1820220"/>
              <a:ext cx="338038" cy="31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/>
            <p:cNvSpPr/>
            <p:nvPr/>
          </p:nvSpPr>
          <p:spPr>
            <a:xfrm>
              <a:off x="5004048" y="1640032"/>
              <a:ext cx="360040" cy="3600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7" name="Gerade Verbindung mit Pfeil 36"/>
            <p:cNvCxnSpPr/>
            <p:nvPr/>
          </p:nvCxnSpPr>
          <p:spPr>
            <a:xfrm>
              <a:off x="4521994" y="1820220"/>
              <a:ext cx="338038" cy="31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Abgerundetes Rechteck 45"/>
          <p:cNvSpPr/>
          <p:nvPr/>
        </p:nvSpPr>
        <p:spPr>
          <a:xfrm>
            <a:off x="6020544" y="2966043"/>
            <a:ext cx="1152128" cy="291533"/>
          </a:xfrm>
          <a:prstGeom prst="roundRect">
            <a:avLst/>
          </a:prstGeom>
          <a:solidFill>
            <a:srgbClr val="E87468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Master</a:t>
            </a:r>
            <a:endParaRPr lang="de-DE" dirty="0"/>
          </a:p>
        </p:txBody>
      </p:sp>
      <p:sp>
        <p:nvSpPr>
          <p:cNvPr id="47" name="Abgerundetes Rechteck 46"/>
          <p:cNvSpPr/>
          <p:nvPr/>
        </p:nvSpPr>
        <p:spPr>
          <a:xfrm>
            <a:off x="6020544" y="2108407"/>
            <a:ext cx="1152128" cy="2915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Feature</a:t>
            </a:r>
            <a:endParaRPr lang="de-DE" sz="1400" dirty="0"/>
          </a:p>
        </p:txBody>
      </p:sp>
      <p:sp>
        <p:nvSpPr>
          <p:cNvPr id="48" name="Abgerundetes Rechteck 47"/>
          <p:cNvSpPr/>
          <p:nvPr/>
        </p:nvSpPr>
        <p:spPr>
          <a:xfrm>
            <a:off x="5012432" y="3830139"/>
            <a:ext cx="1152128" cy="291533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Bugfix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9" name="Titel 4"/>
          <p:cNvSpPr txBox="1">
            <a:spLocks/>
          </p:cNvSpPr>
          <p:nvPr/>
        </p:nvSpPr>
        <p:spPr>
          <a:xfrm>
            <a:off x="457200" y="339502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Branches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26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Branches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Befehle</a:t>
            </a:r>
            <a:endParaRPr lang="de-DE" dirty="0"/>
          </a:p>
        </p:txBody>
      </p:sp>
      <p:sp>
        <p:nvSpPr>
          <p:cNvPr id="49" name="Titel 4"/>
          <p:cNvSpPr txBox="1">
            <a:spLocks/>
          </p:cNvSpPr>
          <p:nvPr/>
        </p:nvSpPr>
        <p:spPr>
          <a:xfrm>
            <a:off x="457200" y="339502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Befehle zu </a:t>
            </a:r>
            <a:r>
              <a:rPr lang="de-DE" dirty="0" err="1" smtClean="0"/>
              <a:t>Branching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888481" y="1419623"/>
            <a:ext cx="7488832" cy="201622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1284525" y="163564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de-DE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87624" y="3723878"/>
            <a:ext cx="652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Listet alle vorhandenen Branches auf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755576" y="1707654"/>
            <a:ext cx="432048" cy="360040"/>
          </a:xfrm>
          <a:prstGeom prst="rightArrow">
            <a:avLst/>
          </a:prstGeom>
          <a:solidFill>
            <a:srgbClr val="E87468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62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Branches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Befehle</a:t>
            </a:r>
            <a:endParaRPr lang="de-DE" dirty="0"/>
          </a:p>
        </p:txBody>
      </p:sp>
      <p:sp>
        <p:nvSpPr>
          <p:cNvPr id="49" name="Titel 4"/>
          <p:cNvSpPr txBox="1">
            <a:spLocks/>
          </p:cNvSpPr>
          <p:nvPr/>
        </p:nvSpPr>
        <p:spPr>
          <a:xfrm>
            <a:off x="457200" y="339502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Befehle zu </a:t>
            </a:r>
            <a:r>
              <a:rPr lang="de-DE" dirty="0" err="1" smtClean="0"/>
              <a:t>Branching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888481" y="1419623"/>
            <a:ext cx="7488832" cy="201622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1284525" y="1635646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de-DE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400" dirty="0" err="1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branchname</a:t>
            </a:r>
            <a:r>
              <a:rPr lang="de-DE" sz="2400" dirty="0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2400" dirty="0">
              <a:solidFill>
                <a:srgbClr val="E9584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87624" y="3723878"/>
            <a:ext cx="6527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Aktueller </a:t>
            </a:r>
            <a:r>
              <a:rPr lang="de-DE" sz="2400" dirty="0" err="1" smtClean="0"/>
              <a:t>Branch</a:t>
            </a:r>
            <a:r>
              <a:rPr lang="de-DE" sz="2400" dirty="0" smtClean="0"/>
              <a:t> wird kopiert und unter </a:t>
            </a:r>
            <a:r>
              <a:rPr lang="de-DE" sz="2400" dirty="0" smtClean="0">
                <a:solidFill>
                  <a:srgbClr val="E74C3C"/>
                </a:solidFill>
              </a:rPr>
              <a:t>&lt;</a:t>
            </a:r>
            <a:r>
              <a:rPr lang="de-DE" sz="2400" dirty="0" err="1" smtClean="0">
                <a:solidFill>
                  <a:srgbClr val="E74C3C"/>
                </a:solidFill>
              </a:rPr>
              <a:t>branchname</a:t>
            </a:r>
            <a:r>
              <a:rPr lang="de-DE" sz="2400" dirty="0" smtClean="0">
                <a:solidFill>
                  <a:srgbClr val="E74C3C"/>
                </a:solidFill>
              </a:rPr>
              <a:t>&gt; </a:t>
            </a:r>
            <a:r>
              <a:rPr lang="de-DE" sz="2400" dirty="0" smtClean="0"/>
              <a:t>gespeichert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755576" y="2057317"/>
            <a:ext cx="432048" cy="360040"/>
          </a:xfrm>
          <a:prstGeom prst="rightArrow">
            <a:avLst/>
          </a:prstGeom>
          <a:solidFill>
            <a:srgbClr val="E87468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19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Branches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Befehle</a:t>
            </a:r>
            <a:endParaRPr lang="de-DE" dirty="0"/>
          </a:p>
        </p:txBody>
      </p:sp>
      <p:sp>
        <p:nvSpPr>
          <p:cNvPr id="49" name="Titel 4"/>
          <p:cNvSpPr txBox="1">
            <a:spLocks/>
          </p:cNvSpPr>
          <p:nvPr/>
        </p:nvSpPr>
        <p:spPr>
          <a:xfrm>
            <a:off x="457200" y="339502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Befehle zu </a:t>
            </a:r>
            <a:r>
              <a:rPr lang="de-DE" dirty="0" err="1" smtClean="0"/>
              <a:t>Branching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888481" y="1419623"/>
            <a:ext cx="7488832" cy="201622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1284525" y="1635646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de-DE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400" dirty="0" err="1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branchname</a:t>
            </a:r>
            <a:r>
              <a:rPr lang="de-DE" sz="2400" dirty="0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2400" dirty="0">
              <a:solidFill>
                <a:srgbClr val="E9584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400" dirty="0" err="1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branchname</a:t>
            </a:r>
            <a:r>
              <a:rPr lang="de-DE" sz="2400" dirty="0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2400" dirty="0">
              <a:solidFill>
                <a:srgbClr val="E9584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87624" y="3723878"/>
            <a:ext cx="652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Wechselt zu </a:t>
            </a:r>
            <a:r>
              <a:rPr lang="de-DE" sz="2400" dirty="0" smtClean="0">
                <a:solidFill>
                  <a:srgbClr val="E74C3C"/>
                </a:solidFill>
              </a:rPr>
              <a:t>&lt;</a:t>
            </a:r>
            <a:r>
              <a:rPr lang="de-DE" sz="2400" dirty="0" err="1" smtClean="0">
                <a:solidFill>
                  <a:srgbClr val="E74C3C"/>
                </a:solidFill>
              </a:rPr>
              <a:t>branchname</a:t>
            </a:r>
            <a:r>
              <a:rPr lang="de-DE" sz="2400" dirty="0">
                <a:solidFill>
                  <a:srgbClr val="E74C3C"/>
                </a:solidFill>
              </a:rPr>
              <a:t>&gt;</a:t>
            </a:r>
            <a:endParaRPr lang="de-DE" sz="2400" dirty="0"/>
          </a:p>
        </p:txBody>
      </p:sp>
      <p:sp>
        <p:nvSpPr>
          <p:cNvPr id="3" name="Pfeil nach rechts 2"/>
          <p:cNvSpPr/>
          <p:nvPr/>
        </p:nvSpPr>
        <p:spPr>
          <a:xfrm>
            <a:off x="755576" y="2455868"/>
            <a:ext cx="432048" cy="360040"/>
          </a:xfrm>
          <a:prstGeom prst="rightArrow">
            <a:avLst/>
          </a:prstGeom>
          <a:solidFill>
            <a:srgbClr val="E87468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19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463033"/>
          </a:xfrm>
        </p:spPr>
        <p:txBody>
          <a:bodyPr>
            <a:normAutofit lnSpcReduction="10000"/>
          </a:bodyPr>
          <a:lstStyle/>
          <a:p>
            <a:r>
              <a:rPr lang="de-DE" sz="2800" dirty="0" smtClean="0"/>
              <a:t>Grundprinzip</a:t>
            </a:r>
          </a:p>
          <a:p>
            <a:r>
              <a:rPr lang="de-DE" sz="2800" dirty="0" smtClean="0"/>
              <a:t>Git als Versionsverwaltungssoftware</a:t>
            </a:r>
          </a:p>
          <a:p>
            <a:r>
              <a:rPr lang="de-DE" sz="2800" dirty="0" smtClean="0"/>
              <a:t>Allgemeine Funktionsweise</a:t>
            </a:r>
          </a:p>
          <a:p>
            <a:r>
              <a:rPr lang="de-DE" sz="2800" dirty="0" smtClean="0"/>
              <a:t>Branches</a:t>
            </a:r>
          </a:p>
          <a:p>
            <a:r>
              <a:rPr lang="de-DE" sz="2800" dirty="0" smtClean="0"/>
              <a:t>Zusammenarbeit mehrerer Repositorys</a:t>
            </a:r>
          </a:p>
          <a:p>
            <a:r>
              <a:rPr lang="de-DE" sz="2800" dirty="0" err="1" smtClean="0"/>
              <a:t>GitHub</a:t>
            </a:r>
            <a:r>
              <a:rPr lang="de-DE" sz="2800" dirty="0" smtClean="0"/>
              <a:t> als </a:t>
            </a:r>
            <a:r>
              <a:rPr lang="de-DE" sz="2800" dirty="0" err="1" smtClean="0"/>
              <a:t>Projekthoster</a:t>
            </a:r>
            <a:endParaRPr lang="de-DE" sz="2800" dirty="0" smtClean="0"/>
          </a:p>
          <a:p>
            <a:r>
              <a:rPr lang="de-DE" sz="2800" dirty="0" smtClean="0"/>
              <a:t>Praxisübung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7280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Branches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Befehle</a:t>
            </a:r>
            <a:endParaRPr lang="de-DE" dirty="0"/>
          </a:p>
        </p:txBody>
      </p:sp>
      <p:sp>
        <p:nvSpPr>
          <p:cNvPr id="49" name="Titel 4"/>
          <p:cNvSpPr txBox="1">
            <a:spLocks/>
          </p:cNvSpPr>
          <p:nvPr/>
        </p:nvSpPr>
        <p:spPr>
          <a:xfrm>
            <a:off x="457200" y="339502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Befehle zu </a:t>
            </a:r>
            <a:r>
              <a:rPr lang="de-DE" dirty="0" err="1" smtClean="0"/>
              <a:t>Branching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888481" y="1419623"/>
            <a:ext cx="7488832" cy="201622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1284525" y="1635646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de-DE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400" dirty="0" err="1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branchname</a:t>
            </a:r>
            <a:r>
              <a:rPr lang="de-DE" sz="2400" dirty="0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2400" dirty="0">
              <a:solidFill>
                <a:srgbClr val="E9584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400" dirty="0" err="1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branchname</a:t>
            </a:r>
            <a:r>
              <a:rPr lang="de-DE" sz="2400" dirty="0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–b </a:t>
            </a:r>
            <a:r>
              <a:rPr lang="de-DE" sz="2400" dirty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400" dirty="0" err="1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branchname</a:t>
            </a:r>
            <a:r>
              <a:rPr lang="de-DE" sz="2400" dirty="0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2400" dirty="0">
              <a:solidFill>
                <a:srgbClr val="E9584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87624" y="3723878"/>
            <a:ext cx="6527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Erstellt Kopie von aktuellem </a:t>
            </a:r>
            <a:r>
              <a:rPr lang="de-DE" sz="2400" dirty="0" err="1" smtClean="0"/>
              <a:t>Branch</a:t>
            </a:r>
            <a:r>
              <a:rPr lang="de-DE" sz="2400" dirty="0" smtClean="0"/>
              <a:t> als </a:t>
            </a:r>
            <a:r>
              <a:rPr lang="de-DE" sz="2400" dirty="0" smtClean="0">
                <a:solidFill>
                  <a:srgbClr val="E74C3C"/>
                </a:solidFill>
              </a:rPr>
              <a:t>&lt;</a:t>
            </a:r>
            <a:r>
              <a:rPr lang="de-DE" sz="2400" dirty="0" err="1" smtClean="0">
                <a:solidFill>
                  <a:srgbClr val="E74C3C"/>
                </a:solidFill>
              </a:rPr>
              <a:t>branchname</a:t>
            </a:r>
            <a:r>
              <a:rPr lang="de-DE" sz="2400" dirty="0" smtClean="0">
                <a:solidFill>
                  <a:srgbClr val="E74C3C"/>
                </a:solidFill>
              </a:rPr>
              <a:t>&gt; </a:t>
            </a:r>
            <a:r>
              <a:rPr lang="de-DE" sz="2400" dirty="0" smtClean="0"/>
              <a:t>und wechselt zu diesem</a:t>
            </a:r>
            <a:endParaRPr lang="de-DE" sz="2400" dirty="0"/>
          </a:p>
        </p:txBody>
      </p:sp>
      <p:sp>
        <p:nvSpPr>
          <p:cNvPr id="3" name="Pfeil nach rechts 2"/>
          <p:cNvSpPr/>
          <p:nvPr/>
        </p:nvSpPr>
        <p:spPr>
          <a:xfrm>
            <a:off x="753216" y="2821732"/>
            <a:ext cx="432048" cy="360040"/>
          </a:xfrm>
          <a:prstGeom prst="rightArrow">
            <a:avLst/>
          </a:prstGeom>
          <a:solidFill>
            <a:srgbClr val="E87468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19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Versionsverwaltung mit git - Vortrag von Lukas Bach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Branches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Merging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2528156" y="2833796"/>
            <a:ext cx="360040" cy="360040"/>
          </a:xfrm>
          <a:prstGeom prst="ellipse">
            <a:avLst/>
          </a:prstGeom>
          <a:solidFill>
            <a:srgbClr val="E87468"/>
          </a:solidFill>
          <a:ln>
            <a:solidFill>
              <a:srgbClr val="E95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1475656" y="2833525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001714" y="3015140"/>
            <a:ext cx="338038" cy="31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2931369" y="2402232"/>
            <a:ext cx="423664" cy="36004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491880" y="1975889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4499992" y="1977316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4017938" y="2157504"/>
            <a:ext cx="338038" cy="31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5516488" y="1977316"/>
            <a:ext cx="360040" cy="36004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5034434" y="2157504"/>
            <a:ext cx="338038" cy="31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bgerundetes Rechteck 45"/>
          <p:cNvSpPr/>
          <p:nvPr/>
        </p:nvSpPr>
        <p:spPr>
          <a:xfrm>
            <a:off x="3192613" y="2867778"/>
            <a:ext cx="1152128" cy="291533"/>
          </a:xfrm>
          <a:prstGeom prst="roundRect">
            <a:avLst/>
          </a:prstGeom>
          <a:solidFill>
            <a:srgbClr val="E87468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Master</a:t>
            </a:r>
            <a:endParaRPr lang="de-DE" dirty="0"/>
          </a:p>
        </p:txBody>
      </p:sp>
      <p:sp>
        <p:nvSpPr>
          <p:cNvPr id="47" name="Abgerundetes Rechteck 46"/>
          <p:cNvSpPr/>
          <p:nvPr/>
        </p:nvSpPr>
        <p:spPr>
          <a:xfrm>
            <a:off x="6164560" y="2010142"/>
            <a:ext cx="1152128" cy="2915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Feature</a:t>
            </a:r>
            <a:endParaRPr lang="de-DE" sz="1400" dirty="0"/>
          </a:p>
        </p:txBody>
      </p:sp>
      <p:sp>
        <p:nvSpPr>
          <p:cNvPr id="49" name="Titel 4"/>
          <p:cNvSpPr txBox="1">
            <a:spLocks/>
          </p:cNvSpPr>
          <p:nvPr/>
        </p:nvSpPr>
        <p:spPr>
          <a:xfrm>
            <a:off x="457200" y="339502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Merging</a:t>
            </a:r>
            <a:r>
              <a:rPr lang="de-DE" dirty="0" smtClean="0"/>
              <a:t>: FF-</a:t>
            </a:r>
            <a:r>
              <a:rPr lang="de-DE" dirty="0" err="1" smtClean="0"/>
              <a:t>Merge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51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7468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74C3C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-4.93827E-6 L 0.329 -0.16574 " pathEditMode="relative" rAng="0" ptsTypes="AA">
                                      <p:cBhvr>
                                        <p:cTn id="57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41" y="-830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32" grpId="0" animBg="1"/>
      <p:bldP spid="35" grpId="0" animBg="1"/>
      <p:bldP spid="46" grpId="0" animBg="1"/>
      <p:bldP spid="46" grpId="1" animBg="1"/>
      <p:bldP spid="47" grpId="0" animBg="1"/>
      <p:bldP spid="4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Versionsverwaltung mit git - Vortrag von Lukas Bach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Branches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Merging</a:t>
            </a:r>
            <a:endParaRPr lang="de-DE" dirty="0"/>
          </a:p>
        </p:txBody>
      </p:sp>
      <p:sp>
        <p:nvSpPr>
          <p:cNvPr id="49" name="Titel 4"/>
          <p:cNvSpPr txBox="1">
            <a:spLocks/>
          </p:cNvSpPr>
          <p:nvPr/>
        </p:nvSpPr>
        <p:spPr>
          <a:xfrm>
            <a:off x="457200" y="339502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 err="1" smtClean="0"/>
              <a:t>Branch</a:t>
            </a:r>
            <a:r>
              <a:rPr lang="de-DE" sz="4000" dirty="0" smtClean="0"/>
              <a:t> </a:t>
            </a:r>
            <a:r>
              <a:rPr lang="de-DE" sz="4000" dirty="0" err="1" smtClean="0"/>
              <a:t>Merging</a:t>
            </a:r>
            <a:r>
              <a:rPr lang="de-DE" sz="4000" dirty="0" smtClean="0"/>
              <a:t>: 3-way </a:t>
            </a:r>
            <a:r>
              <a:rPr lang="de-DE" sz="4000" dirty="0" err="1" smtClean="0"/>
              <a:t>Merge</a:t>
            </a:r>
            <a:endParaRPr lang="de-DE" sz="4000" dirty="0"/>
          </a:p>
        </p:txBody>
      </p:sp>
      <p:sp>
        <p:nvSpPr>
          <p:cNvPr id="24" name="Ellipse 23"/>
          <p:cNvSpPr/>
          <p:nvPr/>
        </p:nvSpPr>
        <p:spPr>
          <a:xfrm>
            <a:off x="827584" y="2833525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353642" y="3015140"/>
            <a:ext cx="338038" cy="31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2283297" y="2402232"/>
            <a:ext cx="423664" cy="36004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843808" y="1975889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3851920" y="1977316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3369866" y="2157504"/>
            <a:ext cx="338038" cy="31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4868416" y="1977316"/>
            <a:ext cx="360040" cy="36004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4386362" y="2157504"/>
            <a:ext cx="338038" cy="31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4572000" y="2856281"/>
            <a:ext cx="1152128" cy="291533"/>
          </a:xfrm>
          <a:prstGeom prst="roundRect">
            <a:avLst/>
          </a:prstGeom>
          <a:solidFill>
            <a:srgbClr val="E87468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Master</a:t>
            </a:r>
            <a:endParaRPr lang="de-DE" dirty="0"/>
          </a:p>
        </p:txBody>
      </p:sp>
      <p:sp>
        <p:nvSpPr>
          <p:cNvPr id="36" name="Abgerundetes Rechteck 35"/>
          <p:cNvSpPr/>
          <p:nvPr/>
        </p:nvSpPr>
        <p:spPr>
          <a:xfrm>
            <a:off x="5516488" y="2010142"/>
            <a:ext cx="1152128" cy="2915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Feature</a:t>
            </a:r>
            <a:endParaRPr lang="de-DE" sz="1400" dirty="0"/>
          </a:p>
        </p:txBody>
      </p:sp>
      <p:sp>
        <p:nvSpPr>
          <p:cNvPr id="41" name="Ellipse 40"/>
          <p:cNvSpPr/>
          <p:nvPr/>
        </p:nvSpPr>
        <p:spPr>
          <a:xfrm>
            <a:off x="1880084" y="283352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2414526" y="3017891"/>
            <a:ext cx="338038" cy="31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2896580" y="2835120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mit Pfeil 43"/>
          <p:cNvCxnSpPr/>
          <p:nvPr/>
        </p:nvCxnSpPr>
        <p:spPr>
          <a:xfrm>
            <a:off x="3422638" y="3017891"/>
            <a:ext cx="338038" cy="31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3904692" y="2835120"/>
            <a:ext cx="360040" cy="360040"/>
          </a:xfrm>
          <a:prstGeom prst="ellipse">
            <a:avLst/>
          </a:prstGeom>
          <a:solidFill>
            <a:srgbClr val="E87468"/>
          </a:solidFill>
          <a:ln>
            <a:solidFill>
              <a:srgbClr val="E95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5796136" y="2839454"/>
            <a:ext cx="360040" cy="360040"/>
          </a:xfrm>
          <a:prstGeom prst="ellipse">
            <a:avLst/>
          </a:prstGeom>
          <a:solidFill>
            <a:srgbClr val="E87468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Abgerundetes Rechteck 51"/>
          <p:cNvSpPr/>
          <p:nvPr/>
        </p:nvSpPr>
        <p:spPr>
          <a:xfrm>
            <a:off x="6372200" y="2875291"/>
            <a:ext cx="1152128" cy="291533"/>
          </a:xfrm>
          <a:prstGeom prst="roundRect">
            <a:avLst/>
          </a:prstGeom>
          <a:solidFill>
            <a:srgbClr val="E87468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Master</a:t>
            </a:r>
            <a:endParaRPr lang="de-DE" dirty="0"/>
          </a:p>
        </p:txBody>
      </p:sp>
      <p:cxnSp>
        <p:nvCxnSpPr>
          <p:cNvPr id="53" name="Gerade Verbindung mit Pfeil 52"/>
          <p:cNvCxnSpPr/>
          <p:nvPr/>
        </p:nvCxnSpPr>
        <p:spPr>
          <a:xfrm>
            <a:off x="4402981" y="3019473"/>
            <a:ext cx="124913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5314082" y="2397561"/>
            <a:ext cx="410046" cy="36471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06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4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8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1" grpId="0" animBg="1"/>
      <p:bldP spid="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9" name="Titel 4"/>
          <p:cNvSpPr txBox="1">
            <a:spLocks/>
          </p:cNvSpPr>
          <p:nvPr/>
        </p:nvSpPr>
        <p:spPr>
          <a:xfrm>
            <a:off x="457200" y="339502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Merging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888481" y="1419623"/>
            <a:ext cx="7488832" cy="93610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1284525" y="163564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400" dirty="0" err="1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de-DE" sz="2400" dirty="0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2400" dirty="0">
              <a:solidFill>
                <a:srgbClr val="E9584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84525" y="2571750"/>
            <a:ext cx="6527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Führt aktuellen </a:t>
            </a:r>
            <a:r>
              <a:rPr lang="de-DE" sz="2400" dirty="0" err="1" smtClean="0"/>
              <a:t>Branch</a:t>
            </a:r>
            <a:r>
              <a:rPr lang="de-DE" sz="2400" dirty="0" smtClean="0"/>
              <a:t> mit </a:t>
            </a:r>
            <a:r>
              <a:rPr lang="de-DE" sz="2400" dirty="0" smtClean="0">
                <a:solidFill>
                  <a:srgbClr val="E74C3C"/>
                </a:solidFill>
              </a:rPr>
              <a:t>&lt;</a:t>
            </a:r>
            <a:r>
              <a:rPr lang="de-DE" sz="2400" dirty="0" err="1" smtClean="0">
                <a:solidFill>
                  <a:srgbClr val="E74C3C"/>
                </a:solidFill>
              </a:rPr>
              <a:t>branch</a:t>
            </a:r>
            <a:r>
              <a:rPr lang="de-DE" sz="2400" dirty="0" smtClean="0">
                <a:solidFill>
                  <a:srgbClr val="E74C3C"/>
                </a:solidFill>
              </a:rPr>
              <a:t>&gt; </a:t>
            </a:r>
            <a:r>
              <a:rPr lang="de-DE" sz="2400" dirty="0" smtClean="0"/>
              <a:t>zusammen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Git bestimmt automatisch Algorithmus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69789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Branches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Merging</a:t>
            </a:r>
            <a:endParaRPr lang="de-DE" dirty="0"/>
          </a:p>
        </p:txBody>
      </p:sp>
      <p:sp>
        <p:nvSpPr>
          <p:cNvPr id="49" name="Titel 4"/>
          <p:cNvSpPr txBox="1">
            <a:spLocks/>
          </p:cNvSpPr>
          <p:nvPr/>
        </p:nvSpPr>
        <p:spPr>
          <a:xfrm>
            <a:off x="457200" y="339502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Merging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888481" y="1419623"/>
            <a:ext cx="7488832" cy="93610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1284525" y="163564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-ff </a:t>
            </a:r>
            <a:r>
              <a:rPr lang="de-DE" sz="2400" dirty="0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400" dirty="0" err="1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de-DE" sz="2400" dirty="0" smtClean="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2400" dirty="0">
              <a:solidFill>
                <a:srgbClr val="E9584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84525" y="2571750"/>
            <a:ext cx="6527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Führt aktuellen </a:t>
            </a:r>
            <a:r>
              <a:rPr lang="de-DE" sz="2400" dirty="0" err="1" smtClean="0"/>
              <a:t>Branch</a:t>
            </a:r>
            <a:r>
              <a:rPr lang="de-DE" sz="2400" dirty="0" smtClean="0"/>
              <a:t> mit </a:t>
            </a:r>
            <a:r>
              <a:rPr lang="de-DE" sz="2400" dirty="0" smtClean="0">
                <a:solidFill>
                  <a:srgbClr val="E74C3C"/>
                </a:solidFill>
              </a:rPr>
              <a:t>&lt;</a:t>
            </a:r>
            <a:r>
              <a:rPr lang="de-DE" sz="2400" dirty="0" err="1" smtClean="0">
                <a:solidFill>
                  <a:srgbClr val="E74C3C"/>
                </a:solidFill>
              </a:rPr>
              <a:t>branch</a:t>
            </a:r>
            <a:r>
              <a:rPr lang="de-DE" sz="2400" dirty="0" smtClean="0">
                <a:solidFill>
                  <a:srgbClr val="E74C3C"/>
                </a:solidFill>
              </a:rPr>
              <a:t>&gt; </a:t>
            </a:r>
            <a:r>
              <a:rPr lang="de-DE" sz="2400" dirty="0" smtClean="0"/>
              <a:t>zusammen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Erzwinge Generierung eines neuen </a:t>
            </a:r>
            <a:r>
              <a:rPr lang="de-DE" sz="2400" dirty="0" err="1" smtClean="0"/>
              <a:t>Commits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7333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Branches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Konflikte lösen</a:t>
            </a:r>
            <a:endParaRPr lang="de-DE" dirty="0"/>
          </a:p>
        </p:txBody>
      </p:sp>
      <p:sp>
        <p:nvSpPr>
          <p:cNvPr id="49" name="Titel 4"/>
          <p:cNvSpPr txBox="1">
            <a:spLocks/>
          </p:cNvSpPr>
          <p:nvPr/>
        </p:nvSpPr>
        <p:spPr>
          <a:xfrm>
            <a:off x="457200" y="339502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Konflikte mit </a:t>
            </a:r>
            <a:r>
              <a:rPr lang="de-DE" dirty="0" err="1" smtClean="0"/>
              <a:t>Meld</a:t>
            </a:r>
            <a:r>
              <a:rPr lang="de-DE" dirty="0" smtClean="0"/>
              <a:t> lösen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2299838" y="1059582"/>
            <a:ext cx="4544323" cy="3616844"/>
            <a:chOff x="2299838" y="1059582"/>
            <a:chExt cx="4544323" cy="3616844"/>
          </a:xfrm>
        </p:grpSpPr>
        <p:pic>
          <p:nvPicPr>
            <p:cNvPr id="2050" name="Picture 2" descr="http://meld.sourceforge.net/meld_file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9838" y="1059582"/>
              <a:ext cx="4544323" cy="3370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2299838" y="4430205"/>
              <a:ext cx="45443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http://meld.sourceforge.net/meld_file1.png</a:t>
              </a:r>
              <a:endPara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78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llipse 43"/>
          <p:cNvSpPr/>
          <p:nvPr/>
        </p:nvSpPr>
        <p:spPr>
          <a:xfrm>
            <a:off x="6175514" y="2705827"/>
            <a:ext cx="360040" cy="360040"/>
          </a:xfrm>
          <a:prstGeom prst="ellipse">
            <a:avLst/>
          </a:prstGeom>
          <a:solidFill>
            <a:srgbClr val="E87468"/>
          </a:solidFill>
          <a:ln>
            <a:solidFill>
              <a:srgbClr val="E95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Versionsverwaltung mit git - Vortrag von Lukas Bach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Branches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Rückblick</a:t>
            </a:r>
            <a:endParaRPr lang="de-DE" dirty="0"/>
          </a:p>
        </p:txBody>
      </p:sp>
      <p:sp>
        <p:nvSpPr>
          <p:cNvPr id="5" name="Titel 4"/>
          <p:cNvSpPr txBox="1">
            <a:spLocks/>
          </p:cNvSpPr>
          <p:nvPr/>
        </p:nvSpPr>
        <p:spPr>
          <a:xfrm>
            <a:off x="457200" y="195486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smtClean="0"/>
              <a:t>Rückblick</a:t>
            </a:r>
            <a:endParaRPr lang="de-DE" sz="3600" dirty="0"/>
          </a:p>
        </p:txBody>
      </p:sp>
      <p:sp>
        <p:nvSpPr>
          <p:cNvPr id="6" name="Abgerundetes Rechteck 5"/>
          <p:cNvSpPr/>
          <p:nvPr/>
        </p:nvSpPr>
        <p:spPr>
          <a:xfrm>
            <a:off x="457200" y="843558"/>
            <a:ext cx="4258816" cy="3816424"/>
          </a:xfrm>
          <a:prstGeom prst="roundRect">
            <a:avLst>
              <a:gd name="adj" fmla="val 9044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39552" y="937661"/>
            <a:ext cx="40324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–b </a:t>
            </a:r>
            <a:r>
              <a:rPr lang="de-DE" dirty="0" err="1" smtClean="0">
                <a:solidFill>
                  <a:srgbClr val="E74C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dirty="0" smtClean="0">
                <a:solidFill>
                  <a:srgbClr val="E74C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-feature</a:t>
            </a:r>
          </a:p>
          <a:p>
            <a:endParaRPr lang="de-DE" dirty="0">
              <a:solidFill>
                <a:srgbClr val="E74C3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E74C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datei.h</a:t>
            </a:r>
            <a:endParaRPr lang="de-DE" dirty="0">
              <a:solidFill>
                <a:srgbClr val="E74C3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–m „</a:t>
            </a:r>
            <a:r>
              <a:rPr lang="de-DE" dirty="0" smtClean="0">
                <a:solidFill>
                  <a:srgbClr val="E74C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Neue Datei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endParaRPr lang="de-DE" dirty="0">
              <a:solidFill>
                <a:srgbClr val="E74C3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de-DE" dirty="0">
              <a:solidFill>
                <a:srgbClr val="E74C3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E74C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andereDatei.h</a:t>
            </a:r>
            <a:endParaRPr lang="de-DE" dirty="0">
              <a:solidFill>
                <a:srgbClr val="E74C3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–m 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dirty="0" smtClean="0">
                <a:solidFill>
                  <a:srgbClr val="E74C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Neue Datei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dirty="0">
              <a:solidFill>
                <a:srgbClr val="E74C3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E74C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dirty="0" smtClean="0">
                <a:solidFill>
                  <a:srgbClr val="E74C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-feature</a:t>
            </a:r>
            <a:endParaRPr lang="de-DE" dirty="0">
              <a:solidFill>
                <a:srgbClr val="E74C3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–d </a:t>
            </a:r>
            <a:r>
              <a:rPr lang="de-DE" dirty="0" err="1">
                <a:solidFill>
                  <a:srgbClr val="E74C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E74C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-feature</a:t>
            </a:r>
          </a:p>
        </p:txBody>
      </p:sp>
      <p:sp>
        <p:nvSpPr>
          <p:cNvPr id="8" name="Ellipse 7"/>
          <p:cNvSpPr/>
          <p:nvPr/>
        </p:nvSpPr>
        <p:spPr>
          <a:xfrm>
            <a:off x="6181953" y="12103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6355647" y="1669401"/>
            <a:ext cx="0" cy="2160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6175514" y="1957433"/>
            <a:ext cx="360040" cy="360040"/>
          </a:xfrm>
          <a:prstGeom prst="ellipse">
            <a:avLst/>
          </a:prstGeom>
          <a:solidFill>
            <a:srgbClr val="E87468"/>
          </a:solidFill>
          <a:ln>
            <a:solidFill>
              <a:srgbClr val="E95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7130638" y="1991686"/>
            <a:ext cx="1152128" cy="291533"/>
          </a:xfrm>
          <a:prstGeom prst="roundRect">
            <a:avLst/>
          </a:prstGeom>
          <a:solidFill>
            <a:srgbClr val="E87468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Master</a:t>
            </a:r>
            <a:endParaRPr lang="de-DE" dirty="0"/>
          </a:p>
        </p:txBody>
      </p:sp>
      <p:sp>
        <p:nvSpPr>
          <p:cNvPr id="19" name="Gleichschenkliges Dreieck 18"/>
          <p:cNvSpPr/>
          <p:nvPr/>
        </p:nvSpPr>
        <p:spPr>
          <a:xfrm rot="16200000">
            <a:off x="6469477" y="2047443"/>
            <a:ext cx="216024" cy="18002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6057144" y="2345750"/>
            <a:ext cx="105809" cy="1157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5677897" y="2452807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677897" y="3206969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5851591" y="2911870"/>
            <a:ext cx="0" cy="2160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6349297" y="2416322"/>
            <a:ext cx="0" cy="2160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6175514" y="3579363"/>
            <a:ext cx="360040" cy="360040"/>
          </a:xfrm>
          <a:prstGeom prst="ellipse">
            <a:avLst/>
          </a:prstGeom>
          <a:solidFill>
            <a:srgbClr val="E87468"/>
          </a:solidFill>
          <a:ln>
            <a:solidFill>
              <a:srgbClr val="E95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6046254" y="3555016"/>
            <a:ext cx="105809" cy="843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355647" y="3132656"/>
            <a:ext cx="6326" cy="3794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leichschenkliges Dreieck 37"/>
          <p:cNvSpPr/>
          <p:nvPr/>
        </p:nvSpPr>
        <p:spPr>
          <a:xfrm rot="16200000">
            <a:off x="5951872" y="2542817"/>
            <a:ext cx="216024" cy="18002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Gleichschenkliges Dreieck 38"/>
          <p:cNvSpPr/>
          <p:nvPr/>
        </p:nvSpPr>
        <p:spPr>
          <a:xfrm rot="16200000">
            <a:off x="5958131" y="3296979"/>
            <a:ext cx="216024" cy="18002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 rot="16200000">
            <a:off x="6462856" y="2801431"/>
            <a:ext cx="216024" cy="18002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Gleichschenkliges Dreieck 40"/>
          <p:cNvSpPr/>
          <p:nvPr/>
        </p:nvSpPr>
        <p:spPr>
          <a:xfrm rot="16200000">
            <a:off x="6449978" y="3669373"/>
            <a:ext cx="216024" cy="18002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7130638" y="2745674"/>
            <a:ext cx="1152128" cy="291533"/>
          </a:xfrm>
          <a:prstGeom prst="roundRect">
            <a:avLst/>
          </a:prstGeom>
          <a:solidFill>
            <a:srgbClr val="E87468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Master</a:t>
            </a:r>
            <a:endParaRPr lang="de-DE" dirty="0"/>
          </a:p>
        </p:txBody>
      </p:sp>
      <p:sp>
        <p:nvSpPr>
          <p:cNvPr id="43" name="Abgerundetes Rechteck 42"/>
          <p:cNvSpPr/>
          <p:nvPr/>
        </p:nvSpPr>
        <p:spPr>
          <a:xfrm>
            <a:off x="7130638" y="3613615"/>
            <a:ext cx="1152128" cy="291533"/>
          </a:xfrm>
          <a:prstGeom prst="roundRect">
            <a:avLst/>
          </a:prstGeom>
          <a:solidFill>
            <a:srgbClr val="E87468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Master</a:t>
            </a:r>
            <a:endParaRPr lang="de-DE" dirty="0"/>
          </a:p>
        </p:txBody>
      </p:sp>
      <p:sp>
        <p:nvSpPr>
          <p:cNvPr id="45" name="Ellipse 44"/>
          <p:cNvSpPr/>
          <p:nvPr/>
        </p:nvSpPr>
        <p:spPr>
          <a:xfrm>
            <a:off x="6175217" y="1962992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6175217" y="2705827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602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animBg="1"/>
      <p:bldP spid="7" grpId="0" uiExpand="1" build="p"/>
      <p:bldP spid="7" grpId="1" uiExpand="1" build="allAtOnce"/>
      <p:bldP spid="13" grpId="0" uiExpand="1" animBg="1"/>
      <p:bldP spid="19" grpId="0" uiExpand="1" animBg="1"/>
      <p:bldP spid="19" grpId="1" uiExpand="1" animBg="1"/>
      <p:bldP spid="19" grpId="2" uiExpand="1" animBg="1"/>
      <p:bldP spid="24" grpId="0" uiExpand="1" animBg="1"/>
      <p:bldP spid="24" grpId="1" animBg="1"/>
      <p:bldP spid="25" grpId="0" uiExpand="1" animBg="1"/>
      <p:bldP spid="25" grpId="1" animBg="1"/>
      <p:bldP spid="30" grpId="0" uiExpand="1" animBg="1"/>
      <p:bldP spid="38" grpId="0" uiExpand="1" animBg="1"/>
      <p:bldP spid="38" grpId="1" uiExpand="1" animBg="1"/>
      <p:bldP spid="39" grpId="0" uiExpand="1" animBg="1"/>
      <p:bldP spid="39" grpId="1" uiExpand="1" animBg="1"/>
      <p:bldP spid="39" grpId="2" uiExpand="1" animBg="1"/>
      <p:bldP spid="40" grpId="0" uiExpand="1" animBg="1"/>
      <p:bldP spid="40" grpId="1" uiExpand="1" animBg="1"/>
      <p:bldP spid="41" grpId="0" uiExpand="1" animBg="1"/>
      <p:bldP spid="42" grpId="0" uiExpand="1" animBg="1"/>
      <p:bldP spid="42" grpId="1" uiExpand="1" animBg="1"/>
      <p:bldP spid="43" grpId="0" uiExpand="1" animBg="1"/>
      <p:bldP spid="45" grpId="0" animBg="1"/>
      <p:bldP spid="4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5. Zusammenarbeit </a:t>
            </a:r>
            <a:r>
              <a:rPr lang="de-DE" dirty="0" err="1" smtClean="0"/>
              <a:t>mehrer</a:t>
            </a:r>
            <a:r>
              <a:rPr lang="de-DE" dirty="0" smtClean="0"/>
              <a:t> Repositorys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Versionsverwaltung mit git - Vortrag von Lukas Bach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7295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Mehrere Repositorys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Versionsverwaltung mit git - Vortrag von Lukas Bach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Kollaboration zw. </a:t>
            </a:r>
            <a:r>
              <a:rPr lang="de-DE" dirty="0" err="1" smtClean="0"/>
              <a:t>Repo‘s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Mehrere Repositorys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347840" y="3025352"/>
            <a:ext cx="648072" cy="1188132"/>
          </a:xfrm>
          <a:prstGeom prst="roundRect">
            <a:avLst/>
          </a:prstGeom>
          <a:solidFill>
            <a:srgbClr val="ED7B6F"/>
          </a:solidFill>
          <a:ln>
            <a:solidFill>
              <a:srgbClr val="EA62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3" descr="E:\main\Schule\J1\_Informatik\vcs_gfs\img\font-awesome-balsamiq-master\icons\icon_user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463" y="3619225"/>
            <a:ext cx="468437" cy="46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pieren 12"/>
          <p:cNvGrpSpPr/>
          <p:nvPr/>
        </p:nvGrpSpPr>
        <p:grpSpPr>
          <a:xfrm>
            <a:off x="7115953" y="3019692"/>
            <a:ext cx="648072" cy="1188132"/>
            <a:chOff x="6444208" y="1887674"/>
            <a:chExt cx="648072" cy="1188132"/>
          </a:xfrm>
        </p:grpSpPr>
        <p:sp>
          <p:nvSpPr>
            <p:cNvPr id="14" name="Abgerundetes Rechteck 13"/>
            <p:cNvSpPr/>
            <p:nvPr/>
          </p:nvSpPr>
          <p:spPr>
            <a:xfrm>
              <a:off x="6444208" y="1887674"/>
              <a:ext cx="648072" cy="1188132"/>
            </a:xfrm>
            <a:prstGeom prst="roundRect">
              <a:avLst/>
            </a:prstGeom>
            <a:solidFill>
              <a:srgbClr val="ED7B6F"/>
            </a:solidFill>
            <a:ln>
              <a:solidFill>
                <a:srgbClr val="EA6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Picture 3" descr="E:\main\Schule\J1\_Informatik\vcs_gfs\img\font-awesome-balsamiq-master\icons\icon_user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5831" y="2481547"/>
              <a:ext cx="468437" cy="468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E:\main\Schule\J1\_Informatik\vcs_gfs\img\font-awesome-balsamiq-master\icons\icon_files-o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841" y="1999854"/>
              <a:ext cx="395428" cy="395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pieren 16"/>
          <p:cNvGrpSpPr/>
          <p:nvPr/>
        </p:nvGrpSpPr>
        <p:grpSpPr>
          <a:xfrm>
            <a:off x="7854228" y="3019885"/>
            <a:ext cx="648072" cy="1188132"/>
            <a:chOff x="6444208" y="1887674"/>
            <a:chExt cx="648072" cy="1188132"/>
          </a:xfrm>
        </p:grpSpPr>
        <p:sp>
          <p:nvSpPr>
            <p:cNvPr id="18" name="Abgerundetes Rechteck 17"/>
            <p:cNvSpPr/>
            <p:nvPr/>
          </p:nvSpPr>
          <p:spPr>
            <a:xfrm>
              <a:off x="6444208" y="1887674"/>
              <a:ext cx="648072" cy="1188132"/>
            </a:xfrm>
            <a:prstGeom prst="roundRect">
              <a:avLst/>
            </a:prstGeom>
            <a:solidFill>
              <a:srgbClr val="ED7B6F"/>
            </a:solidFill>
            <a:ln>
              <a:solidFill>
                <a:srgbClr val="EA6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" name="Picture 3" descr="E:\main\Schule\J1\_Informatik\vcs_gfs\img\font-awesome-balsamiq-master\icons\icon_user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5831" y="2481547"/>
              <a:ext cx="468437" cy="468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E:\main\Schule\J1\_Informatik\vcs_gfs\img\font-awesome-balsamiq-master\icons\icon_files-o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841" y="1999854"/>
              <a:ext cx="395428" cy="395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pieren 20"/>
          <p:cNvGrpSpPr/>
          <p:nvPr/>
        </p:nvGrpSpPr>
        <p:grpSpPr>
          <a:xfrm>
            <a:off x="7062256" y="1765212"/>
            <a:ext cx="792088" cy="792088"/>
            <a:chOff x="3923928" y="1419622"/>
            <a:chExt cx="792088" cy="792088"/>
          </a:xfrm>
        </p:grpSpPr>
        <p:sp>
          <p:nvSpPr>
            <p:cNvPr id="22" name="Abgerundetes Rechteck 21"/>
            <p:cNvSpPr/>
            <p:nvPr/>
          </p:nvSpPr>
          <p:spPr>
            <a:xfrm>
              <a:off x="3923928" y="1419622"/>
              <a:ext cx="792088" cy="792088"/>
            </a:xfrm>
            <a:prstGeom prst="roundRect">
              <a:avLst/>
            </a:prstGeom>
            <a:solidFill>
              <a:srgbClr val="ED7B6F"/>
            </a:solidFill>
            <a:ln>
              <a:solidFill>
                <a:srgbClr val="EA6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3" name="Picture 4" descr="E:\main\Schule\J1\_Informatik\vcs_gfs\img\font-awesome-balsamiq-master\icons\icon_files-o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9179" y="1566108"/>
              <a:ext cx="502821" cy="502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uppieren 34"/>
          <p:cNvGrpSpPr/>
          <p:nvPr/>
        </p:nvGrpSpPr>
        <p:grpSpPr>
          <a:xfrm>
            <a:off x="467544" y="1601239"/>
            <a:ext cx="5400600" cy="760286"/>
            <a:chOff x="467544" y="1601239"/>
            <a:chExt cx="5400600" cy="760286"/>
          </a:xfrm>
        </p:grpSpPr>
        <p:sp>
          <p:nvSpPr>
            <p:cNvPr id="29" name="Abgerundetes Rechteck 28"/>
            <p:cNvSpPr/>
            <p:nvPr/>
          </p:nvSpPr>
          <p:spPr>
            <a:xfrm>
              <a:off x="467544" y="1601239"/>
              <a:ext cx="5400600" cy="7602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11560" y="1726795"/>
              <a:ext cx="320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init</a:t>
              </a:r>
              <a:r>
                <a:rPr lang="de-DE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--bare</a:t>
              </a:r>
              <a:endParaRPr lang="de-DE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467545" y="2531544"/>
            <a:ext cx="5400600" cy="760286"/>
            <a:chOff x="467545" y="2531544"/>
            <a:chExt cx="5400600" cy="760286"/>
          </a:xfrm>
        </p:grpSpPr>
        <p:sp>
          <p:nvSpPr>
            <p:cNvPr id="31" name="Abgerundetes Rechteck 30"/>
            <p:cNvSpPr/>
            <p:nvPr/>
          </p:nvSpPr>
          <p:spPr>
            <a:xfrm>
              <a:off x="467545" y="2531544"/>
              <a:ext cx="5400600" cy="7602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11561" y="2657100"/>
              <a:ext cx="320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clone</a:t>
              </a:r>
              <a:r>
                <a:rPr lang="de-DE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smtClean="0">
                  <a:solidFill>
                    <a:srgbClr val="E74C3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de-DE" sz="2400" dirty="0" err="1" smtClean="0">
                  <a:solidFill>
                    <a:srgbClr val="E74C3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url</a:t>
              </a:r>
              <a:r>
                <a:rPr lang="de-DE" sz="2400" dirty="0" smtClean="0">
                  <a:solidFill>
                    <a:srgbClr val="E74C3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</p:grpSp>
      <p:pic>
        <p:nvPicPr>
          <p:cNvPr id="12" name="Picture 4" descr="E:\main\Schule\J1\_Informatik\vcs_gfs\img\font-awesome-balsamiq-master\icons\icon_files-o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473" y="3137532"/>
            <a:ext cx="395428" cy="39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uppieren 36"/>
          <p:cNvGrpSpPr/>
          <p:nvPr/>
        </p:nvGrpSpPr>
        <p:grpSpPr>
          <a:xfrm>
            <a:off x="467545" y="3467648"/>
            <a:ext cx="5400600" cy="760286"/>
            <a:chOff x="467545" y="3467648"/>
            <a:chExt cx="5400600" cy="760286"/>
          </a:xfrm>
        </p:grpSpPr>
        <p:sp>
          <p:nvSpPr>
            <p:cNvPr id="33" name="Abgerundetes Rechteck 32"/>
            <p:cNvSpPr/>
            <p:nvPr/>
          </p:nvSpPr>
          <p:spPr>
            <a:xfrm>
              <a:off x="467545" y="3467648"/>
              <a:ext cx="5400600" cy="7602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611560" y="3593204"/>
              <a:ext cx="5184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remote </a:t>
              </a:r>
              <a:r>
                <a:rPr lang="de-DE" sz="24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</a:t>
              </a:r>
              <a:r>
                <a:rPr lang="de-DE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smtClean="0">
                  <a:solidFill>
                    <a:srgbClr val="E74C3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de-DE" sz="2400" dirty="0" err="1" smtClean="0">
                  <a:solidFill>
                    <a:srgbClr val="E74C3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2400" dirty="0" smtClean="0">
                  <a:solidFill>
                    <a:srgbClr val="E74C3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de-DE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smtClean="0">
                  <a:solidFill>
                    <a:srgbClr val="E74C3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de-DE" sz="2400" dirty="0" err="1" smtClean="0">
                  <a:solidFill>
                    <a:srgbClr val="E74C3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url</a:t>
              </a:r>
              <a:r>
                <a:rPr lang="de-DE" sz="2400" dirty="0" smtClean="0">
                  <a:solidFill>
                    <a:srgbClr val="E74C3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701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33 -0.2321 L 2.77778E-6 1.85185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11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Pulling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Versionsverwaltung mit git - Vortrag von Lukas Bach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Kollaboration zw. </a:t>
            </a:r>
            <a:r>
              <a:rPr lang="de-DE" dirty="0" err="1"/>
              <a:t>Repo‘s</a:t>
            </a:r>
            <a:endParaRPr lang="de-DE" dirty="0"/>
          </a:p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Pulling</a:t>
            </a:r>
            <a:endParaRPr lang="de-DE" dirty="0"/>
          </a:p>
        </p:txBody>
      </p:sp>
      <p:sp>
        <p:nvSpPr>
          <p:cNvPr id="17" name="Ellipse 16"/>
          <p:cNvSpPr/>
          <p:nvPr/>
        </p:nvSpPr>
        <p:spPr>
          <a:xfrm>
            <a:off x="2403674" y="2267338"/>
            <a:ext cx="360040" cy="360040"/>
          </a:xfrm>
          <a:prstGeom prst="ellipse">
            <a:avLst/>
          </a:prstGeom>
          <a:solidFill>
            <a:srgbClr val="E87468"/>
          </a:solidFill>
          <a:ln>
            <a:solidFill>
              <a:srgbClr val="E95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1417564" y="2267067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1943622" y="2448682"/>
            <a:ext cx="338038" cy="31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3051746" y="2301320"/>
            <a:ext cx="1750194" cy="291533"/>
          </a:xfrm>
          <a:prstGeom prst="roundRect">
            <a:avLst/>
          </a:prstGeom>
          <a:solidFill>
            <a:srgbClr val="E87468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Lokaler Master</a:t>
            </a:r>
            <a:endParaRPr lang="de-DE" sz="14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6106468" y="1443684"/>
            <a:ext cx="1625798" cy="2915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Origin Master</a:t>
            </a:r>
            <a:endParaRPr lang="de-DE" sz="1400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2873277" y="1409431"/>
            <a:ext cx="2945159" cy="786384"/>
            <a:chOff x="2873277" y="1409431"/>
            <a:chExt cx="2945159" cy="786384"/>
          </a:xfrm>
        </p:grpSpPr>
        <p:cxnSp>
          <p:nvCxnSpPr>
            <p:cNvPr id="21" name="Gerade Verbindung mit Pfeil 20"/>
            <p:cNvCxnSpPr/>
            <p:nvPr/>
          </p:nvCxnSpPr>
          <p:spPr>
            <a:xfrm flipV="1">
              <a:off x="2873277" y="1835774"/>
              <a:ext cx="423664" cy="36004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/>
            <p:cNvSpPr/>
            <p:nvPr/>
          </p:nvSpPr>
          <p:spPr>
            <a:xfrm>
              <a:off x="3433788" y="1409431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4441900" y="1410858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" name="Gerade Verbindung mit Pfeil 23"/>
            <p:cNvCxnSpPr/>
            <p:nvPr/>
          </p:nvCxnSpPr>
          <p:spPr>
            <a:xfrm>
              <a:off x="3959846" y="1591046"/>
              <a:ext cx="338038" cy="31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5458396" y="1410858"/>
              <a:ext cx="360040" cy="3600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4976342" y="1591046"/>
              <a:ext cx="338038" cy="31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Abgerundetes Rechteck 28"/>
          <p:cNvSpPr/>
          <p:nvPr/>
        </p:nvSpPr>
        <p:spPr>
          <a:xfrm>
            <a:off x="3433788" y="2571750"/>
            <a:ext cx="1625798" cy="2915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Origin Master</a:t>
            </a:r>
            <a:endParaRPr lang="de-DE" sz="1400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1921620" y="3507854"/>
            <a:ext cx="5400600" cy="760286"/>
            <a:chOff x="467545" y="2531544"/>
            <a:chExt cx="5400600" cy="760286"/>
          </a:xfrm>
        </p:grpSpPr>
        <p:sp>
          <p:nvSpPr>
            <p:cNvPr id="32" name="Abgerundetes Rechteck 31"/>
            <p:cNvSpPr/>
            <p:nvPr/>
          </p:nvSpPr>
          <p:spPr>
            <a:xfrm>
              <a:off x="467545" y="2531544"/>
              <a:ext cx="5400600" cy="7602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611561" y="2657100"/>
              <a:ext cx="320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pull </a:t>
              </a:r>
              <a:r>
                <a:rPr lang="de-DE" sz="2400" dirty="0" smtClean="0">
                  <a:solidFill>
                    <a:srgbClr val="E74C3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de-DE" sz="2400" dirty="0" err="1" smtClean="0">
                  <a:solidFill>
                    <a:srgbClr val="E74C3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url</a:t>
              </a:r>
              <a:r>
                <a:rPr lang="de-DE" sz="2400" dirty="0" smtClean="0">
                  <a:solidFill>
                    <a:srgbClr val="E74C3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</p:grpSp>
      <p:sp>
        <p:nvSpPr>
          <p:cNvPr id="34" name="Abgerundetes Rechteck 33"/>
          <p:cNvSpPr/>
          <p:nvPr/>
        </p:nvSpPr>
        <p:spPr>
          <a:xfrm>
            <a:off x="6447123" y="1690007"/>
            <a:ext cx="1750194" cy="291533"/>
          </a:xfrm>
          <a:prstGeom prst="roundRect">
            <a:avLst/>
          </a:prstGeom>
          <a:solidFill>
            <a:srgbClr val="E87468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Lokaler Master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1063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xit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Grundprinzip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8403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Pushing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Versionsverwaltung mit git - Vortrag von Lukas Bach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Kollaboration zw. </a:t>
            </a:r>
            <a:r>
              <a:rPr lang="de-DE" dirty="0" err="1"/>
              <a:t>Repo‘s</a:t>
            </a:r>
            <a:endParaRPr lang="de-DE" dirty="0"/>
          </a:p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Pushing</a:t>
            </a:r>
            <a:endParaRPr lang="de-DE" dirty="0"/>
          </a:p>
        </p:txBody>
      </p:sp>
      <p:sp>
        <p:nvSpPr>
          <p:cNvPr id="17" name="Ellipse 16"/>
          <p:cNvSpPr/>
          <p:nvPr/>
        </p:nvSpPr>
        <p:spPr>
          <a:xfrm>
            <a:off x="2403674" y="2267338"/>
            <a:ext cx="360040" cy="36004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1417564" y="2267067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1943622" y="2448682"/>
            <a:ext cx="338038" cy="31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2873277" y="1409431"/>
            <a:ext cx="2945159" cy="786384"/>
            <a:chOff x="2873277" y="1409431"/>
            <a:chExt cx="2945159" cy="786384"/>
          </a:xfrm>
        </p:grpSpPr>
        <p:cxnSp>
          <p:nvCxnSpPr>
            <p:cNvPr id="21" name="Gerade Verbindung mit Pfeil 20"/>
            <p:cNvCxnSpPr/>
            <p:nvPr/>
          </p:nvCxnSpPr>
          <p:spPr>
            <a:xfrm flipV="1">
              <a:off x="2873277" y="1835774"/>
              <a:ext cx="423664" cy="36004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/>
            <p:cNvSpPr/>
            <p:nvPr/>
          </p:nvSpPr>
          <p:spPr>
            <a:xfrm>
              <a:off x="3433788" y="1409431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4441900" y="1410858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" name="Gerade Verbindung mit Pfeil 23"/>
            <p:cNvCxnSpPr/>
            <p:nvPr/>
          </p:nvCxnSpPr>
          <p:spPr>
            <a:xfrm>
              <a:off x="3959846" y="1591046"/>
              <a:ext cx="338038" cy="31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5458396" y="1410858"/>
              <a:ext cx="360040" cy="360040"/>
            </a:xfrm>
            <a:prstGeom prst="ellipse">
              <a:avLst/>
            </a:prstGeom>
            <a:solidFill>
              <a:srgbClr val="E87468"/>
            </a:solidFill>
            <a:ln>
              <a:solidFill>
                <a:srgbClr val="E74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4976342" y="1591046"/>
              <a:ext cx="338038" cy="31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Abgerundetes Rechteck 28"/>
          <p:cNvSpPr/>
          <p:nvPr/>
        </p:nvSpPr>
        <p:spPr>
          <a:xfrm>
            <a:off x="3214900" y="2304498"/>
            <a:ext cx="1625798" cy="2915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Origin Master</a:t>
            </a:r>
            <a:endParaRPr lang="de-DE" sz="1400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1921620" y="3507854"/>
            <a:ext cx="5400600" cy="760286"/>
            <a:chOff x="467545" y="2531544"/>
            <a:chExt cx="5400600" cy="760286"/>
          </a:xfrm>
        </p:grpSpPr>
        <p:sp>
          <p:nvSpPr>
            <p:cNvPr id="32" name="Abgerundetes Rechteck 31"/>
            <p:cNvSpPr/>
            <p:nvPr/>
          </p:nvSpPr>
          <p:spPr>
            <a:xfrm>
              <a:off x="467545" y="2531544"/>
              <a:ext cx="5400600" cy="7602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611560" y="2657100"/>
              <a:ext cx="5047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</a:t>
              </a:r>
              <a:r>
                <a:rPr lang="de-DE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 </a:t>
              </a:r>
              <a:r>
                <a:rPr lang="de-DE" sz="2400" dirty="0" smtClean="0">
                  <a:solidFill>
                    <a:srgbClr val="E74C3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de-DE" sz="2400" dirty="0" err="1" smtClean="0">
                  <a:solidFill>
                    <a:srgbClr val="E74C3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url</a:t>
              </a:r>
              <a:r>
                <a:rPr lang="de-DE" sz="2400" dirty="0" smtClean="0">
                  <a:solidFill>
                    <a:srgbClr val="E74C3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 [&lt;</a:t>
              </a:r>
              <a:r>
                <a:rPr lang="de-DE" sz="2400" dirty="0" err="1" smtClean="0">
                  <a:solidFill>
                    <a:srgbClr val="E74C3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branch</a:t>
              </a:r>
              <a:r>
                <a:rPr lang="de-DE" sz="2400" dirty="0" smtClean="0">
                  <a:solidFill>
                    <a:srgbClr val="E74C3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&gt;]</a:t>
              </a:r>
            </a:p>
          </p:txBody>
        </p:sp>
      </p:grpSp>
      <p:sp>
        <p:nvSpPr>
          <p:cNvPr id="34" name="Abgerundetes Rechteck 33"/>
          <p:cNvSpPr/>
          <p:nvPr/>
        </p:nvSpPr>
        <p:spPr>
          <a:xfrm>
            <a:off x="6237994" y="1443684"/>
            <a:ext cx="1750194" cy="291533"/>
          </a:xfrm>
          <a:prstGeom prst="roundRect">
            <a:avLst/>
          </a:prstGeom>
          <a:solidFill>
            <a:srgbClr val="E87468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Lokaler Master</a:t>
            </a:r>
            <a:endParaRPr lang="de-DE" sz="14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3519798" y="2571749"/>
            <a:ext cx="1750194" cy="291533"/>
          </a:xfrm>
          <a:prstGeom prst="roundRect">
            <a:avLst/>
          </a:prstGeom>
          <a:solidFill>
            <a:srgbClr val="E87468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Lokaler Master</a:t>
            </a:r>
            <a:endParaRPr lang="de-DE" sz="14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6509321" y="1690007"/>
            <a:ext cx="1625798" cy="2915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Origin Master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745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xit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  <p:bldP spid="27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</a:t>
            </a:r>
            <a:r>
              <a:rPr lang="de-DE" dirty="0" err="1" smtClean="0"/>
              <a:t>Github</a:t>
            </a:r>
            <a:r>
              <a:rPr lang="de-DE" dirty="0" smtClean="0"/>
              <a:t> als Projekthost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Versionsverwaltung mit git - Vortrag von Lukas Bach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1754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02332"/>
            <a:ext cx="8229600" cy="857250"/>
          </a:xfrm>
        </p:spPr>
        <p:txBody>
          <a:bodyPr/>
          <a:lstStyle/>
          <a:p>
            <a:r>
              <a:rPr lang="de-DE" dirty="0" smtClean="0"/>
              <a:t>Arbeitsauftrag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2808312"/>
          </a:xfrm>
        </p:spPr>
        <p:txBody>
          <a:bodyPr/>
          <a:lstStyle/>
          <a:p>
            <a:r>
              <a:rPr lang="de-DE" dirty="0" smtClean="0"/>
              <a:t>Download git: git-scm.com/</a:t>
            </a:r>
            <a:r>
              <a:rPr lang="de-DE" dirty="0" err="1" smtClean="0"/>
              <a:t>download</a:t>
            </a:r>
            <a:r>
              <a:rPr lang="de-DE" dirty="0" smtClean="0"/>
              <a:t>/</a:t>
            </a:r>
            <a:r>
              <a:rPr lang="de-DE" dirty="0" err="1" smtClean="0"/>
              <a:t>win</a:t>
            </a:r>
            <a:endParaRPr lang="de-DE" dirty="0" smtClean="0"/>
          </a:p>
          <a:p>
            <a:r>
              <a:rPr lang="de-DE" dirty="0"/>
              <a:t>Repository </a:t>
            </a:r>
            <a:r>
              <a:rPr lang="de-DE" dirty="0" smtClean="0"/>
              <a:t>klonen: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github.com/lukasbach/Modernizr.git</a:t>
            </a:r>
          </a:p>
          <a:p>
            <a:r>
              <a:rPr lang="de-DE" dirty="0" smtClean="0"/>
              <a:t>Dateien in der Arbeitskopie ändern, </a:t>
            </a:r>
            <a:r>
              <a:rPr lang="de-DE" dirty="0" err="1" smtClean="0"/>
              <a:t>stagen</a:t>
            </a:r>
            <a:r>
              <a:rPr lang="de-DE" dirty="0" smtClean="0"/>
              <a:t>, </a:t>
            </a:r>
            <a:r>
              <a:rPr lang="de-DE" dirty="0" err="1" smtClean="0"/>
              <a:t>comitten</a:t>
            </a:r>
            <a:r>
              <a:rPr lang="de-DE" dirty="0" smtClean="0"/>
              <a:t>, pushen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Versionsverwaltung mit git - Vortrag von Lukas Bach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Arbeitsauftrag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Inhaltsplatzhalter 6"/>
          <p:cNvSpPr txBox="1">
            <a:spLocks/>
          </p:cNvSpPr>
          <p:nvPr/>
        </p:nvSpPr>
        <p:spPr>
          <a:xfrm>
            <a:off x="1519808" y="4227934"/>
            <a:ext cx="648072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 smtClean="0"/>
              <a:t>Username: </a:t>
            </a:r>
            <a:r>
              <a:rPr lang="de-DE" sz="2400" dirty="0" err="1" smtClean="0"/>
              <a:t>gfsgittest</a:t>
            </a:r>
            <a:r>
              <a:rPr lang="de-DE" sz="2400" dirty="0"/>
              <a:t>	</a:t>
            </a:r>
            <a:r>
              <a:rPr lang="de-DE" sz="2400" dirty="0" smtClean="0"/>
              <a:t>	Passwort: Gfsgittest1</a:t>
            </a:r>
          </a:p>
        </p:txBody>
      </p:sp>
    </p:spTree>
    <p:extLst>
      <p:ext uri="{BB962C8B-B14F-4D97-AF65-F5344CB8AC3E}">
        <p14:creationId xmlns:p14="http://schemas.microsoft.com/office/powerpoint/2010/main" val="116145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02332"/>
            <a:ext cx="8229600" cy="857250"/>
          </a:xfrm>
        </p:spPr>
        <p:txBody>
          <a:bodyPr/>
          <a:lstStyle/>
          <a:p>
            <a:r>
              <a:rPr lang="de-DE" dirty="0" smtClean="0"/>
              <a:t>Arbeitsauftrag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Versionsverwaltung mit git - Vortrag von Lukas Bach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Arbeitsauftrag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467544" y="1131590"/>
            <a:ext cx="8136904" cy="2952328"/>
          </a:xfrm>
          <a:prstGeom prst="roundRect">
            <a:avLst>
              <a:gd name="adj" fmla="val 6614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11560" y="1257146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solidFill>
                  <a:srgbClr val="E74C3C"/>
                </a:solidFill>
              </a:rPr>
              <a:t>https</a:t>
            </a:r>
            <a:r>
              <a:rPr lang="de-DE" sz="2400" dirty="0">
                <a:solidFill>
                  <a:srgbClr val="E74C3C"/>
                </a:solidFill>
              </a:rPr>
              <a:t>://</a:t>
            </a:r>
            <a:r>
              <a:rPr lang="de-DE" sz="2400" dirty="0" smtClean="0">
                <a:solidFill>
                  <a:srgbClr val="E74C3C"/>
                </a:solidFill>
              </a:rPr>
              <a:t>github.com/lukasbach/bootstrap.git</a:t>
            </a:r>
          </a:p>
          <a:p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[Änderungen im Arbeitsverzeichnis vornehmen]</a:t>
            </a:r>
          </a:p>
          <a:p>
            <a:endParaRPr lang="de-DE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solidFill>
                  <a:srgbClr val="E74C3C"/>
                </a:solidFill>
              </a:rPr>
              <a:t>.</a:t>
            </a:r>
            <a:endParaRPr lang="de-DE" sz="2400" dirty="0">
              <a:solidFill>
                <a:srgbClr val="E74C3C"/>
              </a:solidFill>
            </a:endParaRPr>
          </a:p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–m </a:t>
            </a:r>
            <a:r>
              <a:rPr lang="de-DE" sz="2400" dirty="0" smtClean="0">
                <a:solidFill>
                  <a:schemeClr val="accent1"/>
                </a:solidFill>
              </a:rPr>
              <a:t>„</a:t>
            </a:r>
            <a:r>
              <a:rPr lang="de-DE" sz="2400" dirty="0" smtClean="0">
                <a:solidFill>
                  <a:srgbClr val="E74C3C"/>
                </a:solidFill>
              </a:rPr>
              <a:t>Commit-message</a:t>
            </a:r>
            <a:r>
              <a:rPr lang="de-DE" sz="2400" dirty="0" smtClean="0">
                <a:solidFill>
                  <a:schemeClr val="accent1"/>
                </a:solidFill>
              </a:rPr>
              <a:t>“</a:t>
            </a:r>
            <a:endParaRPr lang="de-DE" sz="2400" dirty="0">
              <a:solidFill>
                <a:schemeClr val="accent1"/>
              </a:solidFill>
            </a:endParaRPr>
          </a:p>
          <a:p>
            <a:endParaRPr lang="de-DE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de-DE" sz="2400" dirty="0" err="1" smtClean="0">
                <a:solidFill>
                  <a:srgbClr val="E74C3C"/>
                </a:solidFill>
              </a:rPr>
              <a:t>origin</a:t>
            </a:r>
            <a:r>
              <a:rPr lang="de-DE" sz="2400" dirty="0">
                <a:solidFill>
                  <a:srgbClr val="E74C3C"/>
                </a:solidFill>
              </a:rPr>
              <a:t> </a:t>
            </a:r>
            <a:r>
              <a:rPr lang="de-DE" sz="2400" dirty="0" err="1" smtClean="0">
                <a:solidFill>
                  <a:srgbClr val="E74C3C"/>
                </a:solidFill>
              </a:rPr>
              <a:t>master</a:t>
            </a:r>
            <a:endParaRPr lang="de-DE" sz="2400" dirty="0">
              <a:solidFill>
                <a:srgbClr val="E74C3C"/>
              </a:solidFill>
            </a:endParaRPr>
          </a:p>
          <a:p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Inhaltsplatzhalter 6"/>
          <p:cNvSpPr txBox="1">
            <a:spLocks/>
          </p:cNvSpPr>
          <p:nvPr/>
        </p:nvSpPr>
        <p:spPr>
          <a:xfrm>
            <a:off x="1519808" y="4227934"/>
            <a:ext cx="648072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 smtClean="0"/>
              <a:t>Username: </a:t>
            </a:r>
            <a:r>
              <a:rPr lang="de-DE" sz="2400" dirty="0" err="1" smtClean="0"/>
              <a:t>gfsgittest</a:t>
            </a:r>
            <a:r>
              <a:rPr lang="de-DE" sz="2400" dirty="0"/>
              <a:t>	</a:t>
            </a:r>
            <a:r>
              <a:rPr lang="de-DE" sz="2400" dirty="0" smtClean="0"/>
              <a:t>	Passwort: Gfsgittest1</a:t>
            </a:r>
          </a:p>
        </p:txBody>
      </p:sp>
    </p:spTree>
    <p:extLst>
      <p:ext uri="{BB962C8B-B14F-4D97-AF65-F5344CB8AC3E}">
        <p14:creationId xmlns:p14="http://schemas.microsoft.com/office/powerpoint/2010/main" val="119071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91629"/>
            <a:ext cx="8229600" cy="3168353"/>
          </a:xfrm>
        </p:spPr>
        <p:txBody>
          <a:bodyPr>
            <a:normAutofit/>
          </a:bodyPr>
          <a:lstStyle/>
          <a:p>
            <a:r>
              <a:rPr lang="de-DE" sz="1600" cap="small" dirty="0" smtClean="0">
                <a:solidFill>
                  <a:srgbClr val="E74C3C"/>
                </a:solidFill>
              </a:rPr>
              <a:t>Herbert Braun: </a:t>
            </a:r>
            <a:r>
              <a:rPr lang="de-DE" sz="1600" dirty="0" smtClean="0"/>
              <a:t>Unvergessen – </a:t>
            </a:r>
            <a:r>
              <a:rPr lang="de-DE" sz="1100" dirty="0" smtClean="0"/>
              <a:t>Erste Schritte mit dem </a:t>
            </a:r>
            <a:r>
              <a:rPr lang="de-DE" sz="1100" dirty="0" err="1" smtClean="0"/>
              <a:t>Vesionskontrollsystem</a:t>
            </a:r>
            <a:r>
              <a:rPr lang="de-DE" sz="1100" dirty="0" smtClean="0"/>
              <a:t> Git und mit </a:t>
            </a:r>
            <a:r>
              <a:rPr lang="de-DE" sz="1100" dirty="0" err="1" smtClean="0"/>
              <a:t>GitHub</a:t>
            </a:r>
            <a:r>
              <a:rPr lang="de-DE" sz="1600" dirty="0" smtClean="0"/>
              <a:t>.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c‘t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2014-5</a:t>
            </a:r>
          </a:p>
          <a:p>
            <a:r>
              <a:rPr lang="de-DE" sz="1600" cap="small" dirty="0" smtClean="0">
                <a:solidFill>
                  <a:srgbClr val="E74C3C"/>
                </a:solidFill>
              </a:rPr>
              <a:t>Git:</a:t>
            </a:r>
            <a:r>
              <a:rPr lang="de-DE" sz="1600" dirty="0" smtClean="0"/>
              <a:t> Offizielle Webseite. 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git-scm.com</a:t>
            </a:r>
          </a:p>
          <a:p>
            <a:r>
              <a:rPr lang="de-DE" sz="1600" cap="small" dirty="0" err="1" smtClean="0">
                <a:solidFill>
                  <a:srgbClr val="E74C3C"/>
                </a:solidFill>
              </a:rPr>
              <a:t>Atlassian</a:t>
            </a:r>
            <a:r>
              <a:rPr lang="de-DE" sz="1600" cap="small" dirty="0" smtClean="0">
                <a:solidFill>
                  <a:srgbClr val="E74C3C"/>
                </a:solidFill>
              </a:rPr>
              <a:t>:</a:t>
            </a:r>
            <a:r>
              <a:rPr lang="de-DE" sz="1600" dirty="0" smtClean="0"/>
              <a:t> Git Anleitungen. 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www.atlassian.com/de/git</a:t>
            </a:r>
          </a:p>
          <a:p>
            <a:r>
              <a:rPr lang="de-DE" sz="1600" cap="small" dirty="0" err="1" smtClean="0">
                <a:solidFill>
                  <a:srgbClr val="E74C3C"/>
                </a:solidFill>
              </a:rPr>
              <a:t>SaintsJD</a:t>
            </a:r>
            <a:r>
              <a:rPr lang="de-DE" sz="1600" cap="small" dirty="0" smtClean="0">
                <a:solidFill>
                  <a:srgbClr val="E74C3C"/>
                </a:solidFill>
              </a:rPr>
              <a:t>: </a:t>
            </a:r>
            <a:r>
              <a:rPr lang="de-DE" sz="1600" dirty="0" err="1" smtClean="0"/>
              <a:t>What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a bare git </a:t>
            </a:r>
            <a:r>
              <a:rPr lang="de-DE" sz="1600" dirty="0" err="1" smtClean="0"/>
              <a:t>repository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www.saintsjd.com/2011/01/what-is-a-bare-git-repository</a:t>
            </a:r>
          </a:p>
          <a:p>
            <a:r>
              <a:rPr lang="de-DE" sz="1600" cap="small" dirty="0" smtClean="0">
                <a:solidFill>
                  <a:srgbClr val="E74C3C"/>
                </a:solidFill>
              </a:rPr>
              <a:t>Christian </a:t>
            </a:r>
            <a:r>
              <a:rPr lang="de-DE" sz="1600" cap="small" dirty="0" err="1" smtClean="0">
                <a:solidFill>
                  <a:srgbClr val="E74C3C"/>
                </a:solidFill>
              </a:rPr>
              <a:t>Johner</a:t>
            </a:r>
            <a:r>
              <a:rPr lang="de-DE" sz="1600" cap="small" dirty="0">
                <a:solidFill>
                  <a:srgbClr val="E74C3C"/>
                </a:solidFill>
              </a:rPr>
              <a:t>:</a:t>
            </a:r>
            <a:r>
              <a:rPr lang="de-DE" sz="1600" dirty="0"/>
              <a:t> Versionsmanagement. 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http://www.johner.org/tech-docs/softwareentwicklung/management/versionsmanagement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de-DE" sz="1600" cap="small" dirty="0">
                <a:solidFill>
                  <a:srgbClr val="E74C3C"/>
                </a:solidFill>
              </a:rPr>
              <a:t>Gerrit van </a:t>
            </a:r>
            <a:r>
              <a:rPr lang="de-DE" sz="1600" cap="small" dirty="0" err="1" smtClean="0">
                <a:solidFill>
                  <a:srgbClr val="E74C3C"/>
                </a:solidFill>
              </a:rPr>
              <a:t>Aaken</a:t>
            </a:r>
            <a:r>
              <a:rPr lang="de-DE" sz="1600" cap="small" dirty="0" smtClean="0">
                <a:solidFill>
                  <a:srgbClr val="E74C3C"/>
                </a:solidFill>
              </a:rPr>
              <a:t>: </a:t>
            </a:r>
            <a:r>
              <a:rPr lang="de-DE" sz="1600" dirty="0" smtClean="0"/>
              <a:t>Versionsmanagement </a:t>
            </a:r>
            <a:r>
              <a:rPr lang="de-DE" sz="1600" dirty="0"/>
              <a:t>für Anfänger. 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praegnanz.de/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weblog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/versionsmanagement-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fuer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anfaenger</a:t>
            </a: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cap="small" dirty="0">
                <a:solidFill>
                  <a:srgbClr val="E74C3C"/>
                </a:solidFill>
              </a:rPr>
              <a:t>Karl </a:t>
            </a:r>
            <a:r>
              <a:rPr lang="de-DE" sz="1600" cap="small" dirty="0" err="1" smtClean="0">
                <a:solidFill>
                  <a:srgbClr val="E74C3C"/>
                </a:solidFill>
              </a:rPr>
              <a:t>Fogel</a:t>
            </a:r>
            <a:r>
              <a:rPr lang="de-DE" sz="1600" cap="small" dirty="0">
                <a:solidFill>
                  <a:srgbClr val="E74C3C"/>
                </a:solidFill>
              </a:rPr>
              <a:t>: </a:t>
            </a:r>
            <a:r>
              <a:rPr lang="de-DE" sz="1600" dirty="0"/>
              <a:t>Versionsverwaltung. 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producingoss.com/de/vc.html</a:t>
            </a:r>
          </a:p>
          <a:p>
            <a:r>
              <a:rPr lang="de-DE" sz="1600" cap="small" dirty="0" smtClean="0">
                <a:solidFill>
                  <a:srgbClr val="E74C3C"/>
                </a:solidFill>
              </a:rPr>
              <a:t>Nathan de Vries: </a:t>
            </a:r>
            <a:r>
              <a:rPr lang="de-DE" sz="1600" dirty="0" smtClean="0"/>
              <a:t>Git </a:t>
            </a:r>
            <a:r>
              <a:rPr lang="de-DE" sz="1600" dirty="0" err="1" smtClean="0"/>
              <a:t>Ready</a:t>
            </a:r>
            <a:r>
              <a:rPr lang="de-DE" sz="1600" dirty="0" smtClean="0"/>
              <a:t>. 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de.gitready.com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Versionsverwaltung mit git - Vortrag von Lukas Bach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218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4788024" y="1131590"/>
            <a:ext cx="3096344" cy="3312368"/>
          </a:xfrm>
          <a:prstGeom prst="roundRect">
            <a:avLst>
              <a:gd name="adj" fmla="val 7190"/>
            </a:avLst>
          </a:prstGeom>
          <a:noFill/>
          <a:ln w="76200">
            <a:solidFill>
              <a:srgbClr val="E874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Grundprinzip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Repositorys</a:t>
            </a:r>
            <a:endParaRPr lang="de-DE" dirty="0"/>
          </a:p>
        </p:txBody>
      </p:sp>
      <p:pic>
        <p:nvPicPr>
          <p:cNvPr id="2050" name="Picture 2" descr="E:\main\Schule\J1\_Informatik\vcs_gfs\img\font-awesome-balsamiq-master\icons\icon_lap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main\Schule\J1\_Informatik\vcs_gfs\img\font-awesome-balsamiq-master\icons\icon_lap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769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main\Schule\J1\_Informatik\vcs_gfs\img\font-awesome-balsamiq-master\icons\icon_lap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7580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436" y="1347614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07" y="271576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572" y="1347614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43" y="271576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932040" y="69954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E87468"/>
                </a:solidFill>
              </a:rPr>
              <a:t>Repository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653208" y="1275606"/>
            <a:ext cx="28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A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653208" y="2304190"/>
            <a:ext cx="28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B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653208" y="3325752"/>
            <a:ext cx="28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4488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Grundprinzip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Versionsgeschichte</a:t>
            </a:r>
            <a:endParaRPr lang="de-DE" dirty="0"/>
          </a:p>
        </p:txBody>
      </p:sp>
      <p:pic>
        <p:nvPicPr>
          <p:cNvPr id="2051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931029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16" y="931029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884" y="931029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uppieren 37"/>
          <p:cNvGrpSpPr/>
          <p:nvPr/>
        </p:nvGrpSpPr>
        <p:grpSpPr>
          <a:xfrm>
            <a:off x="1187624" y="1059582"/>
            <a:ext cx="1219200" cy="3235424"/>
            <a:chOff x="1187624" y="1059582"/>
            <a:chExt cx="1219200" cy="3235424"/>
          </a:xfrm>
        </p:grpSpPr>
        <p:pic>
          <p:nvPicPr>
            <p:cNvPr id="14" name="Picture 2" descr="E:\main\Schule\J1\_Informatik\vcs_gfs\img\font-awesome-balsamiq-master\icons\icon_lapto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2067694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E:\main\Schule\J1\_Informatik\vcs_gfs\img\font-awesome-balsamiq-master\icons\icon_lapto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075806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feld 15"/>
            <p:cNvSpPr txBox="1"/>
            <p:nvPr/>
          </p:nvSpPr>
          <p:spPr>
            <a:xfrm>
              <a:off x="1653208" y="1275606"/>
              <a:ext cx="2880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 smtClean="0"/>
                <a:t>A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653208" y="2304190"/>
              <a:ext cx="2880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 smtClean="0"/>
                <a:t>B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1653208" y="3325752"/>
              <a:ext cx="2880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 smtClean="0"/>
                <a:t>C</a:t>
              </a:r>
            </a:p>
          </p:txBody>
        </p:sp>
        <p:pic>
          <p:nvPicPr>
            <p:cNvPr id="19" name="Picture 2" descr="E:\main\Schule\J1\_Informatik\vcs_gfs\img\font-awesome-balsamiq-master\icons\icon_lapto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05958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Pfeil nach unten 8"/>
          <p:cNvSpPr/>
          <p:nvPr/>
        </p:nvSpPr>
        <p:spPr>
          <a:xfrm>
            <a:off x="4932040" y="627534"/>
            <a:ext cx="792088" cy="4032448"/>
          </a:xfrm>
          <a:prstGeom prst="downArrow">
            <a:avLst/>
          </a:prstGeom>
          <a:solidFill>
            <a:srgbClr val="E87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5721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16" y="195721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335" y="303772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/>
          <p:cNvGrpSpPr/>
          <p:nvPr/>
        </p:nvGrpSpPr>
        <p:grpSpPr>
          <a:xfrm>
            <a:off x="5430501" y="859021"/>
            <a:ext cx="2322463" cy="864096"/>
            <a:chOff x="5430501" y="859021"/>
            <a:chExt cx="2322463" cy="864096"/>
          </a:xfrm>
        </p:grpSpPr>
        <p:sp>
          <p:nvSpPr>
            <p:cNvPr id="4" name="Abgerundetes Rechteck 3"/>
            <p:cNvSpPr/>
            <p:nvPr/>
          </p:nvSpPr>
          <p:spPr>
            <a:xfrm>
              <a:off x="5796136" y="859021"/>
              <a:ext cx="1956828" cy="864096"/>
            </a:xfrm>
            <a:prstGeom prst="roundRect">
              <a:avLst>
                <a:gd name="adj" fmla="val 7190"/>
              </a:avLst>
            </a:prstGeom>
            <a:noFill/>
            <a:ln w="76200">
              <a:solidFill>
                <a:srgbClr val="E874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5430501" y="1219061"/>
              <a:ext cx="360040" cy="144016"/>
            </a:xfrm>
            <a:prstGeom prst="rect">
              <a:avLst/>
            </a:prstGeom>
            <a:solidFill>
              <a:srgbClr val="E874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417961" y="1885206"/>
            <a:ext cx="2335003" cy="864096"/>
            <a:chOff x="5417961" y="1885206"/>
            <a:chExt cx="2335003" cy="864096"/>
          </a:xfrm>
        </p:grpSpPr>
        <p:sp>
          <p:nvSpPr>
            <p:cNvPr id="21" name="Abgerundetes Rechteck 20"/>
            <p:cNvSpPr/>
            <p:nvPr/>
          </p:nvSpPr>
          <p:spPr>
            <a:xfrm>
              <a:off x="5796136" y="1885206"/>
              <a:ext cx="1956828" cy="864096"/>
            </a:xfrm>
            <a:prstGeom prst="roundRect">
              <a:avLst>
                <a:gd name="adj" fmla="val 7190"/>
              </a:avLst>
            </a:prstGeom>
            <a:noFill/>
            <a:ln w="76200">
              <a:solidFill>
                <a:srgbClr val="E874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5417961" y="2245246"/>
              <a:ext cx="360040" cy="144016"/>
            </a:xfrm>
            <a:prstGeom prst="rect">
              <a:avLst/>
            </a:prstGeom>
            <a:solidFill>
              <a:srgbClr val="E874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5430501" y="2965712"/>
            <a:ext cx="2322463" cy="864096"/>
            <a:chOff x="5430501" y="2965712"/>
            <a:chExt cx="2322463" cy="864096"/>
          </a:xfrm>
        </p:grpSpPr>
        <p:sp>
          <p:nvSpPr>
            <p:cNvPr id="25" name="Abgerundetes Rechteck 24"/>
            <p:cNvSpPr/>
            <p:nvPr/>
          </p:nvSpPr>
          <p:spPr>
            <a:xfrm>
              <a:off x="5796136" y="2965712"/>
              <a:ext cx="1956828" cy="864096"/>
            </a:xfrm>
            <a:prstGeom prst="roundRect">
              <a:avLst>
                <a:gd name="adj" fmla="val 7190"/>
              </a:avLst>
            </a:prstGeom>
            <a:noFill/>
            <a:ln w="76200">
              <a:solidFill>
                <a:srgbClr val="E874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5430501" y="3325752"/>
              <a:ext cx="360040" cy="144016"/>
            </a:xfrm>
            <a:prstGeom prst="rect">
              <a:avLst/>
            </a:prstGeom>
            <a:solidFill>
              <a:srgbClr val="E874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074" name="Picture 2" descr="E:\main\Schule\J1\_Informatik\vcs_gfs\img\font-awesome-balsamiq-master\icons\icon_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884" y="1965335"/>
            <a:ext cx="702663" cy="7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E:\main\Schule\J1\_Informatik\vcs_gfs\img\font-awesome-balsamiq-master\icons\icon_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689" y="3051566"/>
            <a:ext cx="702663" cy="7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E:\main\Schule\J1\_Informatik\vcs_gfs\img\font-awesome-balsamiq-master\icons\icon_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844" y="3046428"/>
            <a:ext cx="702663" cy="7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feld 36"/>
          <p:cNvSpPr txBox="1"/>
          <p:nvPr/>
        </p:nvSpPr>
        <p:spPr>
          <a:xfrm>
            <a:off x="2819567" y="109101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 Commit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1941240" y="1965335"/>
            <a:ext cx="3182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Neuer Header in index.htm von Benutzer A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195736" y="3037720"/>
            <a:ext cx="291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Bugfix in style.css von Benutzer C</a:t>
            </a:r>
          </a:p>
        </p:txBody>
      </p:sp>
    </p:spTree>
    <p:extLst>
      <p:ext uri="{BB962C8B-B14F-4D97-AF65-F5344CB8AC3E}">
        <p14:creationId xmlns:p14="http://schemas.microsoft.com/office/powerpoint/2010/main" val="338569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7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Grundprinzip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Vorteile von VCS</a:t>
            </a:r>
            <a:endParaRPr lang="de-DE" dirty="0"/>
          </a:p>
        </p:txBody>
      </p:sp>
      <p:pic>
        <p:nvPicPr>
          <p:cNvPr id="2051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931029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16" y="931029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884" y="931029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unten 8"/>
          <p:cNvSpPr/>
          <p:nvPr/>
        </p:nvSpPr>
        <p:spPr>
          <a:xfrm>
            <a:off x="4932040" y="627534"/>
            <a:ext cx="792088" cy="4032448"/>
          </a:xfrm>
          <a:prstGeom prst="downArrow">
            <a:avLst/>
          </a:prstGeom>
          <a:solidFill>
            <a:srgbClr val="E87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5721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16" y="195721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E:\main\Schule\J1\_Informatik\vcs_gfs\img\font-awesome-balsamiq-master\icons\icon_file-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335" y="303772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/>
          <p:cNvGrpSpPr/>
          <p:nvPr/>
        </p:nvGrpSpPr>
        <p:grpSpPr>
          <a:xfrm>
            <a:off x="5430501" y="859021"/>
            <a:ext cx="2322463" cy="864096"/>
            <a:chOff x="5430501" y="859021"/>
            <a:chExt cx="2322463" cy="864096"/>
          </a:xfrm>
        </p:grpSpPr>
        <p:sp>
          <p:nvSpPr>
            <p:cNvPr id="4" name="Abgerundetes Rechteck 3"/>
            <p:cNvSpPr/>
            <p:nvPr/>
          </p:nvSpPr>
          <p:spPr>
            <a:xfrm>
              <a:off x="5796136" y="859021"/>
              <a:ext cx="1956828" cy="864096"/>
            </a:xfrm>
            <a:prstGeom prst="roundRect">
              <a:avLst>
                <a:gd name="adj" fmla="val 7190"/>
              </a:avLst>
            </a:prstGeom>
            <a:noFill/>
            <a:ln w="76200">
              <a:solidFill>
                <a:srgbClr val="E874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5430501" y="1219061"/>
              <a:ext cx="360040" cy="144016"/>
            </a:xfrm>
            <a:prstGeom prst="rect">
              <a:avLst/>
            </a:prstGeom>
            <a:solidFill>
              <a:srgbClr val="E874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417961" y="1885206"/>
            <a:ext cx="2335003" cy="864096"/>
            <a:chOff x="5417961" y="1885206"/>
            <a:chExt cx="2335003" cy="864096"/>
          </a:xfrm>
        </p:grpSpPr>
        <p:sp>
          <p:nvSpPr>
            <p:cNvPr id="21" name="Abgerundetes Rechteck 20"/>
            <p:cNvSpPr/>
            <p:nvPr/>
          </p:nvSpPr>
          <p:spPr>
            <a:xfrm>
              <a:off x="5796136" y="1885206"/>
              <a:ext cx="1956828" cy="864096"/>
            </a:xfrm>
            <a:prstGeom prst="roundRect">
              <a:avLst>
                <a:gd name="adj" fmla="val 7190"/>
              </a:avLst>
            </a:prstGeom>
            <a:noFill/>
            <a:ln w="76200">
              <a:solidFill>
                <a:srgbClr val="E874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5417961" y="2245246"/>
              <a:ext cx="360040" cy="144016"/>
            </a:xfrm>
            <a:prstGeom prst="rect">
              <a:avLst/>
            </a:prstGeom>
            <a:solidFill>
              <a:srgbClr val="E874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5430501" y="2965712"/>
            <a:ext cx="2322463" cy="864096"/>
            <a:chOff x="5430501" y="2965712"/>
            <a:chExt cx="2322463" cy="864096"/>
          </a:xfrm>
        </p:grpSpPr>
        <p:sp>
          <p:nvSpPr>
            <p:cNvPr id="25" name="Abgerundetes Rechteck 24"/>
            <p:cNvSpPr/>
            <p:nvPr/>
          </p:nvSpPr>
          <p:spPr>
            <a:xfrm>
              <a:off x="5796136" y="2965712"/>
              <a:ext cx="1956828" cy="864096"/>
            </a:xfrm>
            <a:prstGeom prst="roundRect">
              <a:avLst>
                <a:gd name="adj" fmla="val 7190"/>
              </a:avLst>
            </a:prstGeom>
            <a:noFill/>
            <a:ln w="76200">
              <a:solidFill>
                <a:srgbClr val="E874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5430501" y="3325752"/>
              <a:ext cx="360040" cy="144016"/>
            </a:xfrm>
            <a:prstGeom prst="rect">
              <a:avLst/>
            </a:prstGeom>
            <a:solidFill>
              <a:srgbClr val="E874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074" name="Picture 2" descr="E:\main\Schule\J1\_Informatik\vcs_gfs\img\font-awesome-balsamiq-master\icons\icon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884" y="1965335"/>
            <a:ext cx="702663" cy="7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E:\main\Schule\J1\_Informatik\vcs_gfs\img\font-awesome-balsamiq-master\icons\icon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689" y="3051566"/>
            <a:ext cx="702663" cy="7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E:\main\Schule\J1\_Informatik\vcs_gfs\img\font-awesome-balsamiq-master\icons\icon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844" y="3046428"/>
            <a:ext cx="702663" cy="7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winkelte Verbindung 5"/>
          <p:cNvCxnSpPr>
            <a:stCxn id="3074" idx="3"/>
            <a:endCxn id="25" idx="3"/>
          </p:cNvCxnSpPr>
          <p:nvPr/>
        </p:nvCxnSpPr>
        <p:spPr>
          <a:xfrm>
            <a:off x="7735547" y="2316667"/>
            <a:ext cx="17417" cy="1081093"/>
          </a:xfrm>
          <a:prstGeom prst="bentConnector3">
            <a:avLst>
              <a:gd name="adj1" fmla="val 2509531"/>
            </a:avLst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itel 1"/>
          <p:cNvSpPr txBox="1">
            <a:spLocks/>
          </p:cNvSpPr>
          <p:nvPr/>
        </p:nvSpPr>
        <p:spPr>
          <a:xfrm>
            <a:off x="445571" y="785962"/>
            <a:ext cx="4258816" cy="77767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6000" b="1" cap="small" dirty="0" smtClean="0">
                <a:solidFill>
                  <a:srgbClr val="E87468"/>
                </a:solidFill>
              </a:rPr>
              <a:t>Vorteile</a:t>
            </a:r>
            <a:endParaRPr lang="de-DE" sz="6000" b="1" cap="small" dirty="0">
              <a:solidFill>
                <a:srgbClr val="E87468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>
          <a:xfrm>
            <a:off x="457200" y="1651109"/>
            <a:ext cx="4258816" cy="29435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Protokollierung</a:t>
            </a:r>
          </a:p>
          <a:p>
            <a:r>
              <a:rPr lang="de-DE" dirty="0" smtClean="0"/>
              <a:t>Datensicherung</a:t>
            </a:r>
          </a:p>
          <a:p>
            <a:r>
              <a:rPr lang="de-DE" dirty="0" smtClean="0"/>
              <a:t>Bessere Kollaboration</a:t>
            </a:r>
          </a:p>
        </p:txBody>
      </p:sp>
    </p:spTree>
    <p:extLst>
      <p:ext uri="{BB962C8B-B14F-4D97-AF65-F5344CB8AC3E}">
        <p14:creationId xmlns:p14="http://schemas.microsoft.com/office/powerpoint/2010/main" val="24302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Grundprinzip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z="1000" dirty="0" smtClean="0"/>
              <a:t>Arten der Versionsverwaltung</a:t>
            </a:r>
            <a:endParaRPr lang="de-DE" sz="1000" dirty="0"/>
          </a:p>
        </p:txBody>
      </p:sp>
      <p:sp>
        <p:nvSpPr>
          <p:cNvPr id="5" name="Textfeld 4"/>
          <p:cNvSpPr txBox="1"/>
          <p:nvPr/>
        </p:nvSpPr>
        <p:spPr>
          <a:xfrm>
            <a:off x="323528" y="699542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Lokale Versionsverwaltung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203848" y="699542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Zentrale Versionsverwaltung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125556" y="699542"/>
            <a:ext cx="2622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Verteilte Versionsverwaltung</a:t>
            </a:r>
          </a:p>
        </p:txBody>
      </p:sp>
      <p:grpSp>
        <p:nvGrpSpPr>
          <p:cNvPr id="4107" name="Gruppieren 4106"/>
          <p:cNvGrpSpPr/>
          <p:nvPr/>
        </p:nvGrpSpPr>
        <p:grpSpPr>
          <a:xfrm>
            <a:off x="1007604" y="1925362"/>
            <a:ext cx="1296144" cy="2376264"/>
            <a:chOff x="1007604" y="1925362"/>
            <a:chExt cx="1296144" cy="2376264"/>
          </a:xfrm>
        </p:grpSpPr>
        <p:sp>
          <p:nvSpPr>
            <p:cNvPr id="9" name="Abgerundetes Rechteck 8"/>
            <p:cNvSpPr/>
            <p:nvPr/>
          </p:nvSpPr>
          <p:spPr>
            <a:xfrm>
              <a:off x="1007604" y="1925362"/>
              <a:ext cx="1296144" cy="2376264"/>
            </a:xfrm>
            <a:prstGeom prst="roundRect">
              <a:avLst/>
            </a:prstGeom>
            <a:solidFill>
              <a:srgbClr val="ED7B6F"/>
            </a:solidFill>
            <a:ln>
              <a:solidFill>
                <a:srgbClr val="EA6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099" name="Picture 3" descr="E:\main\Schule\J1\_Informatik\vcs_gfs\img\font-awesome-balsamiq-master\icons\icon_user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55" y="3221506"/>
              <a:ext cx="1005642" cy="100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E:\main\Schule\J1\_Informatik\vcs_gfs\img\font-awesome-balsamiq-master\icons\icon_files-o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55" y="2071848"/>
              <a:ext cx="1005642" cy="100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pieren 9"/>
          <p:cNvGrpSpPr/>
          <p:nvPr/>
        </p:nvGrpSpPr>
        <p:grpSpPr>
          <a:xfrm>
            <a:off x="4175956" y="1779662"/>
            <a:ext cx="792088" cy="792088"/>
            <a:chOff x="3923928" y="1419622"/>
            <a:chExt cx="792088" cy="792088"/>
          </a:xfrm>
        </p:grpSpPr>
        <p:sp>
          <p:nvSpPr>
            <p:cNvPr id="13" name="Abgerundetes Rechteck 12"/>
            <p:cNvSpPr/>
            <p:nvPr/>
          </p:nvSpPr>
          <p:spPr>
            <a:xfrm>
              <a:off x="3923928" y="1419622"/>
              <a:ext cx="792088" cy="792088"/>
            </a:xfrm>
            <a:prstGeom prst="roundRect">
              <a:avLst/>
            </a:prstGeom>
            <a:solidFill>
              <a:srgbClr val="ED7B6F"/>
            </a:solidFill>
            <a:ln>
              <a:solidFill>
                <a:srgbClr val="EA6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Picture 4" descr="E:\main\Schule\J1\_Informatik\vcs_gfs\img\font-awesome-balsamiq-master\icons\icon_files-o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9179" y="1566108"/>
              <a:ext cx="502821" cy="502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pieren 10"/>
          <p:cNvGrpSpPr/>
          <p:nvPr/>
        </p:nvGrpSpPr>
        <p:grpSpPr>
          <a:xfrm>
            <a:off x="4176573" y="3579862"/>
            <a:ext cx="792088" cy="792088"/>
            <a:chOff x="4077563" y="2300922"/>
            <a:chExt cx="792088" cy="792088"/>
          </a:xfrm>
        </p:grpSpPr>
        <p:sp>
          <p:nvSpPr>
            <p:cNvPr id="18" name="Abgerundetes Rechteck 17"/>
            <p:cNvSpPr/>
            <p:nvPr/>
          </p:nvSpPr>
          <p:spPr>
            <a:xfrm>
              <a:off x="4077563" y="2300922"/>
              <a:ext cx="792088" cy="792088"/>
            </a:xfrm>
            <a:prstGeom prst="roundRect">
              <a:avLst/>
            </a:prstGeom>
            <a:solidFill>
              <a:srgbClr val="ED7B6F"/>
            </a:solidFill>
            <a:ln>
              <a:solidFill>
                <a:srgbClr val="EA6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Picture 3" descr="E:\main\Schule\J1\_Informatik\vcs_gfs\img\font-awesome-balsamiq-master\icons\icon_user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187" y="2372546"/>
              <a:ext cx="648839" cy="648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pieren 20"/>
          <p:cNvGrpSpPr/>
          <p:nvPr/>
        </p:nvGrpSpPr>
        <p:grpSpPr>
          <a:xfrm>
            <a:off x="5076056" y="3124171"/>
            <a:ext cx="792088" cy="792088"/>
            <a:chOff x="4077563" y="2300922"/>
            <a:chExt cx="792088" cy="792088"/>
          </a:xfrm>
        </p:grpSpPr>
        <p:sp>
          <p:nvSpPr>
            <p:cNvPr id="22" name="Abgerundetes Rechteck 21"/>
            <p:cNvSpPr/>
            <p:nvPr/>
          </p:nvSpPr>
          <p:spPr>
            <a:xfrm>
              <a:off x="4077563" y="2300922"/>
              <a:ext cx="792088" cy="792088"/>
            </a:xfrm>
            <a:prstGeom prst="roundRect">
              <a:avLst/>
            </a:prstGeom>
            <a:solidFill>
              <a:srgbClr val="ED7B6F"/>
            </a:solidFill>
            <a:ln>
              <a:solidFill>
                <a:srgbClr val="EA6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3" name="Picture 3" descr="E:\main\Schule\J1\_Informatik\vcs_gfs\img\font-awesome-balsamiq-master\icons\icon_user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187" y="2372546"/>
              <a:ext cx="648839" cy="648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uppieren 23"/>
          <p:cNvGrpSpPr/>
          <p:nvPr/>
        </p:nvGrpSpPr>
        <p:grpSpPr>
          <a:xfrm>
            <a:off x="3275856" y="3124171"/>
            <a:ext cx="792088" cy="792088"/>
            <a:chOff x="4077563" y="2300922"/>
            <a:chExt cx="792088" cy="792088"/>
          </a:xfrm>
        </p:grpSpPr>
        <p:sp>
          <p:nvSpPr>
            <p:cNvPr id="25" name="Abgerundetes Rechteck 24"/>
            <p:cNvSpPr/>
            <p:nvPr/>
          </p:nvSpPr>
          <p:spPr>
            <a:xfrm>
              <a:off x="4077563" y="2300922"/>
              <a:ext cx="792088" cy="792088"/>
            </a:xfrm>
            <a:prstGeom prst="roundRect">
              <a:avLst/>
            </a:prstGeom>
            <a:solidFill>
              <a:srgbClr val="ED7B6F"/>
            </a:solidFill>
            <a:ln>
              <a:solidFill>
                <a:srgbClr val="EA6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6" name="Picture 3" descr="E:\main\Schule\J1\_Informatik\vcs_gfs\img\font-awesome-balsamiq-master\icons\icon_user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187" y="2372546"/>
              <a:ext cx="648839" cy="648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Gerade Verbindung mit Pfeil 26"/>
          <p:cNvCxnSpPr/>
          <p:nvPr/>
        </p:nvCxnSpPr>
        <p:spPr>
          <a:xfrm flipV="1">
            <a:off x="3996319" y="2643758"/>
            <a:ext cx="180254" cy="360040"/>
          </a:xfrm>
          <a:prstGeom prst="straightConnector1">
            <a:avLst/>
          </a:prstGeom>
          <a:ln w="38100">
            <a:solidFill>
              <a:srgbClr val="EA625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 flipV="1">
            <a:off x="4946661" y="2643758"/>
            <a:ext cx="179020" cy="360040"/>
          </a:xfrm>
          <a:prstGeom prst="straightConnector1">
            <a:avLst/>
          </a:prstGeom>
          <a:ln w="38100">
            <a:solidFill>
              <a:srgbClr val="EA625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4572000" y="2715767"/>
            <a:ext cx="0" cy="720079"/>
          </a:xfrm>
          <a:prstGeom prst="straightConnector1">
            <a:avLst/>
          </a:prstGeom>
          <a:ln w="38100">
            <a:solidFill>
              <a:srgbClr val="EA625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5" name="Gruppieren 34"/>
          <p:cNvGrpSpPr/>
          <p:nvPr/>
        </p:nvGrpSpPr>
        <p:grpSpPr>
          <a:xfrm>
            <a:off x="6273342" y="2725052"/>
            <a:ext cx="648072" cy="1188132"/>
            <a:chOff x="6444208" y="1887674"/>
            <a:chExt cx="648072" cy="1188132"/>
          </a:xfrm>
        </p:grpSpPr>
        <p:sp>
          <p:nvSpPr>
            <p:cNvPr id="39" name="Abgerundetes Rechteck 38"/>
            <p:cNvSpPr/>
            <p:nvPr/>
          </p:nvSpPr>
          <p:spPr>
            <a:xfrm>
              <a:off x="6444208" y="1887674"/>
              <a:ext cx="648072" cy="1188132"/>
            </a:xfrm>
            <a:prstGeom prst="roundRect">
              <a:avLst/>
            </a:prstGeom>
            <a:solidFill>
              <a:srgbClr val="ED7B6F"/>
            </a:solidFill>
            <a:ln>
              <a:solidFill>
                <a:srgbClr val="EA6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0" name="Picture 3" descr="E:\main\Schule\J1\_Informatik\vcs_gfs\img\font-awesome-balsamiq-master\icons\icon_user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5831" y="2481547"/>
              <a:ext cx="468437" cy="468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E:\main\Schule\J1\_Informatik\vcs_gfs\img\font-awesome-balsamiq-master\icons\icon_files-o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841" y="1999854"/>
              <a:ext cx="395428" cy="395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uppieren 42"/>
          <p:cNvGrpSpPr/>
          <p:nvPr/>
        </p:nvGrpSpPr>
        <p:grpSpPr>
          <a:xfrm>
            <a:off x="6987642" y="2923073"/>
            <a:ext cx="648072" cy="1188132"/>
            <a:chOff x="6444208" y="1887674"/>
            <a:chExt cx="648072" cy="1188132"/>
          </a:xfrm>
        </p:grpSpPr>
        <p:sp>
          <p:nvSpPr>
            <p:cNvPr id="44" name="Abgerundetes Rechteck 43"/>
            <p:cNvSpPr/>
            <p:nvPr/>
          </p:nvSpPr>
          <p:spPr>
            <a:xfrm>
              <a:off x="6444208" y="1887674"/>
              <a:ext cx="648072" cy="1188132"/>
            </a:xfrm>
            <a:prstGeom prst="roundRect">
              <a:avLst/>
            </a:prstGeom>
            <a:solidFill>
              <a:srgbClr val="ED7B6F"/>
            </a:solidFill>
            <a:ln>
              <a:solidFill>
                <a:srgbClr val="EA6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5" name="Picture 3" descr="E:\main\Schule\J1\_Informatik\vcs_gfs\img\font-awesome-balsamiq-master\icons\icon_user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5831" y="2481547"/>
              <a:ext cx="468437" cy="468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E:\main\Schule\J1\_Informatik\vcs_gfs\img\font-awesome-balsamiq-master\icons\icon_files-o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841" y="1999854"/>
              <a:ext cx="395428" cy="395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uppieren 46"/>
          <p:cNvGrpSpPr/>
          <p:nvPr/>
        </p:nvGrpSpPr>
        <p:grpSpPr>
          <a:xfrm>
            <a:off x="7707722" y="3139097"/>
            <a:ext cx="648072" cy="1188132"/>
            <a:chOff x="6444208" y="1887674"/>
            <a:chExt cx="648072" cy="1188132"/>
          </a:xfrm>
        </p:grpSpPr>
        <p:sp>
          <p:nvSpPr>
            <p:cNvPr id="48" name="Abgerundetes Rechteck 47"/>
            <p:cNvSpPr/>
            <p:nvPr/>
          </p:nvSpPr>
          <p:spPr>
            <a:xfrm>
              <a:off x="6444208" y="1887674"/>
              <a:ext cx="648072" cy="1188132"/>
            </a:xfrm>
            <a:prstGeom prst="roundRect">
              <a:avLst/>
            </a:prstGeom>
            <a:solidFill>
              <a:srgbClr val="ED7B6F"/>
            </a:solidFill>
            <a:ln>
              <a:solidFill>
                <a:srgbClr val="EA6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9" name="Picture 3" descr="E:\main\Schule\J1\_Informatik\vcs_gfs\img\font-awesome-balsamiq-master\icons\icon_user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5831" y="2481547"/>
              <a:ext cx="468437" cy="468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E:\main\Schule\J1\_Informatik\vcs_gfs\img\font-awesome-balsamiq-master\icons\icon_files-o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841" y="1999854"/>
              <a:ext cx="395428" cy="395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uppieren 50"/>
          <p:cNvGrpSpPr/>
          <p:nvPr/>
        </p:nvGrpSpPr>
        <p:grpSpPr>
          <a:xfrm>
            <a:off x="7779345" y="1636881"/>
            <a:ext cx="792088" cy="792088"/>
            <a:chOff x="3923928" y="1419622"/>
            <a:chExt cx="792088" cy="792088"/>
          </a:xfrm>
        </p:grpSpPr>
        <p:sp>
          <p:nvSpPr>
            <p:cNvPr id="52" name="Abgerundetes Rechteck 51"/>
            <p:cNvSpPr/>
            <p:nvPr/>
          </p:nvSpPr>
          <p:spPr>
            <a:xfrm>
              <a:off x="3923928" y="1419622"/>
              <a:ext cx="792088" cy="792088"/>
            </a:xfrm>
            <a:prstGeom prst="roundRect">
              <a:avLst/>
            </a:prstGeom>
            <a:solidFill>
              <a:srgbClr val="ED7B6F"/>
            </a:solidFill>
            <a:ln>
              <a:solidFill>
                <a:srgbClr val="EA6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3" name="Picture 4" descr="E:\main\Schule\J1\_Informatik\vcs_gfs\img\font-awesome-balsamiq-master\icons\icon_files-o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9179" y="1566108"/>
              <a:ext cx="502821" cy="502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Gerade Verbindung mit Pfeil 53"/>
          <p:cNvCxnSpPr/>
          <p:nvPr/>
        </p:nvCxnSpPr>
        <p:spPr>
          <a:xfrm flipV="1">
            <a:off x="6614622" y="2286188"/>
            <a:ext cx="904233" cy="360040"/>
          </a:xfrm>
          <a:prstGeom prst="straightConnector1">
            <a:avLst/>
          </a:prstGeom>
          <a:ln w="38100">
            <a:solidFill>
              <a:srgbClr val="EA625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7329989" y="2490165"/>
            <a:ext cx="377733" cy="360040"/>
          </a:xfrm>
          <a:prstGeom prst="straightConnector1">
            <a:avLst/>
          </a:prstGeom>
          <a:ln w="38100">
            <a:solidFill>
              <a:srgbClr val="EA625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V="1">
            <a:off x="8031758" y="2574669"/>
            <a:ext cx="0" cy="493771"/>
          </a:xfrm>
          <a:prstGeom prst="straightConnector1">
            <a:avLst/>
          </a:prstGeom>
          <a:ln w="38100">
            <a:solidFill>
              <a:srgbClr val="EA625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0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2. Git als Versionsverwaltung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Versionsverwaltung mit git - Vortrag von Lukas Bach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2065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Microsoft Office PowerPoint</Application>
  <PresentationFormat>Bildschirmpräsentation (16:9)</PresentationFormat>
  <Paragraphs>323</Paragraphs>
  <Slides>44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Larissa</vt:lpstr>
      <vt:lpstr>PowerPoint-Präsentation</vt:lpstr>
      <vt:lpstr>Versionsverwaltung mit git</vt:lpstr>
      <vt:lpstr>PowerPoint-Präsentation</vt:lpstr>
      <vt:lpstr>1. Grundprinzip</vt:lpstr>
      <vt:lpstr>PowerPoint-Präsentation</vt:lpstr>
      <vt:lpstr>PowerPoint-Präsentation</vt:lpstr>
      <vt:lpstr>PowerPoint-Präsentation</vt:lpstr>
      <vt:lpstr>PowerPoint-Präsentation</vt:lpstr>
      <vt:lpstr>2. Git als Versionsverwaltung</vt:lpstr>
      <vt:lpstr>I‘m an egoistical bastard, and I name all my projects after myself. First ‚Linux‘, now ‚Git‘.</vt:lpstr>
      <vt:lpstr>Über git</vt:lpstr>
      <vt:lpstr>3. Allgemeine Funktionsweise</vt:lpstr>
      <vt:lpstr>Repositorys in git</vt:lpstr>
      <vt:lpstr>Arbeitsverzeichnis und Staging Area</vt:lpstr>
      <vt:lpstr>Arbeitsverzeichnis und Staging Area</vt:lpstr>
      <vt:lpstr>Arbeitsverzeichnis und Staging Area</vt:lpstr>
      <vt:lpstr>Arbeitsverzeichnis und Staging Area</vt:lpstr>
      <vt:lpstr>Arbeitsverzeichnis und Staging Area</vt:lpstr>
      <vt:lpstr>Arbeitsverzeichnis und Staging Area</vt:lpstr>
      <vt:lpstr>Arbeitsverzeichnis und Staging Area</vt:lpstr>
      <vt:lpstr>Arbeitsverzeichnis und Staging Area</vt:lpstr>
      <vt:lpstr>Commit Bezeichnungen</vt:lpstr>
      <vt:lpstr>Auschecken</vt:lpstr>
      <vt:lpstr>Auschecken</vt:lpstr>
      <vt:lpstr>4. branches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5. Zusammenarbeit mehrer Repositorys</vt:lpstr>
      <vt:lpstr>Mehrere Repositorys</vt:lpstr>
      <vt:lpstr>Pulling</vt:lpstr>
      <vt:lpstr>Pushing</vt:lpstr>
      <vt:lpstr>6. Github als Projekthost</vt:lpstr>
      <vt:lpstr>Arbeitsauftrag</vt:lpstr>
      <vt:lpstr>Arbeitsauftrag</vt:lpstr>
      <vt:lpstr>Literatur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LukasB</dc:creator>
  <cp:lastModifiedBy>LukasB</cp:lastModifiedBy>
  <cp:revision>66</cp:revision>
  <dcterms:created xsi:type="dcterms:W3CDTF">2014-03-25T18:43:55Z</dcterms:created>
  <dcterms:modified xsi:type="dcterms:W3CDTF">2014-04-02T22:53:17Z</dcterms:modified>
</cp:coreProperties>
</file>