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tiff" ContentType="image/tiff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8" r:id="rId2"/>
    <p:sldId id="289" r:id="rId3"/>
    <p:sldId id="291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</p:sldIdLst>
  <p:sldSz cx="9144000" cy="6858000" type="screen4x3"/>
  <p:notesSz cx="6858000" cy="9734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2C5DB"/>
    <a:srgbClr val="658AB8"/>
    <a:srgbClr val="8CA7CA"/>
    <a:srgbClr val="D0D0CF"/>
    <a:srgbClr val="C8CB7E"/>
    <a:srgbClr val="3390A5"/>
    <a:srgbClr val="958874"/>
    <a:srgbClr val="76A4A2"/>
    <a:srgbClr val="8D4D75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94660"/>
  </p:normalViewPr>
  <p:slideViewPr>
    <p:cSldViewPr snapToObjects="1">
      <p:cViewPr>
        <p:scale>
          <a:sx n="100" d="100"/>
          <a:sy n="100" d="100"/>
        </p:scale>
        <p:origin x="-444" y="390"/>
      </p:cViewPr>
      <p:guideLst>
        <p:guide orient="horz" pos="79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-Arbeitsblat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CH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gradFill rotWithShape="1">
              <a:gsLst>
                <a:gs pos="0">
                  <a:srgbClr val="3F6DA6">
                    <a:shade val="51000"/>
                    <a:satMod val="130000"/>
                  </a:srgbClr>
                </a:gs>
                <a:gs pos="80000">
                  <a:srgbClr val="3F6DA6">
                    <a:shade val="93000"/>
                    <a:satMod val="130000"/>
                  </a:srgbClr>
                </a:gs>
                <a:gs pos="100000">
                  <a:srgbClr val="3F6DA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F6DA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rgbClr val="00748E"/>
            </a:solidFill>
          </c:spP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rgbClr val="7A6A51"/>
            </a:solidFill>
          </c:spP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96617216"/>
        <c:axId val="96618752"/>
      </c:barChart>
      <c:catAx>
        <c:axId val="966172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de-CH" sz="1700"/>
            </a:pPr>
            <a:endParaRPr lang="de-DE"/>
          </a:p>
        </c:txPr>
        <c:crossAx val="96618752"/>
        <c:crosses val="autoZero"/>
        <c:auto val="1"/>
        <c:lblAlgn val="ctr"/>
        <c:lblOffset val="100"/>
      </c:catAx>
      <c:valAx>
        <c:axId val="966187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de-CH"/>
            </a:pPr>
            <a:endParaRPr lang="de-DE"/>
          </a:p>
        </c:txPr>
        <c:crossAx val="9661721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de-CH" sz="1700"/>
          </a:pPr>
          <a:endParaRPr lang="de-DE"/>
        </a:p>
      </c:txPr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CH"/>
  <c:chart>
    <c:title>
      <c:layout/>
      <c:txPr>
        <a:bodyPr/>
        <a:lstStyle/>
        <a:p>
          <a:pPr>
            <a:defRPr lang="de-CH" sz="1700"/>
          </a:pPr>
          <a:endParaRPr lang="de-DE"/>
        </a:p>
      </c:txPr>
    </c:title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spPr>
              <a:solidFill>
                <a:schemeClr val="accent5"/>
              </a:solidFill>
            </c:spPr>
          </c:dPt>
          <c:dPt>
            <c:idx val="2"/>
            <c:spPr>
              <a:solidFill>
                <a:schemeClr val="accent4"/>
              </a:solidFill>
            </c:spPr>
          </c:dPt>
          <c:dPt>
            <c:idx val="3"/>
            <c:spPr>
              <a:solidFill>
                <a:schemeClr val="accent6"/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4602074353858983"/>
          <c:y val="0.40549438978263197"/>
          <c:w val="0.15958854079410345"/>
          <c:h val="0.27281500833676731"/>
        </c:manualLayout>
      </c:layout>
      <c:txPr>
        <a:bodyPr/>
        <a:lstStyle/>
        <a:p>
          <a:pPr>
            <a:defRPr lang="de-CH" sz="1700"/>
          </a:pPr>
          <a:endParaRPr lang="de-DE"/>
        </a:p>
      </c:txPr>
    </c:legend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CH"/>
  <c:style val="10"/>
  <c:chart>
    <c:title>
      <c:tx>
        <c:rich>
          <a:bodyPr/>
          <a:lstStyle/>
          <a:p>
            <a:pPr>
              <a:defRPr lang="de-CH"/>
            </a:pPr>
            <a:r>
              <a:rPr lang="en-US" sz="1600" dirty="0" err="1" smtClean="0"/>
              <a:t>Umsatz</a:t>
            </a:r>
            <a:endParaRPr lang="en-US" sz="1600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4602074353859027"/>
          <c:y val="0.40549438978263214"/>
          <c:w val="0.15958854079410351"/>
          <c:h val="0.42659185566771668"/>
        </c:manualLayout>
      </c:layout>
      <c:txPr>
        <a:bodyPr/>
        <a:lstStyle/>
        <a:p>
          <a:pPr>
            <a:defRPr lang="de-CH"/>
          </a:pPr>
          <a:endParaRPr lang="de-DE"/>
        </a:p>
      </c:txPr>
    </c:legend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CH"/>
  <c:chart>
    <c:title>
      <c:layout/>
      <c:txPr>
        <a:bodyPr/>
        <a:lstStyle/>
        <a:p>
          <a:pPr algn="l">
            <a:defRPr lang="de-CH" sz="1700"/>
          </a:pPr>
          <a:endParaRPr lang="de-DE"/>
        </a:p>
      </c:txPr>
    </c:title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spPr>
              <a:solidFill>
                <a:schemeClr val="accent6"/>
              </a:solidFill>
            </c:spPr>
          </c:dPt>
          <c:dPt>
            <c:idx val="3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4602074353859082"/>
          <c:y val="0.40549438978263236"/>
          <c:w val="0.15958854079410356"/>
          <c:h val="0.4085004620784099"/>
        </c:manualLayout>
      </c:layout>
      <c:txPr>
        <a:bodyPr/>
        <a:lstStyle/>
        <a:p>
          <a:pPr>
            <a:defRPr lang="de-CH" sz="1700"/>
          </a:pPr>
          <a:endParaRPr lang="de-DE"/>
        </a:p>
      </c:txPr>
    </c:legend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0.26875</cdr:x>
      <cdr:y>0.21798</cdr:y>
    </cdr:from>
    <cdr:to>
      <cdr:x>0.55512</cdr:x>
      <cdr:y>0.8719</cdr:y>
    </cdr:to>
    <cdr:sp macro="" textlink="">
      <cdr:nvSpPr>
        <cdr:cNvPr id="3" name="Straight Connector 2"/>
        <cdr:cNvSpPr/>
      </cdr:nvSpPr>
      <cdr:spPr>
        <a:xfrm xmlns:a="http://schemas.openxmlformats.org/drawingml/2006/main">
          <a:off x="2196244" y="612067"/>
          <a:ext cx="2340260" cy="1836205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0.29959</cdr:x>
      <cdr:y>0.20515</cdr:y>
    </cdr:from>
    <cdr:to>
      <cdr:x>0.53309</cdr:x>
      <cdr:y>0.93601</cdr:y>
    </cdr:to>
    <cdr:sp macro="" textlink="">
      <cdr:nvSpPr>
        <cdr:cNvPr id="5" name="Straight Connector 4"/>
        <cdr:cNvSpPr/>
      </cdr:nvSpPr>
      <cdr:spPr>
        <a:xfrm xmlns:a="http://schemas.openxmlformats.org/drawingml/2006/main" rot="5400000">
          <a:off x="2376264" y="648072"/>
          <a:ext cx="2052228" cy="1908212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2E8396D-C179-49FB-90FC-DFFEFED52D5D}" type="datetimeFigureOut">
              <a:rPr lang="de-CH" smtClean="0"/>
              <a:pPr/>
              <a:t>13.01.2011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49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23912"/>
            <a:ext cx="5486400" cy="4380548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030F1662-E304-472D-9055-62419893CD52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9199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aupttitelfolie"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739" y="430372"/>
            <a:ext cx="5764212" cy="3756617"/>
          </a:xfrm>
          <a:solidFill>
            <a:schemeClr val="accent1">
              <a:alpha val="87000"/>
            </a:schemeClr>
          </a:solidFill>
        </p:spPr>
        <p:txBody>
          <a:bodyPr anchor="t" anchorCtr="0">
            <a:noAutofit/>
          </a:bodyPr>
          <a:lstStyle>
            <a:lvl1pPr marL="45085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solidFill>
            <a:schemeClr val="accent1">
              <a:alpha val="87000"/>
            </a:schemeClr>
          </a:solidFill>
        </p:spPr>
        <p:txBody>
          <a:bodyPr tIns="162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347416" y="5703316"/>
            <a:ext cx="3873535" cy="527832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7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8314" y="430372"/>
            <a:ext cx="5764212" cy="3744586"/>
          </a:xfrm>
          <a:solidFill>
            <a:schemeClr val="accent1">
              <a:alpha val="87000"/>
            </a:schemeClr>
          </a:solidFill>
        </p:spPr>
        <p:txBody>
          <a:bodyPr anchor="t" anchorCtr="0">
            <a:noAutofit/>
          </a:bodyPr>
          <a:lstStyle>
            <a:lvl1pPr marL="45085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314" y="4174958"/>
            <a:ext cx="5764212" cy="1528358"/>
          </a:xfrm>
          <a:solidFill>
            <a:schemeClr val="accent1">
              <a:alpha val="87000"/>
            </a:schemeClr>
          </a:solidFill>
        </p:spPr>
        <p:txBody>
          <a:bodyPr lIns="79200" tIns="1728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344526" y="5703316"/>
            <a:ext cx="3888000" cy="527832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651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</p:spPr>
        <p:txBody>
          <a:bodyPr/>
          <a:lstStyle>
            <a:lvl1pPr marL="71755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68313" y="1174433"/>
            <a:ext cx="8207375" cy="4824412"/>
          </a:xfrm>
        </p:spPr>
        <p:txBody>
          <a:bodyPr>
            <a:noAutofit/>
          </a:bodyPr>
          <a:lstStyle>
            <a:lvl1pPr marL="538163" indent="-273600">
              <a:defRPr/>
            </a:lvl1pPr>
            <a:lvl2pPr marL="803275" indent="-273600">
              <a:defRPr/>
            </a:lvl2pPr>
            <a:lvl3pPr marL="1074738" indent="-273600">
              <a:tabLst/>
              <a:defRPr/>
            </a:lvl3pPr>
            <a:lvl4pPr marL="1341438" indent="-273600">
              <a:defRPr/>
            </a:lvl4pPr>
            <a:lvl5pPr marL="1616075" indent="-27463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7471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515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27284"/>
          </a:xfrm>
        </p:spPr>
        <p:txBody>
          <a:bodyPr/>
          <a:lstStyle>
            <a:lvl1pPr marL="538163" indent="-274638">
              <a:defRPr sz="1700"/>
            </a:lvl1pPr>
            <a:lvl2pPr marL="803275" indent="-273600">
              <a:defRPr sz="1700"/>
            </a:lvl2pPr>
            <a:lvl3pPr marL="1076325" indent="-273050">
              <a:defRPr sz="1500"/>
            </a:lvl3pPr>
            <a:lvl4pPr marL="1341438" indent="-273600">
              <a:defRPr sz="1500"/>
            </a:lvl4pPr>
            <a:lvl5pPr marL="1616075" indent="-274638"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27284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 marL="1616075" indent="-274638"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7471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48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4976"/>
            <a:ext cx="4040188" cy="471264"/>
          </a:xfrm>
        </p:spPr>
        <p:txBody>
          <a:bodyPr anchor="t">
            <a:normAutofit/>
          </a:bodyPr>
          <a:lstStyle>
            <a:lvl1pPr marL="26670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782764"/>
            <a:ext cx="4040188" cy="4343400"/>
          </a:xfrm>
        </p:spPr>
        <p:txBody>
          <a:bodyPr/>
          <a:lstStyle>
            <a:lvl1pPr marL="538163" indent="-274638">
              <a:defRPr sz="1700" b="0"/>
            </a:lvl1pPr>
            <a:lvl2pPr marL="803275" indent="-273600">
              <a:defRPr sz="1500"/>
            </a:lvl2pPr>
            <a:lvl3pPr marL="1076325" indent="-273050">
              <a:defRPr sz="1500"/>
            </a:lvl3pPr>
            <a:lvl4pPr marL="1341438" indent="-265113">
              <a:defRPr sz="1500"/>
            </a:lvl4pPr>
            <a:lvl5pPr marL="1616075" indent="-274638"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94976"/>
            <a:ext cx="4041775" cy="471264"/>
          </a:xfrm>
        </p:spPr>
        <p:txBody>
          <a:bodyPr anchor="t">
            <a:normAutofit/>
          </a:bodyPr>
          <a:lstStyle>
            <a:lvl1pPr marL="185738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782764"/>
            <a:ext cx="4041775" cy="4343400"/>
          </a:xfrm>
        </p:spPr>
        <p:txBody>
          <a:bodyPr/>
          <a:lstStyle>
            <a:lvl1pPr marL="431800" indent="-273600">
              <a:defRPr sz="1700" b="0"/>
            </a:lvl1pPr>
            <a:lvl2pPr marL="715963" indent="-273600">
              <a:defRPr sz="1500"/>
            </a:lvl2pPr>
            <a:lvl3pPr marL="982663" indent="-273050">
              <a:defRPr sz="1500"/>
            </a:lvl3pPr>
            <a:lvl4pPr marL="1257300" indent="-274638">
              <a:defRPr sz="1500"/>
            </a:lvl4pPr>
            <a:lvl5pPr marL="1524000" indent="-273600"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059832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3067471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56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78140"/>
            <a:ext cx="4038600" cy="4948024"/>
          </a:xfrm>
        </p:spPr>
        <p:txBody>
          <a:bodyPr/>
          <a:lstStyle>
            <a:lvl1pPr marL="266700" indent="0">
              <a:buFontTx/>
              <a:buNone/>
              <a:defRPr sz="1700" b="1"/>
            </a:lvl1pPr>
            <a:lvl2pPr marL="538163" indent="-273600">
              <a:defRPr sz="1700"/>
            </a:lvl2pPr>
            <a:lvl3pPr marL="803275" indent="-273600">
              <a:defRPr sz="1500"/>
            </a:lvl3pPr>
            <a:lvl4pPr marL="1076325" indent="-273050">
              <a:tabLst/>
              <a:defRPr sz="1500"/>
            </a:lvl4pPr>
            <a:lvl5pPr marL="1341438" indent="-273600"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644009" y="1178560"/>
            <a:ext cx="4031680" cy="489521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7471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59832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7471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360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32400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4820" y="117465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369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61" r:id="rId6"/>
    <p:sldLayoutId id="2147483654" r:id="rId7"/>
  </p:sldLayoutIdLst>
  <p:hf hdr="0" dt="0"/>
  <p:txStyles>
    <p:titleStyle>
      <a:lvl1pPr marL="648000" indent="0"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8163" indent="-273600" algn="l" defTabSz="914400" rtl="0" eaLnBrk="1" latinLnBrk="0" hangingPunct="1">
        <a:spcBef>
          <a:spcPct val="20000"/>
        </a:spcBef>
        <a:spcAft>
          <a:spcPts val="2000"/>
        </a:spcAft>
        <a:buClr>
          <a:schemeClr val="accent1"/>
        </a:buClr>
        <a:buFont typeface="Wingdings" pitchFamily="2" charset="2"/>
        <a:buChar char="n"/>
        <a:tabLst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73600" algn="l" defTabSz="914400" rtl="0" eaLnBrk="1" latinLnBrk="0" hangingPunct="1">
        <a:spcBef>
          <a:spcPts val="0"/>
        </a:spcBef>
        <a:spcAft>
          <a:spcPts val="2000"/>
        </a:spcAft>
        <a:buClr>
          <a:schemeClr val="bg2"/>
        </a:buClr>
        <a:buFont typeface="Wingdings" pitchFamily="2" charset="2"/>
        <a:buChar char="n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73050" algn="l" defTabSz="914400" rtl="0" eaLnBrk="1" latinLnBrk="0" hangingPunct="1">
        <a:spcBef>
          <a:spcPts val="0"/>
        </a:spcBef>
        <a:spcAft>
          <a:spcPts val="2000"/>
        </a:spcAft>
        <a:buClr>
          <a:schemeClr val="bg2"/>
        </a:buClr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73600" algn="l" defTabSz="914400" rtl="0" eaLnBrk="1" latinLnBrk="0" hangingPunct="1">
        <a:spcBef>
          <a:spcPts val="0"/>
        </a:spcBef>
        <a:spcAft>
          <a:spcPts val="2000"/>
        </a:spcAft>
        <a:buClr>
          <a:schemeClr val="bg2"/>
        </a:buClr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74638" algn="l" defTabSz="914400" rtl="0" eaLnBrk="1" latinLnBrk="0" hangingPunct="1">
        <a:spcBef>
          <a:spcPts val="0"/>
        </a:spcBef>
        <a:spcAft>
          <a:spcPts val="2000"/>
        </a:spcAft>
        <a:buClr>
          <a:schemeClr val="bg2"/>
        </a:buClr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100" indent="-185738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solidFill>
            <a:srgbClr val="3F6DA6">
              <a:alpha val="86667"/>
            </a:srgbClr>
          </a:solidFill>
        </p:spPr>
        <p:txBody>
          <a:bodyPr tIns="504000"/>
          <a:lstStyle/>
          <a:p>
            <a:r>
              <a:rPr lang="de-CH" sz="1500" dirty="0" smtClean="0"/>
              <a:t>Kommunikation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Harmonisiertes Erscheinungsbild / Corporate Design </a:t>
            </a:r>
            <a:br>
              <a:rPr lang="de-CH" dirty="0" smtClean="0"/>
            </a:br>
            <a:r>
              <a:rPr lang="de-CH" sz="1500" dirty="0" smtClean="0"/>
              <a:t>Einführung 2011</a:t>
            </a:r>
            <a:endParaRPr lang="de-CH" sz="1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tIns="144000">
            <a:noAutofit/>
          </a:bodyPr>
          <a:lstStyle/>
          <a:p>
            <a:pPr>
              <a:spcAft>
                <a:spcPts val="0"/>
              </a:spcAft>
            </a:pPr>
            <a:r>
              <a:rPr lang="de-CH" dirty="0" smtClean="0"/>
              <a:t>Eva Tschudi</a:t>
            </a:r>
          </a:p>
          <a:p>
            <a:pPr>
              <a:spcAft>
                <a:spcPts val="0"/>
              </a:spcAft>
            </a:pPr>
            <a:r>
              <a:rPr lang="de-CH" dirty="0" smtClean="0"/>
              <a:t>Rapperswil, </a:t>
            </a:r>
            <a:r>
              <a:rPr lang="de-CH" dirty="0" smtClean="0"/>
              <a:t>13. </a:t>
            </a:r>
            <a:r>
              <a:rPr lang="de-CH" dirty="0" smtClean="0"/>
              <a:t>Januar 2011 </a:t>
            </a:r>
          </a:p>
          <a:p>
            <a:pPr>
              <a:spcAft>
                <a:spcPts val="0"/>
              </a:spcAft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679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</a:t>
            </a:r>
            <a:r>
              <a:rPr lang="de-CH" dirty="0"/>
              <a:t>Kreisdiagramm mit </a:t>
            </a:r>
            <a:r>
              <a:rPr lang="de-CH" dirty="0" smtClean="0"/>
              <a:t>ergänzenden </a:t>
            </a:r>
            <a:r>
              <a:rPr lang="de-CH" dirty="0"/>
              <a:t>Farben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10</a:t>
            </a:fld>
            <a:endParaRPr lang="de-CH"/>
          </a:p>
        </p:txBody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70715556"/>
              </p:ext>
            </p:extLst>
          </p:nvPr>
        </p:nvGraphicFramePr>
        <p:xfrm>
          <a:off x="1403648" y="3320988"/>
          <a:ext cx="8172139" cy="2807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70715556"/>
              </p:ext>
            </p:extLst>
          </p:nvPr>
        </p:nvGraphicFramePr>
        <p:xfrm>
          <a:off x="-1512676" y="706408"/>
          <a:ext cx="8172139" cy="2807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087" y="4509120"/>
            <a:ext cx="2240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Diese Farbkombination ist nicht harmonisch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0436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Hauptelemente des HSR CDs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Das blaue Quadrat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Auf Titelseiten: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11</a:t>
            </a:fld>
            <a:endParaRPr lang="de-CH"/>
          </a:p>
        </p:txBody>
      </p:sp>
      <p:pic>
        <p:nvPicPr>
          <p:cNvPr id="24" name="Picture 2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164701"/>
            <a:ext cx="2010999" cy="151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6196" y="2164701"/>
            <a:ext cx="2032743" cy="289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Werz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4205" y="4257092"/>
            <a:ext cx="2045607" cy="1441823"/>
          </a:xfrm>
          <a:prstGeom prst="rect">
            <a:avLst/>
          </a:prstGeom>
        </p:spPr>
      </p:pic>
      <p:pic>
        <p:nvPicPr>
          <p:cNvPr id="32" name="Picture 31" descr="cover_forschunsuebersich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2168860"/>
            <a:ext cx="2047109" cy="28948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3588" y="38250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Einladungen A5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5184068" y="50851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Titelseiten A4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Hauptelemente des HSR CDs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Das blaue Quadrat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4"/>
            <a:ext cx="4762872" cy="4343400"/>
          </a:xfrm>
        </p:spPr>
        <p:txBody>
          <a:bodyPr/>
          <a:lstStyle/>
          <a:p>
            <a:r>
              <a:rPr lang="de-CH" dirty="0" smtClean="0"/>
              <a:t>Auf  Visitenkarten, Stelleninseraten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12</a:t>
            </a:fld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4759" y="1551318"/>
            <a:ext cx="1793565" cy="450597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2" name="Picture 11" descr="Visitenkarte_Anischten_2_Varianten.jpg"/>
          <p:cNvPicPr>
            <a:picLocks noChangeAspect="1"/>
          </p:cNvPicPr>
          <p:nvPr/>
        </p:nvPicPr>
        <p:blipFill>
          <a:blip r:embed="rId3" cstate="print"/>
          <a:srcRect l="19627" t="50399" r="17570" b="18379"/>
          <a:stretch>
            <a:fillRect/>
          </a:stretch>
        </p:blipFill>
        <p:spPr>
          <a:xfrm>
            <a:off x="751992" y="2367920"/>
            <a:ext cx="3044874" cy="214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Hauptelemente des HSR CDs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Schriften:</a:t>
            </a:r>
          </a:p>
          <a:p>
            <a:pPr lvl="1"/>
            <a:r>
              <a:rPr lang="de-CH" dirty="0" smtClean="0"/>
              <a:t>Die Hausschrift im Office-Bereich ist Arial</a:t>
            </a:r>
          </a:p>
          <a:p>
            <a:pPr lvl="2"/>
            <a:r>
              <a:rPr lang="de-CH" dirty="0" smtClean="0"/>
              <a:t>Arial ist auf jedem PC installiert und verursacht keine zusätzlichen Lizenzkosten</a:t>
            </a:r>
          </a:p>
          <a:p>
            <a:pPr lvl="2"/>
            <a:r>
              <a:rPr lang="de-CH" dirty="0" smtClean="0"/>
              <a:t>Word- und </a:t>
            </a:r>
            <a:r>
              <a:rPr lang="de-CH" dirty="0" err="1" smtClean="0"/>
              <a:t>Powerpointvorlagen</a:t>
            </a:r>
            <a:r>
              <a:rPr lang="de-CH" dirty="0" smtClean="0"/>
              <a:t> sind im Arial definiert</a:t>
            </a:r>
          </a:p>
          <a:p>
            <a:pPr lvl="2"/>
            <a:r>
              <a:rPr lang="de-CH" dirty="0" smtClean="0"/>
              <a:t>Arial ist bereits heute die Webschrift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Die Drucksachenschrift bleibt </a:t>
            </a:r>
            <a:r>
              <a:rPr lang="de-CH" dirty="0" err="1" smtClean="0">
                <a:latin typeface="Frutiger LT Pro 45 Light" pitchFamily="34" charset="0"/>
              </a:rPr>
              <a:t>Frutiger</a:t>
            </a:r>
            <a:endParaRPr lang="de-CH" dirty="0" smtClean="0">
              <a:latin typeface="Frutiger LT Pro 45 Light" pitchFamily="34" charset="0"/>
            </a:endParaRPr>
          </a:p>
          <a:p>
            <a:pPr lvl="2"/>
            <a:r>
              <a:rPr lang="de-CH" dirty="0" smtClean="0"/>
              <a:t>Externe Produktion von Broschüren, Werbeinseraten, Postern usw. läuft entweder über die Kommunikationsabteilung oder/und </a:t>
            </a:r>
            <a:r>
              <a:rPr lang="de-CH" dirty="0" err="1" smtClean="0"/>
              <a:t>Layouting</a:t>
            </a:r>
            <a:r>
              <a:rPr lang="de-CH" dirty="0" smtClean="0"/>
              <a:t> Agenturen: diese besitzen die Schrift-Lizenzen bereits. Das heisst, dass die HSR keine Lizenzen mehr kaufen muss.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13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Schrittweise Einführung Q1/Q2 2011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Ziele der schrittweisen Einführung:</a:t>
            </a:r>
          </a:p>
          <a:p>
            <a:pPr lvl="1"/>
            <a:r>
              <a:rPr lang="de-CH" dirty="0" smtClean="0"/>
              <a:t>Kosten sparen: fliessender Übergang mit Stichdatum 1.8. 2011 vs. Big Bang</a:t>
            </a:r>
          </a:p>
          <a:p>
            <a:pPr lvl="1"/>
            <a:r>
              <a:rPr lang="de-CH" dirty="0" smtClean="0"/>
              <a:t>Handhabung vereinfachen </a:t>
            </a:r>
          </a:p>
          <a:p>
            <a:pPr lvl="2"/>
            <a:r>
              <a:rPr lang="de-CH" dirty="0" smtClean="0"/>
              <a:t>HSR-Team zur Anwendung motivieren durch klare Richtlinien und einfachen Einsatz </a:t>
            </a:r>
          </a:p>
          <a:p>
            <a:pPr lvl="1"/>
            <a:r>
              <a:rPr lang="de-CH" dirty="0" smtClean="0"/>
              <a:t>Pragmatisch vs. dogmatisch vorgehen</a:t>
            </a:r>
          </a:p>
          <a:p>
            <a:pPr lvl="2"/>
            <a:r>
              <a:rPr lang="de-CH" dirty="0" smtClean="0"/>
              <a:t>Erste Anwendungen testen, dann verankern</a:t>
            </a:r>
          </a:p>
          <a:p>
            <a:pPr lvl="2"/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14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hevron 25"/>
          <p:cNvSpPr/>
          <p:nvPr/>
        </p:nvSpPr>
        <p:spPr>
          <a:xfrm>
            <a:off x="5724128" y="4833156"/>
            <a:ext cx="648072" cy="48463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Schrittweise Einführung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8313" y="1160810"/>
            <a:ext cx="8207375" cy="4824412"/>
          </a:xfrm>
        </p:spPr>
        <p:txBody>
          <a:bodyPr/>
          <a:lstStyle/>
          <a:p>
            <a:r>
              <a:rPr lang="de-CH" dirty="0" smtClean="0"/>
              <a:t>Ziele: (1)Kosten sparen: fliessender Übergang mit Stichdatum 1.8. 2011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6" name="Pentagon 5"/>
          <p:cNvSpPr/>
          <p:nvPr/>
        </p:nvSpPr>
        <p:spPr>
          <a:xfrm>
            <a:off x="827584" y="1664804"/>
            <a:ext cx="1476164" cy="46805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Vorgedruckte Briefschaften</a:t>
            </a:r>
            <a:endParaRPr lang="de-CH" sz="1400" dirty="0"/>
          </a:p>
        </p:txBody>
      </p:sp>
      <p:sp>
        <p:nvSpPr>
          <p:cNvPr id="7" name="Pentagon 6"/>
          <p:cNvSpPr/>
          <p:nvPr/>
        </p:nvSpPr>
        <p:spPr>
          <a:xfrm>
            <a:off x="827584" y="2690917"/>
            <a:ext cx="1476164" cy="46805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Elektronische Briefschaften</a:t>
            </a:r>
            <a:endParaRPr lang="de-CH" sz="1400" dirty="0"/>
          </a:p>
        </p:txBody>
      </p:sp>
      <p:sp>
        <p:nvSpPr>
          <p:cNvPr id="8" name="Chevron 7"/>
          <p:cNvSpPr/>
          <p:nvPr/>
        </p:nvSpPr>
        <p:spPr>
          <a:xfrm>
            <a:off x="3023828" y="1648224"/>
            <a:ext cx="648072" cy="4846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2339752" y="1638699"/>
            <a:ext cx="648072" cy="4846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159021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alte zuerst aufbrauchen</a:t>
            </a:r>
            <a:endParaRPr lang="de-CH" sz="1400" dirty="0"/>
          </a:p>
        </p:txBody>
      </p:sp>
      <p:sp>
        <p:nvSpPr>
          <p:cNvPr id="12" name="Chevron 11"/>
          <p:cNvSpPr/>
          <p:nvPr/>
        </p:nvSpPr>
        <p:spPr>
          <a:xfrm>
            <a:off x="2339752" y="2673963"/>
            <a:ext cx="648072" cy="4846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2671753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ab sofort</a:t>
            </a:r>
            <a:br>
              <a:rPr lang="de-CH" sz="1400" dirty="0" smtClean="0"/>
            </a:br>
            <a:r>
              <a:rPr lang="de-CH" sz="1400" dirty="0" smtClean="0"/>
              <a:t>- Powerpoint</a:t>
            </a:r>
            <a:endParaRPr lang="de-CH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00192" y="1592796"/>
            <a:ext cx="2700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 1.8.2011</a:t>
            </a:r>
          </a:p>
          <a:p>
            <a:pPr>
              <a:buFontTx/>
              <a:buChar char="-"/>
            </a:pPr>
            <a:r>
              <a:rPr lang="de-CH" sz="1400" dirty="0" smtClean="0"/>
              <a:t> Briefpapier</a:t>
            </a:r>
            <a:br>
              <a:rPr lang="de-CH" sz="1400" dirty="0" smtClean="0"/>
            </a:br>
            <a:r>
              <a:rPr lang="de-CH" sz="1400" dirty="0" smtClean="0"/>
              <a:t>- Couverts</a:t>
            </a:r>
          </a:p>
          <a:p>
            <a:pPr>
              <a:buFontTx/>
              <a:buChar char="-"/>
            </a:pPr>
            <a:r>
              <a:rPr lang="de-CH" sz="1400" dirty="0" smtClean="0"/>
              <a:t> Visitenkarten</a:t>
            </a:r>
            <a:endParaRPr lang="de-CH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2618909"/>
            <a:ext cx="2843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ab März/April 2011 integriert MS</a:t>
            </a:r>
          </a:p>
          <a:p>
            <a:pPr>
              <a:buFontTx/>
              <a:buChar char="-"/>
            </a:pPr>
            <a:r>
              <a:rPr lang="de-CH" sz="1400" dirty="0" smtClean="0"/>
              <a:t> </a:t>
            </a:r>
            <a:r>
              <a:rPr lang="de-CH" sz="1400" dirty="0" smtClean="0"/>
              <a:t>Memo</a:t>
            </a:r>
          </a:p>
          <a:p>
            <a:pPr>
              <a:buFontTx/>
              <a:buChar char="-"/>
            </a:pPr>
            <a:r>
              <a:rPr lang="de-CH" sz="1400" dirty="0" smtClean="0"/>
              <a:t> Fax</a:t>
            </a:r>
          </a:p>
          <a:p>
            <a:pPr>
              <a:buFontTx/>
              <a:buChar char="-"/>
            </a:pPr>
            <a:r>
              <a:rPr lang="de-CH" sz="1400" dirty="0" smtClean="0"/>
              <a:t> Offerte …</a:t>
            </a:r>
            <a:endParaRPr lang="de-CH" sz="1400" dirty="0"/>
          </a:p>
        </p:txBody>
      </p:sp>
      <p:sp>
        <p:nvSpPr>
          <p:cNvPr id="16" name="Pentagon 15"/>
          <p:cNvSpPr/>
          <p:nvPr/>
        </p:nvSpPr>
        <p:spPr>
          <a:xfrm>
            <a:off x="827584" y="3770456"/>
            <a:ext cx="1476164" cy="46805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Broschüren</a:t>
            </a:r>
            <a:endParaRPr lang="de-CH" sz="1400" dirty="0"/>
          </a:p>
        </p:txBody>
      </p:sp>
      <p:sp>
        <p:nvSpPr>
          <p:cNvPr id="17" name="Chevron 16"/>
          <p:cNvSpPr/>
          <p:nvPr/>
        </p:nvSpPr>
        <p:spPr>
          <a:xfrm>
            <a:off x="3023828" y="3753876"/>
            <a:ext cx="648072" cy="4846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2339752" y="3743511"/>
            <a:ext cx="648072" cy="4846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7944" y="3695864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alte zuerst aufbrauchen</a:t>
            </a:r>
          </a:p>
          <a:p>
            <a:r>
              <a:rPr lang="de-CH" sz="1400" dirty="0" smtClean="0"/>
              <a:t>Neuauflagen bei neuem Inhalt</a:t>
            </a:r>
            <a:endParaRPr lang="de-CH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92" y="3698448"/>
            <a:ext cx="2700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CH" sz="1400" dirty="0" smtClean="0"/>
              <a:t> HSR Magazin 20.2.2011</a:t>
            </a:r>
          </a:p>
          <a:p>
            <a:pPr>
              <a:buFontTx/>
              <a:buChar char="-"/>
            </a:pPr>
            <a:r>
              <a:rPr lang="de-CH" sz="1400" dirty="0" smtClean="0"/>
              <a:t> Studienführer 1.9.2011</a:t>
            </a:r>
            <a:br>
              <a:rPr lang="de-CH" sz="1400" dirty="0" smtClean="0"/>
            </a:br>
            <a:r>
              <a:rPr lang="de-CH" sz="1400" dirty="0" smtClean="0"/>
              <a:t>- Diplomarbeitsbr. 1.10.2011 </a:t>
            </a:r>
            <a:endParaRPr lang="de-CH" sz="1400" dirty="0"/>
          </a:p>
        </p:txBody>
      </p:sp>
      <p:sp>
        <p:nvSpPr>
          <p:cNvPr id="21" name="Pentagon 20"/>
          <p:cNvSpPr/>
          <p:nvPr/>
        </p:nvSpPr>
        <p:spPr>
          <a:xfrm>
            <a:off x="827584" y="4850576"/>
            <a:ext cx="1476164" cy="46805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Website</a:t>
            </a:r>
            <a:endParaRPr lang="de-CH" sz="1400" dirty="0"/>
          </a:p>
        </p:txBody>
      </p:sp>
      <p:sp>
        <p:nvSpPr>
          <p:cNvPr id="22" name="Chevron 21"/>
          <p:cNvSpPr/>
          <p:nvPr/>
        </p:nvSpPr>
        <p:spPr>
          <a:xfrm>
            <a:off x="3023828" y="4833996"/>
            <a:ext cx="648072" cy="4846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2339752" y="4816576"/>
            <a:ext cx="648072" cy="484632"/>
          </a:xfrm>
          <a:prstGeom prst="chevron">
            <a:avLst/>
          </a:prstGeom>
          <a:solidFill>
            <a:srgbClr val="3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7944" y="477598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HSR 1.3.2011 </a:t>
            </a:r>
            <a:r>
              <a:rPr lang="de-CH" sz="1400" dirty="0" err="1" smtClean="0"/>
              <a:t>tbc</a:t>
            </a:r>
            <a:endParaRPr lang="de-CH" sz="1400" dirty="0" smtClean="0"/>
          </a:p>
          <a:p>
            <a:r>
              <a:rPr lang="de-CH" sz="1400" dirty="0" smtClean="0"/>
              <a:t>Institute 1.5.2011 </a:t>
            </a:r>
            <a:r>
              <a:rPr lang="de-CH" sz="1400" dirty="0" err="1" smtClean="0"/>
              <a:t>tbc</a:t>
            </a:r>
            <a:endParaRPr lang="de-CH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00192" y="4778568"/>
            <a:ext cx="2700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CH" sz="1400" dirty="0" smtClean="0"/>
              <a:t> </a:t>
            </a:r>
            <a:r>
              <a:rPr lang="de-CH" sz="1400" dirty="0" err="1" smtClean="0"/>
              <a:t>ca</a:t>
            </a:r>
            <a:r>
              <a:rPr lang="de-CH" sz="1400" dirty="0" smtClean="0"/>
              <a:t> 20 Projekte bis Ende 2011</a:t>
            </a:r>
          </a:p>
          <a:p>
            <a:r>
              <a:rPr lang="de-CH" sz="1400" dirty="0" smtClean="0"/>
              <a:t>(</a:t>
            </a:r>
            <a:r>
              <a:rPr lang="de-CH" sz="1400" dirty="0" err="1" smtClean="0"/>
              <a:t>Robolympics</a:t>
            </a:r>
            <a:r>
              <a:rPr lang="de-CH" sz="1400" dirty="0" smtClean="0"/>
              <a:t>, </a:t>
            </a:r>
            <a:r>
              <a:rPr lang="de-CH" sz="1400" dirty="0" err="1" smtClean="0"/>
              <a:t>Mathtutor</a:t>
            </a:r>
            <a:r>
              <a:rPr lang="de-CH" sz="1400" dirty="0" smtClean="0"/>
              <a:t>, IZ-Kunststofftechnik…)</a:t>
            </a:r>
            <a:endParaRPr lang="de-C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Schrittweise Einführung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8313" y="1160810"/>
            <a:ext cx="8207375" cy="4824412"/>
          </a:xfrm>
        </p:spPr>
        <p:txBody>
          <a:bodyPr/>
          <a:lstStyle/>
          <a:p>
            <a:r>
              <a:rPr lang="de-CH" dirty="0" smtClean="0"/>
              <a:t>Ziele: (2) Handhabung vereinfachen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6" name="Pentagon 5"/>
          <p:cNvSpPr/>
          <p:nvPr/>
        </p:nvSpPr>
        <p:spPr>
          <a:xfrm>
            <a:off x="827584" y="1664804"/>
            <a:ext cx="1476164" cy="46805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Elektronische Vorlagen </a:t>
            </a:r>
            <a:r>
              <a:rPr lang="de-CH" sz="1200" dirty="0" smtClean="0"/>
              <a:t>„light“</a:t>
            </a:r>
            <a:endParaRPr lang="de-CH" sz="1200" dirty="0"/>
          </a:p>
        </p:txBody>
      </p:sp>
      <p:sp>
        <p:nvSpPr>
          <p:cNvPr id="7" name="Pentagon 6"/>
          <p:cNvSpPr/>
          <p:nvPr/>
        </p:nvSpPr>
        <p:spPr>
          <a:xfrm>
            <a:off x="827584" y="2690917"/>
            <a:ext cx="1476164" cy="46805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Elektronische Vorlagen</a:t>
            </a:r>
            <a:endParaRPr lang="de-CH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1590212"/>
            <a:ext cx="2340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ab sofort auf dem Intranet ab </a:t>
            </a:r>
            <a:r>
              <a:rPr lang="de-CH" sz="1400" dirty="0" smtClean="0"/>
              <a:t>Februar 2011</a:t>
            </a:r>
            <a:endParaRPr lang="de-CH" sz="1400" dirty="0" smtClean="0"/>
          </a:p>
          <a:p>
            <a:r>
              <a:rPr lang="de-CH" sz="1400" dirty="0" smtClean="0"/>
              <a:t>zum Herunterladen</a:t>
            </a:r>
            <a:endParaRPr lang="de-CH" sz="1400" dirty="0"/>
          </a:p>
        </p:txBody>
      </p:sp>
      <p:sp>
        <p:nvSpPr>
          <p:cNvPr id="12" name="Chevron 11"/>
          <p:cNvSpPr/>
          <p:nvPr/>
        </p:nvSpPr>
        <p:spPr>
          <a:xfrm>
            <a:off x="2339752" y="2673963"/>
            <a:ext cx="648072" cy="4846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2671753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April 2011</a:t>
            </a:r>
            <a:br>
              <a:rPr lang="de-CH" sz="1400" dirty="0" smtClean="0"/>
            </a:br>
            <a:r>
              <a:rPr lang="de-CH" sz="1400" dirty="0" smtClean="0"/>
              <a:t>integriert im MS Office mit </a:t>
            </a:r>
            <a:r>
              <a:rPr lang="de-CH" sz="1400" dirty="0" err="1" smtClean="0"/>
              <a:t>officeatwork</a:t>
            </a:r>
            <a:endParaRPr lang="de-CH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00192" y="1592796"/>
            <a:ext cx="27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CH" sz="1400" dirty="0" smtClean="0"/>
              <a:t> Powerpoint</a:t>
            </a:r>
          </a:p>
          <a:p>
            <a:pPr>
              <a:buFontTx/>
              <a:buChar char="-"/>
            </a:pPr>
            <a:r>
              <a:rPr lang="de-CH" sz="1400" dirty="0" smtClean="0"/>
              <a:t> Worddokumente</a:t>
            </a:r>
            <a:endParaRPr lang="de-CH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2618909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- Worddokumente</a:t>
            </a:r>
          </a:p>
          <a:p>
            <a:pPr>
              <a:buFontTx/>
              <a:buChar char="-"/>
            </a:pPr>
            <a:r>
              <a:rPr lang="de-CH" sz="1400" dirty="0" smtClean="0"/>
              <a:t> Powerpoint</a:t>
            </a:r>
          </a:p>
          <a:p>
            <a:pPr>
              <a:buFontTx/>
              <a:buChar char="-"/>
            </a:pPr>
            <a:r>
              <a:rPr lang="de-CH" sz="1400" dirty="0" smtClean="0"/>
              <a:t> E-Mail Signatur </a:t>
            </a:r>
            <a:endParaRPr lang="de-CH" sz="1400" dirty="0"/>
          </a:p>
        </p:txBody>
      </p:sp>
      <p:sp>
        <p:nvSpPr>
          <p:cNvPr id="16" name="Pentagon 15"/>
          <p:cNvSpPr/>
          <p:nvPr/>
        </p:nvSpPr>
        <p:spPr>
          <a:xfrm>
            <a:off x="827584" y="3770456"/>
            <a:ext cx="1476164" cy="46805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CD Handbuch</a:t>
            </a:r>
            <a:endParaRPr lang="de-CH" sz="1400" dirty="0"/>
          </a:p>
        </p:txBody>
      </p:sp>
      <p:sp>
        <p:nvSpPr>
          <p:cNvPr id="17" name="Chevron 16"/>
          <p:cNvSpPr/>
          <p:nvPr/>
        </p:nvSpPr>
        <p:spPr>
          <a:xfrm>
            <a:off x="3023828" y="3753876"/>
            <a:ext cx="648072" cy="4846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2339752" y="3743511"/>
            <a:ext cx="648072" cy="4846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7944" y="369586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ab sofort auf dem Intranet :Teil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192" y="3698448"/>
            <a:ext cx="27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CH" sz="1400" dirty="0" smtClean="0"/>
              <a:t> wird phasenweise ergänzt</a:t>
            </a:r>
            <a:endParaRPr lang="de-CH" sz="1400" dirty="0"/>
          </a:p>
        </p:txBody>
      </p:sp>
      <p:sp>
        <p:nvSpPr>
          <p:cNvPr id="21" name="Pentagon 20"/>
          <p:cNvSpPr/>
          <p:nvPr/>
        </p:nvSpPr>
        <p:spPr>
          <a:xfrm>
            <a:off x="827584" y="4850576"/>
            <a:ext cx="1476164" cy="46805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Schulungen zu Vorlagen</a:t>
            </a:r>
            <a:endParaRPr lang="de-CH" sz="1400" dirty="0"/>
          </a:p>
        </p:txBody>
      </p:sp>
      <p:sp>
        <p:nvSpPr>
          <p:cNvPr id="23" name="Chevron 22"/>
          <p:cNvSpPr/>
          <p:nvPr/>
        </p:nvSpPr>
        <p:spPr>
          <a:xfrm>
            <a:off x="2339752" y="4816576"/>
            <a:ext cx="648072" cy="484632"/>
          </a:xfrm>
          <a:prstGeom prst="chevron">
            <a:avLst/>
          </a:prstGeom>
          <a:solidFill>
            <a:srgbClr val="3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7944" y="477598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Nach Ankündigung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00192" y="4769043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- Worddokumente</a:t>
            </a:r>
          </a:p>
          <a:p>
            <a:pPr>
              <a:buFontTx/>
              <a:buChar char="-"/>
            </a:pPr>
            <a:r>
              <a:rPr lang="de-CH" sz="1400" dirty="0" smtClean="0"/>
              <a:t> Powerpoint</a:t>
            </a:r>
          </a:p>
          <a:p>
            <a:pPr>
              <a:buFontTx/>
              <a:buChar char="-"/>
            </a:pPr>
            <a:r>
              <a:rPr lang="de-CH" sz="1400" dirty="0" smtClean="0"/>
              <a:t> E-Mail Signatur </a:t>
            </a:r>
            <a:endParaRPr lang="de-C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Schrittweise Einführung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8313" y="1160810"/>
            <a:ext cx="8207375" cy="4824412"/>
          </a:xfrm>
        </p:spPr>
        <p:txBody>
          <a:bodyPr/>
          <a:lstStyle/>
          <a:p>
            <a:r>
              <a:rPr lang="de-CH" dirty="0" smtClean="0"/>
              <a:t>Ziele: (3)Pragmatisch statt dogmatisch vorgehen</a:t>
            </a:r>
          </a:p>
          <a:p>
            <a:pPr lvl="1"/>
            <a:r>
              <a:rPr lang="de-CH" dirty="0" smtClean="0"/>
              <a:t>CD-Hauptelemente sind bestimmt      – nicht jedoch alle Vorlagen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28" name="TextBox 27"/>
          <p:cNvSpPr txBox="1"/>
          <p:nvPr/>
        </p:nvSpPr>
        <p:spPr>
          <a:xfrm>
            <a:off x="746051" y="5418390"/>
            <a:ext cx="7848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de-CH" dirty="0" smtClean="0"/>
              <a:t>CD-Richtlinien und -Hauptelemente bilden klare Struktur und geben Halt. Sie bieten aber auch Flexibilität.</a:t>
            </a:r>
          </a:p>
        </p:txBody>
      </p:sp>
      <p:sp>
        <p:nvSpPr>
          <p:cNvPr id="29" name="Flowchart: Direct Access Storage 28"/>
          <p:cNvSpPr/>
          <p:nvPr/>
        </p:nvSpPr>
        <p:spPr>
          <a:xfrm>
            <a:off x="1007604" y="2564904"/>
            <a:ext cx="2052228" cy="16201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/>
              <a:t>CD-Richtlinien</a:t>
            </a:r>
          </a:p>
          <a:p>
            <a:pPr algn="ctr"/>
            <a:endParaRPr lang="de-CH" sz="1400" dirty="0" smtClean="0"/>
          </a:p>
          <a:p>
            <a:r>
              <a:rPr lang="de-CH" sz="1400" dirty="0" smtClean="0"/>
              <a:t>Haupt-</a:t>
            </a:r>
            <a:r>
              <a:rPr lang="de-CH" sz="1400" dirty="0" err="1" smtClean="0"/>
              <a:t>elemente</a:t>
            </a:r>
            <a:endParaRPr lang="de-CH" sz="1400" dirty="0"/>
          </a:p>
        </p:txBody>
      </p:sp>
      <p:sp>
        <p:nvSpPr>
          <p:cNvPr id="30" name="Flowchart: Punched Tape 29"/>
          <p:cNvSpPr/>
          <p:nvPr/>
        </p:nvSpPr>
        <p:spPr>
          <a:xfrm>
            <a:off x="3419872" y="2162568"/>
            <a:ext cx="1105272" cy="804672"/>
          </a:xfrm>
          <a:prstGeom prst="flowChartPunchedTap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Einladung</a:t>
            </a:r>
            <a:endParaRPr lang="de-CH" sz="1400" dirty="0"/>
          </a:p>
        </p:txBody>
      </p:sp>
      <p:sp>
        <p:nvSpPr>
          <p:cNvPr id="31" name="Flowchart: Punched Tape 30"/>
          <p:cNvSpPr/>
          <p:nvPr/>
        </p:nvSpPr>
        <p:spPr>
          <a:xfrm>
            <a:off x="3635896" y="2912360"/>
            <a:ext cx="1105272" cy="804672"/>
          </a:xfrm>
          <a:prstGeom prst="flowChartPunchedTap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Broschüre</a:t>
            </a:r>
            <a:endParaRPr lang="de-CH" sz="1400" dirty="0"/>
          </a:p>
        </p:txBody>
      </p:sp>
      <p:sp>
        <p:nvSpPr>
          <p:cNvPr id="32" name="Flowchart: Punched Tape 31"/>
          <p:cNvSpPr/>
          <p:nvPr/>
        </p:nvSpPr>
        <p:spPr>
          <a:xfrm>
            <a:off x="3419872" y="3704448"/>
            <a:ext cx="1105272" cy="804672"/>
          </a:xfrm>
          <a:prstGeom prst="flowChartPunchedTap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HSR Magazin</a:t>
            </a:r>
            <a:endParaRPr lang="de-CH" sz="1400" dirty="0"/>
          </a:p>
        </p:txBody>
      </p:sp>
      <p:sp>
        <p:nvSpPr>
          <p:cNvPr id="33" name="Flowchart: Punched Tape 32"/>
          <p:cNvSpPr/>
          <p:nvPr/>
        </p:nvSpPr>
        <p:spPr>
          <a:xfrm>
            <a:off x="3646748" y="4447948"/>
            <a:ext cx="1105272" cy="804672"/>
          </a:xfrm>
          <a:prstGeom prst="flowChartPunchedTap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Stellen-</a:t>
            </a:r>
            <a:r>
              <a:rPr lang="de-CH" sz="1400" dirty="0" err="1" smtClean="0"/>
              <a:t>inserate</a:t>
            </a:r>
            <a:endParaRPr lang="de-CH" sz="1400" dirty="0"/>
          </a:p>
        </p:txBody>
      </p:sp>
      <p:sp>
        <p:nvSpPr>
          <p:cNvPr id="34" name="Flowchart: Punched Tape 33"/>
          <p:cNvSpPr/>
          <p:nvPr/>
        </p:nvSpPr>
        <p:spPr>
          <a:xfrm>
            <a:off x="4366828" y="2156276"/>
            <a:ext cx="1105272" cy="804672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Einladung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7" name="Flowchart: Punched Tape 36"/>
          <p:cNvSpPr/>
          <p:nvPr/>
        </p:nvSpPr>
        <p:spPr>
          <a:xfrm>
            <a:off x="5122912" y="2132856"/>
            <a:ext cx="1105272" cy="804672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Einladung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8" name="Flowchart: Punched Tape 37"/>
          <p:cNvSpPr/>
          <p:nvPr/>
        </p:nvSpPr>
        <p:spPr>
          <a:xfrm>
            <a:off x="4572000" y="2912360"/>
            <a:ext cx="1105272" cy="804672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Broschüre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9" name="Flowchart: Punched Tape 38"/>
          <p:cNvSpPr/>
          <p:nvPr/>
        </p:nvSpPr>
        <p:spPr>
          <a:xfrm>
            <a:off x="5374940" y="2912360"/>
            <a:ext cx="1105272" cy="804672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Broschüre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2" name="Flowchart: Punched Tape 41"/>
          <p:cNvSpPr/>
          <p:nvPr/>
        </p:nvSpPr>
        <p:spPr>
          <a:xfrm>
            <a:off x="5148064" y="3704448"/>
            <a:ext cx="1105272" cy="804672"/>
          </a:xfrm>
          <a:prstGeom prst="flowChartPunchedTap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bg1"/>
                </a:solidFill>
              </a:rPr>
              <a:t>Werbe-</a:t>
            </a:r>
            <a:r>
              <a:rPr lang="de-CH" sz="1400" dirty="0" err="1" smtClean="0">
                <a:solidFill>
                  <a:schemeClr val="bg1"/>
                </a:solidFill>
              </a:rPr>
              <a:t>inserate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43" name="Flowchart: Punched Tape 42"/>
          <p:cNvSpPr/>
          <p:nvPr/>
        </p:nvSpPr>
        <p:spPr>
          <a:xfrm>
            <a:off x="5374940" y="4447948"/>
            <a:ext cx="1105272" cy="804672"/>
          </a:xfrm>
          <a:prstGeom prst="flowChartPunchedTap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bg1"/>
                </a:solidFill>
              </a:rPr>
              <a:t>Poster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44" name="Flowchart: Punched Tape 43"/>
          <p:cNvSpPr/>
          <p:nvPr/>
        </p:nvSpPr>
        <p:spPr>
          <a:xfrm>
            <a:off x="6887108" y="3701389"/>
            <a:ext cx="1105272" cy="804672"/>
          </a:xfrm>
          <a:prstGeom prst="flowChartPunchedTap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bg1"/>
                </a:solidFill>
              </a:rPr>
              <a:t>Flyer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45" name="Flowchart: Punched Tape 44"/>
          <p:cNvSpPr/>
          <p:nvPr/>
        </p:nvSpPr>
        <p:spPr>
          <a:xfrm>
            <a:off x="7092280" y="4460532"/>
            <a:ext cx="1105272" cy="804672"/>
          </a:xfrm>
          <a:prstGeom prst="flowChartPunchedTap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bg1"/>
                </a:solidFill>
              </a:rPr>
              <a:t>Messen</a:t>
            </a:r>
            <a:endParaRPr lang="de-CH" sz="1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44008" y="1789770"/>
            <a:ext cx="21602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7668344" y="1791866"/>
            <a:ext cx="216024" cy="1440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Alle prägen CD mit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de-CH" dirty="0" smtClean="0"/>
              <a:t>Alle </a:t>
            </a:r>
            <a:r>
              <a:rPr lang="de-CH" dirty="0" smtClean="0"/>
              <a:t>Mitarbeiterinnen </a:t>
            </a:r>
            <a:r>
              <a:rPr lang="de-CH" dirty="0" smtClean="0"/>
              <a:t>und Mitarbeiter der HSR stellen durch die sorgfältige Anwendung des harmonisierten Erscheinungsbildes eine eindeutige Wiedererkennung unserer Schule im Markt sicher:</a:t>
            </a:r>
          </a:p>
          <a:p>
            <a:r>
              <a:rPr lang="de-CH" dirty="0" smtClean="0"/>
              <a:t>In ihrer Korrespondenz</a:t>
            </a:r>
          </a:p>
          <a:p>
            <a:r>
              <a:rPr lang="de-CH" dirty="0" smtClean="0"/>
              <a:t>In ihren Vorlesungen, Präsentationen, Broschüren und Newslettern</a:t>
            </a:r>
          </a:p>
          <a:p>
            <a:r>
              <a:rPr lang="de-CH" dirty="0" smtClean="0"/>
              <a:t>Bei den Schulbesuchen, Infotagen und auf den Messen</a:t>
            </a:r>
          </a:p>
          <a:p>
            <a:pPr>
              <a:buNone/>
            </a:pPr>
            <a:endParaRPr lang="de-CH" dirty="0" smtClean="0"/>
          </a:p>
          <a:p>
            <a:pPr algn="ctr">
              <a:buNone/>
            </a:pPr>
            <a:r>
              <a:rPr lang="de-CH" dirty="0" smtClean="0"/>
              <a:t>Herzlichen Dank für Ihre Unterstützung!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18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Vergleich_Mineral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8417" t="6797" r="10903" b="46956"/>
          <a:stretch>
            <a:fillRect/>
          </a:stretch>
        </p:blipFill>
        <p:spPr>
          <a:xfrm>
            <a:off x="719572" y="730647"/>
            <a:ext cx="4824536" cy="39117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Wozu eine starke Marke, eine starke Corporate Identity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719572" y="4797152"/>
            <a:ext cx="759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Beide Produkte enthalten nur Wasser, aber eine starke Marke kann einen Premiumpreis verlangen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Corporate Design als Teil der Corporate Identity</a:t>
            </a:r>
          </a:p>
          <a:p>
            <a:r>
              <a:rPr lang="de-CH" dirty="0" smtClean="0"/>
              <a:t>Die Hauptelemente des HSR CDs</a:t>
            </a:r>
          </a:p>
          <a:p>
            <a:r>
              <a:rPr lang="de-CH" dirty="0" smtClean="0"/>
              <a:t>Einführungsplan</a:t>
            </a:r>
          </a:p>
          <a:p>
            <a:r>
              <a:rPr lang="de-CH" dirty="0" smtClean="0"/>
              <a:t>Alle prägen Corporate Identity mit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678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 Corporate Design als Teil der Corporate Identity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827088" y="2636912"/>
            <a:ext cx="1512664" cy="10801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 smtClean="0"/>
              <a:t>Corporate Design</a:t>
            </a:r>
          </a:p>
          <a:p>
            <a:pPr algn="ctr"/>
            <a:r>
              <a:rPr lang="de-CH" sz="1500" dirty="0" smtClean="0">
                <a:solidFill>
                  <a:schemeClr val="accent6"/>
                </a:solidFill>
              </a:rPr>
              <a:t>„sichtbar“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7308" y="2636912"/>
            <a:ext cx="1512664" cy="10801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 smtClean="0"/>
              <a:t>Corporate Communication</a:t>
            </a:r>
          </a:p>
          <a:p>
            <a:pPr algn="ctr"/>
            <a:r>
              <a:rPr lang="de-CH" sz="1500" dirty="0" smtClean="0">
                <a:solidFill>
                  <a:schemeClr val="accent6"/>
                </a:solidFill>
              </a:rPr>
              <a:t>„lesbar, hörbar“</a:t>
            </a:r>
            <a:endParaRPr lang="de-CH" sz="1500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2636912"/>
            <a:ext cx="1512664" cy="10801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 smtClean="0"/>
              <a:t>Corporate </a:t>
            </a:r>
            <a:r>
              <a:rPr lang="de-CH" sz="1500" dirty="0" err="1" smtClean="0"/>
              <a:t>Behavior</a:t>
            </a:r>
            <a:endParaRPr lang="de-CH" sz="1500" dirty="0" smtClean="0"/>
          </a:p>
          <a:p>
            <a:pPr algn="ctr"/>
            <a:r>
              <a:rPr lang="de-CH" sz="1500" dirty="0" smtClean="0">
                <a:solidFill>
                  <a:schemeClr val="accent6"/>
                </a:solidFill>
              </a:rPr>
              <a:t>„erlebbar“</a:t>
            </a:r>
            <a:endParaRPr lang="de-CH" sz="1500" dirty="0">
              <a:solidFill>
                <a:schemeClr val="accent6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827088" y="1628800"/>
            <a:ext cx="5473600" cy="914400"/>
          </a:xfrm>
          <a:prstGeom prst="triangle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Corporate Identity</a:t>
            </a:r>
            <a:endParaRPr lang="de-CH" dirty="0"/>
          </a:p>
        </p:txBody>
      </p:sp>
      <p:sp>
        <p:nvSpPr>
          <p:cNvPr id="16" name="Rectangle 15"/>
          <p:cNvSpPr/>
          <p:nvPr/>
        </p:nvSpPr>
        <p:spPr>
          <a:xfrm>
            <a:off x="826592" y="3717032"/>
            <a:ext cx="1512664" cy="21242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Firmenname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Logo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Farben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Schriften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Briefschaften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Broschüren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Messen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Web 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06812" y="3717032"/>
            <a:ext cx="1512664" cy="21242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Leitbild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Botschaften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Inhalte Kommunikation (die drei Bereiche; starkes Wachstum, führend in…)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7528" y="3717032"/>
            <a:ext cx="1512664" cy="21242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Verhalten der Mitarbeitenden nach aussen und nach innen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r>
              <a:rPr lang="de-CH" sz="1400" dirty="0" smtClean="0"/>
              <a:t>Führungsgrundsätze</a:t>
            </a:r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endParaRPr lang="de-CH" sz="1400" dirty="0" smtClean="0"/>
          </a:p>
          <a:p>
            <a:pPr>
              <a:buClr>
                <a:schemeClr val="bg1"/>
              </a:buClr>
              <a:buFont typeface="Arial" pitchFamily="34" charset="0"/>
              <a:buChar char="■"/>
            </a:pPr>
            <a:endParaRPr lang="de-CH" sz="1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447764" y="1268413"/>
            <a:ext cx="2304256" cy="25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</a:rPr>
              <a:t>HSR Marke, Image</a:t>
            </a:r>
            <a:endParaRPr lang="de-CH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7564" y="2312876"/>
            <a:ext cx="1872208" cy="3852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678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Situation heute: Logo, Blau und… weitere Wiedererkennung</a:t>
            </a:r>
            <a:r>
              <a:rPr lang="de-CH" sz="2000" dirty="0" smtClean="0"/>
              <a:t>? </a:t>
            </a:r>
            <a:r>
              <a:rPr lang="de-CH" dirty="0" smtClean="0"/>
              <a:t>Keine.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5</a:t>
            </a:fld>
            <a:endParaRPr lang="de-CH"/>
          </a:p>
        </p:txBody>
      </p:sp>
      <p:pic>
        <p:nvPicPr>
          <p:cNvPr id="5" name="Grafik 4" descr="gesam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31" y="706407"/>
            <a:ext cx="9146031" cy="536038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743908" y="2115902"/>
            <a:ext cx="1692188" cy="0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71900" y="2132856"/>
            <a:ext cx="1800200" cy="124109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3023083" y="800708"/>
            <a:ext cx="648817" cy="25853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5921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Hauptelemente des HSR CDs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Bild/Wortmarke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Lesbarkeit verbessert</a:t>
            </a:r>
          </a:p>
          <a:p>
            <a:r>
              <a:rPr lang="de-CH" dirty="0" smtClean="0"/>
              <a:t>FHO Zusatz integriert</a:t>
            </a:r>
          </a:p>
          <a:p>
            <a:r>
              <a:rPr lang="de-CH" dirty="0" smtClean="0"/>
              <a:t>Eine fixe Marke für alle Bereiche als Dachmarke</a:t>
            </a:r>
          </a:p>
          <a:p>
            <a:pPr lvl="1"/>
            <a:r>
              <a:rPr lang="de-CH" dirty="0" smtClean="0"/>
              <a:t>keine Personalisierung</a:t>
            </a:r>
          </a:p>
          <a:p>
            <a:r>
              <a:rPr lang="de-CH" dirty="0" smtClean="0"/>
              <a:t>Institutsmarken immer in Verbindung mit der Dachmarke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6461" y="1551248"/>
            <a:ext cx="36099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8321" y="3573016"/>
            <a:ext cx="3438095" cy="13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Hauptelemente des HSR CDs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Hausfarben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Hauptfarben:</a:t>
            </a:r>
          </a:p>
          <a:p>
            <a:endParaRPr lang="de-CH" dirty="0" smtClean="0"/>
          </a:p>
          <a:p>
            <a:r>
              <a:rPr lang="de-CH" dirty="0" smtClean="0"/>
              <a:t>Ergänzende Farben: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10" name="Rechteck 5"/>
          <p:cNvSpPr/>
          <p:nvPr/>
        </p:nvSpPr>
        <p:spPr>
          <a:xfrm>
            <a:off x="4247964" y="1268760"/>
            <a:ext cx="1044116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/>
              <a:t>HSR Blau</a:t>
            </a:r>
            <a:endParaRPr lang="de-CH" sz="1400" dirty="0"/>
          </a:p>
        </p:txBody>
      </p:sp>
      <p:sp>
        <p:nvSpPr>
          <p:cNvPr id="13" name="Rechteck 23"/>
          <p:cNvSpPr/>
          <p:nvPr/>
        </p:nvSpPr>
        <p:spPr>
          <a:xfrm>
            <a:off x="5368696" y="1268760"/>
            <a:ext cx="1039508" cy="86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HSR grau</a:t>
            </a:r>
            <a:endParaRPr lang="de-CH" sz="1400" dirty="0"/>
          </a:p>
        </p:txBody>
      </p:sp>
      <p:sp>
        <p:nvSpPr>
          <p:cNvPr id="14" name="Textfeld 24"/>
          <p:cNvSpPr txBox="1"/>
          <p:nvPr/>
        </p:nvSpPr>
        <p:spPr>
          <a:xfrm>
            <a:off x="5364088" y="2078268"/>
            <a:ext cx="752129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sz="1400" dirty="0" smtClean="0"/>
              <a:t>R: 198</a:t>
            </a:r>
          </a:p>
          <a:p>
            <a:r>
              <a:rPr lang="de-CH" sz="1400" dirty="0" smtClean="0"/>
              <a:t>G: 199</a:t>
            </a:r>
          </a:p>
          <a:p>
            <a:r>
              <a:rPr lang="de-CH" sz="1400" dirty="0" smtClean="0"/>
              <a:t>B:  201</a:t>
            </a:r>
            <a:endParaRPr lang="de-CH" sz="1400" dirty="0"/>
          </a:p>
        </p:txBody>
      </p:sp>
      <p:sp>
        <p:nvSpPr>
          <p:cNvPr id="15" name="Textfeld 24"/>
          <p:cNvSpPr txBox="1"/>
          <p:nvPr/>
        </p:nvSpPr>
        <p:spPr>
          <a:xfrm>
            <a:off x="4283968" y="2078268"/>
            <a:ext cx="702436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sz="1400" dirty="0" smtClean="0"/>
              <a:t>R: 63</a:t>
            </a:r>
          </a:p>
          <a:p>
            <a:r>
              <a:rPr lang="de-CH" sz="1400" dirty="0" smtClean="0"/>
              <a:t>G:109</a:t>
            </a:r>
          </a:p>
          <a:p>
            <a:r>
              <a:rPr lang="de-CH" sz="1400" dirty="0" smtClean="0"/>
              <a:t>B: 166</a:t>
            </a:r>
            <a:endParaRPr lang="de-CH" sz="1400" dirty="0"/>
          </a:p>
        </p:txBody>
      </p:sp>
      <p:sp>
        <p:nvSpPr>
          <p:cNvPr id="16" name="Rechteck 23"/>
          <p:cNvSpPr/>
          <p:nvPr/>
        </p:nvSpPr>
        <p:spPr>
          <a:xfrm>
            <a:off x="6484820" y="1268760"/>
            <a:ext cx="1039508" cy="86409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HSR schwarz</a:t>
            </a:r>
            <a:endParaRPr lang="de-CH" sz="1400" dirty="0"/>
          </a:p>
        </p:txBody>
      </p:sp>
      <p:sp>
        <p:nvSpPr>
          <p:cNvPr id="17" name="Textfeld 24"/>
          <p:cNvSpPr txBox="1"/>
          <p:nvPr/>
        </p:nvSpPr>
        <p:spPr>
          <a:xfrm>
            <a:off x="6480212" y="2078268"/>
            <a:ext cx="51328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sz="1400" dirty="0" smtClean="0"/>
              <a:t>R: 0</a:t>
            </a:r>
          </a:p>
          <a:p>
            <a:r>
              <a:rPr lang="de-CH" sz="1400" dirty="0" smtClean="0"/>
              <a:t>G:0</a:t>
            </a:r>
          </a:p>
          <a:p>
            <a:r>
              <a:rPr lang="de-CH" sz="1400" dirty="0" smtClean="0"/>
              <a:t>B: 0</a:t>
            </a:r>
            <a:endParaRPr lang="de-CH" sz="1400" dirty="0"/>
          </a:p>
        </p:txBody>
      </p:sp>
      <p:sp>
        <p:nvSpPr>
          <p:cNvPr id="22" name="Rechteck 8"/>
          <p:cNvSpPr/>
          <p:nvPr/>
        </p:nvSpPr>
        <p:spPr>
          <a:xfrm>
            <a:off x="4247964" y="3005409"/>
            <a:ext cx="1044761" cy="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Hematite</a:t>
            </a:r>
            <a:endParaRPr lang="de-CH" sz="1400" dirty="0"/>
          </a:p>
        </p:txBody>
      </p:sp>
      <p:sp>
        <p:nvSpPr>
          <p:cNvPr id="23" name="Textfeld 9"/>
          <p:cNvSpPr txBox="1"/>
          <p:nvPr/>
        </p:nvSpPr>
        <p:spPr>
          <a:xfrm>
            <a:off x="4243738" y="3805392"/>
            <a:ext cx="698717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sz="1400" dirty="0" smtClean="0"/>
              <a:t>R: 112</a:t>
            </a:r>
          </a:p>
          <a:p>
            <a:r>
              <a:rPr lang="de-CH" sz="1400" dirty="0" smtClean="0"/>
              <a:t>G: 32</a:t>
            </a:r>
          </a:p>
          <a:p>
            <a:r>
              <a:rPr lang="de-CH" sz="1400" dirty="0" smtClean="0"/>
              <a:t>B:  82</a:t>
            </a:r>
            <a:endParaRPr lang="de-CH" sz="1400" dirty="0"/>
          </a:p>
        </p:txBody>
      </p:sp>
      <p:sp>
        <p:nvSpPr>
          <p:cNvPr id="25" name="Rechteck 11"/>
          <p:cNvSpPr/>
          <p:nvPr/>
        </p:nvSpPr>
        <p:spPr>
          <a:xfrm>
            <a:off x="5368314" y="3005409"/>
            <a:ext cx="1039890" cy="86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Lake Green</a:t>
            </a:r>
            <a:endParaRPr lang="de-CH" sz="1400" dirty="0"/>
          </a:p>
        </p:txBody>
      </p:sp>
      <p:sp>
        <p:nvSpPr>
          <p:cNvPr id="26" name="Textfeld 12"/>
          <p:cNvSpPr txBox="1"/>
          <p:nvPr/>
        </p:nvSpPr>
        <p:spPr>
          <a:xfrm>
            <a:off x="5364088" y="3797432"/>
            <a:ext cx="761747" cy="7540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R:  84</a:t>
            </a:r>
          </a:p>
          <a:p>
            <a:r>
              <a:rPr lang="de-CH" sz="1400" dirty="0" smtClean="0"/>
              <a:t>G: 141</a:t>
            </a:r>
          </a:p>
          <a:p>
            <a:r>
              <a:rPr lang="de-CH" sz="1400" dirty="0" smtClean="0"/>
              <a:t>B: 139</a:t>
            </a:r>
            <a:endParaRPr lang="de-CH" sz="1400" dirty="0"/>
          </a:p>
        </p:txBody>
      </p:sp>
      <p:sp>
        <p:nvSpPr>
          <p:cNvPr id="27" name="Rechteck 14"/>
          <p:cNvSpPr/>
          <p:nvPr/>
        </p:nvSpPr>
        <p:spPr>
          <a:xfrm>
            <a:off x="6489737" y="2996952"/>
            <a:ext cx="1035013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Reed</a:t>
            </a:r>
            <a:endParaRPr lang="de-CH" sz="1400" dirty="0"/>
          </a:p>
        </p:txBody>
      </p:sp>
      <p:sp>
        <p:nvSpPr>
          <p:cNvPr id="28" name="Textfeld 15"/>
          <p:cNvSpPr txBox="1"/>
          <p:nvPr/>
        </p:nvSpPr>
        <p:spPr>
          <a:xfrm>
            <a:off x="6485511" y="3787972"/>
            <a:ext cx="72167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sz="1400" dirty="0" smtClean="0"/>
              <a:t>R: 122</a:t>
            </a:r>
          </a:p>
          <a:p>
            <a:r>
              <a:rPr lang="de-CH" sz="1400" dirty="0" smtClean="0"/>
              <a:t>G: 106</a:t>
            </a:r>
          </a:p>
          <a:p>
            <a:r>
              <a:rPr lang="de-CH" sz="1400" dirty="0" smtClean="0"/>
              <a:t>B:  81</a:t>
            </a:r>
            <a:endParaRPr lang="de-CH" sz="1400" dirty="0"/>
          </a:p>
        </p:txBody>
      </p:sp>
      <p:sp>
        <p:nvSpPr>
          <p:cNvPr id="30" name="Rechteck 17"/>
          <p:cNvSpPr/>
          <p:nvPr/>
        </p:nvSpPr>
        <p:spPr>
          <a:xfrm>
            <a:off x="4247964" y="4545124"/>
            <a:ext cx="1044761" cy="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Petrol</a:t>
            </a:r>
            <a:endParaRPr lang="de-CH" sz="1400" dirty="0"/>
          </a:p>
        </p:txBody>
      </p:sp>
      <p:sp>
        <p:nvSpPr>
          <p:cNvPr id="31" name="Textfeld 18"/>
          <p:cNvSpPr txBox="1"/>
          <p:nvPr/>
        </p:nvSpPr>
        <p:spPr>
          <a:xfrm>
            <a:off x="4243738" y="5337212"/>
            <a:ext cx="708335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sz="1400" dirty="0" smtClean="0"/>
              <a:t>R:  0</a:t>
            </a:r>
          </a:p>
          <a:p>
            <a:r>
              <a:rPr lang="de-CH" sz="1400" dirty="0" smtClean="0"/>
              <a:t>G: 116</a:t>
            </a:r>
          </a:p>
          <a:p>
            <a:r>
              <a:rPr lang="de-CH" sz="1400" dirty="0" smtClean="0"/>
              <a:t>B: 142</a:t>
            </a:r>
            <a:endParaRPr lang="de-CH" sz="1400" dirty="0"/>
          </a:p>
        </p:txBody>
      </p:sp>
      <p:sp>
        <p:nvSpPr>
          <p:cNvPr id="33" name="Rechteck 20"/>
          <p:cNvSpPr/>
          <p:nvPr/>
        </p:nvSpPr>
        <p:spPr>
          <a:xfrm>
            <a:off x="5358789" y="4545124"/>
            <a:ext cx="1040424" cy="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Basswood</a:t>
            </a:r>
            <a:endParaRPr lang="de-CH" sz="1400" dirty="0"/>
          </a:p>
        </p:txBody>
      </p:sp>
      <p:sp>
        <p:nvSpPr>
          <p:cNvPr id="34" name="Textfeld 21"/>
          <p:cNvSpPr txBox="1"/>
          <p:nvPr/>
        </p:nvSpPr>
        <p:spPr>
          <a:xfrm>
            <a:off x="5364088" y="5337212"/>
            <a:ext cx="72167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sz="1400" dirty="0" smtClean="0"/>
              <a:t>R: 186</a:t>
            </a:r>
          </a:p>
          <a:p>
            <a:r>
              <a:rPr lang="de-CH" sz="1400" dirty="0" smtClean="0"/>
              <a:t>G: 190</a:t>
            </a:r>
          </a:p>
          <a:p>
            <a:r>
              <a:rPr lang="de-CH" sz="1400" dirty="0" smtClean="0"/>
              <a:t>B:  94</a:t>
            </a:r>
            <a:endParaRPr lang="de-C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Säulendiagramm mit ergänzenden 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8</a:t>
            </a:fld>
            <a:endParaRPr lang="de-CH"/>
          </a:p>
        </p:txBody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7886637"/>
              </p:ext>
            </p:extLst>
          </p:nvPr>
        </p:nvGraphicFramePr>
        <p:xfrm>
          <a:off x="468313" y="1052513"/>
          <a:ext cx="8207375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452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</a:t>
            </a:r>
            <a:r>
              <a:rPr lang="de-CH" dirty="0"/>
              <a:t>Kreisdiagramm mit </a:t>
            </a:r>
            <a:r>
              <a:rPr lang="de-CH" dirty="0" smtClean="0"/>
              <a:t>ergänzenden </a:t>
            </a:r>
            <a:r>
              <a:rPr lang="de-CH" dirty="0"/>
              <a:t>Farben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Tschudi, CD, Rapperswil, 13.01.2011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9</a:t>
            </a:fld>
            <a:endParaRPr lang="de-CH"/>
          </a:p>
        </p:txBody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70715556"/>
              </p:ext>
            </p:extLst>
          </p:nvPr>
        </p:nvGraphicFramePr>
        <p:xfrm>
          <a:off x="468313" y="1052513"/>
          <a:ext cx="8207375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436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R Vorlage Powerpoint">
  <a:themeElements>
    <a:clrScheme name="HSR">
      <a:dk1>
        <a:sysClr val="windowText" lastClr="000000"/>
      </a:dk1>
      <a:lt1>
        <a:sysClr val="window" lastClr="FFFFFF"/>
      </a:lt1>
      <a:dk2>
        <a:srgbClr val="3F6DA6"/>
      </a:dk2>
      <a:lt2>
        <a:srgbClr val="C4C4C2"/>
      </a:lt2>
      <a:accent1>
        <a:srgbClr val="3F6DA6"/>
      </a:accent1>
      <a:accent2>
        <a:srgbClr val="702052"/>
      </a:accent2>
      <a:accent3>
        <a:srgbClr val="548D8B"/>
      </a:accent3>
      <a:accent4>
        <a:srgbClr val="7A6A51"/>
      </a:accent4>
      <a:accent5>
        <a:srgbClr val="00748E"/>
      </a:accent5>
      <a:accent6>
        <a:srgbClr val="BABE5E"/>
      </a:accent6>
      <a:hlink>
        <a:srgbClr val="3F6DA6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541338" indent="-273600">
          <a:spcBef>
            <a:spcPct val="20000"/>
          </a:spcBef>
          <a:spcAft>
            <a:spcPts val="2000"/>
          </a:spcAft>
          <a:buClr>
            <a:srgbClr val="3F6DA6"/>
          </a:buClr>
          <a:buFont typeface="Wingdings" pitchFamily="2" charset="2"/>
          <a:buChar char="n"/>
          <a:defRPr sz="1700" dirty="0" smtClean="0">
            <a:solidFill>
              <a:prstClr val="black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SR">
    <a:dk1>
      <a:sysClr val="windowText" lastClr="000000"/>
    </a:dk1>
    <a:lt1>
      <a:sysClr val="window" lastClr="FFFFFF"/>
    </a:lt1>
    <a:dk2>
      <a:srgbClr val="1F497D"/>
    </a:dk2>
    <a:lt2>
      <a:srgbClr val="C4C4C2"/>
    </a:lt2>
    <a:accent1>
      <a:srgbClr val="3F6DA6"/>
    </a:accent1>
    <a:accent2>
      <a:srgbClr val="702052"/>
    </a:accent2>
    <a:accent3>
      <a:srgbClr val="548D8B"/>
    </a:accent3>
    <a:accent4>
      <a:srgbClr val="7A6A51"/>
    </a:accent4>
    <a:accent5>
      <a:srgbClr val="00748E"/>
    </a:accent5>
    <a:accent6>
      <a:srgbClr val="BABE5E"/>
    </a:accent6>
    <a:hlink>
      <a:srgbClr val="3F6DA6"/>
    </a:hlink>
    <a:folHlink>
      <a:srgbClr val="800080"/>
    </a:folHlink>
  </a:clrScheme>
  <a:fontScheme name="Larissa Klassisch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HSR Vorlage Powerpoint</Template>
  <TotalTime>0</TotalTime>
  <Words>805</Words>
  <Application>Microsoft Office PowerPoint</Application>
  <PresentationFormat>On-screen Show (4:3)</PresentationFormat>
  <Paragraphs>229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HSR Vorlage Powerpoint</vt:lpstr>
      <vt:lpstr>Kommunikation  Harmonisiertes Erscheinungsbild / Corporate Design  Einführung 2011</vt:lpstr>
      <vt:lpstr>Wozu eine starke Marke, eine starke Corporate Identity</vt:lpstr>
      <vt:lpstr>Inhaltsverzeichnis</vt:lpstr>
      <vt:lpstr> Corporate Design als Teil der Corporate Identity</vt:lpstr>
      <vt:lpstr>Situation heute: Logo, Blau und… weitere Wiedererkennung? Keine.</vt:lpstr>
      <vt:lpstr>Die Hauptelemente des HSR CDs</vt:lpstr>
      <vt:lpstr>Die Hauptelemente des HSR CDs</vt:lpstr>
      <vt:lpstr>Beispiel Säulendiagramm mit ergänzenden Farben</vt:lpstr>
      <vt:lpstr>Beispiel Kreisdiagramm mit ergänzenden Farben</vt:lpstr>
      <vt:lpstr>Beispiel Kreisdiagramm mit ergänzenden Farben</vt:lpstr>
      <vt:lpstr>Die Hauptelemente des HSR CDs</vt:lpstr>
      <vt:lpstr>Die Hauptelemente des HSR CDs</vt:lpstr>
      <vt:lpstr>Die Hauptelemente des HSR CDs</vt:lpstr>
      <vt:lpstr>Schrittweise Einführung Q1/Q2 2011</vt:lpstr>
      <vt:lpstr>Schrittweise Einführung</vt:lpstr>
      <vt:lpstr>Schrittweise Einführung</vt:lpstr>
      <vt:lpstr>Schrittweise Einführung</vt:lpstr>
      <vt:lpstr>Alle prägen CD mit </vt:lpstr>
    </vt:vector>
  </TitlesOfParts>
  <Company>HSR Hochschule Rapperswil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Kommunikation  Harmonisiertes Erscheinungsbild / Corporate Design  Einführung 2011</dc:title>
  <dc:creator>Eva Tschudi</dc:creator>
  <cp:lastModifiedBy>Eva Tschudi</cp:lastModifiedBy>
  <cp:revision>2</cp:revision>
  <cp:lastPrinted>2010-12-20T15:36:07Z</cp:lastPrinted>
  <dcterms:created xsi:type="dcterms:W3CDTF">2011-01-13T11:00:28Z</dcterms:created>
  <dcterms:modified xsi:type="dcterms:W3CDTF">2011-01-13T11:12:13Z</dcterms:modified>
</cp:coreProperties>
</file>