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70" r:id="rId15"/>
    <p:sldId id="268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9181F-956E-4E26-BC94-33EDF5B898D7}" type="datetimeFigureOut">
              <a:rPr lang="de-CH" smtClean="0"/>
              <a:t>17.03.2013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DCDB-B19A-482A-B96A-D492D3C819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22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DCDB-B19A-482A-B96A-D492D3C8196D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8423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324253-CCA5-430F-A771-A07914F43539}" type="datetime1">
              <a:rPr lang="de-CH" smtClean="0"/>
              <a:t>17.03.2013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pic>
        <p:nvPicPr>
          <p:cNvPr id="15" name="Picture 2" descr="C:\svn\svn.renuo.ch\internal\doc\logo\v2\vectorized\logo_with_slogan_prin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5505711"/>
            <a:ext cx="3323587" cy="116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C72EBD-F769-4615-B5F7-E387653FFA6D}" type="datetime1">
              <a:rPr lang="de-CH" smtClean="0"/>
              <a:t>17.03.2013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36FB27-5C7E-4294-9116-0F52E441C768}" type="datetime1">
              <a:rPr lang="de-CH" smtClean="0"/>
              <a:t>17.03.2013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6124D9-6AED-47CD-967B-932BDA1E87C3}" type="datetime1">
              <a:rPr lang="de-CH" smtClean="0"/>
              <a:t>17.03.2013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pic>
        <p:nvPicPr>
          <p:cNvPr id="8" name="Picture 2" descr="C:\svn\svn.renuo.ch\internal\doc\logo\v2\vectorized\logo_with_slogan_prin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447" y="6309319"/>
            <a:ext cx="1341439" cy="46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38283A-F696-4F60-966C-A49D777C2577}" type="datetime1">
              <a:rPr lang="de-CH" smtClean="0"/>
              <a:t>17.03.2013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1A48F0-20F0-43EE-81A9-51200B4A08AF}" type="datetime1">
              <a:rPr lang="de-CH" smtClean="0"/>
              <a:t>17.03.2013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2CBD1F-FB14-4EBD-A550-283485136BAF}" type="datetime1">
              <a:rPr lang="de-CH" smtClean="0"/>
              <a:t>17.03.2013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DEB0D8-81C9-4CFF-9B3B-92B33C341158}" type="datetime1">
              <a:rPr lang="de-CH" smtClean="0"/>
              <a:t>17.03.2013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BBCF13E-D5F6-4CC1-9535-516E81FF91C9}" type="datetime1">
              <a:rPr lang="de-CH" smtClean="0"/>
              <a:t>17.03.2013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FDE8AAE-D3C6-4C07-BD92-2DCD78F89E20}" type="datetime1">
              <a:rPr lang="de-CH" smtClean="0"/>
              <a:t>17.03.2013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3E34D51-F561-4C8F-B584-C8B3CE072EB6}" type="datetime1">
              <a:rPr lang="de-CH" smtClean="0"/>
              <a:t>17.03.2013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hsr-eth.renuo.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ts.org/ppi" TargetMode="External"/><Relationship Id="rId3" Type="http://schemas.openxmlformats.org/officeDocument/2006/relationships/hyperlink" Target="mailto:lukas.elmer@gmail.com" TargetMode="External"/><Relationship Id="rId7" Type="http://schemas.openxmlformats.org/officeDocument/2006/relationships/hyperlink" Target="http://www.cambridgeenglish.org/exams-and-qualifications/advanced/" TargetMode="External"/><Relationship Id="rId2" Type="http://schemas.openxmlformats.org/officeDocument/2006/relationships/hyperlink" Target="https://hsr-eth.renuo.c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ts.org/toefl" TargetMode="External"/><Relationship Id="rId5" Type="http://schemas.openxmlformats.org/officeDocument/2006/relationships/hyperlink" Target="http://www.rektorat.ethz.ch/students/admission/master/prerequisites/language" TargetMode="External"/><Relationship Id="rId10" Type="http://schemas.openxmlformats.org/officeDocument/2006/relationships/hyperlink" Target="http://www.vvz.ethz.ch/" TargetMode="External"/><Relationship Id="rId4" Type="http://schemas.openxmlformats.org/officeDocument/2006/relationships/hyperlink" Target="http://www.inf.ethz.ch/news/colloquium/" TargetMode="External"/><Relationship Id="rId9" Type="http://schemas.openxmlformats.org/officeDocument/2006/relationships/hyperlink" Target="http://www.rektorat.ethz.ch/students/admission/master/how_to_appl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/>
          <a:lstStyle/>
          <a:p>
            <a:r>
              <a:rPr lang="de-CH" dirty="0" smtClean="0"/>
              <a:t>Nach dem HSR BS an die ETH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Ein Erfahrungsbericht</a:t>
            </a:r>
          </a:p>
          <a:p>
            <a:r>
              <a:rPr lang="de-CH" dirty="0">
                <a:hlinkClick r:id="rId2"/>
              </a:rPr>
              <a:t>https://</a:t>
            </a:r>
            <a:r>
              <a:rPr lang="de-CH" dirty="0" smtClean="0">
                <a:hlinkClick r:id="rId2"/>
              </a:rPr>
              <a:t>hsr-eth.renuo.ch</a:t>
            </a:r>
            <a:endParaRPr lang="de-CH" dirty="0"/>
          </a:p>
        </p:txBody>
      </p:sp>
      <p:pic>
        <p:nvPicPr>
          <p:cNvPr id="1026" name="Picture 2" descr="http://api.qrserver.com/v1/create-qr-code/?data=https%3A%2F%2Fhsr-eth.renuo.ch%2F&amp;size=1000x10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60648"/>
            <a:ext cx="2252192" cy="225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47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Aufenthaltsraum</a:t>
            </a:r>
          </a:p>
          <a:p>
            <a:pPr lvl="1"/>
            <a:r>
              <a:rPr lang="de-CH" dirty="0" smtClean="0"/>
              <a:t>Gratis Kaffee (</a:t>
            </a:r>
            <a:r>
              <a:rPr lang="de-CH" dirty="0" err="1" smtClean="0"/>
              <a:t>Nespresso</a:t>
            </a:r>
            <a:r>
              <a:rPr lang="de-CH" dirty="0" smtClean="0"/>
              <a:t>)</a:t>
            </a:r>
          </a:p>
          <a:p>
            <a:pPr lvl="1"/>
            <a:r>
              <a:rPr lang="de-CH" dirty="0" err="1" smtClean="0"/>
              <a:t>Billiard</a:t>
            </a:r>
            <a:endParaRPr lang="de-CH" dirty="0" smtClean="0"/>
          </a:p>
          <a:p>
            <a:pPr lvl="1"/>
            <a:r>
              <a:rPr lang="de-CH" dirty="0" err="1" smtClean="0"/>
              <a:t>Töggeli</a:t>
            </a:r>
            <a:r>
              <a:rPr lang="de-CH" dirty="0" smtClean="0"/>
              <a:t> Kasten</a:t>
            </a:r>
          </a:p>
          <a:p>
            <a:pPr lvl="1"/>
            <a:r>
              <a:rPr lang="de-CH" dirty="0" smtClean="0"/>
              <a:t>Game Konsolen</a:t>
            </a:r>
          </a:p>
          <a:p>
            <a:pPr lvl="1"/>
            <a:r>
              <a:rPr lang="de-CH" dirty="0" err="1" smtClean="0"/>
              <a:t>Bastli</a:t>
            </a:r>
            <a:endParaRPr lang="de-CH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10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Benefits</a:t>
            </a:r>
            <a:r>
              <a:rPr lang="de-CH" dirty="0" smtClean="0"/>
              <a:t> @ ETH</a:t>
            </a:r>
            <a:endParaRPr lang="de-CH" dirty="0"/>
          </a:p>
        </p:txBody>
      </p:sp>
      <p:pic>
        <p:nvPicPr>
          <p:cNvPr id="7" name="Picture 2" descr="http://www.bastli.ethz.ch/gfx/Startseitenphot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69681"/>
            <a:ext cx="1700975" cy="12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11"/>
          <a:stretch/>
        </p:blipFill>
        <p:spPr bwMode="auto">
          <a:xfrm>
            <a:off x="3923928" y="2636912"/>
            <a:ext cx="4620355" cy="252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7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Mathe begabt / interessiert (sonst wird’s hart)</a:t>
            </a:r>
          </a:p>
          <a:p>
            <a:r>
              <a:rPr lang="de-CH" dirty="0" smtClean="0"/>
              <a:t>Selbstdisziplin</a:t>
            </a:r>
          </a:p>
          <a:p>
            <a:r>
              <a:rPr lang="de-CH" dirty="0" smtClean="0"/>
              <a:t>5er Schnitt (Grade irrelevant) [Stand FS12]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11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ETH </a:t>
            </a:r>
            <a:r>
              <a:rPr lang="de-CH" dirty="0" err="1" smtClean="0"/>
              <a:t>Preconditions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5029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Englisch </a:t>
            </a:r>
            <a:r>
              <a:rPr lang="de-CH" dirty="0"/>
              <a:t>Diplom C1 </a:t>
            </a:r>
            <a:r>
              <a:rPr lang="de-CH" dirty="0" smtClean="0"/>
              <a:t>[1]</a:t>
            </a:r>
            <a:endParaRPr lang="de-CH" dirty="0" smtClean="0"/>
          </a:p>
          <a:p>
            <a:pPr lvl="1"/>
            <a:r>
              <a:rPr lang="de-CH" dirty="0" smtClean="0"/>
              <a:t>Empfehlung: TOEFL (100/120 Punkte) </a:t>
            </a:r>
            <a:r>
              <a:rPr lang="de-CH" dirty="0" smtClean="0"/>
              <a:t>[2]</a:t>
            </a:r>
          </a:p>
          <a:p>
            <a:pPr lvl="1"/>
            <a:r>
              <a:rPr lang="de-CH" dirty="0" smtClean="0"/>
              <a:t>Bsp</a:t>
            </a:r>
            <a:r>
              <a:rPr lang="de-CH" dirty="0"/>
              <a:t>. Cambridge </a:t>
            </a:r>
            <a:r>
              <a:rPr lang="de-CH" dirty="0" smtClean="0"/>
              <a:t>CAE [3]</a:t>
            </a:r>
            <a:endParaRPr lang="de-CH" dirty="0"/>
          </a:p>
          <a:p>
            <a:r>
              <a:rPr lang="de-CH" dirty="0" smtClean="0"/>
              <a:t>Personal </a:t>
            </a:r>
            <a:r>
              <a:rPr lang="de-CH" dirty="0"/>
              <a:t>Potential </a:t>
            </a:r>
            <a:r>
              <a:rPr lang="de-CH" dirty="0"/>
              <a:t>Index (neu ab FS13</a:t>
            </a:r>
            <a:r>
              <a:rPr lang="de-CH" dirty="0" smtClean="0"/>
              <a:t>)</a:t>
            </a:r>
            <a:r>
              <a:rPr lang="de-CH" dirty="0" smtClean="0"/>
              <a:t> </a:t>
            </a:r>
            <a:r>
              <a:rPr lang="de-CH" dirty="0" smtClean="0"/>
              <a:t>[4] </a:t>
            </a:r>
          </a:p>
          <a:p>
            <a:pPr lvl="1"/>
            <a:r>
              <a:rPr lang="de-CH" dirty="0" smtClean="0"/>
              <a:t>Ersetzt Empfehlungsschreiben (FS12)</a:t>
            </a:r>
            <a:endParaRPr lang="de-CH" dirty="0"/>
          </a:p>
          <a:p>
            <a:r>
              <a:rPr lang="de-CH" dirty="0" smtClean="0"/>
              <a:t>ETH Bewerbung [5]</a:t>
            </a:r>
            <a:endParaRPr lang="de-CH" dirty="0"/>
          </a:p>
          <a:p>
            <a:r>
              <a:rPr lang="de-CH" dirty="0" smtClean="0"/>
              <a:t>Tipp</a:t>
            </a:r>
            <a:r>
              <a:rPr lang="de-CH" dirty="0" smtClean="0"/>
              <a:t>: Öffentliches </a:t>
            </a:r>
            <a:r>
              <a:rPr lang="de-CH" dirty="0" smtClean="0"/>
              <a:t>ETH Vorlesungsverzeichnis [6]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12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ETH </a:t>
            </a:r>
            <a:r>
              <a:rPr lang="de-CH" dirty="0" err="1"/>
              <a:t>Preconditions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775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Analysis 1 &amp; 2</a:t>
            </a:r>
          </a:p>
          <a:p>
            <a:r>
              <a:rPr lang="de-CH" dirty="0" smtClean="0"/>
              <a:t>Mathe 2 (Beweistechniken)</a:t>
            </a:r>
          </a:p>
          <a:p>
            <a:r>
              <a:rPr lang="de-CH" dirty="0" smtClean="0"/>
              <a:t>Mathe 1</a:t>
            </a:r>
          </a:p>
          <a:p>
            <a:r>
              <a:rPr lang="de-CH" dirty="0" smtClean="0"/>
              <a:t>Wahrscheinlichkeit und Statistik (Praxisbezug)</a:t>
            </a:r>
          </a:p>
          <a:p>
            <a:r>
              <a:rPr lang="de-CH" dirty="0" smtClean="0"/>
              <a:t>Programmieren 2</a:t>
            </a:r>
          </a:p>
          <a:p>
            <a:r>
              <a:rPr lang="de-CH" dirty="0" smtClean="0"/>
              <a:t>Programmieren allgemein / Praxiserfahrung</a:t>
            </a:r>
          </a:p>
          <a:p>
            <a:pPr lvl="1"/>
            <a:r>
              <a:rPr lang="de-CH" dirty="0" err="1" smtClean="0"/>
              <a:t>Prog</a:t>
            </a:r>
            <a:r>
              <a:rPr lang="de-CH" dirty="0" smtClean="0"/>
              <a:t> 1-3, User Interfaces 1, SE2 Projekt, SA/BA, Internettechnologien, Datenbanken, </a:t>
            </a:r>
            <a:r>
              <a:rPr lang="de-CH" dirty="0" err="1" smtClean="0"/>
              <a:t>PnProg</a:t>
            </a:r>
            <a:r>
              <a:rPr lang="de-CH" dirty="0" smtClean="0"/>
              <a:t>, …</a:t>
            </a:r>
          </a:p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13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Empfohlene HSR Module (für erstes Studienjahr)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158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TOEFL Test </a:t>
            </a:r>
            <a:r>
              <a:rPr lang="de-CH" dirty="0" smtClean="0"/>
              <a:t>anmelden</a:t>
            </a:r>
            <a:r>
              <a:rPr lang="de-CH" dirty="0"/>
              <a:t> </a:t>
            </a:r>
            <a:r>
              <a:rPr lang="de-CH" dirty="0" smtClean="0"/>
              <a:t>[2]</a:t>
            </a:r>
          </a:p>
          <a:p>
            <a:r>
              <a:rPr lang="de-CH" dirty="0" smtClean="0"/>
              <a:t>Personal </a:t>
            </a:r>
            <a:r>
              <a:rPr lang="de-CH" dirty="0"/>
              <a:t>Potential </a:t>
            </a:r>
            <a:r>
              <a:rPr lang="de-CH" dirty="0" smtClean="0"/>
              <a:t>Index </a:t>
            </a:r>
            <a:r>
              <a:rPr lang="de-CH" dirty="0" smtClean="0"/>
              <a:t>anmelden [4]</a:t>
            </a:r>
            <a:endParaRPr lang="de-CH" dirty="0"/>
          </a:p>
          <a:p>
            <a:r>
              <a:rPr lang="de-CH" dirty="0" smtClean="0"/>
              <a:t>ETH </a:t>
            </a:r>
            <a:r>
              <a:rPr lang="de-CH" dirty="0" smtClean="0"/>
              <a:t>Bewerbung schreiben (online</a:t>
            </a:r>
            <a:r>
              <a:rPr lang="de-CH" dirty="0" smtClean="0"/>
              <a:t>) [5]</a:t>
            </a:r>
            <a:endParaRPr lang="de-CH" dirty="0" smtClean="0"/>
          </a:p>
          <a:p>
            <a:pPr lvl="1"/>
            <a:r>
              <a:rPr lang="de-CH" dirty="0"/>
              <a:t>Deadline: 15. April </a:t>
            </a:r>
            <a:r>
              <a:rPr lang="de-CH" dirty="0" smtClean="0"/>
              <a:t>2013</a:t>
            </a:r>
          </a:p>
          <a:p>
            <a:pPr lvl="1"/>
            <a:r>
              <a:rPr lang="de-CH" dirty="0" smtClean="0"/>
              <a:t>Englisch Zertifikat (TOEFL Test) kann nachgereicht </a:t>
            </a:r>
            <a:r>
              <a:rPr lang="de-CH" dirty="0" smtClean="0"/>
              <a:t>werden</a:t>
            </a:r>
            <a:endParaRPr lang="de-CH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14</a:t>
            </a:fld>
            <a:endParaRPr lang="de-CH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Noch immer interessiert?</a:t>
            </a:r>
            <a:br>
              <a:rPr lang="de-CH" dirty="0" smtClean="0"/>
            </a:br>
            <a:r>
              <a:rPr lang="de-CH" dirty="0" smtClean="0"/>
              <a:t>So geht’s weiter!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991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>
                <a:hlinkClick r:id="rId2"/>
              </a:rPr>
              <a:t>https</a:t>
            </a:r>
            <a:r>
              <a:rPr lang="de-CH" dirty="0">
                <a:hlinkClick r:id="rId2"/>
              </a:rPr>
              <a:t>://</a:t>
            </a:r>
            <a:r>
              <a:rPr lang="de-CH" dirty="0" smtClean="0">
                <a:hlinkClick r:id="rId2"/>
              </a:rPr>
              <a:t>hsr-eth.renuo.ch</a:t>
            </a:r>
            <a:endParaRPr lang="de-CH" dirty="0" smtClean="0"/>
          </a:p>
          <a:p>
            <a:r>
              <a:rPr lang="de-CH" dirty="0" smtClean="0">
                <a:hlinkClick r:id="rId3"/>
              </a:rPr>
              <a:t>lukas.elmer@gmail.com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Links</a:t>
            </a:r>
          </a:p>
          <a:p>
            <a:pPr lvl="1"/>
            <a:r>
              <a:rPr lang="de-CH" sz="1200" dirty="0" smtClean="0"/>
              <a:t>[0</a:t>
            </a:r>
            <a:r>
              <a:rPr lang="de-CH" sz="1200" dirty="0" smtClean="0"/>
              <a:t>] </a:t>
            </a:r>
            <a:r>
              <a:rPr lang="de-CH" sz="1200" dirty="0"/>
              <a:t>Computer Science </a:t>
            </a:r>
            <a:r>
              <a:rPr lang="de-CH" sz="1200" dirty="0" smtClean="0"/>
              <a:t>Colloquium </a:t>
            </a:r>
            <a:r>
              <a:rPr lang="de-CH" sz="1200" dirty="0" smtClean="0">
                <a:hlinkClick r:id="rId4"/>
              </a:rPr>
              <a:t>http</a:t>
            </a:r>
            <a:r>
              <a:rPr lang="de-CH" sz="1200" dirty="0">
                <a:hlinkClick r:id="rId4"/>
              </a:rPr>
              <a:t>://www.inf.ethz.ch/news/colloquium</a:t>
            </a:r>
            <a:r>
              <a:rPr lang="de-CH" sz="1200" dirty="0" smtClean="0">
                <a:hlinkClick r:id="rId4"/>
              </a:rPr>
              <a:t>/</a:t>
            </a:r>
            <a:endParaRPr lang="de-CH" sz="1200" dirty="0" smtClean="0"/>
          </a:p>
          <a:p>
            <a:pPr lvl="1"/>
            <a:r>
              <a:rPr lang="de-CH" sz="1200" dirty="0"/>
              <a:t>[1] Englisch Anforderung C1 (Informatik) </a:t>
            </a:r>
            <a:r>
              <a:rPr lang="de-CH" sz="1200" dirty="0">
                <a:hlinkClick r:id="rId5"/>
              </a:rPr>
              <a:t>http://www.rektorat.ethz.ch/students/admission/master/prerequisites/language</a:t>
            </a:r>
            <a:r>
              <a:rPr lang="de-CH" sz="1200" dirty="0"/>
              <a:t> </a:t>
            </a:r>
            <a:endParaRPr lang="de-CH" sz="1200" dirty="0" smtClean="0"/>
          </a:p>
          <a:p>
            <a:pPr lvl="1"/>
            <a:r>
              <a:rPr lang="de-CH" sz="1200" dirty="0" smtClean="0"/>
              <a:t>[2] Englisch Zertifikat </a:t>
            </a:r>
            <a:r>
              <a:rPr lang="de-CH" sz="1200" dirty="0"/>
              <a:t>TOEFL</a:t>
            </a:r>
            <a:r>
              <a:rPr lang="de-CH" sz="1200" dirty="0" smtClean="0"/>
              <a:t> </a:t>
            </a:r>
            <a:r>
              <a:rPr lang="de-CH" sz="1200" dirty="0" smtClean="0">
                <a:hlinkClick r:id="rId6"/>
              </a:rPr>
              <a:t>http</a:t>
            </a:r>
            <a:r>
              <a:rPr lang="de-CH" sz="1200" dirty="0">
                <a:hlinkClick r:id="rId6"/>
              </a:rPr>
              <a:t>://www.ets.org/toefl</a:t>
            </a:r>
            <a:endParaRPr lang="de-CH" sz="1200" dirty="0"/>
          </a:p>
          <a:p>
            <a:pPr lvl="1"/>
            <a:r>
              <a:rPr lang="de-CH" sz="1200" dirty="0" smtClean="0"/>
              <a:t>[3] </a:t>
            </a:r>
            <a:r>
              <a:rPr lang="de-CH" sz="1200" dirty="0"/>
              <a:t>Englisch Zertifikat CAE </a:t>
            </a:r>
            <a:r>
              <a:rPr lang="de-CH" sz="1200" dirty="0">
                <a:hlinkClick r:id="rId7"/>
              </a:rPr>
              <a:t>http://www.cambridgeenglish.org/exams-and-qualifications/advanced</a:t>
            </a:r>
            <a:r>
              <a:rPr lang="de-CH" sz="1200" dirty="0" smtClean="0">
                <a:hlinkClick r:id="rId7"/>
              </a:rPr>
              <a:t>/</a:t>
            </a:r>
            <a:endParaRPr lang="de-CH" sz="1200" dirty="0" smtClean="0"/>
          </a:p>
          <a:p>
            <a:pPr lvl="1"/>
            <a:r>
              <a:rPr lang="de-CH" sz="1200" dirty="0" smtClean="0"/>
              <a:t>[4] </a:t>
            </a:r>
            <a:r>
              <a:rPr lang="de-CH" sz="1200" dirty="0"/>
              <a:t>Personal Potential Index </a:t>
            </a:r>
            <a:r>
              <a:rPr lang="de-CH" sz="1200" dirty="0">
                <a:hlinkClick r:id="rId8"/>
              </a:rPr>
              <a:t>http://</a:t>
            </a:r>
            <a:r>
              <a:rPr lang="de-CH" sz="1200" dirty="0" smtClean="0">
                <a:hlinkClick r:id="rId8"/>
              </a:rPr>
              <a:t>www.ets.org/ppi</a:t>
            </a:r>
            <a:endParaRPr lang="de-CH" sz="1200" dirty="0" smtClean="0"/>
          </a:p>
          <a:p>
            <a:pPr lvl="1"/>
            <a:r>
              <a:rPr lang="de-CH" sz="1200" dirty="0" smtClean="0"/>
              <a:t>[5] </a:t>
            </a:r>
            <a:r>
              <a:rPr lang="de-CH" sz="1200" dirty="0"/>
              <a:t>ETH </a:t>
            </a:r>
            <a:r>
              <a:rPr lang="de-CH" sz="1200" dirty="0" smtClean="0"/>
              <a:t>Bewerbung </a:t>
            </a:r>
            <a:r>
              <a:rPr lang="de-CH" sz="1200" dirty="0" smtClean="0">
                <a:hlinkClick r:id="rId9"/>
              </a:rPr>
              <a:t>http</a:t>
            </a:r>
            <a:r>
              <a:rPr lang="de-CH" sz="1200" dirty="0">
                <a:hlinkClick r:id="rId9"/>
              </a:rPr>
              <a:t>://</a:t>
            </a:r>
            <a:r>
              <a:rPr lang="de-CH" sz="1200" dirty="0" smtClean="0">
                <a:hlinkClick r:id="rId9"/>
              </a:rPr>
              <a:t>www.rektorat.ethz.ch/students/admission/master/how_to_apply</a:t>
            </a:r>
            <a:endParaRPr lang="de-CH" sz="1200" dirty="0" smtClean="0"/>
          </a:p>
          <a:p>
            <a:pPr lvl="1"/>
            <a:r>
              <a:rPr lang="de-CH" sz="1200" dirty="0" smtClean="0"/>
              <a:t>[6] Öffentliches </a:t>
            </a:r>
            <a:r>
              <a:rPr lang="de-CH" sz="1200" dirty="0"/>
              <a:t>ETH Vorlesungsverzeichnis </a:t>
            </a:r>
            <a:r>
              <a:rPr lang="de-CH" sz="1200" dirty="0" smtClean="0">
                <a:hlinkClick r:id="rId10"/>
              </a:rPr>
              <a:t>http</a:t>
            </a:r>
            <a:r>
              <a:rPr lang="de-CH" sz="1200" dirty="0">
                <a:hlinkClick r:id="rId10"/>
              </a:rPr>
              <a:t>://www.vvz.ethz.ch</a:t>
            </a:r>
            <a:r>
              <a:rPr lang="de-CH" sz="1200" dirty="0" smtClean="0">
                <a:hlinkClick r:id="rId10"/>
              </a:rPr>
              <a:t>/</a:t>
            </a:r>
            <a:endParaRPr lang="de-CH" sz="1200" dirty="0" smtClean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15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Weitere Informationen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971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HSR Bachelor: HS09 - FS12</a:t>
            </a:r>
          </a:p>
          <a:p>
            <a:r>
              <a:rPr lang="de-CH" dirty="0" smtClean="0"/>
              <a:t>ETH Master: HS12 - jetzt</a:t>
            </a:r>
          </a:p>
          <a:p>
            <a:r>
              <a:rPr lang="de-CH" dirty="0" smtClean="0"/>
              <a:t>FS11 – jetzt</a:t>
            </a:r>
          </a:p>
          <a:p>
            <a:pPr lvl="1"/>
            <a:r>
              <a:rPr lang="de-CH" dirty="0" smtClean="0"/>
              <a:t>Gründung </a:t>
            </a:r>
            <a:r>
              <a:rPr lang="de-CH" dirty="0" err="1" smtClean="0"/>
              <a:t>Renuo</a:t>
            </a:r>
            <a:r>
              <a:rPr lang="de-CH" dirty="0" smtClean="0"/>
              <a:t> GmbH</a:t>
            </a:r>
          </a:p>
          <a:p>
            <a:pPr lvl="1"/>
            <a:r>
              <a:rPr lang="de-CH" dirty="0" smtClean="0"/>
              <a:t>4 Mitarbeiter</a:t>
            </a:r>
          </a:p>
          <a:p>
            <a:pPr lvl="1"/>
            <a:r>
              <a:rPr lang="de-CH" dirty="0"/>
              <a:t>Teilzeit </a:t>
            </a:r>
            <a:r>
              <a:rPr lang="de-CH" dirty="0" smtClean="0"/>
              <a:t>Arbeit</a:t>
            </a:r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2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Lukas Elmer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0058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3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Warum ETH MS nach FH BS</a:t>
            </a:r>
          </a:p>
        </p:txBody>
      </p:sp>
      <p:pic>
        <p:nvPicPr>
          <p:cNvPr id="1026" name="Picture 2" descr="C:\Users\Lukas\Downloads\3540194068_6edb4ca195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877" y="1412776"/>
            <a:ext cx="5512247" cy="445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51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Theoretisches Grundverständnis</a:t>
            </a:r>
          </a:p>
          <a:p>
            <a:r>
              <a:rPr lang="de-CH" dirty="0" smtClean="0"/>
              <a:t>Öffnet neue Türen</a:t>
            </a:r>
          </a:p>
          <a:p>
            <a:pPr lvl="1"/>
            <a:r>
              <a:rPr lang="de-CH" dirty="0" smtClean="0"/>
              <a:t>International anerkannt</a:t>
            </a:r>
          </a:p>
          <a:p>
            <a:pPr lvl="1"/>
            <a:r>
              <a:rPr lang="de-CH" dirty="0" smtClean="0"/>
              <a:t>Forschung</a:t>
            </a:r>
          </a:p>
          <a:p>
            <a:pPr lvl="1"/>
            <a:r>
              <a:rPr lang="de-CH" dirty="0" smtClean="0"/>
              <a:t>Akademische Karriere</a:t>
            </a:r>
          </a:p>
          <a:p>
            <a:r>
              <a:rPr lang="de-CH" dirty="0" smtClean="0"/>
              <a:t>Dauert «nur» 2.5 Jahre</a:t>
            </a:r>
          </a:p>
          <a:p>
            <a:pPr lvl="1"/>
            <a:r>
              <a:rPr lang="de-CH" dirty="0" smtClean="0"/>
              <a:t>~1 Jahr für Auflagen (43 ETCS Punkte)</a:t>
            </a:r>
          </a:p>
          <a:p>
            <a:pPr lvl="1"/>
            <a:r>
              <a:rPr lang="de-CH" dirty="0" smtClean="0"/>
              <a:t>1.5 Jahre Master Studium</a:t>
            </a:r>
          </a:p>
          <a:p>
            <a:pPr lvl="1"/>
            <a:r>
              <a:rPr lang="de-CH" dirty="0" smtClean="0"/>
              <a:t>Teilzeit Arbeit möglich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4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Warum ETH MS nach FH BS</a:t>
            </a:r>
          </a:p>
        </p:txBody>
      </p:sp>
    </p:spTree>
    <p:extLst>
      <p:ext uri="{BB962C8B-B14F-4D97-AF65-F5344CB8AC3E}">
        <p14:creationId xmlns:p14="http://schemas.microsoft.com/office/powerpoint/2010/main" val="70456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Fredrick </a:t>
            </a:r>
            <a:r>
              <a:rPr lang="de-CH" dirty="0" err="1" smtClean="0"/>
              <a:t>Egli</a:t>
            </a:r>
            <a:r>
              <a:rPr lang="de-CH" dirty="0" smtClean="0"/>
              <a:t>: «»</a:t>
            </a:r>
          </a:p>
          <a:p>
            <a:r>
              <a:rPr lang="de-CH" dirty="0" smtClean="0"/>
              <a:t>Ralf Sager: «»</a:t>
            </a:r>
          </a:p>
          <a:p>
            <a:r>
              <a:rPr lang="de-CH" dirty="0"/>
              <a:t>Sandro </a:t>
            </a:r>
            <a:r>
              <a:rPr lang="de-CH" dirty="0" err="1" smtClean="0"/>
              <a:t>Felicioni</a:t>
            </a:r>
            <a:r>
              <a:rPr lang="de-CH" dirty="0" smtClean="0"/>
              <a:t>: «»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5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Warum ETH MS nach FH BS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4596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Gutes Umfeld, motivierte Studenten</a:t>
            </a:r>
          </a:p>
          <a:p>
            <a:pPr lvl="1"/>
            <a:r>
              <a:rPr lang="de-CH" dirty="0" smtClean="0"/>
              <a:t>~12 FH BS Abgänger</a:t>
            </a:r>
          </a:p>
          <a:p>
            <a:r>
              <a:rPr lang="de-CH" dirty="0" smtClean="0"/>
              <a:t>Module</a:t>
            </a:r>
          </a:p>
          <a:p>
            <a:pPr lvl="1"/>
            <a:r>
              <a:rPr lang="de-CH" dirty="0" smtClean="0"/>
              <a:t>Diskrete Mathematik</a:t>
            </a:r>
          </a:p>
          <a:p>
            <a:pPr lvl="1"/>
            <a:r>
              <a:rPr lang="de-CH" dirty="0" smtClean="0"/>
              <a:t>Theoretische Informatik</a:t>
            </a:r>
          </a:p>
          <a:p>
            <a:pPr lvl="1"/>
            <a:r>
              <a:rPr lang="de-CH" dirty="0" smtClean="0"/>
              <a:t>Wahrscheinlichkeit und Statistik</a:t>
            </a:r>
          </a:p>
          <a:p>
            <a:pPr lvl="1"/>
            <a:r>
              <a:rPr lang="de-CH" dirty="0" smtClean="0"/>
              <a:t>(Lineare Algebra)</a:t>
            </a:r>
          </a:p>
          <a:p>
            <a:r>
              <a:rPr lang="de-CH" dirty="0" smtClean="0"/>
              <a:t>Sehr Mathe-</a:t>
            </a:r>
            <a:r>
              <a:rPr lang="de-CH" dirty="0" err="1" smtClean="0"/>
              <a:t>lastig</a:t>
            </a:r>
            <a:r>
              <a:rPr lang="de-CH" dirty="0" smtClean="0"/>
              <a:t>: Beweisen Sie…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6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HS12 @ ETH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841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Vorlesungen</a:t>
            </a:r>
          </a:p>
          <a:p>
            <a:pPr lvl="1"/>
            <a:r>
              <a:rPr lang="de-CH" dirty="0" smtClean="0"/>
              <a:t>Meistens sehr gut</a:t>
            </a:r>
          </a:p>
          <a:p>
            <a:pPr lvl="1"/>
            <a:r>
              <a:rPr lang="de-CH" dirty="0" smtClean="0"/>
              <a:t>Schnell</a:t>
            </a:r>
          </a:p>
          <a:p>
            <a:r>
              <a:rPr lang="de-CH" dirty="0" smtClean="0"/>
              <a:t>Übungen</a:t>
            </a:r>
          </a:p>
          <a:p>
            <a:pPr lvl="1"/>
            <a:r>
              <a:rPr lang="de-CH" dirty="0" smtClean="0"/>
              <a:t>z.T. sehr schwierig</a:t>
            </a:r>
          </a:p>
          <a:p>
            <a:pPr lvl="1"/>
            <a:r>
              <a:rPr lang="de-CH" dirty="0" smtClean="0"/>
              <a:t>Betreut nur durch die Assistenten</a:t>
            </a:r>
          </a:p>
          <a:p>
            <a:pPr lvl="1"/>
            <a:r>
              <a:rPr lang="de-CH" dirty="0" smtClean="0"/>
              <a:t>Kein Kontakt zu den Dozenten (ausser Vorlesung)</a:t>
            </a:r>
          </a:p>
          <a:p>
            <a:pPr lvl="1"/>
            <a:r>
              <a:rPr lang="de-CH" dirty="0" smtClean="0"/>
              <a:t>Keine Testate für Auflagefächer (FH Abgänger)</a:t>
            </a:r>
          </a:p>
          <a:p>
            <a:r>
              <a:rPr lang="de-CH" dirty="0" smtClean="0"/>
              <a:t>Prüfungen</a:t>
            </a:r>
          </a:p>
          <a:p>
            <a:pPr lvl="1"/>
            <a:r>
              <a:rPr lang="de-CH" dirty="0" smtClean="0"/>
              <a:t>Sehr schwierig</a:t>
            </a:r>
            <a:endParaRPr lang="de-CH" dirty="0"/>
          </a:p>
          <a:p>
            <a:pPr lvl="1"/>
            <a:r>
              <a:rPr lang="de-CH" dirty="0"/>
              <a:t>Einfache Notenskala</a:t>
            </a:r>
          </a:p>
          <a:p>
            <a:pPr lvl="2"/>
            <a:r>
              <a:rPr lang="de-CH" dirty="0"/>
              <a:t>Bsp. </a:t>
            </a:r>
            <a:r>
              <a:rPr lang="de-CH" dirty="0" err="1" smtClean="0"/>
              <a:t>W’keit</a:t>
            </a:r>
            <a:r>
              <a:rPr lang="de-CH" dirty="0" smtClean="0"/>
              <a:t> </a:t>
            </a:r>
            <a:r>
              <a:rPr lang="de-CH" dirty="0"/>
              <a:t>und Statistik: </a:t>
            </a:r>
            <a:r>
              <a:rPr lang="de-CH" dirty="0" smtClean="0"/>
              <a:t>bestanden mit 13/40 Punkten</a:t>
            </a:r>
            <a:endParaRPr lang="de-CH" dirty="0"/>
          </a:p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7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HS12 @ ETH</a:t>
            </a:r>
          </a:p>
        </p:txBody>
      </p:sp>
    </p:spTree>
    <p:extLst>
      <p:ext uri="{BB962C8B-B14F-4D97-AF65-F5344CB8AC3E}">
        <p14:creationId xmlns:p14="http://schemas.microsoft.com/office/powerpoint/2010/main" val="35849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8-10 Vorlesung Datenbanken</a:t>
            </a:r>
          </a:p>
          <a:p>
            <a:r>
              <a:rPr lang="de-CH" dirty="0" smtClean="0"/>
              <a:t>10-12 Übungen vorbereiten (D&amp;A)</a:t>
            </a:r>
          </a:p>
          <a:p>
            <a:r>
              <a:rPr lang="de-CH" dirty="0" smtClean="0"/>
              <a:t>12-13 Mittagessen Mensa (ETH, </a:t>
            </a:r>
            <a:r>
              <a:rPr lang="de-CH" dirty="0" err="1" smtClean="0"/>
              <a:t>Asia</a:t>
            </a:r>
            <a:r>
              <a:rPr lang="de-CH" dirty="0"/>
              <a:t> </a:t>
            </a:r>
            <a:r>
              <a:rPr lang="de-CH" dirty="0" smtClean="0"/>
              <a:t>oder Uni)</a:t>
            </a:r>
          </a:p>
          <a:p>
            <a:r>
              <a:rPr lang="de-CH" dirty="0" smtClean="0"/>
              <a:t>13-15 Algorithmus programmieren </a:t>
            </a:r>
            <a:r>
              <a:rPr lang="de-CH" dirty="0"/>
              <a:t>(D&amp;A</a:t>
            </a:r>
            <a:r>
              <a:rPr lang="de-CH" dirty="0" smtClean="0"/>
              <a:t>)</a:t>
            </a:r>
          </a:p>
          <a:p>
            <a:r>
              <a:rPr lang="de-CH" dirty="0" smtClean="0"/>
              <a:t>15-17 Übungen D&amp;A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8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 Studientag (20.03.)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5466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Events / Bars / </a:t>
            </a:r>
            <a:r>
              <a:rPr lang="de-CH" dirty="0" err="1" smtClean="0"/>
              <a:t>Parties</a:t>
            </a:r>
            <a:r>
              <a:rPr lang="de-CH" dirty="0" smtClean="0"/>
              <a:t> (</a:t>
            </a:r>
            <a:r>
              <a:rPr lang="de-CH" dirty="0" err="1" smtClean="0"/>
              <a:t>sponsored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…)</a:t>
            </a:r>
          </a:p>
          <a:p>
            <a:r>
              <a:rPr lang="de-CH" dirty="0" smtClean="0"/>
              <a:t>Exkursionen</a:t>
            </a:r>
          </a:p>
          <a:p>
            <a:pPr lvl="1"/>
            <a:r>
              <a:rPr lang="de-CH" dirty="0" smtClean="0"/>
              <a:t>Bsp. MS Schweiz, Wallisellen</a:t>
            </a:r>
          </a:p>
          <a:p>
            <a:r>
              <a:rPr lang="de-CH" dirty="0"/>
              <a:t>Computer Science </a:t>
            </a:r>
            <a:r>
              <a:rPr lang="de-CH" dirty="0" smtClean="0"/>
              <a:t>Colloquium (Vorträge</a:t>
            </a:r>
            <a:r>
              <a:rPr lang="de-CH" dirty="0" smtClean="0"/>
              <a:t>) [0]</a:t>
            </a:r>
            <a:endParaRPr lang="de-CH" dirty="0" smtClean="0"/>
          </a:p>
          <a:p>
            <a:pPr lvl="1"/>
            <a:r>
              <a:rPr lang="de-CH" dirty="0" smtClean="0"/>
              <a:t>Bsp. Erfinder von Scala </a:t>
            </a:r>
          </a:p>
          <a:p>
            <a:pPr lvl="1"/>
            <a:r>
              <a:rPr lang="de-CH" dirty="0" smtClean="0"/>
              <a:t>Bsp. Mitgründer VM Ware</a:t>
            </a:r>
            <a:endParaRPr lang="de-CH" dirty="0"/>
          </a:p>
          <a:p>
            <a:pPr lvl="1"/>
            <a:r>
              <a:rPr lang="de-CH" dirty="0"/>
              <a:t>Bsp. Architekt</a:t>
            </a:r>
            <a:r>
              <a:rPr lang="de-CH" dirty="0" smtClean="0"/>
              <a:t> Intel Pentium </a:t>
            </a:r>
            <a:r>
              <a:rPr lang="de-CH" dirty="0" smtClean="0"/>
              <a:t>4</a:t>
            </a:r>
            <a:endParaRPr lang="de-CH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9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Benefits</a:t>
            </a:r>
            <a:r>
              <a:rPr lang="de-CH" dirty="0"/>
              <a:t> @ ETH</a:t>
            </a:r>
          </a:p>
        </p:txBody>
      </p:sp>
    </p:spTree>
    <p:extLst>
      <p:ext uri="{BB962C8B-B14F-4D97-AF65-F5344CB8AC3E}">
        <p14:creationId xmlns:p14="http://schemas.microsoft.com/office/powerpoint/2010/main" val="359984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keBlue">
  <a:themeElements>
    <a:clrScheme name="Larissa Luk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3F3F3F"/>
      </a:hlink>
      <a:folHlink>
        <a:srgbClr val="85DFD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LukeBlue</Template>
  <TotalTime>0</TotalTime>
  <Words>571</Words>
  <Application>Microsoft Office PowerPoint</Application>
  <PresentationFormat>Bildschirmpräsentation (4:3)</PresentationFormat>
  <Paragraphs>137</Paragraphs>
  <Slides>15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LukeBlue</vt:lpstr>
      <vt:lpstr>Nach dem HSR BS an die ETH</vt:lpstr>
      <vt:lpstr>Lukas Elmer</vt:lpstr>
      <vt:lpstr>Warum ETH MS nach FH BS</vt:lpstr>
      <vt:lpstr>Warum ETH MS nach FH BS</vt:lpstr>
      <vt:lpstr>Warum ETH MS nach FH BS</vt:lpstr>
      <vt:lpstr>HS12 @ ETH</vt:lpstr>
      <vt:lpstr>HS12 @ ETH</vt:lpstr>
      <vt:lpstr>Ein Studientag (20.03.)</vt:lpstr>
      <vt:lpstr>Benefits @ ETH</vt:lpstr>
      <vt:lpstr>Benefits @ ETH</vt:lpstr>
      <vt:lpstr>ETH Preconditions</vt:lpstr>
      <vt:lpstr>ETH Preconditions</vt:lpstr>
      <vt:lpstr>Empfohlene HSR Module (für erstes Studienjahr)</vt:lpstr>
      <vt:lpstr>Noch immer interessiert? So geht’s weiter!</vt:lpstr>
      <vt:lpstr>Weitere Informationen</vt:lpstr>
    </vt:vector>
  </TitlesOfParts>
  <Company>Renuo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Nach dem HSR BS an die ETH</dc:title>
  <dc:creator>Lukas Elmer</dc:creator>
  <cp:lastModifiedBy>Lukas Elmer</cp:lastModifiedBy>
  <cp:revision>11</cp:revision>
  <dcterms:created xsi:type="dcterms:W3CDTF">2013-03-16T20:55:21Z</dcterms:created>
  <dcterms:modified xsi:type="dcterms:W3CDTF">2013-03-17T21:38:40Z</dcterms:modified>
</cp:coreProperties>
</file>