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9" r:id="rId10"/>
    <p:sldId id="264" r:id="rId11"/>
    <p:sldId id="265" r:id="rId12"/>
    <p:sldId id="266" r:id="rId13"/>
    <p:sldId id="267" r:id="rId14"/>
    <p:sldId id="270" r:id="rId15"/>
    <p:sldId id="268" r:id="rId1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9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79181F-956E-4E26-BC94-33EDF5B898D7}" type="datetimeFigureOut">
              <a:rPr lang="de-CH" smtClean="0"/>
              <a:t>17.03.2013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85DCDB-B19A-482A-B96A-D492D3C8196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61922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5DCDB-B19A-482A-B96A-D492D3C8196D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08423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winkliges Dreiec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1"/>
                </a:solidFill>
                <a:effectLst/>
              </a:defRPr>
            </a:lvl1pPr>
            <a:extLst/>
          </a:lstStyle>
          <a:p>
            <a:r>
              <a:rPr kumimoji="0" lang="de-DE" dirty="0" smtClean="0"/>
              <a:t>Titelmasterformat durch Klicken bearbeiten</a:t>
            </a:r>
            <a:endParaRPr kumimoji="0" lang="en-US" dirty="0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grpSp>
        <p:nvGrpSpPr>
          <p:cNvPr id="2" name="Gruppieren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ihand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ihand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ihand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Gerade Verbindung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6324253-CCA5-430F-A771-A07914F43539}" type="datetime1">
              <a:rPr lang="de-CH" smtClean="0"/>
              <a:t>17.03.2013</a:t>
            </a:fld>
            <a:endParaRPr lang="de-CH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de-CH" smtClean="0"/>
              <a:t>https://hsr-eth.renuo.ch</a:t>
            </a:r>
            <a:endParaRPr lang="de-CH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313436B-98DB-45AA-AD11-085C77D03FE1}" type="slidenum">
              <a:rPr lang="de-CH" smtClean="0"/>
              <a:t>‹Nr.›</a:t>
            </a:fld>
            <a:endParaRPr lang="de-CH"/>
          </a:p>
        </p:txBody>
      </p:sp>
      <p:pic>
        <p:nvPicPr>
          <p:cNvPr id="15" name="Picture 2" descr="C:\svn\svn.renuo.ch\internal\doc\logo\v2\vectorized\logo_with_slogan_print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9512" y="5505711"/>
            <a:ext cx="3323587" cy="1163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C72EBD-F769-4615-B5F7-E387653FFA6D}" type="datetime1">
              <a:rPr lang="de-CH" smtClean="0"/>
              <a:t>17.03.2013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CH" smtClean="0"/>
              <a:t>https://hsr-eth.renuo.ch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13436B-98DB-45AA-AD11-085C77D03FE1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36FB27-5C7E-4294-9116-0F52E441C768}" type="datetime1">
              <a:rPr lang="de-CH" smtClean="0"/>
              <a:t>17.03.2013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CH" smtClean="0"/>
              <a:t>https://hsr-eth.renuo.ch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13436B-98DB-45AA-AD11-085C77D03FE1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76124D9-6AED-47CD-967B-932BDA1E87C3}" type="datetime1">
              <a:rPr lang="de-CH" smtClean="0"/>
              <a:t>17.03.2013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CH" smtClean="0"/>
              <a:t>https://hsr-eth.renuo.ch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13436B-98DB-45AA-AD11-085C77D03FE1}" type="slidenum">
              <a:rPr lang="de-CH" smtClean="0"/>
              <a:t>‹Nr.›</a:t>
            </a:fld>
            <a:endParaRPr lang="de-CH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effectLst/>
              </a:defRPr>
            </a:lvl1pPr>
            <a:extLst/>
          </a:lstStyle>
          <a:p>
            <a:r>
              <a:rPr kumimoji="0" lang="de-DE" dirty="0" smtClean="0"/>
              <a:t>Titelmasterformat durch Klicken bearbeiten</a:t>
            </a:r>
            <a:endParaRPr kumimoji="0" lang="en-US" dirty="0"/>
          </a:p>
        </p:txBody>
      </p:sp>
      <p:pic>
        <p:nvPicPr>
          <p:cNvPr id="8" name="Picture 2" descr="C:\svn\svn.renuo.ch\internal\doc\logo\v2\vectorized\logo_with_slogan_print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5447" y="6309319"/>
            <a:ext cx="1341439" cy="469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38283A-F696-4F60-966C-A49D777C2577}" type="datetime1">
              <a:rPr lang="de-CH" smtClean="0"/>
              <a:t>17.03.2013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CH" smtClean="0"/>
              <a:t>https://hsr-eth.renuo.ch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13436B-98DB-45AA-AD11-085C77D03FE1}" type="slidenum">
              <a:rPr lang="de-CH" smtClean="0"/>
              <a:t>‹Nr.›</a:t>
            </a:fld>
            <a:endParaRPr lang="de-CH"/>
          </a:p>
        </p:txBody>
      </p:sp>
      <p:sp>
        <p:nvSpPr>
          <p:cNvPr id="7" name="Eingekerbter Richtungspfeil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Eingekerbter Richtungspfeil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1A48F0-20F0-43EE-81A9-51200B4A08AF}" type="datetime1">
              <a:rPr lang="de-CH" smtClean="0"/>
              <a:t>17.03.2013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CH" smtClean="0"/>
              <a:t>https://hsr-eth.renuo.ch</a:t>
            </a:r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13436B-98DB-45AA-AD11-085C77D03FE1}" type="slidenum">
              <a:rPr lang="de-CH" smtClean="0"/>
              <a:t>‹Nr.›</a:t>
            </a:fld>
            <a:endParaRPr lang="de-CH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2CBD1F-FB14-4EBD-A550-283485136BAF}" type="datetime1">
              <a:rPr lang="de-CH" smtClean="0"/>
              <a:t>17.03.2013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CH" smtClean="0"/>
              <a:t>https://hsr-eth.renuo.ch</a:t>
            </a:r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13436B-98DB-45AA-AD11-085C77D03FE1}" type="slidenum">
              <a:rPr lang="de-CH" smtClean="0"/>
              <a:t>‹Nr.›</a:t>
            </a:fld>
            <a:endParaRPr lang="de-CH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3DEB0D8-81C9-4CFF-9B3B-92B33C341158}" type="datetime1">
              <a:rPr lang="de-CH" smtClean="0"/>
              <a:t>17.03.2013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CH" smtClean="0"/>
              <a:t>https://hsr-eth.renuo.ch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13436B-98DB-45AA-AD11-085C77D03FE1}" type="slidenum">
              <a:rPr lang="de-CH" smtClean="0"/>
              <a:t>‹Nr.›</a:t>
            </a:fld>
            <a:endParaRPr lang="de-CH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13436B-98DB-45AA-AD11-085C77D03FE1}" type="slidenum">
              <a:rPr lang="de-CH" smtClean="0"/>
              <a:t>‹Nr.›</a:t>
            </a:fld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BBBCF13E-D5F6-4CC1-9535-516E81FF91C9}" type="datetime1">
              <a:rPr lang="de-CH" smtClean="0"/>
              <a:t>17.03.2013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CH" smtClean="0"/>
              <a:t>https://hsr-eth.renuo.ch</a:t>
            </a:r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13436B-98DB-45AA-AD11-085C77D03FE1}" type="slidenum">
              <a:rPr lang="de-CH" smtClean="0"/>
              <a:t>‹Nr.›</a:t>
            </a:fld>
            <a:endParaRPr lang="de-CH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FDE8AAE-D3C6-4C07-BD92-2DCD78F89E20}" type="datetime1">
              <a:rPr lang="de-CH" smtClean="0"/>
              <a:t>17.03.2013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de-CH" smtClean="0"/>
              <a:t>https://hsr-eth.renuo.ch</a:t>
            </a:r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313436B-98DB-45AA-AD11-085C77D03FE1}" type="slidenum">
              <a:rPr lang="de-CH" smtClean="0"/>
              <a:t>‹Nr.›</a:t>
            </a:fld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ihand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echtwinkliges Dreiec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Gerade Verbindung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Eingekerbter Richtungspfeil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Eingekerbter Richtungspfeil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ihand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ihand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echtwinkliges Dreiec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Gerade Verbindung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/>
          </a:bodyPr>
          <a:lstStyle>
            <a:extLst/>
          </a:lstStyle>
          <a:p>
            <a:r>
              <a:rPr kumimoji="0" lang="de-DE" dirty="0" smtClean="0"/>
              <a:t>Titelmasterformat durch Klicken bearbeiten</a:t>
            </a:r>
            <a:endParaRPr kumimoji="0" lang="en-US" dirty="0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de-DE" dirty="0" smtClean="0"/>
              <a:t>Textmasterformat bearbeiten</a:t>
            </a:r>
          </a:p>
          <a:p>
            <a:pPr lvl="1" eaLnBrk="1" latinLnBrk="0" hangingPunct="1"/>
            <a:r>
              <a:rPr kumimoji="0" lang="de-DE" dirty="0" smtClean="0"/>
              <a:t>Zweite Ebene</a:t>
            </a:r>
          </a:p>
          <a:p>
            <a:pPr lvl="2" eaLnBrk="1" latinLnBrk="0" hangingPunct="1"/>
            <a:r>
              <a:rPr kumimoji="0" lang="de-DE" dirty="0" smtClean="0"/>
              <a:t>Dritte Ebene</a:t>
            </a:r>
          </a:p>
          <a:p>
            <a:pPr lvl="3" eaLnBrk="1" latinLnBrk="0" hangingPunct="1"/>
            <a:r>
              <a:rPr kumimoji="0" lang="de-DE" dirty="0" smtClean="0"/>
              <a:t>Vierte Ebene</a:t>
            </a:r>
          </a:p>
          <a:p>
            <a:pPr lvl="4" eaLnBrk="1" latinLnBrk="0" hangingPunct="1"/>
            <a:r>
              <a:rPr kumimoji="0" lang="de-DE" dirty="0" smtClean="0"/>
              <a:t>Fünfte Ebene</a:t>
            </a:r>
            <a:endParaRPr kumimoji="0" lang="en-US" dirty="0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83E34D51-F561-4C8F-B584-C8B3CE072EB6}" type="datetime1">
              <a:rPr lang="de-CH" smtClean="0"/>
              <a:t>17.03.2013</a:t>
            </a:fld>
            <a:endParaRPr lang="de-CH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de-CH" smtClean="0"/>
              <a:t>https://hsr-eth.renuo.ch</a:t>
            </a:r>
            <a:endParaRPr lang="de-CH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E313436B-98DB-45AA-AD11-085C77D03FE1}" type="slidenum">
              <a:rPr lang="de-CH" smtClean="0"/>
              <a:t>‹Nr.›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1"/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hsr-eth.renuo.ch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ts.org/ppi" TargetMode="External"/><Relationship Id="rId2" Type="http://schemas.openxmlformats.org/officeDocument/2006/relationships/hyperlink" Target="http://www.ets.org/toef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vvz.ethz.ch/" TargetMode="External"/><Relationship Id="rId4" Type="http://schemas.openxmlformats.org/officeDocument/2006/relationships/hyperlink" Target="http://www.rektorat.ethz.ch/students/admission/master/how_to_apply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ektorat.ethz.ch/students/admission/master/prerequisites/language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lukas.elmer@gmail.com" TargetMode="External"/><Relationship Id="rId2" Type="http://schemas.openxmlformats.org/officeDocument/2006/relationships/hyperlink" Target="https://hsr-eth.renuo.ch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nf.ethz.ch/news/colloquiu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ln>
            <a:noFill/>
          </a:ln>
        </p:spPr>
        <p:txBody>
          <a:bodyPr/>
          <a:lstStyle/>
          <a:p>
            <a:r>
              <a:rPr lang="de-CH" dirty="0" smtClean="0"/>
              <a:t>Nach dem HSR BS an die ETH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Ein Erfahrungsbericht</a:t>
            </a:r>
          </a:p>
          <a:p>
            <a:r>
              <a:rPr lang="de-CH" dirty="0">
                <a:hlinkClick r:id="rId2"/>
              </a:rPr>
              <a:t>https://</a:t>
            </a:r>
            <a:r>
              <a:rPr lang="de-CH" dirty="0" smtClean="0">
                <a:hlinkClick r:id="rId2"/>
              </a:rPr>
              <a:t>hsr-eth.renuo.ch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2547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Aufenthaltsraum</a:t>
            </a:r>
          </a:p>
          <a:p>
            <a:pPr lvl="1"/>
            <a:r>
              <a:rPr lang="de-CH" dirty="0" smtClean="0"/>
              <a:t>Gratis Kaffee (</a:t>
            </a:r>
            <a:r>
              <a:rPr lang="de-CH" dirty="0" err="1" smtClean="0"/>
              <a:t>Nespresso</a:t>
            </a:r>
            <a:r>
              <a:rPr lang="de-CH" dirty="0" smtClean="0"/>
              <a:t>)</a:t>
            </a:r>
          </a:p>
          <a:p>
            <a:pPr lvl="1"/>
            <a:r>
              <a:rPr lang="de-CH" dirty="0" err="1" smtClean="0"/>
              <a:t>Billiard</a:t>
            </a:r>
            <a:endParaRPr lang="de-CH" dirty="0" smtClean="0"/>
          </a:p>
          <a:p>
            <a:pPr lvl="1"/>
            <a:r>
              <a:rPr lang="de-CH" dirty="0" err="1" smtClean="0"/>
              <a:t>Töggeli</a:t>
            </a:r>
            <a:r>
              <a:rPr lang="de-CH" dirty="0" smtClean="0"/>
              <a:t> Kasten</a:t>
            </a:r>
          </a:p>
          <a:p>
            <a:pPr lvl="1"/>
            <a:r>
              <a:rPr lang="de-CH" dirty="0" smtClean="0"/>
              <a:t>Game Konsolen</a:t>
            </a:r>
          </a:p>
          <a:p>
            <a:pPr lvl="1"/>
            <a:r>
              <a:rPr lang="de-CH" dirty="0" err="1" smtClean="0"/>
              <a:t>Bastli</a:t>
            </a:r>
            <a:endParaRPr lang="de-CH" dirty="0" smtClean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https://hsr-eth.renuo.ch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436B-98DB-45AA-AD11-085C77D03FE1}" type="slidenum">
              <a:rPr lang="de-CH" smtClean="0"/>
              <a:t>10</a:t>
            </a:fld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Benefits</a:t>
            </a:r>
            <a:r>
              <a:rPr lang="de-CH" dirty="0" smtClean="0"/>
              <a:t> @ ETH</a:t>
            </a:r>
            <a:endParaRPr lang="de-CH" dirty="0"/>
          </a:p>
        </p:txBody>
      </p:sp>
      <p:pic>
        <p:nvPicPr>
          <p:cNvPr id="7" name="Picture 2" descr="http://www.bastli.ethz.ch/gfx/Startseitenphot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269681"/>
            <a:ext cx="1700975" cy="1296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11"/>
          <a:stretch/>
        </p:blipFill>
        <p:spPr bwMode="auto">
          <a:xfrm>
            <a:off x="3923928" y="2636912"/>
            <a:ext cx="4620355" cy="2522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07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Mathe begabt / interessiert (sonst wird’s hart)</a:t>
            </a:r>
          </a:p>
          <a:p>
            <a:r>
              <a:rPr lang="de-CH" dirty="0" smtClean="0"/>
              <a:t>Selbstdisziplin</a:t>
            </a:r>
          </a:p>
          <a:p>
            <a:r>
              <a:rPr lang="de-CH" dirty="0" smtClean="0"/>
              <a:t>5er Schnitt (Grade irrelevant) [Stand FS12]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https://hsr-eth.renuo.ch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436B-98DB-45AA-AD11-085C77D03FE1}" type="slidenum">
              <a:rPr lang="de-CH" smtClean="0"/>
              <a:t>11</a:t>
            </a:fld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ETH </a:t>
            </a:r>
            <a:r>
              <a:rPr lang="de-CH" dirty="0" err="1" smtClean="0"/>
              <a:t>Preconditions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5029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CH" dirty="0"/>
              <a:t>Englisch </a:t>
            </a:r>
            <a:r>
              <a:rPr lang="de-CH" dirty="0" smtClean="0"/>
              <a:t>Diplom</a:t>
            </a:r>
          </a:p>
          <a:p>
            <a:pPr lvl="1"/>
            <a:r>
              <a:rPr lang="de-CH" dirty="0" smtClean="0"/>
              <a:t>Empfehlung</a:t>
            </a:r>
            <a:r>
              <a:rPr lang="de-CH" dirty="0" smtClean="0"/>
              <a:t>: TOEFL (min. 100 Punkte) </a:t>
            </a:r>
            <a:r>
              <a:rPr lang="de-CH" dirty="0">
                <a:hlinkClick r:id="rId2"/>
              </a:rPr>
              <a:t>http://www.ets.org/toefl</a:t>
            </a:r>
            <a:endParaRPr lang="de-CH" dirty="0"/>
          </a:p>
          <a:p>
            <a:pPr lvl="1"/>
            <a:r>
              <a:rPr lang="de-CH" dirty="0"/>
              <a:t>Bsp. Cambridge CAE</a:t>
            </a:r>
          </a:p>
          <a:p>
            <a:r>
              <a:rPr lang="de-CH" dirty="0" smtClean="0"/>
              <a:t>Personal </a:t>
            </a:r>
            <a:r>
              <a:rPr lang="de-CH" dirty="0"/>
              <a:t>Potential Index </a:t>
            </a:r>
            <a:r>
              <a:rPr lang="de-CH" dirty="0">
                <a:hlinkClick r:id="rId3"/>
              </a:rPr>
              <a:t>http://</a:t>
            </a:r>
            <a:r>
              <a:rPr lang="de-CH" dirty="0" smtClean="0">
                <a:hlinkClick r:id="rId3"/>
              </a:rPr>
              <a:t>www.ets.org/ppi</a:t>
            </a:r>
            <a:r>
              <a:rPr lang="de-CH" dirty="0" smtClean="0"/>
              <a:t> [Neu]</a:t>
            </a:r>
          </a:p>
          <a:p>
            <a:pPr lvl="1"/>
            <a:r>
              <a:rPr lang="de-CH" dirty="0" smtClean="0"/>
              <a:t>Ersetzt Empfehlungsschreiben</a:t>
            </a:r>
            <a:endParaRPr lang="de-CH" dirty="0"/>
          </a:p>
          <a:p>
            <a:r>
              <a:rPr lang="de-CH" dirty="0" smtClean="0"/>
              <a:t>Bewerbung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smtClean="0">
                <a:hlinkClick r:id="rId4"/>
              </a:rPr>
              <a:t>http</a:t>
            </a:r>
            <a:r>
              <a:rPr lang="de-CH" dirty="0">
                <a:hlinkClick r:id="rId4"/>
              </a:rPr>
              <a:t>://</a:t>
            </a:r>
            <a:r>
              <a:rPr lang="de-CH" dirty="0" smtClean="0">
                <a:hlinkClick r:id="rId4"/>
              </a:rPr>
              <a:t>www.rektorat.ethz.ch/students/admission/master/how_to_apply</a:t>
            </a:r>
            <a:endParaRPr lang="de-CH" dirty="0" smtClean="0"/>
          </a:p>
          <a:p>
            <a:r>
              <a:rPr lang="de-CH" dirty="0" smtClean="0"/>
              <a:t>Tipp: Öffentliches Vorlesungsverzeichnis</a:t>
            </a:r>
            <a:r>
              <a:rPr lang="de-CH" dirty="0"/>
              <a:t/>
            </a:r>
            <a:br>
              <a:rPr lang="de-CH" dirty="0"/>
            </a:br>
            <a:r>
              <a:rPr lang="de-CH" dirty="0">
                <a:hlinkClick r:id="rId5"/>
              </a:rPr>
              <a:t>http://www.vvz.ethz.ch</a:t>
            </a:r>
            <a:r>
              <a:rPr lang="de-CH" dirty="0" smtClean="0">
                <a:hlinkClick r:id="rId5"/>
              </a:rPr>
              <a:t>/</a:t>
            </a:r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https://hsr-eth.renuo.ch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436B-98DB-45AA-AD11-085C77D03FE1}" type="slidenum">
              <a:rPr lang="de-CH" smtClean="0"/>
              <a:t>12</a:t>
            </a:fld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ETH </a:t>
            </a:r>
            <a:r>
              <a:rPr lang="de-CH" dirty="0" err="1"/>
              <a:t>Preconditions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0775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Analysis 1 &amp; 2</a:t>
            </a:r>
          </a:p>
          <a:p>
            <a:r>
              <a:rPr lang="de-CH" dirty="0" smtClean="0"/>
              <a:t>Mathe 2 (Beweistechniken)</a:t>
            </a:r>
          </a:p>
          <a:p>
            <a:r>
              <a:rPr lang="de-CH" dirty="0" smtClean="0"/>
              <a:t>Mathe 1</a:t>
            </a:r>
          </a:p>
          <a:p>
            <a:r>
              <a:rPr lang="de-CH" dirty="0" smtClean="0"/>
              <a:t>Wahrscheinlichkeit und Statistik (Praxisbezug)</a:t>
            </a:r>
          </a:p>
          <a:p>
            <a:r>
              <a:rPr lang="de-CH" dirty="0" smtClean="0"/>
              <a:t>Programmieren 2</a:t>
            </a:r>
          </a:p>
          <a:p>
            <a:r>
              <a:rPr lang="de-CH" dirty="0" smtClean="0"/>
              <a:t>Programmieren allgemein / Praxiserfahrung</a:t>
            </a:r>
          </a:p>
          <a:p>
            <a:pPr lvl="1"/>
            <a:r>
              <a:rPr lang="de-CH" dirty="0" err="1" smtClean="0"/>
              <a:t>Prog</a:t>
            </a:r>
            <a:r>
              <a:rPr lang="de-CH" dirty="0" smtClean="0"/>
              <a:t> 1-3, User Interfaces 1, SE2 Projekt, SA/BA, Internettechnologien, Datenbanken, </a:t>
            </a:r>
            <a:r>
              <a:rPr lang="de-CH" dirty="0" err="1" smtClean="0"/>
              <a:t>PnProg</a:t>
            </a:r>
            <a:r>
              <a:rPr lang="de-CH" dirty="0" smtClean="0"/>
              <a:t>, …</a:t>
            </a:r>
          </a:p>
          <a:p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https://hsr-eth.renuo.ch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436B-98DB-45AA-AD11-085C77D03FE1}" type="slidenum">
              <a:rPr lang="de-CH" smtClean="0"/>
              <a:t>13</a:t>
            </a:fld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Empfohlene HSR Module (für erstes Studienjahr)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01584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TOEFL Test anmelden</a:t>
            </a:r>
          </a:p>
          <a:p>
            <a:r>
              <a:rPr lang="de-CH" dirty="0"/>
              <a:t>2 Empfehlungsschreiben </a:t>
            </a:r>
            <a:r>
              <a:rPr lang="de-CH" dirty="0" smtClean="0"/>
              <a:t>organisieren</a:t>
            </a:r>
          </a:p>
          <a:p>
            <a:r>
              <a:rPr lang="de-CH" dirty="0" smtClean="0"/>
              <a:t>ETH Bewerbung schreiben (online)</a:t>
            </a:r>
          </a:p>
          <a:p>
            <a:pPr lvl="1"/>
            <a:r>
              <a:rPr lang="de-CH" dirty="0"/>
              <a:t>Deadline: 15. April </a:t>
            </a:r>
            <a:r>
              <a:rPr lang="de-CH" dirty="0" smtClean="0"/>
              <a:t>2013</a:t>
            </a:r>
          </a:p>
          <a:p>
            <a:pPr lvl="1"/>
            <a:r>
              <a:rPr lang="de-CH" dirty="0" smtClean="0"/>
              <a:t>Englisch Zertifikat (TOEFL Test) kann nachgereicht werden</a:t>
            </a:r>
          </a:p>
          <a:p>
            <a:pPr lvl="2"/>
            <a:r>
              <a:rPr lang="de-CH" dirty="0" smtClean="0"/>
              <a:t>Anforderung C1</a:t>
            </a:r>
            <a:br>
              <a:rPr lang="de-CH" dirty="0" smtClean="0"/>
            </a:br>
            <a:r>
              <a:rPr lang="de-CH" dirty="0" smtClean="0">
                <a:hlinkClick r:id="rId2"/>
              </a:rPr>
              <a:t>http</a:t>
            </a:r>
            <a:r>
              <a:rPr lang="de-CH" dirty="0">
                <a:hlinkClick r:id="rId2"/>
              </a:rPr>
              <a:t>://</a:t>
            </a:r>
            <a:r>
              <a:rPr lang="de-CH" dirty="0" smtClean="0">
                <a:hlinkClick r:id="rId2"/>
              </a:rPr>
              <a:t>www.rektorat.ethz.ch/students/admission/master/prerequisites/language</a:t>
            </a:r>
            <a:r>
              <a:rPr lang="de-CH" dirty="0" smtClean="0"/>
              <a:t> </a:t>
            </a:r>
          </a:p>
          <a:p>
            <a:endParaRPr lang="de-CH" dirty="0" smtClean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https://hsr-eth.renuo.ch</a:t>
            </a:r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436B-98DB-45AA-AD11-085C77D03FE1}" type="slidenum">
              <a:rPr lang="de-CH" smtClean="0"/>
              <a:t>14</a:t>
            </a:fld>
            <a:endParaRPr lang="de-CH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Noch immer interessiert?</a:t>
            </a:r>
            <a:br>
              <a:rPr lang="de-CH" dirty="0" smtClean="0"/>
            </a:br>
            <a:r>
              <a:rPr lang="de-CH" dirty="0" smtClean="0"/>
              <a:t>So geht’s weiter!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89916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>
                <a:hlinkClick r:id="rId2"/>
              </a:rPr>
              <a:t>https</a:t>
            </a:r>
            <a:r>
              <a:rPr lang="de-CH" dirty="0">
                <a:hlinkClick r:id="rId2"/>
              </a:rPr>
              <a:t>://</a:t>
            </a:r>
            <a:r>
              <a:rPr lang="de-CH" dirty="0" smtClean="0">
                <a:hlinkClick r:id="rId2"/>
              </a:rPr>
              <a:t>hsr-eth.renuo.ch</a:t>
            </a:r>
            <a:endParaRPr lang="de-CH" dirty="0" smtClean="0"/>
          </a:p>
          <a:p>
            <a:r>
              <a:rPr lang="de-CH" dirty="0" smtClean="0">
                <a:hlinkClick r:id="rId3"/>
              </a:rPr>
              <a:t>lukas.elmer@gmail.com</a:t>
            </a:r>
            <a:endParaRPr lang="de-CH" dirty="0" smtClean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https://hsr-eth.renuo.ch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436B-98DB-45AA-AD11-085C77D03FE1}" type="slidenum">
              <a:rPr lang="de-CH" smtClean="0"/>
              <a:t>15</a:t>
            </a:fld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Weitere Informationen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9711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HSR Bachelor: HS09 - FS12</a:t>
            </a:r>
          </a:p>
          <a:p>
            <a:r>
              <a:rPr lang="de-CH" dirty="0" smtClean="0"/>
              <a:t>ETH Master: HS12 - jetzt</a:t>
            </a:r>
          </a:p>
          <a:p>
            <a:r>
              <a:rPr lang="de-CH" dirty="0" smtClean="0"/>
              <a:t>FS11 – jetzt</a:t>
            </a:r>
          </a:p>
          <a:p>
            <a:pPr lvl="1"/>
            <a:r>
              <a:rPr lang="de-CH" dirty="0" smtClean="0"/>
              <a:t>Gründung </a:t>
            </a:r>
            <a:r>
              <a:rPr lang="de-CH" dirty="0" err="1" smtClean="0"/>
              <a:t>Renuo</a:t>
            </a:r>
            <a:r>
              <a:rPr lang="de-CH" dirty="0" smtClean="0"/>
              <a:t> GmbH</a:t>
            </a:r>
          </a:p>
          <a:p>
            <a:pPr lvl="1"/>
            <a:r>
              <a:rPr lang="de-CH" dirty="0" smtClean="0"/>
              <a:t>4 Mitarbeiter</a:t>
            </a:r>
          </a:p>
          <a:p>
            <a:pPr lvl="1"/>
            <a:r>
              <a:rPr lang="de-CH" dirty="0"/>
              <a:t>Teilzeit </a:t>
            </a:r>
            <a:r>
              <a:rPr lang="de-CH" dirty="0" smtClean="0"/>
              <a:t>Arbeit</a:t>
            </a:r>
          </a:p>
          <a:p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https://hsr-eth.renuo.ch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436B-98DB-45AA-AD11-085C77D03FE1}" type="slidenum">
              <a:rPr lang="de-CH" smtClean="0"/>
              <a:t>2</a:t>
            </a:fld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Lukas Elmer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0058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https://hsr-eth.renuo.ch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436B-98DB-45AA-AD11-085C77D03FE1}" type="slidenum">
              <a:rPr lang="de-CH" smtClean="0"/>
              <a:t>3</a:t>
            </a:fld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Warum ETH MS nach FH BS</a:t>
            </a:r>
          </a:p>
        </p:txBody>
      </p:sp>
      <p:pic>
        <p:nvPicPr>
          <p:cNvPr id="1026" name="Picture 2" descr="C:\Users\Lukas\Downloads\3540194068_6edb4ca195_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5877" y="1412776"/>
            <a:ext cx="5512247" cy="445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951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Theoretisches Grundverständnis</a:t>
            </a:r>
          </a:p>
          <a:p>
            <a:r>
              <a:rPr lang="de-CH" dirty="0" smtClean="0"/>
              <a:t>Öffnet neue Türen</a:t>
            </a:r>
          </a:p>
          <a:p>
            <a:pPr lvl="1"/>
            <a:r>
              <a:rPr lang="de-CH" dirty="0" smtClean="0"/>
              <a:t>International anerkannt</a:t>
            </a:r>
          </a:p>
          <a:p>
            <a:pPr lvl="1"/>
            <a:r>
              <a:rPr lang="de-CH" dirty="0" smtClean="0"/>
              <a:t>Forschung</a:t>
            </a:r>
          </a:p>
          <a:p>
            <a:pPr lvl="1"/>
            <a:r>
              <a:rPr lang="de-CH" dirty="0" smtClean="0"/>
              <a:t>Akademische Karriere</a:t>
            </a:r>
          </a:p>
          <a:p>
            <a:r>
              <a:rPr lang="de-CH" dirty="0" smtClean="0"/>
              <a:t>Dauert «nur» 2.5 Jahre</a:t>
            </a:r>
          </a:p>
          <a:p>
            <a:pPr lvl="1"/>
            <a:r>
              <a:rPr lang="de-CH" dirty="0" smtClean="0"/>
              <a:t>~1 Jahr für Auflagen (43 ETCS Punkte)</a:t>
            </a:r>
          </a:p>
          <a:p>
            <a:pPr lvl="1"/>
            <a:r>
              <a:rPr lang="de-CH" dirty="0" smtClean="0"/>
              <a:t>1.5 Jahre Master Studium</a:t>
            </a:r>
          </a:p>
          <a:p>
            <a:pPr lvl="1"/>
            <a:r>
              <a:rPr lang="de-CH" dirty="0" smtClean="0"/>
              <a:t>Teilzeit Arbeit möglich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https://hsr-eth.renuo.ch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436B-98DB-45AA-AD11-085C77D03FE1}" type="slidenum">
              <a:rPr lang="de-CH" smtClean="0"/>
              <a:t>4</a:t>
            </a:fld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Warum ETH MS nach FH BS</a:t>
            </a:r>
          </a:p>
        </p:txBody>
      </p:sp>
    </p:spTree>
    <p:extLst>
      <p:ext uri="{BB962C8B-B14F-4D97-AF65-F5344CB8AC3E}">
        <p14:creationId xmlns:p14="http://schemas.microsoft.com/office/powerpoint/2010/main" val="704562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Fredrick </a:t>
            </a:r>
            <a:r>
              <a:rPr lang="de-CH" dirty="0" err="1" smtClean="0"/>
              <a:t>Egli</a:t>
            </a:r>
            <a:r>
              <a:rPr lang="de-CH" dirty="0" smtClean="0"/>
              <a:t>: «»</a:t>
            </a:r>
          </a:p>
          <a:p>
            <a:r>
              <a:rPr lang="de-CH" dirty="0" smtClean="0"/>
              <a:t>Ralf Sager: «»</a:t>
            </a:r>
          </a:p>
          <a:p>
            <a:r>
              <a:rPr lang="de-CH" dirty="0"/>
              <a:t>Sandro </a:t>
            </a:r>
            <a:r>
              <a:rPr lang="de-CH" dirty="0" err="1" smtClean="0"/>
              <a:t>Felicioni</a:t>
            </a:r>
            <a:r>
              <a:rPr lang="de-CH" dirty="0" smtClean="0"/>
              <a:t>: «»</a:t>
            </a:r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https://hsr-eth.renuo.ch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436B-98DB-45AA-AD11-085C77D03FE1}" type="slidenum">
              <a:rPr lang="de-CH" smtClean="0"/>
              <a:t>5</a:t>
            </a:fld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Warum ETH MS nach FH BS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4596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Gutes Umfeld, motivierte Studenten</a:t>
            </a:r>
          </a:p>
          <a:p>
            <a:pPr lvl="1"/>
            <a:r>
              <a:rPr lang="de-CH" dirty="0" smtClean="0"/>
              <a:t>~12 FH BS Abgänger</a:t>
            </a:r>
          </a:p>
          <a:p>
            <a:r>
              <a:rPr lang="de-CH" dirty="0" smtClean="0"/>
              <a:t>Module</a:t>
            </a:r>
          </a:p>
          <a:p>
            <a:pPr lvl="1"/>
            <a:r>
              <a:rPr lang="de-CH" dirty="0" smtClean="0"/>
              <a:t>Diskrete Mathematik</a:t>
            </a:r>
          </a:p>
          <a:p>
            <a:pPr lvl="1"/>
            <a:r>
              <a:rPr lang="de-CH" dirty="0" smtClean="0"/>
              <a:t>Theoretische Informatik</a:t>
            </a:r>
          </a:p>
          <a:p>
            <a:pPr lvl="1"/>
            <a:r>
              <a:rPr lang="de-CH" dirty="0" smtClean="0"/>
              <a:t>Wahrscheinlichkeit und Statistik</a:t>
            </a:r>
          </a:p>
          <a:p>
            <a:pPr lvl="1"/>
            <a:r>
              <a:rPr lang="de-CH" dirty="0" smtClean="0"/>
              <a:t>(Lineare Algebra)</a:t>
            </a:r>
          </a:p>
          <a:p>
            <a:r>
              <a:rPr lang="de-CH" dirty="0" smtClean="0"/>
              <a:t>Sehr Mathe-</a:t>
            </a:r>
            <a:r>
              <a:rPr lang="de-CH" dirty="0" err="1" smtClean="0"/>
              <a:t>lastig</a:t>
            </a:r>
            <a:r>
              <a:rPr lang="de-CH" dirty="0" smtClean="0"/>
              <a:t>: Beweisen Sie…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https://hsr-eth.renuo.ch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436B-98DB-45AA-AD11-085C77D03FE1}" type="slidenum">
              <a:rPr lang="de-CH" smtClean="0"/>
              <a:t>6</a:t>
            </a:fld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HS12 @ ETH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841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CH" dirty="0" smtClean="0"/>
              <a:t>Vorlesungen</a:t>
            </a:r>
          </a:p>
          <a:p>
            <a:pPr lvl="1"/>
            <a:r>
              <a:rPr lang="de-CH" dirty="0" smtClean="0"/>
              <a:t>Meistens sehr gut</a:t>
            </a:r>
          </a:p>
          <a:p>
            <a:pPr lvl="1"/>
            <a:r>
              <a:rPr lang="de-CH" dirty="0" smtClean="0"/>
              <a:t>Schnell</a:t>
            </a:r>
          </a:p>
          <a:p>
            <a:r>
              <a:rPr lang="de-CH" dirty="0" smtClean="0"/>
              <a:t>Übungen</a:t>
            </a:r>
          </a:p>
          <a:p>
            <a:pPr lvl="1"/>
            <a:r>
              <a:rPr lang="de-CH" dirty="0" smtClean="0"/>
              <a:t>z.T. sehr schwierig</a:t>
            </a:r>
          </a:p>
          <a:p>
            <a:pPr lvl="1"/>
            <a:r>
              <a:rPr lang="de-CH" dirty="0" smtClean="0"/>
              <a:t>Betreut nur durch die Assistenten</a:t>
            </a:r>
          </a:p>
          <a:p>
            <a:pPr lvl="1"/>
            <a:r>
              <a:rPr lang="de-CH" dirty="0" smtClean="0"/>
              <a:t>Kein Kontakt zu den Dozenten (ausser Vorlesung)</a:t>
            </a:r>
          </a:p>
          <a:p>
            <a:pPr lvl="1"/>
            <a:r>
              <a:rPr lang="de-CH" dirty="0" smtClean="0"/>
              <a:t>Keine Testate für Auflagefächer (FH Abgänger)</a:t>
            </a:r>
          </a:p>
          <a:p>
            <a:r>
              <a:rPr lang="de-CH" dirty="0" smtClean="0"/>
              <a:t>Prüfungen</a:t>
            </a:r>
          </a:p>
          <a:p>
            <a:pPr lvl="1"/>
            <a:r>
              <a:rPr lang="de-CH" dirty="0" smtClean="0"/>
              <a:t>Sehr schwierig</a:t>
            </a:r>
            <a:endParaRPr lang="de-CH" dirty="0"/>
          </a:p>
          <a:p>
            <a:pPr lvl="1"/>
            <a:r>
              <a:rPr lang="de-CH" dirty="0"/>
              <a:t>Einfache Notenskala</a:t>
            </a:r>
          </a:p>
          <a:p>
            <a:pPr lvl="2"/>
            <a:r>
              <a:rPr lang="de-CH" dirty="0"/>
              <a:t>Bsp. </a:t>
            </a:r>
            <a:r>
              <a:rPr lang="de-CH" dirty="0" err="1" smtClean="0"/>
              <a:t>W’keit</a:t>
            </a:r>
            <a:r>
              <a:rPr lang="de-CH" dirty="0" smtClean="0"/>
              <a:t> </a:t>
            </a:r>
            <a:r>
              <a:rPr lang="de-CH" dirty="0"/>
              <a:t>und Statistik: </a:t>
            </a:r>
            <a:r>
              <a:rPr lang="de-CH" dirty="0" smtClean="0"/>
              <a:t>bestanden mit 13/40 Punkten</a:t>
            </a:r>
            <a:endParaRPr lang="de-CH" dirty="0"/>
          </a:p>
          <a:p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https://hsr-eth.renuo.ch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436B-98DB-45AA-AD11-085C77D03FE1}" type="slidenum">
              <a:rPr lang="de-CH" smtClean="0"/>
              <a:t>7</a:t>
            </a:fld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HS12 @ ETH</a:t>
            </a:r>
          </a:p>
        </p:txBody>
      </p:sp>
    </p:spTree>
    <p:extLst>
      <p:ext uri="{BB962C8B-B14F-4D97-AF65-F5344CB8AC3E}">
        <p14:creationId xmlns:p14="http://schemas.microsoft.com/office/powerpoint/2010/main" val="35849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8-10 Vorlesung Datenbanken</a:t>
            </a:r>
          </a:p>
          <a:p>
            <a:r>
              <a:rPr lang="de-CH" dirty="0" smtClean="0"/>
              <a:t>10-12 Übungen vorbereiten (D&amp;A)</a:t>
            </a:r>
          </a:p>
          <a:p>
            <a:r>
              <a:rPr lang="de-CH" dirty="0" smtClean="0"/>
              <a:t>12-13 Mittagessen Mensa (ETH, </a:t>
            </a:r>
            <a:r>
              <a:rPr lang="de-CH" dirty="0" err="1" smtClean="0"/>
              <a:t>Asia</a:t>
            </a:r>
            <a:r>
              <a:rPr lang="de-CH" dirty="0"/>
              <a:t> </a:t>
            </a:r>
            <a:r>
              <a:rPr lang="de-CH" dirty="0" smtClean="0"/>
              <a:t>oder Uni)</a:t>
            </a:r>
          </a:p>
          <a:p>
            <a:r>
              <a:rPr lang="de-CH" dirty="0" smtClean="0"/>
              <a:t>13-15 Algorithmus programmieren </a:t>
            </a:r>
            <a:r>
              <a:rPr lang="de-CH" dirty="0"/>
              <a:t>(D&amp;A</a:t>
            </a:r>
            <a:r>
              <a:rPr lang="de-CH" dirty="0" smtClean="0"/>
              <a:t>)</a:t>
            </a:r>
          </a:p>
          <a:p>
            <a:r>
              <a:rPr lang="de-CH" dirty="0" smtClean="0"/>
              <a:t>15-17 Übungen D&amp;A</a:t>
            </a:r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https://hsr-eth.renuo.ch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436B-98DB-45AA-AD11-085C77D03FE1}" type="slidenum">
              <a:rPr lang="de-CH" smtClean="0"/>
              <a:t>8</a:t>
            </a:fld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Ein Studientag (20.03.)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5466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Events / Bars / </a:t>
            </a:r>
            <a:r>
              <a:rPr lang="de-CH" dirty="0" err="1" smtClean="0"/>
              <a:t>Parties</a:t>
            </a:r>
            <a:r>
              <a:rPr lang="de-CH" dirty="0" smtClean="0"/>
              <a:t> (</a:t>
            </a:r>
            <a:r>
              <a:rPr lang="de-CH" dirty="0" err="1" smtClean="0"/>
              <a:t>sponsored</a:t>
            </a:r>
            <a:r>
              <a:rPr lang="de-CH" dirty="0" smtClean="0"/>
              <a:t> </a:t>
            </a:r>
            <a:r>
              <a:rPr lang="de-CH" dirty="0" err="1" smtClean="0"/>
              <a:t>by</a:t>
            </a:r>
            <a:r>
              <a:rPr lang="de-CH" dirty="0" smtClean="0"/>
              <a:t>…)</a:t>
            </a:r>
          </a:p>
          <a:p>
            <a:r>
              <a:rPr lang="de-CH" dirty="0" smtClean="0"/>
              <a:t>Exkursionen</a:t>
            </a:r>
          </a:p>
          <a:p>
            <a:pPr lvl="1"/>
            <a:r>
              <a:rPr lang="de-CH" dirty="0" smtClean="0"/>
              <a:t>Bsp. MS Schweiz, Wallisellen</a:t>
            </a:r>
          </a:p>
          <a:p>
            <a:r>
              <a:rPr lang="de-CH" dirty="0"/>
              <a:t>Computer Science </a:t>
            </a:r>
            <a:r>
              <a:rPr lang="de-CH" dirty="0" smtClean="0"/>
              <a:t>Colloquium (Vorträge)</a:t>
            </a:r>
          </a:p>
          <a:p>
            <a:pPr lvl="1"/>
            <a:r>
              <a:rPr lang="de-CH" dirty="0" smtClean="0"/>
              <a:t>Bsp. Erfinder von Scala </a:t>
            </a:r>
          </a:p>
          <a:p>
            <a:pPr lvl="1"/>
            <a:r>
              <a:rPr lang="de-CH" dirty="0" smtClean="0"/>
              <a:t>Bsp. Mitgründer VM Ware</a:t>
            </a:r>
            <a:endParaRPr lang="de-CH" dirty="0"/>
          </a:p>
          <a:p>
            <a:pPr lvl="1"/>
            <a:r>
              <a:rPr lang="de-CH" dirty="0"/>
              <a:t>Bsp. Architekt</a:t>
            </a:r>
            <a:r>
              <a:rPr lang="de-CH" dirty="0" smtClean="0"/>
              <a:t> Intel Pentium 4</a:t>
            </a:r>
          </a:p>
          <a:p>
            <a:pPr lvl="1"/>
            <a:r>
              <a:rPr lang="de-CH" dirty="0">
                <a:hlinkClick r:id="rId2"/>
              </a:rPr>
              <a:t>http://www.inf.ethz.ch/news/colloquium</a:t>
            </a:r>
            <a:r>
              <a:rPr lang="de-CH" dirty="0" smtClean="0">
                <a:hlinkClick r:id="rId2"/>
              </a:rPr>
              <a:t>/</a:t>
            </a:r>
            <a:endParaRPr lang="de-CH" dirty="0" smtClean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https://hsr-eth.renuo.ch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436B-98DB-45AA-AD11-085C77D03FE1}" type="slidenum">
              <a:rPr lang="de-CH" smtClean="0"/>
              <a:t>9</a:t>
            </a:fld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Benefits</a:t>
            </a:r>
            <a:r>
              <a:rPr lang="de-CH" dirty="0"/>
              <a:t> @ ETH</a:t>
            </a:r>
          </a:p>
        </p:txBody>
      </p:sp>
    </p:spTree>
    <p:extLst>
      <p:ext uri="{BB962C8B-B14F-4D97-AF65-F5344CB8AC3E}">
        <p14:creationId xmlns:p14="http://schemas.microsoft.com/office/powerpoint/2010/main" val="3599844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ukeBlue">
  <a:themeElements>
    <a:clrScheme name="Larissa Luke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3F3F3F"/>
      </a:hlink>
      <a:folHlink>
        <a:srgbClr val="85DFD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imo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LukeBlue</Template>
  <TotalTime>0</TotalTime>
  <Words>473</Words>
  <Application>Microsoft Office PowerPoint</Application>
  <PresentationFormat>Bildschirmpräsentation (4:3)</PresentationFormat>
  <Paragraphs>128</Paragraphs>
  <Slides>15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6" baseType="lpstr">
      <vt:lpstr>LukeBlue</vt:lpstr>
      <vt:lpstr>Nach dem HSR BS an die ETH</vt:lpstr>
      <vt:lpstr>Lukas Elmer</vt:lpstr>
      <vt:lpstr>Warum ETH MS nach FH BS</vt:lpstr>
      <vt:lpstr>Warum ETH MS nach FH BS</vt:lpstr>
      <vt:lpstr>Warum ETH MS nach FH BS</vt:lpstr>
      <vt:lpstr>HS12 @ ETH</vt:lpstr>
      <vt:lpstr>HS12 @ ETH</vt:lpstr>
      <vt:lpstr>Ein Studientag (20.03.)</vt:lpstr>
      <vt:lpstr>Benefits @ ETH</vt:lpstr>
      <vt:lpstr>Benefits @ ETH</vt:lpstr>
      <vt:lpstr>ETH Preconditions</vt:lpstr>
      <vt:lpstr>ETH Preconditions</vt:lpstr>
      <vt:lpstr>Empfohlene HSR Module (für erstes Studienjahr)</vt:lpstr>
      <vt:lpstr>Noch immer interessiert? So geht’s weiter!</vt:lpstr>
      <vt:lpstr>Weitere Informationen</vt:lpstr>
    </vt:vector>
  </TitlesOfParts>
  <Company>Renuo GmbH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Nach dem HSR BS an die ETH</dc:title>
  <dc:creator>Lukas Elmer</dc:creator>
  <cp:lastModifiedBy>Lukas Elmer</cp:lastModifiedBy>
  <cp:revision>3</cp:revision>
  <dcterms:created xsi:type="dcterms:W3CDTF">2013-03-16T20:55:21Z</dcterms:created>
  <dcterms:modified xsi:type="dcterms:W3CDTF">2013-03-17T17:35:55Z</dcterms:modified>
</cp:coreProperties>
</file>