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00" r:id="rId2"/>
    <p:sldId id="335" r:id="rId3"/>
    <p:sldId id="336" r:id="rId4"/>
    <p:sldId id="337" r:id="rId5"/>
    <p:sldId id="341" r:id="rId6"/>
    <p:sldId id="342" r:id="rId7"/>
    <p:sldId id="343" r:id="rId8"/>
    <p:sldId id="338" r:id="rId9"/>
    <p:sldId id="339" r:id="rId10"/>
    <p:sldId id="340" r:id="rId11"/>
    <p:sldId id="344" r:id="rId12"/>
    <p:sldId id="360" r:id="rId13"/>
    <p:sldId id="345" r:id="rId14"/>
    <p:sldId id="361" r:id="rId15"/>
    <p:sldId id="346" r:id="rId16"/>
    <p:sldId id="362" r:id="rId17"/>
    <p:sldId id="347" r:id="rId18"/>
    <p:sldId id="356" r:id="rId19"/>
    <p:sldId id="357" r:id="rId20"/>
    <p:sldId id="349" r:id="rId21"/>
    <p:sldId id="348" r:id="rId22"/>
    <p:sldId id="358" r:id="rId23"/>
    <p:sldId id="363" r:id="rId24"/>
    <p:sldId id="364" r:id="rId25"/>
    <p:sldId id="359" r:id="rId26"/>
    <p:sldId id="350" r:id="rId27"/>
    <p:sldId id="351" r:id="rId28"/>
    <p:sldId id="352" r:id="rId29"/>
    <p:sldId id="353" r:id="rId30"/>
    <p:sldId id="355" r:id="rId31"/>
  </p:sldIdLst>
  <p:sldSz cx="9906000" cy="6858000" type="A4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  <p:cmAuthor id="4" name="van Diest, Monique" initials="vDM" lastIdx="8" clrIdx="3">
    <p:extLst>
      <p:ext uri="{19B8F6BF-5375-455C-9EA6-DF929625EA0E}">
        <p15:presenceInfo xmlns:p15="http://schemas.microsoft.com/office/powerpoint/2012/main" userId="S-1-5-21-675882491-1800107303-2118856591-25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CFCFD"/>
    <a:srgbClr val="FCFDFD"/>
    <a:srgbClr val="FDFDFD"/>
    <a:srgbClr val="FDFDFE"/>
    <a:srgbClr val="FDFEFE"/>
    <a:srgbClr val="FEFEFE"/>
    <a:srgbClr val="FEFEFF"/>
    <a:srgbClr val="FEFFFF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25" autoAdjust="0"/>
  </p:normalViewPr>
  <p:slideViewPr>
    <p:cSldViewPr snapToObjects="1" showGuides="1">
      <p:cViewPr>
        <p:scale>
          <a:sx n="116" d="100"/>
          <a:sy n="116" d="100"/>
        </p:scale>
        <p:origin x="1224" y="108"/>
      </p:cViewPr>
      <p:guideLst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-4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Objects="1" showGuides="1">
      <p:cViewPr varScale="1">
        <p:scale>
          <a:sx n="74" d="100"/>
          <a:sy n="74" d="100"/>
        </p:scale>
        <p:origin x="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53533-40E1-4EDF-B1A5-107A4986D4C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60A0-84EA-4413-9F12-1CD516DD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3812"/>
            <a:ext cx="44577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38464"/>
            <a:ext cx="5760000" cy="4249960"/>
          </a:xfrm>
          <a:prstGeom prst="rect">
            <a:avLst/>
          </a:prstGeom>
        </p:spPr>
        <p:txBody>
          <a:bodyPr vert="horz" lIns="36000" tIns="36000" rIns="36000" bIns="3600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80D87B3A-611C-464F-B7F7-E9A51E982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9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accent5"/>
        </a:solidFill>
        <a:latin typeface="Arial Narrow" panose="020B0606020202030204" pitchFamily="34" charset="0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141288" indent="-141288" algn="l" defTabSz="360363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334963" indent="-171450" algn="l" defTabSz="914400" rtl="0" eaLnBrk="1" latinLnBrk="0" hangingPunct="1"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228600" indent="-228600" algn="l" defTabSz="914400" rtl="0" eaLnBrk="1" latinLnBrk="0" hangingPunct="1">
      <a:buFont typeface="+mj-lt"/>
      <a:buAutoNum type="arabicPeriod"/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693738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87B3A-611C-464F-B7F7-E9A51E9828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1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to.kpmg.nl/2hOgmvR" TargetMode="External"/><Relationship Id="rId3" Type="http://schemas.openxmlformats.org/officeDocument/2006/relationships/hyperlink" Target="http://to.kpmg.nl/2iv8HTV" TargetMode="External"/><Relationship Id="rId7" Type="http://schemas.openxmlformats.org/officeDocument/2006/relationships/hyperlink" Target="http://to.kpmg.nl/2i6b5NQ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://to.kpmg.nl/2ivbvAp" TargetMode="External"/><Relationship Id="rId5" Type="http://schemas.openxmlformats.org/officeDocument/2006/relationships/hyperlink" Target="http://to.kpmg.nl/2j4tejc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to.kpmg.nl/2i6acoF" TargetMode="External"/><Relationship Id="rId1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 - No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68000" y="1440000"/>
            <a:ext cx="7077613" cy="3434000"/>
          </a:xfrm>
        </p:spPr>
        <p:txBody>
          <a:bodyPr anchor="t" anchorCtr="0"/>
          <a:lstStyle>
            <a:lvl1pPr algn="l">
              <a:defRPr sz="110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Title slide – </a:t>
            </a:r>
            <a:br>
              <a:rPr lang="en-GB" dirty="0" smtClean="0"/>
            </a:br>
            <a:r>
              <a:rPr lang="en-GB" dirty="0" smtClean="0"/>
              <a:t>no image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268000" y="861125"/>
            <a:ext cx="803813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67999" y="5036399"/>
            <a:ext cx="7077613" cy="1011975"/>
          </a:xfrm>
          <a:noFill/>
        </p:spPr>
        <p:txBody>
          <a:bodyPr/>
          <a:lstStyle>
            <a:lvl1pPr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1100" b="1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Tx/>
              <a:defRPr sz="1100" b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 sz="1100" b="1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 b="1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8723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41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6100" y="1439999"/>
            <a:ext cx="1688848" cy="4621075"/>
          </a:xfrm>
          <a:solidFill>
            <a:srgbClr val="0091DA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48000" y="1439999"/>
            <a:ext cx="6897613" cy="4621075"/>
          </a:xfrm>
          <a:solidFill>
            <a:schemeClr val="bg1"/>
          </a:solidFill>
          <a:ln>
            <a:solidFill>
              <a:srgbClr val="0091DA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8185183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5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6100" y="1439999"/>
            <a:ext cx="1690688" cy="4608000"/>
          </a:xfrm>
          <a:solidFill>
            <a:srgbClr val="0091DA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46338" y="1439999"/>
            <a:ext cx="3329623" cy="4608000"/>
          </a:xfrm>
          <a:solidFill>
            <a:schemeClr val="bg1"/>
          </a:solidFill>
          <a:ln>
            <a:solidFill>
              <a:srgbClr val="0091DA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15990" y="1439999"/>
            <a:ext cx="3329623" cy="4608000"/>
          </a:xfrm>
          <a:solidFill>
            <a:schemeClr val="bg1"/>
          </a:solidFill>
          <a:ln>
            <a:solidFill>
              <a:srgbClr val="0091DA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171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409">
          <p15:clr>
            <a:srgbClr val="FBAE40"/>
          </p15:clr>
        </p15:guide>
        <p15:guide id="2" pos="154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6100" y="1440000"/>
            <a:ext cx="433485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025050" y="1440000"/>
            <a:ext cx="4320563" cy="460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85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6100" y="3851348"/>
            <a:ext cx="8799514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46100" y="1447207"/>
            <a:ext cx="8799514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en-GB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6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549212" y="1440000"/>
            <a:ext cx="2808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en-GB" dirty="0" smtClean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60824" y="1440000"/>
            <a:ext cx="2808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en-GB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60824" y="3847739"/>
            <a:ext cx="280800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537600" y="1440000"/>
            <a:ext cx="2808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en-GB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49212" y="3847739"/>
            <a:ext cx="280800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537600" y="3847739"/>
            <a:ext cx="280800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441336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46100" y="1422400"/>
            <a:ext cx="8799513" cy="4604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8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9700"/>
            <a:ext cx="9906000" cy="60071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13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40000"/>
            <a:ext cx="2304000" cy="648000"/>
          </a:xfrm>
          <a:prstGeom prst="homePlate">
            <a:avLst>
              <a:gd name="adj" fmla="val 31970"/>
            </a:avLst>
          </a:prstGeom>
          <a:solidFill>
            <a:srgbClr val="005EB8"/>
          </a:solidFill>
        </p:spPr>
        <p:txBody>
          <a:bodyPr lIns="54000" tIns="54000" rIns="54000" bIns="54000" anchor="ctr"/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775879" y="1440000"/>
            <a:ext cx="2304000" cy="648000"/>
          </a:xfrm>
          <a:prstGeom prst="chevron">
            <a:avLst>
              <a:gd name="adj" fmla="val 31101"/>
            </a:avLst>
          </a:prstGeom>
          <a:solidFill>
            <a:srgbClr val="005EB8"/>
          </a:solidFill>
        </p:spPr>
        <p:txBody>
          <a:bodyPr lIns="54000" tIns="54000" rIns="54000" bIns="54000" anchor="ctr"/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05658" y="1440000"/>
            <a:ext cx="2304000" cy="648000"/>
          </a:xfrm>
          <a:prstGeom prst="chevron">
            <a:avLst>
              <a:gd name="adj" fmla="val 31101"/>
            </a:avLst>
          </a:prstGeom>
          <a:solidFill>
            <a:srgbClr val="005EB8"/>
          </a:solidFill>
        </p:spPr>
        <p:txBody>
          <a:bodyPr lIns="54000" tIns="54000" rIns="54000" bIns="54000" anchor="ctr"/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235437" y="1440000"/>
            <a:ext cx="2304000" cy="648000"/>
          </a:xfrm>
          <a:prstGeom prst="chevron">
            <a:avLst>
              <a:gd name="adj" fmla="val 31101"/>
            </a:avLst>
          </a:prstGeom>
          <a:solidFill>
            <a:srgbClr val="005EB8"/>
          </a:solidFill>
        </p:spPr>
        <p:txBody>
          <a:bodyPr lIns="54000" tIns="54000" rIns="54000" bIns="54000" anchor="ctr"/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46100" y="2184337"/>
            <a:ext cx="2088000" cy="4119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2783562" y="2184337"/>
            <a:ext cx="2088000" cy="4119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5020587" y="2184337"/>
            <a:ext cx="2088000" cy="4119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258050" y="2184337"/>
            <a:ext cx="2088000" cy="4119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865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60510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51619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42728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33837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60510" y="1440000"/>
            <a:ext cx="1800000" cy="648000"/>
          </a:xfrm>
          <a:prstGeom prst="homePlate">
            <a:avLst>
              <a:gd name="adj" fmla="val 31970"/>
            </a:avLst>
          </a:prstGeom>
          <a:solidFill>
            <a:srgbClr val="005EB8"/>
          </a:solidFill>
        </p:spPr>
        <p:txBody>
          <a:bodyPr lIns="54000" tIns="54000" rIns="54000" bIns="54000" anchor="ctr"/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51619" y="1440000"/>
            <a:ext cx="1800000" cy="648000"/>
          </a:xfrm>
          <a:prstGeom prst="chevron">
            <a:avLst>
              <a:gd name="adj" fmla="val 31101"/>
            </a:avLst>
          </a:prstGeom>
          <a:solidFill>
            <a:srgbClr val="005EB8"/>
          </a:solidFill>
        </p:spPr>
        <p:txBody>
          <a:bodyPr lIns="54000" tIns="54000" rIns="54000" bIns="54000" anchor="ctr"/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142728" y="1440000"/>
            <a:ext cx="1800000" cy="648000"/>
          </a:xfrm>
          <a:prstGeom prst="chevron">
            <a:avLst>
              <a:gd name="adj" fmla="val 31101"/>
            </a:avLst>
          </a:prstGeom>
          <a:solidFill>
            <a:srgbClr val="005EB8"/>
          </a:solidFill>
        </p:spPr>
        <p:txBody>
          <a:bodyPr lIns="54000" tIns="54000" rIns="54000" bIns="54000" anchor="ctr"/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933837" y="1440000"/>
            <a:ext cx="1800000" cy="648000"/>
          </a:xfrm>
          <a:prstGeom prst="chevron">
            <a:avLst>
              <a:gd name="adj" fmla="val 31101"/>
            </a:avLst>
          </a:prstGeom>
          <a:solidFill>
            <a:srgbClr val="005EB8"/>
          </a:solidFill>
        </p:spPr>
        <p:txBody>
          <a:bodyPr lIns="54000" tIns="54000" rIns="54000" bIns="54000" anchor="ctr"/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7724948" y="1440000"/>
            <a:ext cx="1800000" cy="648000"/>
          </a:xfrm>
          <a:prstGeom prst="chevron">
            <a:avLst>
              <a:gd name="adj" fmla="val 31101"/>
            </a:avLst>
          </a:prstGeom>
          <a:solidFill>
            <a:srgbClr val="005EB8"/>
          </a:solidFill>
        </p:spPr>
        <p:txBody>
          <a:bodyPr lIns="54000" tIns="54000" rIns="54000" bIns="54000" anchor="ctr"/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24948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98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925613" y="4476376"/>
            <a:ext cx="3420000" cy="1494000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25613" y="1728000"/>
            <a:ext cx="3420000" cy="1494000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41159" y="3191932"/>
            <a:ext cx="1191600" cy="1191600"/>
          </a:xfrm>
          <a:prstGeom prst="ellipse">
            <a:avLst/>
          </a:prstGeom>
          <a:solidFill>
            <a:srgbClr val="0091DA"/>
          </a:solidFill>
        </p:spPr>
        <p:txBody>
          <a:bodyPr lIns="54000" tIns="54000" rIns="54000" bIns="54000" anchor="ctr"/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925613" y="1440000"/>
            <a:ext cx="3420000" cy="288000"/>
          </a:xfrm>
          <a:solidFill>
            <a:srgbClr val="005EB8"/>
          </a:solidFill>
          <a:ln w="6350">
            <a:solidFill>
              <a:srgbClr val="005EB8"/>
            </a:solidFill>
          </a:ln>
        </p:spPr>
        <p:txBody>
          <a:bodyPr lIns="54000" tIns="54000" rIns="54000" bIns="54000"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925613" y="4182242"/>
            <a:ext cx="3420000" cy="288000"/>
          </a:xfrm>
          <a:solidFill>
            <a:srgbClr val="005EB8"/>
          </a:solidFill>
          <a:ln w="6350">
            <a:solidFill>
              <a:srgbClr val="005EB8"/>
            </a:solidFill>
          </a:ln>
        </p:spPr>
        <p:txBody>
          <a:bodyPr lIns="54000" tIns="54000" rIns="54000" bIns="54000"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46100" y="4476376"/>
            <a:ext cx="3420000" cy="1494000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46100" y="4182242"/>
            <a:ext cx="3420000" cy="288000"/>
          </a:xfrm>
          <a:solidFill>
            <a:srgbClr val="005EB8"/>
          </a:solidFill>
          <a:ln w="6350">
            <a:solidFill>
              <a:srgbClr val="005EB8"/>
            </a:solidFill>
          </a:ln>
        </p:spPr>
        <p:txBody>
          <a:bodyPr lIns="54000" tIns="54000" rIns="54000" bIns="54000"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46100" y="1728000"/>
            <a:ext cx="3420000" cy="1494000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6100" y="1440000"/>
            <a:ext cx="3420000" cy="288000"/>
          </a:xfrm>
          <a:solidFill>
            <a:srgbClr val="005EB8"/>
          </a:solidFill>
          <a:ln w="6350">
            <a:solidFill>
              <a:srgbClr val="005EB8"/>
            </a:solidFill>
          </a:ln>
        </p:spPr>
        <p:txBody>
          <a:bodyPr lIns="54000" tIns="54000" rIns="54000" bIns="54000"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Right Arrow 2"/>
          <p:cNvSpPr/>
          <p:nvPr userDrawn="1"/>
        </p:nvSpPr>
        <p:spPr>
          <a:xfrm rot="2655894">
            <a:off x="4084807" y="2812312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 userDrawn="1"/>
        </p:nvSpPr>
        <p:spPr>
          <a:xfrm rot="18944106" flipH="1">
            <a:off x="5375710" y="2812312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 userDrawn="1"/>
        </p:nvSpPr>
        <p:spPr>
          <a:xfrm rot="18944106" flipV="1">
            <a:off x="4084807" y="4385153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 userDrawn="1"/>
        </p:nvSpPr>
        <p:spPr>
          <a:xfrm rot="2655894" flipH="1" flipV="1">
            <a:off x="5375710" y="4385153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451575"/>
            <a:ext cx="8799513" cy="72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71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6 - No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5" y="0"/>
            <a:ext cx="913971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68000" y="1440000"/>
            <a:ext cx="7077613" cy="3434000"/>
          </a:xfrm>
        </p:spPr>
        <p:txBody>
          <a:bodyPr anchor="t" anchorCtr="0"/>
          <a:lstStyle>
            <a:lvl1pPr algn="l">
              <a:defRPr sz="11000" baseline="0">
                <a:solidFill>
                  <a:srgbClr val="00338D"/>
                </a:solidFill>
              </a:defRPr>
            </a:lvl1pPr>
          </a:lstStyle>
          <a:p>
            <a:r>
              <a:rPr lang="en-GB" dirty="0" smtClean="0"/>
              <a:t>Title slide – </a:t>
            </a:r>
            <a:br>
              <a:rPr lang="en-GB" dirty="0" smtClean="0"/>
            </a:br>
            <a:r>
              <a:rPr lang="en-GB" dirty="0" smtClean="0"/>
              <a:t>singular image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268000" y="861125"/>
            <a:ext cx="803813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67999" y="5036399"/>
            <a:ext cx="7077613" cy="1011975"/>
          </a:xfrm>
          <a:noFill/>
        </p:spPr>
        <p:txBody>
          <a:bodyPr/>
          <a:lstStyle>
            <a:lvl1pPr>
              <a:spcBef>
                <a:spcPts val="0"/>
              </a:spcBef>
              <a:buClrTx/>
              <a:defRPr sz="1100" b="1">
                <a:solidFill>
                  <a:srgbClr val="00338D"/>
                </a:solidFill>
              </a:defRPr>
            </a:lvl1pPr>
            <a:lvl2pPr>
              <a:spcBef>
                <a:spcPts val="0"/>
              </a:spcBef>
              <a:buClrTx/>
              <a:defRPr sz="1100" b="1">
                <a:solidFill>
                  <a:srgbClr val="00338D"/>
                </a:solidFill>
              </a:defRPr>
            </a:lvl2pPr>
            <a:lvl3pPr>
              <a:spcBef>
                <a:spcPts val="0"/>
              </a:spcBef>
              <a:buClrTx/>
              <a:defRPr sz="1100" b="1">
                <a:solidFill>
                  <a:srgbClr val="00338D"/>
                </a:solidFill>
              </a:defRPr>
            </a:lvl3pPr>
            <a:lvl4pPr>
              <a:spcBef>
                <a:spcPts val="0"/>
              </a:spcBef>
              <a:buClrTx/>
              <a:defRPr sz="1100" b="1">
                <a:solidFill>
                  <a:srgbClr val="00338D"/>
                </a:solidFill>
              </a:defRPr>
            </a:lvl4pPr>
            <a:lvl5pPr>
              <a:buClr>
                <a:schemeClr val="bg1"/>
              </a:buClr>
              <a:defRPr sz="1100" b="1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07302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41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46100" y="1728018"/>
            <a:ext cx="4320000" cy="4245425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6100" y="1440000"/>
            <a:ext cx="4320000" cy="288000"/>
          </a:xfrm>
          <a:solidFill>
            <a:srgbClr val="005EB8"/>
          </a:solidFill>
          <a:ln w="6350">
            <a:solidFill>
              <a:srgbClr val="005EB8"/>
            </a:solidFill>
          </a:ln>
        </p:spPr>
        <p:txBody>
          <a:bodyPr lIns="54000" tIns="54000" rIns="54000" bIns="54000"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025613" y="1728018"/>
            <a:ext cx="4320000" cy="4245425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25613" y="1440000"/>
            <a:ext cx="4320000" cy="288000"/>
          </a:xfrm>
          <a:solidFill>
            <a:srgbClr val="005EB8"/>
          </a:solidFill>
          <a:ln w="6350">
            <a:solidFill>
              <a:srgbClr val="005EB8"/>
            </a:solidFill>
          </a:ln>
        </p:spPr>
        <p:txBody>
          <a:bodyPr lIns="54000" tIns="54000" rIns="54000" bIns="54000"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451575"/>
            <a:ext cx="8799513" cy="72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85535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25613" y="4124367"/>
            <a:ext cx="4320000" cy="1872000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613" y="1728000"/>
            <a:ext cx="4320000" cy="1872000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025613" y="1440000"/>
            <a:ext cx="4320000" cy="288000"/>
          </a:xfrm>
          <a:solidFill>
            <a:srgbClr val="005EB8"/>
          </a:solidFill>
          <a:ln w="6350">
            <a:solidFill>
              <a:srgbClr val="005EB8"/>
            </a:solidFill>
          </a:ln>
        </p:spPr>
        <p:txBody>
          <a:bodyPr lIns="54000" tIns="54000" rIns="54000" bIns="54000"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025613" y="3830625"/>
            <a:ext cx="4320000" cy="288000"/>
          </a:xfrm>
          <a:solidFill>
            <a:srgbClr val="005EB8"/>
          </a:solidFill>
          <a:ln w="6350">
            <a:solidFill>
              <a:srgbClr val="005EB8"/>
            </a:solidFill>
          </a:ln>
        </p:spPr>
        <p:txBody>
          <a:bodyPr lIns="54000" tIns="54000" rIns="54000" bIns="54000"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46100" y="4124367"/>
            <a:ext cx="4320000" cy="1872000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46100" y="3830625"/>
            <a:ext cx="4320000" cy="288000"/>
          </a:xfrm>
          <a:solidFill>
            <a:srgbClr val="005EB8"/>
          </a:solidFill>
          <a:ln w="6350">
            <a:solidFill>
              <a:srgbClr val="005EB8"/>
            </a:solidFill>
          </a:ln>
        </p:spPr>
        <p:txBody>
          <a:bodyPr lIns="54000" tIns="54000" rIns="54000" bIns="54000"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46100" y="1728000"/>
            <a:ext cx="4320000" cy="1872000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6100" y="1440000"/>
            <a:ext cx="4320000" cy="288000"/>
          </a:xfrm>
          <a:solidFill>
            <a:srgbClr val="005EB8"/>
          </a:solidFill>
          <a:ln w="6350">
            <a:solidFill>
              <a:srgbClr val="005EB8"/>
            </a:solidFill>
          </a:ln>
        </p:spPr>
        <p:txBody>
          <a:bodyPr lIns="54000" tIns="54000" rIns="54000" bIns="54000" anchor="ctr"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451575"/>
            <a:ext cx="8799513" cy="72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899627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- 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24950" y="3863050"/>
            <a:ext cx="4320000" cy="2304000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4950" y="1440000"/>
            <a:ext cx="4320000" cy="2304000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46100" y="3863050"/>
            <a:ext cx="4320000" cy="2304000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46100" y="1440000"/>
            <a:ext cx="4320000" cy="2304000"/>
          </a:xfrm>
          <a:solidFill>
            <a:schemeClr val="bg1"/>
          </a:solidFill>
          <a:ln w="6350">
            <a:solidFill>
              <a:srgbClr val="005EB8"/>
            </a:solidFill>
          </a:ln>
        </p:spPr>
        <p:txBody>
          <a:bodyPr lIns="54000" tIns="54000" rIns="54000" bIns="54000"/>
          <a:lstStyle>
            <a:lvl1pPr>
              <a:defRPr sz="12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062860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you to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46100" y="1438275"/>
            <a:ext cx="1238250" cy="16303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6100" y="3209947"/>
            <a:ext cx="2678113" cy="3168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16106" y="1431970"/>
            <a:ext cx="1238250" cy="16303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16106" y="3209947"/>
            <a:ext cx="2678113" cy="3168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686112" y="1438275"/>
            <a:ext cx="1238250" cy="16303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86112" y="3209947"/>
            <a:ext cx="2678113" cy="3168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01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Section divider style one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961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rgbClr val="6D2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130413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Section divider style two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771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rgbClr val="0033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130413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Section divider style three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1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Pr>
        <a:solidFill>
          <a:srgbClr val="00A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130413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Section divider style four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15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rgbClr val="0033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130413" cy="1556952"/>
          </a:xfrm>
        </p:spPr>
        <p:txBody>
          <a:bodyPr anchor="t" anchorCtr="0"/>
          <a:lstStyle>
            <a:lvl1pPr algn="l">
              <a:defRPr sz="110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7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14563" y="3141663"/>
            <a:ext cx="3459162" cy="1871662"/>
          </a:xfrm>
        </p:spPr>
        <p:txBody>
          <a:bodyPr/>
          <a:lstStyle>
            <a:lvl1pPr marL="0">
              <a:spcBef>
                <a:spcPts val="0"/>
              </a:spcBef>
              <a:defRPr sz="1400" b="1">
                <a:solidFill>
                  <a:schemeClr val="bg1"/>
                </a:solidFill>
              </a:defRPr>
            </a:lvl1pPr>
            <a:lvl2pPr marL="0">
              <a:spcBef>
                <a:spcPts val="0"/>
              </a:spcBef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300"/>
              </a:spcBef>
              <a:buNone/>
              <a:defRPr sz="1400" i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86451" y="3141663"/>
            <a:ext cx="3459162" cy="1871662"/>
          </a:xfrm>
        </p:spPr>
        <p:txBody>
          <a:bodyPr/>
          <a:lstStyle>
            <a:lvl1pPr marL="0">
              <a:spcBef>
                <a:spcPts val="0"/>
              </a:spcBef>
              <a:defRPr sz="1400" b="1">
                <a:solidFill>
                  <a:schemeClr val="bg1"/>
                </a:solidFill>
              </a:defRPr>
            </a:lvl1pPr>
            <a:lvl2pPr marL="0">
              <a:spcBef>
                <a:spcPts val="0"/>
              </a:spcBef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300"/>
              </a:spcBef>
              <a:buNone/>
              <a:defRPr sz="1400" i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98393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ACTS">
    <p:bg>
      <p:bgPr>
        <a:solidFill>
          <a:srgbClr val="0033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78362" y="1439863"/>
            <a:ext cx="3742037" cy="4621212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900" i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9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object 3"/>
          <p:cNvSpPr/>
          <p:nvPr userDrawn="1"/>
        </p:nvSpPr>
        <p:spPr>
          <a:xfrm>
            <a:off x="1" y="0"/>
            <a:ext cx="3410638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1440543"/>
            <a:ext cx="2937564" cy="735013"/>
          </a:xfrm>
        </p:spPr>
        <p:txBody>
          <a:bodyPr anchor="b"/>
          <a:lstStyle>
            <a:lvl1pPr>
              <a:lnSpc>
                <a:spcPct val="70000"/>
              </a:lnSpc>
              <a:defRPr sz="80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Contacts</a:t>
            </a:r>
          </a:p>
        </p:txBody>
      </p:sp>
      <p:sp>
        <p:nvSpPr>
          <p:cNvPr id="12" name="Freeform 19"/>
          <p:cNvSpPr>
            <a:spLocks noEditPoints="1"/>
          </p:cNvSpPr>
          <p:nvPr userDrawn="1"/>
        </p:nvSpPr>
        <p:spPr bwMode="auto">
          <a:xfrm>
            <a:off x="473074" y="5761885"/>
            <a:ext cx="735509" cy="29919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4306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08670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3" y="0"/>
            <a:ext cx="82867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Freeform 19"/>
          <p:cNvSpPr>
            <a:spLocks noEditPoints="1"/>
          </p:cNvSpPr>
          <p:nvPr userDrawn="1"/>
        </p:nvSpPr>
        <p:spPr bwMode="auto">
          <a:xfrm>
            <a:off x="1728000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7174" y="3442555"/>
            <a:ext cx="1325883" cy="381001"/>
          </a:xfrm>
          <a:prstGeom prst="rect">
            <a:avLst/>
          </a:prstGeom>
        </p:spPr>
      </p:pic>
      <p:pic>
        <p:nvPicPr>
          <p:cNvPr id="10" name="Picture 9">
            <a:hlinkClick r:id="rId3"/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7835" y="3439507"/>
            <a:ext cx="395285" cy="384049"/>
          </a:xfrm>
          <a:prstGeom prst="rect">
            <a:avLst/>
          </a:prstGeom>
        </p:spPr>
      </p:pic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728000" y="5733256"/>
            <a:ext cx="7617613" cy="251848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</a:pPr>
            <a:r>
              <a:rPr lang="en-US" dirty="0" smtClean="0"/>
              <a:t>Add disclaimer &amp; copyright</a:t>
            </a:r>
          </a:p>
        </p:txBody>
      </p:sp>
      <p:pic>
        <p:nvPicPr>
          <p:cNvPr id="12" name="Picture 11">
            <a:hlinkClick r:id="rId5"/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13"/>
          <a:stretch/>
        </p:blipFill>
        <p:spPr>
          <a:xfrm>
            <a:off x="2116800" y="3439507"/>
            <a:ext cx="427617" cy="384049"/>
          </a:xfrm>
          <a:prstGeom prst="rect">
            <a:avLst/>
          </a:prstGeom>
        </p:spPr>
      </p:pic>
      <p:pic>
        <p:nvPicPr>
          <p:cNvPr id="15" name="Picture 14">
            <a:hlinkClick r:id="rId7"/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"/>
          <a:stretch/>
        </p:blipFill>
        <p:spPr>
          <a:xfrm>
            <a:off x="2544417" y="3439507"/>
            <a:ext cx="427617" cy="384049"/>
          </a:xfrm>
          <a:prstGeom prst="rect">
            <a:avLst/>
          </a:prstGeom>
        </p:spPr>
      </p:pic>
      <p:pic>
        <p:nvPicPr>
          <p:cNvPr id="16" name="Picture 15">
            <a:hlinkClick r:id="rId9"/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2034" y="3442555"/>
            <a:ext cx="427617" cy="384049"/>
          </a:xfrm>
          <a:prstGeom prst="rect">
            <a:avLst/>
          </a:prstGeom>
        </p:spPr>
      </p:pic>
      <p:pic>
        <p:nvPicPr>
          <p:cNvPr id="18" name="Picture 17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"/>
          <a:stretch/>
        </p:blipFill>
        <p:spPr>
          <a:xfrm>
            <a:off x="3399651" y="3442555"/>
            <a:ext cx="427617" cy="384049"/>
          </a:xfrm>
          <a:prstGeom prst="rect">
            <a:avLst/>
          </a:prstGeom>
        </p:spPr>
      </p:pic>
      <p:pic>
        <p:nvPicPr>
          <p:cNvPr id="19" name="Picture 18">
            <a:hlinkClick r:id="rId13"/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774"/>
          <a:stretch/>
        </p:blipFill>
        <p:spPr>
          <a:xfrm>
            <a:off x="3827268" y="3442555"/>
            <a:ext cx="427617" cy="384049"/>
          </a:xfrm>
          <a:prstGeom prst="rect">
            <a:avLst/>
          </a:prstGeom>
        </p:spPr>
      </p:pic>
      <p:sp>
        <p:nvSpPr>
          <p:cNvPr id="20" name="Text Placeholder 4"/>
          <p:cNvSpPr txBox="1">
            <a:spLocks/>
          </p:cNvSpPr>
          <p:nvPr userDrawn="1"/>
        </p:nvSpPr>
        <p:spPr>
          <a:xfrm>
            <a:off x="1722926" y="3893840"/>
            <a:ext cx="2948969" cy="200968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56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400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KPMG on social media</a:t>
            </a:r>
            <a:endParaRPr lang="en-GB" dirty="0"/>
          </a:p>
        </p:txBody>
      </p:sp>
      <p:sp>
        <p:nvSpPr>
          <p:cNvPr id="21" name="Text Placeholder 5"/>
          <p:cNvSpPr txBox="1">
            <a:spLocks/>
          </p:cNvSpPr>
          <p:nvPr userDrawn="1"/>
        </p:nvSpPr>
        <p:spPr>
          <a:xfrm>
            <a:off x="4762100" y="3893840"/>
            <a:ext cx="2985974" cy="200968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56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400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KPMG app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00" y="4365104"/>
            <a:ext cx="7617613" cy="1259960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</a:pPr>
            <a:r>
              <a:rPr lang="en-US" dirty="0" smtClean="0"/>
              <a:t>Add disclaimer &amp; copyright</a:t>
            </a:r>
          </a:p>
        </p:txBody>
      </p:sp>
    </p:spTree>
    <p:extLst>
      <p:ext uri="{BB962C8B-B14F-4D97-AF65-F5344CB8AC3E}">
        <p14:creationId xmlns:p14="http://schemas.microsoft.com/office/powerpoint/2010/main" val="326727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6100" y="1438276"/>
            <a:ext cx="8799513" cy="4865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17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6100" y="1440000"/>
            <a:ext cx="4334850" cy="4608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25050" y="1440000"/>
            <a:ext cx="4320563" cy="4608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996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81" userDrawn="1">
          <p15:clr>
            <a:srgbClr val="547EBF"/>
          </p15:clr>
        </p15:guide>
        <p15:guide id="2" pos="3163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6100" y="1440000"/>
            <a:ext cx="2752420" cy="46044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9647" y="1440000"/>
            <a:ext cx="2752420" cy="46044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93193" y="1440000"/>
            <a:ext cx="2752420" cy="46044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8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546099" y="1440000"/>
            <a:ext cx="4335499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6"/>
          </p:nvPr>
        </p:nvSpPr>
        <p:spPr>
          <a:xfrm>
            <a:off x="5025050" y="1440000"/>
            <a:ext cx="4320563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7"/>
          </p:nvPr>
        </p:nvSpPr>
        <p:spPr>
          <a:xfrm>
            <a:off x="546099" y="3815001"/>
            <a:ext cx="4335499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8"/>
          </p:nvPr>
        </p:nvSpPr>
        <p:spPr>
          <a:xfrm>
            <a:off x="5025050" y="3815001"/>
            <a:ext cx="4320563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343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6100" y="1440000"/>
            <a:ext cx="4238336" cy="1507863"/>
          </a:xfrm>
          <a:solidFill>
            <a:schemeClr val="bg1"/>
          </a:solidFill>
          <a:ln w="19050">
            <a:solidFill>
              <a:srgbClr val="0091DA"/>
            </a:solidFill>
          </a:ln>
        </p:spPr>
        <p:txBody>
          <a:bodyPr lIns="180000" tIns="180000" rIns="180000" bIns="216000">
            <a:spAutoFit/>
          </a:bodyPr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 smtClean="0"/>
              <a:t>Super title here – ignore when not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6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56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100" y="451575"/>
            <a:ext cx="8799513" cy="726350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440000"/>
            <a:ext cx="8799513" cy="4860000"/>
          </a:xfrm>
          <a:prstGeom prst="rect">
            <a:avLst/>
          </a:prstGeom>
          <a:noFill/>
        </p:spPr>
        <p:txBody>
          <a:bodyPr vert="horz" lIns="36000" tIns="36000" rIns="36000" bIns="36000" spcCol="14400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849436" y="-519672"/>
            <a:ext cx="8928100" cy="432000"/>
            <a:chOff x="828675" y="-519672"/>
            <a:chExt cx="8280400" cy="432000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828675" y="-519672"/>
              <a:ext cx="134603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chemeClr val="tx2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 dirty="0" smtClean="0">
                  <a:solidFill>
                    <a:schemeClr val="tx2"/>
                  </a:solidFill>
                </a:rPr>
                <a:t>PRIMARY KPMG COLOURS</a:t>
              </a:r>
              <a:endParaRPr lang="en-GB" sz="700" b="0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215549" y="-519672"/>
              <a:ext cx="1808323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83698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 dirty="0" smtClean="0">
                  <a:solidFill>
                    <a:schemeClr val="bg1">
                      <a:lumMod val="65000"/>
                    </a:schemeClr>
                  </a:solidFill>
                </a:rPr>
                <a:t>SECONDARY KPMG COLOURS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4064714" y="-519672"/>
              <a:ext cx="2732907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3B02A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 dirty="0" smtClean="0">
                  <a:solidFill>
                    <a:schemeClr val="bg1">
                      <a:lumMod val="65000"/>
                    </a:schemeClr>
                  </a:solidFill>
                </a:rPr>
                <a:t>TERTIARY KPMG COLOURS</a:t>
              </a:r>
              <a:endParaRPr lang="en-GB" sz="700" b="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6838463" y="-519672"/>
              <a:ext cx="227061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9B642E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 dirty="0" smtClean="0">
                  <a:solidFill>
                    <a:srgbClr val="9B642E"/>
                  </a:solidFill>
                </a:rPr>
                <a:t>ADDITIONAL COLOURS</a:t>
              </a:r>
              <a:r>
                <a:rPr lang="en-GB" sz="700" b="0" baseline="0" dirty="0" smtClean="0">
                  <a:solidFill>
                    <a:srgbClr val="9B642E"/>
                  </a:solidFill>
                </a:rPr>
                <a:t> </a:t>
              </a:r>
              <a:r>
                <a:rPr lang="en-GB" sz="700" b="0" dirty="0" smtClean="0">
                  <a:solidFill>
                    <a:srgbClr val="9B642E"/>
                  </a:solidFill>
                </a:rPr>
                <a:t>FOR GRAPHS</a:t>
              </a:r>
              <a:endParaRPr lang="en-GB" sz="700" b="0" dirty="0">
                <a:solidFill>
                  <a:srgbClr val="9B642E"/>
                </a:solidFill>
              </a:endParaRPr>
            </a:p>
          </p:txBody>
        </p:sp>
        <p:grpSp>
          <p:nvGrpSpPr>
            <p:cNvPr id="12" name="Group 11"/>
            <p:cNvGrpSpPr/>
            <p:nvPr userDrawn="1"/>
          </p:nvGrpSpPr>
          <p:grpSpPr>
            <a:xfrm>
              <a:off x="828675" y="-341701"/>
              <a:ext cx="8280400" cy="254029"/>
              <a:chOff x="0" y="-367546"/>
              <a:chExt cx="9902325" cy="288000"/>
            </a:xfrm>
          </p:grpSpPr>
          <p:sp>
            <p:nvSpPr>
              <p:cNvPr id="13" name="Rectangle 12"/>
              <p:cNvSpPr/>
              <p:nvPr userDrawn="1"/>
            </p:nvSpPr>
            <p:spPr>
              <a:xfrm>
                <a:off x="0" y="-367546"/>
                <a:ext cx="504000" cy="28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KPMG Blue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0 / 51 / 141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>
                <a:off x="552843" y="-367546"/>
                <a:ext cx="504000" cy="288000"/>
              </a:xfrm>
              <a:prstGeom prst="rect">
                <a:avLst/>
              </a:prstGeom>
              <a:solidFill>
                <a:srgbClr val="005E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Medium Blue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0 / 94 / 184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>
                <a:off x="1105686" y="-367546"/>
                <a:ext cx="504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Light Blue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0 / 145 / 218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658529" y="-367546"/>
                <a:ext cx="504000" cy="288000"/>
              </a:xfrm>
              <a:prstGeom prst="rect">
                <a:avLst/>
              </a:prstGeom>
              <a:solidFill>
                <a:srgbClr val="4836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Violet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72 / 54 / 152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2211372" y="-367546"/>
                <a:ext cx="504000" cy="288000"/>
              </a:xfrm>
              <a:prstGeom prst="rect">
                <a:avLst/>
              </a:prstGeom>
              <a:solidFill>
                <a:srgbClr val="470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Purple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71 / 10 / 104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2764215" y="-367546"/>
                <a:ext cx="504000" cy="288000"/>
              </a:xfrm>
              <a:prstGeom prst="rect">
                <a:avLst/>
              </a:prstGeom>
              <a:solidFill>
                <a:srgbClr val="6D20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Light Purple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109 / 32 / 119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3317058" y="-367546"/>
                <a:ext cx="504000" cy="288000"/>
              </a:xfrm>
              <a:prstGeom prst="rect">
                <a:avLst/>
              </a:prstGeom>
              <a:solidFill>
                <a:srgbClr val="00A3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Green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0 / 163 / 161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3869901" y="-367546"/>
                <a:ext cx="504000" cy="288000"/>
              </a:xfrm>
              <a:prstGeom prst="rect">
                <a:avLst/>
              </a:prstGeom>
              <a:solidFill>
                <a:srgbClr val="009A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Dark Green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0 / 154 / 68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4422744" y="-367546"/>
                <a:ext cx="504000" cy="288000"/>
              </a:xfrm>
              <a:prstGeom prst="rect">
                <a:avLst/>
              </a:prstGeom>
              <a:solidFill>
                <a:srgbClr val="43B0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Light Green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67 / 176 / 42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4975587" y="-367546"/>
                <a:ext cx="504000" cy="288000"/>
              </a:xfrm>
              <a:prstGeom prst="rect">
                <a:avLst/>
              </a:prstGeom>
              <a:solidFill>
                <a:srgbClr val="EA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Yellow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234 / 170 / 0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5528430" y="-367546"/>
                <a:ext cx="504000" cy="288000"/>
              </a:xfrm>
              <a:prstGeom prst="rect">
                <a:avLst/>
              </a:prstGeom>
              <a:solidFill>
                <a:srgbClr val="F68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Orange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246 / 141 / 46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081273" y="-367546"/>
                <a:ext cx="504000" cy="288000"/>
              </a:xfrm>
              <a:prstGeom prst="rect">
                <a:avLst/>
              </a:prstGeom>
              <a:solidFill>
                <a:srgbClr val="BC2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Red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188 / 32 / 75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6634116" y="-367546"/>
                <a:ext cx="504000" cy="288000"/>
              </a:xfrm>
              <a:prstGeom prst="rect">
                <a:avLst/>
              </a:prstGeom>
              <a:solidFill>
                <a:srgbClr val="C60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Pink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198 / 0 / 126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/>
              <p:cNvSpPr/>
              <p:nvPr userDrawn="1"/>
            </p:nvSpPr>
            <p:spPr>
              <a:xfrm>
                <a:off x="7186959" y="-367546"/>
                <a:ext cx="504000" cy="288000"/>
              </a:xfrm>
              <a:prstGeom prst="rect">
                <a:avLst/>
              </a:prstGeom>
              <a:solidFill>
                <a:srgbClr val="753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Dark</a:t>
                </a:r>
                <a:r>
                  <a:rPr lang="en-GB" sz="300" baseline="0" dirty="0" smtClean="0">
                    <a:solidFill>
                      <a:schemeClr val="bg1"/>
                    </a:solidFill>
                  </a:rPr>
                  <a:t> Brown</a:t>
                </a:r>
              </a:p>
              <a:p>
                <a:pPr algn="ctr"/>
                <a:r>
                  <a:rPr lang="en-GB" sz="300" baseline="0" dirty="0" smtClean="0">
                    <a:solidFill>
                      <a:schemeClr val="bg1"/>
                    </a:solidFill>
                  </a:rPr>
                  <a:t>117 / 63 / 25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/>
              <p:cNvSpPr/>
              <p:nvPr userDrawn="1"/>
            </p:nvSpPr>
            <p:spPr>
              <a:xfrm>
                <a:off x="7739802" y="-367546"/>
                <a:ext cx="504000" cy="288000"/>
              </a:xfrm>
              <a:prstGeom prst="rect">
                <a:avLst/>
              </a:prstGeom>
              <a:solidFill>
                <a:srgbClr val="9B64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Light </a:t>
                </a:r>
                <a:r>
                  <a:rPr lang="en-GB" sz="300" baseline="0" dirty="0" smtClean="0">
                    <a:solidFill>
                      <a:schemeClr val="bg1"/>
                    </a:solidFill>
                  </a:rPr>
                  <a:t>Brown</a:t>
                </a:r>
              </a:p>
              <a:p>
                <a:pPr algn="ctr"/>
                <a:r>
                  <a:rPr lang="en-GB" sz="300" baseline="0" dirty="0" smtClean="0">
                    <a:solidFill>
                      <a:schemeClr val="bg1"/>
                    </a:solidFill>
                  </a:rPr>
                  <a:t>155 / 100 / 46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8845488" y="-367546"/>
                <a:ext cx="504000" cy="288000"/>
              </a:xfrm>
              <a:prstGeom prst="rect">
                <a:avLst/>
              </a:prstGeom>
              <a:solidFill>
                <a:srgbClr val="E3BC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Beige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227 / 188 / 159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8292645" y="-367546"/>
                <a:ext cx="504000" cy="288000"/>
              </a:xfrm>
              <a:prstGeom prst="rect">
                <a:avLst/>
              </a:prstGeom>
              <a:solidFill>
                <a:srgbClr val="9D93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Olive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157 / 147 / 117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9398325" y="-367546"/>
                <a:ext cx="504000" cy="288000"/>
              </a:xfrm>
              <a:prstGeom prst="rect">
                <a:avLst/>
              </a:prstGeom>
              <a:solidFill>
                <a:srgbClr val="E368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Light Pink</a:t>
                </a:r>
              </a:p>
              <a:p>
                <a:pPr algn="ctr"/>
                <a:r>
                  <a:rPr lang="en-GB" sz="300" dirty="0" smtClean="0">
                    <a:solidFill>
                      <a:schemeClr val="bg1"/>
                    </a:solidFill>
                  </a:rPr>
                  <a:t>227 / 104 /</a:t>
                </a:r>
                <a:r>
                  <a:rPr lang="en-GB" sz="300" baseline="0" dirty="0" smtClean="0">
                    <a:solidFill>
                      <a:schemeClr val="bg1"/>
                    </a:solidFill>
                  </a:rPr>
                  <a:t> 119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5" name="TextBox 34"/>
          <p:cNvSpPr txBox="1"/>
          <p:nvPr userDrawn="1"/>
        </p:nvSpPr>
        <p:spPr>
          <a:xfrm>
            <a:off x="181680" y="-554687"/>
            <a:ext cx="667310" cy="51967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/>
          <a:p>
            <a:pPr algn="r"/>
            <a:r>
              <a:rPr lang="en-GB" sz="700" b="0" i="1" spc="200" dirty="0" smtClean="0">
                <a:solidFill>
                  <a:schemeClr val="bg1">
                    <a:lumMod val="65000"/>
                  </a:schemeClr>
                </a:solidFill>
              </a:rPr>
              <a:t>use </a:t>
            </a:r>
            <a:r>
              <a:rPr lang="en-GB" sz="700" b="0" i="1" spc="200" dirty="0" smtClean="0">
                <a:solidFill>
                  <a:srgbClr val="0091DA"/>
                </a:solidFill>
              </a:rPr>
              <a:t>eye dropper</a:t>
            </a:r>
            <a:r>
              <a:rPr lang="en-GB" sz="700" b="0" i="1" spc="200" baseline="0" dirty="0" smtClean="0">
                <a:solidFill>
                  <a:schemeClr val="bg1">
                    <a:lumMod val="65000"/>
                  </a:schemeClr>
                </a:solidFill>
              </a:rPr>
              <a:t> to pick up colour</a:t>
            </a:r>
            <a:endParaRPr lang="en-GB" sz="700" b="0" i="1" spc="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Shape 8"/>
          <p:cNvSpPr txBox="1">
            <a:spLocks/>
          </p:cNvSpPr>
          <p:nvPr userDrawn="1"/>
        </p:nvSpPr>
        <p:spPr>
          <a:xfrm>
            <a:off x="8985448" y="6426694"/>
            <a:ext cx="390050" cy="149412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900" dirty="0">
              <a:solidFill>
                <a:srgbClr val="00338D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37" name="Freeform 19"/>
          <p:cNvSpPr>
            <a:spLocks noEditPoints="1"/>
          </p:cNvSpPr>
          <p:nvPr userDrawn="1"/>
        </p:nvSpPr>
        <p:spPr bwMode="auto">
          <a:xfrm>
            <a:off x="567760" y="6466036"/>
            <a:ext cx="4248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8" name="Shape 8"/>
          <p:cNvSpPr txBox="1">
            <a:spLocks/>
          </p:cNvSpPr>
          <p:nvPr userDrawn="1"/>
        </p:nvSpPr>
        <p:spPr>
          <a:xfrm>
            <a:off x="8955438" y="6466036"/>
            <a:ext cx="390050" cy="18000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800" smtClean="0">
                <a:solidFill>
                  <a:srgbClr val="00338D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GB" sz="800" dirty="0">
              <a:solidFill>
                <a:srgbClr val="00338D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 userDrawn="1">
            <p:custDataLst>
              <p:tags r:id="rId32"/>
            </p:custDataLst>
          </p:nvPr>
        </p:nvSpPr>
        <p:spPr>
          <a:xfrm>
            <a:off x="1238594" y="6466036"/>
            <a:ext cx="7818862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2019 KPMG Advisory N.V., registered with the trade register in the Netherlands under number 33263682, is a member firm of the KPMG network of independent member firms affiliated with KPMG International Cooperative (‘KPMG International’), a Swiss entity. All rights reserved. </a:t>
            </a:r>
            <a:endParaRPr lang="en-GB" sz="600" kern="1200" noProof="0" dirty="0" smtClean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4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44" r:id="rId2"/>
    <p:sldLayoutId id="2147483666" r:id="rId3"/>
    <p:sldLayoutId id="2147483705" r:id="rId4"/>
    <p:sldLayoutId id="2147483689" r:id="rId5"/>
    <p:sldLayoutId id="2147483733" r:id="rId6"/>
    <p:sldLayoutId id="2147483734" r:id="rId7"/>
    <p:sldLayoutId id="2147483742" r:id="rId8"/>
    <p:sldLayoutId id="2147483681" r:id="rId9"/>
    <p:sldLayoutId id="2147483736" r:id="rId10"/>
    <p:sldLayoutId id="2147483737" r:id="rId11"/>
    <p:sldLayoutId id="2147483690" r:id="rId12"/>
    <p:sldLayoutId id="2147483692" r:id="rId13"/>
    <p:sldLayoutId id="2147483693" r:id="rId14"/>
    <p:sldLayoutId id="2147483694" r:id="rId15"/>
    <p:sldLayoutId id="2147483695" r:id="rId16"/>
    <p:sldLayoutId id="2147483697" r:id="rId17"/>
    <p:sldLayoutId id="2147483701" r:id="rId18"/>
    <p:sldLayoutId id="2147483698" r:id="rId19"/>
    <p:sldLayoutId id="2147483699" r:id="rId20"/>
    <p:sldLayoutId id="2147483711" r:id="rId21"/>
    <p:sldLayoutId id="2147483712" r:id="rId22"/>
    <p:sldLayoutId id="2147483743" r:id="rId23"/>
    <p:sldLayoutId id="2147483682" r:id="rId24"/>
    <p:sldLayoutId id="2147483683" r:id="rId25"/>
    <p:sldLayoutId id="2147483684" r:id="rId26"/>
    <p:sldLayoutId id="2147483685" r:id="rId27"/>
    <p:sldLayoutId id="2147483706" r:id="rId28"/>
    <p:sldLayoutId id="2147483741" r:id="rId29"/>
    <p:sldLayoutId id="2147483667" r:id="rId3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58775" rtl="0" eaLnBrk="1" latinLnBrk="0" hangingPunct="1">
        <a:lnSpc>
          <a:spcPct val="70000"/>
        </a:lnSpc>
        <a:spcBef>
          <a:spcPct val="0"/>
        </a:spcBef>
        <a:buNone/>
        <a:tabLst>
          <a:tab pos="540000" algn="l"/>
        </a:tabLst>
        <a:defRPr sz="5400" kern="1200">
          <a:solidFill>
            <a:srgbClr val="00338D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Tx/>
        <a:buNone/>
        <a:defRPr sz="1400" b="0" kern="1200">
          <a:solidFill>
            <a:srgbClr val="005EB8"/>
          </a:solidFill>
          <a:latin typeface="+mn-lt"/>
          <a:ea typeface="+mn-ea"/>
          <a:cs typeface="+mn-cs"/>
        </a:defRPr>
      </a:lvl1pPr>
      <a:lvl2pPr marL="0" indent="0" algn="l" defTabSz="358775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71463" indent="-271463" algn="l" defTabSz="358775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00338D"/>
        </a:buClr>
        <a:buFont typeface="Arial" panose="020B0604020202020204" pitchFamily="34" charset="0"/>
        <a:buChar char="―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144000" algn="l" defTabSz="3587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338D"/>
        </a:buClr>
        <a:buFont typeface="Arial" panose="020B0604020202020204" pitchFamily="34" charset="0"/>
        <a:buChar char="-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89013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338D"/>
        </a:buClr>
        <a:buFont typeface="Arial" panose="020B0604020202020204" pitchFamily="34" charset="0"/>
        <a:buNone/>
        <a:defRPr lang="en-US" sz="1200" b="1" kern="1200" baseline="0" dirty="0" smtClean="0">
          <a:solidFill>
            <a:srgbClr val="00338D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FontTx/>
        <a:buNone/>
        <a:defRPr sz="1200" b="0" kern="1200">
          <a:solidFill>
            <a:srgbClr val="C6007E"/>
          </a:solidFill>
          <a:latin typeface="+mn-lt"/>
          <a:ea typeface="+mn-ea"/>
          <a:cs typeface="+mn-cs"/>
        </a:defRPr>
      </a:lvl6pPr>
      <a:lvl7pPr marL="93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000" kern="1200">
          <a:solidFill>
            <a:srgbClr val="C6007E"/>
          </a:solidFill>
          <a:latin typeface="+mn-lt"/>
          <a:ea typeface="+mn-ea"/>
          <a:cs typeface="+mn-cs"/>
        </a:defRPr>
      </a:lvl7pPr>
      <a:lvl8pPr marL="108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000" kern="1200">
          <a:solidFill>
            <a:srgbClr val="C6007E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71" userDrawn="1">
          <p15:clr>
            <a:srgbClr val="547EBF"/>
          </p15:clr>
        </p15:guide>
        <p15:guide id="2" pos="344" userDrawn="1">
          <p15:clr>
            <a:srgbClr val="547EBF"/>
          </p15:clr>
        </p15:guide>
        <p15:guide id="3" pos="5887" userDrawn="1">
          <p15:clr>
            <a:srgbClr val="547EBF"/>
          </p15:clr>
        </p15:guide>
        <p15:guide id="4" orient="horz" pos="742" userDrawn="1">
          <p15:clr>
            <a:srgbClr val="547EBF"/>
          </p15:clr>
        </p15:guide>
        <p15:guide id="6" orient="horz" pos="279" userDrawn="1">
          <p15:clr>
            <a:srgbClr val="547EBF"/>
          </p15:clr>
        </p15:guide>
        <p15:guide id="7" orient="horz" pos="90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/>
              <a:t>Finding significant differences in the energy consumption when comparing programming languages and programs</a:t>
            </a:r>
            <a:endParaRPr lang="en-GB" sz="6000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Lukas Koedijk</a:t>
            </a:r>
            <a:endParaRPr lang="en-GB" dirty="0" smtClean="0"/>
          </a:p>
          <a:p>
            <a:pPr lvl="1"/>
            <a:r>
              <a:rPr lang="en-GB" dirty="0" smtClean="0"/>
              <a:t>—</a:t>
            </a:r>
          </a:p>
          <a:p>
            <a:pPr lvl="1"/>
            <a:r>
              <a:rPr lang="en-GB" dirty="0" smtClean="0"/>
              <a:t>19 July 2019</a:t>
            </a:r>
            <a:endParaRPr lang="en-GB" dirty="0"/>
          </a:p>
        </p:txBody>
      </p:sp>
      <p:sp>
        <p:nvSpPr>
          <p:cNvPr id="8" name="Freeform 64"/>
          <p:cNvSpPr>
            <a:spLocks/>
          </p:cNvSpPr>
          <p:nvPr/>
        </p:nvSpPr>
        <p:spPr bwMode="auto">
          <a:xfrm>
            <a:off x="344488" y="1440000"/>
            <a:ext cx="1008112" cy="936104"/>
          </a:xfrm>
          <a:custGeom>
            <a:avLst/>
            <a:gdLst>
              <a:gd name="T0" fmla="*/ 263 w 1063"/>
              <a:gd name="T1" fmla="*/ 160 h 889"/>
              <a:gd name="T2" fmla="*/ 78 w 1063"/>
              <a:gd name="T3" fmla="*/ 541 h 889"/>
              <a:gd name="T4" fmla="*/ 733 w 1063"/>
              <a:gd name="T5" fmla="*/ 245 h 889"/>
              <a:gd name="T6" fmla="*/ 13 w 1063"/>
              <a:gd name="T7" fmla="*/ 819 h 889"/>
              <a:gd name="T8" fmla="*/ 90 w 1063"/>
              <a:gd name="T9" fmla="*/ 853 h 889"/>
              <a:gd name="T10" fmla="*/ 210 w 1063"/>
              <a:gd name="T11" fmla="*/ 666 h 889"/>
              <a:gd name="T12" fmla="*/ 618 w 1063"/>
              <a:gd name="T13" fmla="*/ 661 h 889"/>
              <a:gd name="T14" fmla="*/ 1007 w 1063"/>
              <a:gd name="T15" fmla="*/ 154 h 889"/>
              <a:gd name="T16" fmla="*/ 263 w 1063"/>
              <a:gd name="T17" fmla="*/ 160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3" h="889">
                <a:moveTo>
                  <a:pt x="263" y="160"/>
                </a:moveTo>
                <a:cubicBezTo>
                  <a:pt x="59" y="278"/>
                  <a:pt x="71" y="470"/>
                  <a:pt x="78" y="541"/>
                </a:cubicBezTo>
                <a:cubicBezTo>
                  <a:pt x="341" y="230"/>
                  <a:pt x="733" y="245"/>
                  <a:pt x="733" y="245"/>
                </a:cubicBezTo>
                <a:cubicBezTo>
                  <a:pt x="733" y="245"/>
                  <a:pt x="177" y="436"/>
                  <a:pt x="13" y="819"/>
                </a:cubicBezTo>
                <a:cubicBezTo>
                  <a:pt x="0" y="849"/>
                  <a:pt x="74" y="889"/>
                  <a:pt x="90" y="853"/>
                </a:cubicBezTo>
                <a:cubicBezTo>
                  <a:pt x="140" y="746"/>
                  <a:pt x="210" y="666"/>
                  <a:pt x="210" y="666"/>
                </a:cubicBezTo>
                <a:cubicBezTo>
                  <a:pt x="313" y="705"/>
                  <a:pt x="491" y="750"/>
                  <a:pt x="618" y="661"/>
                </a:cubicBezTo>
                <a:cubicBezTo>
                  <a:pt x="785" y="543"/>
                  <a:pt x="768" y="281"/>
                  <a:pt x="1007" y="154"/>
                </a:cubicBezTo>
                <a:cubicBezTo>
                  <a:pt x="1063" y="124"/>
                  <a:pt x="538" y="0"/>
                  <a:pt x="263" y="160"/>
                </a:cubicBezTo>
                <a:close/>
              </a:path>
            </a:pathLst>
          </a:custGeom>
          <a:solidFill>
            <a:srgbClr val="0091DA"/>
          </a:solidFill>
          <a:ln>
            <a:solidFill>
              <a:srgbClr val="0091DA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91DA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Experimental set-up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43" y="1900024"/>
            <a:ext cx="564911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32" y="1833088"/>
            <a:ext cx="5852172" cy="438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Experimental set-up – Data preparation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38162" y="1267227"/>
            <a:ext cx="8799513" cy="48656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Node 28: 345 (4,8%) out of 7263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Node 29: 305 (5,1%) out of 5918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56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clusters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Experimental set-up – Data preparation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Experimental set-up – Data preparation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4" y="1234435"/>
            <a:ext cx="5852172" cy="438912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20752" y="2276872"/>
            <a:ext cx="4608512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20752" y="2708920"/>
            <a:ext cx="4608512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375" y="4157097"/>
            <a:ext cx="4627265" cy="18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69" y="4590297"/>
            <a:ext cx="4627265" cy="18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649" y="3114686"/>
            <a:ext cx="4627265" cy="18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649" y="3742776"/>
            <a:ext cx="4627265" cy="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Experimental set-up – Data preparation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4" y="1234435"/>
            <a:ext cx="5852172" cy="438912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720752" y="2276872"/>
            <a:ext cx="4608512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20752" y="2744515"/>
            <a:ext cx="4608512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94" y="4149519"/>
            <a:ext cx="4627265" cy="18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996" y="4617162"/>
            <a:ext cx="4627265" cy="18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257" y="3115469"/>
            <a:ext cx="4627265" cy="18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256" y="3761428"/>
            <a:ext cx="4627265" cy="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Experimental set-up – Data preparation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Experimental set-up – Data preparation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4" y="1234435"/>
            <a:ext cx="5852172" cy="438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Results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448943" y="1340768"/>
            <a:ext cx="4896670" cy="623890"/>
          </a:xfrm>
        </p:spPr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Results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17" y="1844824"/>
            <a:ext cx="8698096" cy="27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6" y="1556792"/>
            <a:ext cx="4242244" cy="3535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Results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88704" y="5091995"/>
            <a:ext cx="5904656" cy="262532"/>
          </a:xfrm>
        </p:spPr>
        <p:txBody>
          <a:bodyPr/>
          <a:lstStyle/>
          <a:p>
            <a:r>
              <a:rPr lang="en-US" dirty="0" smtClean="0"/>
              <a:t>Node 28 											Node 29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46" y="1556792"/>
            <a:ext cx="4248472" cy="354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Introduction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38162" y="1700808"/>
            <a:ext cx="8799513" cy="48656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Global warming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Increasing energy consumption annually</a:t>
            </a:r>
            <a:br>
              <a:rPr lang="en-US" sz="2000" dirty="0" smtClean="0"/>
            </a:br>
            <a:r>
              <a:rPr lang="en-US" sz="2000" dirty="0" smtClean="0"/>
              <a:t>		- Communication networks (10%)</a:t>
            </a:r>
            <a:br>
              <a:rPr lang="en-US" sz="2000" dirty="0" smtClean="0"/>
            </a:br>
            <a:r>
              <a:rPr lang="en-US" sz="2000" dirty="0" smtClean="0"/>
              <a:t>		- Personal computers (5%)</a:t>
            </a:r>
            <a:br>
              <a:rPr lang="en-US" sz="2000" dirty="0" smtClean="0"/>
            </a:br>
            <a:r>
              <a:rPr lang="en-US" sz="2000" dirty="0" smtClean="0"/>
              <a:t>		- Data centers (4%)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Hardware/Software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996952"/>
            <a:ext cx="4589227" cy="31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Discussion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choice of programming language has an influence on the energy consumption of a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Programming languages C and C++ perform the best regarding the energy consumption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From the programming languages that do not have a pre-compilation phase, JavaScript performs the best regarding the energy consumption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Programs in the languages C and C++ consume more energy when the amount of compilation flags is minimized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87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4" y="1234435"/>
            <a:ext cx="5852172" cy="438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Results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376936" y="1340768"/>
            <a:ext cx="2318668" cy="406548"/>
          </a:xfrm>
        </p:spPr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Results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Node 28: 24 (5%) out of 479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Node 29: 50 (10,4%) out of 479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Multithreading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loop or While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a library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4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Results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6" y="1438276"/>
            <a:ext cx="3149417" cy="3545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50" y="1438276"/>
            <a:ext cx="3246789" cy="32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Results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438276"/>
            <a:ext cx="3168352" cy="3189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9" y="1484784"/>
            <a:ext cx="5259789" cy="25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Results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Discussion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way a program is written influences the energy consumption of that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 for-loop consumes less energy than a while-loop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Regarding the energy consumption it does not matter if the body of an if-statement is on the same or on a different line as the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9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validity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Discussion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Programming language representation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Pre-compilation phase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Idle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Sample </a:t>
            </a:r>
            <a:r>
              <a:rPr lang="en-US" sz="2800" dirty="0" smtClean="0"/>
              <a:t>size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49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Conclusion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arenBoth"/>
            </a:pPr>
            <a:r>
              <a:rPr lang="en-US" sz="2400" dirty="0" smtClean="0"/>
              <a:t>Is there a difference in the energy consumption of software  projects in different programming languages that have the same functionality?</a:t>
            </a:r>
            <a:br>
              <a:rPr lang="en-US" sz="2400" dirty="0" smtClean="0"/>
            </a:br>
            <a:r>
              <a:rPr lang="en-US" sz="2000" dirty="0" smtClean="0">
                <a:solidFill>
                  <a:srgbClr val="0091DA"/>
                </a:solidFill>
              </a:rPr>
              <a:t>In most cases we can prove a difference, but not in all. From 315 language combinations over all the problems we cannot prove a difference for 12 (3,8%) and 15 (4,8%) combinations on node 28 and 29 respectively.</a:t>
            </a:r>
          </a:p>
          <a:p>
            <a:pPr marL="342900" indent="-342900">
              <a:buAutoNum type="arabicParenBoth"/>
            </a:pPr>
            <a:r>
              <a:rPr lang="en-US" sz="2400" dirty="0" smtClean="0"/>
              <a:t>Is there a difference in the energy consumption of different software projects (using the same programming language) that have the same functionality?</a:t>
            </a:r>
            <a:br>
              <a:rPr lang="en-US" sz="2400" dirty="0" smtClean="0"/>
            </a:br>
            <a:r>
              <a:rPr lang="en-US" sz="2000" dirty="0">
                <a:solidFill>
                  <a:srgbClr val="0091DA"/>
                </a:solidFill>
              </a:rPr>
              <a:t>In most cases we can prove a difference, but not in all</a:t>
            </a:r>
            <a:r>
              <a:rPr lang="en-US" sz="2000" dirty="0" smtClean="0">
                <a:solidFill>
                  <a:srgbClr val="0091DA"/>
                </a:solidFill>
              </a:rPr>
              <a:t>. From 479 program comparisons we cannot prove a difference for 24 (5%) and 50 (10,4%) comparisons on node 28 and 29 respectively.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9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Conclusion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Code level analysis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Pre-compilation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Two trends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91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Introduction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arenBoth"/>
            </a:pPr>
            <a:r>
              <a:rPr lang="en-US" sz="2400" dirty="0" smtClean="0"/>
              <a:t>Is there a difference in the energy consumption of software projects in different programming languages that have the same functionality?</a:t>
            </a:r>
          </a:p>
          <a:p>
            <a:pPr marL="342900" indent="-342900">
              <a:buAutoNum type="arabicParenBoth"/>
            </a:pPr>
            <a:r>
              <a:rPr lang="en-US" sz="2400" dirty="0" smtClean="0"/>
              <a:t>Is there a difference in the energy consumption of software projects (using the same programming language) that have the same functionality?</a:t>
            </a:r>
            <a:br>
              <a:rPr lang="en-US" sz="2400" dirty="0" smtClean="0"/>
            </a:br>
            <a:r>
              <a:rPr lang="en-US" sz="1800" dirty="0" smtClean="0">
                <a:solidFill>
                  <a:srgbClr val="0091DA"/>
                </a:solidFill>
              </a:rPr>
              <a:t>If there is a difference, what is the difference on code level?</a:t>
            </a:r>
            <a:endParaRPr lang="en-US" sz="1800" dirty="0">
              <a:solidFill>
                <a:srgbClr val="0091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2680" y="764704"/>
            <a:ext cx="1224136" cy="504056"/>
          </a:xfrm>
          <a:prstGeom prst="rect">
            <a:avLst/>
          </a:prstGeom>
          <a:solidFill>
            <a:srgbClr val="009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4208" y="404664"/>
            <a:ext cx="2108935" cy="504056"/>
          </a:xfrm>
          <a:prstGeom prst="rect">
            <a:avLst/>
          </a:prstGeom>
          <a:noFill/>
          <a:ln w="19050">
            <a:solidFill>
              <a:srgbClr val="0091DA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Summary</a:t>
            </a:r>
            <a:endParaRPr lang="en-US" sz="5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080758" y="1250663"/>
            <a:ext cx="7264730" cy="397853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sz="1600" dirty="0" smtClean="0">
                <a:solidFill>
                  <a:schemeClr val="bg1"/>
                </a:solidFill>
              </a:rPr>
              <a:t>Comparing the energy consumption of software projects</a:t>
            </a:r>
          </a:p>
          <a:p>
            <a:r>
              <a:rPr lang="en-GB" sz="1600" dirty="0">
                <a:solidFill>
                  <a:schemeClr val="bg1"/>
                </a:solidFill>
              </a:rPr>
              <a:t>Programs gathered from the Computer Language Benchmarks </a:t>
            </a:r>
            <a:r>
              <a:rPr lang="en-GB" sz="1600" dirty="0" smtClean="0">
                <a:solidFill>
                  <a:schemeClr val="bg1"/>
                </a:solidFill>
              </a:rPr>
              <a:t>Game</a:t>
            </a:r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600" dirty="0" smtClean="0">
                <a:solidFill>
                  <a:schemeClr val="bg1"/>
                </a:solidFill>
              </a:rPr>
              <a:t>Measuring the energy consumption using the DAS and a PDU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Anomalies detected using DBSCAN algorithm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Compared the measurements using the one-sided Mann Whitney U test with an </a:t>
            </a:r>
            <a:r>
              <a:rPr lang="en-GB" sz="1600" i="1" dirty="0" smtClean="0">
                <a:solidFill>
                  <a:schemeClr val="bg1"/>
                </a:solidFill>
              </a:rPr>
              <a:t>alpha</a:t>
            </a:r>
            <a:r>
              <a:rPr lang="en-GB" sz="1600" dirty="0" smtClean="0">
                <a:solidFill>
                  <a:schemeClr val="bg1"/>
                </a:solidFill>
              </a:rPr>
              <a:t>-value of 5%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The choice of programming language influences the energy consumption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C and C++ performing the best regards the energy consumption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How you write your program influences the energy consumption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A f</a:t>
            </a:r>
            <a:r>
              <a:rPr lang="en-GB" sz="1600" b="1" dirty="0" smtClean="0">
                <a:solidFill>
                  <a:schemeClr val="bg1"/>
                </a:solidFill>
              </a:rPr>
              <a:t>or-loop consumes less energy then a while-loop</a:t>
            </a:r>
          </a:p>
        </p:txBody>
      </p:sp>
    </p:spTree>
    <p:extLst>
      <p:ext uri="{BB962C8B-B14F-4D97-AF65-F5344CB8AC3E}">
        <p14:creationId xmlns:p14="http://schemas.microsoft.com/office/powerpoint/2010/main" val="21895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Introduction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can the energy consumption of a software project be measured?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do we prove that two programs have the same functionality?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When is a difference in energy consumption significant?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1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Experimental set-up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49" y="1556792"/>
            <a:ext cx="6390084" cy="33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l</a:t>
            </a:r>
            <a:r>
              <a:rPr lang="en-US" dirty="0" smtClean="0"/>
              <a:t>anguage benchmarks 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Experimental set-up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Run time, memory usage, zipped program size and CPU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10 problems, 7 used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9" y="3284984"/>
            <a:ext cx="509947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experiment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Experimental set-up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Testing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Pre-compilation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Optimization 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269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54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ASCI Supercomputer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 smtClean="0"/>
              <a:t>Experimental set-up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DAS4/DAS5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VU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Power Distribution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Node 28/29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9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1" y="814750"/>
            <a:ext cx="5158334" cy="3868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consumption Calculation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Experimental set-up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36576" y="5121338"/>
            <a:ext cx="7056784" cy="288032"/>
          </a:xfrm>
        </p:spPr>
        <p:txBody>
          <a:bodyPr/>
          <a:lstStyle/>
          <a:p>
            <a:r>
              <a:rPr lang="en-US" sz="1600" dirty="0" smtClean="0"/>
              <a:t>Surface below the graph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4965813"/>
            <a:ext cx="4351359" cy="6052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64568" y="3933056"/>
            <a:ext cx="20882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64568" y="1628800"/>
            <a:ext cx="0" cy="23042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1712640" y="2501619"/>
            <a:ext cx="144016" cy="1518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2504728" y="1687930"/>
            <a:ext cx="144016" cy="1518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2" idx="7"/>
            <a:endCxn id="13" idx="3"/>
          </p:cNvCxnSpPr>
          <p:nvPr/>
        </p:nvCxnSpPr>
        <p:spPr>
          <a:xfrm flipV="1">
            <a:off x="1835565" y="1817535"/>
            <a:ext cx="690254" cy="70632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3" idx="4"/>
          </p:cNvCxnSpPr>
          <p:nvPr/>
        </p:nvCxnSpPr>
        <p:spPr>
          <a:xfrm flipV="1">
            <a:off x="2576736" y="1839772"/>
            <a:ext cx="0" cy="20932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4"/>
          </p:cNvCxnSpPr>
          <p:nvPr/>
        </p:nvCxnSpPr>
        <p:spPr>
          <a:xfrm>
            <a:off x="1784648" y="2653461"/>
            <a:ext cx="0" cy="12795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54023" y="3113903"/>
            <a:ext cx="2109307" cy="54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77442" y="2038382"/>
            <a:ext cx="792088" cy="788136"/>
          </a:xfrm>
          <a:prstGeom prst="line">
            <a:avLst/>
          </a:prstGeom>
          <a:ln w="12700" cap="rnd"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95194" y="2248766"/>
            <a:ext cx="781543" cy="779287"/>
          </a:xfrm>
          <a:prstGeom prst="line">
            <a:avLst/>
          </a:prstGeom>
          <a:ln w="12700" cap="rnd"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915961" y="2490693"/>
            <a:ext cx="667981" cy="628334"/>
          </a:xfrm>
          <a:prstGeom prst="line">
            <a:avLst/>
          </a:prstGeom>
          <a:ln w="12700" cap="rnd"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144689" y="2688868"/>
            <a:ext cx="432048" cy="412234"/>
          </a:xfrm>
          <a:prstGeom prst="line">
            <a:avLst/>
          </a:prstGeom>
          <a:ln w="12700" cap="rnd"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360714" y="2912368"/>
            <a:ext cx="208816" cy="188734"/>
          </a:xfrm>
          <a:prstGeom prst="line">
            <a:avLst/>
          </a:prstGeom>
          <a:ln w="12700" cap="rnd"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2" idx="4"/>
          </p:cNvCxnSpPr>
          <p:nvPr/>
        </p:nvCxnSpPr>
        <p:spPr>
          <a:xfrm flipH="1">
            <a:off x="1784648" y="1890181"/>
            <a:ext cx="800639" cy="763280"/>
          </a:xfrm>
          <a:prstGeom prst="line">
            <a:avLst/>
          </a:prstGeom>
          <a:ln w="12700" cap="rnd"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6518" y="2941103"/>
            <a:ext cx="504057" cy="319998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b="1" dirty="0" smtClean="0">
                <a:solidFill>
                  <a:srgbClr val="00338D"/>
                </a:solidFill>
              </a:rPr>
              <a:t>P-</a:t>
            </a:r>
            <a:r>
              <a:rPr lang="en-US" sz="800" b="1" dirty="0" smtClean="0">
                <a:solidFill>
                  <a:srgbClr val="00338D"/>
                </a:solidFill>
              </a:rPr>
              <a:t>idle</a:t>
            </a:r>
            <a:endParaRPr lang="en-US" sz="800" b="1" dirty="0" smtClean="0">
              <a:solidFill>
                <a:srgbClr val="00338D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43176" y="2412585"/>
            <a:ext cx="1009268" cy="35045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 smtClean="0">
                <a:solidFill>
                  <a:srgbClr val="00338D"/>
                </a:solidFill>
              </a:rPr>
              <a:t>Power (Watt)</a:t>
            </a:r>
            <a:endParaRPr lang="en-US" sz="1000" b="1" dirty="0" smtClean="0">
              <a:solidFill>
                <a:srgbClr val="00338D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97422" y="4041893"/>
            <a:ext cx="1152128" cy="28803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 smtClean="0">
                <a:solidFill>
                  <a:srgbClr val="00338D"/>
                </a:solidFill>
              </a:rPr>
              <a:t>Time (</a:t>
            </a:r>
            <a:r>
              <a:rPr lang="en-US" sz="1000" b="1" dirty="0" err="1" smtClean="0">
                <a:solidFill>
                  <a:srgbClr val="00338D"/>
                </a:solidFill>
              </a:rPr>
              <a:t>ms</a:t>
            </a:r>
            <a:r>
              <a:rPr lang="en-US" sz="1000" b="1" dirty="0" smtClean="0">
                <a:solidFill>
                  <a:srgbClr val="00338D"/>
                </a:solidFill>
              </a:rPr>
              <a:t>)</a:t>
            </a:r>
            <a:endParaRPr lang="en-US" sz="1000" b="1" dirty="0" smtClean="0">
              <a:solidFill>
                <a:srgbClr val="003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5.1"/>
  <p:tag name="TYPE" val="Screen"/>
  <p:tag name="KEYWORD" val="SCREEN"/>
  <p:tag name="TEMPLATEVERSION" val="31/12/2018 17:16: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497,6471"/>
  <p:tag name="ADV_LEFT" val="121,9184"/>
  <p:tag name="ADV_HEIGHT" val="29,19685"/>
  <p:tag name="ADV_WIDTH" val="538,937"/>
  <p:tag name="ADV_COPYRIGHT" val="TRUE"/>
</p:tagLst>
</file>

<file path=ppt/theme/theme1.xml><?xml version="1.0" encoding="utf-8"?>
<a:theme xmlns:a="http://schemas.openxmlformats.org/drawingml/2006/main" name="KPMG_Talkbook_4x3_1021_2015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91DA"/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bg1">
              <a:lumMod val="75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solidFill>
            <a:srgbClr val="0091DA"/>
          </a:solidFill>
        </a:ln>
      </a:spPr>
      <a:bodyPr wrap="square" lIns="36000" tIns="36000" rIns="36000" bIns="36000" rtlCol="0" anchor="ctr" anchorCtr="0">
        <a:noAutofit/>
      </a:bodyPr>
      <a:lstStyle>
        <a:defPPr algn="ctr">
          <a:spcAft>
            <a:spcPts val="600"/>
          </a:spcAft>
          <a:defRPr sz="1000" b="1" dirty="0" err="1" smtClean="0">
            <a:solidFill>
              <a:srgbClr val="00338D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Screen template.pptx" id="{C8EF72B5-95BD-4479-9740-F0BCEDC4CA91}" vid="{33CD9E03-9B48-41FF-B4E0-A82406897D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KPMG Screen Standard Template</Template>
  <TotalTime>4965</TotalTime>
  <Words>550</Words>
  <Application>Microsoft Office PowerPoint</Application>
  <PresentationFormat>A4 Paper (210x297 mm)</PresentationFormat>
  <Paragraphs>119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Narrow</vt:lpstr>
      <vt:lpstr>Calibri</vt:lpstr>
      <vt:lpstr>Courier New</vt:lpstr>
      <vt:lpstr>KPMG Extralight</vt:lpstr>
      <vt:lpstr>Wingdings</vt:lpstr>
      <vt:lpstr>KPMG_Talkbook_4x3_1021_2015</vt:lpstr>
      <vt:lpstr>Finding significant differences in the energy consumption when comparing programming languages and programs</vt:lpstr>
      <vt:lpstr>Problem statement</vt:lpstr>
      <vt:lpstr>Research questions</vt:lpstr>
      <vt:lpstr>Description questions</vt:lpstr>
      <vt:lpstr>Programming languages</vt:lpstr>
      <vt:lpstr>The computer language benchmarks game</vt:lpstr>
      <vt:lpstr>Preparation experiment</vt:lpstr>
      <vt:lpstr>Distributed ASCI Supercomputer</vt:lpstr>
      <vt:lpstr>Energy consumption Calculation</vt:lpstr>
      <vt:lpstr>Set-up</vt:lpstr>
      <vt:lpstr>Anomaly detection</vt:lpstr>
      <vt:lpstr>Two clusters</vt:lpstr>
      <vt:lpstr>Hardware</vt:lpstr>
      <vt:lpstr>Hardware</vt:lpstr>
      <vt:lpstr>Execution time</vt:lpstr>
      <vt:lpstr>Execution time</vt:lpstr>
      <vt:lpstr>Programming languages</vt:lpstr>
      <vt:lpstr>Programming languages</vt:lpstr>
      <vt:lpstr>Programming languages</vt:lpstr>
      <vt:lpstr>Programming languages</vt:lpstr>
      <vt:lpstr>Programs</vt:lpstr>
      <vt:lpstr>Programs</vt:lpstr>
      <vt:lpstr>Difference</vt:lpstr>
      <vt:lpstr>Difference</vt:lpstr>
      <vt:lpstr>Code level</vt:lpstr>
      <vt:lpstr>Programs</vt:lpstr>
      <vt:lpstr>Threats to validity</vt:lpstr>
      <vt:lpstr>Conclusion</vt:lpstr>
      <vt:lpstr>Future work</vt:lpstr>
      <vt:lpstr>PowerPoint Presentation</vt:lpstr>
    </vt:vector>
  </TitlesOfParts>
  <Manager/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significant differences in the energy consumption when comparing programming languages and programs</dc:title>
  <dc:creator>Koedijk, Lukas</dc:creator>
  <cp:lastModifiedBy>Koedijk, Lukas</cp:lastModifiedBy>
  <cp:revision>51</cp:revision>
  <dcterms:created xsi:type="dcterms:W3CDTF">2019-07-15T09:46:50Z</dcterms:created>
  <dcterms:modified xsi:type="dcterms:W3CDTF">2019-07-18T20:32:28Z</dcterms:modified>
  <cp:category/>
</cp:coreProperties>
</file>