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916F46-4D3F-42A4-8078-FE1F253C5506}">
  <a:tblStyle styleId="{B7916F46-4D3F-42A4-8078-FE1F253C55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8DA0D4E-85FE-4C55-BE13-2C8D66F88D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4E1630-C207-42BF-9950-01420925533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df7360294_9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hello, everyone.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I am so happy to present our work in this session.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my name is min kyeongeon, student of computer science engineering.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So, the topic of today's presentation is QA system for electronic devices's spec tables and numbers.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first, I want to start by giving you this project's background and objectives.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secondly, we will move on to this project's background information and knowledge.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thirdly, we will talk about to this project's detailed contents.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finally, we will move on to this project's result analyzation and significance.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first, I would like to show you the reason why qa system is necessary for daily life,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and this research's objectives.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And, I will start by introducing this research's background.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gedf7360294_9_6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f88abd9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위의 그림은 어떻게 나이가 가장 많은 사람은? 이라는질문과 표가 타파스에 입력되는지의 보여줍니다. 보시다시피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/ 나이/민수/12/등의 셀은 각각 토큰으로 평면화되어 들어가는 것을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질문과 테이블의 토큰들이 입력되는 순서가 포지션 임베딩으로 들어갑니다. 그리고 질문과 테이블을 구별하기 위해서,  질문에 대한 토큰들이 세그먼트 임베딩에서 </a:t>
            </a:r>
            <a:r>
              <a:rPr lang="ko">
                <a:solidFill>
                  <a:schemeClr val="dk1"/>
                </a:solidFill>
              </a:rPr>
              <a:t>0번으로 들어가고</a:t>
            </a:r>
            <a:r>
              <a:rPr lang="ko"/>
              <a:t>, 표는 세그먼트 임베딩의 1번으로 들어갑니다.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칼럼, 로우 랭크 임베딩은 타파스에서 확장된것으로 여기 있는 표를 보시면 이름 셀은 1행 1열로 속하므로 칼럼 임베딩1, 로우 임베딩에 1이 들어감을 알수 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민수의 나이 12는 2행 2열로 므로 칼럼 임베딩에 2, 로우 임베딩에 2가 들어가는걸 확인할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랭크 임베딩은 표에서 나오는 질문인 가장 많은 또는 가장 적은 등의 최대 최소의 질문을 위해 사용되는 임베딩입니다.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 보시면 15와 12중 더 큰 숫자인 15가 랭크 임베딩에서 2가 오는것을 알 수 있고 12는 1이 오는것을 알 수 있습니다. 그리고 어떤 순위를 정할수 없는 토큰의 경우 0이 들어가는걸 알 수 있습니다.</a:t>
            </a:r>
            <a:endParaRPr/>
          </a:p>
        </p:txBody>
      </p:sp>
      <p:sp>
        <p:nvSpPr>
          <p:cNvPr id="318" name="Google Shape;318;gedf88abd9d_1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df736029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다음은 </a:t>
            </a:r>
            <a:r>
              <a:rPr lang="ko">
                <a:solidFill>
                  <a:schemeClr val="dk1"/>
                </a:solidFill>
              </a:rPr>
              <a:t>타파스에서는 어떻게 정답을 도출하는지 설명하겠습니다.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타파스에서는 ‘Cell Selection’과 ‘Compute Mode’ 둘 중 하나를 선택하여 질문 유형을 판단하는 과정을 거칩니다.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cell selection은 단순히 하나의 셀에서 답을 구할 수 있는 경우이고, compute mode는 복수개의 셀을 골라 타파스의 집계 연산인 COUNT, SUM, AVERAGE 등을  이용해서 답을 구하는 경우입니다.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그리고 Compute 모드 일경우 질문을 보고 세개의 집계 연산중 가장 확률이 높은 연산자를 사용합니다.</a:t>
            </a:r>
            <a:endParaRPr/>
          </a:p>
        </p:txBody>
      </p:sp>
      <p:sp>
        <p:nvSpPr>
          <p:cNvPr id="338" name="Google Shape;338;gedf7360294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df7360294_9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TAPAS 모델은 방대한 </a:t>
            </a:r>
            <a:r>
              <a:rPr lang="ko">
                <a:solidFill>
                  <a:schemeClr val="dk1"/>
                </a:solidFill>
              </a:rPr>
              <a:t>위키피디아 데이터로 사전 학습을 진행하여 사용 목적에 따른 데이터 표 와 질의응답으로 파인튜닝시켜 사용합니다.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따라서 이번 과제에서는 한국어 TAPAS 모델에 다양한 형태의 한국어 스펙 표와 질의응답을 넣어서 </a:t>
            </a:r>
            <a:r>
              <a:rPr lang="ko">
                <a:solidFill>
                  <a:schemeClr val="dk1"/>
                </a:solidFill>
              </a:rPr>
              <a:t>스펙표에 대한 질의를 잘 처리할 수 있는 모델을 제작하려고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또한, 자체적으로 수집한 스펙 표와 질의응답 데이터 외에도 KorQuAD 2.0 이라는 공개 데이터 셋도 사용합니다.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코쿼드2.0는 위키피디아 기반의 십만개 이상의 쌍으로 구성된 한국어 질의응답 데이터셋입니다.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4F81BD"/>
              </a:buClr>
              <a:buSzPts val="1300"/>
              <a:buFont typeface="Calibri"/>
              <a:buChar char="●"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gedf7360294_9_5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df6370ebb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안녕하십니까 저는 연구내용 파트의 발표를 맡게된 16학번 권선근입니다. </a:t>
            </a:r>
            <a:r>
              <a:rPr lang="ko"/>
              <a:t>다음으로는</a:t>
            </a:r>
            <a:r>
              <a:rPr lang="ko"/>
              <a:t> 이번 과제에서 수행한 연구 내용에 대해 알아보겠습니다.</a:t>
            </a:r>
            <a:endParaRPr/>
          </a:p>
        </p:txBody>
      </p:sp>
      <p:sp>
        <p:nvSpPr>
          <p:cNvPr id="396" name="Google Shape;396;gedf6370ebb_0_1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df7360294_9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먼저 스펙 표의 수집 방식입니다. 연구를 위해 필요한 제품 스펙 표를 수집하기 위해 삼성전자같은 제조사들의 홈페이지와 다나와 같은 가격비교 사이트등에서 다양한 레이아웃을 가진 테이블들의 html 코드를 추출하였습니다.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수집한 스펙 표는 이렇게 한 제품의 스펙을 보여주는 단일테이블과 여러 제품을 비교하는 다중 테이블로 크게 두가지로 분류했습니다.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edf7360294_9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f88abd9d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 다음에는 테이블 데이터에 레이아웃을 식별하고 셀의 위치정보를 알기 위해서 css를 넣었습니다.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셀의 위치 정보는 질의응답 데이터셋의 항목으로 정답 셀의 위치 정보를 알아야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모델 성능 테스트 시 답변을 빠르게 확인할 수 있어 추가로 넣었습니다.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 그림은 테이블 데이터가 전처리 된 전후 비교 사진입니다.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보시다시피,  정답을 빠르게 확인하기 위한 셀의 좌표가 삽입된 것과, 이미지 같은 의미 없는 행이 삭제된 것등을 확인할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gedf88abd9d_1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e08fb353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그리고 왼쪽 그림에서 보듯이 스펙 종류인 화면크기와 스펙값인 180cm가 한 셀에 같이 들어가 있는 것처럼 너무 학습이 난해한 테이블들은 일괄적으로  프로그램을 제작하여 자동으로 레이아웃을 변경하였습니다.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 결과, 사전학습 모델에 대해서,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변경전 테이블에서 정답률이 24.1이 나오던 질의응답 셋이 변경 후 40.1로 수치가 증가하였습니다.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gee08fb3537_1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df88abd9d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이번에는 질의 응답 데이터셋 수집과정 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앞서 수집한 표 데이터를 이용해서 총 3000여개의 질의응답을 작성하였습니다.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질의응답 데이터셋은 제품의 카테고리 , 질문유형, 질문, 답변, 그리고 정답 위치로 구성되어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질문의 유형은 총 5가지로 어휘 포함, 어휘 변형, 다중 근거, 대소 비교, 순서 가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그리고 스펙 테이블의 특성상, 여러 제품을 비교하는 다중 테이블의 경우, 제품명을 물어봤을 때 정답이 여러개가 있을 수 있어 &amp;&amp;로 별도 구분해서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둘 중 하나만 말해도 정답인 질의응답 데이터도 만들었습니다.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gedf88abd9d_1_2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df88abd9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질의응답 유형으로 </a:t>
            </a:r>
            <a:r>
              <a:rPr lang="ko">
                <a:solidFill>
                  <a:schemeClr val="dk1"/>
                </a:solidFill>
              </a:rPr>
              <a:t>먼저 소개할것은 어휘 포함과 어휘 변형입니다.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어휘 포함의 경우 질문의 특정 단어가 테이블의 셀에 직접적으로 들어있는 경우이고,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어휘 변형은 특정 단어가 변형된 경우로  방진 기능을 “먼지가 들어오는걸 막는 기능”과 같이 변형한 질문입니다.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gedf88abd9d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df88abd9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다음은 다중 테이블에 대한 질문 유형인 다중근거, </a:t>
            </a:r>
            <a:r>
              <a:rPr lang="ko">
                <a:solidFill>
                  <a:schemeClr val="dk1"/>
                </a:solidFill>
              </a:rPr>
              <a:t>대소 비교, 순서를 소개하겠습니다.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다중 근거는 여러개의 셀을 살펴보고 정답을 도출하는 유형이며,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대소비교 유형의 경우 다중근거 중에서도  대소를 비교하는 유형이고,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 유형은 테이블 내에서 제품들의 출시년도등의 순서를 묻는 유형입니다.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gedf88abd9d_2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df7360294_9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목차는 다음과 같습니다. 먼저 스펙 표 질의응답 시스템의 연구 배경과 목표를 알아보고, 그리고 질의응답시스템에 관한 배경 지식을 간단히 알아보겠습니다.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개발한 시스템을 살펴보고 마지막으로 연구 결과와 분석 그리고 연구 의의를 살펴보겠습니다. </a:t>
            </a:r>
            <a:r>
              <a:rPr lang="ko">
                <a:solidFill>
                  <a:schemeClr val="dk1"/>
                </a:solidFill>
              </a:rPr>
              <a:t>(넘어감)</a:t>
            </a:r>
            <a:endParaRPr/>
          </a:p>
        </p:txBody>
      </p:sp>
      <p:sp>
        <p:nvSpPr>
          <p:cNvPr id="138" name="Google Shape;138;gedf7360294_9_5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df7360294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데이터셋을 수집한 이후 모델 성능을 높이기 위해서 앞서 언급한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한국어 TAPAS 모델에 수집한 스펙 표와 질의응답 데이터셋 그리고 KorQuAD를 이용해서 파인튜닝을 진행하였습니다.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사용한 모델은 총 4가지로 첫쨰, 가장 기본인 기존 tapas 모델, 둘쨰, 기존 TAPAS에 저희가 수집한 스펙 표 질의응답을 파인튜닝한 모델, 셋쨰, 기존 TAPAS에 코쿼드 데이터셋과 스펙 표 질의응답을 함께 파인튜닝한 모델, 마지막으로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KorQuAD로 파인튜닝한 후에 스펙 표 질의응답으로 한번더 파인튜닝한 모델이 존재합니다. </a:t>
            </a:r>
            <a:endParaRPr/>
          </a:p>
        </p:txBody>
      </p:sp>
      <p:sp>
        <p:nvSpPr>
          <p:cNvPr id="561" name="Google Shape;561;gedf7360294_9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f6370ebb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마지막으로 </a:t>
            </a:r>
            <a:r>
              <a:rPr lang="ko">
                <a:solidFill>
                  <a:schemeClr val="dk1"/>
                </a:solidFill>
              </a:rPr>
              <a:t>연구 결과 나타난 데이터에 대한 분석과 연구 의의에 대해 알아보겠습니다.</a:t>
            </a:r>
            <a:endParaRPr/>
          </a:p>
        </p:txBody>
      </p:sp>
      <p:sp>
        <p:nvSpPr>
          <p:cNvPr id="596" name="Google Shape;596;gedf6370ebb_0_1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fc7a72d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먼저 언어 모델을 평가할 때 사용하는 지표를 말씀드리겠습니다.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모델의 성능 평가 지표로는 F1과 EM을 사용합니다.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F1은 정밀도과 재현율의 종합적으로 고려한 수치로, 모델이 셀을 정확히 찾은 경우 증가합니다.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EM은 모델이 셀의 위치 뿐만 아니라 경계도 정확하게 설정하여 데이터셋의 답변과 정확하게 일치하는 경우 올라가는 수치입니다.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저희는 모델의 성능을 높이기 위해 다양한 방법을 통해서 모델 테스트를 진행하였습니다.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먼저 단일테이블과 다중테이블을 사용한 질문유형을 구분해서 성능을 비교해보았습니다.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결과, 4가지 모델 모두에서 단일 테이블에 대한 질의에서 다중테이블에 대한 질의보다 더 성능이 높게 나오는 것을 알 수 있었습니다.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방식에 따른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모델별 성능을 비교하겠습니다.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첫번째로 코쿼드와 스펙표 질의응답데이터를 함께 파인튜닝한 결과 파인튜닝 전과 크게 성능이 다르지 않았습니다.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두번째로 질의응답 데이터로만 파인튜닝한 결과 단일 테이블과 다중 테이블 모두 F1,EM 전체적으로 증가했고,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세번째로 코쿼드 2.0으로 튜닝한후에 스펙 표 데이터로 추가 튜닝한 모델이 f1과 em이 가장 높게 나왔습니다.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00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00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efc7a72d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eff45d586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이번에는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3장에서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살펴보았던 파인튜닝을 방식에 따른 모델별 성능을 비교하겠습니다.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결과를 분석해보면 파인튜닝을 통해서 의미있는 성능 상승을 하였음을 확인하였지만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예상과는 다르게 스펙 표 세트와 코쿼드 2.0 데이터를 함께 파인튜닝한 모델과 스펙표세트만 파인튜닝한 모델이 성능이 비슷했습니다.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이는 korquad 2.0과 스펙 표 데이터 세트가 크게 달라서 같이 학습을 시키니 스펙 표가 오히려 노이즈로 작용하여 따로 학습한 모델에 비해 기대한만큼의 파라미터 조정이 되지못한것으로 추측됩니다.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3" name="Google Shape;633;geff45d5867_1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ff45d5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저희는 추가로 테이블 비율을 구분하여 파인 튜닝을 진행하였습니다.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말씀드린 세가지 방법으로 하는 파인 튜닝을 테이블 100%와 테이블 70%로 구분하여 진행했습니다. 트레인 셋과 테스트셋의 비율은 7:3이었습니다.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결과는 테이블을 70%사용한 A 모델의 경우가 더 높은 성능을 보였습니다.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테이블 개수보다는 오히려 한 테이블에 더 자세한 질문을 하는게 더 학습이 잘 되는것을 보여줍니다.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데이터셋 자체가 부족한 면이 있으므로, 추후 연구에서 더 많은 데이터셋을 사용하면 더 정확히 알 수 있을것으로 보입니다.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1번과 2번이 왜 다를까?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geff45d586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ee08fb353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이번에는 가장 성능이 잘나온 모델로 질문 유형별로 테스트한 결과입니다.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데이터셋의 테스트 결과 F1 81.5, EM 72.5을 기록했습니다.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세부적으로 살펴보면 어휘포함과 다중근거 질문 같은건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성능수치가 나왔는데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이 유형들이 셀의 이름을 직접 질의하는 쉬운 유형이었기 때문으로 보입니다.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하지만, 대소비교와 순서의 성능이 50정도로 낮게 나왔습니다. 이는 스펙표의 특성상 타파스가 순위를 매기기 어려운 단위가 표에 들어갔기 때문으로 분석됩니다.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나중에 다시 언급하겠습니다.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ee08fb3537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ee08fb353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저희는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파인튜닝을 하지 않은 사전 학습 모델의 경우, F1과 EM의 차이가 매우 큰 것을 확인할 수 있었습니다.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F1과 EM의 크기는 정답셀의 위치는 찾았으나, 그 경계를 잘 찾지 못하는 것이라고 볼 수 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스펙표에서 경계를 잘 찾지 못하는 이유는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제품명이 일반적인 인명이나 사물명과는 달리 여러개의 단어로 구성되어 정답 추출이 어렵기 때문인것으로 보입니다.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오른쪽 실제정답 갤럭시탭 프로S 12.0 … 과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이중에서 정답을 코어 M3, 갤럭시탭 프로S, … 등 다양하게 도출하는것으로 알 수 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gee08fb3537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f282248e1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파인 튜닝이후에서는 난해한 제품명의 경계값을 비교적 정확히 찾아내는데 성공했음을 파인튜닝 결과 F1과 EM의 차이가 줄어드는것에서 확인하였습니다.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순서의 경우에는 차이값이 크게 달라지진 않았지만, 기존모델에서 em이 크게 상승했음을 확인할 수 있었습니다.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gf282248e1f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ee08fb353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이번에는 가장 수치가 낮았던 대소비교와 순서 유형의 정답률이 왜 낮은지에 대한 분석입니다.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대소비교와 순서의 정답률은 50%정도로 다른유형에 비해 25%정도 낮은 성능을 보였습니다.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이유를 분석한 결과 연구배경에서 설명드린 것처럼 TAPAS가 이러한 문제를 해결할떄 랭크 임베딩을 사용하는데 여기서 문제가 생긴것으로 분석하였습니다.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예를들어 위 사진에서 출고가 중간에 쉼표가 들어가고 앞에 원 기호가 붙거나 하는경우와 크기,해상도 처럼 중간에 x 가 들어가는 경우들이 모델이 학습하는데 문제가 될 소지가 있는것으로 분석하였습니다.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추후 데이터 수집 시 전처리를 통해 이러한 데이터들을 변경하는 것이 필요해 보입니다.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ee08fb3537_1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df7360294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최종적으로 연구의의를 말씀드리겠습니다. 저희는 질의응답 시스템에서 연구가 덜 되어 있는 부분인 한국어 스펙표에 대해서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표와 질의응답 데이터셋을 수집하였습니다.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파인 튜닝과 스펙표를 수정하는 방법등을 통해 통해 질의응답 시스템의 모델 성능을 개선했습니다.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추가적으로, 여러 방법으로 파인 튜닝을 진행해서 가장 성능이 높은 모델을 찾는 방법도 찾아 보았습니다.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gedf7360294_1_2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df6370ebb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처음으로 제품 스펙 문서 질의응답 시스템의 필요성과 연구목표에 대해 알아보겠습니다. </a:t>
            </a:r>
            <a:r>
              <a:rPr lang="ko">
                <a:solidFill>
                  <a:schemeClr val="dk1"/>
                </a:solidFill>
              </a:rPr>
              <a:t>(넘어감)</a:t>
            </a:r>
            <a:endParaRPr/>
          </a:p>
        </p:txBody>
      </p:sp>
      <p:sp>
        <p:nvSpPr>
          <p:cNvPr id="149" name="Google Shape;149;gedf6370ebb_0_9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edf7360294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400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이상으로 발표를 마치겠습니다. 질문 있으시면 해주시기 바랍니다. </a:t>
            </a:r>
            <a:endParaRPr/>
          </a:p>
        </p:txBody>
      </p:sp>
      <p:sp>
        <p:nvSpPr>
          <p:cNvPr id="834" name="Google Shape;834;gedf7360294_1_3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df6370ebb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first, due to the 4th industrial revolution, A machine learning technology is more important these days, and qa systems that using this technology is increasingly made nowadays.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Secondly, We researched cases where the question-and-answer function of the language model learned with 207,000 Wikipedia documents did not work well.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Then, We find that</a:t>
            </a:r>
            <a:r>
              <a:rPr lang="ko" sz="1200">
                <a:solidFill>
                  <a:schemeClr val="dk1"/>
                </a:solidFill>
                <a:highlight>
                  <a:srgbClr val="F8F9FA"/>
                </a:highlight>
              </a:rPr>
              <a:t> existing model for Korean tables is very vulnerable to natural language </a:t>
            </a:r>
            <a:r>
              <a:rPr lang="ko" sz="1200">
                <a:solidFill>
                  <a:schemeClr val="dk1"/>
                </a:solidFill>
              </a:rPr>
              <a:t>questioning and answering</a:t>
            </a:r>
            <a:r>
              <a:rPr lang="ko" sz="1200">
                <a:solidFill>
                  <a:schemeClr val="dk1"/>
                </a:solidFill>
                <a:highlight>
                  <a:srgbClr val="F8F9FA"/>
                </a:highlight>
              </a:rPr>
              <a:t> for product specification tables. </a:t>
            </a:r>
            <a:endParaRPr sz="1200">
              <a:solidFill>
                <a:schemeClr val="dk1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영어발표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처음 시작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hello, everyone.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our work in this session.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my name is min kye</a:t>
            </a:r>
            <a:r>
              <a:rPr lang="ko"/>
              <a:t>I am so happy to present</a:t>
            </a:r>
            <a:r>
              <a:rPr lang="ko"/>
              <a:t>ongeon, student of computer science engineering.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So, the topic of today's presentation is QA system for electronic devices's spec tables and numbers.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first, I want to start by giving you this project's background and objectives.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secondly, we will move on to this project's background information and knowledge.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thirdly, we will talk about to this project's detailed contents.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finally, we will move on to this project's result analyzation and significance.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first, I would like to show you the reason why qa system is necessary for daily life,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and this research's objectives.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And, I will start by introducing this research's background.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first, due to the 4th industrial revolution, A machine learning technology is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important these days, and qa systems that using this technology is increasingly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made nowadays.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연구 배경은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머신러닝 기술에 대한 관심이 크게 증가하고 있고, 자연어처리를 활용한 질의응답 시스템이 개발되고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조는 200,000개의 위키백과 데이터로 학습된 언어모델의 질의응답 기능이 잘 작동하지 않는 경우들을 탐색해보았습니다, 그 중에서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한국어 표에 대한 질의응답 모델은 제품 스펙 표에 대한 질문에 매우 취약한 성능을 보인다는 점을 찾았습니다. (넘어감)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df6370ebb_0_9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f6370ebb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(필요하다면 추가적으로 더 영어 발표하기)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이전 연구에서 살펴본대로, TAPAS 모델이 잘 처리하지 못하는 표 유형들이 존재합니다.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저희는 이러한 유형에 어떤것이 있는지 탐색하였고  제품 스펙에 관한 질의응답을 잘 처리하지 못하는 것을 확인하였습니다.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따라서 이번 연구에서는 제품 스펙표에 대한 질의응답 시스템의 성능을 개선시키는것이 목표입니다. (넘어감)</a:t>
            </a:r>
            <a:endParaRPr/>
          </a:p>
        </p:txBody>
      </p:sp>
      <p:sp>
        <p:nvSpPr>
          <p:cNvPr id="182" name="Google Shape;182;gedf6370ebb_0_10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df736029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연구 배경지식으로 저희가 사용한 언어모델인 TAPAS와 그 기반이 되는 BERT를 간단히 설명하겠습니다.</a:t>
            </a:r>
            <a:endParaRPr/>
          </a:p>
        </p:txBody>
      </p:sp>
      <p:sp>
        <p:nvSpPr>
          <p:cNvPr id="221" name="Google Shape;221;gedf7360294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df736029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먼저 BERT는 자연어 처리 언어모델입니다.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BERT는 인코더 구조를 순방향 역방향의 두가지 방향으로 사용한 언어 모델로, 주어진 입력 토큰들에 마스킹 기법을 이용하여 언어에 대한 지식을 습득합니다.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왼쪽의 예시 그림에서 보시다시피 my dog is cute라는 문장에 MASK 토큰으로 가린 문장에 대해서, 원래 문장을 추측하는 과정을 거칩니다.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BERT는 이런 마스킹 기법을 활용하여, 33억개 정도의 방대한 양의 데이터로 사전학습을 한뒤 자연어처리의 특정 사용 목적에 따라 분류 레이어를 추가하여 사용하는 방법을 채택합니다.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오른쪽 그림에서이런 추가과정을 파인튜닝이라고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이번 연구과제에서는 질의응답 데이터를 사용해서 파인튜닝을 해주었습니다.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gedf7360294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df736029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다음은 이번 과제에서 사용된 TAPAS를 설명하겠습니다. 타파스는 일반적인 자연어 처리를 위한 BERT 모델을 기반으로 하여 표 데이터에 특화해서 확장시킨 모델입니다.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gedf7360294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df736029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표 와 자연어 질의응답 데이터를 모델에 학습시키기 위해 자연어를 숫자 정보로 바꾸는 워드 임베딩이 필요합니다.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TAPAS는 BERT를 확장한 것이라고 했습니다. 그 이유는 인풋을 인코딩 하는 방식을 보면 알 수 있습니다. 타파스에서 자연어를 인코딩 할 때는 6가지 임베딩 방식이 적용됩니다.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6가지 임베딩에는 토큰, 포지션, 세그먼트, 칼럼, 로우, 그리고 랭크 임베딩이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중 토큰, 포지션, 세그먼트는 기존의 버트에서 이미 존재했던 임베딩이고 칼럼과 로우, 랭크 임베딩은 타파스에서 추가한 임베딩 종류입니다.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타파스에서는 질문과 테이블이 함께 들어가고, 테이블은 셀들이 평면화되어 들어감. 다음 슬라이드에서 자세히 설명하겠습니다. (넘어감)</a:t>
            </a:r>
            <a:endParaRPr/>
          </a:p>
        </p:txBody>
      </p:sp>
      <p:sp>
        <p:nvSpPr>
          <p:cNvPr id="294" name="Google Shape;294;gedf7360294_0_3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560070"/>
          </a:xfrm>
          <a:custGeom>
            <a:rect b="b" l="l" r="r" t="t"/>
            <a:pathLst>
              <a:path extrusionOk="0" h="746760" w="9144000">
                <a:moveTo>
                  <a:pt x="9144000" y="0"/>
                </a:moveTo>
                <a:lnTo>
                  <a:pt x="0" y="0"/>
                </a:lnTo>
                <a:lnTo>
                  <a:pt x="0" y="746760"/>
                </a:lnTo>
                <a:lnTo>
                  <a:pt x="9144000" y="746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14"/>
          <p:cNvSpPr/>
          <p:nvPr/>
        </p:nvSpPr>
        <p:spPr>
          <a:xfrm>
            <a:off x="1092708" y="238886"/>
            <a:ext cx="0" cy="271462"/>
          </a:xfrm>
          <a:custGeom>
            <a:rect b="b" l="l" r="r" t="t"/>
            <a:pathLst>
              <a:path extrusionOk="0" h="361950" w="120000">
                <a:moveTo>
                  <a:pt x="0" y="0"/>
                </a:moveTo>
                <a:lnTo>
                  <a:pt x="0" y="361949"/>
                </a:lnTo>
              </a:path>
            </a:pathLst>
          </a:custGeom>
          <a:noFill/>
          <a:ln cap="flat" cmpd="sng" w="27425">
            <a:solidFill>
              <a:srgbClr val="BE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544193" y="1794853"/>
            <a:ext cx="6055613" cy="1039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55573" y="1584568"/>
            <a:ext cx="7777480" cy="2079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15"/>
          <p:cNvSpPr/>
          <p:nvPr/>
        </p:nvSpPr>
        <p:spPr>
          <a:xfrm>
            <a:off x="7685531" y="8001"/>
            <a:ext cx="1442085" cy="5125402"/>
          </a:xfrm>
          <a:custGeom>
            <a:rect b="b" l="l" r="r" t="t"/>
            <a:pathLst>
              <a:path extrusionOk="0" h="6833870" w="1442084">
                <a:moveTo>
                  <a:pt x="1441703" y="554735"/>
                </a:moveTo>
                <a:lnTo>
                  <a:pt x="1398246" y="524960"/>
                </a:lnTo>
                <a:lnTo>
                  <a:pt x="1354308" y="495942"/>
                </a:lnTo>
                <a:lnTo>
                  <a:pt x="1309920" y="467666"/>
                </a:lnTo>
                <a:lnTo>
                  <a:pt x="1265117" y="440114"/>
                </a:lnTo>
                <a:lnTo>
                  <a:pt x="1219931" y="413272"/>
                </a:lnTo>
                <a:lnTo>
                  <a:pt x="1174395" y="387121"/>
                </a:lnTo>
                <a:lnTo>
                  <a:pt x="1128542" y="361647"/>
                </a:lnTo>
                <a:lnTo>
                  <a:pt x="1082405" y="336832"/>
                </a:lnTo>
                <a:lnTo>
                  <a:pt x="1036017" y="312660"/>
                </a:lnTo>
                <a:lnTo>
                  <a:pt x="989411" y="289114"/>
                </a:lnTo>
                <a:lnTo>
                  <a:pt x="942619" y="266180"/>
                </a:lnTo>
                <a:lnTo>
                  <a:pt x="895675" y="243839"/>
                </a:lnTo>
                <a:lnTo>
                  <a:pt x="848611" y="222075"/>
                </a:lnTo>
                <a:lnTo>
                  <a:pt x="801461" y="200873"/>
                </a:lnTo>
                <a:lnTo>
                  <a:pt x="754258" y="180216"/>
                </a:lnTo>
                <a:lnTo>
                  <a:pt x="707033" y="160087"/>
                </a:lnTo>
                <a:lnTo>
                  <a:pt x="659821" y="140469"/>
                </a:lnTo>
                <a:lnTo>
                  <a:pt x="612654" y="121348"/>
                </a:lnTo>
                <a:lnTo>
                  <a:pt x="565564" y="102706"/>
                </a:lnTo>
                <a:lnTo>
                  <a:pt x="518586" y="84527"/>
                </a:lnTo>
                <a:lnTo>
                  <a:pt x="471752" y="66794"/>
                </a:lnTo>
                <a:lnTo>
                  <a:pt x="425094" y="49491"/>
                </a:lnTo>
                <a:lnTo>
                  <a:pt x="378646" y="32602"/>
                </a:lnTo>
                <a:lnTo>
                  <a:pt x="332441" y="16110"/>
                </a:lnTo>
                <a:lnTo>
                  <a:pt x="286512" y="0"/>
                </a:lnTo>
              </a:path>
              <a:path extrusionOk="0" h="6833870" w="1442084">
                <a:moveTo>
                  <a:pt x="0" y="6833615"/>
                </a:moveTo>
                <a:lnTo>
                  <a:pt x="33939" y="6798495"/>
                </a:lnTo>
                <a:lnTo>
                  <a:pt x="67805" y="6763147"/>
                </a:lnTo>
                <a:lnTo>
                  <a:pt x="101595" y="6727572"/>
                </a:lnTo>
                <a:lnTo>
                  <a:pt x="135305" y="6691774"/>
                </a:lnTo>
                <a:lnTo>
                  <a:pt x="168934" y="6655752"/>
                </a:lnTo>
                <a:lnTo>
                  <a:pt x="202477" y="6619508"/>
                </a:lnTo>
                <a:lnTo>
                  <a:pt x="235933" y="6583045"/>
                </a:lnTo>
                <a:lnTo>
                  <a:pt x="269298" y="6546362"/>
                </a:lnTo>
                <a:lnTo>
                  <a:pt x="302570" y="6509462"/>
                </a:lnTo>
                <a:lnTo>
                  <a:pt x="335745" y="6472347"/>
                </a:lnTo>
                <a:lnTo>
                  <a:pt x="368822" y="6435017"/>
                </a:lnTo>
                <a:lnTo>
                  <a:pt x="401796" y="6397474"/>
                </a:lnTo>
                <a:lnTo>
                  <a:pt x="434665" y="6359720"/>
                </a:lnTo>
                <a:lnTo>
                  <a:pt x="467426" y="6321756"/>
                </a:lnTo>
                <a:lnTo>
                  <a:pt x="500076" y="6283584"/>
                </a:lnTo>
                <a:lnTo>
                  <a:pt x="532613" y="6245204"/>
                </a:lnTo>
                <a:lnTo>
                  <a:pt x="565034" y="6206619"/>
                </a:lnTo>
                <a:lnTo>
                  <a:pt x="597335" y="6167830"/>
                </a:lnTo>
                <a:lnTo>
                  <a:pt x="629514" y="6128838"/>
                </a:lnTo>
                <a:lnTo>
                  <a:pt x="661568" y="6089645"/>
                </a:lnTo>
                <a:lnTo>
                  <a:pt x="693494" y="6050253"/>
                </a:lnTo>
                <a:lnTo>
                  <a:pt x="725289" y="6010662"/>
                </a:lnTo>
                <a:lnTo>
                  <a:pt x="756951" y="5970874"/>
                </a:lnTo>
                <a:lnTo>
                  <a:pt x="788477" y="5930891"/>
                </a:lnTo>
                <a:lnTo>
                  <a:pt x="819862" y="5890715"/>
                </a:lnTo>
                <a:lnTo>
                  <a:pt x="851106" y="5850345"/>
                </a:lnTo>
                <a:lnTo>
                  <a:pt x="882205" y="5809785"/>
                </a:lnTo>
                <a:lnTo>
                  <a:pt x="913156" y="5769036"/>
                </a:lnTo>
                <a:lnTo>
                  <a:pt x="943955" y="5728098"/>
                </a:lnTo>
                <a:lnTo>
                  <a:pt x="974602" y="5686974"/>
                </a:lnTo>
                <a:lnTo>
                  <a:pt x="1005091" y="5645665"/>
                </a:lnTo>
                <a:lnTo>
                  <a:pt x="1035422" y="5604172"/>
                </a:lnTo>
                <a:lnTo>
                  <a:pt x="1065590" y="5562498"/>
                </a:lnTo>
                <a:lnTo>
                  <a:pt x="1095593" y="5520642"/>
                </a:lnTo>
                <a:lnTo>
                  <a:pt x="1125427" y="5478607"/>
                </a:lnTo>
                <a:lnTo>
                  <a:pt x="1155091" y="5436395"/>
                </a:lnTo>
                <a:lnTo>
                  <a:pt x="1184582" y="5394006"/>
                </a:lnTo>
                <a:lnTo>
                  <a:pt x="1213895" y="5351442"/>
                </a:lnTo>
                <a:lnTo>
                  <a:pt x="1243030" y="5308705"/>
                </a:lnTo>
                <a:lnTo>
                  <a:pt x="1271981" y="5265797"/>
                </a:lnTo>
                <a:lnTo>
                  <a:pt x="1300748" y="5222717"/>
                </a:lnTo>
                <a:lnTo>
                  <a:pt x="1329327" y="5179469"/>
                </a:lnTo>
                <a:lnTo>
                  <a:pt x="1357715" y="5136053"/>
                </a:lnTo>
                <a:lnTo>
                  <a:pt x="1385908" y="5092471"/>
                </a:lnTo>
                <a:lnTo>
                  <a:pt x="1413906" y="5048725"/>
                </a:lnTo>
                <a:lnTo>
                  <a:pt x="1441703" y="500481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5"/>
          <p:cNvSpPr/>
          <p:nvPr/>
        </p:nvSpPr>
        <p:spPr>
          <a:xfrm>
            <a:off x="8404859" y="8001"/>
            <a:ext cx="722630" cy="274320"/>
          </a:xfrm>
          <a:custGeom>
            <a:rect b="b" l="l" r="r" t="t"/>
            <a:pathLst>
              <a:path extrusionOk="0" h="365760" w="722629">
                <a:moveTo>
                  <a:pt x="722376" y="365759"/>
                </a:moveTo>
                <a:lnTo>
                  <a:pt x="678809" y="338490"/>
                </a:lnTo>
                <a:lnTo>
                  <a:pt x="634860" y="311872"/>
                </a:lnTo>
                <a:lnTo>
                  <a:pt x="590565" y="285890"/>
                </a:lnTo>
                <a:lnTo>
                  <a:pt x="545961" y="260532"/>
                </a:lnTo>
                <a:lnTo>
                  <a:pt x="501084" y="235784"/>
                </a:lnTo>
                <a:lnTo>
                  <a:pt x="455972" y="211633"/>
                </a:lnTo>
                <a:lnTo>
                  <a:pt x="410661" y="188065"/>
                </a:lnTo>
                <a:lnTo>
                  <a:pt x="365188" y="165068"/>
                </a:lnTo>
                <a:lnTo>
                  <a:pt x="319590" y="142627"/>
                </a:lnTo>
                <a:lnTo>
                  <a:pt x="273904" y="120729"/>
                </a:lnTo>
                <a:lnTo>
                  <a:pt x="228167" y="99361"/>
                </a:lnTo>
                <a:lnTo>
                  <a:pt x="182415" y="78509"/>
                </a:lnTo>
                <a:lnTo>
                  <a:pt x="136686" y="58161"/>
                </a:lnTo>
                <a:lnTo>
                  <a:pt x="91015" y="38302"/>
                </a:lnTo>
                <a:lnTo>
                  <a:pt x="45441" y="1891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15"/>
          <p:cNvSpPr/>
          <p:nvPr/>
        </p:nvSpPr>
        <p:spPr>
          <a:xfrm>
            <a:off x="7871459" y="3958209"/>
            <a:ext cx="1252855" cy="1182052"/>
          </a:xfrm>
          <a:custGeom>
            <a:rect b="b" l="l" r="r" t="t"/>
            <a:pathLst>
              <a:path extrusionOk="0" h="1576070" w="1252854">
                <a:moveTo>
                  <a:pt x="0" y="1575815"/>
                </a:moveTo>
                <a:lnTo>
                  <a:pt x="33427" y="1540118"/>
                </a:lnTo>
                <a:lnTo>
                  <a:pt x="66784" y="1504227"/>
                </a:lnTo>
                <a:lnTo>
                  <a:pt x="100068" y="1468140"/>
                </a:lnTo>
                <a:lnTo>
                  <a:pt x="133276" y="1431859"/>
                </a:lnTo>
                <a:lnTo>
                  <a:pt x="166404" y="1395384"/>
                </a:lnTo>
                <a:lnTo>
                  <a:pt x="199451" y="1358715"/>
                </a:lnTo>
                <a:lnTo>
                  <a:pt x="232412" y="1321854"/>
                </a:lnTo>
                <a:lnTo>
                  <a:pt x="265285" y="1284799"/>
                </a:lnTo>
                <a:lnTo>
                  <a:pt x="298067" y="1247553"/>
                </a:lnTo>
                <a:lnTo>
                  <a:pt x="330755" y="1210115"/>
                </a:lnTo>
                <a:lnTo>
                  <a:pt x="363346" y="1172485"/>
                </a:lnTo>
                <a:lnTo>
                  <a:pt x="395836" y="1134665"/>
                </a:lnTo>
                <a:lnTo>
                  <a:pt x="428224" y="1096654"/>
                </a:lnTo>
                <a:lnTo>
                  <a:pt x="460505" y="1058453"/>
                </a:lnTo>
                <a:lnTo>
                  <a:pt x="492677" y="1020063"/>
                </a:lnTo>
                <a:lnTo>
                  <a:pt x="524737" y="981483"/>
                </a:lnTo>
                <a:lnTo>
                  <a:pt x="556682" y="942715"/>
                </a:lnTo>
                <a:lnTo>
                  <a:pt x="588508" y="903759"/>
                </a:lnTo>
                <a:lnTo>
                  <a:pt x="620214" y="864615"/>
                </a:lnTo>
                <a:lnTo>
                  <a:pt x="651795" y="825284"/>
                </a:lnTo>
                <a:lnTo>
                  <a:pt x="683249" y="785765"/>
                </a:lnTo>
                <a:lnTo>
                  <a:pt x="714573" y="746061"/>
                </a:lnTo>
                <a:lnTo>
                  <a:pt x="745764" y="706170"/>
                </a:lnTo>
                <a:lnTo>
                  <a:pt x="776819" y="666094"/>
                </a:lnTo>
                <a:lnTo>
                  <a:pt x="807734" y="625832"/>
                </a:lnTo>
                <a:lnTo>
                  <a:pt x="838508" y="585386"/>
                </a:lnTo>
                <a:lnTo>
                  <a:pt x="869136" y="544756"/>
                </a:lnTo>
                <a:lnTo>
                  <a:pt x="899616" y="503942"/>
                </a:lnTo>
                <a:lnTo>
                  <a:pt x="929945" y="462944"/>
                </a:lnTo>
                <a:lnTo>
                  <a:pt x="960120" y="421764"/>
                </a:lnTo>
                <a:lnTo>
                  <a:pt x="990137" y="380401"/>
                </a:lnTo>
                <a:lnTo>
                  <a:pt x="1019994" y="338857"/>
                </a:lnTo>
                <a:lnTo>
                  <a:pt x="1049689" y="297130"/>
                </a:lnTo>
                <a:lnTo>
                  <a:pt x="1079217" y="255223"/>
                </a:lnTo>
                <a:lnTo>
                  <a:pt x="1108576" y="213135"/>
                </a:lnTo>
                <a:lnTo>
                  <a:pt x="1137762" y="170866"/>
                </a:lnTo>
                <a:lnTo>
                  <a:pt x="1166774" y="128418"/>
                </a:lnTo>
                <a:lnTo>
                  <a:pt x="1195607" y="85791"/>
                </a:lnTo>
                <a:lnTo>
                  <a:pt x="1224259" y="42984"/>
                </a:lnTo>
                <a:lnTo>
                  <a:pt x="125272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5"/>
          <p:cNvSpPr/>
          <p:nvPr/>
        </p:nvSpPr>
        <p:spPr>
          <a:xfrm>
            <a:off x="7981188" y="8001"/>
            <a:ext cx="1146175" cy="5125402"/>
          </a:xfrm>
          <a:custGeom>
            <a:rect b="b" l="l" r="r" t="t"/>
            <a:pathLst>
              <a:path extrusionOk="0" h="6833870" w="1146175">
                <a:moveTo>
                  <a:pt x="1146047" y="259079"/>
                </a:moveTo>
                <a:lnTo>
                  <a:pt x="1102056" y="233134"/>
                </a:lnTo>
                <a:lnTo>
                  <a:pt x="1057722" y="207667"/>
                </a:lnTo>
                <a:lnTo>
                  <a:pt x="1013064" y="182678"/>
                </a:lnTo>
                <a:lnTo>
                  <a:pt x="968099" y="158168"/>
                </a:lnTo>
                <a:lnTo>
                  <a:pt x="922843" y="134137"/>
                </a:lnTo>
                <a:lnTo>
                  <a:pt x="877315" y="110584"/>
                </a:lnTo>
                <a:lnTo>
                  <a:pt x="831530" y="87510"/>
                </a:lnTo>
                <a:lnTo>
                  <a:pt x="785506" y="64914"/>
                </a:lnTo>
                <a:lnTo>
                  <a:pt x="739261" y="42797"/>
                </a:lnTo>
                <a:lnTo>
                  <a:pt x="692812" y="21159"/>
                </a:lnTo>
                <a:lnTo>
                  <a:pt x="646176" y="0"/>
                </a:lnTo>
              </a:path>
              <a:path extrusionOk="0" h="6833870" w="1146175">
                <a:moveTo>
                  <a:pt x="0" y="6833615"/>
                </a:moveTo>
                <a:lnTo>
                  <a:pt x="33877" y="6797072"/>
                </a:lnTo>
                <a:lnTo>
                  <a:pt x="67669" y="6760331"/>
                </a:lnTo>
                <a:lnTo>
                  <a:pt x="101373" y="6723393"/>
                </a:lnTo>
                <a:lnTo>
                  <a:pt x="134985" y="6686258"/>
                </a:lnTo>
                <a:lnTo>
                  <a:pt x="168504" y="6648928"/>
                </a:lnTo>
                <a:lnTo>
                  <a:pt x="201926" y="6611403"/>
                </a:lnTo>
                <a:lnTo>
                  <a:pt x="235249" y="6573684"/>
                </a:lnTo>
                <a:lnTo>
                  <a:pt x="268469" y="6535771"/>
                </a:lnTo>
                <a:lnTo>
                  <a:pt x="301585" y="6497665"/>
                </a:lnTo>
                <a:lnTo>
                  <a:pt x="334593" y="6459366"/>
                </a:lnTo>
                <a:lnTo>
                  <a:pt x="367491" y="6420875"/>
                </a:lnTo>
                <a:lnTo>
                  <a:pt x="400275" y="6382193"/>
                </a:lnTo>
                <a:lnTo>
                  <a:pt x="432944" y="6343320"/>
                </a:lnTo>
                <a:lnTo>
                  <a:pt x="465494" y="6304257"/>
                </a:lnTo>
                <a:lnTo>
                  <a:pt x="497923" y="6265004"/>
                </a:lnTo>
                <a:lnTo>
                  <a:pt x="530228" y="6225562"/>
                </a:lnTo>
                <a:lnTo>
                  <a:pt x="562406" y="6185933"/>
                </a:lnTo>
                <a:lnTo>
                  <a:pt x="594455" y="6146115"/>
                </a:lnTo>
                <a:lnTo>
                  <a:pt x="626371" y="6106111"/>
                </a:lnTo>
                <a:lnTo>
                  <a:pt x="658152" y="6065920"/>
                </a:lnTo>
                <a:lnTo>
                  <a:pt x="689796" y="6025543"/>
                </a:lnTo>
                <a:lnTo>
                  <a:pt x="721298" y="5984981"/>
                </a:lnTo>
                <a:lnTo>
                  <a:pt x="752658" y="5944234"/>
                </a:lnTo>
                <a:lnTo>
                  <a:pt x="783872" y="5903304"/>
                </a:lnTo>
                <a:lnTo>
                  <a:pt x="814937" y="5862190"/>
                </a:lnTo>
                <a:lnTo>
                  <a:pt x="845850" y="5820893"/>
                </a:lnTo>
                <a:lnTo>
                  <a:pt x="876609" y="5779414"/>
                </a:lnTo>
                <a:lnTo>
                  <a:pt x="907211" y="5737754"/>
                </a:lnTo>
                <a:lnTo>
                  <a:pt x="937654" y="5695912"/>
                </a:lnTo>
                <a:lnTo>
                  <a:pt x="967934" y="5653890"/>
                </a:lnTo>
                <a:lnTo>
                  <a:pt x="998048" y="5611689"/>
                </a:lnTo>
                <a:lnTo>
                  <a:pt x="1027995" y="5569308"/>
                </a:lnTo>
                <a:lnTo>
                  <a:pt x="1057771" y="5526749"/>
                </a:lnTo>
                <a:lnTo>
                  <a:pt x="1087374" y="5484012"/>
                </a:lnTo>
                <a:lnTo>
                  <a:pt x="1116800" y="5441098"/>
                </a:lnTo>
                <a:lnTo>
                  <a:pt x="1146047" y="5398008"/>
                </a:lnTo>
              </a:path>
              <a:path extrusionOk="0" h="6833870" w="1146175">
                <a:moveTo>
                  <a:pt x="121919" y="6833615"/>
                </a:moveTo>
                <a:lnTo>
                  <a:pt x="154646" y="6796369"/>
                </a:lnTo>
                <a:lnTo>
                  <a:pt x="187290" y="6758940"/>
                </a:lnTo>
                <a:lnTo>
                  <a:pt x="219851" y="6721328"/>
                </a:lnTo>
                <a:lnTo>
                  <a:pt x="252326" y="6683532"/>
                </a:lnTo>
                <a:lnTo>
                  <a:pt x="284712" y="6645553"/>
                </a:lnTo>
                <a:lnTo>
                  <a:pt x="317008" y="6607390"/>
                </a:lnTo>
                <a:lnTo>
                  <a:pt x="349210" y="6569045"/>
                </a:lnTo>
                <a:lnTo>
                  <a:pt x="381316" y="6530516"/>
                </a:lnTo>
                <a:lnTo>
                  <a:pt x="413325" y="6491804"/>
                </a:lnTo>
                <a:lnTo>
                  <a:pt x="445234" y="6452908"/>
                </a:lnTo>
                <a:lnTo>
                  <a:pt x="477040" y="6413830"/>
                </a:lnTo>
                <a:lnTo>
                  <a:pt x="508741" y="6374568"/>
                </a:lnTo>
                <a:lnTo>
                  <a:pt x="540334" y="6335123"/>
                </a:lnTo>
                <a:lnTo>
                  <a:pt x="571818" y="6295494"/>
                </a:lnTo>
                <a:lnTo>
                  <a:pt x="603190" y="6255683"/>
                </a:lnTo>
                <a:lnTo>
                  <a:pt x="634448" y="6215688"/>
                </a:lnTo>
                <a:lnTo>
                  <a:pt x="665589" y="6175509"/>
                </a:lnTo>
                <a:lnTo>
                  <a:pt x="696611" y="6135148"/>
                </a:lnTo>
                <a:lnTo>
                  <a:pt x="727511" y="6094603"/>
                </a:lnTo>
                <a:lnTo>
                  <a:pt x="758288" y="6053875"/>
                </a:lnTo>
                <a:lnTo>
                  <a:pt x="788938" y="6012964"/>
                </a:lnTo>
                <a:lnTo>
                  <a:pt x="819460" y="5971870"/>
                </a:lnTo>
                <a:lnTo>
                  <a:pt x="849851" y="5930592"/>
                </a:lnTo>
                <a:lnTo>
                  <a:pt x="880109" y="5889131"/>
                </a:lnTo>
                <a:lnTo>
                  <a:pt x="910231" y="5847487"/>
                </a:lnTo>
                <a:lnTo>
                  <a:pt x="940216" y="5805659"/>
                </a:lnTo>
                <a:lnTo>
                  <a:pt x="970060" y="5763648"/>
                </a:lnTo>
                <a:lnTo>
                  <a:pt x="999761" y="5721454"/>
                </a:lnTo>
                <a:lnTo>
                  <a:pt x="1029318" y="5679077"/>
                </a:lnTo>
                <a:lnTo>
                  <a:pt x="1058727" y="5636517"/>
                </a:lnTo>
                <a:lnTo>
                  <a:pt x="1087987" y="5593773"/>
                </a:lnTo>
                <a:lnTo>
                  <a:pt x="1117094" y="5550846"/>
                </a:lnTo>
                <a:lnTo>
                  <a:pt x="1146047" y="550773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15"/>
          <p:cNvSpPr/>
          <p:nvPr/>
        </p:nvSpPr>
        <p:spPr>
          <a:xfrm>
            <a:off x="0" y="0"/>
            <a:ext cx="3883152" cy="51412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5"/>
          <p:cNvSpPr/>
          <p:nvPr/>
        </p:nvSpPr>
        <p:spPr>
          <a:xfrm>
            <a:off x="8237219" y="4271391"/>
            <a:ext cx="890269" cy="862012"/>
          </a:xfrm>
          <a:custGeom>
            <a:rect b="b" l="l" r="r" t="t"/>
            <a:pathLst>
              <a:path extrusionOk="0" h="1149350" w="890270">
                <a:moveTo>
                  <a:pt x="0" y="1149096"/>
                </a:moveTo>
                <a:lnTo>
                  <a:pt x="32360" y="1111680"/>
                </a:lnTo>
                <a:lnTo>
                  <a:pt x="64617" y="1074095"/>
                </a:lnTo>
                <a:lnTo>
                  <a:pt x="96769" y="1036344"/>
                </a:lnTo>
                <a:lnTo>
                  <a:pt x="128814" y="998427"/>
                </a:lnTo>
                <a:lnTo>
                  <a:pt x="160750" y="960345"/>
                </a:lnTo>
                <a:lnTo>
                  <a:pt x="192576" y="922099"/>
                </a:lnTo>
                <a:lnTo>
                  <a:pt x="224290" y="883691"/>
                </a:lnTo>
                <a:lnTo>
                  <a:pt x="255890" y="845122"/>
                </a:lnTo>
                <a:lnTo>
                  <a:pt x="287375" y="806393"/>
                </a:lnTo>
                <a:lnTo>
                  <a:pt x="318741" y="767505"/>
                </a:lnTo>
                <a:lnTo>
                  <a:pt x="349989" y="728459"/>
                </a:lnTo>
                <a:lnTo>
                  <a:pt x="381115" y="689257"/>
                </a:lnTo>
                <a:lnTo>
                  <a:pt x="412119" y="649899"/>
                </a:lnTo>
                <a:lnTo>
                  <a:pt x="442998" y="610387"/>
                </a:lnTo>
                <a:lnTo>
                  <a:pt x="473750" y="570722"/>
                </a:lnTo>
                <a:lnTo>
                  <a:pt x="504375" y="530905"/>
                </a:lnTo>
                <a:lnTo>
                  <a:pt x="534869" y="490937"/>
                </a:lnTo>
                <a:lnTo>
                  <a:pt x="565232" y="450820"/>
                </a:lnTo>
                <a:lnTo>
                  <a:pt x="595461" y="410555"/>
                </a:lnTo>
                <a:lnTo>
                  <a:pt x="625555" y="370142"/>
                </a:lnTo>
                <a:lnTo>
                  <a:pt x="655511" y="329584"/>
                </a:lnTo>
                <a:lnTo>
                  <a:pt x="685329" y="288880"/>
                </a:lnTo>
                <a:lnTo>
                  <a:pt x="715006" y="248033"/>
                </a:lnTo>
                <a:lnTo>
                  <a:pt x="744541" y="207044"/>
                </a:lnTo>
                <a:lnTo>
                  <a:pt x="773931" y="165913"/>
                </a:lnTo>
                <a:lnTo>
                  <a:pt x="803176" y="124642"/>
                </a:lnTo>
                <a:lnTo>
                  <a:pt x="832273" y="83232"/>
                </a:lnTo>
                <a:lnTo>
                  <a:pt x="861220" y="41684"/>
                </a:lnTo>
                <a:lnTo>
                  <a:pt x="890015" y="0"/>
                </a:lnTo>
              </a:path>
              <a:path extrusionOk="0" h="1149350" w="890270">
                <a:moveTo>
                  <a:pt x="228600" y="1149096"/>
                </a:moveTo>
                <a:lnTo>
                  <a:pt x="262366" y="1111263"/>
                </a:lnTo>
                <a:lnTo>
                  <a:pt x="296075" y="1073220"/>
                </a:lnTo>
                <a:lnTo>
                  <a:pt x="329723" y="1034971"/>
                </a:lnTo>
                <a:lnTo>
                  <a:pt x="363309" y="996520"/>
                </a:lnTo>
                <a:lnTo>
                  <a:pt x="396829" y="957869"/>
                </a:lnTo>
                <a:lnTo>
                  <a:pt x="430281" y="919023"/>
                </a:lnTo>
                <a:lnTo>
                  <a:pt x="463662" y="879984"/>
                </a:lnTo>
                <a:lnTo>
                  <a:pt x="496970" y="840757"/>
                </a:lnTo>
                <a:lnTo>
                  <a:pt x="530202" y="801345"/>
                </a:lnTo>
                <a:lnTo>
                  <a:pt x="563356" y="761752"/>
                </a:lnTo>
                <a:lnTo>
                  <a:pt x="596428" y="721980"/>
                </a:lnTo>
                <a:lnTo>
                  <a:pt x="629418" y="682035"/>
                </a:lnTo>
                <a:lnTo>
                  <a:pt x="662321" y="641918"/>
                </a:lnTo>
                <a:lnTo>
                  <a:pt x="695135" y="601634"/>
                </a:lnTo>
                <a:lnTo>
                  <a:pt x="727858" y="561186"/>
                </a:lnTo>
                <a:lnTo>
                  <a:pt x="760488" y="520578"/>
                </a:lnTo>
                <a:lnTo>
                  <a:pt x="793021" y="479814"/>
                </a:lnTo>
                <a:lnTo>
                  <a:pt x="825455" y="438896"/>
                </a:lnTo>
                <a:lnTo>
                  <a:pt x="857787" y="397829"/>
                </a:lnTo>
                <a:lnTo>
                  <a:pt x="890015" y="35661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5"/>
          <p:cNvSpPr/>
          <p:nvPr/>
        </p:nvSpPr>
        <p:spPr>
          <a:xfrm>
            <a:off x="600456" y="1275587"/>
            <a:ext cx="2755900" cy="2601753"/>
          </a:xfrm>
          <a:custGeom>
            <a:rect b="b" l="l" r="r" t="t"/>
            <a:pathLst>
              <a:path extrusionOk="0" h="3469004" w="2755900">
                <a:moveTo>
                  <a:pt x="1499616" y="3197352"/>
                </a:moveTo>
                <a:lnTo>
                  <a:pt x="1261872" y="3197352"/>
                </a:lnTo>
                <a:lnTo>
                  <a:pt x="1380744" y="3468624"/>
                </a:lnTo>
                <a:lnTo>
                  <a:pt x="1499616" y="3197352"/>
                </a:lnTo>
                <a:close/>
              </a:path>
              <a:path extrusionOk="0" h="3469004" w="2755900">
                <a:moveTo>
                  <a:pt x="2755392" y="0"/>
                </a:moveTo>
                <a:lnTo>
                  <a:pt x="0" y="0"/>
                </a:lnTo>
                <a:lnTo>
                  <a:pt x="0" y="502920"/>
                </a:lnTo>
                <a:lnTo>
                  <a:pt x="2755392" y="502920"/>
                </a:lnTo>
                <a:lnTo>
                  <a:pt x="2755392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9144000" cy="560070"/>
          </a:xfrm>
          <a:custGeom>
            <a:rect b="b" l="l" r="r" t="t"/>
            <a:pathLst>
              <a:path extrusionOk="0" h="746760" w="9144000">
                <a:moveTo>
                  <a:pt x="9144000" y="0"/>
                </a:moveTo>
                <a:lnTo>
                  <a:pt x="0" y="0"/>
                </a:lnTo>
                <a:lnTo>
                  <a:pt x="0" y="746760"/>
                </a:lnTo>
                <a:lnTo>
                  <a:pt x="9144000" y="746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6"/>
          <p:cNvSpPr/>
          <p:nvPr/>
        </p:nvSpPr>
        <p:spPr>
          <a:xfrm>
            <a:off x="1092708" y="238886"/>
            <a:ext cx="0" cy="271462"/>
          </a:xfrm>
          <a:custGeom>
            <a:rect b="b" l="l" r="r" t="t"/>
            <a:pathLst>
              <a:path extrusionOk="0" h="361950" w="120000">
                <a:moveTo>
                  <a:pt x="0" y="0"/>
                </a:moveTo>
                <a:lnTo>
                  <a:pt x="0" y="361949"/>
                </a:lnTo>
              </a:path>
            </a:pathLst>
          </a:custGeom>
          <a:noFill/>
          <a:ln cap="flat" cmpd="sng" w="27425">
            <a:solidFill>
              <a:srgbClr val="BE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6"/>
          <p:cNvSpPr/>
          <p:nvPr/>
        </p:nvSpPr>
        <p:spPr>
          <a:xfrm>
            <a:off x="0" y="553212"/>
            <a:ext cx="9144000" cy="34290"/>
          </a:xfrm>
          <a:custGeom>
            <a:rect b="b" l="l" r="r" t="t"/>
            <a:pathLst>
              <a:path extrusionOk="0" h="45720" w="9144000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6"/>
          <p:cNvSpPr/>
          <p:nvPr/>
        </p:nvSpPr>
        <p:spPr>
          <a:xfrm>
            <a:off x="7933943" y="4869180"/>
            <a:ext cx="1097279" cy="242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6"/>
          <p:cNvSpPr/>
          <p:nvPr/>
        </p:nvSpPr>
        <p:spPr>
          <a:xfrm>
            <a:off x="140207" y="1017270"/>
            <a:ext cx="8863965" cy="3827145"/>
          </a:xfrm>
          <a:custGeom>
            <a:rect b="b" l="l" r="r" t="t"/>
            <a:pathLst>
              <a:path extrusionOk="0" h="5102860" w="8863965">
                <a:moveTo>
                  <a:pt x="8753856" y="0"/>
                </a:moveTo>
                <a:lnTo>
                  <a:pt x="109753" y="0"/>
                </a:lnTo>
                <a:lnTo>
                  <a:pt x="67031" y="8626"/>
                </a:lnTo>
                <a:lnTo>
                  <a:pt x="32145" y="32146"/>
                </a:lnTo>
                <a:lnTo>
                  <a:pt x="8624" y="67026"/>
                </a:lnTo>
                <a:lnTo>
                  <a:pt x="0" y="109727"/>
                </a:lnTo>
                <a:lnTo>
                  <a:pt x="0" y="4992598"/>
                </a:lnTo>
                <a:lnTo>
                  <a:pt x="8624" y="5035320"/>
                </a:lnTo>
                <a:lnTo>
                  <a:pt x="32145" y="5070206"/>
                </a:lnTo>
                <a:lnTo>
                  <a:pt x="67031" y="5093727"/>
                </a:lnTo>
                <a:lnTo>
                  <a:pt x="109753" y="5102352"/>
                </a:lnTo>
                <a:lnTo>
                  <a:pt x="8753856" y="5102352"/>
                </a:lnTo>
                <a:lnTo>
                  <a:pt x="8796557" y="5093727"/>
                </a:lnTo>
                <a:lnTo>
                  <a:pt x="8831437" y="5070206"/>
                </a:lnTo>
                <a:lnTo>
                  <a:pt x="8854957" y="5035320"/>
                </a:lnTo>
                <a:lnTo>
                  <a:pt x="8863584" y="4992598"/>
                </a:lnTo>
                <a:lnTo>
                  <a:pt x="8863584" y="109727"/>
                </a:lnTo>
                <a:lnTo>
                  <a:pt x="8854957" y="67026"/>
                </a:lnTo>
                <a:lnTo>
                  <a:pt x="8831437" y="32146"/>
                </a:lnTo>
                <a:lnTo>
                  <a:pt x="8796557" y="8626"/>
                </a:lnTo>
                <a:lnTo>
                  <a:pt x="8753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6"/>
          <p:cNvSpPr/>
          <p:nvPr/>
        </p:nvSpPr>
        <p:spPr>
          <a:xfrm>
            <a:off x="198120" y="1716786"/>
            <a:ext cx="8702040" cy="3077051"/>
          </a:xfrm>
          <a:custGeom>
            <a:rect b="b" l="l" r="r" t="t"/>
            <a:pathLst>
              <a:path extrusionOk="0" h="4102735" w="8702040">
                <a:moveTo>
                  <a:pt x="8586089" y="0"/>
                </a:moveTo>
                <a:lnTo>
                  <a:pt x="115976" y="0"/>
                </a:lnTo>
                <a:lnTo>
                  <a:pt x="70835" y="9116"/>
                </a:lnTo>
                <a:lnTo>
                  <a:pt x="33970" y="33972"/>
                </a:lnTo>
                <a:lnTo>
                  <a:pt x="9114" y="70830"/>
                </a:lnTo>
                <a:lnTo>
                  <a:pt x="0" y="115950"/>
                </a:lnTo>
                <a:lnTo>
                  <a:pt x="0" y="3986631"/>
                </a:lnTo>
                <a:lnTo>
                  <a:pt x="9114" y="4031772"/>
                </a:lnTo>
                <a:lnTo>
                  <a:pt x="33970" y="4068637"/>
                </a:lnTo>
                <a:lnTo>
                  <a:pt x="70835" y="4093493"/>
                </a:lnTo>
                <a:lnTo>
                  <a:pt x="115976" y="4102607"/>
                </a:lnTo>
                <a:lnTo>
                  <a:pt x="8586089" y="4102607"/>
                </a:lnTo>
                <a:lnTo>
                  <a:pt x="8631209" y="4093493"/>
                </a:lnTo>
                <a:lnTo>
                  <a:pt x="8668067" y="4068637"/>
                </a:lnTo>
                <a:lnTo>
                  <a:pt x="8692923" y="4031772"/>
                </a:lnTo>
                <a:lnTo>
                  <a:pt x="8702040" y="3986631"/>
                </a:lnTo>
                <a:lnTo>
                  <a:pt x="8702040" y="115950"/>
                </a:lnTo>
                <a:lnTo>
                  <a:pt x="8692923" y="70830"/>
                </a:lnTo>
                <a:lnTo>
                  <a:pt x="8668067" y="33972"/>
                </a:lnTo>
                <a:lnTo>
                  <a:pt x="8631209" y="9116"/>
                </a:lnTo>
                <a:lnTo>
                  <a:pt x="85860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6"/>
          <p:cNvSpPr/>
          <p:nvPr/>
        </p:nvSpPr>
        <p:spPr>
          <a:xfrm>
            <a:off x="256031" y="1748790"/>
            <a:ext cx="5599176" cy="30449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6"/>
          <p:cNvSpPr/>
          <p:nvPr/>
        </p:nvSpPr>
        <p:spPr>
          <a:xfrm>
            <a:off x="1340485" y="278510"/>
            <a:ext cx="419100" cy="180975"/>
          </a:xfrm>
          <a:custGeom>
            <a:rect b="b" l="l" r="r" t="t"/>
            <a:pathLst>
              <a:path extrusionOk="0" h="241300" w="419100">
                <a:moveTo>
                  <a:pt x="51181" y="154304"/>
                </a:moveTo>
                <a:lnTo>
                  <a:pt x="32258" y="154304"/>
                </a:lnTo>
                <a:lnTo>
                  <a:pt x="32258" y="233299"/>
                </a:lnTo>
                <a:lnTo>
                  <a:pt x="189737" y="233299"/>
                </a:lnTo>
                <a:lnTo>
                  <a:pt x="189737" y="216915"/>
                </a:lnTo>
                <a:lnTo>
                  <a:pt x="51181" y="216915"/>
                </a:lnTo>
                <a:lnTo>
                  <a:pt x="51181" y="154304"/>
                </a:lnTo>
                <a:close/>
              </a:path>
              <a:path extrusionOk="0" h="241300" w="419100">
                <a:moveTo>
                  <a:pt x="183387" y="81152"/>
                </a:moveTo>
                <a:lnTo>
                  <a:pt x="164592" y="81152"/>
                </a:lnTo>
                <a:lnTo>
                  <a:pt x="164592" y="175387"/>
                </a:lnTo>
                <a:lnTo>
                  <a:pt x="183387" y="175387"/>
                </a:lnTo>
                <a:lnTo>
                  <a:pt x="183387" y="81152"/>
                </a:lnTo>
                <a:close/>
              </a:path>
              <a:path extrusionOk="0" h="241300" w="419100">
                <a:moveTo>
                  <a:pt x="62992" y="10160"/>
                </a:moveTo>
                <a:lnTo>
                  <a:pt x="18161" y="27686"/>
                </a:lnTo>
                <a:lnTo>
                  <a:pt x="0" y="72771"/>
                </a:lnTo>
                <a:lnTo>
                  <a:pt x="1121" y="85814"/>
                </a:lnTo>
                <a:lnTo>
                  <a:pt x="27630" y="125470"/>
                </a:lnTo>
                <a:lnTo>
                  <a:pt x="62992" y="135381"/>
                </a:lnTo>
                <a:lnTo>
                  <a:pt x="74681" y="134453"/>
                </a:lnTo>
                <a:lnTo>
                  <a:pt x="85550" y="131667"/>
                </a:lnTo>
                <a:lnTo>
                  <a:pt x="95585" y="127023"/>
                </a:lnTo>
                <a:lnTo>
                  <a:pt x="104775" y="120523"/>
                </a:lnTo>
                <a:lnTo>
                  <a:pt x="106516" y="118744"/>
                </a:lnTo>
                <a:lnTo>
                  <a:pt x="62992" y="118744"/>
                </a:lnTo>
                <a:lnTo>
                  <a:pt x="53778" y="117957"/>
                </a:lnTo>
                <a:lnTo>
                  <a:pt x="21685" y="91360"/>
                </a:lnTo>
                <a:lnTo>
                  <a:pt x="18542" y="72771"/>
                </a:lnTo>
                <a:lnTo>
                  <a:pt x="19307" y="62980"/>
                </a:lnTo>
                <a:lnTo>
                  <a:pt x="45275" y="29765"/>
                </a:lnTo>
                <a:lnTo>
                  <a:pt x="62992" y="26542"/>
                </a:lnTo>
                <a:lnTo>
                  <a:pt x="106640" y="26542"/>
                </a:lnTo>
                <a:lnTo>
                  <a:pt x="105028" y="24891"/>
                </a:lnTo>
                <a:lnTo>
                  <a:pt x="95835" y="18464"/>
                </a:lnTo>
                <a:lnTo>
                  <a:pt x="85772" y="13858"/>
                </a:lnTo>
                <a:lnTo>
                  <a:pt x="74828" y="11086"/>
                </a:lnTo>
                <a:lnTo>
                  <a:pt x="62992" y="10160"/>
                </a:lnTo>
                <a:close/>
              </a:path>
              <a:path extrusionOk="0" h="241300" w="419100">
                <a:moveTo>
                  <a:pt x="106640" y="26542"/>
                </a:moveTo>
                <a:lnTo>
                  <a:pt x="62992" y="26542"/>
                </a:lnTo>
                <a:lnTo>
                  <a:pt x="72278" y="27350"/>
                </a:lnTo>
                <a:lnTo>
                  <a:pt x="80708" y="29765"/>
                </a:lnTo>
                <a:lnTo>
                  <a:pt x="106676" y="62908"/>
                </a:lnTo>
                <a:lnTo>
                  <a:pt x="107442" y="72771"/>
                </a:lnTo>
                <a:lnTo>
                  <a:pt x="106656" y="82651"/>
                </a:lnTo>
                <a:lnTo>
                  <a:pt x="80645" y="115601"/>
                </a:lnTo>
                <a:lnTo>
                  <a:pt x="62992" y="118744"/>
                </a:lnTo>
                <a:lnTo>
                  <a:pt x="106516" y="118744"/>
                </a:lnTo>
                <a:lnTo>
                  <a:pt x="112635" y="112496"/>
                </a:lnTo>
                <a:lnTo>
                  <a:pt x="118697" y="103266"/>
                </a:lnTo>
                <a:lnTo>
                  <a:pt x="122973" y="92823"/>
                </a:lnTo>
                <a:lnTo>
                  <a:pt x="125476" y="81152"/>
                </a:lnTo>
                <a:lnTo>
                  <a:pt x="183387" y="81152"/>
                </a:lnTo>
                <a:lnTo>
                  <a:pt x="183387" y="64515"/>
                </a:lnTo>
                <a:lnTo>
                  <a:pt x="125476" y="64515"/>
                </a:lnTo>
                <a:lnTo>
                  <a:pt x="123049" y="52681"/>
                </a:lnTo>
                <a:lnTo>
                  <a:pt x="118824" y="42132"/>
                </a:lnTo>
                <a:lnTo>
                  <a:pt x="112813" y="32869"/>
                </a:lnTo>
                <a:lnTo>
                  <a:pt x="106640" y="26542"/>
                </a:lnTo>
                <a:close/>
              </a:path>
              <a:path extrusionOk="0" h="241300" w="419100">
                <a:moveTo>
                  <a:pt x="183387" y="0"/>
                </a:moveTo>
                <a:lnTo>
                  <a:pt x="164592" y="0"/>
                </a:lnTo>
                <a:lnTo>
                  <a:pt x="164592" y="64515"/>
                </a:lnTo>
                <a:lnTo>
                  <a:pt x="183387" y="64515"/>
                </a:lnTo>
                <a:lnTo>
                  <a:pt x="183387" y="0"/>
                </a:lnTo>
                <a:close/>
              </a:path>
              <a:path extrusionOk="0" h="241300" w="419100">
                <a:moveTo>
                  <a:pt x="418719" y="105790"/>
                </a:moveTo>
                <a:lnTo>
                  <a:pt x="400177" y="105790"/>
                </a:lnTo>
                <a:lnTo>
                  <a:pt x="400177" y="241173"/>
                </a:lnTo>
                <a:lnTo>
                  <a:pt x="418719" y="241173"/>
                </a:lnTo>
                <a:lnTo>
                  <a:pt x="418719" y="105790"/>
                </a:lnTo>
                <a:close/>
              </a:path>
              <a:path extrusionOk="0" h="241300" w="419100">
                <a:moveTo>
                  <a:pt x="294894" y="16128"/>
                </a:moveTo>
                <a:lnTo>
                  <a:pt x="250317" y="37846"/>
                </a:lnTo>
                <a:lnTo>
                  <a:pt x="234600" y="79779"/>
                </a:lnTo>
                <a:lnTo>
                  <a:pt x="233553" y="98043"/>
                </a:lnTo>
                <a:lnTo>
                  <a:pt x="234620" y="116072"/>
                </a:lnTo>
                <a:lnTo>
                  <a:pt x="250444" y="157987"/>
                </a:lnTo>
                <a:lnTo>
                  <a:pt x="294894" y="179959"/>
                </a:lnTo>
                <a:lnTo>
                  <a:pt x="307089" y="178766"/>
                </a:lnTo>
                <a:lnTo>
                  <a:pt x="318166" y="175180"/>
                </a:lnTo>
                <a:lnTo>
                  <a:pt x="328148" y="169189"/>
                </a:lnTo>
                <a:lnTo>
                  <a:pt x="334366" y="163322"/>
                </a:lnTo>
                <a:lnTo>
                  <a:pt x="294894" y="163322"/>
                </a:lnTo>
                <a:lnTo>
                  <a:pt x="285821" y="162224"/>
                </a:lnTo>
                <a:lnTo>
                  <a:pt x="255063" y="124809"/>
                </a:lnTo>
                <a:lnTo>
                  <a:pt x="252095" y="98043"/>
                </a:lnTo>
                <a:lnTo>
                  <a:pt x="252831" y="83778"/>
                </a:lnTo>
                <a:lnTo>
                  <a:pt x="270087" y="42624"/>
                </a:lnTo>
                <a:lnTo>
                  <a:pt x="294894" y="32765"/>
                </a:lnTo>
                <a:lnTo>
                  <a:pt x="334277" y="32765"/>
                </a:lnTo>
                <a:lnTo>
                  <a:pt x="328148" y="26898"/>
                </a:lnTo>
                <a:lnTo>
                  <a:pt x="318198" y="20907"/>
                </a:lnTo>
                <a:lnTo>
                  <a:pt x="307105" y="17321"/>
                </a:lnTo>
                <a:lnTo>
                  <a:pt x="294894" y="16128"/>
                </a:lnTo>
                <a:close/>
              </a:path>
              <a:path extrusionOk="0" h="241300" w="419100">
                <a:moveTo>
                  <a:pt x="334277" y="32765"/>
                </a:moveTo>
                <a:lnTo>
                  <a:pt x="294894" y="32765"/>
                </a:lnTo>
                <a:lnTo>
                  <a:pt x="304039" y="33861"/>
                </a:lnTo>
                <a:lnTo>
                  <a:pt x="312245" y="37147"/>
                </a:lnTo>
                <a:lnTo>
                  <a:pt x="334629" y="71072"/>
                </a:lnTo>
                <a:lnTo>
                  <a:pt x="337566" y="98043"/>
                </a:lnTo>
                <a:lnTo>
                  <a:pt x="336825" y="112000"/>
                </a:lnTo>
                <a:lnTo>
                  <a:pt x="319200" y="153249"/>
                </a:lnTo>
                <a:lnTo>
                  <a:pt x="294894" y="163322"/>
                </a:lnTo>
                <a:lnTo>
                  <a:pt x="334366" y="163322"/>
                </a:lnTo>
                <a:lnTo>
                  <a:pt x="353845" y="122652"/>
                </a:lnTo>
                <a:lnTo>
                  <a:pt x="355727" y="105790"/>
                </a:lnTo>
                <a:lnTo>
                  <a:pt x="418719" y="105790"/>
                </a:lnTo>
                <a:lnTo>
                  <a:pt x="418719" y="89153"/>
                </a:lnTo>
                <a:lnTo>
                  <a:pt x="355472" y="89153"/>
                </a:lnTo>
                <a:lnTo>
                  <a:pt x="353593" y="72792"/>
                </a:lnTo>
                <a:lnTo>
                  <a:pt x="349869" y="58372"/>
                </a:lnTo>
                <a:lnTo>
                  <a:pt x="344310" y="45880"/>
                </a:lnTo>
                <a:lnTo>
                  <a:pt x="336931" y="35305"/>
                </a:lnTo>
                <a:lnTo>
                  <a:pt x="334277" y="32765"/>
                </a:lnTo>
                <a:close/>
              </a:path>
              <a:path extrusionOk="0" h="241300" w="419100">
                <a:moveTo>
                  <a:pt x="418719" y="0"/>
                </a:moveTo>
                <a:lnTo>
                  <a:pt x="400177" y="0"/>
                </a:lnTo>
                <a:lnTo>
                  <a:pt x="400177" y="89153"/>
                </a:lnTo>
                <a:lnTo>
                  <a:pt x="418719" y="89153"/>
                </a:lnTo>
                <a:lnTo>
                  <a:pt x="418719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6"/>
          <p:cNvSpPr/>
          <p:nvPr/>
        </p:nvSpPr>
        <p:spPr>
          <a:xfrm>
            <a:off x="1340485" y="278510"/>
            <a:ext cx="419100" cy="180975"/>
          </a:xfrm>
          <a:custGeom>
            <a:rect b="b" l="l" r="r" t="t"/>
            <a:pathLst>
              <a:path extrusionOk="0" h="241300" w="419100">
                <a:moveTo>
                  <a:pt x="32258" y="154304"/>
                </a:moveTo>
                <a:lnTo>
                  <a:pt x="51181" y="154304"/>
                </a:lnTo>
                <a:lnTo>
                  <a:pt x="51181" y="216915"/>
                </a:lnTo>
                <a:lnTo>
                  <a:pt x="189737" y="216915"/>
                </a:lnTo>
                <a:lnTo>
                  <a:pt x="189737" y="233299"/>
                </a:lnTo>
                <a:lnTo>
                  <a:pt x="32258" y="233299"/>
                </a:lnTo>
                <a:lnTo>
                  <a:pt x="32258" y="154304"/>
                </a:lnTo>
                <a:close/>
              </a:path>
              <a:path extrusionOk="0" h="241300" w="419100">
                <a:moveTo>
                  <a:pt x="294894" y="32765"/>
                </a:moveTo>
                <a:lnTo>
                  <a:pt x="258685" y="59914"/>
                </a:lnTo>
                <a:lnTo>
                  <a:pt x="252095" y="98043"/>
                </a:lnTo>
                <a:lnTo>
                  <a:pt x="252835" y="112164"/>
                </a:lnTo>
                <a:lnTo>
                  <a:pt x="270390" y="153410"/>
                </a:lnTo>
                <a:lnTo>
                  <a:pt x="294894" y="163322"/>
                </a:lnTo>
                <a:lnTo>
                  <a:pt x="303821" y="162202"/>
                </a:lnTo>
                <a:lnTo>
                  <a:pt x="334597" y="124539"/>
                </a:lnTo>
                <a:lnTo>
                  <a:pt x="337566" y="98043"/>
                </a:lnTo>
                <a:lnTo>
                  <a:pt x="336829" y="83778"/>
                </a:lnTo>
                <a:lnTo>
                  <a:pt x="319522" y="42624"/>
                </a:lnTo>
                <a:lnTo>
                  <a:pt x="294894" y="32765"/>
                </a:lnTo>
                <a:close/>
              </a:path>
              <a:path extrusionOk="0" h="241300" w="419100">
                <a:moveTo>
                  <a:pt x="62992" y="26542"/>
                </a:moveTo>
                <a:lnTo>
                  <a:pt x="25507" y="46303"/>
                </a:lnTo>
                <a:lnTo>
                  <a:pt x="18542" y="72771"/>
                </a:lnTo>
                <a:lnTo>
                  <a:pt x="19327" y="82559"/>
                </a:lnTo>
                <a:lnTo>
                  <a:pt x="45386" y="115585"/>
                </a:lnTo>
                <a:lnTo>
                  <a:pt x="62992" y="118744"/>
                </a:lnTo>
                <a:lnTo>
                  <a:pt x="72259" y="117959"/>
                </a:lnTo>
                <a:lnTo>
                  <a:pt x="104298" y="91519"/>
                </a:lnTo>
                <a:lnTo>
                  <a:pt x="107442" y="72771"/>
                </a:lnTo>
                <a:lnTo>
                  <a:pt x="106676" y="62908"/>
                </a:lnTo>
                <a:lnTo>
                  <a:pt x="80708" y="29765"/>
                </a:lnTo>
                <a:lnTo>
                  <a:pt x="62992" y="26542"/>
                </a:lnTo>
                <a:close/>
              </a:path>
              <a:path extrusionOk="0" h="241300" w="419100">
                <a:moveTo>
                  <a:pt x="400177" y="0"/>
                </a:moveTo>
                <a:lnTo>
                  <a:pt x="418719" y="0"/>
                </a:lnTo>
                <a:lnTo>
                  <a:pt x="418719" y="241173"/>
                </a:lnTo>
                <a:lnTo>
                  <a:pt x="400177" y="241173"/>
                </a:lnTo>
                <a:lnTo>
                  <a:pt x="400177" y="105790"/>
                </a:lnTo>
                <a:lnTo>
                  <a:pt x="355727" y="105790"/>
                </a:lnTo>
                <a:lnTo>
                  <a:pt x="344511" y="150135"/>
                </a:lnTo>
                <a:lnTo>
                  <a:pt x="307089" y="178766"/>
                </a:lnTo>
                <a:lnTo>
                  <a:pt x="294894" y="179959"/>
                </a:lnTo>
                <a:lnTo>
                  <a:pt x="281769" y="178597"/>
                </a:lnTo>
                <a:lnTo>
                  <a:pt x="243089" y="146032"/>
                </a:lnTo>
                <a:lnTo>
                  <a:pt x="233553" y="98043"/>
                </a:lnTo>
                <a:lnTo>
                  <a:pt x="234600" y="79779"/>
                </a:lnTo>
                <a:lnTo>
                  <a:pt x="250317" y="37846"/>
                </a:lnTo>
                <a:lnTo>
                  <a:pt x="294894" y="16128"/>
                </a:lnTo>
                <a:lnTo>
                  <a:pt x="307105" y="17321"/>
                </a:lnTo>
                <a:lnTo>
                  <a:pt x="344310" y="45880"/>
                </a:lnTo>
                <a:lnTo>
                  <a:pt x="355472" y="89153"/>
                </a:lnTo>
                <a:lnTo>
                  <a:pt x="400177" y="89153"/>
                </a:lnTo>
                <a:lnTo>
                  <a:pt x="400177" y="0"/>
                </a:lnTo>
                <a:close/>
              </a:path>
              <a:path extrusionOk="0" h="241300" w="419100">
                <a:moveTo>
                  <a:pt x="164592" y="0"/>
                </a:moveTo>
                <a:lnTo>
                  <a:pt x="183387" y="0"/>
                </a:lnTo>
                <a:lnTo>
                  <a:pt x="183387" y="175387"/>
                </a:lnTo>
                <a:lnTo>
                  <a:pt x="164592" y="175387"/>
                </a:lnTo>
                <a:lnTo>
                  <a:pt x="164592" y="81152"/>
                </a:lnTo>
                <a:lnTo>
                  <a:pt x="125476" y="81152"/>
                </a:lnTo>
                <a:lnTo>
                  <a:pt x="104775" y="120523"/>
                </a:lnTo>
                <a:lnTo>
                  <a:pt x="62992" y="135381"/>
                </a:lnTo>
                <a:lnTo>
                  <a:pt x="50109" y="134284"/>
                </a:lnTo>
                <a:lnTo>
                  <a:pt x="10126" y="108329"/>
                </a:lnTo>
                <a:lnTo>
                  <a:pt x="0" y="72771"/>
                </a:lnTo>
                <a:lnTo>
                  <a:pt x="1123" y="59582"/>
                </a:lnTo>
                <a:lnTo>
                  <a:pt x="27755" y="20018"/>
                </a:lnTo>
                <a:lnTo>
                  <a:pt x="62992" y="10160"/>
                </a:lnTo>
                <a:lnTo>
                  <a:pt x="74828" y="11086"/>
                </a:lnTo>
                <a:lnTo>
                  <a:pt x="112813" y="32869"/>
                </a:lnTo>
                <a:lnTo>
                  <a:pt x="125476" y="64515"/>
                </a:lnTo>
                <a:lnTo>
                  <a:pt x="164592" y="64515"/>
                </a:lnTo>
                <a:lnTo>
                  <a:pt x="164592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6"/>
          <p:cNvSpPr/>
          <p:nvPr/>
        </p:nvSpPr>
        <p:spPr>
          <a:xfrm>
            <a:off x="1871980" y="278510"/>
            <a:ext cx="449580" cy="177165"/>
          </a:xfrm>
          <a:custGeom>
            <a:rect b="b" l="l" r="r" t="t"/>
            <a:pathLst>
              <a:path extrusionOk="0" h="236220" w="449580">
                <a:moveTo>
                  <a:pt x="186436" y="39370"/>
                </a:moveTo>
                <a:lnTo>
                  <a:pt x="167640" y="39370"/>
                </a:lnTo>
                <a:lnTo>
                  <a:pt x="167640" y="114554"/>
                </a:lnTo>
                <a:lnTo>
                  <a:pt x="186436" y="114554"/>
                </a:lnTo>
                <a:lnTo>
                  <a:pt x="186436" y="39370"/>
                </a:lnTo>
                <a:close/>
              </a:path>
              <a:path extrusionOk="0" h="236220" w="449580">
                <a:moveTo>
                  <a:pt x="223774" y="187833"/>
                </a:moveTo>
                <a:lnTo>
                  <a:pt x="121412" y="187833"/>
                </a:lnTo>
                <a:lnTo>
                  <a:pt x="121412" y="131572"/>
                </a:lnTo>
                <a:lnTo>
                  <a:pt x="186436" y="131572"/>
                </a:lnTo>
                <a:lnTo>
                  <a:pt x="186436" y="115062"/>
                </a:lnTo>
                <a:lnTo>
                  <a:pt x="56134" y="115062"/>
                </a:lnTo>
                <a:lnTo>
                  <a:pt x="56134" y="38862"/>
                </a:lnTo>
                <a:lnTo>
                  <a:pt x="186436" y="38862"/>
                </a:lnTo>
                <a:lnTo>
                  <a:pt x="186436" y="22352"/>
                </a:lnTo>
                <a:lnTo>
                  <a:pt x="37084" y="22352"/>
                </a:lnTo>
                <a:lnTo>
                  <a:pt x="37084" y="38862"/>
                </a:lnTo>
                <a:lnTo>
                  <a:pt x="37084" y="115062"/>
                </a:lnTo>
                <a:lnTo>
                  <a:pt x="37084" y="131572"/>
                </a:lnTo>
                <a:lnTo>
                  <a:pt x="102362" y="131572"/>
                </a:lnTo>
                <a:lnTo>
                  <a:pt x="102362" y="187833"/>
                </a:lnTo>
                <a:lnTo>
                  <a:pt x="0" y="187833"/>
                </a:lnTo>
                <a:lnTo>
                  <a:pt x="0" y="204724"/>
                </a:lnTo>
                <a:lnTo>
                  <a:pt x="223774" y="204724"/>
                </a:lnTo>
                <a:lnTo>
                  <a:pt x="223774" y="187833"/>
                </a:lnTo>
                <a:close/>
              </a:path>
              <a:path extrusionOk="0" h="236220" w="449580">
                <a:moveTo>
                  <a:pt x="358317" y="98552"/>
                </a:moveTo>
                <a:lnTo>
                  <a:pt x="357657" y="98552"/>
                </a:lnTo>
                <a:lnTo>
                  <a:pt x="357657" y="97282"/>
                </a:lnTo>
                <a:lnTo>
                  <a:pt x="357555" y="96012"/>
                </a:lnTo>
                <a:lnTo>
                  <a:pt x="347560" y="96012"/>
                </a:lnTo>
                <a:lnTo>
                  <a:pt x="347560" y="97282"/>
                </a:lnTo>
                <a:lnTo>
                  <a:pt x="315506" y="97282"/>
                </a:lnTo>
                <a:lnTo>
                  <a:pt x="315506" y="98552"/>
                </a:lnTo>
                <a:lnTo>
                  <a:pt x="279019" y="98552"/>
                </a:lnTo>
                <a:lnTo>
                  <a:pt x="279019" y="26162"/>
                </a:lnTo>
                <a:lnTo>
                  <a:pt x="352806" y="26162"/>
                </a:lnTo>
                <a:lnTo>
                  <a:pt x="352806" y="9652"/>
                </a:lnTo>
                <a:lnTo>
                  <a:pt x="260477" y="9652"/>
                </a:lnTo>
                <a:lnTo>
                  <a:pt x="260477" y="26162"/>
                </a:lnTo>
                <a:lnTo>
                  <a:pt x="260477" y="98552"/>
                </a:lnTo>
                <a:lnTo>
                  <a:pt x="260477" y="112522"/>
                </a:lnTo>
                <a:lnTo>
                  <a:pt x="260477" y="113792"/>
                </a:lnTo>
                <a:lnTo>
                  <a:pt x="338823" y="113792"/>
                </a:lnTo>
                <a:lnTo>
                  <a:pt x="338823" y="112522"/>
                </a:lnTo>
                <a:lnTo>
                  <a:pt x="358317" y="112522"/>
                </a:lnTo>
                <a:lnTo>
                  <a:pt x="358317" y="98552"/>
                </a:lnTo>
                <a:close/>
              </a:path>
              <a:path extrusionOk="0" h="236220" w="449580">
                <a:moveTo>
                  <a:pt x="399034" y="4572"/>
                </a:moveTo>
                <a:lnTo>
                  <a:pt x="380619" y="4572"/>
                </a:lnTo>
                <a:lnTo>
                  <a:pt x="380619" y="52832"/>
                </a:lnTo>
                <a:lnTo>
                  <a:pt x="324993" y="52832"/>
                </a:lnTo>
                <a:lnTo>
                  <a:pt x="324993" y="69342"/>
                </a:lnTo>
                <a:lnTo>
                  <a:pt x="380619" y="69342"/>
                </a:lnTo>
                <a:lnTo>
                  <a:pt x="380619" y="126492"/>
                </a:lnTo>
                <a:lnTo>
                  <a:pt x="399034" y="126492"/>
                </a:lnTo>
                <a:lnTo>
                  <a:pt x="399034" y="69342"/>
                </a:lnTo>
                <a:lnTo>
                  <a:pt x="399034" y="52832"/>
                </a:lnTo>
                <a:lnTo>
                  <a:pt x="399034" y="4572"/>
                </a:lnTo>
                <a:close/>
              </a:path>
              <a:path extrusionOk="0" h="236220" w="449580">
                <a:moveTo>
                  <a:pt x="442468" y="0"/>
                </a:moveTo>
                <a:lnTo>
                  <a:pt x="423926" y="0"/>
                </a:lnTo>
                <a:lnTo>
                  <a:pt x="423926" y="126492"/>
                </a:lnTo>
                <a:lnTo>
                  <a:pt x="442468" y="126492"/>
                </a:lnTo>
                <a:lnTo>
                  <a:pt x="442468" y="0"/>
                </a:lnTo>
                <a:close/>
              </a:path>
              <a:path extrusionOk="0" h="236220" w="449580">
                <a:moveTo>
                  <a:pt x="449072" y="219202"/>
                </a:moveTo>
                <a:lnTo>
                  <a:pt x="310007" y="219202"/>
                </a:lnTo>
                <a:lnTo>
                  <a:pt x="310007" y="195072"/>
                </a:lnTo>
                <a:lnTo>
                  <a:pt x="442468" y="195072"/>
                </a:lnTo>
                <a:lnTo>
                  <a:pt x="442468" y="178562"/>
                </a:lnTo>
                <a:lnTo>
                  <a:pt x="442468" y="155702"/>
                </a:lnTo>
                <a:lnTo>
                  <a:pt x="442468" y="139192"/>
                </a:lnTo>
                <a:lnTo>
                  <a:pt x="291465" y="139192"/>
                </a:lnTo>
                <a:lnTo>
                  <a:pt x="291465" y="155702"/>
                </a:lnTo>
                <a:lnTo>
                  <a:pt x="424180" y="155702"/>
                </a:lnTo>
                <a:lnTo>
                  <a:pt x="424180" y="178562"/>
                </a:lnTo>
                <a:lnTo>
                  <a:pt x="291465" y="178562"/>
                </a:lnTo>
                <a:lnTo>
                  <a:pt x="291465" y="195072"/>
                </a:lnTo>
                <a:lnTo>
                  <a:pt x="291465" y="219202"/>
                </a:lnTo>
                <a:lnTo>
                  <a:pt x="291465" y="235712"/>
                </a:lnTo>
                <a:lnTo>
                  <a:pt x="449072" y="235712"/>
                </a:lnTo>
                <a:lnTo>
                  <a:pt x="449072" y="219202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6"/>
          <p:cNvSpPr/>
          <p:nvPr/>
        </p:nvSpPr>
        <p:spPr>
          <a:xfrm>
            <a:off x="1871979" y="278510"/>
            <a:ext cx="449580" cy="176689"/>
          </a:xfrm>
          <a:custGeom>
            <a:rect b="b" l="l" r="r" t="t"/>
            <a:pathLst>
              <a:path extrusionOk="0" h="235584" w="449580">
                <a:moveTo>
                  <a:pt x="291464" y="139700"/>
                </a:moveTo>
                <a:lnTo>
                  <a:pt x="442468" y="139700"/>
                </a:lnTo>
                <a:lnTo>
                  <a:pt x="442468" y="194437"/>
                </a:lnTo>
                <a:lnTo>
                  <a:pt x="310006" y="194437"/>
                </a:lnTo>
                <a:lnTo>
                  <a:pt x="310006" y="218821"/>
                </a:lnTo>
                <a:lnTo>
                  <a:pt x="449071" y="218821"/>
                </a:lnTo>
                <a:lnTo>
                  <a:pt x="449071" y="235457"/>
                </a:lnTo>
                <a:lnTo>
                  <a:pt x="291464" y="235457"/>
                </a:lnTo>
                <a:lnTo>
                  <a:pt x="291464" y="178307"/>
                </a:lnTo>
                <a:lnTo>
                  <a:pt x="424180" y="178307"/>
                </a:lnTo>
                <a:lnTo>
                  <a:pt x="424180" y="156082"/>
                </a:lnTo>
                <a:lnTo>
                  <a:pt x="291464" y="156082"/>
                </a:lnTo>
                <a:lnTo>
                  <a:pt x="291464" y="139700"/>
                </a:lnTo>
                <a:close/>
              </a:path>
              <a:path extrusionOk="0" h="235584" w="449580">
                <a:moveTo>
                  <a:pt x="56133" y="39369"/>
                </a:moveTo>
                <a:lnTo>
                  <a:pt x="56133" y="114553"/>
                </a:lnTo>
                <a:lnTo>
                  <a:pt x="167639" y="114553"/>
                </a:lnTo>
                <a:lnTo>
                  <a:pt x="167639" y="39369"/>
                </a:lnTo>
                <a:lnTo>
                  <a:pt x="56133" y="39369"/>
                </a:lnTo>
                <a:close/>
              </a:path>
              <a:path extrusionOk="0" h="235584" w="449580">
                <a:moveTo>
                  <a:pt x="37083" y="22478"/>
                </a:moveTo>
                <a:lnTo>
                  <a:pt x="186436" y="22478"/>
                </a:lnTo>
                <a:lnTo>
                  <a:pt x="186436" y="131572"/>
                </a:lnTo>
                <a:lnTo>
                  <a:pt x="121412" y="131572"/>
                </a:lnTo>
                <a:lnTo>
                  <a:pt x="121412" y="187832"/>
                </a:lnTo>
                <a:lnTo>
                  <a:pt x="223774" y="187832"/>
                </a:lnTo>
                <a:lnTo>
                  <a:pt x="223774" y="204724"/>
                </a:lnTo>
                <a:lnTo>
                  <a:pt x="0" y="204724"/>
                </a:lnTo>
                <a:lnTo>
                  <a:pt x="0" y="187832"/>
                </a:lnTo>
                <a:lnTo>
                  <a:pt x="102362" y="187832"/>
                </a:lnTo>
                <a:lnTo>
                  <a:pt x="102362" y="131572"/>
                </a:lnTo>
                <a:lnTo>
                  <a:pt x="37083" y="131572"/>
                </a:lnTo>
                <a:lnTo>
                  <a:pt x="37083" y="22478"/>
                </a:lnTo>
                <a:close/>
              </a:path>
              <a:path extrusionOk="0" h="235584" w="449580">
                <a:moveTo>
                  <a:pt x="260476" y="10032"/>
                </a:moveTo>
                <a:lnTo>
                  <a:pt x="352806" y="10032"/>
                </a:lnTo>
                <a:lnTo>
                  <a:pt x="352806" y="26288"/>
                </a:lnTo>
                <a:lnTo>
                  <a:pt x="279019" y="26288"/>
                </a:lnTo>
                <a:lnTo>
                  <a:pt x="279019" y="98043"/>
                </a:lnTo>
                <a:lnTo>
                  <a:pt x="300227" y="98043"/>
                </a:lnTo>
                <a:lnTo>
                  <a:pt x="315517" y="97905"/>
                </a:lnTo>
                <a:lnTo>
                  <a:pt x="330152" y="97504"/>
                </a:lnTo>
                <a:lnTo>
                  <a:pt x="344144" y="96865"/>
                </a:lnTo>
                <a:lnTo>
                  <a:pt x="357505" y="96012"/>
                </a:lnTo>
                <a:lnTo>
                  <a:pt x="358901" y="112140"/>
                </a:lnTo>
                <a:lnTo>
                  <a:pt x="340040" y="113121"/>
                </a:lnTo>
                <a:lnTo>
                  <a:pt x="317357" y="113791"/>
                </a:lnTo>
                <a:lnTo>
                  <a:pt x="290839" y="114176"/>
                </a:lnTo>
                <a:lnTo>
                  <a:pt x="260476" y="114300"/>
                </a:lnTo>
                <a:lnTo>
                  <a:pt x="260476" y="10032"/>
                </a:lnTo>
                <a:close/>
              </a:path>
              <a:path extrusionOk="0" h="235584" w="449580">
                <a:moveTo>
                  <a:pt x="380619" y="4825"/>
                </a:moveTo>
                <a:lnTo>
                  <a:pt x="399033" y="4825"/>
                </a:lnTo>
                <a:lnTo>
                  <a:pt x="399033" y="126491"/>
                </a:lnTo>
                <a:lnTo>
                  <a:pt x="380619" y="126491"/>
                </a:lnTo>
                <a:lnTo>
                  <a:pt x="380619" y="69341"/>
                </a:lnTo>
                <a:lnTo>
                  <a:pt x="324993" y="69341"/>
                </a:lnTo>
                <a:lnTo>
                  <a:pt x="324993" y="53212"/>
                </a:lnTo>
                <a:lnTo>
                  <a:pt x="380619" y="53212"/>
                </a:lnTo>
                <a:lnTo>
                  <a:pt x="380619" y="4825"/>
                </a:lnTo>
                <a:close/>
              </a:path>
              <a:path extrusionOk="0" h="235584" w="449580">
                <a:moveTo>
                  <a:pt x="423925" y="0"/>
                </a:moveTo>
                <a:lnTo>
                  <a:pt x="442468" y="0"/>
                </a:lnTo>
                <a:lnTo>
                  <a:pt x="442468" y="126491"/>
                </a:lnTo>
                <a:lnTo>
                  <a:pt x="423925" y="126491"/>
                </a:lnTo>
                <a:lnTo>
                  <a:pt x="423925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6"/>
          <p:cNvSpPr/>
          <p:nvPr/>
        </p:nvSpPr>
        <p:spPr>
          <a:xfrm>
            <a:off x="2414777" y="293275"/>
            <a:ext cx="2249678" cy="1990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6"/>
          <p:cNvSpPr/>
          <p:nvPr/>
        </p:nvSpPr>
        <p:spPr>
          <a:xfrm>
            <a:off x="280606" y="192690"/>
            <a:ext cx="642620" cy="357187"/>
          </a:xfrm>
          <a:custGeom>
            <a:rect b="b" l="l" r="r" t="t"/>
            <a:pathLst>
              <a:path extrusionOk="0" h="476250" w="642619">
                <a:moveTo>
                  <a:pt x="167830" y="0"/>
                </a:moveTo>
                <a:lnTo>
                  <a:pt x="129323" y="3927"/>
                </a:lnTo>
                <a:lnTo>
                  <a:pt x="66896" y="35307"/>
                </a:lnTo>
                <a:lnTo>
                  <a:pt x="24174" y="97649"/>
                </a:lnTo>
                <a:lnTo>
                  <a:pt x="10744" y="139715"/>
                </a:lnTo>
                <a:lnTo>
                  <a:pt x="2686" y="188950"/>
                </a:lnTo>
                <a:lnTo>
                  <a:pt x="0" y="245363"/>
                </a:lnTo>
                <a:lnTo>
                  <a:pt x="3233" y="306471"/>
                </a:lnTo>
                <a:lnTo>
                  <a:pt x="12935" y="358183"/>
                </a:lnTo>
                <a:lnTo>
                  <a:pt x="29104" y="400498"/>
                </a:lnTo>
                <a:lnTo>
                  <a:pt x="51741" y="433414"/>
                </a:lnTo>
                <a:lnTo>
                  <a:pt x="116418" y="471038"/>
                </a:lnTo>
                <a:lnTo>
                  <a:pt x="158457" y="475741"/>
                </a:lnTo>
                <a:lnTo>
                  <a:pt x="196243" y="471834"/>
                </a:lnTo>
                <a:lnTo>
                  <a:pt x="229284" y="460105"/>
                </a:lnTo>
                <a:lnTo>
                  <a:pt x="257579" y="440541"/>
                </a:lnTo>
                <a:lnTo>
                  <a:pt x="281127" y="413130"/>
                </a:lnTo>
                <a:lnTo>
                  <a:pt x="284115" y="407542"/>
                </a:lnTo>
                <a:lnTo>
                  <a:pt x="162204" y="407542"/>
                </a:lnTo>
                <a:lnTo>
                  <a:pt x="129933" y="397277"/>
                </a:lnTo>
                <a:lnTo>
                  <a:pt x="106883" y="366474"/>
                </a:lnTo>
                <a:lnTo>
                  <a:pt x="93052" y="315120"/>
                </a:lnTo>
                <a:lnTo>
                  <a:pt x="88442" y="243204"/>
                </a:lnTo>
                <a:lnTo>
                  <a:pt x="91455" y="180098"/>
                </a:lnTo>
                <a:lnTo>
                  <a:pt x="100494" y="130993"/>
                </a:lnTo>
                <a:lnTo>
                  <a:pt x="115559" y="95904"/>
                </a:lnTo>
                <a:lnTo>
                  <a:pt x="136649" y="74841"/>
                </a:lnTo>
                <a:lnTo>
                  <a:pt x="163766" y="67818"/>
                </a:lnTo>
                <a:lnTo>
                  <a:pt x="289028" y="67818"/>
                </a:lnTo>
                <a:lnTo>
                  <a:pt x="272653" y="43117"/>
                </a:lnTo>
                <a:lnTo>
                  <a:pt x="244064" y="19161"/>
                </a:lnTo>
                <a:lnTo>
                  <a:pt x="209123" y="4790"/>
                </a:lnTo>
                <a:lnTo>
                  <a:pt x="167830" y="0"/>
                </a:lnTo>
                <a:close/>
              </a:path>
              <a:path extrusionOk="0" h="476250" w="642619">
                <a:moveTo>
                  <a:pt x="289028" y="67818"/>
                </a:moveTo>
                <a:lnTo>
                  <a:pt x="163766" y="67818"/>
                </a:lnTo>
                <a:lnTo>
                  <a:pt x="194670" y="78509"/>
                </a:lnTo>
                <a:lnTo>
                  <a:pt x="216744" y="110585"/>
                </a:lnTo>
                <a:lnTo>
                  <a:pt x="229989" y="164044"/>
                </a:lnTo>
                <a:lnTo>
                  <a:pt x="234403" y="238887"/>
                </a:lnTo>
                <a:lnTo>
                  <a:pt x="229891" y="312709"/>
                </a:lnTo>
                <a:lnTo>
                  <a:pt x="216354" y="365410"/>
                </a:lnTo>
                <a:lnTo>
                  <a:pt x="193791" y="397013"/>
                </a:lnTo>
                <a:lnTo>
                  <a:pt x="162204" y="407542"/>
                </a:lnTo>
                <a:lnTo>
                  <a:pt x="284115" y="407542"/>
                </a:lnTo>
                <a:lnTo>
                  <a:pt x="299655" y="378483"/>
                </a:lnTo>
                <a:lnTo>
                  <a:pt x="312891" y="337216"/>
                </a:lnTo>
                <a:lnTo>
                  <a:pt x="320833" y="289329"/>
                </a:lnTo>
                <a:lnTo>
                  <a:pt x="323481" y="234823"/>
                </a:lnTo>
                <a:lnTo>
                  <a:pt x="320304" y="172509"/>
                </a:lnTo>
                <a:lnTo>
                  <a:pt x="310773" y="119789"/>
                </a:lnTo>
                <a:lnTo>
                  <a:pt x="294890" y="76659"/>
                </a:lnTo>
                <a:lnTo>
                  <a:pt x="289028" y="67818"/>
                </a:lnTo>
                <a:close/>
              </a:path>
              <a:path extrusionOk="0" h="476250" w="642619">
                <a:moveTo>
                  <a:pt x="629322" y="70357"/>
                </a:moveTo>
                <a:lnTo>
                  <a:pt x="480606" y="70357"/>
                </a:lnTo>
                <a:lnTo>
                  <a:pt x="498274" y="71427"/>
                </a:lnTo>
                <a:lnTo>
                  <a:pt x="513464" y="74628"/>
                </a:lnTo>
                <a:lnTo>
                  <a:pt x="549873" y="107870"/>
                </a:lnTo>
                <a:lnTo>
                  <a:pt x="554367" y="135127"/>
                </a:lnTo>
                <a:lnTo>
                  <a:pt x="553567" y="147129"/>
                </a:lnTo>
                <a:lnTo>
                  <a:pt x="534109" y="189825"/>
                </a:lnTo>
                <a:lnTo>
                  <a:pt x="499364" y="221614"/>
                </a:lnTo>
                <a:lnTo>
                  <a:pt x="464800" y="248072"/>
                </a:lnTo>
                <a:lnTo>
                  <a:pt x="436738" y="270875"/>
                </a:lnTo>
                <a:lnTo>
                  <a:pt x="400126" y="305562"/>
                </a:lnTo>
                <a:lnTo>
                  <a:pt x="370890" y="348906"/>
                </a:lnTo>
                <a:lnTo>
                  <a:pt x="354382" y="397224"/>
                </a:lnTo>
                <a:lnTo>
                  <a:pt x="351218" y="432942"/>
                </a:lnTo>
                <a:lnTo>
                  <a:pt x="351218" y="467613"/>
                </a:lnTo>
                <a:lnTo>
                  <a:pt x="638441" y="467613"/>
                </a:lnTo>
                <a:lnTo>
                  <a:pt x="638441" y="394207"/>
                </a:lnTo>
                <a:lnTo>
                  <a:pt x="443420" y="394207"/>
                </a:lnTo>
                <a:lnTo>
                  <a:pt x="444563" y="385417"/>
                </a:lnTo>
                <a:lnTo>
                  <a:pt x="472333" y="343451"/>
                </a:lnTo>
                <a:lnTo>
                  <a:pt x="502570" y="316694"/>
                </a:lnTo>
                <a:lnTo>
                  <a:pt x="533515" y="293219"/>
                </a:lnTo>
                <a:lnTo>
                  <a:pt x="544718" y="284765"/>
                </a:lnTo>
                <a:lnTo>
                  <a:pt x="577258" y="259050"/>
                </a:lnTo>
                <a:lnTo>
                  <a:pt x="605155" y="230886"/>
                </a:lnTo>
                <a:lnTo>
                  <a:pt x="626546" y="198596"/>
                </a:lnTo>
                <a:lnTo>
                  <a:pt x="639652" y="160496"/>
                </a:lnTo>
                <a:lnTo>
                  <a:pt x="642188" y="130682"/>
                </a:lnTo>
                <a:lnTo>
                  <a:pt x="639756" y="101752"/>
                </a:lnTo>
                <a:lnTo>
                  <a:pt x="632461" y="76120"/>
                </a:lnTo>
                <a:lnTo>
                  <a:pt x="629322" y="70357"/>
                </a:lnTo>
                <a:close/>
              </a:path>
              <a:path extrusionOk="0" h="476250" w="642619">
                <a:moveTo>
                  <a:pt x="493115" y="0"/>
                </a:moveTo>
                <a:lnTo>
                  <a:pt x="458868" y="2428"/>
                </a:lnTo>
                <a:lnTo>
                  <a:pt x="426459" y="9715"/>
                </a:lnTo>
                <a:lnTo>
                  <a:pt x="395889" y="21859"/>
                </a:lnTo>
                <a:lnTo>
                  <a:pt x="367157" y="38861"/>
                </a:lnTo>
                <a:lnTo>
                  <a:pt x="367157" y="117220"/>
                </a:lnTo>
                <a:lnTo>
                  <a:pt x="394643" y="96718"/>
                </a:lnTo>
                <a:lnTo>
                  <a:pt x="422714" y="82073"/>
                </a:lnTo>
                <a:lnTo>
                  <a:pt x="451369" y="73286"/>
                </a:lnTo>
                <a:lnTo>
                  <a:pt x="480606" y="70357"/>
                </a:lnTo>
                <a:lnTo>
                  <a:pt x="629322" y="70357"/>
                </a:lnTo>
                <a:lnTo>
                  <a:pt x="620301" y="53798"/>
                </a:lnTo>
                <a:lnTo>
                  <a:pt x="603275" y="34798"/>
                </a:lnTo>
                <a:lnTo>
                  <a:pt x="581801" y="19556"/>
                </a:lnTo>
                <a:lnTo>
                  <a:pt x="556282" y="8683"/>
                </a:lnTo>
                <a:lnTo>
                  <a:pt x="526719" y="2168"/>
                </a:lnTo>
                <a:lnTo>
                  <a:pt x="493115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6"/>
          <p:cNvSpPr/>
          <p:nvPr/>
        </p:nvSpPr>
        <p:spPr>
          <a:xfrm>
            <a:off x="280606" y="192690"/>
            <a:ext cx="642620" cy="357187"/>
          </a:xfrm>
          <a:custGeom>
            <a:rect b="b" l="l" r="r" t="t"/>
            <a:pathLst>
              <a:path extrusionOk="0" h="476250" w="642619">
                <a:moveTo>
                  <a:pt x="163766" y="67818"/>
                </a:moveTo>
                <a:lnTo>
                  <a:pt x="115559" y="95904"/>
                </a:lnTo>
                <a:lnTo>
                  <a:pt x="100494" y="130993"/>
                </a:lnTo>
                <a:lnTo>
                  <a:pt x="91455" y="180098"/>
                </a:lnTo>
                <a:lnTo>
                  <a:pt x="88442" y="243204"/>
                </a:lnTo>
                <a:lnTo>
                  <a:pt x="93052" y="315120"/>
                </a:lnTo>
                <a:lnTo>
                  <a:pt x="106883" y="366474"/>
                </a:lnTo>
                <a:lnTo>
                  <a:pt x="129933" y="397277"/>
                </a:lnTo>
                <a:lnTo>
                  <a:pt x="162204" y="407542"/>
                </a:lnTo>
                <a:lnTo>
                  <a:pt x="193791" y="397013"/>
                </a:lnTo>
                <a:lnTo>
                  <a:pt x="216354" y="365410"/>
                </a:lnTo>
                <a:lnTo>
                  <a:pt x="229891" y="312709"/>
                </a:lnTo>
                <a:lnTo>
                  <a:pt x="234403" y="238887"/>
                </a:lnTo>
                <a:lnTo>
                  <a:pt x="229989" y="164044"/>
                </a:lnTo>
                <a:lnTo>
                  <a:pt x="216744" y="110585"/>
                </a:lnTo>
                <a:lnTo>
                  <a:pt x="194670" y="78509"/>
                </a:lnTo>
                <a:lnTo>
                  <a:pt x="163766" y="67818"/>
                </a:lnTo>
                <a:close/>
              </a:path>
              <a:path extrusionOk="0" h="476250" w="642619">
                <a:moveTo>
                  <a:pt x="493115" y="0"/>
                </a:moveTo>
                <a:lnTo>
                  <a:pt x="556282" y="8683"/>
                </a:lnTo>
                <a:lnTo>
                  <a:pt x="603275" y="34798"/>
                </a:lnTo>
                <a:lnTo>
                  <a:pt x="632461" y="76120"/>
                </a:lnTo>
                <a:lnTo>
                  <a:pt x="642188" y="130682"/>
                </a:lnTo>
                <a:lnTo>
                  <a:pt x="641554" y="146042"/>
                </a:lnTo>
                <a:lnTo>
                  <a:pt x="632040" y="186689"/>
                </a:lnTo>
                <a:lnTo>
                  <a:pt x="613106" y="220694"/>
                </a:lnTo>
                <a:lnTo>
                  <a:pt x="587181" y="250015"/>
                </a:lnTo>
                <a:lnTo>
                  <a:pt x="555784" y="276264"/>
                </a:lnTo>
                <a:lnTo>
                  <a:pt x="522173" y="301625"/>
                </a:lnTo>
                <a:lnTo>
                  <a:pt x="502570" y="316694"/>
                </a:lnTo>
                <a:lnTo>
                  <a:pt x="472333" y="343451"/>
                </a:lnTo>
                <a:lnTo>
                  <a:pt x="447990" y="375983"/>
                </a:lnTo>
                <a:lnTo>
                  <a:pt x="443420" y="394207"/>
                </a:lnTo>
                <a:lnTo>
                  <a:pt x="638441" y="394207"/>
                </a:lnTo>
                <a:lnTo>
                  <a:pt x="638441" y="467613"/>
                </a:lnTo>
                <a:lnTo>
                  <a:pt x="351218" y="467613"/>
                </a:lnTo>
                <a:lnTo>
                  <a:pt x="351218" y="432942"/>
                </a:lnTo>
                <a:lnTo>
                  <a:pt x="358339" y="380436"/>
                </a:lnTo>
                <a:lnTo>
                  <a:pt x="379269" y="333962"/>
                </a:lnTo>
                <a:lnTo>
                  <a:pt x="415180" y="290034"/>
                </a:lnTo>
                <a:lnTo>
                  <a:pt x="464800" y="248072"/>
                </a:lnTo>
                <a:lnTo>
                  <a:pt x="499364" y="221614"/>
                </a:lnTo>
                <a:lnTo>
                  <a:pt x="513015" y="210780"/>
                </a:lnTo>
                <a:lnTo>
                  <a:pt x="541553" y="179704"/>
                </a:lnTo>
                <a:lnTo>
                  <a:pt x="554367" y="135127"/>
                </a:lnTo>
                <a:lnTo>
                  <a:pt x="553243" y="120648"/>
                </a:lnTo>
                <a:lnTo>
                  <a:pt x="526172" y="79948"/>
                </a:lnTo>
                <a:lnTo>
                  <a:pt x="480606" y="70357"/>
                </a:lnTo>
                <a:lnTo>
                  <a:pt x="451369" y="73286"/>
                </a:lnTo>
                <a:lnTo>
                  <a:pt x="422714" y="82073"/>
                </a:lnTo>
                <a:lnTo>
                  <a:pt x="394643" y="96718"/>
                </a:lnTo>
                <a:lnTo>
                  <a:pt x="367157" y="117220"/>
                </a:lnTo>
                <a:lnTo>
                  <a:pt x="367157" y="38861"/>
                </a:lnTo>
                <a:lnTo>
                  <a:pt x="395889" y="21859"/>
                </a:lnTo>
                <a:lnTo>
                  <a:pt x="426459" y="9715"/>
                </a:lnTo>
                <a:lnTo>
                  <a:pt x="458868" y="2428"/>
                </a:lnTo>
                <a:lnTo>
                  <a:pt x="493115" y="0"/>
                </a:lnTo>
                <a:close/>
              </a:path>
              <a:path extrusionOk="0" h="476250" w="642619">
                <a:moveTo>
                  <a:pt x="167830" y="0"/>
                </a:moveTo>
                <a:lnTo>
                  <a:pt x="209123" y="4790"/>
                </a:lnTo>
                <a:lnTo>
                  <a:pt x="272653" y="43117"/>
                </a:lnTo>
                <a:lnTo>
                  <a:pt x="294890" y="76659"/>
                </a:lnTo>
                <a:lnTo>
                  <a:pt x="310773" y="119789"/>
                </a:lnTo>
                <a:lnTo>
                  <a:pt x="320304" y="172509"/>
                </a:lnTo>
                <a:lnTo>
                  <a:pt x="323481" y="234823"/>
                </a:lnTo>
                <a:lnTo>
                  <a:pt x="320833" y="289329"/>
                </a:lnTo>
                <a:lnTo>
                  <a:pt x="312891" y="337216"/>
                </a:lnTo>
                <a:lnTo>
                  <a:pt x="299655" y="378483"/>
                </a:lnTo>
                <a:lnTo>
                  <a:pt x="281127" y="413130"/>
                </a:lnTo>
                <a:lnTo>
                  <a:pt x="229284" y="460105"/>
                </a:lnTo>
                <a:lnTo>
                  <a:pt x="158457" y="475741"/>
                </a:lnTo>
                <a:lnTo>
                  <a:pt x="116418" y="471038"/>
                </a:lnTo>
                <a:lnTo>
                  <a:pt x="80845" y="456928"/>
                </a:lnTo>
                <a:lnTo>
                  <a:pt x="29104" y="400498"/>
                </a:lnTo>
                <a:lnTo>
                  <a:pt x="12935" y="358183"/>
                </a:lnTo>
                <a:lnTo>
                  <a:pt x="3233" y="306471"/>
                </a:lnTo>
                <a:lnTo>
                  <a:pt x="0" y="245363"/>
                </a:lnTo>
                <a:lnTo>
                  <a:pt x="2686" y="188950"/>
                </a:lnTo>
                <a:lnTo>
                  <a:pt x="10744" y="139715"/>
                </a:lnTo>
                <a:lnTo>
                  <a:pt x="24174" y="97649"/>
                </a:lnTo>
                <a:lnTo>
                  <a:pt x="42976" y="62737"/>
                </a:lnTo>
                <a:lnTo>
                  <a:pt x="95678" y="15700"/>
                </a:lnTo>
                <a:lnTo>
                  <a:pt x="167830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1544193" y="1794853"/>
            <a:ext cx="6055613" cy="1039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50926" y="1618298"/>
            <a:ext cx="3882390" cy="2744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544193" y="1794853"/>
            <a:ext cx="6055613" cy="1039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8"/>
          <p:cNvSpPr/>
          <p:nvPr/>
        </p:nvSpPr>
        <p:spPr>
          <a:xfrm>
            <a:off x="0" y="0"/>
            <a:ext cx="9144000" cy="560070"/>
          </a:xfrm>
          <a:custGeom>
            <a:rect b="b" l="l" r="r" t="t"/>
            <a:pathLst>
              <a:path extrusionOk="0" h="746760" w="9144000">
                <a:moveTo>
                  <a:pt x="9144000" y="0"/>
                </a:moveTo>
                <a:lnTo>
                  <a:pt x="0" y="0"/>
                </a:lnTo>
                <a:lnTo>
                  <a:pt x="0" y="746760"/>
                </a:lnTo>
                <a:lnTo>
                  <a:pt x="9144000" y="746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8"/>
          <p:cNvSpPr/>
          <p:nvPr/>
        </p:nvSpPr>
        <p:spPr>
          <a:xfrm>
            <a:off x="1092708" y="238886"/>
            <a:ext cx="0" cy="271462"/>
          </a:xfrm>
          <a:custGeom>
            <a:rect b="b" l="l" r="r" t="t"/>
            <a:pathLst>
              <a:path extrusionOk="0" h="361950" w="120000">
                <a:moveTo>
                  <a:pt x="0" y="0"/>
                </a:moveTo>
                <a:lnTo>
                  <a:pt x="0" y="361949"/>
                </a:lnTo>
              </a:path>
            </a:pathLst>
          </a:custGeom>
          <a:noFill/>
          <a:ln cap="flat" cmpd="sng" w="27425">
            <a:solidFill>
              <a:srgbClr val="BE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8"/>
          <p:cNvSpPr/>
          <p:nvPr/>
        </p:nvSpPr>
        <p:spPr>
          <a:xfrm>
            <a:off x="0" y="553212"/>
            <a:ext cx="9144000" cy="34290"/>
          </a:xfrm>
          <a:custGeom>
            <a:rect b="b" l="l" r="r" t="t"/>
            <a:pathLst>
              <a:path extrusionOk="0" h="45720" w="9144000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8"/>
          <p:cNvSpPr/>
          <p:nvPr/>
        </p:nvSpPr>
        <p:spPr>
          <a:xfrm>
            <a:off x="7933943" y="4869180"/>
            <a:ext cx="1097279" cy="242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8"/>
          <p:cNvSpPr/>
          <p:nvPr/>
        </p:nvSpPr>
        <p:spPr>
          <a:xfrm>
            <a:off x="140207" y="1017270"/>
            <a:ext cx="8863965" cy="3827145"/>
          </a:xfrm>
          <a:custGeom>
            <a:rect b="b" l="l" r="r" t="t"/>
            <a:pathLst>
              <a:path extrusionOk="0" h="5102860" w="8863965">
                <a:moveTo>
                  <a:pt x="8753856" y="0"/>
                </a:moveTo>
                <a:lnTo>
                  <a:pt x="109753" y="0"/>
                </a:lnTo>
                <a:lnTo>
                  <a:pt x="67031" y="8626"/>
                </a:lnTo>
                <a:lnTo>
                  <a:pt x="32145" y="32146"/>
                </a:lnTo>
                <a:lnTo>
                  <a:pt x="8624" y="67026"/>
                </a:lnTo>
                <a:lnTo>
                  <a:pt x="0" y="109727"/>
                </a:lnTo>
                <a:lnTo>
                  <a:pt x="0" y="4992598"/>
                </a:lnTo>
                <a:lnTo>
                  <a:pt x="8624" y="5035320"/>
                </a:lnTo>
                <a:lnTo>
                  <a:pt x="32145" y="5070206"/>
                </a:lnTo>
                <a:lnTo>
                  <a:pt x="67031" y="5093727"/>
                </a:lnTo>
                <a:lnTo>
                  <a:pt x="109753" y="5102352"/>
                </a:lnTo>
                <a:lnTo>
                  <a:pt x="8753856" y="5102352"/>
                </a:lnTo>
                <a:lnTo>
                  <a:pt x="8796557" y="5093727"/>
                </a:lnTo>
                <a:lnTo>
                  <a:pt x="8831437" y="5070206"/>
                </a:lnTo>
                <a:lnTo>
                  <a:pt x="8854957" y="5035320"/>
                </a:lnTo>
                <a:lnTo>
                  <a:pt x="8863584" y="4992598"/>
                </a:lnTo>
                <a:lnTo>
                  <a:pt x="8863584" y="109727"/>
                </a:lnTo>
                <a:lnTo>
                  <a:pt x="8854957" y="67026"/>
                </a:lnTo>
                <a:lnTo>
                  <a:pt x="8831437" y="32146"/>
                </a:lnTo>
                <a:lnTo>
                  <a:pt x="8796557" y="8626"/>
                </a:lnTo>
                <a:lnTo>
                  <a:pt x="8753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8"/>
          <p:cNvSpPr/>
          <p:nvPr/>
        </p:nvSpPr>
        <p:spPr>
          <a:xfrm>
            <a:off x="1331594" y="304418"/>
            <a:ext cx="482600" cy="138112"/>
          </a:xfrm>
          <a:custGeom>
            <a:rect b="b" l="l" r="r" t="t"/>
            <a:pathLst>
              <a:path extrusionOk="0" h="184150" w="482600">
                <a:moveTo>
                  <a:pt x="51435" y="0"/>
                </a:moveTo>
                <a:lnTo>
                  <a:pt x="0" y="0"/>
                </a:lnTo>
                <a:lnTo>
                  <a:pt x="0" y="184023"/>
                </a:lnTo>
                <a:lnTo>
                  <a:pt x="52324" y="184023"/>
                </a:lnTo>
                <a:lnTo>
                  <a:pt x="64541" y="183116"/>
                </a:lnTo>
                <a:lnTo>
                  <a:pt x="75676" y="180387"/>
                </a:lnTo>
                <a:lnTo>
                  <a:pt x="85738" y="175825"/>
                </a:lnTo>
                <a:lnTo>
                  <a:pt x="94742" y="169418"/>
                </a:lnTo>
                <a:lnTo>
                  <a:pt x="98561" y="165354"/>
                </a:lnTo>
                <a:lnTo>
                  <a:pt x="20066" y="165354"/>
                </a:lnTo>
                <a:lnTo>
                  <a:pt x="20066" y="97917"/>
                </a:lnTo>
                <a:lnTo>
                  <a:pt x="97623" y="97917"/>
                </a:lnTo>
                <a:lnTo>
                  <a:pt x="94456" y="95077"/>
                </a:lnTo>
                <a:lnTo>
                  <a:pt x="87503" y="90947"/>
                </a:lnTo>
                <a:lnTo>
                  <a:pt x="79597" y="88080"/>
                </a:lnTo>
                <a:lnTo>
                  <a:pt x="70739" y="86487"/>
                </a:lnTo>
                <a:lnTo>
                  <a:pt x="70739" y="85979"/>
                </a:lnTo>
                <a:lnTo>
                  <a:pt x="77837" y="83073"/>
                </a:lnTo>
                <a:lnTo>
                  <a:pt x="83984" y="79375"/>
                </a:lnTo>
                <a:lnTo>
                  <a:pt x="20066" y="79375"/>
                </a:lnTo>
                <a:lnTo>
                  <a:pt x="20066" y="18923"/>
                </a:lnTo>
                <a:lnTo>
                  <a:pt x="95108" y="18923"/>
                </a:lnTo>
                <a:lnTo>
                  <a:pt x="94432" y="17821"/>
                </a:lnTo>
                <a:lnTo>
                  <a:pt x="88265" y="11557"/>
                </a:lnTo>
                <a:lnTo>
                  <a:pt x="80742" y="6536"/>
                </a:lnTo>
                <a:lnTo>
                  <a:pt x="72088" y="2921"/>
                </a:lnTo>
                <a:lnTo>
                  <a:pt x="62315" y="734"/>
                </a:lnTo>
                <a:lnTo>
                  <a:pt x="51435" y="0"/>
                </a:lnTo>
                <a:close/>
              </a:path>
              <a:path extrusionOk="0" h="184150" w="482600">
                <a:moveTo>
                  <a:pt x="97623" y="97917"/>
                </a:moveTo>
                <a:lnTo>
                  <a:pt x="45085" y="97917"/>
                </a:lnTo>
                <a:lnTo>
                  <a:pt x="64994" y="99988"/>
                </a:lnTo>
                <a:lnTo>
                  <a:pt x="79200" y="106203"/>
                </a:lnTo>
                <a:lnTo>
                  <a:pt x="87715" y="116562"/>
                </a:lnTo>
                <a:lnTo>
                  <a:pt x="90551" y="131063"/>
                </a:lnTo>
                <a:lnTo>
                  <a:pt x="89864" y="138562"/>
                </a:lnTo>
                <a:lnTo>
                  <a:pt x="58985" y="164780"/>
                </a:lnTo>
                <a:lnTo>
                  <a:pt x="50038" y="165354"/>
                </a:lnTo>
                <a:lnTo>
                  <a:pt x="98561" y="165354"/>
                </a:lnTo>
                <a:lnTo>
                  <a:pt x="102149" y="161536"/>
                </a:lnTo>
                <a:lnTo>
                  <a:pt x="107426" y="152558"/>
                </a:lnTo>
                <a:lnTo>
                  <a:pt x="110583" y="142486"/>
                </a:lnTo>
                <a:lnTo>
                  <a:pt x="111633" y="131318"/>
                </a:lnTo>
                <a:lnTo>
                  <a:pt x="110940" y="122388"/>
                </a:lnTo>
                <a:lnTo>
                  <a:pt x="108854" y="114268"/>
                </a:lnTo>
                <a:lnTo>
                  <a:pt x="105364" y="106957"/>
                </a:lnTo>
                <a:lnTo>
                  <a:pt x="100457" y="100457"/>
                </a:lnTo>
                <a:lnTo>
                  <a:pt x="97623" y="97917"/>
                </a:lnTo>
                <a:close/>
              </a:path>
              <a:path extrusionOk="0" h="184150" w="482600">
                <a:moveTo>
                  <a:pt x="95108" y="18923"/>
                </a:moveTo>
                <a:lnTo>
                  <a:pt x="45593" y="18923"/>
                </a:lnTo>
                <a:lnTo>
                  <a:pt x="61188" y="20635"/>
                </a:lnTo>
                <a:lnTo>
                  <a:pt x="72342" y="25765"/>
                </a:lnTo>
                <a:lnTo>
                  <a:pt x="79043" y="34299"/>
                </a:lnTo>
                <a:lnTo>
                  <a:pt x="81280" y="46228"/>
                </a:lnTo>
                <a:lnTo>
                  <a:pt x="80639" y="53536"/>
                </a:lnTo>
                <a:lnTo>
                  <a:pt x="51260" y="78807"/>
                </a:lnTo>
                <a:lnTo>
                  <a:pt x="42545" y="79375"/>
                </a:lnTo>
                <a:lnTo>
                  <a:pt x="83984" y="79375"/>
                </a:lnTo>
                <a:lnTo>
                  <a:pt x="102362" y="42163"/>
                </a:lnTo>
                <a:lnTo>
                  <a:pt x="101480" y="33113"/>
                </a:lnTo>
                <a:lnTo>
                  <a:pt x="98837" y="25003"/>
                </a:lnTo>
                <a:lnTo>
                  <a:pt x="95108" y="18923"/>
                </a:lnTo>
                <a:close/>
              </a:path>
              <a:path extrusionOk="0" h="184150" w="482600">
                <a:moveTo>
                  <a:pt x="297942" y="0"/>
                </a:moveTo>
                <a:lnTo>
                  <a:pt x="243840" y="0"/>
                </a:lnTo>
                <a:lnTo>
                  <a:pt x="243840" y="184023"/>
                </a:lnTo>
                <a:lnTo>
                  <a:pt x="263906" y="184023"/>
                </a:lnTo>
                <a:lnTo>
                  <a:pt x="263906" y="105283"/>
                </a:lnTo>
                <a:lnTo>
                  <a:pt x="322857" y="105283"/>
                </a:lnTo>
                <a:lnTo>
                  <a:pt x="321944" y="104267"/>
                </a:lnTo>
                <a:lnTo>
                  <a:pt x="317627" y="101346"/>
                </a:lnTo>
                <a:lnTo>
                  <a:pt x="312419" y="99060"/>
                </a:lnTo>
                <a:lnTo>
                  <a:pt x="312419" y="98552"/>
                </a:lnTo>
                <a:lnTo>
                  <a:pt x="330255" y="91170"/>
                </a:lnTo>
                <a:lnTo>
                  <a:pt x="335672" y="86613"/>
                </a:lnTo>
                <a:lnTo>
                  <a:pt x="263906" y="86613"/>
                </a:lnTo>
                <a:lnTo>
                  <a:pt x="263906" y="18923"/>
                </a:lnTo>
                <a:lnTo>
                  <a:pt x="343511" y="18923"/>
                </a:lnTo>
                <a:lnTo>
                  <a:pt x="338328" y="13208"/>
                </a:lnTo>
                <a:lnTo>
                  <a:pt x="330160" y="7447"/>
                </a:lnTo>
                <a:lnTo>
                  <a:pt x="320706" y="3317"/>
                </a:lnTo>
                <a:lnTo>
                  <a:pt x="309967" y="831"/>
                </a:lnTo>
                <a:lnTo>
                  <a:pt x="297942" y="0"/>
                </a:lnTo>
                <a:close/>
              </a:path>
              <a:path extrusionOk="0" h="184150" w="482600">
                <a:moveTo>
                  <a:pt x="322857" y="105283"/>
                </a:moveTo>
                <a:lnTo>
                  <a:pt x="289687" y="105283"/>
                </a:lnTo>
                <a:lnTo>
                  <a:pt x="295910" y="107061"/>
                </a:lnTo>
                <a:lnTo>
                  <a:pt x="301244" y="110617"/>
                </a:lnTo>
                <a:lnTo>
                  <a:pt x="349885" y="184023"/>
                </a:lnTo>
                <a:lnTo>
                  <a:pt x="374142" y="184023"/>
                </a:lnTo>
                <a:lnTo>
                  <a:pt x="339725" y="128778"/>
                </a:lnTo>
                <a:lnTo>
                  <a:pt x="333502" y="118618"/>
                </a:lnTo>
                <a:lnTo>
                  <a:pt x="328675" y="111760"/>
                </a:lnTo>
                <a:lnTo>
                  <a:pt x="322857" y="105283"/>
                </a:lnTo>
                <a:close/>
              </a:path>
              <a:path extrusionOk="0" h="184150" w="482600">
                <a:moveTo>
                  <a:pt x="429132" y="18669"/>
                </a:moveTo>
                <a:lnTo>
                  <a:pt x="408813" y="18669"/>
                </a:lnTo>
                <a:lnTo>
                  <a:pt x="408813" y="184023"/>
                </a:lnTo>
                <a:lnTo>
                  <a:pt x="429132" y="184023"/>
                </a:lnTo>
                <a:lnTo>
                  <a:pt x="429132" y="18669"/>
                </a:lnTo>
                <a:close/>
              </a:path>
              <a:path extrusionOk="0" h="184150" w="482600">
                <a:moveTo>
                  <a:pt x="343511" y="18923"/>
                </a:moveTo>
                <a:lnTo>
                  <a:pt x="294386" y="18923"/>
                </a:lnTo>
                <a:lnTo>
                  <a:pt x="302930" y="19446"/>
                </a:lnTo>
                <a:lnTo>
                  <a:pt x="310451" y="21018"/>
                </a:lnTo>
                <a:lnTo>
                  <a:pt x="316924" y="23637"/>
                </a:lnTo>
                <a:lnTo>
                  <a:pt x="322325" y="27305"/>
                </a:lnTo>
                <a:lnTo>
                  <a:pt x="328675" y="32893"/>
                </a:lnTo>
                <a:lnTo>
                  <a:pt x="331978" y="40640"/>
                </a:lnTo>
                <a:lnTo>
                  <a:pt x="331978" y="50673"/>
                </a:lnTo>
                <a:lnTo>
                  <a:pt x="309467" y="84121"/>
                </a:lnTo>
                <a:lnTo>
                  <a:pt x="294131" y="86613"/>
                </a:lnTo>
                <a:lnTo>
                  <a:pt x="335672" y="86613"/>
                </a:lnTo>
                <a:lnTo>
                  <a:pt x="342995" y="80454"/>
                </a:lnTo>
                <a:lnTo>
                  <a:pt x="350639" y="66405"/>
                </a:lnTo>
                <a:lnTo>
                  <a:pt x="353187" y="49022"/>
                </a:lnTo>
                <a:lnTo>
                  <a:pt x="352258" y="38282"/>
                </a:lnTo>
                <a:lnTo>
                  <a:pt x="349472" y="28733"/>
                </a:lnTo>
                <a:lnTo>
                  <a:pt x="344828" y="20375"/>
                </a:lnTo>
                <a:lnTo>
                  <a:pt x="343511" y="18923"/>
                </a:lnTo>
                <a:close/>
              </a:path>
              <a:path extrusionOk="0" h="184150" w="482600">
                <a:moveTo>
                  <a:pt x="482346" y="0"/>
                </a:moveTo>
                <a:lnTo>
                  <a:pt x="355854" y="0"/>
                </a:lnTo>
                <a:lnTo>
                  <a:pt x="355854" y="18669"/>
                </a:lnTo>
                <a:lnTo>
                  <a:pt x="482346" y="18669"/>
                </a:lnTo>
                <a:lnTo>
                  <a:pt x="482346" y="0"/>
                </a:lnTo>
                <a:close/>
              </a:path>
              <a:path extrusionOk="0" h="184150" w="482600">
                <a:moveTo>
                  <a:pt x="223520" y="0"/>
                </a:moveTo>
                <a:lnTo>
                  <a:pt x="131064" y="0"/>
                </a:lnTo>
                <a:lnTo>
                  <a:pt x="131064" y="184023"/>
                </a:lnTo>
                <a:lnTo>
                  <a:pt x="227711" y="184023"/>
                </a:lnTo>
                <a:lnTo>
                  <a:pt x="227711" y="165608"/>
                </a:lnTo>
                <a:lnTo>
                  <a:pt x="151130" y="165608"/>
                </a:lnTo>
                <a:lnTo>
                  <a:pt x="151130" y="99695"/>
                </a:lnTo>
                <a:lnTo>
                  <a:pt x="218059" y="99695"/>
                </a:lnTo>
                <a:lnTo>
                  <a:pt x="218059" y="81153"/>
                </a:lnTo>
                <a:lnTo>
                  <a:pt x="151130" y="81153"/>
                </a:lnTo>
                <a:lnTo>
                  <a:pt x="151130" y="18669"/>
                </a:lnTo>
                <a:lnTo>
                  <a:pt x="223520" y="18669"/>
                </a:lnTo>
                <a:lnTo>
                  <a:pt x="223520" y="0"/>
                </a:lnTo>
                <a:close/>
              </a:path>
            </a:pathLst>
          </a:custGeom>
          <a:solidFill>
            <a:srgbClr val="58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8"/>
          <p:cNvSpPr/>
          <p:nvPr/>
        </p:nvSpPr>
        <p:spPr>
          <a:xfrm>
            <a:off x="1327022" y="300990"/>
            <a:ext cx="491490" cy="1448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8"/>
          <p:cNvSpPr/>
          <p:nvPr/>
        </p:nvSpPr>
        <p:spPr>
          <a:xfrm>
            <a:off x="280606" y="192690"/>
            <a:ext cx="642620" cy="357187"/>
          </a:xfrm>
          <a:custGeom>
            <a:rect b="b" l="l" r="r" t="t"/>
            <a:pathLst>
              <a:path extrusionOk="0" h="476250" w="642619">
                <a:moveTo>
                  <a:pt x="167830" y="0"/>
                </a:moveTo>
                <a:lnTo>
                  <a:pt x="129323" y="3927"/>
                </a:lnTo>
                <a:lnTo>
                  <a:pt x="66896" y="35307"/>
                </a:lnTo>
                <a:lnTo>
                  <a:pt x="24174" y="97649"/>
                </a:lnTo>
                <a:lnTo>
                  <a:pt x="10744" y="139715"/>
                </a:lnTo>
                <a:lnTo>
                  <a:pt x="2686" y="188950"/>
                </a:lnTo>
                <a:lnTo>
                  <a:pt x="0" y="245363"/>
                </a:lnTo>
                <a:lnTo>
                  <a:pt x="3233" y="306471"/>
                </a:lnTo>
                <a:lnTo>
                  <a:pt x="12935" y="358183"/>
                </a:lnTo>
                <a:lnTo>
                  <a:pt x="29104" y="400498"/>
                </a:lnTo>
                <a:lnTo>
                  <a:pt x="51741" y="433414"/>
                </a:lnTo>
                <a:lnTo>
                  <a:pt x="116418" y="471038"/>
                </a:lnTo>
                <a:lnTo>
                  <a:pt x="158457" y="475741"/>
                </a:lnTo>
                <a:lnTo>
                  <a:pt x="196243" y="471834"/>
                </a:lnTo>
                <a:lnTo>
                  <a:pt x="229284" y="460105"/>
                </a:lnTo>
                <a:lnTo>
                  <a:pt x="257579" y="440541"/>
                </a:lnTo>
                <a:lnTo>
                  <a:pt x="281127" y="413130"/>
                </a:lnTo>
                <a:lnTo>
                  <a:pt x="284115" y="407542"/>
                </a:lnTo>
                <a:lnTo>
                  <a:pt x="162204" y="407542"/>
                </a:lnTo>
                <a:lnTo>
                  <a:pt x="129933" y="397277"/>
                </a:lnTo>
                <a:lnTo>
                  <a:pt x="106883" y="366474"/>
                </a:lnTo>
                <a:lnTo>
                  <a:pt x="93052" y="315120"/>
                </a:lnTo>
                <a:lnTo>
                  <a:pt x="88442" y="243204"/>
                </a:lnTo>
                <a:lnTo>
                  <a:pt x="91455" y="180098"/>
                </a:lnTo>
                <a:lnTo>
                  <a:pt x="100494" y="130993"/>
                </a:lnTo>
                <a:lnTo>
                  <a:pt x="115559" y="95904"/>
                </a:lnTo>
                <a:lnTo>
                  <a:pt x="136649" y="74841"/>
                </a:lnTo>
                <a:lnTo>
                  <a:pt x="163766" y="67818"/>
                </a:lnTo>
                <a:lnTo>
                  <a:pt x="289028" y="67818"/>
                </a:lnTo>
                <a:lnTo>
                  <a:pt x="272653" y="43117"/>
                </a:lnTo>
                <a:lnTo>
                  <a:pt x="244064" y="19161"/>
                </a:lnTo>
                <a:lnTo>
                  <a:pt x="209123" y="4790"/>
                </a:lnTo>
                <a:lnTo>
                  <a:pt x="167830" y="0"/>
                </a:lnTo>
                <a:close/>
              </a:path>
              <a:path extrusionOk="0" h="476250" w="642619">
                <a:moveTo>
                  <a:pt x="289028" y="67818"/>
                </a:moveTo>
                <a:lnTo>
                  <a:pt x="163766" y="67818"/>
                </a:lnTo>
                <a:lnTo>
                  <a:pt x="194670" y="78509"/>
                </a:lnTo>
                <a:lnTo>
                  <a:pt x="216744" y="110585"/>
                </a:lnTo>
                <a:lnTo>
                  <a:pt x="229989" y="164044"/>
                </a:lnTo>
                <a:lnTo>
                  <a:pt x="234403" y="238887"/>
                </a:lnTo>
                <a:lnTo>
                  <a:pt x="229891" y="312709"/>
                </a:lnTo>
                <a:lnTo>
                  <a:pt x="216354" y="365410"/>
                </a:lnTo>
                <a:lnTo>
                  <a:pt x="193791" y="397013"/>
                </a:lnTo>
                <a:lnTo>
                  <a:pt x="162204" y="407542"/>
                </a:lnTo>
                <a:lnTo>
                  <a:pt x="284115" y="407542"/>
                </a:lnTo>
                <a:lnTo>
                  <a:pt x="299655" y="378483"/>
                </a:lnTo>
                <a:lnTo>
                  <a:pt x="312891" y="337216"/>
                </a:lnTo>
                <a:lnTo>
                  <a:pt x="320833" y="289329"/>
                </a:lnTo>
                <a:lnTo>
                  <a:pt x="323481" y="234823"/>
                </a:lnTo>
                <a:lnTo>
                  <a:pt x="320304" y="172509"/>
                </a:lnTo>
                <a:lnTo>
                  <a:pt x="310773" y="119789"/>
                </a:lnTo>
                <a:lnTo>
                  <a:pt x="294890" y="76659"/>
                </a:lnTo>
                <a:lnTo>
                  <a:pt x="289028" y="67818"/>
                </a:lnTo>
                <a:close/>
              </a:path>
              <a:path extrusionOk="0" h="476250" w="642619">
                <a:moveTo>
                  <a:pt x="356844" y="372871"/>
                </a:moveTo>
                <a:lnTo>
                  <a:pt x="356844" y="451992"/>
                </a:lnTo>
                <a:lnTo>
                  <a:pt x="380285" y="462401"/>
                </a:lnTo>
                <a:lnTo>
                  <a:pt x="406850" y="469820"/>
                </a:lnTo>
                <a:lnTo>
                  <a:pt x="436540" y="474263"/>
                </a:lnTo>
                <a:lnTo>
                  <a:pt x="469353" y="475741"/>
                </a:lnTo>
                <a:lnTo>
                  <a:pt x="506499" y="473430"/>
                </a:lnTo>
                <a:lnTo>
                  <a:pt x="569241" y="454900"/>
                </a:lnTo>
                <a:lnTo>
                  <a:pt x="615559" y="418395"/>
                </a:lnTo>
                <a:lnTo>
                  <a:pt x="622299" y="407542"/>
                </a:lnTo>
                <a:lnTo>
                  <a:pt x="464362" y="407542"/>
                </a:lnTo>
                <a:lnTo>
                  <a:pt x="434782" y="405376"/>
                </a:lnTo>
                <a:lnTo>
                  <a:pt x="407003" y="398875"/>
                </a:lnTo>
                <a:lnTo>
                  <a:pt x="381023" y="388040"/>
                </a:lnTo>
                <a:lnTo>
                  <a:pt x="356844" y="372871"/>
                </a:lnTo>
                <a:close/>
              </a:path>
              <a:path extrusionOk="0" h="476250" w="642619">
                <a:moveTo>
                  <a:pt x="618558" y="67818"/>
                </a:moveTo>
                <a:lnTo>
                  <a:pt x="464667" y="67818"/>
                </a:lnTo>
                <a:lnTo>
                  <a:pt x="497212" y="71743"/>
                </a:lnTo>
                <a:lnTo>
                  <a:pt x="520457" y="83502"/>
                </a:lnTo>
                <a:lnTo>
                  <a:pt x="534403" y="103072"/>
                </a:lnTo>
                <a:lnTo>
                  <a:pt x="539051" y="130428"/>
                </a:lnTo>
                <a:lnTo>
                  <a:pt x="532995" y="159672"/>
                </a:lnTo>
                <a:lnTo>
                  <a:pt x="514829" y="180546"/>
                </a:lnTo>
                <a:lnTo>
                  <a:pt x="484551" y="193061"/>
                </a:lnTo>
                <a:lnTo>
                  <a:pt x="442163" y="197230"/>
                </a:lnTo>
                <a:lnTo>
                  <a:pt x="404355" y="197230"/>
                </a:lnTo>
                <a:lnTo>
                  <a:pt x="404355" y="265429"/>
                </a:lnTo>
                <a:lnTo>
                  <a:pt x="444982" y="265429"/>
                </a:lnTo>
                <a:lnTo>
                  <a:pt x="492290" y="269904"/>
                </a:lnTo>
                <a:lnTo>
                  <a:pt x="526084" y="283321"/>
                </a:lnTo>
                <a:lnTo>
                  <a:pt x="546363" y="305667"/>
                </a:lnTo>
                <a:lnTo>
                  <a:pt x="553123" y="336930"/>
                </a:lnTo>
                <a:lnTo>
                  <a:pt x="551599" y="353002"/>
                </a:lnTo>
                <a:lnTo>
                  <a:pt x="528739" y="389381"/>
                </a:lnTo>
                <a:lnTo>
                  <a:pt x="483387" y="406419"/>
                </a:lnTo>
                <a:lnTo>
                  <a:pt x="464362" y="407542"/>
                </a:lnTo>
                <a:lnTo>
                  <a:pt x="622299" y="407542"/>
                </a:lnTo>
                <a:lnTo>
                  <a:pt x="630354" y="394573"/>
                </a:lnTo>
                <a:lnTo>
                  <a:pt x="639230" y="367202"/>
                </a:lnTo>
                <a:lnTo>
                  <a:pt x="642188" y="336295"/>
                </a:lnTo>
                <a:lnTo>
                  <a:pt x="640371" y="315725"/>
                </a:lnTo>
                <a:lnTo>
                  <a:pt x="625841" y="279253"/>
                </a:lnTo>
                <a:lnTo>
                  <a:pt x="597423" y="249846"/>
                </a:lnTo>
                <a:lnTo>
                  <a:pt x="558980" y="232269"/>
                </a:lnTo>
                <a:lnTo>
                  <a:pt x="536244" y="228218"/>
                </a:lnTo>
                <a:lnTo>
                  <a:pt x="536244" y="226949"/>
                </a:lnTo>
                <a:lnTo>
                  <a:pt x="576307" y="210829"/>
                </a:lnTo>
                <a:lnTo>
                  <a:pt x="604921" y="186483"/>
                </a:lnTo>
                <a:lnTo>
                  <a:pt x="622089" y="153922"/>
                </a:lnTo>
                <a:lnTo>
                  <a:pt x="627811" y="113156"/>
                </a:lnTo>
                <a:lnTo>
                  <a:pt x="625330" y="88034"/>
                </a:lnTo>
                <a:lnTo>
                  <a:pt x="618558" y="67818"/>
                </a:lnTo>
                <a:close/>
              </a:path>
              <a:path extrusionOk="0" h="476250" w="642619">
                <a:moveTo>
                  <a:pt x="484987" y="0"/>
                </a:moveTo>
                <a:lnTo>
                  <a:pt x="454162" y="1569"/>
                </a:lnTo>
                <a:lnTo>
                  <a:pt x="425446" y="6270"/>
                </a:lnTo>
                <a:lnTo>
                  <a:pt x="398841" y="14091"/>
                </a:lnTo>
                <a:lnTo>
                  <a:pt x="374345" y="25019"/>
                </a:lnTo>
                <a:lnTo>
                  <a:pt x="374345" y="98551"/>
                </a:lnTo>
                <a:lnTo>
                  <a:pt x="396400" y="85123"/>
                </a:lnTo>
                <a:lnTo>
                  <a:pt x="418806" y="75517"/>
                </a:lnTo>
                <a:lnTo>
                  <a:pt x="441562" y="69744"/>
                </a:lnTo>
                <a:lnTo>
                  <a:pt x="464667" y="67818"/>
                </a:lnTo>
                <a:lnTo>
                  <a:pt x="618558" y="67818"/>
                </a:lnTo>
                <a:lnTo>
                  <a:pt x="617888" y="65817"/>
                </a:lnTo>
                <a:lnTo>
                  <a:pt x="588124" y="30099"/>
                </a:lnTo>
                <a:lnTo>
                  <a:pt x="542490" y="7524"/>
                </a:lnTo>
                <a:lnTo>
                  <a:pt x="515222" y="1881"/>
                </a:lnTo>
                <a:lnTo>
                  <a:pt x="484987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8"/>
          <p:cNvSpPr/>
          <p:nvPr/>
        </p:nvSpPr>
        <p:spPr>
          <a:xfrm>
            <a:off x="280606" y="192690"/>
            <a:ext cx="642620" cy="357187"/>
          </a:xfrm>
          <a:custGeom>
            <a:rect b="b" l="l" r="r" t="t"/>
            <a:pathLst>
              <a:path extrusionOk="0" h="476250" w="642619">
                <a:moveTo>
                  <a:pt x="163766" y="67818"/>
                </a:moveTo>
                <a:lnTo>
                  <a:pt x="115559" y="95904"/>
                </a:lnTo>
                <a:lnTo>
                  <a:pt x="100494" y="130993"/>
                </a:lnTo>
                <a:lnTo>
                  <a:pt x="91455" y="180098"/>
                </a:lnTo>
                <a:lnTo>
                  <a:pt x="88442" y="243204"/>
                </a:lnTo>
                <a:lnTo>
                  <a:pt x="93052" y="315120"/>
                </a:lnTo>
                <a:lnTo>
                  <a:pt x="106883" y="366474"/>
                </a:lnTo>
                <a:lnTo>
                  <a:pt x="129933" y="397277"/>
                </a:lnTo>
                <a:lnTo>
                  <a:pt x="162204" y="407542"/>
                </a:lnTo>
                <a:lnTo>
                  <a:pt x="193791" y="397013"/>
                </a:lnTo>
                <a:lnTo>
                  <a:pt x="216354" y="365410"/>
                </a:lnTo>
                <a:lnTo>
                  <a:pt x="229891" y="312709"/>
                </a:lnTo>
                <a:lnTo>
                  <a:pt x="234403" y="238887"/>
                </a:lnTo>
                <a:lnTo>
                  <a:pt x="229989" y="164044"/>
                </a:lnTo>
                <a:lnTo>
                  <a:pt x="216744" y="110585"/>
                </a:lnTo>
                <a:lnTo>
                  <a:pt x="194670" y="78509"/>
                </a:lnTo>
                <a:lnTo>
                  <a:pt x="163766" y="67818"/>
                </a:lnTo>
                <a:close/>
              </a:path>
              <a:path extrusionOk="0" h="476250" w="642619">
                <a:moveTo>
                  <a:pt x="484987" y="0"/>
                </a:moveTo>
                <a:lnTo>
                  <a:pt x="542490" y="7524"/>
                </a:lnTo>
                <a:lnTo>
                  <a:pt x="588124" y="30099"/>
                </a:lnTo>
                <a:lnTo>
                  <a:pt x="617888" y="65817"/>
                </a:lnTo>
                <a:lnTo>
                  <a:pt x="627811" y="113156"/>
                </a:lnTo>
                <a:lnTo>
                  <a:pt x="622089" y="153922"/>
                </a:lnTo>
                <a:lnTo>
                  <a:pt x="604921" y="186483"/>
                </a:lnTo>
                <a:lnTo>
                  <a:pt x="576307" y="210829"/>
                </a:lnTo>
                <a:lnTo>
                  <a:pt x="536244" y="226949"/>
                </a:lnTo>
                <a:lnTo>
                  <a:pt x="536244" y="228218"/>
                </a:lnTo>
                <a:lnTo>
                  <a:pt x="579374" y="239474"/>
                </a:lnTo>
                <a:lnTo>
                  <a:pt x="613130" y="263398"/>
                </a:lnTo>
                <a:lnTo>
                  <a:pt x="634922" y="296703"/>
                </a:lnTo>
                <a:lnTo>
                  <a:pt x="642188" y="336295"/>
                </a:lnTo>
                <a:lnTo>
                  <a:pt x="639230" y="367202"/>
                </a:lnTo>
                <a:lnTo>
                  <a:pt x="615559" y="418395"/>
                </a:lnTo>
                <a:lnTo>
                  <a:pt x="569241" y="454900"/>
                </a:lnTo>
                <a:lnTo>
                  <a:pt x="506499" y="473430"/>
                </a:lnTo>
                <a:lnTo>
                  <a:pt x="469353" y="475741"/>
                </a:lnTo>
                <a:lnTo>
                  <a:pt x="436540" y="474263"/>
                </a:lnTo>
                <a:lnTo>
                  <a:pt x="406850" y="469820"/>
                </a:lnTo>
                <a:lnTo>
                  <a:pt x="380285" y="462401"/>
                </a:lnTo>
                <a:lnTo>
                  <a:pt x="356844" y="451992"/>
                </a:lnTo>
                <a:lnTo>
                  <a:pt x="356844" y="372871"/>
                </a:lnTo>
                <a:lnTo>
                  <a:pt x="381023" y="388040"/>
                </a:lnTo>
                <a:lnTo>
                  <a:pt x="407003" y="398875"/>
                </a:lnTo>
                <a:lnTo>
                  <a:pt x="434782" y="405376"/>
                </a:lnTo>
                <a:lnTo>
                  <a:pt x="464362" y="407542"/>
                </a:lnTo>
                <a:lnTo>
                  <a:pt x="483387" y="406419"/>
                </a:lnTo>
                <a:lnTo>
                  <a:pt x="528739" y="389381"/>
                </a:lnTo>
                <a:lnTo>
                  <a:pt x="551599" y="353002"/>
                </a:lnTo>
                <a:lnTo>
                  <a:pt x="553123" y="336930"/>
                </a:lnTo>
                <a:lnTo>
                  <a:pt x="546363" y="305667"/>
                </a:lnTo>
                <a:lnTo>
                  <a:pt x="526084" y="283321"/>
                </a:lnTo>
                <a:lnTo>
                  <a:pt x="492290" y="269904"/>
                </a:lnTo>
                <a:lnTo>
                  <a:pt x="444982" y="265429"/>
                </a:lnTo>
                <a:lnTo>
                  <a:pt x="404355" y="265429"/>
                </a:lnTo>
                <a:lnTo>
                  <a:pt x="404355" y="197230"/>
                </a:lnTo>
                <a:lnTo>
                  <a:pt x="442163" y="197230"/>
                </a:lnTo>
                <a:lnTo>
                  <a:pt x="484551" y="193061"/>
                </a:lnTo>
                <a:lnTo>
                  <a:pt x="514829" y="180546"/>
                </a:lnTo>
                <a:lnTo>
                  <a:pt x="532995" y="159672"/>
                </a:lnTo>
                <a:lnTo>
                  <a:pt x="539051" y="130428"/>
                </a:lnTo>
                <a:lnTo>
                  <a:pt x="534403" y="103072"/>
                </a:lnTo>
                <a:lnTo>
                  <a:pt x="520457" y="83502"/>
                </a:lnTo>
                <a:lnTo>
                  <a:pt x="497212" y="71743"/>
                </a:lnTo>
                <a:lnTo>
                  <a:pt x="464667" y="67818"/>
                </a:lnTo>
                <a:lnTo>
                  <a:pt x="441562" y="69744"/>
                </a:lnTo>
                <a:lnTo>
                  <a:pt x="418806" y="75517"/>
                </a:lnTo>
                <a:lnTo>
                  <a:pt x="396400" y="85123"/>
                </a:lnTo>
                <a:lnTo>
                  <a:pt x="374345" y="98551"/>
                </a:lnTo>
                <a:lnTo>
                  <a:pt x="374345" y="25019"/>
                </a:lnTo>
                <a:lnTo>
                  <a:pt x="398841" y="14091"/>
                </a:lnTo>
                <a:lnTo>
                  <a:pt x="425446" y="6270"/>
                </a:lnTo>
                <a:lnTo>
                  <a:pt x="454162" y="1569"/>
                </a:lnTo>
                <a:lnTo>
                  <a:pt x="484987" y="0"/>
                </a:lnTo>
                <a:close/>
              </a:path>
              <a:path extrusionOk="0" h="476250" w="642619">
                <a:moveTo>
                  <a:pt x="167830" y="0"/>
                </a:moveTo>
                <a:lnTo>
                  <a:pt x="209123" y="4790"/>
                </a:lnTo>
                <a:lnTo>
                  <a:pt x="272653" y="43117"/>
                </a:lnTo>
                <a:lnTo>
                  <a:pt x="294890" y="76659"/>
                </a:lnTo>
                <a:lnTo>
                  <a:pt x="310773" y="119789"/>
                </a:lnTo>
                <a:lnTo>
                  <a:pt x="320304" y="172509"/>
                </a:lnTo>
                <a:lnTo>
                  <a:pt x="323481" y="234823"/>
                </a:lnTo>
                <a:lnTo>
                  <a:pt x="320833" y="289329"/>
                </a:lnTo>
                <a:lnTo>
                  <a:pt x="312891" y="337216"/>
                </a:lnTo>
                <a:lnTo>
                  <a:pt x="299655" y="378483"/>
                </a:lnTo>
                <a:lnTo>
                  <a:pt x="281127" y="413130"/>
                </a:lnTo>
                <a:lnTo>
                  <a:pt x="229284" y="460105"/>
                </a:lnTo>
                <a:lnTo>
                  <a:pt x="158457" y="475741"/>
                </a:lnTo>
                <a:lnTo>
                  <a:pt x="116418" y="471038"/>
                </a:lnTo>
                <a:lnTo>
                  <a:pt x="80845" y="456928"/>
                </a:lnTo>
                <a:lnTo>
                  <a:pt x="29104" y="400498"/>
                </a:lnTo>
                <a:lnTo>
                  <a:pt x="12935" y="358183"/>
                </a:lnTo>
                <a:lnTo>
                  <a:pt x="3233" y="306471"/>
                </a:lnTo>
                <a:lnTo>
                  <a:pt x="0" y="245363"/>
                </a:lnTo>
                <a:lnTo>
                  <a:pt x="2686" y="188950"/>
                </a:lnTo>
                <a:lnTo>
                  <a:pt x="10744" y="139715"/>
                </a:lnTo>
                <a:lnTo>
                  <a:pt x="24174" y="97649"/>
                </a:lnTo>
                <a:lnTo>
                  <a:pt x="42976" y="62737"/>
                </a:lnTo>
                <a:lnTo>
                  <a:pt x="95678" y="15700"/>
                </a:lnTo>
                <a:lnTo>
                  <a:pt x="167830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8"/>
          <p:cNvSpPr txBox="1"/>
          <p:nvPr>
            <p:ph type="ctrTitle"/>
          </p:nvPr>
        </p:nvSpPr>
        <p:spPr>
          <a:xfrm>
            <a:off x="0" y="587502"/>
            <a:ext cx="9144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560070"/>
          </a:xfrm>
          <a:custGeom>
            <a:rect b="b" l="l" r="r" t="t"/>
            <a:pathLst>
              <a:path extrusionOk="0" h="746760" w="9144000">
                <a:moveTo>
                  <a:pt x="9144000" y="0"/>
                </a:moveTo>
                <a:lnTo>
                  <a:pt x="0" y="0"/>
                </a:lnTo>
                <a:lnTo>
                  <a:pt x="0" y="746760"/>
                </a:lnTo>
                <a:lnTo>
                  <a:pt x="9144000" y="746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3"/>
          <p:cNvSpPr/>
          <p:nvPr/>
        </p:nvSpPr>
        <p:spPr>
          <a:xfrm>
            <a:off x="1092708" y="238886"/>
            <a:ext cx="0" cy="271462"/>
          </a:xfrm>
          <a:custGeom>
            <a:rect b="b" l="l" r="r" t="t"/>
            <a:pathLst>
              <a:path extrusionOk="0" h="361950" w="120000">
                <a:moveTo>
                  <a:pt x="0" y="0"/>
                </a:moveTo>
                <a:lnTo>
                  <a:pt x="0" y="361949"/>
                </a:lnTo>
              </a:path>
            </a:pathLst>
          </a:custGeom>
          <a:noFill/>
          <a:ln cap="flat" cmpd="sng" w="27425">
            <a:solidFill>
              <a:srgbClr val="BE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13"/>
          <p:cNvSpPr/>
          <p:nvPr/>
        </p:nvSpPr>
        <p:spPr>
          <a:xfrm>
            <a:off x="0" y="553212"/>
            <a:ext cx="9144000" cy="34290"/>
          </a:xfrm>
          <a:custGeom>
            <a:rect b="b" l="l" r="r" t="t"/>
            <a:pathLst>
              <a:path extrusionOk="0" h="45720" w="9144000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3"/>
          <p:cNvSpPr/>
          <p:nvPr/>
        </p:nvSpPr>
        <p:spPr>
          <a:xfrm>
            <a:off x="7933943" y="4869180"/>
            <a:ext cx="1097279" cy="24231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3"/>
          <p:cNvSpPr/>
          <p:nvPr/>
        </p:nvSpPr>
        <p:spPr>
          <a:xfrm>
            <a:off x="140207" y="1017270"/>
            <a:ext cx="8863965" cy="3827145"/>
          </a:xfrm>
          <a:custGeom>
            <a:rect b="b" l="l" r="r" t="t"/>
            <a:pathLst>
              <a:path extrusionOk="0" h="5102860" w="8863965">
                <a:moveTo>
                  <a:pt x="8753856" y="0"/>
                </a:moveTo>
                <a:lnTo>
                  <a:pt x="109753" y="0"/>
                </a:lnTo>
                <a:lnTo>
                  <a:pt x="67031" y="8626"/>
                </a:lnTo>
                <a:lnTo>
                  <a:pt x="32145" y="32146"/>
                </a:lnTo>
                <a:lnTo>
                  <a:pt x="8624" y="67026"/>
                </a:lnTo>
                <a:lnTo>
                  <a:pt x="0" y="109727"/>
                </a:lnTo>
                <a:lnTo>
                  <a:pt x="0" y="4992598"/>
                </a:lnTo>
                <a:lnTo>
                  <a:pt x="8624" y="5035320"/>
                </a:lnTo>
                <a:lnTo>
                  <a:pt x="32145" y="5070206"/>
                </a:lnTo>
                <a:lnTo>
                  <a:pt x="67031" y="5093727"/>
                </a:lnTo>
                <a:lnTo>
                  <a:pt x="109753" y="5102352"/>
                </a:lnTo>
                <a:lnTo>
                  <a:pt x="8753856" y="5102352"/>
                </a:lnTo>
                <a:lnTo>
                  <a:pt x="8796557" y="5093727"/>
                </a:lnTo>
                <a:lnTo>
                  <a:pt x="8831437" y="5070206"/>
                </a:lnTo>
                <a:lnTo>
                  <a:pt x="8854957" y="5035320"/>
                </a:lnTo>
                <a:lnTo>
                  <a:pt x="8863584" y="4992598"/>
                </a:lnTo>
                <a:lnTo>
                  <a:pt x="8863584" y="109727"/>
                </a:lnTo>
                <a:lnTo>
                  <a:pt x="8854957" y="67026"/>
                </a:lnTo>
                <a:lnTo>
                  <a:pt x="8831437" y="32146"/>
                </a:lnTo>
                <a:lnTo>
                  <a:pt x="8796557" y="8626"/>
                </a:lnTo>
                <a:lnTo>
                  <a:pt x="8753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1544193" y="1794853"/>
            <a:ext cx="6055613" cy="1039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755573" y="1584568"/>
            <a:ext cx="7777480" cy="2079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16.jp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375" y="3615925"/>
            <a:ext cx="696850" cy="5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50" y="904548"/>
            <a:ext cx="31718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4294967295" type="ctrTitle"/>
          </p:nvPr>
        </p:nvSpPr>
        <p:spPr>
          <a:xfrm>
            <a:off x="566650" y="647737"/>
            <a:ext cx="5829300" cy="1799400"/>
          </a:xfrm>
          <a:prstGeom prst="rect">
            <a:avLst/>
          </a:prstGeom>
          <a:solidFill>
            <a:srgbClr val="4471C4"/>
          </a:solidFill>
          <a:ln cap="flat" cmpd="sng" w="76200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제품 스펙 문서 및 숫자 정보처리를 위한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표 </a:t>
            </a:r>
            <a:r>
              <a:rPr b="1" lang="ko" sz="3000"/>
              <a:t>질의 응답 시스템</a:t>
            </a:r>
            <a:endParaRPr b="1" sz="3000"/>
          </a:p>
        </p:txBody>
      </p:sp>
      <p:sp>
        <p:nvSpPr>
          <p:cNvPr id="135" name="Google Shape;135;p19"/>
          <p:cNvSpPr txBox="1"/>
          <p:nvPr/>
        </p:nvSpPr>
        <p:spPr>
          <a:xfrm>
            <a:off x="5799025" y="2950925"/>
            <a:ext cx="3000000" cy="1328700"/>
          </a:xfrm>
          <a:prstGeom prst="rect">
            <a:avLst/>
          </a:prstGeom>
          <a:solidFill>
            <a:srgbClr val="4471C4"/>
          </a:solidFill>
          <a:ln cap="flat" cmpd="sng" w="76200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</a:rPr>
              <a:t> </a:t>
            </a:r>
            <a:r>
              <a:rPr b="1" lang="ko" sz="1700">
                <a:solidFill>
                  <a:schemeClr val="lt1"/>
                </a:solidFill>
              </a:rPr>
              <a:t>201624410 권선근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</a:rPr>
              <a:t>201624473 민경언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</a:rPr>
              <a:t>201624542 이상진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TAPAS(Table Parser) 의 임베딩 예시</a:t>
            </a:r>
            <a:endParaRPr b="1" sz="2350"/>
          </a:p>
        </p:txBody>
      </p:sp>
      <p:grpSp>
        <p:nvGrpSpPr>
          <p:cNvPr id="321" name="Google Shape;321;p28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322" name="Google Shape;322;p28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5" name="Google Shape;325;p28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8"/>
          <p:cNvGrpSpPr/>
          <p:nvPr/>
        </p:nvGrpSpPr>
        <p:grpSpPr>
          <a:xfrm>
            <a:off x="0" y="571920"/>
            <a:ext cx="9144000" cy="4291203"/>
            <a:chOff x="0" y="737616"/>
            <a:chExt cx="9144000" cy="5721604"/>
          </a:xfrm>
        </p:grpSpPr>
        <p:sp>
          <p:nvSpPr>
            <p:cNvPr id="329" name="Google Shape;329;p28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1" name="Google Shape;331;p28"/>
          <p:cNvSpPr/>
          <p:nvPr/>
        </p:nvSpPr>
        <p:spPr>
          <a:xfrm>
            <a:off x="176150" y="129249"/>
            <a:ext cx="83480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02</a:t>
            </a:r>
          </a:p>
        </p:txBody>
      </p:sp>
      <p:sp>
        <p:nvSpPr>
          <p:cNvPr id="332" name="Google Shape;332;p28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지식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35" name="Google Shape;33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125" y="1086188"/>
            <a:ext cx="7882450" cy="361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TAPAS 모델의 정답 도출 과정</a:t>
            </a:r>
            <a:endParaRPr b="1" sz="2350"/>
          </a:p>
        </p:txBody>
      </p:sp>
      <p:grpSp>
        <p:nvGrpSpPr>
          <p:cNvPr id="341" name="Google Shape;341;p29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342" name="Google Shape;342;p29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5" name="Google Shape;345;p29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29"/>
          <p:cNvGrpSpPr/>
          <p:nvPr/>
        </p:nvGrpSpPr>
        <p:grpSpPr>
          <a:xfrm>
            <a:off x="0" y="571920"/>
            <a:ext cx="9144000" cy="4291203"/>
            <a:chOff x="0" y="737616"/>
            <a:chExt cx="9144000" cy="5721604"/>
          </a:xfrm>
        </p:grpSpPr>
        <p:sp>
          <p:nvSpPr>
            <p:cNvPr id="349" name="Google Shape;349;p29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1" name="Google Shape;351;p29"/>
          <p:cNvSpPr/>
          <p:nvPr/>
        </p:nvSpPr>
        <p:spPr>
          <a:xfrm>
            <a:off x="176150" y="129249"/>
            <a:ext cx="83480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02</a:t>
            </a:r>
          </a:p>
        </p:txBody>
      </p:sp>
      <p:sp>
        <p:nvSpPr>
          <p:cNvPr id="352" name="Google Shape;352;p29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지식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3" name="Google Shape;3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396350" y="1077538"/>
            <a:ext cx="82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TAPAS에서는 질문을 보고 정답의 유형을 Cell Selection, Compute Mode등으로 분류한다.</a:t>
            </a:r>
            <a:endParaRPr b="1"/>
          </a:p>
        </p:txBody>
      </p:sp>
      <p:sp>
        <p:nvSpPr>
          <p:cNvPr id="356" name="Google Shape;356;p29"/>
          <p:cNvSpPr/>
          <p:nvPr/>
        </p:nvSpPr>
        <p:spPr>
          <a:xfrm>
            <a:off x="608050" y="1172788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333" y="1783160"/>
            <a:ext cx="6977292" cy="245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8322" y="3228575"/>
            <a:ext cx="2584478" cy="12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/>
          <p:nvPr/>
        </p:nvSpPr>
        <p:spPr>
          <a:xfrm>
            <a:off x="396350" y="1458538"/>
            <a:ext cx="82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Compute Mode 일 경우 질문을 분석하여 가장 확률이 높은 연산자를 사용한다.</a:t>
            </a:r>
            <a:endParaRPr b="1"/>
          </a:p>
        </p:txBody>
      </p:sp>
      <p:sp>
        <p:nvSpPr>
          <p:cNvPr id="360" name="Google Shape;360;p29"/>
          <p:cNvSpPr/>
          <p:nvPr/>
        </p:nvSpPr>
        <p:spPr>
          <a:xfrm>
            <a:off x="608050" y="1553788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TAPAS 모델의 학습 과정</a:t>
            </a:r>
            <a:endParaRPr b="1" sz="2350"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367" name="Google Shape;367;p30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0" name="Google Shape;370;p30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0" y="571920"/>
            <a:ext cx="9144000" cy="4291203"/>
            <a:chOff x="0" y="737616"/>
            <a:chExt cx="9144000" cy="5721604"/>
          </a:xfrm>
        </p:grpSpPr>
        <p:sp>
          <p:nvSpPr>
            <p:cNvPr id="374" name="Google Shape;374;p30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6" name="Google Shape;376;p30"/>
          <p:cNvSpPr/>
          <p:nvPr/>
        </p:nvSpPr>
        <p:spPr>
          <a:xfrm>
            <a:off x="176150" y="129249"/>
            <a:ext cx="83480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02</a:t>
            </a:r>
          </a:p>
        </p:txBody>
      </p:sp>
      <p:sp>
        <p:nvSpPr>
          <p:cNvPr id="377" name="Google Shape;377;p30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지식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0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981450" y="3512875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1537100" y="3417625"/>
            <a:ext cx="59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TAPAS를 질의응답 시스템으로 사용하기 위해 위키 테이블로 사전학습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981450" y="4067675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1537100" y="3864725"/>
            <a:ext cx="68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한국어 위키피디아 기반의 100,000+쌍으로 구성된 한국어 질의응답 데이터셋인 KorQuAD 2.0 과 직접 수집한 다양한 제품 스펙 표에대한 질의응답 데이터셋을 추가학습 용도로 사용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370075" y="1483514"/>
            <a:ext cx="3546600" cy="1719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 txBox="1"/>
          <p:nvPr/>
        </p:nvSpPr>
        <p:spPr>
          <a:xfrm>
            <a:off x="786925" y="2206213"/>
            <a:ext cx="2712900" cy="8157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TAPAS 모델</a:t>
            </a:r>
            <a:endParaRPr b="1" sz="4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4562575" y="1547775"/>
            <a:ext cx="3996600" cy="1655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5146400" y="2375837"/>
            <a:ext cx="1480800" cy="68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다양한 제품 스펙 표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6659863" y="2375813"/>
            <a:ext cx="1556700" cy="68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스펙  표에 대한 질의응답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6200400" y="1147563"/>
            <a:ext cx="958500" cy="400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파인 튜닝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3997675" y="2060575"/>
            <a:ext cx="564900" cy="565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1402975" y="1621238"/>
            <a:ext cx="1480800" cy="48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위키 테이블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1664125" y="1112013"/>
            <a:ext cx="958500" cy="40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 학습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6029750" y="1692375"/>
            <a:ext cx="1224900" cy="615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KorQuAD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/>
        </p:nvSpPr>
        <p:spPr>
          <a:xfrm>
            <a:off x="603500" y="1707650"/>
            <a:ext cx="2755500" cy="1983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252000" lIns="0" spcFirstLastPara="1" rIns="0" wrap="square" tIns="252000">
            <a:spAutoFit/>
          </a:bodyPr>
          <a:lstStyle/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 </a:t>
            </a:r>
            <a:endParaRPr b="1" sz="31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연구 내용</a:t>
            </a:r>
            <a:endParaRPr b="1"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399" name="Google Shape;399;p31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3889315" y="2284504"/>
            <a:ext cx="4437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71450" lvl="0" marL="183515" marR="0" rtl="0" algn="l">
              <a:lnSpc>
                <a:spcPct val="114411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ko" sz="1700"/>
              <a:t>이번 과제에서 수행한 연구 내용에 대해 알아보겠습니다.</a:t>
            </a:r>
            <a:endParaRPr b="1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테이블 데이터 수집 방식</a:t>
            </a:r>
            <a:endParaRPr b="1" sz="2350"/>
          </a:p>
        </p:txBody>
      </p:sp>
      <p:grpSp>
        <p:nvGrpSpPr>
          <p:cNvPr id="406" name="Google Shape;406;p32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407" name="Google Shape;407;p32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0" name="Google Shape;410;p32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143375" y="89774"/>
            <a:ext cx="84054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03</a:t>
            </a:r>
          </a:p>
        </p:txBody>
      </p:sp>
      <p:sp>
        <p:nvSpPr>
          <p:cNvPr id="414" name="Google Shape;414;p32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내용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417" name="Google Shape;417;p32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418" name="Google Shape;418;p32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20" name="Google Shape;4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738" y="2129746"/>
            <a:ext cx="3762261" cy="255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480" y="2129742"/>
            <a:ext cx="2590241" cy="255240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2"/>
          <p:cNvSpPr/>
          <p:nvPr/>
        </p:nvSpPr>
        <p:spPr>
          <a:xfrm>
            <a:off x="950164" y="1803521"/>
            <a:ext cx="213600" cy="198300"/>
          </a:xfrm>
          <a:prstGeom prst="ellipse">
            <a:avLst/>
          </a:prstGeom>
          <a:solidFill>
            <a:srgbClr val="6FA8DC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1</a:t>
            </a:r>
            <a:endParaRPr b="1" sz="1500"/>
          </a:p>
        </p:txBody>
      </p:sp>
      <p:sp>
        <p:nvSpPr>
          <p:cNvPr id="423" name="Google Shape;423;p32"/>
          <p:cNvSpPr txBox="1"/>
          <p:nvPr/>
        </p:nvSpPr>
        <p:spPr>
          <a:xfrm>
            <a:off x="1266861" y="1702631"/>
            <a:ext cx="33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단일 테이블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/>
          <p:nvPr/>
        </p:nvSpPr>
        <p:spPr>
          <a:xfrm>
            <a:off x="5140487" y="1774824"/>
            <a:ext cx="213600" cy="198300"/>
          </a:xfrm>
          <a:prstGeom prst="ellipse">
            <a:avLst/>
          </a:prstGeom>
          <a:solidFill>
            <a:srgbClr val="6FA8DC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2</a:t>
            </a:r>
            <a:endParaRPr b="1" sz="1500"/>
          </a:p>
        </p:txBody>
      </p:sp>
      <p:sp>
        <p:nvSpPr>
          <p:cNvPr id="425" name="Google Shape;425;p32"/>
          <p:cNvSpPr txBox="1"/>
          <p:nvPr/>
        </p:nvSpPr>
        <p:spPr>
          <a:xfrm>
            <a:off x="5554142" y="1702670"/>
            <a:ext cx="21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다중 비교</a:t>
            </a:r>
            <a:r>
              <a:rPr b="1" lang="ko">
                <a:latin typeface="Calibri"/>
                <a:ea typeface="Calibri"/>
                <a:cs typeface="Calibri"/>
                <a:sym typeface="Calibri"/>
              </a:rPr>
              <a:t> 테이블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1439100" y="1218063"/>
            <a:ext cx="62658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제조사 , 쇼핑몰 사이트 등에서 다양한 테이블 데이터를 수집하였다.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2350"/>
              <a:t>테</a:t>
            </a:r>
            <a:r>
              <a:rPr b="1" lang="ko" sz="2350"/>
              <a:t>이블 데이터 전처리</a:t>
            </a:r>
            <a:endParaRPr b="1" sz="2350"/>
          </a:p>
        </p:txBody>
      </p:sp>
      <p:grpSp>
        <p:nvGrpSpPr>
          <p:cNvPr id="432" name="Google Shape;432;p33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433" name="Google Shape;433;p33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6" name="Google Shape;436;p33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33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440" name="Google Shape;440;p33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2" name="Google Shape;442;p33"/>
          <p:cNvSpPr/>
          <p:nvPr/>
        </p:nvSpPr>
        <p:spPr>
          <a:xfrm>
            <a:off x="143375" y="89774"/>
            <a:ext cx="84054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03</a:t>
            </a:r>
          </a:p>
        </p:txBody>
      </p:sp>
      <p:sp>
        <p:nvSpPr>
          <p:cNvPr id="443" name="Google Shape;443;p33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내용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4" name="Google Shape;4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446" name="Google Shape;446;p33"/>
          <p:cNvGrpSpPr/>
          <p:nvPr/>
        </p:nvGrpSpPr>
        <p:grpSpPr>
          <a:xfrm>
            <a:off x="787800" y="1199375"/>
            <a:ext cx="6379525" cy="400200"/>
            <a:chOff x="1016400" y="1629125"/>
            <a:chExt cx="6379525" cy="400200"/>
          </a:xfrm>
        </p:grpSpPr>
        <p:sp>
          <p:nvSpPr>
            <p:cNvPr id="447" name="Google Shape;447;p33"/>
            <p:cNvSpPr txBox="1"/>
            <p:nvPr/>
          </p:nvSpPr>
          <p:spPr>
            <a:xfrm>
              <a:off x="1324825" y="1629125"/>
              <a:ext cx="607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dk1"/>
                  </a:solidFill>
                </a:rPr>
                <a:t>테이블 데이터 전처리 전후 비교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016400" y="1724375"/>
              <a:ext cx="208800" cy="209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  <a:effectLst>
              <a:outerShdw blurRad="200025" rotWithShape="0" algn="bl">
                <a:schemeClr val="accent1">
                  <a:alpha val="9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</p:grpSp>
      <p:pic>
        <p:nvPicPr>
          <p:cNvPr id="449" name="Google Shape;44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425" y="1523400"/>
            <a:ext cx="2161244" cy="29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2463" y="1547259"/>
            <a:ext cx="2360712" cy="290733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3"/>
          <p:cNvSpPr/>
          <p:nvPr/>
        </p:nvSpPr>
        <p:spPr>
          <a:xfrm>
            <a:off x="3023484" y="2850936"/>
            <a:ext cx="325200" cy="4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 txBox="1"/>
          <p:nvPr/>
        </p:nvSpPr>
        <p:spPr>
          <a:xfrm>
            <a:off x="5893450" y="1871075"/>
            <a:ext cx="29784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한글 인코딩 방식 utf-8로 통일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5893450" y="2495363"/>
            <a:ext cx="29784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 태그로 테이블 재구성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5893450" y="3148338"/>
            <a:ext cx="29784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자연어 질의에서 </a:t>
            </a: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의미없는 행 삭제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5893450" y="3730575"/>
            <a:ext cx="29784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셀 좌표를 css로 삽입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" sz="2350"/>
              <a:t>테이블 데이터 전처리</a:t>
            </a:r>
            <a:endParaRPr b="1" sz="2350"/>
          </a:p>
        </p:txBody>
      </p:sp>
      <p:grpSp>
        <p:nvGrpSpPr>
          <p:cNvPr id="461" name="Google Shape;461;p34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462" name="Google Shape;462;p34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5" name="Google Shape;465;p34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34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469" name="Google Shape;469;p34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1" name="Google Shape;471;p34"/>
          <p:cNvSpPr/>
          <p:nvPr/>
        </p:nvSpPr>
        <p:spPr>
          <a:xfrm>
            <a:off x="143375" y="89774"/>
            <a:ext cx="84054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03</a:t>
            </a:r>
          </a:p>
        </p:txBody>
      </p:sp>
      <p:sp>
        <p:nvSpPr>
          <p:cNvPr id="472" name="Google Shape;472;p34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내용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73" name="Google Shape;4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4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75" name="Google Shape;475;p34"/>
          <p:cNvSpPr txBox="1"/>
          <p:nvPr/>
        </p:nvSpPr>
        <p:spPr>
          <a:xfrm>
            <a:off x="1805400" y="3848725"/>
            <a:ext cx="10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변경 전 EM:24.1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4"/>
          <p:cNvSpPr txBox="1"/>
          <p:nvPr/>
        </p:nvSpPr>
        <p:spPr>
          <a:xfrm>
            <a:off x="6343925" y="3784025"/>
            <a:ext cx="107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변경 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EM:40.1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796" y="1664271"/>
            <a:ext cx="3106800" cy="211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6750" y="1774249"/>
            <a:ext cx="30240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4"/>
          <p:cNvSpPr/>
          <p:nvPr/>
        </p:nvSpPr>
        <p:spPr>
          <a:xfrm>
            <a:off x="4102725" y="2473050"/>
            <a:ext cx="735900" cy="5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34"/>
          <p:cNvSpPr txBox="1"/>
          <p:nvPr/>
        </p:nvSpPr>
        <p:spPr>
          <a:xfrm>
            <a:off x="2849400" y="1188513"/>
            <a:ext cx="34452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학습이 어려운 레이아웃 변경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4"/>
          <p:cNvSpPr txBox="1"/>
          <p:nvPr/>
        </p:nvSpPr>
        <p:spPr>
          <a:xfrm>
            <a:off x="1805400" y="3859600"/>
            <a:ext cx="896700" cy="6156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 전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EM:24.1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6294600" y="3848725"/>
            <a:ext cx="840600" cy="615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 후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EM:40.1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질의응답 데이터 수집 과정</a:t>
            </a:r>
            <a:endParaRPr b="1" sz="2350"/>
          </a:p>
        </p:txBody>
      </p:sp>
      <p:grpSp>
        <p:nvGrpSpPr>
          <p:cNvPr id="488" name="Google Shape;488;p35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489" name="Google Shape;489;p35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92" name="Google Shape;492;p35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5"/>
          <p:cNvSpPr/>
          <p:nvPr/>
        </p:nvSpPr>
        <p:spPr>
          <a:xfrm>
            <a:off x="143375" y="89774"/>
            <a:ext cx="84054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03</a:t>
            </a:r>
          </a:p>
        </p:txBody>
      </p:sp>
      <p:sp>
        <p:nvSpPr>
          <p:cNvPr id="496" name="Google Shape;496;p35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내용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97" name="Google Shape;497;p35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498" name="Google Shape;498;p35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500" name="Google Shape;5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502" name="Google Shape;502;p35"/>
          <p:cNvGraphicFramePr/>
          <p:nvPr/>
        </p:nvGraphicFramePr>
        <p:xfrm>
          <a:off x="574913" y="109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{B7916F46-4D3F-42A4-8078-FE1F253C5506}</a:tableStyleId>
              </a:tblPr>
              <a:tblGrid>
                <a:gridCol w="349500"/>
                <a:gridCol w="705025"/>
                <a:gridCol w="731350"/>
                <a:gridCol w="2925900"/>
                <a:gridCol w="1539875"/>
                <a:gridCol w="1539875"/>
              </a:tblGrid>
              <a:tr h="204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번호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   카테고리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질문유형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질문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답변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정답 위치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1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노트북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어휘 포함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ASUS ZenBook 13 - UM433DA의 메모리는 몇기가에요?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8GB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(11,1)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2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무선 이어폰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어휘 변형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airpod pro는 어떤 버전의 블루투스를 탑재했는가?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블루투스 v5.0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(4,3)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3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태블릿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다중 근거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탭4 8 플러스, 미디어패드 M6 프로 8.4, 미 패드4는 CPU의 코어 개수가 몇 개인가요?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옥타코어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(12,1)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4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TV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다중 근거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N651UHD VA, 쿠카 UC861UHD, KU75UA8100F 중에서 에너지효율이 1등급인 상품명은?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N651UHD VA&amp;&amp;KU75UA8100F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(1,1)&amp;&amp;(1,3)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5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스마트폰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대소 비교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Apple iPhone 8, Apple iPhone 7, Apple iPhone 6 중 가장 무거운 제품명은?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Apple iPhone 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(0,1)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...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...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...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...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...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...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3065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스마트밴드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순서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중 가장 나중에 등록된 제품명은?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미밴드6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(1,1)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3" name="Google Shape;503;p35"/>
          <p:cNvSpPr/>
          <p:nvPr/>
        </p:nvSpPr>
        <p:spPr>
          <a:xfrm>
            <a:off x="574925" y="4551225"/>
            <a:ext cx="379200" cy="277200"/>
          </a:xfrm>
          <a:prstGeom prst="roundRect">
            <a:avLst>
              <a:gd fmla="val 33514" name="adj"/>
            </a:avLst>
          </a:prstGeom>
          <a:noFill/>
          <a:ln cap="flat" cmpd="sng" w="38100">
            <a:solidFill>
              <a:srgbClr val="0101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7173225" y="3193875"/>
            <a:ext cx="840600" cy="328500"/>
          </a:xfrm>
          <a:prstGeom prst="roundRect">
            <a:avLst>
              <a:gd fmla="val 15679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1681200" y="1565975"/>
            <a:ext cx="638100" cy="328500"/>
          </a:xfrm>
          <a:prstGeom prst="roundRect">
            <a:avLst>
              <a:gd fmla="val 1567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1677950" y="2066488"/>
            <a:ext cx="638100" cy="328500"/>
          </a:xfrm>
          <a:prstGeom prst="roundRect">
            <a:avLst>
              <a:gd fmla="val 15679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1681200" y="2600025"/>
            <a:ext cx="638100" cy="328500"/>
          </a:xfrm>
          <a:prstGeom prst="roundRect">
            <a:avLst>
              <a:gd fmla="val 15679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1681200" y="3713175"/>
            <a:ext cx="638100" cy="328500"/>
          </a:xfrm>
          <a:prstGeom prst="roundRect">
            <a:avLst>
              <a:gd fmla="val 15679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1681200" y="4525575"/>
            <a:ext cx="638100" cy="328500"/>
          </a:xfrm>
          <a:prstGeom prst="roundRect">
            <a:avLst>
              <a:gd fmla="val 15679" name="adj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어휘 포함, 어휘 변형</a:t>
            </a:r>
            <a:endParaRPr b="1" sz="2350"/>
          </a:p>
        </p:txBody>
      </p:sp>
      <p:grpSp>
        <p:nvGrpSpPr>
          <p:cNvPr id="515" name="Google Shape;515;p36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516" name="Google Shape;516;p36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9" name="Google Shape;519;p36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143375" y="89774"/>
            <a:ext cx="84054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03</a:t>
            </a:r>
          </a:p>
        </p:txBody>
      </p:sp>
      <p:sp>
        <p:nvSpPr>
          <p:cNvPr id="523" name="Google Shape;523;p36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내용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24" name="Google Shape;524;p36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525" name="Google Shape;525;p36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527" name="Google Shape;52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529" name="Google Shape;529;p36"/>
          <p:cNvGraphicFramePr/>
          <p:nvPr/>
        </p:nvGraphicFramePr>
        <p:xfrm>
          <a:off x="770775" y="286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{B7916F46-4D3F-42A4-8078-FE1F253C5506}</a:tableStyleId>
              </a:tblPr>
              <a:tblGrid>
                <a:gridCol w="1158225"/>
                <a:gridCol w="3108925"/>
              </a:tblGrid>
              <a:tr h="23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질문유형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질문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어휘 포함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iPhone 11가 지원하는 방수 및 방진등급은 무엇인가요?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어휘 변형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iPhone 11에는 먼지가 들어오는 걸 막는 기능이 있나요?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0" name="Google Shape;530;p36"/>
          <p:cNvGraphicFramePr/>
          <p:nvPr/>
        </p:nvGraphicFramePr>
        <p:xfrm>
          <a:off x="770775" y="1269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1144600"/>
                <a:gridCol w="4841400"/>
              </a:tblGrid>
              <a:tr h="48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저장 용량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64GB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128GB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3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방수 및 방진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IEC 규격 60529하의 IP68 등급 획득(최대 수심 2m, 최대 30분)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6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칩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A13 Bionic 칩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3세대 Neural Engine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1" name="Google Shape;531;p36"/>
          <p:cNvSpPr/>
          <p:nvPr/>
        </p:nvSpPr>
        <p:spPr>
          <a:xfrm>
            <a:off x="825825" y="1780038"/>
            <a:ext cx="765600" cy="24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6"/>
          <p:cNvGrpSpPr/>
          <p:nvPr/>
        </p:nvGrpSpPr>
        <p:grpSpPr>
          <a:xfrm>
            <a:off x="712800" y="4328625"/>
            <a:ext cx="7506000" cy="400200"/>
            <a:chOff x="712800" y="4328625"/>
            <a:chExt cx="7506000" cy="400200"/>
          </a:xfrm>
        </p:grpSpPr>
        <p:sp>
          <p:nvSpPr>
            <p:cNvPr id="533" name="Google Shape;533;p36"/>
            <p:cNvSpPr txBox="1"/>
            <p:nvPr/>
          </p:nvSpPr>
          <p:spPr>
            <a:xfrm>
              <a:off x="921600" y="4328625"/>
              <a:ext cx="729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dk1"/>
                  </a:solidFill>
                </a:rPr>
                <a:t>어휘 변형 질문에는 전자기기에서 사용하는 어휘를 변형한 질문 포함(예: 화질, 해상도)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12800" y="4423900"/>
              <a:ext cx="208800" cy="209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  <a:effectLst>
              <a:outerShdw blurRad="200025" rotWithShape="0" algn="bl">
                <a:schemeClr val="accent1">
                  <a:alpha val="9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다중근거, </a:t>
            </a:r>
            <a:r>
              <a:rPr b="1" lang="ko" sz="2350"/>
              <a:t>대소 비교, 순서</a:t>
            </a:r>
            <a:endParaRPr b="1" sz="2350"/>
          </a:p>
        </p:txBody>
      </p:sp>
      <p:grpSp>
        <p:nvGrpSpPr>
          <p:cNvPr id="540" name="Google Shape;540;p37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541" name="Google Shape;541;p37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4" name="Google Shape;544;p37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7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7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143375" y="89774"/>
            <a:ext cx="84054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03</a:t>
            </a:r>
          </a:p>
        </p:txBody>
      </p:sp>
      <p:sp>
        <p:nvSpPr>
          <p:cNvPr id="548" name="Google Shape;548;p37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내용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49" name="Google Shape;5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37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551" name="Google Shape;551;p37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aphicFrame>
        <p:nvGraphicFramePr>
          <p:cNvPr id="553" name="Google Shape;553;p37"/>
          <p:cNvGraphicFramePr/>
          <p:nvPr/>
        </p:nvGraphicFramePr>
        <p:xfrm>
          <a:off x="574200" y="245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{B7916F46-4D3F-42A4-8078-FE1F253C5506}</a:tableStyleId>
              </a:tblPr>
              <a:tblGrid>
                <a:gridCol w="932775"/>
                <a:gridCol w="5039300"/>
                <a:gridCol w="1045525"/>
              </a:tblGrid>
              <a:tr h="2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질문유형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질문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답변</a:t>
                      </a:r>
                      <a:endParaRPr b="1"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다중 근거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Inspire 2, M3 PLUS, Charge 4 SE 중에서 연결 기능으로 GPS를 지원하는 제품의 상품명은 무엇인가?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Charge 4 SE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49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다중 근거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… 중 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평균사용 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사용시간이 7일이하인 상품명은 무엇인가?  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M3 PLUS &amp;&amp; Charge 4 SE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49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대소 비교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평균사용 이용시간이 가장 긴 상품명은 무엇인가?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Inspire 2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49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순서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중 등록년월이 가장 최신인 상품명은 무엇인가?</a:t>
                      </a:r>
                      <a:endParaRPr b="1"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M3 PLUS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4" name="Google Shape;554;p37"/>
          <p:cNvGraphicFramePr/>
          <p:nvPr/>
        </p:nvGraphicFramePr>
        <p:xfrm>
          <a:off x="551100" y="114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{AE4E1630-C207-42BF-9950-01420925533F}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Inspire 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M3 PLUS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Charge 4 SE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사용시간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평균사용:10일이하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평균사용:7일 이하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평균사용:7일 이하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NFC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NFC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19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등록년월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2020.09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2020.04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pSp>
        <p:nvGrpSpPr>
          <p:cNvPr id="555" name="Google Shape;555;p37"/>
          <p:cNvGrpSpPr/>
          <p:nvPr/>
        </p:nvGrpSpPr>
        <p:grpSpPr>
          <a:xfrm>
            <a:off x="4663400" y="1420200"/>
            <a:ext cx="4023275" cy="615600"/>
            <a:chOff x="4663300" y="1135850"/>
            <a:chExt cx="4023275" cy="615600"/>
          </a:xfrm>
        </p:grpSpPr>
        <p:sp>
          <p:nvSpPr>
            <p:cNvPr id="556" name="Google Shape;556;p37"/>
            <p:cNvSpPr/>
            <p:nvPr/>
          </p:nvSpPr>
          <p:spPr>
            <a:xfrm>
              <a:off x="4663300" y="1229275"/>
              <a:ext cx="208800" cy="2097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  <a:effectLst>
              <a:outerShdw blurRad="200025" rotWithShape="0" algn="bl">
                <a:schemeClr val="accent1">
                  <a:alpha val="9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  <p:sp>
          <p:nvSpPr>
            <p:cNvPr id="557" name="Google Shape;557;p37"/>
            <p:cNvSpPr txBox="1"/>
            <p:nvPr/>
          </p:nvSpPr>
          <p:spPr>
            <a:xfrm>
              <a:off x="5057775" y="1135850"/>
              <a:ext cx="362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Calibri"/>
                  <a:ea typeface="Calibri"/>
                  <a:cs typeface="Calibri"/>
                  <a:sym typeface="Calibri"/>
                </a:rPr>
                <a:t>다중 근거, 대소 비교, 순서 질문은 다중 테이블에서 수집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3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603500" y="1707650"/>
            <a:ext cx="2755500" cy="1983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252000" lIns="0" spcFirstLastPara="1" rIns="0" wrap="square" tIns="252000">
            <a:spAutoFit/>
          </a:bodyPr>
          <a:lstStyle/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 </a:t>
            </a:r>
            <a:endParaRPr b="1" sz="3100">
              <a:solidFill>
                <a:srgbClr val="FFFFFF"/>
              </a:solidFill>
            </a:endParaRPr>
          </a:p>
          <a:p>
            <a:pPr indent="457200" lvl="0" marL="457200" marR="0" rtl="0" algn="l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목차</a:t>
            </a:r>
            <a:endParaRPr b="1"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202125" y="1393375"/>
            <a:ext cx="361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</a:rPr>
              <a:t>01     연구 배경 및 목표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202125" y="1999363"/>
            <a:ext cx="361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</a:rPr>
              <a:t>02     연구 배경 지식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202125" y="2605350"/>
            <a:ext cx="361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</a:rPr>
              <a:t>03     연구 내용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202125" y="3211325"/>
            <a:ext cx="391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</a:rPr>
              <a:t>0</a:t>
            </a:r>
            <a:r>
              <a:rPr b="1" lang="ko" sz="2300">
                <a:solidFill>
                  <a:schemeClr val="dk1"/>
                </a:solidFill>
              </a:rPr>
              <a:t>4</a:t>
            </a:r>
            <a:r>
              <a:rPr b="1" lang="ko" sz="2300">
                <a:solidFill>
                  <a:schemeClr val="dk1"/>
                </a:solidFill>
              </a:rPr>
              <a:t>     연구 결과 분석 및 의의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추가 학습 (fine tuning) 진행</a:t>
            </a:r>
            <a:endParaRPr b="1" sz="2350"/>
          </a:p>
        </p:txBody>
      </p:sp>
      <p:grpSp>
        <p:nvGrpSpPr>
          <p:cNvPr id="564" name="Google Shape;564;p38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565" name="Google Shape;565;p38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8" name="Google Shape;568;p38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8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8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38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572" name="Google Shape;572;p38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43375" y="89774"/>
            <a:ext cx="84054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03</a:t>
            </a:r>
          </a:p>
        </p:txBody>
      </p:sp>
      <p:sp>
        <p:nvSpPr>
          <p:cNvPr id="575" name="Google Shape;575;p38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내용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6" name="Google Shape;57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4136225" y="1575200"/>
            <a:ext cx="24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8"/>
          <p:cNvSpPr txBox="1"/>
          <p:nvPr/>
        </p:nvSpPr>
        <p:spPr>
          <a:xfrm>
            <a:off x="6811925" y="1997538"/>
            <a:ext cx="1845300" cy="492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KorQuAD 2.0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6811925" y="2603738"/>
            <a:ext cx="1845300" cy="8004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 </a:t>
            </a: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6811925" y="1449700"/>
            <a:ext cx="18453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질의응답 셋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8"/>
          <p:cNvSpPr/>
          <p:nvPr/>
        </p:nvSpPr>
        <p:spPr>
          <a:xfrm>
            <a:off x="2925625" y="3717650"/>
            <a:ext cx="666600" cy="616800"/>
          </a:xfrm>
          <a:prstGeom prst="ellipse">
            <a:avLst/>
          </a:prstGeom>
          <a:solidFill>
            <a:srgbClr val="9FC5E8"/>
          </a:solidFill>
          <a:ln cap="flat" cmpd="sng" w="1143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2</a:t>
            </a:r>
            <a:endParaRPr b="1" sz="2000"/>
          </a:p>
        </p:txBody>
      </p:sp>
      <p:sp>
        <p:nvSpPr>
          <p:cNvPr id="583" name="Google Shape;583;p38"/>
          <p:cNvSpPr/>
          <p:nvPr/>
        </p:nvSpPr>
        <p:spPr>
          <a:xfrm>
            <a:off x="5140038" y="3717650"/>
            <a:ext cx="666600" cy="616800"/>
          </a:xfrm>
          <a:prstGeom prst="ellipse">
            <a:avLst/>
          </a:prstGeom>
          <a:solidFill>
            <a:srgbClr val="6FA8DC"/>
          </a:solidFill>
          <a:ln cap="flat" cmpd="sng" w="1143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3</a:t>
            </a:r>
            <a:endParaRPr b="1" sz="2000"/>
          </a:p>
        </p:txBody>
      </p:sp>
      <p:sp>
        <p:nvSpPr>
          <p:cNvPr id="584" name="Google Shape;584;p38"/>
          <p:cNvSpPr/>
          <p:nvPr/>
        </p:nvSpPr>
        <p:spPr>
          <a:xfrm>
            <a:off x="7401300" y="3717638"/>
            <a:ext cx="666600" cy="616800"/>
          </a:xfrm>
          <a:prstGeom prst="ellipse">
            <a:avLst/>
          </a:prstGeom>
          <a:solidFill>
            <a:srgbClr val="6D9EEB"/>
          </a:solidFill>
          <a:ln cap="flat" cmpd="sng" w="1143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4</a:t>
            </a:r>
            <a:endParaRPr b="1" sz="2000"/>
          </a:p>
        </p:txBody>
      </p:sp>
      <p:sp>
        <p:nvSpPr>
          <p:cNvPr id="585" name="Google Shape;585;p38"/>
          <p:cNvSpPr txBox="1"/>
          <p:nvPr/>
        </p:nvSpPr>
        <p:spPr>
          <a:xfrm>
            <a:off x="2333825" y="2614372"/>
            <a:ext cx="1802400" cy="8004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8"/>
          <p:cNvSpPr txBox="1"/>
          <p:nvPr/>
        </p:nvSpPr>
        <p:spPr>
          <a:xfrm>
            <a:off x="4541300" y="2614375"/>
            <a:ext cx="1802400" cy="8004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8"/>
          <p:cNvSpPr txBox="1"/>
          <p:nvPr/>
        </p:nvSpPr>
        <p:spPr>
          <a:xfrm>
            <a:off x="2333825" y="1997550"/>
            <a:ext cx="18024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질의응답 셋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4541300" y="1767963"/>
            <a:ext cx="1802400" cy="8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질의응답 셋 + KorQuAD 2.0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8"/>
          <p:cNvSpPr/>
          <p:nvPr/>
        </p:nvSpPr>
        <p:spPr>
          <a:xfrm>
            <a:off x="736025" y="3717650"/>
            <a:ext cx="666600" cy="616800"/>
          </a:xfrm>
          <a:prstGeom prst="ellipse">
            <a:avLst/>
          </a:prstGeom>
          <a:solidFill>
            <a:srgbClr val="CFE2F3"/>
          </a:solidFill>
          <a:ln cap="flat" cmpd="sng" w="1143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1</a:t>
            </a:r>
            <a:endParaRPr b="1" sz="2000"/>
          </a:p>
        </p:txBody>
      </p:sp>
      <p:sp>
        <p:nvSpPr>
          <p:cNvPr id="590" name="Google Shape;590;p38"/>
          <p:cNvSpPr txBox="1"/>
          <p:nvPr/>
        </p:nvSpPr>
        <p:spPr>
          <a:xfrm>
            <a:off x="281875" y="2614372"/>
            <a:ext cx="1802400" cy="8004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8"/>
          <p:cNvSpPr/>
          <p:nvPr/>
        </p:nvSpPr>
        <p:spPr>
          <a:xfrm>
            <a:off x="1825350" y="3820475"/>
            <a:ext cx="703200" cy="4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3911400" y="3804800"/>
            <a:ext cx="703200" cy="4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6252363" y="3820475"/>
            <a:ext cx="703200" cy="44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9"/>
          <p:cNvSpPr txBox="1"/>
          <p:nvPr/>
        </p:nvSpPr>
        <p:spPr>
          <a:xfrm>
            <a:off x="603500" y="1707650"/>
            <a:ext cx="2755500" cy="19947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 </a:t>
            </a:r>
            <a:endParaRPr b="1" sz="3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연구 결과 분석 및 의의</a:t>
            </a:r>
            <a:endParaRPr b="1"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599" name="Google Shape;599;p39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00" name="Google Shape;600;p39"/>
          <p:cNvSpPr txBox="1"/>
          <p:nvPr/>
        </p:nvSpPr>
        <p:spPr>
          <a:xfrm>
            <a:off x="3889315" y="2284504"/>
            <a:ext cx="4437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71450" lvl="0" marL="183515" marR="0" rtl="0" algn="l">
              <a:lnSpc>
                <a:spcPct val="114411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ko" sz="1700"/>
              <a:t>연구 결과 나타난 데이터에 대한 분석과 연구 의의에 대해 알아봅니다.</a:t>
            </a:r>
            <a:endParaRPr b="1" sz="1700"/>
          </a:p>
        </p:txBody>
      </p:sp>
      <p:pic>
        <p:nvPicPr>
          <p:cNvPr id="601" name="Google Shape;6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단일 , 다중 테이블 </a:t>
            </a:r>
            <a:r>
              <a:rPr b="1" lang="ko" sz="2350"/>
              <a:t>연구 결과 분석</a:t>
            </a:r>
            <a:endParaRPr b="1" sz="2350"/>
          </a:p>
        </p:txBody>
      </p:sp>
      <p:grpSp>
        <p:nvGrpSpPr>
          <p:cNvPr id="607" name="Google Shape;607;p40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608" name="Google Shape;608;p40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1" name="Google Shape;611;p40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0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40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615" name="Google Shape;615;p40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ko">
                  <a:solidFill>
                    <a:schemeClr val="dk1"/>
                  </a:solidFill>
                </a:rPr>
                <a:t>언어 모델 성능 지표</a:t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618" name="Google Shape;618;p40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9" name="Google Shape;6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0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175525" y="1342647"/>
            <a:ext cx="155400" cy="15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622" name="Google Shape;622;p40"/>
          <p:cNvSpPr/>
          <p:nvPr/>
        </p:nvSpPr>
        <p:spPr>
          <a:xfrm>
            <a:off x="327925" y="1610469"/>
            <a:ext cx="22467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latin typeface="Calibri"/>
                <a:ea typeface="Calibri"/>
                <a:cs typeface="Calibri"/>
                <a:sym typeface="Calibri"/>
              </a:rPr>
              <a:t>F1 score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0"/>
          <p:cNvSpPr/>
          <p:nvPr/>
        </p:nvSpPr>
        <p:spPr>
          <a:xfrm>
            <a:off x="327925" y="2751375"/>
            <a:ext cx="2246700" cy="55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셀을 정확히 찾은 경우 증가한다.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40"/>
          <p:cNvSpPr/>
          <p:nvPr/>
        </p:nvSpPr>
        <p:spPr>
          <a:xfrm>
            <a:off x="327925" y="2170575"/>
            <a:ext cx="2246700" cy="55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정밀도와 재현율을 종합적으로 고려한 수치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40"/>
          <p:cNvSpPr/>
          <p:nvPr/>
        </p:nvSpPr>
        <p:spPr>
          <a:xfrm>
            <a:off x="327925" y="3456888"/>
            <a:ext cx="2246700" cy="554100"/>
          </a:xfrm>
          <a:prstGeom prst="roundRect">
            <a:avLst>
              <a:gd fmla="val 16667" name="adj"/>
            </a:avLst>
          </a:prstGeom>
          <a:solidFill>
            <a:srgbClr val="BEBE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score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0"/>
          <p:cNvSpPr/>
          <p:nvPr/>
        </p:nvSpPr>
        <p:spPr>
          <a:xfrm>
            <a:off x="327925" y="4053438"/>
            <a:ext cx="2246700" cy="554100"/>
          </a:xfrm>
          <a:prstGeom prst="roundRect">
            <a:avLst>
              <a:gd fmla="val 16667" name="adj"/>
            </a:avLst>
          </a:prstGeom>
          <a:solidFill>
            <a:srgbClr val="BEBEB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모델이 정확하게 정답을 맞춘 비율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7" name="Google Shape;627;p40"/>
          <p:cNvGraphicFramePr/>
          <p:nvPr/>
        </p:nvGraphicFramePr>
        <p:xfrm>
          <a:off x="3100813" y="113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2172500"/>
                <a:gridCol w="794050"/>
                <a:gridCol w="794050"/>
                <a:gridCol w="794050"/>
                <a:gridCol w="794050"/>
              </a:tblGrid>
              <a:tr h="49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단일 테이블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다중 테이블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 hMerge="1"/>
              </a:tr>
              <a:tr h="49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성능 지표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F1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EM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F1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EM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한국어에 맞게 바꾼 TAPAS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56.9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49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40.0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18.6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KorQuAD 2.0와 스펙 표 질의응답 데이터를 함께 파인 튜닝</a:t>
                      </a:r>
                      <a:endParaRPr b="1" sz="1000"/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58.2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49.2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39.0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13.9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3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스펙 표 질의응답 데이터로 파인 튜닝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81.5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73.6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66.1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48.1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4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KorQuAD 2.0로 파인 튜닝 후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 스펙 표 질의응답 데이터로 파인 튜닝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81.9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75.2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77.4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64.3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628" name="Google Shape;628;p40"/>
          <p:cNvGrpSpPr/>
          <p:nvPr/>
        </p:nvGrpSpPr>
        <p:grpSpPr>
          <a:xfrm>
            <a:off x="3144125" y="1219188"/>
            <a:ext cx="3102950" cy="400200"/>
            <a:chOff x="3372725" y="1219188"/>
            <a:chExt cx="3102950" cy="400200"/>
          </a:xfrm>
        </p:grpSpPr>
        <p:sp>
          <p:nvSpPr>
            <p:cNvPr id="629" name="Google Shape;629;p40"/>
            <p:cNvSpPr/>
            <p:nvPr/>
          </p:nvSpPr>
          <p:spPr>
            <a:xfrm>
              <a:off x="3372725" y="1342659"/>
              <a:ext cx="155400" cy="1533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  <a:effectLst>
              <a:outerShdw blurRad="200025" rotWithShape="0" algn="bl">
                <a:schemeClr val="accent1">
                  <a:alpha val="9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  <p:sp>
          <p:nvSpPr>
            <p:cNvPr id="630" name="Google Shape;630;p40"/>
            <p:cNvSpPr txBox="1"/>
            <p:nvPr/>
          </p:nvSpPr>
          <p:spPr>
            <a:xfrm>
              <a:off x="3589075" y="1219188"/>
              <a:ext cx="288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dk1"/>
                  </a:solidFill>
                </a:rPr>
                <a:t>모델별 성능 비교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1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파인튜닝 방식에 따른 모델별 연구 결과 분석</a:t>
            </a:r>
            <a:endParaRPr b="1" sz="2350"/>
          </a:p>
        </p:txBody>
      </p:sp>
      <p:grpSp>
        <p:nvGrpSpPr>
          <p:cNvPr id="636" name="Google Shape;636;p41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637" name="Google Shape;637;p41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0" name="Google Shape;640;p41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1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1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Google Shape;643;p41"/>
          <p:cNvGrpSpPr/>
          <p:nvPr/>
        </p:nvGrpSpPr>
        <p:grpSpPr>
          <a:xfrm>
            <a:off x="-25125" y="618670"/>
            <a:ext cx="9144000" cy="4291203"/>
            <a:chOff x="0" y="737616"/>
            <a:chExt cx="9144000" cy="5721604"/>
          </a:xfrm>
        </p:grpSpPr>
        <p:sp>
          <p:nvSpPr>
            <p:cNvPr id="644" name="Google Shape;644;p41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6" name="Google Shape;646;p41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647" name="Google Shape;647;p41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8" name="Google Shape;64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1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0" name="Google Shape;650;p41"/>
          <p:cNvSpPr/>
          <p:nvPr/>
        </p:nvSpPr>
        <p:spPr>
          <a:xfrm>
            <a:off x="175525" y="1342647"/>
            <a:ext cx="155400" cy="15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651" name="Google Shape;651;p41"/>
          <p:cNvSpPr txBox="1"/>
          <p:nvPr/>
        </p:nvSpPr>
        <p:spPr>
          <a:xfrm>
            <a:off x="498450" y="1219200"/>
            <a:ext cx="28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모델별 성능 비교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1"/>
          <p:cNvSpPr txBox="1"/>
          <p:nvPr/>
        </p:nvSpPr>
        <p:spPr>
          <a:xfrm>
            <a:off x="7206050" y="1931800"/>
            <a:ext cx="1148400" cy="369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KorQuAD 2.0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1"/>
          <p:cNvSpPr txBox="1"/>
          <p:nvPr/>
        </p:nvSpPr>
        <p:spPr>
          <a:xfrm>
            <a:off x="7206050" y="1499088"/>
            <a:ext cx="1148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스펙 표 세트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1"/>
          <p:cNvSpPr txBox="1"/>
          <p:nvPr/>
        </p:nvSpPr>
        <p:spPr>
          <a:xfrm>
            <a:off x="5054138" y="1916025"/>
            <a:ext cx="1148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스펙 표 세트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1"/>
          <p:cNvSpPr txBox="1"/>
          <p:nvPr/>
        </p:nvSpPr>
        <p:spPr>
          <a:xfrm>
            <a:off x="2721513" y="1714913"/>
            <a:ext cx="11484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스펙 표 세트 +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KorQuAD 2.0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1"/>
          <p:cNvSpPr txBox="1"/>
          <p:nvPr/>
        </p:nvSpPr>
        <p:spPr>
          <a:xfrm>
            <a:off x="330925" y="2364524"/>
            <a:ext cx="1148400" cy="5541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1"/>
          <p:cNvSpPr txBox="1"/>
          <p:nvPr/>
        </p:nvSpPr>
        <p:spPr>
          <a:xfrm>
            <a:off x="2694088" y="2364524"/>
            <a:ext cx="1148400" cy="5541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1"/>
          <p:cNvSpPr txBox="1"/>
          <p:nvPr/>
        </p:nvSpPr>
        <p:spPr>
          <a:xfrm>
            <a:off x="5055900" y="2364537"/>
            <a:ext cx="1148400" cy="5541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7207400" y="2395099"/>
            <a:ext cx="1148400" cy="554100"/>
          </a:xfrm>
          <a:prstGeom prst="rect">
            <a:avLst/>
          </a:prstGeom>
          <a:solidFill>
            <a:srgbClr val="BEBEB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사전학습된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한국어 TAPAS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1"/>
          <p:cNvSpPr/>
          <p:nvPr/>
        </p:nvSpPr>
        <p:spPr>
          <a:xfrm>
            <a:off x="4030916" y="1962970"/>
            <a:ext cx="864000" cy="692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A86E8"/>
                </a:solidFill>
                <a:latin typeface="Arial"/>
              </a:rPr>
              <a:t>≃</a:t>
            </a:r>
          </a:p>
        </p:txBody>
      </p:sp>
      <p:sp>
        <p:nvSpPr>
          <p:cNvPr id="661" name="Google Shape;661;p41"/>
          <p:cNvSpPr/>
          <p:nvPr/>
        </p:nvSpPr>
        <p:spPr>
          <a:xfrm>
            <a:off x="1732527" y="1982450"/>
            <a:ext cx="708950" cy="653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&lt;</a:t>
            </a:r>
          </a:p>
        </p:txBody>
      </p:sp>
      <p:sp>
        <p:nvSpPr>
          <p:cNvPr id="662" name="Google Shape;662;p41"/>
          <p:cNvSpPr/>
          <p:nvPr/>
        </p:nvSpPr>
        <p:spPr>
          <a:xfrm>
            <a:off x="6351377" y="1982450"/>
            <a:ext cx="708950" cy="653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&lt;</a:t>
            </a:r>
          </a:p>
        </p:txBody>
      </p:sp>
      <p:sp>
        <p:nvSpPr>
          <p:cNvPr id="663" name="Google Shape;663;p41"/>
          <p:cNvSpPr txBox="1"/>
          <p:nvPr/>
        </p:nvSpPr>
        <p:spPr>
          <a:xfrm>
            <a:off x="1146300" y="3258388"/>
            <a:ext cx="7046400" cy="58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파인튜닝과정에서 이번 연구에서 제작한 스펙표 세트를 사용하였을때 한국어 제품 스펙 표에 대한 질의응답에서 25퍼센트 정도의 유의미한 정답률 상승을 보였다.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41"/>
          <p:cNvGrpSpPr/>
          <p:nvPr/>
        </p:nvGrpSpPr>
        <p:grpSpPr>
          <a:xfrm>
            <a:off x="582094" y="3320350"/>
            <a:ext cx="399350" cy="400200"/>
            <a:chOff x="1205944" y="3498875"/>
            <a:chExt cx="399350" cy="400200"/>
          </a:xfrm>
        </p:grpSpPr>
        <p:sp>
          <p:nvSpPr>
            <p:cNvPr id="665" name="Google Shape;665;p41"/>
            <p:cNvSpPr/>
            <p:nvPr/>
          </p:nvSpPr>
          <p:spPr>
            <a:xfrm>
              <a:off x="1205944" y="3498875"/>
              <a:ext cx="399300" cy="40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  <p:sp>
          <p:nvSpPr>
            <p:cNvPr id="666" name="Google Shape;666;p41"/>
            <p:cNvSpPr txBox="1"/>
            <p:nvPr/>
          </p:nvSpPr>
          <p:spPr>
            <a:xfrm>
              <a:off x="1205994" y="3498875"/>
              <a:ext cx="39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67" name="Google Shape;667;p41"/>
          <p:cNvGrpSpPr/>
          <p:nvPr/>
        </p:nvGrpSpPr>
        <p:grpSpPr>
          <a:xfrm>
            <a:off x="582131" y="4167313"/>
            <a:ext cx="399300" cy="400200"/>
            <a:chOff x="2144544" y="3703000"/>
            <a:chExt cx="399300" cy="400200"/>
          </a:xfrm>
        </p:grpSpPr>
        <p:sp>
          <p:nvSpPr>
            <p:cNvPr id="668" name="Google Shape;668;p41"/>
            <p:cNvSpPr/>
            <p:nvPr/>
          </p:nvSpPr>
          <p:spPr>
            <a:xfrm>
              <a:off x="2144544" y="3703000"/>
              <a:ext cx="399300" cy="40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  <p:sp>
          <p:nvSpPr>
            <p:cNvPr id="669" name="Google Shape;669;p41"/>
            <p:cNvSpPr txBox="1"/>
            <p:nvPr/>
          </p:nvSpPr>
          <p:spPr>
            <a:xfrm>
              <a:off x="2144544" y="3703000"/>
              <a:ext cx="39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70" name="Google Shape;670;p41"/>
          <p:cNvSpPr txBox="1"/>
          <p:nvPr/>
        </p:nvSpPr>
        <p:spPr>
          <a:xfrm>
            <a:off x="1146300" y="4084538"/>
            <a:ext cx="7046400" cy="785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스펙 표 데이터셋과 KorQuAD 2.0을 함께 파인튜닝한 결과가 따로 파인튜닝한 것보다 낮은 성능을 보였다. 이는 서로 </a:t>
            </a:r>
            <a:r>
              <a:rPr b="1"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표의 형태가 크게 달라서 같이 학습을 시키니 스펙 표가 오히려 노이즈로 작용하여 따로 학습한 모델에 비해 학습이 덜 된것으로 보인다.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2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테이블 비율별 모델 연구 결과 분석</a:t>
            </a:r>
            <a:endParaRPr b="1" sz="2350"/>
          </a:p>
        </p:txBody>
      </p:sp>
      <p:grpSp>
        <p:nvGrpSpPr>
          <p:cNvPr id="676" name="Google Shape;676;p42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677" name="Google Shape;677;p42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0" name="Google Shape;680;p42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2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2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684" name="Google Shape;684;p42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85" name="Google Shape;685;p42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686" name="Google Shape;686;p42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pic>
        <p:nvPicPr>
          <p:cNvPr id="688" name="Google Shape;6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175525" y="1179922"/>
            <a:ext cx="155400" cy="15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graphicFrame>
        <p:nvGraphicFramePr>
          <p:cNvPr id="691" name="Google Shape;691;p42"/>
          <p:cNvGraphicFramePr/>
          <p:nvPr/>
        </p:nvGraphicFramePr>
        <p:xfrm>
          <a:off x="143363" y="1496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1596275"/>
                <a:gridCol w="583425"/>
                <a:gridCol w="583425"/>
                <a:gridCol w="583425"/>
                <a:gridCol w="583425"/>
              </a:tblGrid>
              <a:tr h="34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</a:tr>
              <a:tr h="34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성능 지표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F1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EM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F1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EM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789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KorQuAD 2.0와 스펙 표 질의응답 데이터를 함께 파인 튜닝</a:t>
                      </a:r>
                      <a:endParaRPr b="1" sz="1000"/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74.8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63.3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64.0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50.6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스펙 표 질의응답 데이터로 파인 튜닝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74.5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62.7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64.0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50.5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10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KorQuAD 2.0로 파인 튜닝 후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 스펙 표 질의응답 데이터로 파인 튜닝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81.5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72.5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74.5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64.3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92" name="Google Shape;692;p42"/>
          <p:cNvSpPr txBox="1"/>
          <p:nvPr/>
        </p:nvSpPr>
        <p:spPr>
          <a:xfrm>
            <a:off x="438600" y="1086675"/>
            <a:ext cx="6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테이블 비율별로 파인튜닝을 추가진행(학습 셋 70%, 테스트 셋 30%)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2"/>
          <p:cNvSpPr/>
          <p:nvPr/>
        </p:nvSpPr>
        <p:spPr>
          <a:xfrm>
            <a:off x="4236325" y="4160000"/>
            <a:ext cx="4475400" cy="619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추후 연구에서 더 많은 데이터셋을 수집하면 더 정확히 알 수 있을것으로 보인다.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5163875" y="2733850"/>
            <a:ext cx="1479900" cy="384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수집한 표 100%</a:t>
            </a:r>
            <a:endParaRPr b="1" sz="1100"/>
          </a:p>
        </p:txBody>
      </p:sp>
      <p:sp>
        <p:nvSpPr>
          <p:cNvPr id="695" name="Google Shape;695;p42"/>
          <p:cNvSpPr/>
          <p:nvPr/>
        </p:nvSpPr>
        <p:spPr>
          <a:xfrm>
            <a:off x="5194113" y="1816175"/>
            <a:ext cx="1479900" cy="384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수집한 표 70%</a:t>
            </a:r>
            <a:endParaRPr b="1" sz="1100"/>
          </a:p>
        </p:txBody>
      </p:sp>
      <p:sp>
        <p:nvSpPr>
          <p:cNvPr id="696" name="Google Shape;696;p42"/>
          <p:cNvSpPr txBox="1"/>
          <p:nvPr/>
        </p:nvSpPr>
        <p:spPr>
          <a:xfrm>
            <a:off x="6928225" y="1638875"/>
            <a:ext cx="1413900" cy="7389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표에 대해 수집한 질의응답 100%(1203개)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2"/>
          <p:cNvSpPr txBox="1"/>
          <p:nvPr/>
        </p:nvSpPr>
        <p:spPr>
          <a:xfrm>
            <a:off x="6928225" y="2556538"/>
            <a:ext cx="1413900" cy="7389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alibri"/>
                <a:ea typeface="Calibri"/>
                <a:cs typeface="Calibri"/>
                <a:sym typeface="Calibri"/>
              </a:rPr>
              <a:t>표에 대해 수집한 질의응답 70%(1276개)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2"/>
          <p:cNvSpPr txBox="1"/>
          <p:nvPr/>
        </p:nvSpPr>
        <p:spPr>
          <a:xfrm>
            <a:off x="4410600" y="1626475"/>
            <a:ext cx="32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00"/>
              <a:t>A</a:t>
            </a:r>
            <a:endParaRPr b="1" sz="3800"/>
          </a:p>
        </p:txBody>
      </p:sp>
      <p:sp>
        <p:nvSpPr>
          <p:cNvPr id="699" name="Google Shape;699;p42"/>
          <p:cNvSpPr txBox="1"/>
          <p:nvPr/>
        </p:nvSpPr>
        <p:spPr>
          <a:xfrm>
            <a:off x="4410588" y="2472788"/>
            <a:ext cx="32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00"/>
              <a:t>B</a:t>
            </a:r>
            <a:endParaRPr b="1" sz="3800"/>
          </a:p>
        </p:txBody>
      </p:sp>
      <p:cxnSp>
        <p:nvCxnSpPr>
          <p:cNvPr id="700" name="Google Shape;700;p42"/>
          <p:cNvCxnSpPr>
            <a:stCxn id="695" idx="3"/>
            <a:endCxn id="696" idx="1"/>
          </p:cNvCxnSpPr>
          <p:nvPr/>
        </p:nvCxnSpPr>
        <p:spPr>
          <a:xfrm>
            <a:off x="6674013" y="2008325"/>
            <a:ext cx="2541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2"/>
          <p:cNvSpPr/>
          <p:nvPr/>
        </p:nvSpPr>
        <p:spPr>
          <a:xfrm>
            <a:off x="4236325" y="3474200"/>
            <a:ext cx="4475400" cy="619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모델이 더 높은 성능을 보였다. 이는 테이블에 더 자세히 질문을 하는 게 학습이 잘됐음을 보여준다.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42"/>
          <p:cNvCxnSpPr>
            <a:stCxn id="694" idx="3"/>
            <a:endCxn id="697" idx="1"/>
          </p:cNvCxnSpPr>
          <p:nvPr/>
        </p:nvCxnSpPr>
        <p:spPr>
          <a:xfrm>
            <a:off x="6643775" y="2926000"/>
            <a:ext cx="284400" cy="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질문 유형별 연구 결과 분석</a:t>
            </a:r>
            <a:endParaRPr b="1" sz="2350"/>
          </a:p>
        </p:txBody>
      </p:sp>
      <p:grpSp>
        <p:nvGrpSpPr>
          <p:cNvPr id="708" name="Google Shape;708;p43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709" name="Google Shape;709;p43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12" name="Google Shape;712;p43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3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3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716" name="Google Shape;716;p43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17" name="Google Shape;717;p43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718" name="Google Shape;718;p43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pic>
        <p:nvPicPr>
          <p:cNvPr id="720" name="Google Shape;72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2" name="Google Shape;722;p43"/>
          <p:cNvSpPr/>
          <p:nvPr/>
        </p:nvSpPr>
        <p:spPr>
          <a:xfrm>
            <a:off x="3920575" y="1290025"/>
            <a:ext cx="4766100" cy="711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결과가 잘 나온 모델인 </a:t>
            </a:r>
            <a:r>
              <a:rPr b="1"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모델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</a:t>
            </a:r>
            <a:r>
              <a:rPr b="1"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파인 튜닝을 두 번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한 경우로 질문 유형별로 테스트를 진행했다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3"/>
          <p:cNvSpPr/>
          <p:nvPr/>
        </p:nvSpPr>
        <p:spPr>
          <a:xfrm>
            <a:off x="3920575" y="2122175"/>
            <a:ext cx="4766100" cy="1071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EM수치 기준으로 </a:t>
            </a:r>
            <a:r>
              <a:rPr b="1"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어휘 포함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 </a:t>
            </a:r>
            <a:r>
              <a:rPr b="1"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다중 근거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 b="1" lang="ko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높게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나왔다. 단일 제품 표와 다중 제품 표에서 셀의 이름을 직접 질의하여 비교적 쉽게 정답을 도출한 것으로 보인다.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3"/>
          <p:cNvSpPr/>
          <p:nvPr/>
        </p:nvSpPr>
        <p:spPr>
          <a:xfrm>
            <a:off x="3903175" y="3313425"/>
            <a:ext cx="4800900" cy="118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EM수치 기준으로 </a:t>
            </a:r>
            <a:r>
              <a:rPr b="1"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대소 비교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는 49.4,  </a:t>
            </a:r>
            <a:r>
              <a:rPr b="1"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순서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는 50.0로 </a:t>
            </a:r>
            <a:r>
              <a:rPr b="1" lang="ko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낮게</a:t>
            </a: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나왔다. 대소 비교는 다중 근거 대비 EM수치가 떨어짐을 확인하였고, 순서 또한 데이터셋 수가 적기는 하지만 다중 근거 대비 EM수치가 나오지 않음을 알 수 있다.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5" name="Google Shape;725;p43"/>
          <p:cNvGraphicFramePr/>
          <p:nvPr/>
        </p:nvGraphicFramePr>
        <p:xfrm>
          <a:off x="143363" y="13492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1670625"/>
                <a:gridCol w="610600"/>
                <a:gridCol w="610600"/>
                <a:gridCol w="610600"/>
              </a:tblGrid>
              <a:tr h="26295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※ A모델, 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KorQuAD 2.0로 파인 튜닝 후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 스펙 표 질의응답 데이터로 파인 튜닝</a:t>
                      </a:r>
                      <a:endParaRPr b="1" sz="9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262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성능 지표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F1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EM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개수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전체</a:t>
                      </a:r>
                      <a:endParaRPr b="1" sz="1000"/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81.5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72.5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1182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어휘 포함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90.2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85.0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294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어휘 변형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84.2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78.3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249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다중 근거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83.3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77.3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362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대소 비교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69.3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49.4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259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4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순서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66.8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50.0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18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4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다중테이블 유형의 파인튜닝</a:t>
            </a:r>
            <a:r>
              <a:rPr b="1" lang="ko" sz="2350"/>
              <a:t>  전후 결과 비교</a:t>
            </a:r>
            <a:endParaRPr b="1" sz="2350"/>
          </a:p>
        </p:txBody>
      </p:sp>
      <p:grpSp>
        <p:nvGrpSpPr>
          <p:cNvPr id="731" name="Google Shape;731;p44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732" name="Google Shape;732;p44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5" name="Google Shape;735;p44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4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44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739" name="Google Shape;739;p44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sp>
        <p:nvSpPr>
          <p:cNvPr id="741" name="Google Shape;741;p44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742" name="Google Shape;742;p44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45" name="Google Shape;745;p44"/>
          <p:cNvSpPr txBox="1"/>
          <p:nvPr/>
        </p:nvSpPr>
        <p:spPr>
          <a:xfrm>
            <a:off x="4813736" y="3952150"/>
            <a:ext cx="3435600" cy="83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제품명이 일반적으로 인명이나 사물의 이름과는 달리 여러개의 단어로 구성되어 정답 추출이 어렵다.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6" name="Google Shape;746;p44"/>
          <p:cNvGrpSpPr/>
          <p:nvPr/>
        </p:nvGrpSpPr>
        <p:grpSpPr>
          <a:xfrm>
            <a:off x="572900" y="3498663"/>
            <a:ext cx="3282000" cy="1003750"/>
            <a:chOff x="572900" y="3722425"/>
            <a:chExt cx="3282000" cy="1003750"/>
          </a:xfrm>
        </p:grpSpPr>
        <p:sp>
          <p:nvSpPr>
            <p:cNvPr id="747" name="Google Shape;747;p44"/>
            <p:cNvSpPr txBox="1"/>
            <p:nvPr/>
          </p:nvSpPr>
          <p:spPr>
            <a:xfrm>
              <a:off x="572900" y="3722425"/>
              <a:ext cx="1201800" cy="4002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latin typeface="Calibri"/>
                  <a:ea typeface="Calibri"/>
                  <a:cs typeface="Calibri"/>
                  <a:sym typeface="Calibri"/>
                </a:rPr>
                <a:t>정답 셀 선택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4"/>
            <p:cNvSpPr txBox="1"/>
            <p:nvPr/>
          </p:nvSpPr>
          <p:spPr>
            <a:xfrm>
              <a:off x="2495000" y="3722425"/>
              <a:ext cx="1359900" cy="400200"/>
            </a:xfrm>
            <a:prstGeom prst="rect">
              <a:avLst/>
            </a:prstGeom>
            <a:solidFill>
              <a:srgbClr val="FF0000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정답 추출 실패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1945238" y="3808675"/>
              <a:ext cx="379200" cy="22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799300" y="4283675"/>
              <a:ext cx="507300" cy="4425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 txBox="1"/>
            <p:nvPr/>
          </p:nvSpPr>
          <p:spPr>
            <a:xfrm>
              <a:off x="1610750" y="4304825"/>
              <a:ext cx="1359900" cy="400200"/>
            </a:xfrm>
            <a:prstGeom prst="rect">
              <a:avLst/>
            </a:prstGeom>
            <a:solidFill>
              <a:srgbClr val="20A15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F1 - EM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752" name="Google Shape;752;p44"/>
          <p:cNvGraphicFramePr/>
          <p:nvPr/>
        </p:nvGraphicFramePr>
        <p:xfrm>
          <a:off x="4571988" y="11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{B7916F46-4D3F-42A4-8078-FE1F253C5506}</a:tableStyleId>
              </a:tblPr>
              <a:tblGrid>
                <a:gridCol w="1322875"/>
                <a:gridCol w="1322875"/>
                <a:gridCol w="1322875"/>
              </a:tblGrid>
              <a:tr h="108650"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질문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실제 정답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추출한 정답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가로의 길이가 가장 긴 상품명은?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갤럭시탭 프로S 12.0 코어M3 6세대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코어M3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44000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575"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해상도 크기가 가장 큰 상품명은?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갤럭시탭 프로S 12.0 코어M3 6세대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갤럭시탭 프로S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코어클럭의 최대값이 가장 작은 상품명은?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갤럭시탭 프로S 12.0 코어M3 6세대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갤럭시탭 프로S 12 . 0 코어M3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RAM이 가장 작은 상품명은?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갤럭시탭 프로S 12.0 코어M3 6세대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999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12 . 0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3" name="Google Shape;753;p44"/>
          <p:cNvSpPr txBox="1"/>
          <p:nvPr/>
        </p:nvSpPr>
        <p:spPr>
          <a:xfrm>
            <a:off x="2129350" y="3212775"/>
            <a:ext cx="227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※ 사전학습 모델로 테스트 진행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4" name="Google Shape;754;p44"/>
          <p:cNvGraphicFramePr/>
          <p:nvPr/>
        </p:nvGraphicFramePr>
        <p:xfrm>
          <a:off x="452950" y="11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986225"/>
                <a:gridCol w="565250"/>
                <a:gridCol w="559725"/>
                <a:gridCol w="811900"/>
                <a:gridCol w="762375"/>
              </a:tblGrid>
              <a:tr h="44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성능지표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개수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F1-EM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전체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47.9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34.4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1182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13.5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다중 근거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32.3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17.6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362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14.6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대소 비교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42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.9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16.2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259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26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.7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순서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25.3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5.5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18개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19</a:t>
                      </a:r>
                      <a:r>
                        <a:rPr b="1" lang="ko">
                          <a:solidFill>
                            <a:schemeClr val="dk1"/>
                          </a:solidFill>
                        </a:rPr>
                        <a:t>.8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5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다중테이블 유형의 파인튜닝  전후 결과 비교</a:t>
            </a:r>
            <a:endParaRPr b="1" sz="2350"/>
          </a:p>
        </p:txBody>
      </p:sp>
      <p:grpSp>
        <p:nvGrpSpPr>
          <p:cNvPr id="760" name="Google Shape;760;p45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761" name="Google Shape;761;p45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4" name="Google Shape;764;p45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5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5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45"/>
          <p:cNvGrpSpPr/>
          <p:nvPr/>
        </p:nvGrpSpPr>
        <p:grpSpPr>
          <a:xfrm>
            <a:off x="-78825" y="618670"/>
            <a:ext cx="9144000" cy="4291203"/>
            <a:chOff x="0" y="737616"/>
            <a:chExt cx="9144000" cy="5721604"/>
          </a:xfrm>
        </p:grpSpPr>
        <p:sp>
          <p:nvSpPr>
            <p:cNvPr id="768" name="Google Shape;768;p45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sp>
        <p:nvSpPr>
          <p:cNvPr id="770" name="Google Shape;770;p45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771" name="Google Shape;771;p45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72" name="Google Shape;77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4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774" name="Google Shape;774;p45"/>
          <p:cNvGraphicFramePr/>
          <p:nvPr/>
        </p:nvGraphicFramePr>
        <p:xfrm>
          <a:off x="4534175" y="11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986225"/>
                <a:gridCol w="565250"/>
                <a:gridCol w="559725"/>
                <a:gridCol w="811900"/>
                <a:gridCol w="762375"/>
              </a:tblGrid>
              <a:tr h="44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성능지표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개수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F1-EM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전체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81.5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72.5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1182개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9.0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다중 근거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83.3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77.3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362개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6.0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대소 비교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69.3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49.4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259개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19.9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순서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66.8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50.0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18개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21.1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75" name="Google Shape;775;p45"/>
          <p:cNvSpPr/>
          <p:nvPr/>
        </p:nvSpPr>
        <p:spPr>
          <a:xfrm flipH="1" rot="10800000">
            <a:off x="3666875" y="3310100"/>
            <a:ext cx="4258800" cy="779700"/>
          </a:xfrm>
          <a:prstGeom prst="uturnArrow">
            <a:avLst>
              <a:gd fmla="val 25000" name="adj1"/>
              <a:gd fmla="val 25000" name="adj2"/>
              <a:gd fmla="val 25000" name="adj3"/>
              <a:gd fmla="val 75000" name="adj4"/>
              <a:gd fmla="val 100000" name="adj5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5"/>
          <p:cNvSpPr txBox="1"/>
          <p:nvPr/>
        </p:nvSpPr>
        <p:spPr>
          <a:xfrm>
            <a:off x="4684350" y="3630425"/>
            <a:ext cx="2390100" cy="615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Calibri"/>
                <a:ea typeface="Calibri"/>
                <a:cs typeface="Calibri"/>
                <a:sym typeface="Calibri"/>
              </a:rPr>
              <a:t>파인튜닝 결과 성능 향상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5"/>
          <p:cNvSpPr txBox="1"/>
          <p:nvPr/>
        </p:nvSpPr>
        <p:spPr>
          <a:xfrm>
            <a:off x="808450" y="3630425"/>
            <a:ext cx="2595900" cy="6156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제품명의 경계값을 잘 찾지 못해 F1과 EM의 차이가 크다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8" name="Google Shape;778;p45"/>
          <p:cNvGraphicFramePr/>
          <p:nvPr/>
        </p:nvGraphicFramePr>
        <p:xfrm>
          <a:off x="452950" y="11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986225"/>
                <a:gridCol w="565250"/>
                <a:gridCol w="559725"/>
                <a:gridCol w="811900"/>
                <a:gridCol w="762375"/>
              </a:tblGrid>
              <a:tr h="44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성능지표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개수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F1-EM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전체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47.9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34.4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1182개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13.5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다중 근거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32.3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17.6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362개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14.6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대소 비교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42.9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16.2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259개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26.7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순서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25.3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5.5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18개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dk1"/>
                          </a:solidFill>
                        </a:rPr>
                        <a:t>19.8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6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대소비교, 순서</a:t>
            </a:r>
            <a:r>
              <a:rPr b="1" lang="ko" sz="2350"/>
              <a:t> 연구 결과 분석</a:t>
            </a:r>
            <a:endParaRPr b="1" sz="2350"/>
          </a:p>
        </p:txBody>
      </p:sp>
      <p:grpSp>
        <p:nvGrpSpPr>
          <p:cNvPr id="784" name="Google Shape;784;p46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785" name="Google Shape;785;p46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8" name="Google Shape;788;p46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6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46"/>
          <p:cNvGrpSpPr/>
          <p:nvPr/>
        </p:nvGrpSpPr>
        <p:grpSpPr>
          <a:xfrm>
            <a:off x="0" y="618670"/>
            <a:ext cx="9144000" cy="4291203"/>
            <a:chOff x="0" y="737616"/>
            <a:chExt cx="9144000" cy="5721604"/>
          </a:xfrm>
        </p:grpSpPr>
        <p:sp>
          <p:nvSpPr>
            <p:cNvPr id="792" name="Google Shape;792;p46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/>
            </a:p>
          </p:txBody>
        </p:sp>
      </p:grpSp>
      <p:sp>
        <p:nvSpPr>
          <p:cNvPr id="794" name="Google Shape;794;p46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795" name="Google Shape;795;p46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6" name="Google Shape;7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4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98" name="Google Shape;798;p46"/>
          <p:cNvSpPr txBox="1"/>
          <p:nvPr/>
        </p:nvSpPr>
        <p:spPr>
          <a:xfrm>
            <a:off x="7002000" y="2812250"/>
            <a:ext cx="18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9" name="Google Shape;799;p46"/>
          <p:cNvGraphicFramePr/>
          <p:nvPr/>
        </p:nvGraphicFramePr>
        <p:xfrm>
          <a:off x="267350" y="1593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{08DA0D4E-85FE-4C55-BE13-2C8D66F88DE4}</a:tableStyleId>
              </a:tblPr>
              <a:tblGrid>
                <a:gridCol w="1548800"/>
                <a:gridCol w="566075"/>
                <a:gridCol w="566075"/>
                <a:gridCol w="566075"/>
              </a:tblGrid>
              <a:tr h="38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성능 지표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F1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EM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개수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전체</a:t>
                      </a:r>
                      <a:endParaRPr b="1" sz="1000"/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81.5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72.5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1182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2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대소 비교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69.3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49.4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259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2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순서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66.8</a:t>
                      </a:r>
                      <a:endParaRPr b="1" sz="1000"/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50.0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18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0000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0" name="Google Shape;800;p46"/>
          <p:cNvGraphicFramePr/>
          <p:nvPr/>
        </p:nvGraphicFramePr>
        <p:xfrm>
          <a:off x="3845400" y="159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{B7916F46-4D3F-42A4-8078-FE1F253C5506}</a:tableStyleId>
              </a:tblPr>
              <a:tblGrid>
                <a:gridCol w="1278500"/>
                <a:gridCol w="1278500"/>
                <a:gridCol w="1278500"/>
                <a:gridCol w="1278500"/>
              </a:tblGrid>
              <a:tr h="60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제품명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Samsung Galaxy M12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iPhone SE (2020)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LG X6 2019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0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크기(WxHxD,mm)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75.9 x 164 x 9.7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67.3 x 138.4 x 7.3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77 x 161.3 x 8.7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화면 해상도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720 x 1600 픽셀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750 x 1334 픽셀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720 x 1520 픽셀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1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출고가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￦198,000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￦605,000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￦349,800</a:t>
                      </a:r>
                      <a:endParaRPr sz="1100"/>
                    </a:p>
                  </a:txBody>
                  <a:tcPr marT="91425" marB="91425" marR="28575" marL="2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p46"/>
          <p:cNvSpPr/>
          <p:nvPr/>
        </p:nvSpPr>
        <p:spPr>
          <a:xfrm>
            <a:off x="4452600" y="3683050"/>
            <a:ext cx="4386900" cy="711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다양한 단위 기호가 포함되어 있어 셀마다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대소비교를 정확히 매기기 어렵다.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6"/>
          <p:cNvSpPr/>
          <p:nvPr/>
        </p:nvSpPr>
        <p:spPr>
          <a:xfrm>
            <a:off x="129875" y="3689100"/>
            <a:ext cx="3522000" cy="711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대소 비교 와 순서를 물어보는 질문들의 성능이 전체 성능에 비해 25퍼센트 정도 떨어진다.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연구 의의</a:t>
            </a:r>
            <a:endParaRPr b="1" sz="2350"/>
          </a:p>
        </p:txBody>
      </p:sp>
      <p:grpSp>
        <p:nvGrpSpPr>
          <p:cNvPr id="808" name="Google Shape;808;p47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809" name="Google Shape;809;p47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2" name="Google Shape;812;p47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7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7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5" name="Google Shape;815;p47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816" name="Google Shape;816;p47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72000">
              <a:noAutofit/>
            </a:bodyPr>
            <a:lstStyle/>
            <a:p>
              <a:pPr indent="0" lvl="0" marL="0" rtl="0" algn="just">
                <a:lnSpc>
                  <a:spcPct val="1079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	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just">
                <a:lnSpc>
                  <a:spcPct val="107916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just">
                <a:lnSpc>
                  <a:spcPct val="107916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just">
                <a:lnSpc>
                  <a:spcPct val="107916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just">
                <a:lnSpc>
                  <a:spcPct val="107916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just">
                <a:lnSpc>
                  <a:spcPct val="107916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45720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8" name="Google Shape;818;p47"/>
          <p:cNvSpPr/>
          <p:nvPr/>
        </p:nvSpPr>
        <p:spPr>
          <a:xfrm>
            <a:off x="143375" y="89774"/>
            <a:ext cx="83808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04</a:t>
            </a:r>
          </a:p>
        </p:txBody>
      </p:sp>
      <p:sp>
        <p:nvSpPr>
          <p:cNvPr id="819" name="Google Shape;819;p47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결과 분석 및 의의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20" name="Google Shape;82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22" name="Google Shape;822;p47"/>
          <p:cNvSpPr/>
          <p:nvPr/>
        </p:nvSpPr>
        <p:spPr>
          <a:xfrm>
            <a:off x="500463" y="1501100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457988" y="2294888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824" name="Google Shape;824;p47"/>
          <p:cNvSpPr txBox="1"/>
          <p:nvPr/>
        </p:nvSpPr>
        <p:spPr>
          <a:xfrm>
            <a:off x="143375" y="2737825"/>
            <a:ext cx="83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7"/>
          <p:cNvSpPr/>
          <p:nvPr/>
        </p:nvSpPr>
        <p:spPr>
          <a:xfrm>
            <a:off x="458000" y="3134100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826" name="Google Shape;826;p47"/>
          <p:cNvSpPr txBox="1"/>
          <p:nvPr/>
        </p:nvSpPr>
        <p:spPr>
          <a:xfrm>
            <a:off x="864000" y="1462700"/>
            <a:ext cx="815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p47"/>
          <p:cNvSpPr txBox="1"/>
          <p:nvPr/>
        </p:nvSpPr>
        <p:spPr>
          <a:xfrm>
            <a:off x="869250" y="1471125"/>
            <a:ext cx="7620300" cy="5541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D9EEB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연구가 덜 되어있는 분야인 한국어 스펙 표에 특화된 자연어 질의응답 데이터셋을 수집하고, TAPAS 모델이 스펙 표에 대해 정답을 잘 추출하지 못하는 케이스들을 찾았다.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8" name="Google Shape;828;p47"/>
          <p:cNvSpPr/>
          <p:nvPr/>
        </p:nvSpPr>
        <p:spPr>
          <a:xfrm>
            <a:off x="458000" y="3973288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829" name="Google Shape;829;p47"/>
          <p:cNvSpPr txBox="1"/>
          <p:nvPr/>
        </p:nvSpPr>
        <p:spPr>
          <a:xfrm>
            <a:off x="883800" y="3973300"/>
            <a:ext cx="7586100" cy="632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D9EEB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스펙 표 질의응답 데이터셋을 사용해 모델을 파인 튜닝함에 있어서, 여러 모델을 만들어 비교해서 가장 학습을 잘하는 모델을 얻는 방법을 탐색했다.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7"/>
          <p:cNvSpPr txBox="1"/>
          <p:nvPr/>
        </p:nvSpPr>
        <p:spPr>
          <a:xfrm>
            <a:off x="883800" y="3110325"/>
            <a:ext cx="7600500" cy="632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D9EEB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모델의 성능 향상을 위해 다양한 레이아웃을 가진 스펙 표를 모델이 잘 학습하도록 변경하는 과정을 수행했다.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7"/>
          <p:cNvSpPr txBox="1"/>
          <p:nvPr/>
        </p:nvSpPr>
        <p:spPr>
          <a:xfrm>
            <a:off x="869250" y="2264425"/>
            <a:ext cx="7600500" cy="6156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D9EEB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스펙 표에 특성상, 기존에 비해 생소한 질의응답 유형을 만들고 파인튜닝을 통해 모델 성능이 개선되는것을 검증했다.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603500" y="1707650"/>
            <a:ext cx="2755500" cy="19947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 </a:t>
            </a:r>
            <a:endParaRPr b="1" sz="3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연구배경 및 목표</a:t>
            </a:r>
            <a:endParaRPr b="1"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889315" y="2284504"/>
            <a:ext cx="4437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83515" marR="0" rtl="0" algn="l">
              <a:lnSpc>
                <a:spcPct val="114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제품 스펙 문서 질의응답 시스템의 </a:t>
            </a:r>
            <a:r>
              <a:rPr b="1" lang="ko" sz="1700"/>
              <a:t> </a:t>
            </a:r>
            <a:r>
              <a:rPr b="1" lang="ko" sz="1700"/>
              <a:t>필요성과 연구목표에 대해 알아보겠습니다</a:t>
            </a:r>
            <a:endParaRPr b="1" sz="17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8"/>
          <p:cNvSpPr txBox="1"/>
          <p:nvPr/>
        </p:nvSpPr>
        <p:spPr>
          <a:xfrm>
            <a:off x="607650" y="350875"/>
            <a:ext cx="7928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Q&amp;A</a:t>
            </a:r>
            <a:endParaRPr b="1" sz="25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7" name="Google Shape;8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39" name="Google Shape;839;p48"/>
          <p:cNvSpPr txBox="1"/>
          <p:nvPr/>
        </p:nvSpPr>
        <p:spPr>
          <a:xfrm>
            <a:off x="727450" y="111250"/>
            <a:ext cx="10698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연구 배경</a:t>
            </a:r>
            <a:endParaRPr b="1" sz="2350"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161" name="Google Shape;161;p22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4" name="Google Shape;164;p22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176150" y="129249"/>
            <a:ext cx="727375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01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및 목표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9" name="Google Shape;169;p22"/>
          <p:cNvGrpSpPr/>
          <p:nvPr/>
        </p:nvGrpSpPr>
        <p:grpSpPr>
          <a:xfrm>
            <a:off x="-101325" y="618670"/>
            <a:ext cx="9144000" cy="4291203"/>
            <a:chOff x="0" y="737616"/>
            <a:chExt cx="9144000" cy="5721604"/>
          </a:xfrm>
        </p:grpSpPr>
        <p:sp>
          <p:nvSpPr>
            <p:cNvPr id="170" name="Google Shape;170;p22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83550" y="1674813"/>
            <a:ext cx="666600" cy="616800"/>
          </a:xfrm>
          <a:prstGeom prst="ellipse">
            <a:avLst/>
          </a:prstGeom>
          <a:solidFill>
            <a:srgbClr val="6FA8DC"/>
          </a:solidFill>
          <a:ln cap="flat" cmpd="sng" w="114300">
            <a:solidFill>
              <a:srgbClr val="3D85C6"/>
            </a:solidFill>
            <a:prstDash val="lg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1</a:t>
            </a:r>
            <a:endParaRPr b="1" sz="2000"/>
          </a:p>
        </p:txBody>
      </p:sp>
      <p:sp>
        <p:nvSpPr>
          <p:cNvPr id="175" name="Google Shape;175;p22"/>
          <p:cNvSpPr/>
          <p:nvPr/>
        </p:nvSpPr>
        <p:spPr>
          <a:xfrm>
            <a:off x="783550" y="2651438"/>
            <a:ext cx="666600" cy="616800"/>
          </a:xfrm>
          <a:prstGeom prst="ellipse">
            <a:avLst/>
          </a:prstGeom>
          <a:solidFill>
            <a:srgbClr val="6FA8DC"/>
          </a:solidFill>
          <a:ln cap="flat" cmpd="sng" w="114300">
            <a:solidFill>
              <a:srgbClr val="3D85C6"/>
            </a:solidFill>
            <a:prstDash val="lg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2</a:t>
            </a:r>
            <a:endParaRPr b="1" sz="2000"/>
          </a:p>
        </p:txBody>
      </p:sp>
      <p:sp>
        <p:nvSpPr>
          <p:cNvPr id="176" name="Google Shape;176;p22"/>
          <p:cNvSpPr/>
          <p:nvPr/>
        </p:nvSpPr>
        <p:spPr>
          <a:xfrm>
            <a:off x="783550" y="3574488"/>
            <a:ext cx="666600" cy="616800"/>
          </a:xfrm>
          <a:prstGeom prst="ellipse">
            <a:avLst/>
          </a:prstGeom>
          <a:solidFill>
            <a:srgbClr val="6FA8DC"/>
          </a:solidFill>
          <a:ln cap="flat" cmpd="sng" w="114300">
            <a:solidFill>
              <a:srgbClr val="3D85C6"/>
            </a:solidFill>
            <a:prstDash val="lg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3</a:t>
            </a:r>
            <a:endParaRPr b="1" sz="2000"/>
          </a:p>
        </p:txBody>
      </p:sp>
      <p:sp>
        <p:nvSpPr>
          <p:cNvPr id="177" name="Google Shape;177;p22"/>
          <p:cNvSpPr txBox="1"/>
          <p:nvPr/>
        </p:nvSpPr>
        <p:spPr>
          <a:xfrm>
            <a:off x="729000" y="1627325"/>
            <a:ext cx="7158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900"/>
              </a:spcBef>
              <a:spcAft>
                <a:spcPts val="5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4차 산업혁명이 대두됨에 따라 머신러닝 기술에 대한 관심이 증가하고 있고, 이것을 활용한 질의응답 시스템이 개발되고 있다.</a:t>
            </a:r>
            <a:endParaRPr sz="900"/>
          </a:p>
        </p:txBody>
      </p:sp>
      <p:sp>
        <p:nvSpPr>
          <p:cNvPr id="178" name="Google Shape;178;p22"/>
          <p:cNvSpPr txBox="1"/>
          <p:nvPr/>
        </p:nvSpPr>
        <p:spPr>
          <a:xfrm>
            <a:off x="729000" y="2609813"/>
            <a:ext cx="6785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900"/>
              </a:spcBef>
              <a:spcAft>
                <a:spcPts val="5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207,000 여개의 </a:t>
            </a:r>
            <a:r>
              <a:rPr b="1" lang="ko" sz="1500">
                <a:solidFill>
                  <a:schemeClr val="dk1"/>
                </a:solidFill>
              </a:rPr>
              <a:t>위키백과 문서로 학습된 언어모델의</a:t>
            </a:r>
            <a:r>
              <a:rPr b="1" lang="ko" sz="1500">
                <a:solidFill>
                  <a:schemeClr val="dk1"/>
                </a:solidFill>
              </a:rPr>
              <a:t> 질의응답 기능</a:t>
            </a:r>
            <a:r>
              <a:rPr b="1" lang="ko" sz="1500">
                <a:solidFill>
                  <a:schemeClr val="dk1"/>
                </a:solidFill>
              </a:rPr>
              <a:t>이 잘 작동하지 않는 경우들을 탐색하였다.</a:t>
            </a:r>
            <a:endParaRPr sz="900"/>
          </a:p>
        </p:txBody>
      </p:sp>
      <p:sp>
        <p:nvSpPr>
          <p:cNvPr id="179" name="Google Shape;179;p22"/>
          <p:cNvSpPr txBox="1"/>
          <p:nvPr/>
        </p:nvSpPr>
        <p:spPr>
          <a:xfrm>
            <a:off x="675125" y="3529650"/>
            <a:ext cx="674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900"/>
              </a:spcBef>
              <a:spcAft>
                <a:spcPts val="5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기존의 한국어 표에 대한 모델은 제품스펙 표에 대한 자연어 질문처리에 매우 취약한 모습을 보인다.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기존 문제점 및 연구 목표</a:t>
            </a:r>
            <a:endParaRPr b="1" sz="2350"/>
          </a:p>
        </p:txBody>
      </p:sp>
      <p:sp>
        <p:nvSpPr>
          <p:cNvPr id="185" name="Google Shape;185;p23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23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189" name="Google Shape;189;p23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176150" y="129249"/>
            <a:ext cx="727375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01</a:t>
            </a:r>
          </a:p>
        </p:txBody>
      </p:sp>
      <p:sp>
        <p:nvSpPr>
          <p:cNvPr id="193" name="Google Shape;193;p23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및 목표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140207" y="1006790"/>
            <a:ext cx="8863965" cy="3827145"/>
          </a:xfrm>
          <a:custGeom>
            <a:rect b="b" l="l" r="r" t="t"/>
            <a:pathLst>
              <a:path extrusionOk="0" h="5102860" w="8863965">
                <a:moveTo>
                  <a:pt x="8753856" y="0"/>
                </a:moveTo>
                <a:lnTo>
                  <a:pt x="109753" y="0"/>
                </a:lnTo>
                <a:lnTo>
                  <a:pt x="67031" y="8626"/>
                </a:lnTo>
                <a:lnTo>
                  <a:pt x="32145" y="32146"/>
                </a:lnTo>
                <a:lnTo>
                  <a:pt x="8624" y="67026"/>
                </a:lnTo>
                <a:lnTo>
                  <a:pt x="0" y="109727"/>
                </a:lnTo>
                <a:lnTo>
                  <a:pt x="0" y="4992598"/>
                </a:lnTo>
                <a:lnTo>
                  <a:pt x="8624" y="5035320"/>
                </a:lnTo>
                <a:lnTo>
                  <a:pt x="32145" y="5070206"/>
                </a:lnTo>
                <a:lnTo>
                  <a:pt x="67031" y="5093727"/>
                </a:lnTo>
                <a:lnTo>
                  <a:pt x="109753" y="5102352"/>
                </a:lnTo>
                <a:lnTo>
                  <a:pt x="8753856" y="5102352"/>
                </a:lnTo>
                <a:lnTo>
                  <a:pt x="8796557" y="5093727"/>
                </a:lnTo>
                <a:lnTo>
                  <a:pt x="8831437" y="5070206"/>
                </a:lnTo>
                <a:lnTo>
                  <a:pt x="8854957" y="5035320"/>
                </a:lnTo>
                <a:lnTo>
                  <a:pt x="8863584" y="4992598"/>
                </a:lnTo>
                <a:lnTo>
                  <a:pt x="8863584" y="109727"/>
                </a:lnTo>
                <a:lnTo>
                  <a:pt x="8854957" y="67026"/>
                </a:lnTo>
                <a:lnTo>
                  <a:pt x="8831437" y="32146"/>
                </a:lnTo>
                <a:lnTo>
                  <a:pt x="8796557" y="8626"/>
                </a:lnTo>
                <a:lnTo>
                  <a:pt x="87538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23"/>
          <p:cNvSpPr txBox="1"/>
          <p:nvPr/>
        </p:nvSpPr>
        <p:spPr>
          <a:xfrm>
            <a:off x="1332316" y="4248975"/>
            <a:ext cx="6593100" cy="53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   </a:t>
            </a:r>
            <a:r>
              <a:rPr b="1" lang="ko" sz="1700"/>
              <a:t>시스템이 가장 적합한 정답을 도출하도록 파인 튜닝을 진행</a:t>
            </a:r>
            <a:endParaRPr b="1" sz="1700"/>
          </a:p>
        </p:txBody>
      </p:sp>
      <p:sp>
        <p:nvSpPr>
          <p:cNvPr id="198" name="Google Shape;198;p23"/>
          <p:cNvSpPr txBox="1"/>
          <p:nvPr/>
        </p:nvSpPr>
        <p:spPr>
          <a:xfrm>
            <a:off x="1332328" y="3567000"/>
            <a:ext cx="6593100" cy="53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   </a:t>
            </a:r>
            <a:r>
              <a:rPr b="1" lang="ko" sz="1700"/>
              <a:t>제품 스펙 표에 대한 질의에 답을 도출하는 질의응답 시스템 개발</a:t>
            </a:r>
            <a:endParaRPr b="1" sz="1700"/>
          </a:p>
        </p:txBody>
      </p:sp>
      <p:sp>
        <p:nvSpPr>
          <p:cNvPr id="199" name="Google Shape;199;p23"/>
          <p:cNvSpPr/>
          <p:nvPr/>
        </p:nvSpPr>
        <p:spPr>
          <a:xfrm>
            <a:off x="2704325" y="1904100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2707925" y="2425100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023750" y="1785750"/>
            <a:ext cx="449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언어모델은 </a:t>
            </a:r>
            <a:r>
              <a:rPr b="1" lang="ko" sz="1700"/>
              <a:t>위키 문서로만 학습되어 있다.</a:t>
            </a:r>
            <a:endParaRPr b="1" sz="1700"/>
          </a:p>
        </p:txBody>
      </p:sp>
      <p:sp>
        <p:nvSpPr>
          <p:cNvPr id="202" name="Google Shape;202;p23"/>
          <p:cNvSpPr txBox="1"/>
          <p:nvPr/>
        </p:nvSpPr>
        <p:spPr>
          <a:xfrm>
            <a:off x="3023750" y="2306750"/>
            <a:ext cx="471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제품스펙 문서의 표와는 유형이 크게 다르다.</a:t>
            </a:r>
            <a:endParaRPr b="1" sz="1700"/>
          </a:p>
        </p:txBody>
      </p:sp>
      <p:grpSp>
        <p:nvGrpSpPr>
          <p:cNvPr id="203" name="Google Shape;203;p23"/>
          <p:cNvGrpSpPr/>
          <p:nvPr/>
        </p:nvGrpSpPr>
        <p:grpSpPr>
          <a:xfrm>
            <a:off x="507400" y="1108098"/>
            <a:ext cx="2416900" cy="433252"/>
            <a:chOff x="678850" y="970673"/>
            <a:chExt cx="2416900" cy="433252"/>
          </a:xfrm>
        </p:grpSpPr>
        <p:sp>
          <p:nvSpPr>
            <p:cNvPr id="204" name="Google Shape;204;p23"/>
            <p:cNvSpPr/>
            <p:nvPr/>
          </p:nvSpPr>
          <p:spPr>
            <a:xfrm>
              <a:off x="866575" y="970673"/>
              <a:ext cx="2041444" cy="40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dk1"/>
                  </a:solidFill>
                  <a:latin typeface="Arial"/>
                </a:rPr>
                <a:t>기존 문제점</a:t>
              </a: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3085000" y="1003725"/>
              <a:ext cx="10750" cy="40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accent1"/>
                  </a:solidFill>
                  <a:latin typeface="Arial"/>
                </a:rPr>
                <a:t>|</a:t>
              </a: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678850" y="1003713"/>
              <a:ext cx="10750" cy="40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accent1"/>
                  </a:solidFill>
                  <a:latin typeface="Arial"/>
                </a:rPr>
                <a:t>|</a:t>
              </a:r>
            </a:p>
          </p:txBody>
        </p:sp>
      </p:grpSp>
      <p:grpSp>
        <p:nvGrpSpPr>
          <p:cNvPr id="207" name="Google Shape;207;p23"/>
          <p:cNvGrpSpPr/>
          <p:nvPr/>
        </p:nvGrpSpPr>
        <p:grpSpPr>
          <a:xfrm>
            <a:off x="507400" y="2990223"/>
            <a:ext cx="2036900" cy="433589"/>
            <a:chOff x="678850" y="2852798"/>
            <a:chExt cx="2036900" cy="433589"/>
          </a:xfrm>
        </p:grpSpPr>
        <p:grpSp>
          <p:nvGrpSpPr>
            <p:cNvPr id="208" name="Google Shape;208;p23"/>
            <p:cNvGrpSpPr/>
            <p:nvPr/>
          </p:nvGrpSpPr>
          <p:grpSpPr>
            <a:xfrm>
              <a:off x="678850" y="2852798"/>
              <a:ext cx="1849185" cy="433589"/>
              <a:chOff x="678850" y="2852798"/>
              <a:chExt cx="1849185" cy="433589"/>
            </a:xfrm>
          </p:grpSpPr>
          <p:sp>
            <p:nvSpPr>
              <p:cNvPr id="209" name="Google Shape;209;p23"/>
              <p:cNvSpPr/>
              <p:nvPr/>
            </p:nvSpPr>
            <p:spPr>
              <a:xfrm>
                <a:off x="866575" y="2852798"/>
                <a:ext cx="1661460" cy="400596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dk1"/>
                    </a:solidFill>
                    <a:latin typeface="Arial"/>
                  </a:rPr>
                  <a:t>연구 목표</a:t>
                </a: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>
                <a:off x="678850" y="2886188"/>
                <a:ext cx="10750" cy="40020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accent1"/>
                    </a:solidFill>
                    <a:latin typeface="Arial"/>
                  </a:rPr>
                  <a:t>|</a:t>
                </a:r>
              </a:p>
            </p:txBody>
          </p:sp>
        </p:grpSp>
        <p:sp>
          <p:nvSpPr>
            <p:cNvPr id="211" name="Google Shape;211;p23"/>
            <p:cNvSpPr/>
            <p:nvPr/>
          </p:nvSpPr>
          <p:spPr>
            <a:xfrm>
              <a:off x="2705000" y="2886188"/>
              <a:ext cx="10750" cy="400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accent1"/>
                  </a:solidFill>
                  <a:latin typeface="Arial"/>
                </a:rPr>
                <a:t>|</a:t>
              </a:r>
            </a:p>
          </p:txBody>
        </p:sp>
      </p:grpSp>
      <p:grpSp>
        <p:nvGrpSpPr>
          <p:cNvPr id="212" name="Google Shape;212;p23"/>
          <p:cNvGrpSpPr/>
          <p:nvPr/>
        </p:nvGrpSpPr>
        <p:grpSpPr>
          <a:xfrm>
            <a:off x="1079094" y="3636300"/>
            <a:ext cx="399350" cy="400200"/>
            <a:chOff x="1205944" y="3498875"/>
            <a:chExt cx="399350" cy="400200"/>
          </a:xfrm>
        </p:grpSpPr>
        <p:sp>
          <p:nvSpPr>
            <p:cNvPr id="213" name="Google Shape;213;p23"/>
            <p:cNvSpPr/>
            <p:nvPr/>
          </p:nvSpPr>
          <p:spPr>
            <a:xfrm>
              <a:off x="1205944" y="3498875"/>
              <a:ext cx="399300" cy="40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1205994" y="3498875"/>
              <a:ext cx="39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15" name="Google Shape;215;p23"/>
          <p:cNvGrpSpPr/>
          <p:nvPr/>
        </p:nvGrpSpPr>
        <p:grpSpPr>
          <a:xfrm>
            <a:off x="1079131" y="4318275"/>
            <a:ext cx="399300" cy="400200"/>
            <a:chOff x="2144544" y="3703000"/>
            <a:chExt cx="399300" cy="400200"/>
          </a:xfrm>
        </p:grpSpPr>
        <p:sp>
          <p:nvSpPr>
            <p:cNvPr id="216" name="Google Shape;216;p23"/>
            <p:cNvSpPr/>
            <p:nvPr/>
          </p:nvSpPr>
          <p:spPr>
            <a:xfrm>
              <a:off x="2144544" y="3703000"/>
              <a:ext cx="399300" cy="400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0A15E"/>
                </a:solidFill>
                <a:highlight>
                  <a:srgbClr val="93C47D"/>
                </a:highlight>
              </a:endParaRPr>
            </a:p>
          </p:txBody>
        </p:sp>
        <p:sp>
          <p:nvSpPr>
            <p:cNvPr id="217" name="Google Shape;217;p23"/>
            <p:cNvSpPr txBox="1"/>
            <p:nvPr/>
          </p:nvSpPr>
          <p:spPr>
            <a:xfrm>
              <a:off x="2144544" y="3703000"/>
              <a:ext cx="39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218" name="Google Shape;21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625" y="1646475"/>
            <a:ext cx="13144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/>
        </p:nvSpPr>
        <p:spPr>
          <a:xfrm>
            <a:off x="603500" y="1707650"/>
            <a:ext cx="2755500" cy="19947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 </a:t>
            </a:r>
            <a:endParaRPr b="1" sz="3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연구배경 </a:t>
            </a:r>
            <a:endParaRPr b="1" sz="3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rgbClr val="FFFFFF"/>
                </a:solidFill>
              </a:rPr>
              <a:t>지식</a:t>
            </a:r>
            <a:endParaRPr b="1" sz="3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7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3878590" y="2268054"/>
            <a:ext cx="4437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71450" lvl="0" marL="183515" marR="0" rtl="0" algn="l">
              <a:lnSpc>
                <a:spcPct val="114411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ko" sz="1700">
                <a:solidFill>
                  <a:schemeClr val="dk1"/>
                </a:solidFill>
              </a:rPr>
              <a:t>언어모델인 BERT와 이를 확장한 TAPAS에 대한 배경지식을 알아봅니다</a:t>
            </a:r>
            <a:r>
              <a:rPr b="1" lang="ko" sz="1700"/>
              <a:t>.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0" y="6186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350"/>
              <a:t>BERT(Bi-directional Encoder Representations from Transformers)</a:t>
            </a:r>
            <a:endParaRPr sz="2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232" name="Google Shape;232;p25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5" name="Google Shape;235;p25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5"/>
          <p:cNvGrpSpPr/>
          <p:nvPr/>
        </p:nvGrpSpPr>
        <p:grpSpPr>
          <a:xfrm>
            <a:off x="0" y="648120"/>
            <a:ext cx="9144000" cy="4291203"/>
            <a:chOff x="0" y="737616"/>
            <a:chExt cx="9144000" cy="5721604"/>
          </a:xfrm>
        </p:grpSpPr>
        <p:sp>
          <p:nvSpPr>
            <p:cNvPr id="239" name="Google Shape;239;p25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1" name="Google Shape;241;p25"/>
          <p:cNvSpPr/>
          <p:nvPr/>
        </p:nvSpPr>
        <p:spPr>
          <a:xfrm>
            <a:off x="176150" y="129249"/>
            <a:ext cx="83480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02</a:t>
            </a:r>
          </a:p>
        </p:txBody>
      </p:sp>
      <p:sp>
        <p:nvSpPr>
          <p:cNvPr id="242" name="Google Shape;242;p25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지식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7576" y="1244375"/>
            <a:ext cx="4472700" cy="20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/>
          <p:nvPr/>
        </p:nvSpPr>
        <p:spPr>
          <a:xfrm>
            <a:off x="354950" y="3423225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4675050" y="3423213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816950" y="3321775"/>
            <a:ext cx="3416400" cy="554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방대한 양의 데이터를 마스킹 기법을 사용하여 사전학습된 언어 모델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5036800" y="3318000"/>
            <a:ext cx="3765600" cy="582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잘 만들어진 bert모델위에 1개의 classification layer만 부착하여 다양한 자연어 처리를 수행.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5"/>
          <p:cNvCxnSpPr/>
          <p:nvPr/>
        </p:nvCxnSpPr>
        <p:spPr>
          <a:xfrm>
            <a:off x="4407700" y="1160300"/>
            <a:ext cx="0" cy="3735900"/>
          </a:xfrm>
          <a:prstGeom prst="straightConnector1">
            <a:avLst/>
          </a:prstGeom>
          <a:noFill/>
          <a:ln cap="flat" cmpd="sng" w="9525">
            <a:solidFill>
              <a:srgbClr val="4471C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950" y="1570984"/>
            <a:ext cx="3952875" cy="67840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/>
          <p:nvPr/>
        </p:nvSpPr>
        <p:spPr>
          <a:xfrm>
            <a:off x="1152700" y="1313150"/>
            <a:ext cx="2575200" cy="228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BERT를 활용한 사전학습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494225" y="2567924"/>
            <a:ext cx="3813600" cy="384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[MASK]</a:t>
            </a:r>
            <a:r>
              <a:rPr lang="ko">
                <a:solidFill>
                  <a:schemeClr val="lt1"/>
                </a:solidFill>
              </a:rPr>
              <a:t>를 예측하는 과정에서 성능 증대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354950" y="4158038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816950" y="4009800"/>
            <a:ext cx="3416400" cy="785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특정 단어를 [MASK]로 가리고, 이 위치에 들어가는 기존 단어를 예측하는 과정에서 언어에 대한 지식 학습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2988525" y="2278933"/>
            <a:ext cx="546300" cy="184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CUTE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2988525" y="2278933"/>
            <a:ext cx="546300" cy="184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[</a:t>
            </a:r>
            <a:r>
              <a:rPr lang="ko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MAS</a:t>
            </a:r>
            <a:r>
              <a:rPr lang="ko" sz="1200">
                <a:solidFill>
                  <a:srgbClr val="FF0000"/>
                </a:solidFill>
              </a:rPr>
              <a:t>K]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4675050" y="4081838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5021850" y="4041450"/>
            <a:ext cx="3764400" cy="585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300">
                <a:latin typeface="Calibri"/>
                <a:ea typeface="Calibri"/>
                <a:cs typeface="Calibri"/>
                <a:sym typeface="Calibri"/>
              </a:rPr>
              <a:t>이번 연구과제에서는 스펙 표에 대한 질의응답 데이터를 사용해서 파인튜닝을 수행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0" y="5424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TAPAS(Table Parser)</a:t>
            </a:r>
            <a:endParaRPr b="1" sz="2350"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266" name="Google Shape;266;p26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9" name="Google Shape;269;p26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26"/>
          <p:cNvGrpSpPr/>
          <p:nvPr/>
        </p:nvGrpSpPr>
        <p:grpSpPr>
          <a:xfrm>
            <a:off x="0" y="571920"/>
            <a:ext cx="9144000" cy="4291203"/>
            <a:chOff x="0" y="737616"/>
            <a:chExt cx="9144000" cy="5721604"/>
          </a:xfrm>
        </p:grpSpPr>
        <p:sp>
          <p:nvSpPr>
            <p:cNvPr id="273" name="Google Shape;273;p26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5" name="Google Shape;275;p26"/>
          <p:cNvSpPr/>
          <p:nvPr/>
        </p:nvSpPr>
        <p:spPr>
          <a:xfrm>
            <a:off x="176150" y="129249"/>
            <a:ext cx="83480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02</a:t>
            </a:r>
          </a:p>
        </p:txBody>
      </p:sp>
      <p:sp>
        <p:nvSpPr>
          <p:cNvPr id="276" name="Google Shape;276;p26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지식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1052600" y="3401700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1454825" y="3306438"/>
            <a:ext cx="59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이스라엘 텔아비브 대학의 전산언어학회가 2020년에 발표한 기술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1052600" y="4184400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454825" y="4089150"/>
            <a:ext cx="62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표에 포함된 정보를  자연어로 추출하는 질의응답 모델 기술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052600" y="3822625"/>
            <a:ext cx="208800" cy="209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  <a:effectLst>
            <a:outerShdw blurRad="200025" rotWithShape="0" algn="bl">
              <a:schemeClr val="accent1">
                <a:alpha val="9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A15E"/>
              </a:solidFill>
              <a:highlight>
                <a:srgbClr val="93C47D"/>
              </a:highlight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1454825" y="3727375"/>
            <a:ext cx="62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BERT 기반으로 표 데이터에 특화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3275" y="1143501"/>
            <a:ext cx="2539637" cy="116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2534" y="1115838"/>
            <a:ext cx="2421121" cy="121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/>
          <p:nvPr/>
        </p:nvSpPr>
        <p:spPr>
          <a:xfrm>
            <a:off x="997625" y="2481929"/>
            <a:ext cx="273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구글에서 개발한 자연어처리 사전 훈련 언어모델, 표에 대한 질의의 응답정확도는 떨어짐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3937923" y="1371902"/>
            <a:ext cx="9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확장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431658" y="2481929"/>
            <a:ext cx="242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Calibri"/>
                <a:ea typeface="Calibri"/>
                <a:cs typeface="Calibri"/>
                <a:sym typeface="Calibri"/>
              </a:rPr>
              <a:t>BERT를 기반으로 하며 표에 대한 질의에도 높은 정확도를 보이는 모델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4267425" y="3706650"/>
            <a:ext cx="62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26"/>
          <p:cNvCxnSpPr>
            <a:stCxn id="286" idx="3"/>
            <a:endCxn id="285" idx="1"/>
          </p:cNvCxnSpPr>
          <p:nvPr/>
        </p:nvCxnSpPr>
        <p:spPr>
          <a:xfrm>
            <a:off x="3583655" y="1724418"/>
            <a:ext cx="17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0" y="542477"/>
            <a:ext cx="9144000" cy="384300"/>
          </a:xfrm>
          <a:prstGeom prst="rect">
            <a:avLst/>
          </a:pr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1968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50"/>
              <a:t>TAPAS(Table Parser) 6가지 임베딩</a:t>
            </a:r>
            <a:endParaRPr b="1" sz="2350"/>
          </a:p>
        </p:txBody>
      </p:sp>
      <p:grpSp>
        <p:nvGrpSpPr>
          <p:cNvPr id="297" name="Google Shape;297;p27"/>
          <p:cNvGrpSpPr/>
          <p:nvPr/>
        </p:nvGrpSpPr>
        <p:grpSpPr>
          <a:xfrm>
            <a:off x="981455" y="1147572"/>
            <a:ext cx="7376100" cy="3419955"/>
            <a:chOff x="981455" y="1530096"/>
            <a:chExt cx="7376100" cy="4559940"/>
          </a:xfrm>
        </p:grpSpPr>
        <p:sp>
          <p:nvSpPr>
            <p:cNvPr id="298" name="Google Shape;298;p27"/>
            <p:cNvSpPr/>
            <p:nvPr/>
          </p:nvSpPr>
          <p:spPr>
            <a:xfrm>
              <a:off x="981455" y="1530096"/>
              <a:ext cx="7376100" cy="89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981455" y="2383536"/>
              <a:ext cx="7376100" cy="3706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3605783" y="2738628"/>
              <a:ext cx="457835" cy="449580"/>
            </a:xfrm>
            <a:custGeom>
              <a:rect b="b" l="l" r="r" t="t"/>
              <a:pathLst>
                <a:path extrusionOk="0" h="449580" w="457835">
                  <a:moveTo>
                    <a:pt x="46100" y="314960"/>
                  </a:moveTo>
                  <a:lnTo>
                    <a:pt x="0" y="449199"/>
                  </a:lnTo>
                  <a:lnTo>
                    <a:pt x="135127" y="405511"/>
                  </a:lnTo>
                  <a:lnTo>
                    <a:pt x="103787" y="373634"/>
                  </a:lnTo>
                  <a:lnTo>
                    <a:pt x="85978" y="373634"/>
                  </a:lnTo>
                  <a:lnTo>
                    <a:pt x="77088" y="364617"/>
                  </a:lnTo>
                  <a:lnTo>
                    <a:pt x="86164" y="355709"/>
                  </a:lnTo>
                  <a:lnTo>
                    <a:pt x="46100" y="314960"/>
                  </a:lnTo>
                  <a:close/>
                </a:path>
                <a:path extrusionOk="0" h="449580" w="457835">
                  <a:moveTo>
                    <a:pt x="86164" y="355709"/>
                  </a:moveTo>
                  <a:lnTo>
                    <a:pt x="77088" y="364617"/>
                  </a:lnTo>
                  <a:lnTo>
                    <a:pt x="85978" y="373634"/>
                  </a:lnTo>
                  <a:lnTo>
                    <a:pt x="95043" y="364740"/>
                  </a:lnTo>
                  <a:lnTo>
                    <a:pt x="86164" y="355709"/>
                  </a:lnTo>
                  <a:close/>
                </a:path>
                <a:path extrusionOk="0" h="449580" w="457835">
                  <a:moveTo>
                    <a:pt x="95043" y="364740"/>
                  </a:moveTo>
                  <a:lnTo>
                    <a:pt x="85978" y="373634"/>
                  </a:lnTo>
                  <a:lnTo>
                    <a:pt x="103787" y="373634"/>
                  </a:lnTo>
                  <a:lnTo>
                    <a:pt x="95043" y="364740"/>
                  </a:lnTo>
                  <a:close/>
                </a:path>
                <a:path extrusionOk="0" h="449580" w="457835">
                  <a:moveTo>
                    <a:pt x="448563" y="0"/>
                  </a:moveTo>
                  <a:lnTo>
                    <a:pt x="86164" y="355709"/>
                  </a:lnTo>
                  <a:lnTo>
                    <a:pt x="95043" y="364740"/>
                  </a:lnTo>
                  <a:lnTo>
                    <a:pt x="457453" y="9144"/>
                  </a:lnTo>
                  <a:lnTo>
                    <a:pt x="44856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1" name="Google Shape;301;p27"/>
          <p:cNvSpPr txBox="1"/>
          <p:nvPr/>
        </p:nvSpPr>
        <p:spPr>
          <a:xfrm>
            <a:off x="4073397" y="1894484"/>
            <a:ext cx="3792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언어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2889630" y="2009489"/>
            <a:ext cx="61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Encode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7415530" y="2001926"/>
            <a:ext cx="63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Decode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7"/>
          <p:cNvGrpSpPr/>
          <p:nvPr/>
        </p:nvGrpSpPr>
        <p:grpSpPr>
          <a:xfrm>
            <a:off x="0" y="426145"/>
            <a:ext cx="9144000" cy="4291203"/>
            <a:chOff x="0" y="737616"/>
            <a:chExt cx="9144000" cy="5721604"/>
          </a:xfrm>
        </p:grpSpPr>
        <p:sp>
          <p:nvSpPr>
            <p:cNvPr id="305" name="Google Shape;305;p27"/>
            <p:cNvSpPr/>
            <p:nvPr/>
          </p:nvSpPr>
          <p:spPr>
            <a:xfrm>
              <a:off x="0" y="737616"/>
              <a:ext cx="9144000" cy="45720"/>
            </a:xfrm>
            <a:custGeom>
              <a:rect b="b" l="l" r="r" t="t"/>
              <a:pathLst>
                <a:path extrusionOk="0" h="45720" w="9144000">
                  <a:moveTo>
                    <a:pt x="9144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9144000" y="45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40207" y="1356360"/>
              <a:ext cx="8863965" cy="5102860"/>
            </a:xfrm>
            <a:custGeom>
              <a:rect b="b" l="l" r="r" t="t"/>
              <a:pathLst>
                <a:path extrusionOk="0" h="5102860" w="8863965">
                  <a:moveTo>
                    <a:pt x="8753856" y="0"/>
                  </a:moveTo>
                  <a:lnTo>
                    <a:pt x="109753" y="0"/>
                  </a:lnTo>
                  <a:lnTo>
                    <a:pt x="67031" y="8626"/>
                  </a:lnTo>
                  <a:lnTo>
                    <a:pt x="32145" y="32146"/>
                  </a:lnTo>
                  <a:lnTo>
                    <a:pt x="8624" y="67026"/>
                  </a:lnTo>
                  <a:lnTo>
                    <a:pt x="0" y="109727"/>
                  </a:lnTo>
                  <a:lnTo>
                    <a:pt x="0" y="4992598"/>
                  </a:lnTo>
                  <a:lnTo>
                    <a:pt x="8624" y="5035320"/>
                  </a:lnTo>
                  <a:lnTo>
                    <a:pt x="32145" y="5070206"/>
                  </a:lnTo>
                  <a:lnTo>
                    <a:pt x="67031" y="5093727"/>
                  </a:lnTo>
                  <a:lnTo>
                    <a:pt x="109753" y="5102352"/>
                  </a:lnTo>
                  <a:lnTo>
                    <a:pt x="8753856" y="5102352"/>
                  </a:lnTo>
                  <a:lnTo>
                    <a:pt x="8796557" y="5093727"/>
                  </a:lnTo>
                  <a:lnTo>
                    <a:pt x="8831437" y="5070206"/>
                  </a:lnTo>
                  <a:lnTo>
                    <a:pt x="8854957" y="5035320"/>
                  </a:lnTo>
                  <a:lnTo>
                    <a:pt x="8863584" y="4992598"/>
                  </a:lnTo>
                  <a:lnTo>
                    <a:pt x="8863584" y="109727"/>
                  </a:lnTo>
                  <a:lnTo>
                    <a:pt x="8854957" y="67026"/>
                  </a:lnTo>
                  <a:lnTo>
                    <a:pt x="8831437" y="32146"/>
                  </a:lnTo>
                  <a:lnTo>
                    <a:pt x="8796557" y="8626"/>
                  </a:lnTo>
                  <a:lnTo>
                    <a:pt x="8753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7" name="Google Shape;307;p27"/>
          <p:cNvSpPr/>
          <p:nvPr/>
        </p:nvSpPr>
        <p:spPr>
          <a:xfrm>
            <a:off x="176150" y="129249"/>
            <a:ext cx="834801" cy="384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Arial"/>
              </a:rPr>
              <a:t>02</a:t>
            </a:r>
          </a:p>
        </p:txBody>
      </p:sp>
      <p:sp>
        <p:nvSpPr>
          <p:cNvPr id="308" name="Google Shape;308;p27"/>
          <p:cNvSpPr txBox="1"/>
          <p:nvPr/>
        </p:nvSpPr>
        <p:spPr>
          <a:xfrm>
            <a:off x="1324825" y="64575"/>
            <a:ext cx="435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연구 배경 지식</a:t>
            </a:r>
            <a:endParaRPr b="1" sz="24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863113"/>
            <a:ext cx="864000" cy="276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651" y="1133326"/>
            <a:ext cx="7754150" cy="22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/>
          <p:nvPr/>
        </p:nvSpPr>
        <p:spPr>
          <a:xfrm>
            <a:off x="1968400" y="2285100"/>
            <a:ext cx="6598500" cy="10356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4315900" y="3491600"/>
            <a:ext cx="4251000" cy="129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●"/>
            </a:pPr>
            <a:r>
              <a:rPr b="1" lang="ko" sz="1100"/>
              <a:t>Column</a:t>
            </a:r>
            <a:r>
              <a:rPr b="1" lang="ko" sz="1100"/>
              <a:t> Embedding</a:t>
            </a:r>
            <a:r>
              <a:rPr b="1" lang="ko" sz="1100"/>
              <a:t>: </a:t>
            </a:r>
            <a:r>
              <a:rPr b="1" lang="ko" sz="1100">
                <a:solidFill>
                  <a:schemeClr val="dk1"/>
                </a:solidFill>
              </a:rPr>
              <a:t>토큰의 테이블 상 Column 위치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●"/>
            </a:pPr>
            <a:r>
              <a:rPr b="1" lang="ko" sz="1100">
                <a:solidFill>
                  <a:schemeClr val="dk1"/>
                </a:solidFill>
              </a:rPr>
              <a:t>Row Embedding: 토큰의 테이블 상 Column 위치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Rank Embedding:  cell 마다 랭킹을 부여하여 순위를 매기는 특수 순위 인덱스 임베딩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364425" y="2488238"/>
            <a:ext cx="1449900" cy="400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TAPAS 에서 추가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176150" y="3483613"/>
            <a:ext cx="4251000" cy="129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●"/>
            </a:pPr>
            <a:r>
              <a:rPr b="1" lang="ko" sz="1100"/>
              <a:t>Token</a:t>
            </a:r>
            <a:r>
              <a:rPr b="1" lang="ko" sz="1100"/>
              <a:t> Embedding:  입력 텍스트가 split된 토큰에 대한 임베딩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●"/>
            </a:pPr>
            <a:r>
              <a:rPr b="1" lang="ko" sz="1100">
                <a:solidFill>
                  <a:schemeClr val="dk1"/>
                </a:solidFill>
              </a:rPr>
              <a:t>Position Embedding: 토큰의 위치를 가르키는 순서에 대한 임베딩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Segment Embedding:  토큰이 질문 혹은 테이블에 소속되어 있는지에 대한 임베딩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