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8" r:id="rId4"/>
  </p:sldMasterIdLst>
  <p:notesMasterIdLst>
    <p:notesMasterId r:id="rId27"/>
  </p:notesMasterIdLst>
  <p:handoutMasterIdLst>
    <p:handoutMasterId r:id="rId28"/>
  </p:handoutMasterIdLst>
  <p:sldIdLst>
    <p:sldId id="351" r:id="rId5"/>
    <p:sldId id="358" r:id="rId6"/>
    <p:sldId id="368" r:id="rId7"/>
    <p:sldId id="369" r:id="rId8"/>
    <p:sldId id="370" r:id="rId9"/>
    <p:sldId id="371" r:id="rId10"/>
    <p:sldId id="372" r:id="rId11"/>
    <p:sldId id="384" r:id="rId12"/>
    <p:sldId id="381" r:id="rId13"/>
    <p:sldId id="367" r:id="rId14"/>
    <p:sldId id="385" r:id="rId15"/>
    <p:sldId id="366" r:id="rId16"/>
    <p:sldId id="354" r:id="rId17"/>
    <p:sldId id="378" r:id="rId18"/>
    <p:sldId id="360" r:id="rId19"/>
    <p:sldId id="386" r:id="rId20"/>
    <p:sldId id="361" r:id="rId21"/>
    <p:sldId id="362" r:id="rId22"/>
    <p:sldId id="363" r:id="rId23"/>
    <p:sldId id="364" r:id="rId24"/>
    <p:sldId id="380" r:id="rId25"/>
    <p:sldId id="382" r:id="rId26"/>
  </p:sldIdLst>
  <p:sldSz cx="9144000" cy="5143500" type="screen16x9"/>
  <p:notesSz cx="6805613" cy="9944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13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50993C-AB87-8646-B41E-222A9A2AC687}" v="2" dt="2024-10-23T09:15:40.9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66" autoAdjust="0"/>
    <p:restoredTop sz="78435" autoAdjust="0"/>
  </p:normalViewPr>
  <p:slideViewPr>
    <p:cSldViewPr snapToObjects="1">
      <p:cViewPr varScale="1">
        <p:scale>
          <a:sx n="132" d="100"/>
          <a:sy n="132" d="100"/>
        </p:scale>
        <p:origin x="1872" y="168"/>
      </p:cViewPr>
      <p:guideLst>
        <p:guide orient="horz" pos="713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ke Heins" userId="5ae8238a-2624-4536-a2fc-0a9321b1624c" providerId="ADAL" clId="{7D50993C-AB87-8646-B41E-222A9A2AC687}"/>
    <pc:docChg chg="custSel modSld">
      <pc:chgData name="Elke Heins" userId="5ae8238a-2624-4536-a2fc-0a9321b1624c" providerId="ADAL" clId="{7D50993C-AB87-8646-B41E-222A9A2AC687}" dt="2024-10-23T09:15:47.071" v="29" actId="20577"/>
      <pc:docMkLst>
        <pc:docMk/>
      </pc:docMkLst>
      <pc:sldChg chg="modSp mod">
        <pc:chgData name="Elke Heins" userId="5ae8238a-2624-4536-a2fc-0a9321b1624c" providerId="ADAL" clId="{7D50993C-AB87-8646-B41E-222A9A2AC687}" dt="2024-10-23T09:15:47.071" v="29" actId="20577"/>
        <pc:sldMkLst>
          <pc:docMk/>
          <pc:sldMk cId="1934588240" sldId="354"/>
        </pc:sldMkLst>
        <pc:spChg chg="mod">
          <ac:chgData name="Elke Heins" userId="5ae8238a-2624-4536-a2fc-0a9321b1624c" providerId="ADAL" clId="{7D50993C-AB87-8646-B41E-222A9A2AC687}" dt="2024-10-23T09:15:47.071" v="29" actId="20577"/>
          <ac:spMkLst>
            <pc:docMk/>
            <pc:sldMk cId="1934588240" sldId="354"/>
            <ac:spMk id="3" creationId="{38431577-9E71-4DCA-8E39-712537E2E28A}"/>
          </ac:spMkLst>
        </pc:spChg>
      </pc:sldChg>
      <pc:sldChg chg="modSp mod">
        <pc:chgData name="Elke Heins" userId="5ae8238a-2624-4536-a2fc-0a9321b1624c" providerId="ADAL" clId="{7D50993C-AB87-8646-B41E-222A9A2AC687}" dt="2024-10-23T09:11:36.160" v="0" actId="20577"/>
        <pc:sldMkLst>
          <pc:docMk/>
          <pc:sldMk cId="3020086467" sldId="366"/>
        </pc:sldMkLst>
        <pc:spChg chg="mod">
          <ac:chgData name="Elke Heins" userId="5ae8238a-2624-4536-a2fc-0a9321b1624c" providerId="ADAL" clId="{7D50993C-AB87-8646-B41E-222A9A2AC687}" dt="2024-10-23T09:11:36.160" v="0" actId="20577"/>
          <ac:spMkLst>
            <pc:docMk/>
            <pc:sldMk cId="3020086467" sldId="366"/>
            <ac:spMk id="3" creationId="{956D84DC-06AD-5BAD-ABC9-356C1BD24E2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ABA401E-5089-4487-9D82-7DB35038CF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9E9B9-9F13-4544-B0B5-422CCE7937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E2C8AF6F-5489-4B50-8180-9E6118FC16F5}" type="datetimeFigureOut">
              <a:rPr lang="en-GB"/>
              <a:pPr>
                <a:defRPr/>
              </a:pPr>
              <a:t>14/11/2024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6326A-2D3E-4D1F-AD1E-6E6615C15A0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5625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9F1AC0-6870-4974-95B7-D61C331068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4450" y="9445625"/>
            <a:ext cx="2949575" cy="4984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E46B2E9-6633-44AE-A30B-94B6D1EBAE2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CF69B0-7AB4-4D4D-BB5B-03782D3E42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436275-13F8-42B0-9A8D-90A3C025875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4EF00398-0977-40A4-B2BD-A2D0611E9E5E}" type="datetimeFigureOut">
              <a:rPr lang="en-US"/>
              <a:pPr>
                <a:defRPr/>
              </a:pPr>
              <a:t>11/14/24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CDF6CBA-F5F1-486B-B503-6CEB8365A6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B9CE170-BB10-4918-9E05-A10BE5B86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1038" y="4786313"/>
            <a:ext cx="5443537" cy="3914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2CAFC-08F6-4FB7-A1EC-FD1DF619F0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45625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7A2C1-7375-438D-A196-6C308E2C30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4450" y="9445625"/>
            <a:ext cx="2949575" cy="4984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5DA4178-8E38-403A-A699-810AE77A25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DA4178-8E38-403A-A699-810AE77A25AC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4643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DA4178-8E38-403A-A699-810AE77A25AC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0775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6F12F-F3CF-4006-BB82-32500C676D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3867894"/>
            <a:ext cx="8353176" cy="6338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 sz="2400"/>
            </a:lvl4pPr>
            <a:lvl5pPr marL="1371600" indent="0">
              <a:buNone/>
              <a:defRPr sz="2400"/>
            </a:lvl5pPr>
          </a:lstStyle>
          <a:p>
            <a:pPr lvl="0"/>
            <a:r>
              <a:rPr lang="en-US" dirty="0"/>
              <a:t>Click to add presenter title</a:t>
            </a: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56B180E-CA89-484A-839C-62D67F59F0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9290" y="1059582"/>
            <a:ext cx="8349174" cy="993775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>
              <a:defRPr/>
            </a:pPr>
            <a:r>
              <a:rPr lang="en-GB" sz="900" dirty="0">
                <a:solidFill>
                  <a:srgbClr val="002060"/>
                </a:solidFill>
                <a:latin typeface="+mj-lt"/>
              </a:rPr>
              <a:t>Click to add presentation title</a:t>
            </a:r>
            <a:endParaRPr lang="en-US" sz="9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C9DCAB7A-3C17-17CA-D61C-2F3DD42C3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34352"/>
            <a:ext cx="2057400" cy="2746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8F76E3C-B524-4CCB-A0DF-91FE76F07854}" type="slidenum">
              <a:rPr lang="de-AT" smtClean="0"/>
              <a:pPr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5044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95289" y="248091"/>
            <a:ext cx="5976912" cy="432048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000" b="0" i="0" cap="none" baseline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95288" y="915566"/>
            <a:ext cx="8215315" cy="3672408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</a:defRPr>
            </a:lvl1pPr>
            <a:lvl2pPr>
              <a:defRPr sz="1800" b="0" i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</a:defRPr>
            </a:lvl2pPr>
            <a:lvl3pPr>
              <a:defRPr sz="1800" b="0" i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</a:defRPr>
            </a:lvl3pPr>
            <a:lvl4pPr>
              <a:defRPr sz="1800" b="0" i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</a:defRPr>
            </a:lvl4pPr>
            <a:lvl5pPr>
              <a:defRPr sz="1800" b="0" i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5E17423A-1B74-9028-E0D6-BDBB8C7DD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34352"/>
            <a:ext cx="2057400" cy="2746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8F76E3C-B524-4CCB-A0DF-91FE76F07854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7507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and imag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/>
          <p:cNvSpPr>
            <a:spLocks noGrp="1"/>
          </p:cNvSpPr>
          <p:nvPr>
            <p:ph type="title" hasCustomPrompt="1"/>
          </p:nvPr>
        </p:nvSpPr>
        <p:spPr>
          <a:xfrm>
            <a:off x="395288" y="915566"/>
            <a:ext cx="4608760" cy="3672408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algn="l">
              <a:lnSpc>
                <a:spcPct val="100000"/>
              </a:lnSpc>
              <a:defRPr sz="1800" b="0" i="0" cap="none" baseline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</a:defRPr>
            </a:lvl1pPr>
          </a:lstStyle>
          <a:p>
            <a:r>
              <a:rPr lang="en-GB" dirty="0"/>
              <a:t>Click to edit content</a:t>
            </a:r>
            <a:endParaRPr lang="en-US" dirty="0"/>
          </a:p>
        </p:txBody>
      </p:sp>
      <p:sp>
        <p:nvSpPr>
          <p:cNvPr id="5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5508104" y="915566"/>
            <a:ext cx="3240285" cy="3672408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3823B83C-E568-D908-23F6-E4391DEB9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34352"/>
            <a:ext cx="2057400" cy="2746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8F76E3C-B524-4CCB-A0DF-91FE76F07854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7C5B71A-A7FB-D8F0-4E4C-CE527FE3998E}"/>
              </a:ext>
            </a:extLst>
          </p:cNvPr>
          <p:cNvSpPr txBox="1">
            <a:spLocks/>
          </p:cNvSpPr>
          <p:nvPr userDrawn="1"/>
        </p:nvSpPr>
        <p:spPr>
          <a:xfrm>
            <a:off x="395289" y="248091"/>
            <a:ext cx="5976912" cy="432048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 defTabSz="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000" b="0" i="0" kern="1200" cap="none" baseline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</a:defRPr>
            </a:lvl1pPr>
            <a:lvl2pPr algn="r" defTabSz="342900" rtl="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9091E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r" defTabSz="342900" rtl="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9091E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r" defTabSz="342900" rtl="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9091E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r" defTabSz="342900" rtl="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9091E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342900" algn="r" defTabSz="342900" rtl="0" fontAlgn="base">
              <a:spcBef>
                <a:spcPct val="0"/>
              </a:spcBef>
              <a:spcAft>
                <a:spcPct val="0"/>
              </a:spcAft>
              <a:defRPr sz="900">
                <a:solidFill>
                  <a:srgbClr val="1F497D"/>
                </a:solidFill>
                <a:latin typeface="Arial" charset="0"/>
                <a:ea typeface="ＭＳ Ｐゴシック" charset="0"/>
              </a:defRPr>
            </a:lvl6pPr>
            <a:lvl7pPr marL="685800" algn="r" defTabSz="342900" rtl="0" fontAlgn="base">
              <a:spcBef>
                <a:spcPct val="0"/>
              </a:spcBef>
              <a:spcAft>
                <a:spcPct val="0"/>
              </a:spcAft>
              <a:defRPr sz="900">
                <a:solidFill>
                  <a:srgbClr val="1F497D"/>
                </a:solidFill>
                <a:latin typeface="Arial" charset="0"/>
                <a:ea typeface="ＭＳ Ｐゴシック" charset="0"/>
              </a:defRPr>
            </a:lvl7pPr>
            <a:lvl8pPr marL="1028700" algn="r" defTabSz="342900" rtl="0" fontAlgn="base">
              <a:spcBef>
                <a:spcPct val="0"/>
              </a:spcBef>
              <a:spcAft>
                <a:spcPct val="0"/>
              </a:spcAft>
              <a:defRPr sz="900">
                <a:solidFill>
                  <a:srgbClr val="1F497D"/>
                </a:solidFill>
                <a:latin typeface="Arial" charset="0"/>
                <a:ea typeface="ＭＳ Ｐゴシック" charset="0"/>
              </a:defRPr>
            </a:lvl8pPr>
            <a:lvl9pPr marL="1371600" algn="r" defTabSz="342900" rtl="0" fontAlgn="base">
              <a:spcBef>
                <a:spcPct val="0"/>
              </a:spcBef>
              <a:spcAft>
                <a:spcPct val="0"/>
              </a:spcAft>
              <a:defRPr sz="900">
                <a:solidFill>
                  <a:srgbClr val="1F497D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0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B139110-63FE-48E2-848D-54FB296589F5}"/>
              </a:ext>
            </a:extLst>
          </p:cNvPr>
          <p:cNvCxnSpPr>
            <a:cxnSpLocks/>
          </p:cNvCxnSpPr>
          <p:nvPr userDrawn="1"/>
        </p:nvCxnSpPr>
        <p:spPr>
          <a:xfrm>
            <a:off x="395288" y="844550"/>
            <a:ext cx="8353425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5737B85-6062-4183-A094-BA1386428874}"/>
              </a:ext>
            </a:extLst>
          </p:cNvPr>
          <p:cNvCxnSpPr>
            <a:cxnSpLocks/>
          </p:cNvCxnSpPr>
          <p:nvPr userDrawn="1"/>
        </p:nvCxnSpPr>
        <p:spPr>
          <a:xfrm>
            <a:off x="395288" y="4659313"/>
            <a:ext cx="8351837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12" descr="UoE_Horizontal Logo_CMYK.jpg">
            <a:extLst>
              <a:ext uri="{FF2B5EF4-FFF2-40B4-BE49-F238E27FC236}">
                <a16:creationId xmlns:a16="http://schemas.microsoft.com/office/drawing/2014/main" id="{2022589B-BDE7-4D10-B9EA-FC1A49643D45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629" y="267494"/>
            <a:ext cx="2300495" cy="369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3256FEC-4385-1DE9-B400-12493644355F}"/>
              </a:ext>
            </a:extLst>
          </p:cNvPr>
          <p:cNvSpPr txBox="1"/>
          <p:nvPr userDrawn="1"/>
        </p:nvSpPr>
        <p:spPr>
          <a:xfrm>
            <a:off x="395288" y="473199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Lukas Lehner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4560BC-8833-83BB-ABE1-D2AF40216B54}"/>
              </a:ext>
            </a:extLst>
          </p:cNvPr>
          <p:cNvSpPr txBox="1"/>
          <p:nvPr userDrawn="1"/>
        </p:nvSpPr>
        <p:spPr>
          <a:xfrm>
            <a:off x="3851126" y="473199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14/11/2024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E0060-12B1-7FF2-24A6-EBEAA52A6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34352"/>
            <a:ext cx="2057400" cy="2746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08F76E3C-B524-4CCB-A0DF-91FE76F07854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4778E4-1B36-3E07-3388-FEE1B1F99179}"/>
              </a:ext>
            </a:extLst>
          </p:cNvPr>
          <p:cNvSpPr txBox="1"/>
          <p:nvPr userDrawn="1"/>
        </p:nvSpPr>
        <p:spPr>
          <a:xfrm>
            <a:off x="6156176" y="123478"/>
            <a:ext cx="2736304" cy="633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A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1" r:id="rId2"/>
    <p:sldLayoutId id="2147483890" r:id="rId3"/>
  </p:sldLayoutIdLst>
  <p:hf hdr="0" dt="0"/>
  <p:txStyles>
    <p:titleStyle>
      <a:lvl1pPr algn="r" defTabSz="342900" rtl="0" eaLnBrk="0" fontAlgn="base" hangingPunct="0">
        <a:spcBef>
          <a:spcPct val="0"/>
        </a:spcBef>
        <a:spcAft>
          <a:spcPct val="0"/>
        </a:spcAft>
        <a:defRPr sz="900" kern="1200">
          <a:solidFill>
            <a:srgbClr val="09091E"/>
          </a:solidFill>
          <a:latin typeface="Arial"/>
          <a:ea typeface="ＭＳ Ｐゴシック" charset="0"/>
          <a:cs typeface="Arial"/>
        </a:defRPr>
      </a:lvl1pPr>
      <a:lvl2pPr algn="r" defTabSz="342900" rtl="0" eaLnBrk="0" fontAlgn="base" hangingPunct="0">
        <a:spcBef>
          <a:spcPct val="0"/>
        </a:spcBef>
        <a:spcAft>
          <a:spcPct val="0"/>
        </a:spcAft>
        <a:defRPr sz="900">
          <a:solidFill>
            <a:srgbClr val="09091E"/>
          </a:solidFill>
          <a:latin typeface="Arial" charset="0"/>
          <a:ea typeface="ＭＳ Ｐゴシック" charset="0"/>
          <a:cs typeface="Arial" charset="0"/>
        </a:defRPr>
      </a:lvl2pPr>
      <a:lvl3pPr algn="r" defTabSz="342900" rtl="0" eaLnBrk="0" fontAlgn="base" hangingPunct="0">
        <a:spcBef>
          <a:spcPct val="0"/>
        </a:spcBef>
        <a:spcAft>
          <a:spcPct val="0"/>
        </a:spcAft>
        <a:defRPr sz="900">
          <a:solidFill>
            <a:srgbClr val="09091E"/>
          </a:solidFill>
          <a:latin typeface="Arial" charset="0"/>
          <a:ea typeface="ＭＳ Ｐゴシック" charset="0"/>
          <a:cs typeface="Arial" charset="0"/>
        </a:defRPr>
      </a:lvl3pPr>
      <a:lvl4pPr algn="r" defTabSz="342900" rtl="0" eaLnBrk="0" fontAlgn="base" hangingPunct="0">
        <a:spcBef>
          <a:spcPct val="0"/>
        </a:spcBef>
        <a:spcAft>
          <a:spcPct val="0"/>
        </a:spcAft>
        <a:defRPr sz="900">
          <a:solidFill>
            <a:srgbClr val="09091E"/>
          </a:solidFill>
          <a:latin typeface="Arial" charset="0"/>
          <a:ea typeface="ＭＳ Ｐゴシック" charset="0"/>
          <a:cs typeface="Arial" charset="0"/>
        </a:defRPr>
      </a:lvl4pPr>
      <a:lvl5pPr algn="r" defTabSz="342900" rtl="0" eaLnBrk="0" fontAlgn="base" hangingPunct="0">
        <a:spcBef>
          <a:spcPct val="0"/>
        </a:spcBef>
        <a:spcAft>
          <a:spcPct val="0"/>
        </a:spcAft>
        <a:defRPr sz="900">
          <a:solidFill>
            <a:srgbClr val="09091E"/>
          </a:solidFill>
          <a:latin typeface="Arial" charset="0"/>
          <a:ea typeface="ＭＳ Ｐゴシック" charset="0"/>
          <a:cs typeface="Arial" charset="0"/>
        </a:defRPr>
      </a:lvl5pPr>
      <a:lvl6pPr marL="342900" algn="r" defTabSz="342900" rtl="0" fontAlgn="base">
        <a:spcBef>
          <a:spcPct val="0"/>
        </a:spcBef>
        <a:spcAft>
          <a:spcPct val="0"/>
        </a:spcAft>
        <a:defRPr sz="900">
          <a:solidFill>
            <a:srgbClr val="1F497D"/>
          </a:solidFill>
          <a:latin typeface="Arial" charset="0"/>
          <a:ea typeface="ＭＳ Ｐゴシック" charset="0"/>
        </a:defRPr>
      </a:lvl6pPr>
      <a:lvl7pPr marL="685800" algn="r" defTabSz="342900" rtl="0" fontAlgn="base">
        <a:spcBef>
          <a:spcPct val="0"/>
        </a:spcBef>
        <a:spcAft>
          <a:spcPct val="0"/>
        </a:spcAft>
        <a:defRPr sz="900">
          <a:solidFill>
            <a:srgbClr val="1F497D"/>
          </a:solidFill>
          <a:latin typeface="Arial" charset="0"/>
          <a:ea typeface="ＭＳ Ｐゴシック" charset="0"/>
        </a:defRPr>
      </a:lvl7pPr>
      <a:lvl8pPr marL="1028700" algn="r" defTabSz="342900" rtl="0" fontAlgn="base">
        <a:spcBef>
          <a:spcPct val="0"/>
        </a:spcBef>
        <a:spcAft>
          <a:spcPct val="0"/>
        </a:spcAft>
        <a:defRPr sz="900">
          <a:solidFill>
            <a:srgbClr val="1F497D"/>
          </a:solidFill>
          <a:latin typeface="Arial" charset="0"/>
          <a:ea typeface="ＭＳ Ｐゴシック" charset="0"/>
        </a:defRPr>
      </a:lvl8pPr>
      <a:lvl9pPr marL="1371600" algn="r" defTabSz="342900" rtl="0" fontAlgn="base">
        <a:spcBef>
          <a:spcPct val="0"/>
        </a:spcBef>
        <a:spcAft>
          <a:spcPct val="0"/>
        </a:spcAft>
        <a:defRPr sz="900">
          <a:solidFill>
            <a:srgbClr val="1F497D"/>
          </a:solidFill>
          <a:latin typeface="Arial" charset="0"/>
          <a:ea typeface="ＭＳ Ｐゴシック" charset="0"/>
        </a:defRPr>
      </a:lvl9pPr>
    </p:titleStyle>
    <p:bodyStyle>
      <a:lvl1pPr marL="257175" indent="-257175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57213" indent="-214313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572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ukas.lehner@ed.ac.u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lm.edina.ac.uk/elm/el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pilot.microsoft.com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se.ac.uk/DSI/AI/AI-Research/Summarisin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se.ac.uk/DSI/AI/AI-Research/Drafting-and-Re-writ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licit.com/" TargetMode="External"/><Relationship Id="rId2" Type="http://schemas.openxmlformats.org/officeDocument/2006/relationships/hyperlink" Target="https://www.semanticscholar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ibguides.kcl.ac.uk/systematicreview/ai" TargetMode="External"/><Relationship Id="rId5" Type="http://schemas.openxmlformats.org/officeDocument/2006/relationships/hyperlink" Target="https://www.lse.ac.uk/DSI/AI/AI-Research/Literature-Review" TargetMode="External"/><Relationship Id="rId4" Type="http://schemas.openxmlformats.org/officeDocument/2006/relationships/hyperlink" Target="https://consensus.app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du" TargetMode="External"/><Relationship Id="rId2" Type="http://schemas.openxmlformats.org/officeDocument/2006/relationships/hyperlink" Target="https://drive.google.com/file/d/1VCuTw8LyXviy5DdMbUNVvTvOXD5XyjFK/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se.ac.uk/DSI/AI/AI-Research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ic.oup.com/pnasnexus/article/3/6/pgae191/7689236?login=false" TargetMode="External"/><Relationship Id="rId2" Type="http://schemas.openxmlformats.org/officeDocument/2006/relationships/hyperlink" Target="https://www.pnas.org/doi/full/10.1073/pnas.231402112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am.ac.uk/stories/ai-and-scholarship-manifesto" TargetMode="External"/><Relationship Id="rId4" Type="http://schemas.openxmlformats.org/officeDocument/2006/relationships/hyperlink" Target="https://link.springer.com/article/10.1007/s43681-023-00315-3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776F2F-BBDF-4956-B2B9-73FA06F3B1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3291830"/>
            <a:ext cx="8353176" cy="633887"/>
          </a:xfrm>
        </p:spPr>
        <p:txBody>
          <a:bodyPr/>
          <a:lstStyle/>
          <a:p>
            <a:r>
              <a:rPr lang="en-GB" sz="2000" dirty="0"/>
              <a:t>Lukas Lehner</a:t>
            </a:r>
          </a:p>
          <a:p>
            <a:r>
              <a:rPr lang="en-GB" sz="2000" dirty="0">
                <a:hlinkClick r:id="rId2"/>
              </a:rPr>
              <a:t>lukas.lehner@ed.ac.uk</a:t>
            </a:r>
            <a:endParaRPr lang="en-GB" sz="2000" dirty="0"/>
          </a:p>
          <a:p>
            <a:r>
              <a:rPr lang="en-GB" sz="2000" dirty="0"/>
              <a:t>University of Zurich, 14/11/2024</a:t>
            </a:r>
          </a:p>
          <a:p>
            <a:endParaRPr lang="en-GB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C2EEAB-0057-4CE6-A3B7-D22EFD46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III</a:t>
            </a:r>
            <a:br>
              <a:rPr lang="en-GB" dirty="0"/>
            </a:br>
            <a:r>
              <a:rPr lang="en-GB" dirty="0"/>
              <a:t>AI for academic research*</a:t>
            </a:r>
            <a:br>
              <a:rPr lang="en-GB" dirty="0"/>
            </a:br>
            <a:endParaRPr lang="en-GB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8B125B-70A4-CE61-E627-5A535C672D5A}"/>
              </a:ext>
            </a:extLst>
          </p:cNvPr>
          <p:cNvSpPr txBox="1"/>
          <p:nvPr/>
        </p:nvSpPr>
        <p:spPr>
          <a:xfrm>
            <a:off x="4572000" y="4083918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* incorporates material from Mark Fransham, </a:t>
            </a:r>
          </a:p>
          <a:p>
            <a:r>
              <a:rPr lang="en-US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Ingar </a:t>
            </a:r>
            <a:r>
              <a:rPr lang="en-US" sz="1400" dirty="0" err="1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Haaland</a:t>
            </a:r>
            <a:r>
              <a:rPr lang="en-US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and the LSE AI Research Guidance. </a:t>
            </a:r>
            <a:endParaRPr lang="de-AT" sz="1400" dirty="0">
              <a:solidFill>
                <a:srgbClr val="00206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407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D98CA-1C89-C283-C40C-EA5E2BC765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Guidelines – </a:t>
            </a:r>
            <a:r>
              <a:rPr lang="de-AT" dirty="0" err="1"/>
              <a:t>vary</a:t>
            </a:r>
            <a:r>
              <a:rPr lang="de-AT" dirty="0"/>
              <a:t> </a:t>
            </a:r>
            <a:r>
              <a:rPr lang="de-AT" dirty="0" err="1"/>
              <a:t>among</a:t>
            </a:r>
            <a:r>
              <a:rPr lang="de-AT" dirty="0"/>
              <a:t> </a:t>
            </a:r>
            <a:r>
              <a:rPr lang="de-AT" dirty="0" err="1"/>
              <a:t>journals</a:t>
            </a:r>
            <a:r>
              <a:rPr lang="de-AT" dirty="0"/>
              <a:t> and </a:t>
            </a:r>
            <a:r>
              <a:rPr lang="de-AT" dirty="0" err="1"/>
              <a:t>institutions</a:t>
            </a:r>
            <a:r>
              <a:rPr lang="de-AT" dirty="0"/>
              <a:t>. An </a:t>
            </a:r>
            <a:r>
              <a:rPr lang="de-AT" dirty="0" err="1"/>
              <a:t>example</a:t>
            </a:r>
            <a:r>
              <a:rPr lang="de-AT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2F8FF-3EB2-5418-0854-89836E510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Authors </a:t>
            </a:r>
            <a:r>
              <a:rPr lang="en-US" b="1" dirty="0"/>
              <a:t>must declare the use of generative AI</a:t>
            </a:r>
            <a:r>
              <a:rPr lang="en-US" dirty="0"/>
              <a:t> in scientific writing upon submission of the paper. </a:t>
            </a:r>
          </a:p>
          <a:p>
            <a:endParaRPr lang="en-US" dirty="0"/>
          </a:p>
          <a:p>
            <a:r>
              <a:rPr lang="en-US" dirty="0"/>
              <a:t>Generative AI and AI-assisted technologies should </a:t>
            </a:r>
            <a:r>
              <a:rPr lang="en-US" b="1" dirty="0"/>
              <a:t>only be used in the writing process to improve the readability and language</a:t>
            </a:r>
            <a:r>
              <a:rPr lang="en-US" dirty="0"/>
              <a:t> of the manuscript.</a:t>
            </a:r>
          </a:p>
          <a:p>
            <a:endParaRPr lang="en-US" dirty="0"/>
          </a:p>
          <a:p>
            <a:r>
              <a:rPr lang="en-US" dirty="0"/>
              <a:t>The technology must be applied with human oversight. </a:t>
            </a:r>
            <a:r>
              <a:rPr lang="en-US" b="1" dirty="0"/>
              <a:t>Authors are ultimately responsible </a:t>
            </a:r>
            <a:r>
              <a:rPr lang="en-US" dirty="0"/>
              <a:t>and accountable for the contents of the work.</a:t>
            </a:r>
          </a:p>
          <a:p>
            <a:endParaRPr lang="en-US" dirty="0"/>
          </a:p>
          <a:p>
            <a:r>
              <a:rPr lang="en-US" dirty="0"/>
              <a:t>Authors must </a:t>
            </a:r>
            <a:r>
              <a:rPr lang="en-US" b="1" dirty="0"/>
              <a:t>not list or cite AI as an author</a:t>
            </a:r>
            <a:r>
              <a:rPr lang="en-US" dirty="0"/>
              <a:t> or co-author on the manuscript.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3E82C-838A-E286-DFF8-6493FED59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F76E3C-B524-4CCB-A0DF-91FE76F07854}" type="slidenum">
              <a:rPr lang="de-AT" smtClean="0"/>
              <a:pPr/>
              <a:t>10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77899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26026-57EF-F560-0FB3-B5B1413ED5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 of an AI declaration: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87062-7E38-9D8E-779F-73A2E8F93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During the preparation of this work the author(s) used [NAME TOOL / SERVICE] in order to [REASON]. After using this tool/service, the author(s) reviewed and edited the content as needed and take(s) full responsibility for the content of the published article.</a:t>
            </a:r>
          </a:p>
          <a:p>
            <a:pPr lvl="1"/>
            <a:endParaRPr lang="en-US" dirty="0"/>
          </a:p>
          <a:p>
            <a:r>
              <a:rPr lang="en-US" dirty="0"/>
              <a:t>The declaration does not apply to the use of basic tools, such as tools used to check grammar, spelling and references.</a:t>
            </a:r>
            <a:endParaRPr lang="de-AT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3F15C-52BD-5A91-546E-D64017238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F76E3C-B524-4CCB-A0DF-91FE76F07854}" type="slidenum">
              <a:rPr lang="de-AT" smtClean="0"/>
              <a:pPr/>
              <a:t>11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75018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33D5AF-3E4D-D9B5-29AE-86836772A1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6D84DC-06AD-5BAD-ABC9-356C1BD24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3020086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9D548-7DE1-4946-BB0A-B45BAD4FB2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Hands on: 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31577-9E71-4DCA-8E39-712537E2E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endParaRPr lang="de-AT" dirty="0"/>
          </a:p>
          <a:p>
            <a:pPr>
              <a:buFontTx/>
              <a:buChar char="-"/>
            </a:pPr>
            <a:r>
              <a:rPr lang="de-AT" dirty="0"/>
              <a:t>Enhanced </a:t>
            </a:r>
            <a:r>
              <a:rPr lang="de-AT" dirty="0" err="1"/>
              <a:t>versions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ChatGPT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available</a:t>
            </a:r>
            <a:r>
              <a:rPr lang="de-AT" dirty="0"/>
              <a:t> via </a:t>
            </a:r>
            <a:r>
              <a:rPr lang="de-AT" dirty="0" err="1"/>
              <a:t>some</a:t>
            </a:r>
            <a:r>
              <a:rPr lang="de-AT" dirty="0"/>
              <a:t> </a:t>
            </a:r>
            <a:r>
              <a:rPr lang="de-AT" dirty="0" err="1"/>
              <a:t>universities</a:t>
            </a:r>
            <a:r>
              <a:rPr lang="de-AT" dirty="0"/>
              <a:t>.</a:t>
            </a:r>
          </a:p>
          <a:p>
            <a:pPr lvl="1">
              <a:buFontTx/>
              <a:buChar char="-"/>
            </a:pPr>
            <a:r>
              <a:rPr lang="de-AT" dirty="0"/>
              <a:t>E.g. University </a:t>
            </a:r>
            <a:r>
              <a:rPr lang="de-AT" dirty="0" err="1"/>
              <a:t>of</a:t>
            </a:r>
            <a:r>
              <a:rPr lang="de-AT" dirty="0"/>
              <a:t> Edinburgh: </a:t>
            </a:r>
            <a:r>
              <a:rPr lang="de-AT" dirty="0">
                <a:hlinkClick r:id="rId3"/>
              </a:rPr>
              <a:t>https://elm.edina.ac.uk/elm/elm</a:t>
            </a:r>
            <a:endParaRPr lang="de-AT" dirty="0"/>
          </a:p>
          <a:p>
            <a:pPr lvl="1">
              <a:buFontTx/>
              <a:buChar char="-"/>
            </a:pPr>
            <a:endParaRPr lang="de-AT" dirty="0"/>
          </a:p>
          <a:p>
            <a:pPr>
              <a:buFontTx/>
              <a:buChar char="-"/>
            </a:pPr>
            <a:r>
              <a:rPr lang="de-AT" dirty="0"/>
              <a:t>Microsoft Copilot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available</a:t>
            </a:r>
            <a:r>
              <a:rPr lang="de-AT" dirty="0"/>
              <a:t> via </a:t>
            </a:r>
            <a:r>
              <a:rPr lang="de-AT" dirty="0" err="1"/>
              <a:t>many</a:t>
            </a:r>
            <a:r>
              <a:rPr lang="de-AT" dirty="0"/>
              <a:t> </a:t>
            </a:r>
            <a:r>
              <a:rPr lang="de-AT" dirty="0" err="1"/>
              <a:t>university</a:t>
            </a:r>
            <a:r>
              <a:rPr lang="de-AT" dirty="0"/>
              <a:t> </a:t>
            </a:r>
            <a:r>
              <a:rPr lang="de-AT" dirty="0" err="1"/>
              <a:t>accounts</a:t>
            </a:r>
            <a:r>
              <a:rPr lang="de-AT" dirty="0"/>
              <a:t>.</a:t>
            </a:r>
          </a:p>
          <a:p>
            <a:pPr lvl="1">
              <a:buFontTx/>
              <a:buChar char="-"/>
            </a:pPr>
            <a:r>
              <a:rPr lang="de-AT" dirty="0">
                <a:hlinkClick r:id="rId4"/>
              </a:rPr>
              <a:t>https://copilot.microsoft.com/#</a:t>
            </a:r>
            <a:r>
              <a:rPr lang="de-AT" dirty="0"/>
              <a:t> </a:t>
            </a:r>
          </a:p>
          <a:p>
            <a:endParaRPr lang="en-GB" dirty="0"/>
          </a:p>
          <a:p>
            <a:pPr>
              <a:buFontTx/>
              <a:buChar char="-"/>
            </a:pPr>
            <a:r>
              <a:rPr lang="de-AT" dirty="0"/>
              <a:t>GitHub Copilot </a:t>
            </a:r>
            <a:r>
              <a:rPr lang="de-AT" dirty="0" err="1"/>
              <a:t>has</a:t>
            </a:r>
            <a:r>
              <a:rPr lang="de-AT" dirty="0"/>
              <a:t> </a:t>
            </a:r>
            <a:r>
              <a:rPr lang="de-AT" dirty="0" err="1"/>
              <a:t>become</a:t>
            </a:r>
            <a:r>
              <a:rPr lang="de-AT" dirty="0"/>
              <a:t> a </a:t>
            </a:r>
            <a:r>
              <a:rPr lang="de-AT" dirty="0" err="1"/>
              <a:t>standard</a:t>
            </a:r>
            <a:r>
              <a:rPr lang="de-AT" dirty="0"/>
              <a:t> </a:t>
            </a:r>
            <a:r>
              <a:rPr lang="de-AT" dirty="0" err="1"/>
              <a:t>tool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writing</a:t>
            </a:r>
            <a:r>
              <a:rPr lang="de-AT" dirty="0"/>
              <a:t> code:</a:t>
            </a:r>
          </a:p>
          <a:p>
            <a:pPr lvl="1">
              <a:buFontTx/>
              <a:buChar char="-"/>
            </a:pPr>
            <a:r>
              <a:rPr lang="de-AT" dirty="0"/>
              <a:t>In R Studio</a:t>
            </a:r>
          </a:p>
          <a:p>
            <a:pPr lvl="1">
              <a:buFontTx/>
              <a:buChar char="-"/>
            </a:pPr>
            <a:r>
              <a:rPr lang="de-AT" dirty="0"/>
              <a:t>In VS Code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0CC46-70F0-2DD1-27D3-0C809C65E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F76E3C-B524-4CCB-A0DF-91FE76F07854}" type="slidenum">
              <a:rPr lang="de-AT" smtClean="0"/>
              <a:pPr/>
              <a:t>13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34588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67E5F-BFCC-2C52-CF22-EBD2019D9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F76E3C-B524-4CCB-A0DF-91FE76F07854}" type="slidenum">
              <a:rPr lang="de-AT" smtClean="0"/>
              <a:pPr/>
              <a:t>14</a:t>
            </a:fld>
            <a:endParaRPr lang="de-AT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D9B0119-E04B-7DFF-363C-4BCDFB25900A}"/>
              </a:ext>
            </a:extLst>
          </p:cNvPr>
          <p:cNvSpPr txBox="1">
            <a:spLocks/>
          </p:cNvSpPr>
          <p:nvPr/>
        </p:nvSpPr>
        <p:spPr>
          <a:xfrm>
            <a:off x="4572000" y="915566"/>
            <a:ext cx="4176712" cy="3672408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algn="l" defTabSz="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800" b="0" i="0" kern="1200" cap="none" baseline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</a:defRPr>
            </a:lvl1pPr>
            <a:lvl2pPr algn="r" defTabSz="342900" rtl="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9091E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r" defTabSz="342900" rtl="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9091E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r" defTabSz="342900" rtl="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9091E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r" defTabSz="342900" rtl="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9091E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342900" algn="r" defTabSz="342900" rtl="0" fontAlgn="base">
              <a:spcBef>
                <a:spcPct val="0"/>
              </a:spcBef>
              <a:spcAft>
                <a:spcPct val="0"/>
              </a:spcAft>
              <a:defRPr sz="900">
                <a:solidFill>
                  <a:srgbClr val="1F497D"/>
                </a:solidFill>
                <a:latin typeface="Arial" charset="0"/>
                <a:ea typeface="ＭＳ Ｐゴシック" charset="0"/>
              </a:defRPr>
            </a:lvl6pPr>
            <a:lvl7pPr marL="685800" algn="r" defTabSz="342900" rtl="0" fontAlgn="base">
              <a:spcBef>
                <a:spcPct val="0"/>
              </a:spcBef>
              <a:spcAft>
                <a:spcPct val="0"/>
              </a:spcAft>
              <a:defRPr sz="900">
                <a:solidFill>
                  <a:srgbClr val="1F497D"/>
                </a:solidFill>
                <a:latin typeface="Arial" charset="0"/>
                <a:ea typeface="ＭＳ Ｐゴシック" charset="0"/>
              </a:defRPr>
            </a:lvl7pPr>
            <a:lvl8pPr marL="1028700" algn="r" defTabSz="342900" rtl="0" fontAlgn="base">
              <a:spcBef>
                <a:spcPct val="0"/>
              </a:spcBef>
              <a:spcAft>
                <a:spcPct val="0"/>
              </a:spcAft>
              <a:defRPr sz="900">
                <a:solidFill>
                  <a:srgbClr val="1F497D"/>
                </a:solidFill>
                <a:latin typeface="Arial" charset="0"/>
                <a:ea typeface="ＭＳ Ｐゴシック" charset="0"/>
              </a:defRPr>
            </a:lvl8pPr>
            <a:lvl9pPr marL="1371600" algn="r" defTabSz="342900" rtl="0" fontAlgn="base">
              <a:spcBef>
                <a:spcPct val="0"/>
              </a:spcBef>
              <a:spcAft>
                <a:spcPct val="0"/>
              </a:spcAft>
              <a:defRPr sz="900">
                <a:solidFill>
                  <a:srgbClr val="1F497D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AT" dirty="0"/>
              <a:t>Things </a:t>
            </a:r>
            <a:r>
              <a:rPr lang="de-AT" dirty="0" err="1"/>
              <a:t>that</a:t>
            </a:r>
            <a:r>
              <a:rPr lang="de-AT" dirty="0"/>
              <a:t> do not matter </a:t>
            </a:r>
            <a:r>
              <a:rPr lang="de-AT" dirty="0" err="1"/>
              <a:t>much</a:t>
            </a:r>
            <a:r>
              <a:rPr lang="de-AT" dirty="0"/>
              <a:t>:</a:t>
            </a:r>
          </a:p>
          <a:p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Spelling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 err="1"/>
              <a:t>Punctuation</a:t>
            </a: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Word </a:t>
            </a:r>
            <a:r>
              <a:rPr lang="de-AT" dirty="0" err="1"/>
              <a:t>order</a:t>
            </a:r>
            <a:endParaRPr lang="de-AT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29AFB5C-399F-8DC1-A55A-049CFC010A24}"/>
              </a:ext>
            </a:extLst>
          </p:cNvPr>
          <p:cNvSpPr txBox="1">
            <a:spLocks/>
          </p:cNvSpPr>
          <p:nvPr/>
        </p:nvSpPr>
        <p:spPr>
          <a:xfrm>
            <a:off x="611560" y="904613"/>
            <a:ext cx="4176712" cy="3672408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algn="l" defTabSz="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800" b="0" i="0" kern="1200" cap="none" baseline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</a:defRPr>
            </a:lvl1pPr>
            <a:lvl2pPr algn="r" defTabSz="342900" rtl="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9091E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r" defTabSz="342900" rtl="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9091E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r" defTabSz="342900" rtl="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9091E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r" defTabSz="342900" rtl="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9091E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342900" algn="r" defTabSz="342900" rtl="0" fontAlgn="base">
              <a:spcBef>
                <a:spcPct val="0"/>
              </a:spcBef>
              <a:spcAft>
                <a:spcPct val="0"/>
              </a:spcAft>
              <a:defRPr sz="900">
                <a:solidFill>
                  <a:srgbClr val="1F497D"/>
                </a:solidFill>
                <a:latin typeface="Arial" charset="0"/>
                <a:ea typeface="ＭＳ Ｐゴシック" charset="0"/>
              </a:defRPr>
            </a:lvl6pPr>
            <a:lvl7pPr marL="685800" algn="r" defTabSz="342900" rtl="0" fontAlgn="base">
              <a:spcBef>
                <a:spcPct val="0"/>
              </a:spcBef>
              <a:spcAft>
                <a:spcPct val="0"/>
              </a:spcAft>
              <a:defRPr sz="900">
                <a:solidFill>
                  <a:srgbClr val="1F497D"/>
                </a:solidFill>
                <a:latin typeface="Arial" charset="0"/>
                <a:ea typeface="ＭＳ Ｐゴシック" charset="0"/>
              </a:defRPr>
            </a:lvl7pPr>
            <a:lvl8pPr marL="1028700" algn="r" defTabSz="342900" rtl="0" fontAlgn="base">
              <a:spcBef>
                <a:spcPct val="0"/>
              </a:spcBef>
              <a:spcAft>
                <a:spcPct val="0"/>
              </a:spcAft>
              <a:defRPr sz="900">
                <a:solidFill>
                  <a:srgbClr val="1F497D"/>
                </a:solidFill>
                <a:latin typeface="Arial" charset="0"/>
                <a:ea typeface="ＭＳ Ｐゴシック" charset="0"/>
              </a:defRPr>
            </a:lvl8pPr>
            <a:lvl9pPr marL="1371600" algn="r" defTabSz="342900" rtl="0" fontAlgn="base">
              <a:spcBef>
                <a:spcPct val="0"/>
              </a:spcBef>
              <a:spcAft>
                <a:spcPct val="0"/>
              </a:spcAft>
              <a:defRPr sz="900">
                <a:solidFill>
                  <a:srgbClr val="1F497D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AT" dirty="0"/>
              <a:t>Things </a:t>
            </a:r>
            <a:r>
              <a:rPr lang="de-AT" dirty="0" err="1"/>
              <a:t>that</a:t>
            </a:r>
            <a:r>
              <a:rPr lang="de-AT" dirty="0"/>
              <a:t> matter:</a:t>
            </a:r>
          </a:p>
          <a:p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 err="1"/>
              <a:t>Examples</a:t>
            </a: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 err="1"/>
              <a:t>Perspectives</a:t>
            </a: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45AF18A-8173-C013-ABF4-EC2900CD33CA}"/>
              </a:ext>
            </a:extLst>
          </p:cNvPr>
          <p:cNvSpPr txBox="1">
            <a:spLocks/>
          </p:cNvSpPr>
          <p:nvPr/>
        </p:nvSpPr>
        <p:spPr>
          <a:xfrm>
            <a:off x="2699916" y="3291830"/>
            <a:ext cx="4032324" cy="1005542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algn="l" defTabSz="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800" b="0" i="0" kern="1200" cap="none" baseline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</a:defRPr>
            </a:lvl1pPr>
            <a:lvl2pPr algn="r" defTabSz="342900" rtl="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9091E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r" defTabSz="342900" rtl="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9091E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r" defTabSz="342900" rtl="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9091E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r" defTabSz="342900" rtl="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9091E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342900" algn="r" defTabSz="342900" rtl="0" fontAlgn="base">
              <a:spcBef>
                <a:spcPct val="0"/>
              </a:spcBef>
              <a:spcAft>
                <a:spcPct val="0"/>
              </a:spcAft>
              <a:defRPr sz="900">
                <a:solidFill>
                  <a:srgbClr val="1F497D"/>
                </a:solidFill>
                <a:latin typeface="Arial" charset="0"/>
                <a:ea typeface="ＭＳ Ｐゴシック" charset="0"/>
              </a:defRPr>
            </a:lvl6pPr>
            <a:lvl7pPr marL="685800" algn="r" defTabSz="342900" rtl="0" fontAlgn="base">
              <a:spcBef>
                <a:spcPct val="0"/>
              </a:spcBef>
              <a:spcAft>
                <a:spcPct val="0"/>
              </a:spcAft>
              <a:defRPr sz="900">
                <a:solidFill>
                  <a:srgbClr val="1F497D"/>
                </a:solidFill>
                <a:latin typeface="Arial" charset="0"/>
                <a:ea typeface="ＭＳ Ｐゴシック" charset="0"/>
              </a:defRPr>
            </a:lvl7pPr>
            <a:lvl8pPr marL="1028700" algn="r" defTabSz="342900" rtl="0" fontAlgn="base">
              <a:spcBef>
                <a:spcPct val="0"/>
              </a:spcBef>
              <a:spcAft>
                <a:spcPct val="0"/>
              </a:spcAft>
              <a:defRPr sz="900">
                <a:solidFill>
                  <a:srgbClr val="1F497D"/>
                </a:solidFill>
                <a:latin typeface="Arial" charset="0"/>
                <a:ea typeface="ＭＳ Ｐゴシック" charset="0"/>
              </a:defRPr>
            </a:lvl8pPr>
            <a:lvl9pPr marL="1371600" algn="r" defTabSz="342900" rtl="0" fontAlgn="base">
              <a:spcBef>
                <a:spcPct val="0"/>
              </a:spcBef>
              <a:spcAft>
                <a:spcPct val="0"/>
              </a:spcAft>
              <a:defRPr sz="900">
                <a:solidFill>
                  <a:srgbClr val="1F497D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AT" dirty="0" err="1"/>
              <a:t>Advice</a:t>
            </a:r>
            <a:r>
              <a:rPr lang="de-AT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 err="1"/>
              <a:t>Give</a:t>
            </a:r>
            <a:r>
              <a:rPr lang="de-AT" dirty="0"/>
              <a:t> </a:t>
            </a:r>
            <a:r>
              <a:rPr lang="de-AT" dirty="0" err="1"/>
              <a:t>examples</a:t>
            </a:r>
            <a:r>
              <a:rPr lang="de-AT" dirty="0"/>
              <a:t> and </a:t>
            </a:r>
            <a:r>
              <a:rPr lang="de-AT" dirty="0" err="1"/>
              <a:t>templates</a:t>
            </a: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 err="1"/>
              <a:t>Specify</a:t>
            </a:r>
            <a:r>
              <a:rPr lang="de-AT" dirty="0"/>
              <a:t> style and </a:t>
            </a:r>
            <a:r>
              <a:rPr lang="de-AT" dirty="0" err="1"/>
              <a:t>format</a:t>
            </a:r>
            <a:r>
              <a:rPr lang="de-AT" dirty="0"/>
              <a:t> </a:t>
            </a:r>
            <a:r>
              <a:rPr lang="de-AT" dirty="0" err="1"/>
              <a:t>audience</a:t>
            </a: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 err="1"/>
              <a:t>Specify</a:t>
            </a:r>
            <a:r>
              <a:rPr lang="de-AT" dirty="0"/>
              <a:t> </a:t>
            </a:r>
            <a:r>
              <a:rPr lang="de-AT" dirty="0" err="1"/>
              <a:t>persona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988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9D548-7DE1-4946-BB0A-B45BAD4FB2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Summarizing a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31577-9E71-4DCA-8E39-712537E2E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Focusing the summary to a particular area produces better quality results than simply ‘Please </a:t>
            </a:r>
            <a:r>
              <a:rPr lang="en-US" dirty="0" err="1"/>
              <a:t>summarise</a:t>
            </a:r>
            <a:r>
              <a:rPr lang="en-US" dirty="0"/>
              <a:t> this paper’.</a:t>
            </a:r>
            <a:endParaRPr lang="en-GB" dirty="0"/>
          </a:p>
          <a:p>
            <a:endParaRPr lang="en-GB" dirty="0"/>
          </a:p>
          <a:p>
            <a:r>
              <a:rPr lang="en-GB" dirty="0"/>
              <a:t>Example prompt:</a:t>
            </a:r>
          </a:p>
          <a:p>
            <a:pPr marL="0" indent="0" algn="just">
              <a:buNone/>
            </a:pPr>
            <a:r>
              <a:rPr lang="en-US" b="0" dirty="0">
                <a:effectLst/>
              </a:rPr>
              <a:t>Attached is an article on </a:t>
            </a:r>
            <a:r>
              <a:rPr lang="en-US" b="0" dirty="0">
                <a:effectLst/>
                <a:highlight>
                  <a:srgbClr val="FFFF00"/>
                </a:highlight>
              </a:rPr>
              <a:t>XXX</a:t>
            </a:r>
            <a:r>
              <a:rPr lang="en-US" b="0" dirty="0">
                <a:effectLst/>
              </a:rPr>
              <a:t>. Please provide 2 distinct summaries: the first should focus on </a:t>
            </a:r>
            <a:r>
              <a:rPr lang="en-US" b="0" dirty="0">
                <a:effectLst/>
                <a:highlight>
                  <a:srgbClr val="FFFF00"/>
                </a:highlight>
              </a:rPr>
              <a:t>XXX</a:t>
            </a:r>
            <a:r>
              <a:rPr lang="en-US" b="0" dirty="0">
                <a:effectLst/>
              </a:rPr>
              <a:t> mentioned in the article, and the second should focus on the </a:t>
            </a:r>
            <a:r>
              <a:rPr lang="en-US" b="0" dirty="0">
                <a:effectLst/>
                <a:highlight>
                  <a:srgbClr val="FFFF00"/>
                </a:highlight>
              </a:rPr>
              <a:t>XXX</a:t>
            </a:r>
            <a:r>
              <a:rPr lang="en-US" b="0" dirty="0">
                <a:effectLst/>
              </a:rPr>
              <a:t> mentioned in the article.</a:t>
            </a: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r>
              <a:rPr lang="en-GB" dirty="0">
                <a:hlinkClick r:id="rId2"/>
              </a:rPr>
              <a:t>https://www.lse.ac.uk/DSI/AI/AI-Research/Summarising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DCE35C-2E76-760E-1B7A-D2DB3EF89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F76E3C-B524-4CCB-A0DF-91FE76F07854}" type="slidenum">
              <a:rPr lang="de-AT" smtClean="0"/>
              <a:pPr/>
              <a:t>15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1507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585F9C-AD0E-0E23-FE22-AA512294D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8DF08-0035-8965-743C-4419E6728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288" y="248091"/>
            <a:ext cx="7489079" cy="432048"/>
          </a:xfrm>
        </p:spPr>
        <p:txBody>
          <a:bodyPr/>
          <a:lstStyle/>
          <a:p>
            <a:r>
              <a:rPr lang="en-GB" dirty="0"/>
              <a:t>Comparative politics: example of an effective prompt: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7E621-2004-ABEC-E995-BF562276B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500" dirty="0"/>
              <a:t>You are now my copy editor. I am writing an academic paper in the field of comparative politics. I will give you a few paragraphs from the paper. I want you to point out each sentence that includes clear examples of unclear writing or awkward phrasing.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Specifically, for sentences with unclear writing or awkward phrasing, create a bullet list for each sentence that you identify with a suggestion for how to improve the sentence. I also want a brief justification for the change. Each suggestion based on a sentence should thus follow the following format: Old sentence, new sentence, and justification.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I also want you to create a separate bullet list of all grammatical errors that you find in the paragraphs.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Let me know if these instructions are clear. Only start copy editing when I actually give you a paragraph.</a:t>
            </a:r>
            <a:endParaRPr lang="en-GB" sz="1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393F90-5783-DA71-6857-819645C19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F76E3C-B524-4CCB-A0DF-91FE76F07854}" type="slidenum">
              <a:rPr lang="de-AT" smtClean="0"/>
              <a:pPr/>
              <a:t>16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08857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9D548-7DE1-4946-BB0A-B45BAD4FB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288" y="248091"/>
            <a:ext cx="8497191" cy="432048"/>
          </a:xfrm>
        </p:spPr>
        <p:txBody>
          <a:bodyPr/>
          <a:lstStyle/>
          <a:p>
            <a:r>
              <a:rPr lang="en-GB" dirty="0"/>
              <a:t>Refining writing</a:t>
            </a:r>
            <a:br>
              <a:rPr lang="en-GB" sz="1600" dirty="0"/>
            </a:br>
            <a:br>
              <a:rPr lang="en-GB" sz="1600" dirty="0"/>
            </a:br>
            <a:endParaRPr lang="en-GB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31577-9E71-4DCA-8E39-712537E2E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useful to help with re-writing, rather than writing from scratch </a:t>
            </a:r>
          </a:p>
          <a:p>
            <a:pPr lvl="1"/>
            <a:r>
              <a:rPr lang="en-US" dirty="0"/>
              <a:t>in particular for those with English as a second language.</a:t>
            </a:r>
          </a:p>
          <a:p>
            <a:endParaRPr lang="en-US" dirty="0"/>
          </a:p>
          <a:p>
            <a:r>
              <a:rPr lang="en-US" dirty="0"/>
              <a:t>Some words are in infamously overused by Chat GPT compared to academic writing (e.g., 'delve', 'intricate’, 'meticulous’).</a:t>
            </a:r>
          </a:p>
          <a:p>
            <a:endParaRPr lang="en-GB" dirty="0"/>
          </a:p>
          <a:p>
            <a:r>
              <a:rPr lang="en-GB" dirty="0">
                <a:hlinkClick r:id="rId3"/>
              </a:rPr>
              <a:t>https://www.lse.ac.uk/DSI/AI/AI-Research/Drafting-and-Re-writing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DCE35C-2E76-760E-1B7A-D2DB3EF89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F76E3C-B524-4CCB-A0DF-91FE76F07854}" type="slidenum">
              <a:rPr lang="de-AT" smtClean="0"/>
              <a:pPr/>
              <a:t>17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8822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9D548-7DE1-4946-BB0A-B45BAD4FB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288" y="248091"/>
            <a:ext cx="7561087" cy="432048"/>
          </a:xfrm>
        </p:spPr>
        <p:txBody>
          <a:bodyPr/>
          <a:lstStyle/>
          <a:p>
            <a:r>
              <a:rPr lang="en-GB" dirty="0"/>
              <a:t>New specialized tools for reviewing literature </a:t>
            </a:r>
            <a:br>
              <a:rPr lang="en-GB" dirty="0"/>
            </a:br>
            <a:r>
              <a:rPr lang="en-GB" dirty="0"/>
              <a:t>– experience anyone?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31577-9E71-4DCA-8E39-712537E2E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>
                <a:hlinkClick r:id="rId2"/>
              </a:rPr>
              <a:t>https://www.semanticscholar.org/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3"/>
              </a:rPr>
              <a:t>https://elicit.com/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>
                <a:hlinkClick r:id="rId4"/>
              </a:rPr>
              <a:t>https://consensus.app/</a:t>
            </a:r>
            <a:endParaRPr lang="en-GB" dirty="0"/>
          </a:p>
          <a:p>
            <a:endParaRPr lang="en-GB" dirty="0"/>
          </a:p>
          <a:p>
            <a:r>
              <a:rPr lang="en-GB" dirty="0"/>
              <a:t>More tools: </a:t>
            </a:r>
          </a:p>
          <a:p>
            <a:pPr lvl="1"/>
            <a:r>
              <a:rPr lang="en-GB" dirty="0">
                <a:hlinkClick r:id="rId5"/>
              </a:rPr>
              <a:t>https://www.lse.ac.uk/DSI/AI/AI-Research/Literature-Review</a:t>
            </a:r>
            <a:r>
              <a:rPr lang="en-GB" dirty="0"/>
              <a:t> </a:t>
            </a:r>
          </a:p>
          <a:p>
            <a:pPr lvl="1"/>
            <a:r>
              <a:rPr lang="en-GB" dirty="0">
                <a:hlinkClick r:id="rId6"/>
              </a:rPr>
              <a:t>https://libguides.kcl.ac.uk/systematicreview/ai</a:t>
            </a:r>
            <a:r>
              <a:rPr lang="en-GB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DCE35C-2E76-760E-1B7A-D2DB3EF89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F76E3C-B524-4CCB-A0DF-91FE76F07854}" type="slidenum">
              <a:rPr lang="de-AT" smtClean="0"/>
              <a:pPr/>
              <a:t>18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70914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9D548-7DE1-4946-BB0A-B45BAD4FB2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Useful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31577-9E71-4DCA-8E39-712537E2E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Ingar </a:t>
            </a:r>
            <a:r>
              <a:rPr lang="en-GB" dirty="0" err="1"/>
              <a:t>Haaland’s</a:t>
            </a:r>
            <a:r>
              <a:rPr lang="en-GB" dirty="0"/>
              <a:t> </a:t>
            </a:r>
            <a:r>
              <a:rPr lang="en-GB" dirty="0">
                <a:hlinkClick r:id="rId2"/>
              </a:rPr>
              <a:t>Slides on Integrating ChatGPT into your research</a:t>
            </a:r>
            <a:endParaRPr lang="en-GB" dirty="0"/>
          </a:p>
          <a:p>
            <a:endParaRPr lang="en-GB" dirty="0"/>
          </a:p>
          <a:p>
            <a:r>
              <a:rPr lang="de-AT" sz="1800" dirty="0"/>
              <a:t>Fransham (2024) Generative AI in </a:t>
            </a:r>
            <a:r>
              <a:rPr lang="de-AT" sz="1800" dirty="0" err="1"/>
              <a:t>research</a:t>
            </a:r>
            <a:r>
              <a:rPr lang="de-AT" sz="1800" dirty="0"/>
              <a:t>. Oxford DSPI </a:t>
            </a:r>
            <a:r>
              <a:rPr lang="en-US" sz="1800" dirty="0"/>
              <a:t>Methods Meetup, 9th week Trinity Term 2024.</a:t>
            </a:r>
            <a:endParaRPr lang="en-GB" dirty="0"/>
          </a:p>
          <a:p>
            <a:endParaRPr lang="en-GB" dirty="0"/>
          </a:p>
          <a:p>
            <a:r>
              <a:rPr lang="en-GB" sz="1800" u="sng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Aptos" panose="020B0004020202020204" pitchFamily="34" charset="0"/>
                <a:hlinkClick r:id="rId3"/>
              </a:rPr>
              <a:t>GitHub Education programme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4"/>
              </a:rPr>
              <a:t>LSE AI Research Guidance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DCE35C-2E76-760E-1B7A-D2DB3EF89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F76E3C-B524-4CCB-A0DF-91FE76F07854}" type="slidenum">
              <a:rPr lang="de-AT" smtClean="0"/>
              <a:pPr/>
              <a:t>19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80394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76B50-9BFA-2843-46D9-99F5957BE4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9C2FE-A643-0731-0AB5-C129F88CE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AT" dirty="0"/>
          </a:p>
          <a:p>
            <a:r>
              <a:rPr lang="de-AT" dirty="0" err="1"/>
              <a:t>Conceptual</a:t>
            </a:r>
            <a:endParaRPr lang="de-AT" dirty="0"/>
          </a:p>
          <a:p>
            <a:pPr lvl="1"/>
            <a:r>
              <a:rPr lang="de-AT" dirty="0" err="1"/>
              <a:t>What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generative AI?</a:t>
            </a:r>
          </a:p>
          <a:p>
            <a:pPr lvl="1"/>
            <a:r>
              <a:rPr lang="de-AT" dirty="0" err="1"/>
              <a:t>Opportunities</a:t>
            </a:r>
            <a:r>
              <a:rPr lang="de-AT" dirty="0"/>
              <a:t> and </a:t>
            </a:r>
            <a:r>
              <a:rPr lang="de-AT" dirty="0" err="1"/>
              <a:t>concerns</a:t>
            </a:r>
            <a:endParaRPr lang="de-AT" dirty="0"/>
          </a:p>
          <a:p>
            <a:pPr marL="0" indent="0">
              <a:buNone/>
            </a:pPr>
            <a:endParaRPr lang="de-AT" dirty="0"/>
          </a:p>
          <a:p>
            <a:r>
              <a:rPr lang="de-AT" dirty="0" err="1"/>
              <a:t>Pratice</a:t>
            </a:r>
            <a:endParaRPr lang="de-AT" dirty="0"/>
          </a:p>
          <a:p>
            <a:pPr lvl="1"/>
            <a:r>
              <a:rPr lang="de-AT" dirty="0" err="1"/>
              <a:t>Summarizing</a:t>
            </a:r>
            <a:r>
              <a:rPr lang="de-AT" dirty="0"/>
              <a:t> </a:t>
            </a:r>
            <a:r>
              <a:rPr lang="de-AT" dirty="0" err="1"/>
              <a:t>papers</a:t>
            </a:r>
            <a:endParaRPr lang="de-AT" dirty="0"/>
          </a:p>
          <a:p>
            <a:pPr lvl="1"/>
            <a:r>
              <a:rPr lang="de-AT" dirty="0" err="1"/>
              <a:t>Improve</a:t>
            </a:r>
            <a:r>
              <a:rPr lang="de-AT" dirty="0"/>
              <a:t> </a:t>
            </a:r>
            <a:r>
              <a:rPr lang="de-AT" dirty="0" err="1"/>
              <a:t>readability</a:t>
            </a:r>
            <a:r>
              <a:rPr lang="de-AT" dirty="0"/>
              <a:t> and </a:t>
            </a:r>
            <a:r>
              <a:rPr lang="de-AT" dirty="0" err="1"/>
              <a:t>language</a:t>
            </a:r>
            <a:endParaRPr lang="de-AT" dirty="0"/>
          </a:p>
          <a:p>
            <a:pPr marL="342900" lvl="1" indent="0">
              <a:buNone/>
            </a:pPr>
            <a:endParaRPr lang="de-AT" dirty="0"/>
          </a:p>
          <a:p>
            <a:pPr lvl="1"/>
            <a:endParaRPr lang="de-A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197A24-757B-0A93-FAB4-7FB7358A3B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F76E3C-B524-4CCB-A0DF-91FE76F07854}" type="slidenum">
              <a:rPr lang="de-AT" smtClean="0"/>
              <a:pPr/>
              <a:t>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944908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10D43-EB93-2B17-832F-DDD3155325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5B798-0F81-A913-355E-533E9B735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6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Bail (2024) </a:t>
            </a:r>
            <a:r>
              <a:rPr lang="en-GB" sz="1600" u="sng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  <a:hlinkClick r:id="rId2"/>
              </a:rPr>
              <a:t>Can Generative AI improve social science</a:t>
            </a:r>
            <a:r>
              <a:rPr lang="en-GB" sz="16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?</a:t>
            </a:r>
          </a:p>
          <a:p>
            <a:r>
              <a:rPr lang="en-GB" sz="1600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ptos" panose="020B0004020202020204" pitchFamily="34" charset="0"/>
              </a:rPr>
              <a:t>Caprero</a:t>
            </a:r>
            <a:r>
              <a:rPr lang="en-GB" sz="16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ptos" panose="020B0004020202020204" pitchFamily="34" charset="0"/>
              </a:rPr>
              <a:t> et al (</a:t>
            </a:r>
            <a:r>
              <a:rPr lang="en-GB" sz="1600" u="sng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Aptos" panose="020B0004020202020204" pitchFamily="34" charset="0"/>
                <a:hlinkClick r:id="rId3"/>
              </a:rPr>
              <a:t>2024</a:t>
            </a:r>
            <a:r>
              <a:rPr lang="en-GB" sz="16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ptos" panose="020B0004020202020204" pitchFamily="34" charset="0"/>
              </a:rPr>
              <a:t>)</a:t>
            </a:r>
            <a:endParaRPr lang="de-AT" sz="16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r>
              <a:rPr lang="en-US" sz="1600" dirty="0">
                <a:effectLst/>
              </a:rPr>
              <a:t>Kasy, M. (2023). The political economy of AI: Towards democratic control of the means of prediction. In </a:t>
            </a:r>
            <a:r>
              <a:rPr lang="en-US" sz="1600" i="1" dirty="0">
                <a:effectLst/>
              </a:rPr>
              <a:t>Handbook on Algorithmic Governance and the Law</a:t>
            </a:r>
            <a:r>
              <a:rPr lang="en-US" sz="1600" dirty="0">
                <a:effectLst/>
              </a:rPr>
              <a:t>.</a:t>
            </a:r>
          </a:p>
          <a:p>
            <a:r>
              <a:rPr lang="en-US" sz="1600" dirty="0">
                <a:effectLst/>
              </a:rPr>
              <a:t>Kasy, M. (forthcoming). </a:t>
            </a:r>
            <a:r>
              <a:rPr lang="en-US" sz="1600" i="1" dirty="0">
                <a:effectLst/>
              </a:rPr>
              <a:t>The social foundations of AI</a:t>
            </a:r>
            <a:r>
              <a:rPr lang="en-US" sz="1600" dirty="0">
                <a:effectLst/>
              </a:rPr>
              <a:t>. University of Chicago Press.</a:t>
            </a:r>
            <a:endParaRPr lang="de-AT" sz="1600" dirty="0"/>
          </a:p>
          <a:p>
            <a:r>
              <a:rPr lang="en-GB" sz="16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ptos" panose="020B0004020202020204" pitchFamily="34" charset="0"/>
              </a:rPr>
              <a:t>Leslie (</a:t>
            </a:r>
            <a:r>
              <a:rPr lang="en-GB" sz="1600" u="sng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Aptos" panose="020B0004020202020204" pitchFamily="34" charset="0"/>
                <a:hlinkClick r:id="rId4"/>
              </a:rPr>
              <a:t>2023</a:t>
            </a:r>
            <a:r>
              <a:rPr lang="en-GB" sz="16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ptos" panose="020B0004020202020204" pitchFamily="34" charset="0"/>
              </a:rPr>
              <a:t>)</a:t>
            </a:r>
            <a:endParaRPr lang="en-GB" sz="1600" dirty="0">
              <a:latin typeface="Aptos" panose="020B0004020202020204" pitchFamily="34" charset="0"/>
              <a:ea typeface="Calibri" panose="020F0502020204030204" pitchFamily="34" charset="0"/>
              <a:cs typeface="Aptos" panose="020B0004020202020204" pitchFamily="34" charset="0"/>
            </a:endParaRPr>
          </a:p>
          <a:p>
            <a:r>
              <a:rPr lang="en-GB" sz="16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ptos" panose="020B0004020202020204" pitchFamily="34" charset="0"/>
              </a:rPr>
              <a:t>McPherson and </a:t>
            </a:r>
            <a:r>
              <a:rPr lang="en-GB" sz="1600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ptos" panose="020B0004020202020204" pitchFamily="34" charset="0"/>
              </a:rPr>
              <a:t>Candea</a:t>
            </a:r>
            <a:r>
              <a:rPr lang="en-GB" sz="16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ptos" panose="020B0004020202020204" pitchFamily="34" charset="0"/>
              </a:rPr>
              <a:t> (</a:t>
            </a:r>
            <a:r>
              <a:rPr lang="en-GB" sz="1600" u="sng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Aptos" panose="020B0004020202020204" pitchFamily="34" charset="0"/>
                <a:hlinkClick r:id="rId5"/>
              </a:rPr>
              <a:t>2024</a:t>
            </a:r>
            <a:r>
              <a:rPr lang="en-GB" sz="16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ptos" panose="020B0004020202020204" pitchFamily="34" charset="0"/>
              </a:rPr>
              <a:t>)</a:t>
            </a:r>
            <a:endParaRPr lang="de-AT" sz="1600" dirty="0">
              <a:effectLst/>
              <a:latin typeface="Aptos" panose="020B0004020202020204" pitchFamily="34" charset="0"/>
              <a:ea typeface="Calibri" panose="020F0502020204030204" pitchFamily="34" charset="0"/>
              <a:cs typeface="Aptos" panose="020B0004020202020204" pitchFamily="34" charset="0"/>
            </a:endParaRPr>
          </a:p>
          <a:p>
            <a:endParaRPr lang="de-AT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4FCD2C-2DB2-114E-4E3A-C19ABED96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F76E3C-B524-4CCB-A0DF-91FE76F07854}" type="slidenum">
              <a:rPr lang="de-AT" smtClean="0"/>
              <a:pPr/>
              <a:t>20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78036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B24C96-4370-BB51-23FB-1E691B87D2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2D8CF6-2334-582D-D1AB-17D59351C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4128322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32C54-B202-98B5-CF3A-410D61202E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Overcoming writer’s block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E8AD9-9ABC-F504-13F2-C04CFFE06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'from scratch 'drafting is more effective for short, less formal writing: </a:t>
            </a:r>
          </a:p>
          <a:p>
            <a:pPr lvl="1"/>
            <a:r>
              <a:rPr lang="en-US" dirty="0"/>
              <a:t>abstract, </a:t>
            </a:r>
          </a:p>
          <a:p>
            <a:pPr lvl="1"/>
            <a:r>
              <a:rPr lang="en-US" dirty="0"/>
              <a:t>a personal profile summary for a webpage, </a:t>
            </a:r>
          </a:p>
          <a:p>
            <a:pPr lvl="1"/>
            <a:r>
              <a:rPr lang="en-US" dirty="0"/>
              <a:t>a generic tick box form statement, </a:t>
            </a:r>
          </a:p>
          <a:p>
            <a:pPr lvl="1"/>
            <a:r>
              <a:rPr lang="en-US" dirty="0"/>
              <a:t>a blog, </a:t>
            </a:r>
          </a:p>
          <a:p>
            <a:pPr lvl="1"/>
            <a:r>
              <a:rPr lang="en-US" dirty="0"/>
              <a:t>survey or interview questions</a:t>
            </a:r>
          </a:p>
          <a:p>
            <a:endParaRPr lang="en-US" dirty="0"/>
          </a:p>
          <a:p>
            <a:r>
              <a:rPr lang="en-US" dirty="0"/>
              <a:t>As with any generative AI outputs, it will never be perfect first time but using it for drafting or re-writing can help get over writer's block and ease the process of making a start.</a:t>
            </a:r>
          </a:p>
          <a:p>
            <a:endParaRPr lang="en-US" dirty="0"/>
          </a:p>
          <a:p>
            <a:endParaRPr lang="de-A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1B059-4E1F-DE46-4CA8-16831DC6F7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F76E3C-B524-4CCB-A0DF-91FE76F07854}" type="slidenum">
              <a:rPr lang="de-AT" smtClean="0"/>
              <a:pPr/>
              <a:t>22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49211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DB300-7A66-1BDD-CCC1-B523339BA7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/>
              <a:t>What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generative AI?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24030-689E-EA64-39F0-2D9F884F9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Generated from a ‘Large Language Model’ (LLM) that is trained on a large amount of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They are predictive, probabilistic models that detect patterns in text, and predict the most appropriate pattern of text to follow a prompt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They are not taught rules or concepts or logic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Generative AI – produces realistic text (or other media) in response to a prompt</a:t>
            </a:r>
          </a:p>
          <a:p>
            <a:pPr marL="0" indent="0">
              <a:buNone/>
            </a:pPr>
            <a:endParaRPr lang="de-A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7BE1D-1E18-25FA-6C6F-051209DF83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F76E3C-B524-4CCB-A0DF-91FE76F07854}" type="slidenum">
              <a:rPr lang="de-AT" smtClean="0"/>
              <a:pPr/>
              <a:t>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5951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5903-0BBE-D439-4953-75936B4321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The Big 4 </a:t>
            </a:r>
            <a:r>
              <a:rPr lang="de-AT" dirty="0" err="1"/>
              <a:t>applications</a:t>
            </a:r>
            <a:r>
              <a:rPr lang="de-AT" dirty="0"/>
              <a:t> – so </a:t>
            </a:r>
            <a:r>
              <a:rPr lang="de-AT" dirty="0" err="1"/>
              <a:t>far</a:t>
            </a:r>
            <a:endParaRPr lang="de-AT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3EC48EB-53D1-09F2-7B04-C5FD778E3C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095" y="915988"/>
            <a:ext cx="7475698" cy="367188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77EC4-0880-3F6B-4A5B-E72DCF911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F76E3C-B524-4CCB-A0DF-91FE76F07854}" type="slidenum">
              <a:rPr lang="de-AT" smtClean="0"/>
              <a:pPr/>
              <a:t>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32008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D0A0B-5846-E5F0-496F-6DA16E1598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The Big 4 </a:t>
            </a:r>
            <a:r>
              <a:rPr lang="de-AT" dirty="0" err="1"/>
              <a:t>functions</a:t>
            </a:r>
            <a:r>
              <a:rPr lang="de-AT" dirty="0"/>
              <a:t> of AI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DD76039-D2D8-01FD-2D98-1C04497716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0374" y="915988"/>
            <a:ext cx="6965139" cy="367188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A3D57-5CFB-7B57-E41F-1CC71CB3AB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F76E3C-B524-4CCB-A0DF-91FE76F07854}" type="slidenum">
              <a:rPr lang="de-AT" smtClean="0"/>
              <a:pPr/>
              <a:t>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01727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AD89D-8BBC-2B0C-5DC6-313D85743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288" y="248091"/>
            <a:ext cx="8425184" cy="432048"/>
          </a:xfrm>
        </p:spPr>
        <p:txBody>
          <a:bodyPr/>
          <a:lstStyle/>
          <a:p>
            <a:r>
              <a:rPr lang="it-IT" dirty="0"/>
              <a:t>Generative AI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universal</a:t>
            </a:r>
            <a:r>
              <a:rPr lang="it-IT" dirty="0"/>
              <a:t> </a:t>
            </a:r>
            <a:r>
              <a:rPr lang="it-IT" dirty="0" err="1"/>
              <a:t>translator</a:t>
            </a:r>
            <a:endParaRPr lang="de-AT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5F88A4B-4AF4-0301-2FEF-49096AB243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5976" y="915988"/>
            <a:ext cx="3958007" cy="367188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809E3-4FA1-82C1-DBC8-F09ABD8B5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F76E3C-B524-4CCB-A0DF-91FE76F07854}" type="slidenum">
              <a:rPr lang="de-AT" smtClean="0"/>
              <a:pPr/>
              <a:t>6</a:t>
            </a:fld>
            <a:endParaRPr lang="de-AT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032425-3D43-7AF7-FD64-DA057E13E5E2}"/>
              </a:ext>
            </a:extLst>
          </p:cNvPr>
          <p:cNvSpPr txBox="1"/>
          <p:nvPr/>
        </p:nvSpPr>
        <p:spPr>
          <a:xfrm>
            <a:off x="323528" y="1131590"/>
            <a:ext cx="34563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Generative AI </a:t>
            </a:r>
            <a:r>
              <a:rPr lang="it-IT" dirty="0" err="1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is</a:t>
            </a:r>
            <a:r>
              <a:rPr lang="it-IT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good for tasks </a:t>
            </a:r>
            <a:r>
              <a:rPr lang="it-IT" dirty="0" err="1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that</a:t>
            </a:r>
            <a:r>
              <a:rPr lang="it-IT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a </a:t>
            </a:r>
            <a:r>
              <a:rPr lang="it-IT" dirty="0" err="1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research</a:t>
            </a:r>
            <a:r>
              <a:rPr lang="it-IT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it-IT" dirty="0" err="1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assistant</a:t>
            </a:r>
            <a:r>
              <a:rPr lang="it-IT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it-IT" dirty="0" err="1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could</a:t>
            </a:r>
            <a:r>
              <a:rPr lang="it-IT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do.</a:t>
            </a:r>
          </a:p>
          <a:p>
            <a:endParaRPr lang="it-IT" dirty="0">
              <a:solidFill>
                <a:srgbClr val="00206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de-AT" dirty="0">
              <a:solidFill>
                <a:srgbClr val="00206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906C8D-69DB-A05A-3A1F-4A54394AD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9" y="3214612"/>
            <a:ext cx="9144000" cy="156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87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8B7C2-52C9-000C-E10F-9873271573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Big 4 AI </a:t>
            </a:r>
            <a:r>
              <a:rPr lang="de-AT" dirty="0" err="1"/>
              <a:t>limitations</a:t>
            </a:r>
            <a:endParaRPr lang="de-AT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56111E6-4894-2762-E1FA-EB197BB2E5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915988"/>
            <a:ext cx="4461709" cy="367188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AB3B8-D687-C463-A167-A54FEAC0C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F76E3C-B524-4CCB-A0DF-91FE76F07854}" type="slidenum">
              <a:rPr lang="de-AT" smtClean="0"/>
              <a:pPr/>
              <a:t>7</a:t>
            </a:fld>
            <a:endParaRPr lang="de-A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D53C33-83AA-8E51-2ECD-B5DFE5D15AE3}"/>
              </a:ext>
            </a:extLst>
          </p:cNvPr>
          <p:cNvSpPr txBox="1"/>
          <p:nvPr/>
        </p:nvSpPr>
        <p:spPr>
          <a:xfrm>
            <a:off x="5005606" y="1203598"/>
            <a:ext cx="345638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Generative AI </a:t>
            </a:r>
            <a:r>
              <a:rPr lang="it-IT" dirty="0" err="1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performs</a:t>
            </a:r>
            <a:r>
              <a:rPr lang="it-IT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it-IT" dirty="0" err="1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poor</a:t>
            </a:r>
            <a:r>
              <a:rPr lang="it-IT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it-IT" dirty="0" err="1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as</a:t>
            </a:r>
            <a:r>
              <a:rPr lang="it-IT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a </a:t>
            </a:r>
            <a:r>
              <a:rPr lang="it-IT" dirty="0" err="1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search</a:t>
            </a:r>
            <a:r>
              <a:rPr lang="it-IT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it-IT" dirty="0" err="1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engine</a:t>
            </a:r>
            <a:r>
              <a:rPr lang="it-IT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endParaRPr lang="it-IT" dirty="0">
              <a:solidFill>
                <a:srgbClr val="00206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LLMs are tools for conceptual work, not sources of information.</a:t>
            </a:r>
          </a:p>
          <a:p>
            <a:endParaRPr lang="it-IT" dirty="0">
              <a:solidFill>
                <a:srgbClr val="00206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de-AT" dirty="0">
              <a:solidFill>
                <a:srgbClr val="00206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5018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224DA2-7E72-472E-77F5-6BE279742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1A28F-80E6-5E22-6162-D220D208A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288" y="248091"/>
            <a:ext cx="8120061" cy="432048"/>
          </a:xfrm>
        </p:spPr>
        <p:txBody>
          <a:bodyPr/>
          <a:lstStyle/>
          <a:p>
            <a:r>
              <a:rPr lang="en-US" dirty="0"/>
              <a:t>Why is ChatGPT so popular if it has so many faults?</a:t>
            </a:r>
            <a:br>
              <a:rPr lang="en-US" dirty="0"/>
            </a:b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189DB-9606-BFE7-6FA5-2E9B12BCC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/>
              <a:t>ChatGPT can be integrated throughout the research workflow:</a:t>
            </a:r>
          </a:p>
          <a:p>
            <a:pPr lvl="1"/>
            <a:r>
              <a:rPr lang="en-US" sz="1400" b="1" dirty="0"/>
              <a:t>Idea generation </a:t>
            </a:r>
            <a:r>
              <a:rPr lang="en-US" sz="1400" dirty="0"/>
              <a:t>for research ideas</a:t>
            </a:r>
          </a:p>
          <a:p>
            <a:pPr lvl="1"/>
            <a:r>
              <a:rPr lang="en-US" sz="1400" dirty="0"/>
              <a:t>Coding-related tasks, including </a:t>
            </a:r>
          </a:p>
          <a:p>
            <a:pPr lvl="2"/>
            <a:r>
              <a:rPr lang="en-US" sz="1400" b="1" dirty="0"/>
              <a:t>creating figures and tables </a:t>
            </a:r>
            <a:r>
              <a:rPr lang="en-US" sz="1400" dirty="0"/>
              <a:t>in R and Python, </a:t>
            </a:r>
          </a:p>
          <a:p>
            <a:pPr lvl="2"/>
            <a:r>
              <a:rPr lang="en-US" sz="1400" b="1" dirty="0"/>
              <a:t>LaTeX </a:t>
            </a:r>
            <a:r>
              <a:rPr lang="en-US" sz="1400" dirty="0"/>
              <a:t>formatting, particularly for </a:t>
            </a:r>
            <a:r>
              <a:rPr lang="en-US" sz="1400" dirty="0" err="1"/>
              <a:t>TikZ</a:t>
            </a:r>
            <a:r>
              <a:rPr lang="en-US" sz="1400" dirty="0"/>
              <a:t> figures, </a:t>
            </a:r>
          </a:p>
          <a:p>
            <a:pPr lvl="2"/>
            <a:r>
              <a:rPr lang="en-US" sz="1400" b="1" dirty="0"/>
              <a:t>code debugging</a:t>
            </a:r>
            <a:r>
              <a:rPr lang="en-US" sz="1400" dirty="0"/>
              <a:t>, </a:t>
            </a:r>
          </a:p>
          <a:p>
            <a:pPr lvl="1"/>
            <a:r>
              <a:rPr lang="en-US" sz="1400" dirty="0"/>
              <a:t>Qualitative data analysis: </a:t>
            </a:r>
            <a:r>
              <a:rPr lang="en-US" sz="1400" b="1" dirty="0"/>
              <a:t>Extracting patterns </a:t>
            </a:r>
            <a:r>
              <a:rPr lang="en-US" sz="1400" dirty="0"/>
              <a:t>from large amounts of text data </a:t>
            </a:r>
          </a:p>
          <a:p>
            <a:pPr lvl="1"/>
            <a:r>
              <a:rPr lang="en-US" sz="1400" dirty="0"/>
              <a:t>Qualitative data generation: </a:t>
            </a:r>
            <a:r>
              <a:rPr lang="en-US" sz="1400" b="1" dirty="0"/>
              <a:t>Conduct qualitative interviews </a:t>
            </a:r>
            <a:r>
              <a:rPr lang="en-US" sz="1400" dirty="0"/>
              <a:t>with human subjects.</a:t>
            </a:r>
          </a:p>
          <a:p>
            <a:pPr lvl="1"/>
            <a:r>
              <a:rPr lang="en-US" sz="1400" dirty="0"/>
              <a:t>Survey design: </a:t>
            </a:r>
            <a:r>
              <a:rPr lang="en-US" sz="1400" b="1" dirty="0"/>
              <a:t>Suggesting survey responses</a:t>
            </a:r>
            <a:endParaRPr lang="en-US" sz="1400" dirty="0"/>
          </a:p>
          <a:p>
            <a:pPr lvl="1"/>
            <a:r>
              <a:rPr lang="en-US" sz="1400" dirty="0"/>
              <a:t>Language-related tasks, such as </a:t>
            </a:r>
          </a:p>
          <a:p>
            <a:pPr lvl="2"/>
            <a:r>
              <a:rPr lang="en-US" sz="1400" b="1" dirty="0"/>
              <a:t>refine text </a:t>
            </a:r>
            <a:r>
              <a:rPr lang="en-US" sz="1400" dirty="0"/>
              <a:t>from crude summaries</a:t>
            </a:r>
          </a:p>
          <a:p>
            <a:pPr lvl="2"/>
            <a:r>
              <a:rPr lang="en-US" sz="1400" b="1" dirty="0"/>
              <a:t>translation</a:t>
            </a:r>
            <a:r>
              <a:rPr lang="en-US" sz="1400" dirty="0"/>
              <a:t>, e.g. for surveys</a:t>
            </a:r>
          </a:p>
          <a:p>
            <a:pPr lvl="2"/>
            <a:r>
              <a:rPr lang="en-US" sz="1400" b="1" dirty="0"/>
              <a:t>proofreading</a:t>
            </a:r>
            <a:r>
              <a:rPr lang="en-US" sz="1400" dirty="0"/>
              <a:t> your paper.</a:t>
            </a:r>
          </a:p>
          <a:p>
            <a:pPr lvl="1"/>
            <a:r>
              <a:rPr lang="en-US" sz="1400" b="1" dirty="0"/>
              <a:t>Providing critical feedback </a:t>
            </a:r>
            <a:r>
              <a:rPr lang="en-US" sz="1400" dirty="0"/>
              <a:t>on drafts, ideas, grant applications, etc.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FA40D4-5793-2F16-FFA3-70AB24DEB6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F76E3C-B524-4CCB-A0DF-91FE76F07854}" type="slidenum">
              <a:rPr lang="de-AT" smtClean="0"/>
              <a:pPr/>
              <a:t>8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12858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26278-576F-C1DE-9F1B-4E1DE4813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288" y="248091"/>
            <a:ext cx="6480967" cy="432048"/>
          </a:xfrm>
        </p:spPr>
        <p:txBody>
          <a:bodyPr/>
          <a:lstStyle/>
          <a:p>
            <a:r>
              <a:rPr lang="de-AT" sz="2000" b="0" i="0" u="none" strike="noStrike" baseline="0" dirty="0" err="1">
                <a:solidFill>
                  <a:srgbClr val="000000"/>
                </a:solidFill>
              </a:rPr>
              <a:t>Bail</a:t>
            </a:r>
            <a:r>
              <a:rPr lang="de-AT" sz="2000" b="0" i="0" u="none" strike="noStrike" baseline="0" dirty="0">
                <a:solidFill>
                  <a:srgbClr val="000000"/>
                </a:solidFill>
              </a:rPr>
              <a:t> (2024) Can Generative AI </a:t>
            </a:r>
            <a:r>
              <a:rPr lang="de-AT" sz="2000" b="0" i="0" u="none" strike="noStrike" baseline="0" dirty="0" err="1">
                <a:solidFill>
                  <a:srgbClr val="000000"/>
                </a:solidFill>
              </a:rPr>
              <a:t>improve</a:t>
            </a:r>
            <a:r>
              <a:rPr lang="de-AT" sz="2000" b="0" i="0" u="none" strike="noStrike" baseline="0" dirty="0">
                <a:solidFill>
                  <a:srgbClr val="000000"/>
                </a:solidFill>
              </a:rPr>
              <a:t> social </a:t>
            </a:r>
            <a:r>
              <a:rPr lang="de-AT" sz="2000" b="0" i="0" u="none" strike="noStrike" baseline="0" dirty="0" err="1">
                <a:solidFill>
                  <a:srgbClr val="000000"/>
                </a:solidFill>
              </a:rPr>
              <a:t>science</a:t>
            </a:r>
            <a:r>
              <a:rPr lang="de-AT" sz="2000" b="0" i="0" u="none" strike="noStrike" baseline="0" dirty="0">
                <a:solidFill>
                  <a:srgbClr val="000000"/>
                </a:solidFill>
              </a:rPr>
              <a:t>? </a:t>
            </a:r>
            <a:br>
              <a:rPr lang="de-AT" sz="2000" b="0" i="0" u="none" strike="noStrike" baseline="0" dirty="0">
                <a:solidFill>
                  <a:srgbClr val="000000"/>
                </a:solidFill>
              </a:rPr>
            </a:b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3A8D8-3814-F1D3-4735-6E2F179E2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sz="1450" b="1" i="0" u="none" strike="noStrike" baseline="0" dirty="0">
                <a:solidFill>
                  <a:srgbClr val="000000"/>
                </a:solidFill>
              </a:rPr>
              <a:t>Challenges and </a:t>
            </a:r>
            <a:r>
              <a:rPr lang="de-AT" sz="1450" b="1" i="0" u="none" strike="noStrike" baseline="0" dirty="0" err="1">
                <a:solidFill>
                  <a:srgbClr val="000000"/>
                </a:solidFill>
              </a:rPr>
              <a:t>limitations</a:t>
            </a:r>
            <a:r>
              <a:rPr lang="de-AT" sz="1450" b="1" i="0" u="none" strike="noStrike" baseline="0" dirty="0">
                <a:solidFill>
                  <a:srgbClr val="000000"/>
                </a:solidFill>
              </a:rPr>
              <a:t> </a:t>
            </a:r>
            <a:endParaRPr lang="de-AT" sz="1450" b="0" i="0" u="none" strike="noStrike" baseline="0" dirty="0">
              <a:solidFill>
                <a:srgbClr val="000000"/>
              </a:solidFill>
            </a:endParaRPr>
          </a:p>
          <a:p>
            <a:r>
              <a:rPr lang="en-US" sz="1450" b="0" i="0" u="none" strike="noStrike" baseline="0" dirty="0">
                <a:solidFill>
                  <a:srgbClr val="000000"/>
                </a:solidFill>
              </a:rPr>
              <a:t>Reproduction of human biases </a:t>
            </a:r>
          </a:p>
          <a:p>
            <a:pPr lvl="1"/>
            <a:r>
              <a:rPr lang="en-US" sz="1450" dirty="0">
                <a:solidFill>
                  <a:srgbClr val="000000"/>
                </a:solidFill>
              </a:rPr>
              <a:t>m</a:t>
            </a:r>
            <a:r>
              <a:rPr lang="en-US" sz="1450" b="0" i="0" u="none" strike="noStrike" baseline="0" dirty="0">
                <a:solidFill>
                  <a:srgbClr val="000000"/>
                </a:solidFill>
              </a:rPr>
              <a:t>any populations may not be well represented in LLM training data </a:t>
            </a:r>
          </a:p>
          <a:p>
            <a:pPr lvl="1"/>
            <a:endParaRPr lang="en-US" sz="1450" b="0" i="0" u="none" strike="noStrike" baseline="0" dirty="0">
              <a:solidFill>
                <a:srgbClr val="000000"/>
              </a:solidFill>
            </a:endParaRPr>
          </a:p>
          <a:p>
            <a:r>
              <a:rPr lang="en-US" sz="1450" b="0" i="0" u="none" strike="noStrike" baseline="0" dirty="0">
                <a:solidFill>
                  <a:srgbClr val="000000"/>
                </a:solidFill>
              </a:rPr>
              <a:t>Ethical concerns </a:t>
            </a:r>
          </a:p>
          <a:p>
            <a:pPr lvl="1"/>
            <a:r>
              <a:rPr lang="en-US" sz="1450" b="0" i="0" u="none" strike="noStrike" baseline="0" dirty="0">
                <a:solidFill>
                  <a:srgbClr val="000000"/>
                </a:solidFill>
              </a:rPr>
              <a:t>Potential to be offensive or produce inaccurate information (‘hallucinate’) </a:t>
            </a:r>
          </a:p>
          <a:p>
            <a:pPr lvl="1"/>
            <a:r>
              <a:rPr lang="de-AT" sz="1450" b="0" i="0" u="none" strike="noStrike" baseline="0" dirty="0">
                <a:solidFill>
                  <a:srgbClr val="000000"/>
                </a:solidFill>
              </a:rPr>
              <a:t>Data </a:t>
            </a:r>
            <a:r>
              <a:rPr lang="de-AT" sz="1450" b="0" i="0" u="none" strike="noStrike" baseline="0" dirty="0" err="1">
                <a:solidFill>
                  <a:srgbClr val="000000"/>
                </a:solidFill>
              </a:rPr>
              <a:t>privacy</a:t>
            </a:r>
            <a:r>
              <a:rPr lang="de-AT" sz="1450" b="0" i="0" u="none" strike="noStrike" baseline="0" dirty="0">
                <a:solidFill>
                  <a:srgbClr val="000000"/>
                </a:solidFill>
              </a:rPr>
              <a:t> and </a:t>
            </a:r>
            <a:r>
              <a:rPr lang="de-AT" sz="1450" b="0" i="0" u="none" strike="noStrike" baseline="0" dirty="0" err="1">
                <a:solidFill>
                  <a:srgbClr val="000000"/>
                </a:solidFill>
              </a:rPr>
              <a:t>confidentiality</a:t>
            </a:r>
            <a:r>
              <a:rPr lang="de-AT" sz="1450" b="0" i="0" u="none" strike="noStrike" baseline="0" dirty="0">
                <a:solidFill>
                  <a:srgbClr val="000000"/>
                </a:solidFill>
              </a:rPr>
              <a:t> </a:t>
            </a:r>
          </a:p>
          <a:p>
            <a:pPr lvl="1"/>
            <a:r>
              <a:rPr lang="en-US" sz="1450" b="0" i="0" u="none" strike="noStrike" baseline="0" dirty="0">
                <a:solidFill>
                  <a:srgbClr val="000000"/>
                </a:solidFill>
              </a:rPr>
              <a:t>Environmental concerns from high energy and water usage of LLMs </a:t>
            </a:r>
          </a:p>
          <a:p>
            <a:pPr marL="0" indent="0">
              <a:buNone/>
            </a:pPr>
            <a:endParaRPr lang="de-AT" sz="1450" b="0" i="0" u="none" strike="noStrike" baseline="0" dirty="0">
              <a:solidFill>
                <a:srgbClr val="000000"/>
              </a:solidFill>
            </a:endParaRPr>
          </a:p>
          <a:p>
            <a:r>
              <a:rPr lang="en-US" sz="1450" b="0" i="0" u="none" strike="noStrike" baseline="0" dirty="0">
                <a:solidFill>
                  <a:srgbClr val="000000"/>
                </a:solidFill>
              </a:rPr>
              <a:t>Replicability: </a:t>
            </a:r>
          </a:p>
          <a:p>
            <a:pPr lvl="1"/>
            <a:r>
              <a:rPr lang="en-US" sz="1450" b="0" i="0" u="none" strike="noStrike" baseline="0" dirty="0">
                <a:solidFill>
                  <a:srgbClr val="000000"/>
                </a:solidFill>
              </a:rPr>
              <a:t>probabilistic output changes results</a:t>
            </a:r>
          </a:p>
          <a:p>
            <a:pPr lvl="1"/>
            <a:r>
              <a:rPr lang="en-US" sz="1450" b="0" i="0" u="none" strike="noStrike" baseline="0" dirty="0">
                <a:solidFill>
                  <a:srgbClr val="000000"/>
                </a:solidFill>
              </a:rPr>
              <a:t>Slightly different prompts can produce very different results</a:t>
            </a:r>
          </a:p>
          <a:p>
            <a:pPr lvl="1"/>
            <a:r>
              <a:rPr lang="en-US" sz="1450" b="0" i="0" u="none" strike="noStrike" baseline="0" dirty="0">
                <a:solidFill>
                  <a:srgbClr val="000000"/>
                </a:solidFill>
              </a:rPr>
              <a:t>LLMs change over time</a:t>
            </a:r>
          </a:p>
          <a:p>
            <a:pPr lvl="1"/>
            <a:r>
              <a:rPr lang="en-US" sz="1450" b="0" i="0" u="none" strike="noStrike" baseline="0" dirty="0">
                <a:solidFill>
                  <a:srgbClr val="000000"/>
                </a:solidFill>
              </a:rPr>
              <a:t>different LLMs produce different results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4B60F-5DB7-A4F4-9157-F78F0F85CB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F76E3C-B524-4CCB-A0DF-91FE76F07854}" type="slidenum">
              <a:rPr lang="de-AT" smtClean="0"/>
              <a:pPr/>
              <a:t>9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88830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rporate font - source sans pro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d04a654-0a1f-46aa-957e-6218f49c112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90EB19F9D8F54DB6310C281CA176DB" ma:contentTypeVersion="14" ma:contentTypeDescription="Create a new document." ma:contentTypeScope="" ma:versionID="b9fa2e540fefeb4d1b97d4e39220bcf1">
  <xsd:schema xmlns:xsd="http://www.w3.org/2001/XMLSchema" xmlns:xs="http://www.w3.org/2001/XMLSchema" xmlns:p="http://schemas.microsoft.com/office/2006/metadata/properties" xmlns:ns3="b116dbb7-2630-4309-8377-9a75c05061ac" xmlns:ns4="7d04a654-0a1f-46aa-957e-6218f49c112f" targetNamespace="http://schemas.microsoft.com/office/2006/metadata/properties" ma:root="true" ma:fieldsID="bcb85928e6f3b10299ebee6c6f5ac7c7" ns3:_="" ns4:_="">
    <xsd:import namespace="b116dbb7-2630-4309-8377-9a75c05061ac"/>
    <xsd:import namespace="7d04a654-0a1f-46aa-957e-6218f49c112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_activity" minOccurs="0"/>
                <xsd:element ref="ns4:MediaServiceObjectDetectorVersions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16dbb7-2630-4309-8377-9a75c05061a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04a654-0a1f-46aa-957e-6218f49c11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9033982-B1F5-414E-B110-9557F1250A07}">
  <ds:schemaRefs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7d04a654-0a1f-46aa-957e-6218f49c112f"/>
    <ds:schemaRef ds:uri="http://purl.org/dc/terms/"/>
    <ds:schemaRef ds:uri="b116dbb7-2630-4309-8377-9a75c05061a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10B12CB-683D-4552-BC96-69D87A35250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32BDB1-DA7F-4A44-AAD7-96093E1B69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16dbb7-2630-4309-8377-9a75c05061ac"/>
    <ds:schemaRef ds:uri="7d04a654-0a1f-46aa-957e-6218f49c11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1258</Words>
  <Application>Microsoft Macintosh PowerPoint</Application>
  <PresentationFormat>On-screen Show (16:9)</PresentationFormat>
  <Paragraphs>183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Malgun Gothic</vt:lpstr>
      <vt:lpstr>Aptos</vt:lpstr>
      <vt:lpstr>Arial</vt:lpstr>
      <vt:lpstr>Calibri</vt:lpstr>
      <vt:lpstr>Office Theme</vt:lpstr>
      <vt:lpstr>Part III AI for academic research* </vt:lpstr>
      <vt:lpstr>Outline</vt:lpstr>
      <vt:lpstr>What is generative AI?</vt:lpstr>
      <vt:lpstr>The Big 4 applications – so far</vt:lpstr>
      <vt:lpstr>The Big 4 functions of AI</vt:lpstr>
      <vt:lpstr>Generative AI is a universal translator</vt:lpstr>
      <vt:lpstr>Big 4 AI limitations</vt:lpstr>
      <vt:lpstr>Why is ChatGPT so popular if it has so many faults? </vt:lpstr>
      <vt:lpstr>Bail (2024) Can Generative AI improve social science?  </vt:lpstr>
      <vt:lpstr>Guidelines – vary among journals and institutions. An example:</vt:lpstr>
      <vt:lpstr>Example of an AI declaration: </vt:lpstr>
      <vt:lpstr>Practice</vt:lpstr>
      <vt:lpstr>Hands on: getting started</vt:lpstr>
      <vt:lpstr>PowerPoint Presentation</vt:lpstr>
      <vt:lpstr>Summarizing a text</vt:lpstr>
      <vt:lpstr>Comparative politics: example of an effective prompt:</vt:lpstr>
      <vt:lpstr>Refining writing  </vt:lpstr>
      <vt:lpstr>New specialized tools for reviewing literature  – experience anyone?</vt:lpstr>
      <vt:lpstr>Useful sources</vt:lpstr>
      <vt:lpstr>References</vt:lpstr>
      <vt:lpstr>Appendix</vt:lpstr>
      <vt:lpstr>Overcoming writer’s block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forum: 24.09.15  edweb design update</dc:title>
  <dc:subject/>
  <dc:creator>ROSS Steven</dc:creator>
  <cp:keywords/>
  <dc:description/>
  <cp:lastModifiedBy>Lehner, Lukas</cp:lastModifiedBy>
  <cp:revision>241</cp:revision>
  <cp:lastPrinted>2017-08-17T10:25:21Z</cp:lastPrinted>
  <dcterms:created xsi:type="dcterms:W3CDTF">2015-09-24T13:33:25Z</dcterms:created>
  <dcterms:modified xsi:type="dcterms:W3CDTF">2024-11-14T16:07:29Z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0x0101008D90EB19F9D8F54DB6310C281CA176DB</vt:lpwstr>
  </property>
</Properties>
</file>