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7ca13a3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7ca13a3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dfb159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dfb159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dfb159f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dfb159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dfb159f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dfb159f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dfb159f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dfb159f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dfb159f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dfb159f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19227d6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19227d6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dfb159f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dfb159f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19227d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19227d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19227d6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19227d6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dfb159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dfb159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709886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709886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7ca13a3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7ca13a3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1e6f52f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1e6f52f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1e6f52f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1e6f52f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dfb159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dfb159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dfb159f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dfb159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e6f52f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e6f52f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e6f52f3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e6f52f3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1e6f52f3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1e6f52f3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dfb159f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dfb159f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fb159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fb159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lwWOMB_7JOaKZNRhB3eegF5vKX3mni2r/view" TargetMode="External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AI-based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TENG Nano sensors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Rehabilitation monitoring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54402" y="3899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Hardware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Ubuntu 22.04.5 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AMD Ryzen 7 7700X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Nvidia Geforce RTX 3080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Sliding window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500 window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90% overlap</a:t>
            </a:r>
            <a:endParaRPr/>
          </a:p>
        </p:txBody>
      </p:sp>
      <p:pic>
        <p:nvPicPr>
          <p:cNvPr id="148" name="Google Shape;148;p22" title="Screenshot from 2025-06-12 07-57-00.png"/>
          <p:cNvPicPr preferRelativeResize="0"/>
          <p:nvPr/>
        </p:nvPicPr>
        <p:blipFill rotWithShape="1">
          <a:blip r:embed="rId3">
            <a:alphaModFix/>
          </a:blip>
          <a:srcRect b="0" l="0" r="0" t="6323"/>
          <a:stretch/>
        </p:blipFill>
        <p:spPr>
          <a:xfrm>
            <a:off x="4141025" y="1171175"/>
            <a:ext cx="4124425" cy="38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Random Forest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 title="Screenshot from 2025-06-01 08-03-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15" y="2078875"/>
            <a:ext cx="356093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 title="Screenshot from 2025-06-01 08-03-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75"/>
            <a:ext cx="378527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SVM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 title="Screenshot from 2025-06-01 08-03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344525" cy="226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 title="Screenshot from 2025-06-01 08-04-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625" y="2078875"/>
            <a:ext cx="334452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KNN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 title="Screenshot from 2025-06-01 08-04-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42156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 title="Screenshot from 2025-06-01 08-04-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91" y="2078875"/>
            <a:ext cx="342155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MLP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6" title="Screenshot from 2025-06-01 08-05-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421558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 title="Screenshot from 2025-06-01 08-05-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600" y="2078881"/>
            <a:ext cx="3421550" cy="226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CNN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 title="Screenshot from 2025-06-12 07-54-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0" y="1787875"/>
            <a:ext cx="4583735" cy="33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 title="Screenshot from 2025-06-12 07-54-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7882"/>
            <a:ext cx="4583724" cy="331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CNN</a:t>
            </a:r>
            <a:endParaRPr/>
          </a:p>
        </p:txBody>
      </p:sp>
      <p:pic>
        <p:nvPicPr>
          <p:cNvPr id="194" name="Google Shape;194;p28" title="cnn_train_val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 title="cnn_c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900"/>
            <a:ext cx="2968334" cy="22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 title="gradient_boosted_trees_c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800" y="497900"/>
            <a:ext cx="2970000" cy="22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 title="knn_c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17250"/>
            <a:ext cx="2968324" cy="22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 title="random_forest_c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6359" y="2917975"/>
            <a:ext cx="2970000" cy="22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 title="svm_c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5793" y="2917975"/>
            <a:ext cx="2970000" cy="22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 title="mlp_c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5800" y="498625"/>
            <a:ext cx="2970000" cy="22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Comparison</a:t>
            </a:r>
            <a:endParaRPr/>
          </a:p>
        </p:txBody>
      </p:sp>
      <p:pic>
        <p:nvPicPr>
          <p:cNvPr id="210" name="Google Shape;210;p30" title="model_accuracy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88" y="1853850"/>
            <a:ext cx="6222425" cy="3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 title="model_training_time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4" y="600075"/>
            <a:ext cx="75723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Libraries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64825"/>
            <a:ext cx="374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n-GB">
                <a:solidFill>
                  <a:srgbClr val="000000"/>
                </a:solidFill>
              </a:rPr>
              <a:t>👩‍💼</a:t>
            </a:r>
            <a:r>
              <a:rPr b="1" lang="en-GB"/>
              <a:t>Database Management</a:t>
            </a:r>
            <a:endParaRPr b="1"/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openpyxl==3.1.5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et_xmlfile==2.0.0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🧮</a:t>
            </a:r>
            <a:r>
              <a:rPr b="1" lang="en-GB"/>
              <a:t>Data Manipulation &amp; Scientific Computing</a:t>
            </a:r>
            <a:endParaRPr b="1"/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pandas==2.2.3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numpy==2.1.3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scipy==1.15.3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python-dateutil==2.9.0.post0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pytz==2025.2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tzdata==2025.2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" name="Google Shape;95;p14"/>
          <p:cNvSpPr txBox="1"/>
          <p:nvPr/>
        </p:nvSpPr>
        <p:spPr>
          <a:xfrm>
            <a:off x="4653100" y="1964825"/>
            <a:ext cx="433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300">
                <a:latin typeface="Lato"/>
                <a:ea typeface="Lato"/>
                <a:cs typeface="Lato"/>
                <a:sym typeface="Lato"/>
              </a:rPr>
              <a:t>📊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ata Visualization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matplotlib==3.10.3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seaborn==0.13.2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pyparsing==3.2.3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pillow==11.2.1</a:t>
            </a: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🤖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Machine Learning &amp; Deep Learning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scikit-learn==1.6.1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tensorflow==2.19.0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40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keras==3.10.0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2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Random Forest </a:t>
            </a:r>
            <a:r>
              <a:rPr lang="en-GB"/>
              <a:t>performed surprisingly good!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However, CNN best out of 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Caution: Not to high values of Overlap otherwise overfitting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Contribution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Lukas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Model Training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PPT preparation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Recording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Chaw Thiri San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Model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PPT preparation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  <p:sp>
        <p:nvSpPr>
          <p:cNvPr id="240" name="Google Shape;240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Machine Learning Based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Support Vector Machine (SVM)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K-Nearest</a:t>
            </a:r>
            <a:r>
              <a:rPr lang="en-GB"/>
              <a:t> </a:t>
            </a:r>
            <a:r>
              <a:rPr lang="en-GB"/>
              <a:t>Neighbors</a:t>
            </a:r>
            <a:r>
              <a:rPr lang="en-GB"/>
              <a:t> (KNN)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Multi-Layered Perceptron (MLP)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Gradient Boosted Trees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Deep Learning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1D CNN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persons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with 3 sensor sheets: heel, meta, toe				…		…		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Per Column Timestamp and Voltage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Overall ca 10 seconds</a:t>
            </a:r>
            <a:endParaRPr/>
          </a:p>
        </p:txBody>
      </p:sp>
      <p:pic>
        <p:nvPicPr>
          <p:cNvPr id="108" name="Google Shape;108;p16" title="Screenshot from 2025-06-08 00-25-57.png"/>
          <p:cNvPicPr preferRelativeResize="0"/>
          <p:nvPr/>
        </p:nvPicPr>
        <p:blipFill rotWithShape="1">
          <a:blip r:embed="rId3">
            <a:alphaModFix/>
          </a:blip>
          <a:srcRect b="0" l="0" r="0" t="4516"/>
          <a:stretch/>
        </p:blipFill>
        <p:spPr>
          <a:xfrm>
            <a:off x="5476300" y="2728800"/>
            <a:ext cx="2301574" cy="24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Screenshot from 2025-06-08 00-26-07.png"/>
          <p:cNvPicPr preferRelativeResize="0"/>
          <p:nvPr/>
        </p:nvPicPr>
        <p:blipFill rotWithShape="1">
          <a:blip r:embed="rId4">
            <a:alphaModFix/>
          </a:blip>
          <a:srcRect b="35052" l="0" r="0" t="0"/>
          <a:stretch/>
        </p:blipFill>
        <p:spPr>
          <a:xfrm>
            <a:off x="5476300" y="500125"/>
            <a:ext cx="2301574" cy="164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 Process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Taking a single </a:t>
            </a:r>
            <a:r>
              <a:rPr lang="en-GB"/>
              <a:t>second of</a:t>
            </a:r>
            <a:r>
              <a:rPr lang="en-GB"/>
              <a:t> data to identify each person is impossible.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heel, </a:t>
            </a:r>
            <a:r>
              <a:rPr lang="en-GB"/>
              <a:t>toe,</a:t>
            </a:r>
            <a:r>
              <a:rPr lang="en-GB"/>
              <a:t> and meta </a:t>
            </a:r>
            <a:r>
              <a:rPr lang="en-GB">
                <a:solidFill>
                  <a:srgbClr val="E06666"/>
                </a:solidFill>
              </a:rPr>
              <a:t>input combination of every person in a single second can overlap </a:t>
            </a:r>
            <a:r>
              <a:rPr lang="en-GB"/>
              <a:t>at some points, producing models with </a:t>
            </a:r>
            <a:r>
              <a:rPr lang="en-GB">
                <a:solidFill>
                  <a:srgbClr val="FF0000"/>
                </a:solidFill>
              </a:rPr>
              <a:t>accuracy below 30%.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distinguish </a:t>
            </a:r>
            <a:r>
              <a:rPr lang="en-GB"/>
              <a:t>a person's</a:t>
            </a:r>
            <a:r>
              <a:rPr lang="en-GB"/>
              <a:t> trait, </a:t>
            </a:r>
            <a:r>
              <a:rPr lang="en-GB">
                <a:solidFill>
                  <a:srgbClr val="6FA8DC"/>
                </a:solidFill>
              </a:rPr>
              <a:t>multiple seconds of continuous input </a:t>
            </a:r>
            <a:r>
              <a:rPr lang="en-GB"/>
              <a:t>are considered.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 the given data, there are altogether ~5200 rows of data for a 10s time span.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Approximately 520 voltages are detected in each second.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So, the models use </a:t>
            </a:r>
            <a:r>
              <a:rPr lang="en-GB">
                <a:solidFill>
                  <a:srgbClr val="C27BA0"/>
                </a:solidFill>
              </a:rPr>
              <a:t>a sliding window approach</a:t>
            </a:r>
            <a:r>
              <a:rPr lang="en-GB"/>
              <a:t> to extract features from 1 s (~520 rows ) instead of 1 row.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However, since the whole dataset is barely 10 seconds long, we will only have 10 groups of data even before the T:V:T split.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So, without data augmentation, the resulting models are doomed to be biased.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</a:t>
            </a:r>
            <a:r>
              <a:rPr lang="en-GB"/>
              <a:t>maximize</a:t>
            </a:r>
            <a:r>
              <a:rPr lang="en-GB"/>
              <a:t> the input dataset, various data augmentation methods are considered.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Various cross-validations are examined at this step.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Holdout validation : The usual validation method, where we </a:t>
            </a:r>
            <a:r>
              <a:rPr lang="en-GB"/>
              <a:t>break down</a:t>
            </a:r>
            <a:r>
              <a:rPr lang="en-GB"/>
              <a:t> the data into </a:t>
            </a:r>
            <a:r>
              <a:rPr lang="en-GB"/>
              <a:t>a T:V:T</a:t>
            </a:r>
            <a:r>
              <a:rPr lang="en-GB"/>
              <a:t> set of fixed ratio without any other modification </a:t>
            </a:r>
            <a:r>
              <a:rPr lang="en-GB"/>
              <a:t>(the</a:t>
            </a:r>
            <a:r>
              <a:rPr lang="en-GB"/>
              <a:t> default method ).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K-fold </a:t>
            </a:r>
            <a:r>
              <a:rPr lang="en-GB"/>
              <a:t>cross-validation: This will</a:t>
            </a:r>
            <a:r>
              <a:rPr lang="en-GB"/>
              <a:t> definitely </a:t>
            </a:r>
            <a:r>
              <a:rPr lang="en-GB"/>
              <a:t>expand the dataset</a:t>
            </a:r>
            <a:r>
              <a:rPr lang="en-GB"/>
              <a:t>. H</a:t>
            </a:r>
            <a:r>
              <a:rPr lang="en-GB"/>
              <a:t>owever,</a:t>
            </a:r>
            <a:r>
              <a:rPr lang="en-GB"/>
              <a:t> it </a:t>
            </a:r>
            <a:r>
              <a:rPr lang="en-GB">
                <a:solidFill>
                  <a:srgbClr val="4A86E8"/>
                </a:solidFill>
              </a:rPr>
              <a:t>will break the </a:t>
            </a:r>
            <a:r>
              <a:rPr lang="en-GB">
                <a:solidFill>
                  <a:srgbClr val="4A86E8"/>
                </a:solidFill>
              </a:rPr>
              <a:t>time-</a:t>
            </a:r>
            <a:r>
              <a:rPr lang="en-GB">
                <a:solidFill>
                  <a:srgbClr val="4A86E8"/>
                </a:solidFill>
              </a:rPr>
              <a:t>stamped </a:t>
            </a:r>
            <a:r>
              <a:rPr lang="en-GB">
                <a:solidFill>
                  <a:srgbClr val="4A86E8"/>
                </a:solidFill>
              </a:rPr>
              <a:t>pattern</a:t>
            </a:r>
            <a:r>
              <a:rPr lang="en-GB"/>
              <a:t>,</a:t>
            </a:r>
            <a:r>
              <a:rPr lang="en-GB"/>
              <a:t> for it will introduce randomness by </a:t>
            </a:r>
            <a:r>
              <a:rPr lang="en-GB"/>
              <a:t>dividing</a:t>
            </a:r>
            <a:r>
              <a:rPr lang="en-GB"/>
              <a:t> the set into k-subsets and mixing them for each cross-validation cycle.  So, it is not appropriate for our kind of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While looking for a suitable augmentation method, we run into the</a:t>
            </a:r>
            <a:r>
              <a:rPr lang="en-GB" u="sng">
                <a:solidFill>
                  <a:srgbClr val="6AA84F"/>
                </a:solidFill>
              </a:rPr>
              <a:t> sliding window </a:t>
            </a:r>
            <a:r>
              <a:rPr lang="en-GB" u="sng">
                <a:solidFill>
                  <a:srgbClr val="6AA84F"/>
                </a:solidFill>
              </a:rPr>
              <a:t>approach</a:t>
            </a:r>
            <a:r>
              <a:rPr lang="en-GB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For time-series data like our TENG nanosensor data,  the sliding window or moving window method is frequently used.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sliding window method?</a:t>
            </a:r>
            <a:r>
              <a:rPr b="0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318650"/>
            <a:ext cx="80088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window of fixed size (500 in the image) is moved across that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</a:t>
            </a:r>
            <a:r>
              <a:rPr lang="en-GB">
                <a:solidFill>
                  <a:srgbClr val="FF9900"/>
                </a:solidFill>
              </a:rPr>
              <a:t> overlap</a:t>
            </a:r>
            <a:r>
              <a:rPr lang="en-GB"/>
              <a:t> of 0.9 (90%) ensures that </a:t>
            </a:r>
            <a:r>
              <a:rPr lang="en-GB">
                <a:solidFill>
                  <a:srgbClr val="FF9900"/>
                </a:solidFill>
              </a:rPr>
              <a:t>each window shares 90% of its sample with the previous one in each move. 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1"/>
                </a:solidFill>
              </a:rPr>
              <a:t>Stride</a:t>
            </a:r>
            <a:r>
              <a:rPr lang="en-GB"/>
              <a:t> is a dependent variable based on overlap. After calculating the percentage of reusing data, </a:t>
            </a:r>
            <a:r>
              <a:rPr lang="en-GB">
                <a:solidFill>
                  <a:schemeClr val="dk1"/>
                </a:solidFill>
              </a:rPr>
              <a:t>how far the window is moved each time</a:t>
            </a:r>
            <a:r>
              <a:rPr lang="en-GB"/>
              <a:t> is calculated. </a:t>
            </a:r>
            <a:br>
              <a:rPr lang="en-GB"/>
            </a:br>
            <a:r>
              <a:rPr lang="en-GB"/>
              <a:t>In this example :  stride = 500 * (1 - 0.9) = 50, so the window moves 50 steps forward each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25" y="3587325"/>
            <a:ext cx="34363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950" y="3099163"/>
            <a:ext cx="3889650" cy="2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Load and clean data (last entries don’t have a timestamp)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Generating training samples using sliding window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Experimented with different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Split data into Train / Validate / Test (70, 15, 15)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Prepare data for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Traditional MLs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Deep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Trying out different windows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Window size: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100 samples = 0.2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250 samples = 0.5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500 samples = 1 second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Overlap: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50%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80%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95%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99%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