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2047-2EF0-44EF-B139-AD74E8148E0E}" type="datetimeFigureOut">
              <a:rPr lang="sk-SK" smtClean="0"/>
              <a:t>27. 11. 2022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D576C2-A3D5-4117-88F5-A5A2AFA2DDE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494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2047-2EF0-44EF-B139-AD74E8148E0E}" type="datetimeFigureOut">
              <a:rPr lang="sk-SK" smtClean="0"/>
              <a:t>27. 11. 2022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D576C2-A3D5-4117-88F5-A5A2AFA2DDE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98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2047-2EF0-44EF-B139-AD74E8148E0E}" type="datetimeFigureOut">
              <a:rPr lang="sk-SK" smtClean="0"/>
              <a:t>27. 11. 2022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D576C2-A3D5-4117-88F5-A5A2AFA2DDE6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951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2047-2EF0-44EF-B139-AD74E8148E0E}" type="datetimeFigureOut">
              <a:rPr lang="sk-SK" smtClean="0"/>
              <a:t>27. 11. 2022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D576C2-A3D5-4117-88F5-A5A2AFA2DDE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61528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2047-2EF0-44EF-B139-AD74E8148E0E}" type="datetimeFigureOut">
              <a:rPr lang="sk-SK" smtClean="0"/>
              <a:t>27. 11. 2022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D576C2-A3D5-4117-88F5-A5A2AFA2DDE6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088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2047-2EF0-44EF-B139-AD74E8148E0E}" type="datetimeFigureOut">
              <a:rPr lang="sk-SK" smtClean="0"/>
              <a:t>27. 11. 2022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D576C2-A3D5-4117-88F5-A5A2AFA2DDE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91174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2047-2EF0-44EF-B139-AD74E8148E0E}" type="datetimeFigureOut">
              <a:rPr lang="sk-SK" smtClean="0"/>
              <a:t>27. 11. 2022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76C2-A3D5-4117-88F5-A5A2AFA2DDE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63998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2047-2EF0-44EF-B139-AD74E8148E0E}" type="datetimeFigureOut">
              <a:rPr lang="sk-SK" smtClean="0"/>
              <a:t>27. 11. 2022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76C2-A3D5-4117-88F5-A5A2AFA2DDE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2461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2047-2EF0-44EF-B139-AD74E8148E0E}" type="datetimeFigureOut">
              <a:rPr lang="sk-SK" smtClean="0"/>
              <a:t>27. 11. 2022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76C2-A3D5-4117-88F5-A5A2AFA2DDE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210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2047-2EF0-44EF-B139-AD74E8148E0E}" type="datetimeFigureOut">
              <a:rPr lang="sk-SK" smtClean="0"/>
              <a:t>27. 11. 2022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D576C2-A3D5-4117-88F5-A5A2AFA2DDE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51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2047-2EF0-44EF-B139-AD74E8148E0E}" type="datetimeFigureOut">
              <a:rPr lang="sk-SK" smtClean="0"/>
              <a:t>27. 11. 2022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D576C2-A3D5-4117-88F5-A5A2AFA2DDE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2859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2047-2EF0-44EF-B139-AD74E8148E0E}" type="datetimeFigureOut">
              <a:rPr lang="sk-SK" smtClean="0"/>
              <a:t>27. 11. 2022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D576C2-A3D5-4117-88F5-A5A2AFA2DDE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4831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2047-2EF0-44EF-B139-AD74E8148E0E}" type="datetimeFigureOut">
              <a:rPr lang="sk-SK" smtClean="0"/>
              <a:t>27. 11. 2022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76C2-A3D5-4117-88F5-A5A2AFA2DDE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301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2047-2EF0-44EF-B139-AD74E8148E0E}" type="datetimeFigureOut">
              <a:rPr lang="sk-SK" smtClean="0"/>
              <a:t>27. 11. 2022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76C2-A3D5-4117-88F5-A5A2AFA2DDE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2384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2047-2EF0-44EF-B139-AD74E8148E0E}" type="datetimeFigureOut">
              <a:rPr lang="sk-SK" smtClean="0"/>
              <a:t>27. 11. 2022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76C2-A3D5-4117-88F5-A5A2AFA2DDE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5465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2047-2EF0-44EF-B139-AD74E8148E0E}" type="datetimeFigureOut">
              <a:rPr lang="sk-SK" smtClean="0"/>
              <a:t>27. 11. 2022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D576C2-A3D5-4117-88F5-A5A2AFA2DDE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2231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2047-2EF0-44EF-B139-AD74E8148E0E}" type="datetimeFigureOut">
              <a:rPr lang="sk-SK" smtClean="0"/>
              <a:t>27. 11. 2022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D576C2-A3D5-4117-88F5-A5A2AFA2DDE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4130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7E3D-F0AA-37E7-9C6C-E128FBE5C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Holistický prístup k tvorbe serióznych hier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7254E-5195-F1F4-1356-310333917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b="1" dirty="0"/>
              <a:t>Lukáš Michalčák, FIIT STU</a:t>
            </a:r>
          </a:p>
          <a:p>
            <a:endParaRPr lang="en-US" dirty="0"/>
          </a:p>
          <a:p>
            <a:r>
              <a:rPr lang="sk-SK" sz="2100" dirty="0">
                <a:effectLst/>
              </a:rPr>
              <a:t>Semestrálny projekt v predmete Metódy inžinierskej práce, ak. rok 2022/2023, vedenie: Zuzana </a:t>
            </a:r>
            <a:r>
              <a:rPr lang="sk-SK" sz="2100" dirty="0" err="1">
                <a:effectLst/>
              </a:rPr>
              <a:t>Špitálová</a:t>
            </a:r>
            <a:endParaRPr lang="sk-SK" sz="2100" dirty="0"/>
          </a:p>
        </p:txBody>
      </p:sp>
    </p:spTree>
    <p:extLst>
      <p:ext uri="{BB962C8B-B14F-4D97-AF65-F5344CB8AC3E}">
        <p14:creationId xmlns:p14="http://schemas.microsoft.com/office/powerpoint/2010/main" val="1849527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4AE2-5E1D-9930-6EF7-431026AE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4" y="2583982"/>
            <a:ext cx="8911687" cy="2422542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 err="1"/>
              <a:t>Ďakujem</a:t>
            </a:r>
            <a:r>
              <a:rPr lang="en-US" sz="6000" dirty="0"/>
              <a:t> za </a:t>
            </a:r>
            <a:r>
              <a:rPr lang="en-US" sz="6000" dirty="0" err="1"/>
              <a:t>pozornosť</a:t>
            </a:r>
            <a:endParaRPr lang="sk-SK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2C11BA-FF77-3567-8378-1535FE49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945" y="432620"/>
            <a:ext cx="2866103" cy="28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08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9F2D-C413-20A6-F512-78A243F3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003" y="1223878"/>
            <a:ext cx="8911687" cy="1280890"/>
          </a:xfrm>
        </p:spPr>
        <p:txBody>
          <a:bodyPr/>
          <a:lstStyle/>
          <a:p>
            <a:r>
              <a:rPr lang="sk-SK" dirty="0"/>
              <a:t>Obsah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283F-5CF9-0D57-B487-253AF12D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290" y="2573594"/>
            <a:ext cx="8915400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 err="1"/>
              <a:t>Seriózne</a:t>
            </a:r>
            <a:r>
              <a:rPr lang="en-US" sz="2000" dirty="0"/>
              <a:t> </a:t>
            </a:r>
            <a:r>
              <a:rPr lang="en-US" sz="2000" dirty="0" err="1"/>
              <a:t>hry</a:t>
            </a:r>
            <a:r>
              <a:rPr lang="en-US" sz="2000" dirty="0"/>
              <a:t> – </a:t>
            </a:r>
            <a:r>
              <a:rPr lang="en-US" sz="2000" dirty="0" err="1"/>
              <a:t>definícia</a:t>
            </a:r>
            <a:r>
              <a:rPr lang="en-US" sz="2000" dirty="0"/>
              <a:t>, </a:t>
            </a:r>
            <a:r>
              <a:rPr lang="en-US" sz="2000" dirty="0" err="1"/>
              <a:t>pôvod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err="1"/>
              <a:t>Skladba</a:t>
            </a:r>
            <a:r>
              <a:rPr lang="en-US" sz="2000" dirty="0"/>
              <a:t> </a:t>
            </a:r>
            <a:r>
              <a:rPr lang="en-US" sz="2000" dirty="0" err="1"/>
              <a:t>serióznych</a:t>
            </a:r>
            <a:r>
              <a:rPr lang="en-US" sz="2000" dirty="0"/>
              <a:t> </a:t>
            </a:r>
            <a:r>
              <a:rPr lang="en-US" sz="2000" dirty="0" err="1"/>
              <a:t>hier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err="1"/>
              <a:t>Komerčné</a:t>
            </a:r>
            <a:r>
              <a:rPr lang="en-US" sz="2000" dirty="0"/>
              <a:t> a </a:t>
            </a:r>
            <a:r>
              <a:rPr lang="en-US" sz="2000" dirty="0" err="1"/>
              <a:t>seriózne</a:t>
            </a:r>
            <a:r>
              <a:rPr lang="en-US" sz="2000" dirty="0"/>
              <a:t> </a:t>
            </a:r>
            <a:r>
              <a:rPr lang="en-US" sz="2000" dirty="0" err="1"/>
              <a:t>hry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err="1"/>
              <a:t>Trh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err="1"/>
              <a:t>Herné</a:t>
            </a:r>
            <a:r>
              <a:rPr lang="en-US" sz="2000" dirty="0"/>
              <a:t> </a:t>
            </a:r>
            <a:r>
              <a:rPr lang="en-US" sz="2000" dirty="0" err="1"/>
              <a:t>teórie</a:t>
            </a:r>
            <a:r>
              <a:rPr lang="en-US" sz="2000" dirty="0"/>
              <a:t> a </a:t>
            </a:r>
            <a:r>
              <a:rPr lang="en-US" sz="2000" dirty="0" err="1"/>
              <a:t>frameworky</a:t>
            </a:r>
            <a:r>
              <a:rPr lang="en-US" sz="2000" dirty="0"/>
              <a:t> </a:t>
            </a:r>
            <a:r>
              <a:rPr lang="en-US" sz="2000" dirty="0" err="1"/>
              <a:t>serióznych</a:t>
            </a:r>
            <a:r>
              <a:rPr lang="en-US" sz="2000" dirty="0"/>
              <a:t> </a:t>
            </a:r>
            <a:r>
              <a:rPr lang="en-US" sz="2000" dirty="0" err="1"/>
              <a:t>hier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err="1"/>
              <a:t>Záver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err="1"/>
              <a:t>Zdroje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7134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3492-B49A-4327-06B3-A575225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393" y="1074597"/>
            <a:ext cx="8911687" cy="1280890"/>
          </a:xfrm>
        </p:spPr>
        <p:txBody>
          <a:bodyPr/>
          <a:lstStyle/>
          <a:p>
            <a:r>
              <a:rPr lang="en-US" dirty="0" err="1"/>
              <a:t>Seriózne</a:t>
            </a:r>
            <a:r>
              <a:rPr lang="en-US" dirty="0"/>
              <a:t> </a:t>
            </a:r>
            <a:r>
              <a:rPr lang="en-US" dirty="0" err="1"/>
              <a:t>hry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6DC7-7444-384C-522C-34DE6F2C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680" y="2631992"/>
            <a:ext cx="8915400" cy="3777622"/>
          </a:xfrm>
        </p:spPr>
        <p:txBody>
          <a:bodyPr/>
          <a:lstStyle/>
          <a:p>
            <a:r>
              <a:rPr lang="en-US" sz="2000" dirty="0" err="1"/>
              <a:t>Definícia</a:t>
            </a:r>
            <a:endParaRPr lang="en-US" sz="2000" dirty="0"/>
          </a:p>
          <a:p>
            <a:r>
              <a:rPr lang="en-US" sz="2000" dirty="0" err="1"/>
              <a:t>Pôvod</a:t>
            </a:r>
            <a:r>
              <a:rPr lang="en-US" sz="2000" dirty="0"/>
              <a:t> (Clark C </a:t>
            </a:r>
            <a:r>
              <a:rPr lang="en-US" sz="2000" dirty="0" err="1"/>
              <a:t>Abt</a:t>
            </a:r>
            <a:r>
              <a:rPr lang="en-US" sz="2000" dirty="0"/>
              <a:t>, Ben </a:t>
            </a:r>
            <a:r>
              <a:rPr lang="en-US" sz="2000" dirty="0" err="1"/>
              <a:t>Saywer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Rozšírenie</a:t>
            </a:r>
            <a:endParaRPr lang="en-US" sz="2000" dirty="0"/>
          </a:p>
          <a:p>
            <a:r>
              <a:rPr lang="en-US" sz="2000" dirty="0" err="1"/>
              <a:t>Problém</a:t>
            </a:r>
            <a:r>
              <a:rPr lang="en-US" sz="2000" dirty="0"/>
              <a:t> </a:t>
            </a:r>
            <a:r>
              <a:rPr lang="en-US" sz="2000" dirty="0" err="1"/>
              <a:t>rovnováhy</a:t>
            </a:r>
            <a:r>
              <a:rPr lang="en-US" sz="2000" dirty="0"/>
              <a:t> </a:t>
            </a:r>
            <a:r>
              <a:rPr lang="en-US" sz="2000" dirty="0" err="1"/>
              <a:t>serióznych</a:t>
            </a:r>
            <a:r>
              <a:rPr lang="en-US" sz="2000" dirty="0"/>
              <a:t> </a:t>
            </a:r>
            <a:r>
              <a:rPr lang="en-US" sz="2000" dirty="0" err="1"/>
              <a:t>hier</a:t>
            </a:r>
            <a:endParaRPr lang="en-US" sz="2000" dirty="0"/>
          </a:p>
          <a:p>
            <a:endParaRPr lang="en-US" dirty="0"/>
          </a:p>
          <a:p>
            <a:endParaRPr lang="sk-SK" dirty="0"/>
          </a:p>
        </p:txBody>
      </p:sp>
      <p:pic>
        <p:nvPicPr>
          <p:cNvPr id="1026" name="Picture 2" descr="Ben Sawyer | Play2PREVENT">
            <a:extLst>
              <a:ext uri="{FF2B5EF4-FFF2-40B4-BE49-F238E27FC236}">
                <a16:creationId xmlns:a16="http://schemas.microsoft.com/office/drawing/2014/main" id="{9226DCE5-BF8E-3326-3D3B-688AAD4E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874" y="632384"/>
            <a:ext cx="3446206" cy="344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581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">
            <a:extLst>
              <a:ext uri="{FF2B5EF4-FFF2-40B4-BE49-F238E27FC236}">
                <a16:creationId xmlns:a16="http://schemas.microsoft.com/office/drawing/2014/main" id="{AC21164F-9F96-E0AD-8060-56178FC41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24" y="968023"/>
            <a:ext cx="5549044" cy="49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49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D232-DA9D-81AD-F62D-D92C0473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918" y="1178523"/>
            <a:ext cx="8911687" cy="1280890"/>
          </a:xfrm>
        </p:spPr>
        <p:txBody>
          <a:bodyPr/>
          <a:lstStyle/>
          <a:p>
            <a:r>
              <a:rPr lang="en-US" dirty="0" err="1"/>
              <a:t>Komerčné</a:t>
            </a:r>
            <a:r>
              <a:rPr lang="en-US" dirty="0"/>
              <a:t> a </a:t>
            </a:r>
            <a:r>
              <a:rPr lang="en-US" dirty="0" err="1"/>
              <a:t>seriózne</a:t>
            </a:r>
            <a:r>
              <a:rPr lang="en-US" dirty="0"/>
              <a:t> </a:t>
            </a:r>
            <a:r>
              <a:rPr lang="en-US" dirty="0" err="1"/>
              <a:t>hry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2E7C-DDB5-6746-09EC-75CB05CD9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918" y="2792360"/>
            <a:ext cx="8915400" cy="3777622"/>
          </a:xfrm>
        </p:spPr>
        <p:txBody>
          <a:bodyPr/>
          <a:lstStyle/>
          <a:p>
            <a:r>
              <a:rPr lang="en-US" sz="2000" dirty="0" err="1"/>
              <a:t>Komerčné</a:t>
            </a:r>
            <a:r>
              <a:rPr lang="en-US" sz="2000" dirty="0"/>
              <a:t> </a:t>
            </a:r>
            <a:r>
              <a:rPr lang="en-US" sz="2000" dirty="0" err="1"/>
              <a:t>hry</a:t>
            </a:r>
            <a:r>
              <a:rPr lang="en-US" sz="2000" dirty="0"/>
              <a:t> – </a:t>
            </a:r>
            <a:r>
              <a:rPr lang="en-US" sz="2000" dirty="0" err="1"/>
              <a:t>seriózny</a:t>
            </a:r>
            <a:r>
              <a:rPr lang="en-US" sz="2000" dirty="0"/>
              <a:t> </a:t>
            </a:r>
            <a:r>
              <a:rPr lang="en-US" sz="2000" dirty="0" err="1"/>
              <a:t>účel</a:t>
            </a:r>
            <a:endParaRPr lang="en-US" sz="2000" dirty="0"/>
          </a:p>
          <a:p>
            <a:r>
              <a:rPr lang="en-US" sz="2000" dirty="0" err="1"/>
              <a:t>Komerčné</a:t>
            </a:r>
            <a:r>
              <a:rPr lang="en-US" sz="2000" dirty="0"/>
              <a:t> </a:t>
            </a:r>
            <a:r>
              <a:rPr lang="en-US" sz="2000" dirty="0" err="1"/>
              <a:t>hry</a:t>
            </a:r>
            <a:r>
              <a:rPr lang="en-US" sz="2000" dirty="0"/>
              <a:t> – </a:t>
            </a:r>
            <a:r>
              <a:rPr lang="en-US" sz="2000" dirty="0" err="1"/>
              <a:t>simulátory</a:t>
            </a:r>
            <a:endParaRPr lang="en-US" sz="2000" dirty="0"/>
          </a:p>
          <a:p>
            <a:r>
              <a:rPr lang="en-US" sz="2000" dirty="0"/>
              <a:t>Paradox Interactive – Europa Universalis</a:t>
            </a:r>
          </a:p>
          <a:p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33BC7E62-EF1C-7560-C932-06B127EEF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80" y="1818968"/>
            <a:ext cx="4775666" cy="250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66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71FE38-8682-983E-721A-AD7B27E4E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23132"/>
              </p:ext>
            </p:extLst>
          </p:nvPr>
        </p:nvGraphicFramePr>
        <p:xfrm>
          <a:off x="3060194" y="968023"/>
          <a:ext cx="8021105" cy="4924777"/>
        </p:xfrm>
        <a:graphic>
          <a:graphicData uri="http://schemas.openxmlformats.org/drawingml/2006/table">
            <a:tbl>
              <a:tblPr firstRow="1" bandRow="1"/>
              <a:tblGrid>
                <a:gridCol w="1849055">
                  <a:extLst>
                    <a:ext uri="{9D8B030D-6E8A-4147-A177-3AD203B41FA5}">
                      <a16:colId xmlns:a16="http://schemas.microsoft.com/office/drawing/2014/main" val="159831992"/>
                    </a:ext>
                  </a:extLst>
                </a:gridCol>
                <a:gridCol w="3086025">
                  <a:extLst>
                    <a:ext uri="{9D8B030D-6E8A-4147-A177-3AD203B41FA5}">
                      <a16:colId xmlns:a16="http://schemas.microsoft.com/office/drawing/2014/main" val="3550748769"/>
                    </a:ext>
                  </a:extLst>
                </a:gridCol>
                <a:gridCol w="3086025">
                  <a:extLst>
                    <a:ext uri="{9D8B030D-6E8A-4147-A177-3AD203B41FA5}">
                      <a16:colId xmlns:a16="http://schemas.microsoft.com/office/drawing/2014/main" val="1239555966"/>
                    </a:ext>
                  </a:extLst>
                </a:gridCol>
              </a:tblGrid>
              <a:tr h="37882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Expectations of revenue growth in serious games' market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06802"/>
                  </a:ext>
                </a:extLst>
              </a:tr>
              <a:tr h="37882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 revenue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Growth percentage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300154"/>
                  </a:ext>
                </a:extLst>
              </a:tr>
              <a:tr h="37882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$5.94 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13506"/>
                  </a:ext>
                </a:extLst>
              </a:tr>
              <a:tr h="37882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$7.32 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8551"/>
                  </a:ext>
                </a:extLst>
              </a:tr>
              <a:tr h="37882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$8.37 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41283"/>
                  </a:ext>
                </a:extLst>
              </a:tr>
              <a:tr h="37882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$9.03 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48100"/>
                  </a:ext>
                </a:extLst>
              </a:tr>
              <a:tr h="37882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$10.56 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544457"/>
                  </a:ext>
                </a:extLst>
              </a:tr>
              <a:tr h="37882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$12.46 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055248"/>
                  </a:ext>
                </a:extLst>
              </a:tr>
              <a:tr h="37882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2026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$13.24 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608905"/>
                  </a:ext>
                </a:extLst>
              </a:tr>
              <a:tr h="37882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2027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$14.49 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401989"/>
                  </a:ext>
                </a:extLst>
              </a:tr>
              <a:tr h="37882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2028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$15.10 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569304"/>
                  </a:ext>
                </a:extLst>
              </a:tr>
              <a:tr h="37882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2029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$17.83 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171033"/>
                  </a:ext>
                </a:extLst>
              </a:tr>
              <a:tr h="37882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$18.47 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13627" marR="13627" marT="13627" marB="0" anchor="b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071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699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7C4B-161F-9F55-5112-81AE4AAF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155052"/>
            <a:ext cx="8911687" cy="1280890"/>
          </a:xfrm>
        </p:spPr>
        <p:txBody>
          <a:bodyPr/>
          <a:lstStyle/>
          <a:p>
            <a:r>
              <a:rPr lang="en-US" dirty="0" err="1"/>
              <a:t>Herné</a:t>
            </a:r>
            <a:r>
              <a:rPr lang="en-US" dirty="0"/>
              <a:t> </a:t>
            </a:r>
            <a:r>
              <a:rPr lang="en-US" dirty="0" err="1"/>
              <a:t>teórie</a:t>
            </a:r>
            <a:r>
              <a:rPr lang="en-US" dirty="0"/>
              <a:t> a </a:t>
            </a:r>
            <a:r>
              <a:rPr lang="en-US" dirty="0" err="1"/>
              <a:t>frameworky</a:t>
            </a:r>
            <a:r>
              <a:rPr lang="en-US" dirty="0"/>
              <a:t> </a:t>
            </a:r>
            <a:r>
              <a:rPr lang="en-US" dirty="0" err="1"/>
              <a:t>serióznych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CFD5D-8893-66AD-3DB2-59F5DB2B8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2644877"/>
            <a:ext cx="8915400" cy="3777622"/>
          </a:xfrm>
        </p:spPr>
        <p:txBody>
          <a:bodyPr/>
          <a:lstStyle/>
          <a:p>
            <a:r>
              <a:rPr lang="en-US" sz="2000" dirty="0" err="1"/>
              <a:t>Konštruktivizmus</a:t>
            </a:r>
            <a:r>
              <a:rPr lang="en-US" sz="2000" dirty="0"/>
              <a:t>, </a:t>
            </a:r>
            <a:r>
              <a:rPr lang="en-US" sz="2000" dirty="0" err="1"/>
              <a:t>sociokonštruktivizmus</a:t>
            </a:r>
            <a:endParaRPr lang="en-US" sz="2000" dirty="0"/>
          </a:p>
          <a:p>
            <a:r>
              <a:rPr lang="en-US" sz="2000" dirty="0" err="1"/>
              <a:t>Kognitivizmus</a:t>
            </a:r>
            <a:endParaRPr lang="en-US" sz="2000" dirty="0"/>
          </a:p>
          <a:p>
            <a:r>
              <a:rPr lang="en-US" sz="2000" dirty="0" err="1"/>
              <a:t>Humanizmus</a:t>
            </a:r>
            <a:endParaRPr lang="en-US" sz="2000" dirty="0"/>
          </a:p>
          <a:p>
            <a:r>
              <a:rPr lang="en-US" sz="2000" dirty="0"/>
              <a:t>The Mechanics, Dynamics and Aesthetics framework</a:t>
            </a:r>
          </a:p>
          <a:p>
            <a:r>
              <a:rPr lang="sk-SK" sz="2000" dirty="0" err="1"/>
              <a:t>Elemental</a:t>
            </a:r>
            <a:r>
              <a:rPr lang="sk-SK" sz="2000" dirty="0"/>
              <a:t> </a:t>
            </a:r>
            <a:r>
              <a:rPr lang="sk-SK" sz="2000" dirty="0" err="1"/>
              <a:t>Tetrad</a:t>
            </a:r>
            <a:r>
              <a:rPr lang="en-US" sz="2000" dirty="0"/>
              <a:t>: Aesthetics, Mechanics, Technology and Story</a:t>
            </a:r>
          </a:p>
          <a:p>
            <a:r>
              <a:rPr lang="en-US" sz="2000" dirty="0"/>
              <a:t>The Design, Play, and Experience Framework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808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84FF-F196-A7F6-0ABD-2EB5B075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009" y="1174717"/>
            <a:ext cx="8911687" cy="1280890"/>
          </a:xfrm>
        </p:spPr>
        <p:txBody>
          <a:bodyPr/>
          <a:lstStyle/>
          <a:p>
            <a:r>
              <a:rPr lang="en-US" dirty="0" err="1"/>
              <a:t>Záver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6B88-F511-ED1D-D68B-1DD19013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296" y="282185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 err="1"/>
              <a:t>Optimálnejší</a:t>
            </a:r>
            <a:r>
              <a:rPr lang="en-US" sz="2000" dirty="0"/>
              <a:t> framework</a:t>
            </a:r>
          </a:p>
          <a:p>
            <a:r>
              <a:rPr lang="en-US" sz="2000" dirty="0" err="1"/>
              <a:t>Rovnováha</a:t>
            </a:r>
            <a:r>
              <a:rPr lang="en-US" sz="2000" dirty="0"/>
              <a:t> </a:t>
            </a:r>
            <a:r>
              <a:rPr lang="en-US" sz="2000" dirty="0" err="1"/>
              <a:t>zábavy</a:t>
            </a:r>
            <a:r>
              <a:rPr lang="en-US" sz="2000" dirty="0"/>
              <a:t> a </a:t>
            </a:r>
            <a:r>
              <a:rPr lang="en-US" sz="2000" dirty="0" err="1"/>
              <a:t>výučby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844318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583F-57DA-6F94-46A3-18347DD4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Zdroje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70440-5562-AE72-1F1D-47BC22798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38865"/>
            <a:ext cx="8915400" cy="5407741"/>
          </a:xfrm>
        </p:spPr>
        <p:txBody>
          <a:bodyPr>
            <a:normAutofit/>
          </a:bodyPr>
          <a:lstStyle/>
          <a:p>
            <a:r>
              <a:rPr lang="sk-SK" sz="1600" dirty="0"/>
              <a:t>[1] </a:t>
            </a:r>
            <a:r>
              <a:rPr lang="sk-SK" sz="1600" dirty="0" err="1"/>
              <a:t>Julian</a:t>
            </a:r>
            <a:r>
              <a:rPr lang="sk-SK" sz="1600" dirty="0"/>
              <a:t> </a:t>
            </a:r>
            <a:r>
              <a:rPr lang="sk-SK" sz="1600" dirty="0" err="1"/>
              <a:t>Alvarez</a:t>
            </a:r>
            <a:r>
              <a:rPr lang="sk-SK" sz="1600" dirty="0"/>
              <a:t>, </a:t>
            </a:r>
            <a:r>
              <a:rPr lang="sk-SK" sz="1600" dirty="0" err="1"/>
              <a:t>Damien</a:t>
            </a:r>
            <a:r>
              <a:rPr lang="sk-SK" sz="1600" dirty="0"/>
              <a:t> </a:t>
            </a:r>
            <a:r>
              <a:rPr lang="sk-SK" sz="1600" dirty="0" err="1"/>
              <a:t>Djaouti</a:t>
            </a:r>
            <a:r>
              <a:rPr lang="sk-SK" sz="1600" dirty="0"/>
              <a:t>, et al. </a:t>
            </a:r>
            <a:r>
              <a:rPr lang="sk-SK" sz="1600" dirty="0" err="1"/>
              <a:t>An</a:t>
            </a:r>
            <a:r>
              <a:rPr lang="sk-SK" sz="1600" dirty="0"/>
              <a:t> </a:t>
            </a:r>
            <a:r>
              <a:rPr lang="sk-SK" sz="1600" dirty="0" err="1"/>
              <a:t>introduction</a:t>
            </a:r>
            <a:r>
              <a:rPr lang="sk-SK" sz="1600" dirty="0"/>
              <a:t> to </a:t>
            </a:r>
            <a:r>
              <a:rPr lang="sk-SK" sz="1600" dirty="0" err="1"/>
              <a:t>serious</a:t>
            </a:r>
            <a:r>
              <a:rPr lang="sk-SK" sz="1600" dirty="0"/>
              <a:t> game </a:t>
            </a:r>
            <a:r>
              <a:rPr lang="sk-SK" sz="1600" dirty="0" err="1"/>
              <a:t>denitions</a:t>
            </a:r>
            <a:r>
              <a:rPr lang="sk-SK" sz="1600" dirty="0"/>
              <a:t> and </a:t>
            </a:r>
            <a:r>
              <a:rPr lang="sk-SK" sz="1600" dirty="0" err="1"/>
              <a:t>concepts</a:t>
            </a:r>
            <a:r>
              <a:rPr lang="sk-SK" sz="1600" dirty="0"/>
              <a:t>. </a:t>
            </a:r>
            <a:r>
              <a:rPr lang="sk-SK" sz="1600" dirty="0" err="1"/>
              <a:t>Serious</a:t>
            </a:r>
            <a:r>
              <a:rPr lang="sk-SK" sz="1600" dirty="0"/>
              <a:t> </a:t>
            </a:r>
            <a:r>
              <a:rPr lang="sk-SK" sz="1600" dirty="0" err="1"/>
              <a:t>games</a:t>
            </a:r>
            <a:r>
              <a:rPr lang="sk-SK" sz="1600" dirty="0"/>
              <a:t> &amp; </a:t>
            </a:r>
            <a:r>
              <a:rPr lang="sk-SK" sz="1600" dirty="0" err="1"/>
              <a:t>simulation</a:t>
            </a:r>
            <a:r>
              <a:rPr lang="sk-SK" sz="1600" dirty="0"/>
              <a:t> </a:t>
            </a:r>
            <a:r>
              <a:rPr lang="sk-SK" sz="1600" dirty="0" err="1"/>
              <a:t>for</a:t>
            </a:r>
            <a:r>
              <a:rPr lang="sk-SK" sz="1600" dirty="0"/>
              <a:t> </a:t>
            </a:r>
            <a:r>
              <a:rPr lang="sk-SK" sz="1600" dirty="0" err="1"/>
              <a:t>risks</a:t>
            </a:r>
            <a:r>
              <a:rPr lang="sk-SK" sz="1600" dirty="0"/>
              <a:t> management, 11(1):11{15, 2011.</a:t>
            </a:r>
            <a:endParaRPr lang="en-US" sz="1600" dirty="0"/>
          </a:p>
          <a:p>
            <a:r>
              <a:rPr lang="sk-SK" sz="1600" dirty="0"/>
              <a:t>[2] </a:t>
            </a:r>
            <a:r>
              <a:rPr lang="sk-SK" sz="1600" dirty="0" err="1"/>
              <a:t>Ji-Young</a:t>
            </a:r>
            <a:r>
              <a:rPr lang="sk-SK" sz="1600" dirty="0"/>
              <a:t> </a:t>
            </a:r>
            <a:r>
              <a:rPr lang="sk-SK" sz="1600" dirty="0" err="1"/>
              <a:t>An</a:t>
            </a:r>
            <a:r>
              <a:rPr lang="sk-SK" sz="1600" dirty="0"/>
              <a:t>. </a:t>
            </a:r>
            <a:r>
              <a:rPr lang="sk-SK" sz="1600" dirty="0" err="1"/>
              <a:t>Subconscious</a:t>
            </a:r>
            <a:r>
              <a:rPr lang="sk-SK" sz="1600" dirty="0"/>
              <a:t> </a:t>
            </a:r>
            <a:r>
              <a:rPr lang="sk-SK" sz="1600" dirty="0" err="1"/>
              <a:t>learning</a:t>
            </a:r>
            <a:r>
              <a:rPr lang="sk-SK" sz="1600" dirty="0"/>
              <a:t> </a:t>
            </a:r>
            <a:r>
              <a:rPr lang="sk-SK" sz="1600" dirty="0" err="1"/>
              <a:t>via</a:t>
            </a:r>
            <a:r>
              <a:rPr lang="sk-SK" sz="1600" dirty="0"/>
              <a:t> </a:t>
            </a:r>
            <a:r>
              <a:rPr lang="sk-SK" sz="1600" dirty="0" err="1"/>
              <a:t>games</a:t>
            </a:r>
            <a:r>
              <a:rPr lang="sk-SK" sz="1600" dirty="0"/>
              <a:t> and </a:t>
            </a:r>
            <a:r>
              <a:rPr lang="sk-SK" sz="1600" dirty="0" err="1"/>
              <a:t>social</a:t>
            </a:r>
            <a:r>
              <a:rPr lang="sk-SK" sz="1600" dirty="0"/>
              <a:t> </a:t>
            </a:r>
            <a:r>
              <a:rPr lang="sk-SK" sz="1600" dirty="0" err="1"/>
              <a:t>media</a:t>
            </a:r>
            <a:r>
              <a:rPr lang="sk-SK" sz="1600" dirty="0"/>
              <a:t>. </a:t>
            </a:r>
            <a:r>
              <a:rPr lang="sk-SK" sz="1600" dirty="0" err="1"/>
              <a:t>Healthcare</a:t>
            </a:r>
            <a:r>
              <a:rPr lang="sk-SK" sz="1600" dirty="0"/>
              <a:t> </a:t>
            </a:r>
            <a:r>
              <a:rPr lang="sk-SK" sz="1600" dirty="0" err="1"/>
              <a:t>Informatics</a:t>
            </a:r>
            <a:r>
              <a:rPr lang="sk-SK" sz="1600" dirty="0"/>
              <a:t> </a:t>
            </a:r>
            <a:r>
              <a:rPr lang="sk-SK" sz="1600" dirty="0" err="1"/>
              <a:t>Research</a:t>
            </a:r>
            <a:r>
              <a:rPr lang="sk-SK" sz="1600" dirty="0"/>
              <a:t>, 21(3):206{208, 2015. </a:t>
            </a:r>
            <a:endParaRPr lang="en-US" sz="1600" dirty="0"/>
          </a:p>
          <a:p>
            <a:r>
              <a:rPr lang="sk-SK" sz="1600" dirty="0"/>
              <a:t>[3] </a:t>
            </a:r>
            <a:r>
              <a:rPr lang="sk-SK" sz="1600" dirty="0" err="1"/>
              <a:t>Simon</a:t>
            </a:r>
            <a:r>
              <a:rPr lang="sk-SK" sz="1600" dirty="0"/>
              <a:t> </a:t>
            </a:r>
            <a:r>
              <a:rPr lang="sk-SK" sz="1600" dirty="0" err="1"/>
              <a:t>Egenfeldt-Nielsen</a:t>
            </a:r>
            <a:r>
              <a:rPr lang="sk-SK" sz="1600" dirty="0"/>
              <a:t>. </a:t>
            </a:r>
            <a:r>
              <a:rPr lang="sk-SK" sz="1600" dirty="0" err="1"/>
              <a:t>Europa</a:t>
            </a:r>
            <a:r>
              <a:rPr lang="sk-SK" sz="1600" dirty="0"/>
              <a:t> </a:t>
            </a:r>
            <a:r>
              <a:rPr lang="sk-SK" sz="1600" dirty="0" err="1"/>
              <a:t>universalis</a:t>
            </a:r>
            <a:r>
              <a:rPr lang="sk-SK" sz="1600" dirty="0"/>
              <a:t> ii: </a:t>
            </a:r>
            <a:r>
              <a:rPr lang="sk-SK" sz="1600" dirty="0" err="1"/>
              <a:t>Conquest</a:t>
            </a:r>
            <a:r>
              <a:rPr lang="sk-SK" sz="1600" dirty="0"/>
              <a:t>, </a:t>
            </a:r>
            <a:r>
              <a:rPr lang="sk-SK" sz="1600" dirty="0" err="1"/>
              <a:t>trading</a:t>
            </a:r>
            <a:r>
              <a:rPr lang="sk-SK" sz="1600" dirty="0"/>
              <a:t>, </a:t>
            </a:r>
            <a:r>
              <a:rPr lang="sk-SK" sz="1600" dirty="0" err="1"/>
              <a:t>diplomacy</a:t>
            </a:r>
            <a:r>
              <a:rPr lang="sk-SK" sz="1600" dirty="0"/>
              <a:t> </a:t>
            </a:r>
            <a:r>
              <a:rPr lang="sk-SK" sz="1600" dirty="0" err="1"/>
              <a:t>from</a:t>
            </a:r>
            <a:r>
              <a:rPr lang="sk-SK" sz="1600" dirty="0"/>
              <a:t> </a:t>
            </a:r>
            <a:r>
              <a:rPr lang="sk-SK" sz="1600" dirty="0" err="1"/>
              <a:t>the</a:t>
            </a:r>
            <a:r>
              <a:rPr lang="sk-SK" sz="1600" dirty="0"/>
              <a:t> </a:t>
            </a:r>
            <a:r>
              <a:rPr lang="sk-SK" sz="1600" dirty="0" err="1"/>
              <a:t>middle</a:t>
            </a:r>
            <a:r>
              <a:rPr lang="sk-SK" sz="1600" dirty="0"/>
              <a:t> </a:t>
            </a:r>
            <a:r>
              <a:rPr lang="sk-SK" sz="1600" dirty="0" err="1"/>
              <a:t>ages</a:t>
            </a:r>
            <a:r>
              <a:rPr lang="sk-SK" sz="1600" dirty="0"/>
              <a:t> to </a:t>
            </a:r>
            <a:r>
              <a:rPr lang="sk-SK" sz="1600" dirty="0" err="1"/>
              <a:t>napoleon</a:t>
            </a:r>
            <a:r>
              <a:rPr lang="sk-SK" sz="1600" dirty="0"/>
              <a:t>. </a:t>
            </a:r>
            <a:r>
              <a:rPr lang="sk-SK" sz="1600" dirty="0" err="1"/>
              <a:t>Well</a:t>
            </a:r>
            <a:r>
              <a:rPr lang="sk-SK" sz="1600" dirty="0"/>
              <a:t> </a:t>
            </a:r>
            <a:r>
              <a:rPr lang="sk-SK" sz="1600" dirty="0" err="1"/>
              <a:t>Played</a:t>
            </a:r>
            <a:r>
              <a:rPr lang="sk-SK" sz="1600" dirty="0"/>
              <a:t>, 1(3), 2012. </a:t>
            </a:r>
            <a:endParaRPr lang="en-US" sz="1600" dirty="0"/>
          </a:p>
          <a:p>
            <a:r>
              <a:rPr lang="sk-SK" sz="1600" dirty="0"/>
              <a:t>[4] </a:t>
            </a:r>
            <a:r>
              <a:rPr lang="sk-SK" sz="1600" dirty="0" err="1"/>
              <a:t>Konstantin</a:t>
            </a:r>
            <a:r>
              <a:rPr lang="sk-SK" sz="1600" dirty="0"/>
              <a:t> </a:t>
            </a:r>
            <a:r>
              <a:rPr lang="sk-SK" sz="1600" dirty="0" err="1"/>
              <a:t>Mitgutsch</a:t>
            </a:r>
            <a:r>
              <a:rPr lang="sk-SK" sz="1600" dirty="0"/>
              <a:t> and </a:t>
            </a:r>
            <a:r>
              <a:rPr lang="sk-SK" sz="1600" dirty="0" err="1"/>
              <a:t>Narda</a:t>
            </a:r>
            <a:r>
              <a:rPr lang="sk-SK" sz="1600" dirty="0"/>
              <a:t> </a:t>
            </a:r>
            <a:r>
              <a:rPr lang="sk-SK" sz="1600" dirty="0" err="1"/>
              <a:t>Alvarado</a:t>
            </a:r>
            <a:r>
              <a:rPr lang="sk-SK" sz="1600" dirty="0"/>
              <a:t>. </a:t>
            </a:r>
            <a:r>
              <a:rPr lang="sk-SK" sz="1600" dirty="0" err="1"/>
              <a:t>Purposeful</a:t>
            </a:r>
            <a:r>
              <a:rPr lang="sk-SK" sz="1600" dirty="0"/>
              <a:t> by design? a </a:t>
            </a:r>
            <a:r>
              <a:rPr lang="sk-SK" sz="1600" dirty="0" err="1"/>
              <a:t>serious</a:t>
            </a:r>
            <a:r>
              <a:rPr lang="sk-SK" sz="1600" dirty="0"/>
              <a:t> game design </a:t>
            </a:r>
            <a:r>
              <a:rPr lang="sk-SK" sz="1600" dirty="0" err="1"/>
              <a:t>assessment</a:t>
            </a:r>
            <a:r>
              <a:rPr lang="sk-SK" sz="1600" dirty="0"/>
              <a:t> </a:t>
            </a:r>
            <a:r>
              <a:rPr lang="sk-SK" sz="1600" dirty="0" err="1"/>
              <a:t>framework</a:t>
            </a:r>
            <a:r>
              <a:rPr lang="sk-SK" sz="1600" dirty="0"/>
              <a:t>. In </a:t>
            </a:r>
            <a:r>
              <a:rPr lang="sk-SK" sz="1600" dirty="0" err="1"/>
              <a:t>Proceedings</a:t>
            </a:r>
            <a:r>
              <a:rPr lang="sk-SK" sz="1600" dirty="0"/>
              <a:t> of </a:t>
            </a:r>
            <a:r>
              <a:rPr lang="sk-SK" sz="1600" dirty="0" err="1"/>
              <a:t>the</a:t>
            </a:r>
            <a:r>
              <a:rPr lang="sk-SK" sz="1600" dirty="0"/>
              <a:t> International </a:t>
            </a:r>
            <a:r>
              <a:rPr lang="sk-SK" sz="1600" dirty="0" err="1"/>
              <a:t>Conference</a:t>
            </a:r>
            <a:r>
              <a:rPr lang="sk-SK" sz="1600" dirty="0"/>
              <a:t> on </a:t>
            </a:r>
            <a:r>
              <a:rPr lang="sk-SK" sz="1600" dirty="0" err="1"/>
              <a:t>the</a:t>
            </a:r>
            <a:r>
              <a:rPr lang="sk-SK" sz="1600" dirty="0"/>
              <a:t> </a:t>
            </a:r>
            <a:r>
              <a:rPr lang="sk-SK" sz="1600" dirty="0" err="1"/>
              <a:t>foundations</a:t>
            </a:r>
            <a:r>
              <a:rPr lang="sk-SK" sz="1600" dirty="0"/>
              <a:t> of </a:t>
            </a:r>
            <a:r>
              <a:rPr lang="sk-SK" sz="1600" dirty="0" err="1"/>
              <a:t>digital</a:t>
            </a:r>
            <a:r>
              <a:rPr lang="sk-SK" sz="1600" dirty="0"/>
              <a:t> </a:t>
            </a:r>
            <a:r>
              <a:rPr lang="sk-SK" sz="1600" dirty="0" err="1"/>
              <a:t>games</a:t>
            </a:r>
            <a:r>
              <a:rPr lang="sk-SK" sz="1600" dirty="0"/>
              <a:t>, </a:t>
            </a:r>
            <a:r>
              <a:rPr lang="sk-SK" sz="1600" dirty="0" err="1"/>
              <a:t>pages</a:t>
            </a:r>
            <a:r>
              <a:rPr lang="sk-SK" sz="1600" dirty="0"/>
              <a:t> 121{128, 2012. </a:t>
            </a:r>
            <a:endParaRPr lang="en-US" sz="1600" dirty="0"/>
          </a:p>
          <a:p>
            <a:r>
              <a:rPr lang="sk-SK" sz="1600" dirty="0"/>
              <a:t>[5] Gabriel C </a:t>
            </a:r>
            <a:r>
              <a:rPr lang="sk-SK" sz="1600" dirty="0" err="1"/>
              <a:t>Natucci</a:t>
            </a:r>
            <a:r>
              <a:rPr lang="sk-SK" sz="1600" dirty="0"/>
              <a:t> and </a:t>
            </a:r>
            <a:r>
              <a:rPr lang="sk-SK" sz="1600" dirty="0" err="1"/>
              <a:t>Marcos</a:t>
            </a:r>
            <a:r>
              <a:rPr lang="sk-SK" sz="1600" dirty="0"/>
              <a:t> AF </a:t>
            </a:r>
            <a:r>
              <a:rPr lang="sk-SK" sz="1600" dirty="0" err="1"/>
              <a:t>Borges</a:t>
            </a:r>
            <a:r>
              <a:rPr lang="sk-SK" sz="1600" dirty="0"/>
              <a:t>. </a:t>
            </a:r>
            <a:r>
              <a:rPr lang="sk-SK" sz="1600" dirty="0" err="1"/>
              <a:t>The</a:t>
            </a:r>
            <a:r>
              <a:rPr lang="sk-SK" sz="1600" dirty="0"/>
              <a:t> </a:t>
            </a:r>
            <a:r>
              <a:rPr lang="sk-SK" sz="1600" dirty="0" err="1"/>
              <a:t>experience</a:t>
            </a:r>
            <a:r>
              <a:rPr lang="sk-SK" sz="1600" dirty="0"/>
              <a:t>, </a:t>
            </a:r>
            <a:r>
              <a:rPr lang="sk-SK" sz="1600" dirty="0" err="1"/>
              <a:t>dynamics</a:t>
            </a:r>
            <a:r>
              <a:rPr lang="sk-SK" sz="1600" dirty="0"/>
              <a:t> and </a:t>
            </a:r>
            <a:r>
              <a:rPr lang="sk-SK" sz="1600" dirty="0" err="1"/>
              <a:t>artifacts</a:t>
            </a:r>
            <a:r>
              <a:rPr lang="sk-SK" sz="1600" dirty="0"/>
              <a:t> </a:t>
            </a:r>
            <a:r>
              <a:rPr lang="sk-SK" sz="1600" dirty="0" err="1"/>
              <a:t>framework</a:t>
            </a:r>
            <a:r>
              <a:rPr lang="sk-SK" sz="1600" dirty="0"/>
              <a:t>: </a:t>
            </a:r>
            <a:r>
              <a:rPr lang="sk-SK" sz="1600" dirty="0" err="1"/>
              <a:t>Towards</a:t>
            </a:r>
            <a:r>
              <a:rPr lang="sk-SK" sz="1600" dirty="0"/>
              <a:t> a </a:t>
            </a:r>
            <a:r>
              <a:rPr lang="sk-SK" sz="1600" dirty="0" err="1"/>
              <a:t>holistic</a:t>
            </a:r>
            <a:r>
              <a:rPr lang="sk-SK" sz="1600" dirty="0"/>
              <a:t> model </a:t>
            </a:r>
            <a:r>
              <a:rPr lang="sk-SK" sz="1600" dirty="0" err="1"/>
              <a:t>for</a:t>
            </a:r>
            <a:r>
              <a:rPr lang="sk-SK" sz="1600" dirty="0"/>
              <a:t> </a:t>
            </a:r>
            <a:r>
              <a:rPr lang="sk-SK" sz="1600" dirty="0" err="1"/>
              <a:t>designing</a:t>
            </a:r>
            <a:r>
              <a:rPr lang="sk-SK" sz="1600" dirty="0"/>
              <a:t> </a:t>
            </a:r>
            <a:r>
              <a:rPr lang="sk-SK" sz="1600" dirty="0" err="1"/>
              <a:t>serious</a:t>
            </a:r>
            <a:r>
              <a:rPr lang="sk-SK" sz="1600" dirty="0"/>
              <a:t> and </a:t>
            </a:r>
            <a:r>
              <a:rPr lang="sk-SK" sz="1600" dirty="0" err="1"/>
              <a:t>entertainment</a:t>
            </a:r>
            <a:r>
              <a:rPr lang="sk-SK" sz="1600" dirty="0"/>
              <a:t> </a:t>
            </a:r>
            <a:r>
              <a:rPr lang="sk-SK" sz="1600" dirty="0" err="1"/>
              <a:t>games</a:t>
            </a:r>
            <a:r>
              <a:rPr lang="sk-SK" sz="1600" dirty="0"/>
              <a:t>. In 2021 IEEE </a:t>
            </a:r>
            <a:r>
              <a:rPr lang="sk-SK" sz="1600" dirty="0" err="1"/>
              <a:t>Conference</a:t>
            </a:r>
            <a:r>
              <a:rPr lang="sk-SK" sz="1600" dirty="0"/>
              <a:t> on </a:t>
            </a:r>
            <a:r>
              <a:rPr lang="sk-SK" sz="1600" dirty="0" err="1"/>
              <a:t>Games</a:t>
            </a:r>
            <a:r>
              <a:rPr lang="sk-SK" sz="1600" dirty="0"/>
              <a:t> (</a:t>
            </a:r>
            <a:r>
              <a:rPr lang="sk-SK" sz="1600" dirty="0" err="1"/>
              <a:t>CoG</a:t>
            </a:r>
            <a:r>
              <a:rPr lang="sk-SK" sz="1600" dirty="0"/>
              <a:t>), </a:t>
            </a:r>
            <a:r>
              <a:rPr lang="sk-SK" sz="1600" dirty="0" err="1"/>
              <a:t>pages</a:t>
            </a:r>
            <a:r>
              <a:rPr lang="sk-SK" sz="1600" dirty="0"/>
              <a:t> 1{8. IEEE, 2021. </a:t>
            </a:r>
            <a:endParaRPr lang="en-US" sz="1600" dirty="0"/>
          </a:p>
          <a:p>
            <a:r>
              <a:rPr lang="sk-SK" sz="1600" dirty="0"/>
              <a:t>[6] </a:t>
            </a:r>
            <a:r>
              <a:rPr lang="sk-SK" sz="1600" dirty="0" err="1"/>
              <a:t>Guillermo</a:t>
            </a:r>
            <a:r>
              <a:rPr lang="sk-SK" sz="1600" dirty="0"/>
              <a:t> </a:t>
            </a:r>
            <a:r>
              <a:rPr lang="sk-SK" sz="1600" dirty="0" err="1"/>
              <a:t>Owen</a:t>
            </a:r>
            <a:r>
              <a:rPr lang="sk-SK" sz="1600" dirty="0"/>
              <a:t>. Game </a:t>
            </a:r>
            <a:r>
              <a:rPr lang="sk-SK" sz="1600" dirty="0" err="1"/>
              <a:t>theory</a:t>
            </a:r>
            <a:r>
              <a:rPr lang="sk-SK" sz="1600" dirty="0"/>
              <a:t>. </a:t>
            </a:r>
            <a:r>
              <a:rPr lang="sk-SK" sz="1600" dirty="0" err="1"/>
              <a:t>Emerald</a:t>
            </a:r>
            <a:r>
              <a:rPr lang="sk-SK" sz="1600" dirty="0"/>
              <a:t> Group </a:t>
            </a:r>
            <a:r>
              <a:rPr lang="sk-SK" sz="1600" dirty="0" err="1"/>
              <a:t>Publishing</a:t>
            </a:r>
            <a:r>
              <a:rPr lang="sk-SK" sz="1600" dirty="0"/>
              <a:t>, 2013. </a:t>
            </a:r>
            <a:endParaRPr lang="en-US" sz="1600" dirty="0"/>
          </a:p>
          <a:p>
            <a:r>
              <a:rPr lang="sk-SK" sz="1600" dirty="0"/>
              <a:t>[7] </a:t>
            </a:r>
            <a:r>
              <a:rPr lang="sk-SK" sz="1600" dirty="0" err="1"/>
              <a:t>Jesse</a:t>
            </a:r>
            <a:r>
              <a:rPr lang="sk-SK" sz="1600" dirty="0"/>
              <a:t> </a:t>
            </a:r>
            <a:r>
              <a:rPr lang="sk-SK" sz="1600" dirty="0" err="1"/>
              <a:t>Schell</a:t>
            </a:r>
            <a:r>
              <a:rPr lang="sk-SK" sz="1600" dirty="0"/>
              <a:t>. </a:t>
            </a:r>
            <a:r>
              <a:rPr lang="sk-SK" sz="1600" dirty="0" err="1"/>
              <a:t>The</a:t>
            </a:r>
            <a:r>
              <a:rPr lang="sk-SK" sz="1600" dirty="0"/>
              <a:t> Art of Game Design: A </a:t>
            </a:r>
            <a:r>
              <a:rPr lang="sk-SK" sz="1600" dirty="0" err="1"/>
              <a:t>book</a:t>
            </a:r>
            <a:r>
              <a:rPr lang="sk-SK" sz="1600" dirty="0"/>
              <a:t> of </a:t>
            </a:r>
            <a:r>
              <a:rPr lang="sk-SK" sz="1600" dirty="0" err="1"/>
              <a:t>lenses</a:t>
            </a:r>
            <a:r>
              <a:rPr lang="sk-SK" sz="1600" dirty="0"/>
              <a:t>. CRC press, 2008. </a:t>
            </a:r>
            <a:endParaRPr lang="en-US" sz="1600" dirty="0"/>
          </a:p>
          <a:p>
            <a:r>
              <a:rPr lang="sk-SK" sz="1600" dirty="0"/>
              <a:t>[8] </a:t>
            </a:r>
            <a:r>
              <a:rPr lang="sk-SK" sz="1600" dirty="0" err="1"/>
              <a:t>Phil</a:t>
            </a:r>
            <a:r>
              <a:rPr lang="sk-SK" sz="1600" dirty="0"/>
              <a:t> </a:t>
            </a:r>
            <a:r>
              <a:rPr lang="sk-SK" sz="1600" dirty="0" err="1"/>
              <a:t>Wilkinson</a:t>
            </a:r>
            <a:r>
              <a:rPr lang="sk-SK" sz="1600" dirty="0"/>
              <a:t>. A </a:t>
            </a:r>
            <a:r>
              <a:rPr lang="sk-SK" sz="1600" dirty="0" err="1"/>
              <a:t>brief</a:t>
            </a:r>
            <a:r>
              <a:rPr lang="sk-SK" sz="1600" dirty="0"/>
              <a:t> </a:t>
            </a:r>
            <a:r>
              <a:rPr lang="sk-SK" sz="1600" dirty="0" err="1"/>
              <a:t>history</a:t>
            </a:r>
            <a:r>
              <a:rPr lang="sk-SK" sz="1600" dirty="0"/>
              <a:t> of </a:t>
            </a:r>
            <a:r>
              <a:rPr lang="sk-SK" sz="1600" dirty="0" err="1"/>
              <a:t>serious</a:t>
            </a:r>
            <a:r>
              <a:rPr lang="sk-SK" sz="1600" dirty="0"/>
              <a:t> </a:t>
            </a:r>
            <a:r>
              <a:rPr lang="sk-SK" sz="1600" dirty="0" err="1"/>
              <a:t>games</a:t>
            </a:r>
            <a:r>
              <a:rPr lang="sk-SK" sz="1600" dirty="0"/>
              <a:t>. </a:t>
            </a:r>
            <a:r>
              <a:rPr lang="sk-SK" sz="1600" dirty="0" err="1"/>
              <a:t>Entertainment</a:t>
            </a:r>
            <a:r>
              <a:rPr lang="sk-SK" sz="1600" dirty="0"/>
              <a:t> </a:t>
            </a:r>
            <a:r>
              <a:rPr lang="sk-SK" sz="1600" dirty="0" err="1"/>
              <a:t>computing</a:t>
            </a:r>
            <a:r>
              <a:rPr lang="sk-SK" sz="1600" dirty="0"/>
              <a:t> and </a:t>
            </a:r>
            <a:r>
              <a:rPr lang="sk-SK" sz="1600" dirty="0" err="1"/>
              <a:t>serious</a:t>
            </a:r>
            <a:r>
              <a:rPr lang="sk-SK" sz="1600" dirty="0"/>
              <a:t> </a:t>
            </a:r>
            <a:r>
              <a:rPr lang="sk-SK" sz="1600" dirty="0" err="1"/>
              <a:t>games</a:t>
            </a:r>
            <a:r>
              <a:rPr lang="sk-SK" sz="1600" dirty="0"/>
              <a:t>, </a:t>
            </a:r>
            <a:r>
              <a:rPr lang="sk-SK" sz="1600" dirty="0" err="1"/>
              <a:t>pages</a:t>
            </a:r>
            <a:r>
              <a:rPr lang="sk-SK" sz="1600" dirty="0"/>
              <a:t> 17{41, 2016.</a:t>
            </a:r>
          </a:p>
        </p:txBody>
      </p:sp>
    </p:spTree>
    <p:extLst>
      <p:ext uri="{BB962C8B-B14F-4D97-AF65-F5344CB8AC3E}">
        <p14:creationId xmlns:p14="http://schemas.microsoft.com/office/powerpoint/2010/main" val="3843003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171</TotalTime>
  <Words>434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Holistický prístup k tvorbe serióznych hier</vt:lpstr>
      <vt:lpstr>Obsah </vt:lpstr>
      <vt:lpstr>Seriózne hry</vt:lpstr>
      <vt:lpstr>PowerPoint Presentation</vt:lpstr>
      <vt:lpstr>Komerčné a seriózne hry</vt:lpstr>
      <vt:lpstr>PowerPoint Presentation</vt:lpstr>
      <vt:lpstr>Herné teórie a frameworky serióznych hier</vt:lpstr>
      <vt:lpstr>Záver</vt:lpstr>
      <vt:lpstr>Zdroje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Holistický prístup k tvorbe serióznych hier</dc:title>
  <dc:creator>Lukáš Michalčák</dc:creator>
  <cp:lastModifiedBy>Lukáš Michalčák</cp:lastModifiedBy>
  <cp:revision>1</cp:revision>
  <dcterms:created xsi:type="dcterms:W3CDTF">2022-11-27T19:31:24Z</dcterms:created>
  <dcterms:modified xsi:type="dcterms:W3CDTF">2022-11-27T22:22:26Z</dcterms:modified>
</cp:coreProperties>
</file>