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5" r:id="rId25"/>
    <p:sldId id="276" r:id="rId26"/>
  </p:sldIdLst>
  <p:sldSz cx="12192000" cy="6858000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orient="horz" pos="2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59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362320"/>
            <a:ext cx="11607800" cy="61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-1" y="1701800"/>
            <a:ext cx="7296727" cy="345440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81506" y="2434596"/>
            <a:ext cx="673100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</a:t>
            </a:r>
            <a:r>
              <a:rPr lang="pt-BR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Banco de Dados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81507" y="4161795"/>
            <a:ext cx="57866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fabio.araujo@ulbra.br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838199" y="1932317"/>
            <a:ext cx="10738449" cy="41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pt-BR" b="1">
                <a:solidFill>
                  <a:schemeClr val="accent1"/>
                </a:solidFill>
              </a:rPr>
              <a:t>Até o momento, qual a forma de armazenamento de dados conhecida por vocês?</a:t>
            </a:r>
            <a:br>
              <a:rPr lang="pt-BR" b="1">
                <a:solidFill>
                  <a:schemeClr val="accent1"/>
                </a:solidFill>
              </a:rPr>
            </a:br>
            <a:endParaRPr b="1">
              <a:solidFill>
                <a:schemeClr val="accent1"/>
              </a:solidFill>
            </a:endParaRPr>
          </a:p>
        </p:txBody>
      </p:sp>
      <p:pic>
        <p:nvPicPr>
          <p:cNvPr id="128" name="Google Shape;128;p18" descr="Selo ponto de interrogação com preenchiment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41" y="740664"/>
            <a:ext cx="1504918" cy="150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838200" y="1371600"/>
            <a:ext cx="10515600" cy="366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entury Gothic"/>
              <a:buNone/>
            </a:pPr>
            <a:r>
              <a:rPr lang="pt-BR" sz="9600" b="1">
                <a:solidFill>
                  <a:schemeClr val="accent1"/>
                </a:solidFill>
              </a:rPr>
              <a:t>Conceitos Básicos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199" y="1271016"/>
            <a:ext cx="10695317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Gothic"/>
              <a:buNone/>
            </a:pPr>
            <a:r>
              <a:rPr lang="pt-BR" sz="7200"/>
              <a:t>[</a:t>
            </a:r>
            <a:r>
              <a:rPr lang="pt-BR" sz="7200" b="1">
                <a:solidFill>
                  <a:schemeClr val="accent1"/>
                </a:solidFill>
              </a:rPr>
              <a:t>BD</a:t>
            </a:r>
            <a:r>
              <a:rPr lang="pt-BR" sz="7200"/>
              <a:t>] é uma coleção de dados relacionados.</a:t>
            </a:r>
            <a:br>
              <a:rPr lang="pt-BR"/>
            </a:br>
            <a:r>
              <a:rPr lang="pt-BR" sz="2800">
                <a:solidFill>
                  <a:schemeClr val="accent1"/>
                </a:solidFill>
              </a:rPr>
              <a:t>(Elmasri e Navathe)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1005840"/>
            <a:ext cx="10515600" cy="450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pt-BR" sz="7200"/>
              <a:t>Por </a:t>
            </a:r>
            <a:r>
              <a:rPr lang="pt-BR" sz="7200" b="1">
                <a:solidFill>
                  <a:schemeClr val="accent1"/>
                </a:solidFill>
              </a:rPr>
              <a:t>dados</a:t>
            </a:r>
            <a:r>
              <a:rPr lang="pt-BR" sz="7200"/>
              <a:t>, entende-se fatos conhecidos que podem ser armazenados e têm um significado implícito.</a:t>
            </a:r>
            <a:br>
              <a:rPr lang="pt-BR"/>
            </a:br>
            <a:r>
              <a:rPr lang="pt-BR" sz="3100">
                <a:solidFill>
                  <a:schemeClr val="accent1"/>
                </a:solidFill>
              </a:rPr>
              <a:t>(Elmasri e Navathe)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246888"/>
            <a:ext cx="10515600" cy="600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pt-BR" sz="4000"/>
              <a:t> A definição de um banco de dados envolve especificar os </a:t>
            </a:r>
            <a:r>
              <a:rPr lang="pt-BR" sz="4000">
                <a:solidFill>
                  <a:schemeClr val="accent1"/>
                </a:solidFill>
              </a:rPr>
              <a:t>tipos de dados</a:t>
            </a:r>
            <a:r>
              <a:rPr lang="pt-BR" sz="4000"/>
              <a:t>, </a:t>
            </a:r>
            <a:r>
              <a:rPr lang="pt-BR" sz="4000">
                <a:solidFill>
                  <a:schemeClr val="accent1"/>
                </a:solidFill>
              </a:rPr>
              <a:t>estruturas</a:t>
            </a:r>
            <a:r>
              <a:rPr lang="pt-BR" sz="4000"/>
              <a:t> e </a:t>
            </a:r>
            <a:r>
              <a:rPr lang="pt-BR" sz="4000">
                <a:solidFill>
                  <a:schemeClr val="accent1"/>
                </a:solidFill>
              </a:rPr>
              <a:t>restrições</a:t>
            </a:r>
            <a:r>
              <a:rPr lang="pt-BR" sz="4000"/>
              <a:t> nos dados a serem armazenados. </a:t>
            </a:r>
            <a:br>
              <a:rPr lang="pt-BR" sz="4000"/>
            </a:br>
            <a:br>
              <a:rPr lang="pt-BR" sz="4000"/>
            </a:br>
            <a:r>
              <a:rPr lang="pt-BR" sz="4000"/>
              <a:t>A definição dos </a:t>
            </a:r>
            <a:r>
              <a:rPr lang="pt-BR" sz="4000" u="sng"/>
              <a:t>dados</a:t>
            </a:r>
            <a:r>
              <a:rPr lang="pt-BR" sz="4000"/>
              <a:t> e sua informação descritiva é também armazenada no SGBD na forma de um </a:t>
            </a:r>
            <a:r>
              <a:rPr lang="pt-BR" sz="4000" b="1">
                <a:solidFill>
                  <a:schemeClr val="accent1"/>
                </a:solidFill>
              </a:rPr>
              <a:t>catálogo</a:t>
            </a:r>
            <a:r>
              <a:rPr lang="pt-BR" sz="4000"/>
              <a:t> do banco de dados, chamado </a:t>
            </a:r>
            <a:r>
              <a:rPr lang="pt-BR" sz="4000" b="1" i="1">
                <a:solidFill>
                  <a:schemeClr val="accent1"/>
                </a:solidFill>
              </a:rPr>
              <a:t>meta-dados</a:t>
            </a:r>
            <a:r>
              <a:rPr lang="pt-BR" sz="4000">
                <a:solidFill>
                  <a:schemeClr val="accent1"/>
                </a:solidFill>
              </a:rPr>
              <a:t>.</a:t>
            </a:r>
            <a:br>
              <a:rPr lang="pt-BR"/>
            </a:br>
            <a:r>
              <a:rPr lang="pt-BR" sz="2800">
                <a:solidFill>
                  <a:schemeClr val="accent1"/>
                </a:solidFill>
              </a:rPr>
              <a:t>(Elmasri e Navathe)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838200" y="612648"/>
            <a:ext cx="10515600" cy="538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pt-BR" sz="4800"/>
              <a:t>Considere os </a:t>
            </a:r>
            <a:r>
              <a:rPr lang="pt-BR" sz="4800">
                <a:solidFill>
                  <a:schemeClr val="accent1"/>
                </a:solidFill>
              </a:rPr>
              <a:t>nomes</a:t>
            </a:r>
            <a:r>
              <a:rPr lang="pt-BR" sz="4800"/>
              <a:t>, </a:t>
            </a:r>
            <a:r>
              <a:rPr lang="pt-BR" sz="4800">
                <a:solidFill>
                  <a:schemeClr val="accent1"/>
                </a:solidFill>
              </a:rPr>
              <a:t>telefones</a:t>
            </a:r>
            <a:r>
              <a:rPr lang="pt-BR" sz="4800"/>
              <a:t> e </a:t>
            </a:r>
            <a:r>
              <a:rPr lang="pt-BR" sz="4800">
                <a:solidFill>
                  <a:schemeClr val="accent1"/>
                </a:solidFill>
              </a:rPr>
              <a:t>endereços</a:t>
            </a:r>
            <a:r>
              <a:rPr lang="pt-BR" sz="4800"/>
              <a:t> das pessoas que você conhece.</a:t>
            </a:r>
            <a:br>
              <a:rPr lang="pt-BR" sz="4800"/>
            </a:br>
            <a:br>
              <a:rPr lang="pt-BR" sz="4800"/>
            </a:br>
            <a:r>
              <a:rPr lang="pt-BR" sz="4800"/>
              <a:t>Atualmente, esses dados estão</a:t>
            </a:r>
            <a:br>
              <a:rPr lang="pt-BR" sz="4800"/>
            </a:br>
            <a:r>
              <a:rPr lang="pt-BR" sz="4800"/>
              <a:t>armazenados nos celulares, que têm o seu próprio software para gerenciar esses dados.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entury Gothic"/>
              <a:buNone/>
            </a:pPr>
            <a:r>
              <a:rPr lang="pt-BR" sz="5400" b="1">
                <a:solidFill>
                  <a:schemeClr val="accent1"/>
                </a:solidFill>
              </a:rPr>
              <a:t>Propriedades implícitas de um BD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pt-BR" sz="4400"/>
              <a:t>representa algum aspecto do mundo real;</a:t>
            </a:r>
            <a:endParaRPr/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pt-BR" sz="4400"/>
              <a:t>é uma coleção de dados logicamente coerente;</a:t>
            </a:r>
            <a:endParaRPr/>
          </a:p>
          <a:p>
            <a:pPr marL="2286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pt-BR" sz="4400"/>
              <a:t>é projetado, construído e populado para um propósito específico.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402336"/>
            <a:ext cx="10669438" cy="568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pt-BR" sz="6100"/>
              <a:t>Um sistema de gerenciamento de banco de dados (</a:t>
            </a:r>
            <a:r>
              <a:rPr lang="pt-BR" sz="6100" b="1">
                <a:solidFill>
                  <a:schemeClr val="accent1"/>
                </a:solidFill>
              </a:rPr>
              <a:t>SGBD</a:t>
            </a:r>
            <a:r>
              <a:rPr lang="pt-BR" sz="6100"/>
              <a:t>) é um sistema computadorizado que permite ao usuário criar e manter um banco de dados.</a:t>
            </a:r>
            <a:br>
              <a:rPr lang="pt-BR"/>
            </a:br>
            <a:r>
              <a:rPr lang="pt-BR" sz="3100">
                <a:solidFill>
                  <a:schemeClr val="accent1"/>
                </a:solidFill>
              </a:rPr>
              <a:t>(Elmasri e Navathe)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 descr="Mapa colorido com texto preto sobre fundo branc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l="7166" t="9091" r="10097" b="1"/>
          <a:stretch/>
        </p:blipFill>
        <p:spPr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 extrusionOk="0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41248" y="797442"/>
            <a:ext cx="6270964" cy="239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</a:pPr>
            <a:r>
              <a:rPr lang="pt-BR" sz="5400" b="1">
                <a:solidFill>
                  <a:schemeClr val="accent1"/>
                </a:solidFill>
              </a:rPr>
              <a:t>SGBD</a:t>
            </a:r>
            <a:r>
              <a:rPr lang="pt-BR" sz="5400" b="1"/>
              <a:t> x </a:t>
            </a:r>
            <a:r>
              <a:rPr lang="pt-BR" sz="5400" b="1">
                <a:solidFill>
                  <a:schemeClr val="accent1"/>
                </a:solidFill>
              </a:rPr>
              <a:t>BD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5581840" y="5292509"/>
            <a:ext cx="6610160" cy="1565491"/>
          </a:xfrm>
          <a:custGeom>
            <a:avLst/>
            <a:gdLst/>
            <a:ahLst/>
            <a:cxnLst/>
            <a:rect l="l" t="t" r="r" b="b"/>
            <a:pathLst>
              <a:path w="6610160" h="1565491" extrusionOk="0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0" y="5292510"/>
            <a:ext cx="6144370" cy="1565491"/>
          </a:xfrm>
          <a:custGeom>
            <a:avLst/>
            <a:gdLst/>
            <a:ahLst/>
            <a:cxnLst/>
            <a:rect l="l" t="t" r="r" b="b"/>
            <a:pathLst>
              <a:path w="6144370" h="1565491" extrusionOk="0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838200" y="414068"/>
            <a:ext cx="10515600" cy="558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pt-BR" sz="4000"/>
              <a:t>A manipulação do banco de dados inclui funções como consultar, atualizar e gerar relatórios sobre o banco de dados. </a:t>
            </a:r>
            <a:br>
              <a:rPr lang="pt-BR" sz="4000"/>
            </a:br>
            <a:br>
              <a:rPr lang="pt-BR" sz="4000"/>
            </a:br>
            <a:r>
              <a:rPr lang="pt-BR" sz="4000"/>
              <a:t>O compartilhamento de um banco de</a:t>
            </a:r>
            <a:br>
              <a:rPr lang="pt-BR" sz="4000"/>
            </a:br>
            <a:r>
              <a:rPr lang="pt-BR" sz="4000"/>
              <a:t>dados permite que </a:t>
            </a:r>
            <a:r>
              <a:rPr lang="pt-BR" sz="4000" b="1">
                <a:solidFill>
                  <a:schemeClr val="accent1"/>
                </a:solidFill>
              </a:rPr>
              <a:t>múltiplos usuários</a:t>
            </a:r>
            <a:r>
              <a:rPr lang="pt-BR" sz="4000"/>
              <a:t> e programas acessem o banco de dados simultaneamente.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362320"/>
            <a:ext cx="11607800" cy="61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0" y="1701800"/>
            <a:ext cx="12192000" cy="345440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202669" y="2967335"/>
            <a:ext cx="5786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Plano</a:t>
            </a:r>
            <a:endParaRPr sz="66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7">
            <a:hlinkClick r:id="rId4"/>
          </p:cNvPr>
          <p:cNvSpPr/>
          <p:nvPr/>
        </p:nvSpPr>
        <p:spPr>
          <a:xfrm>
            <a:off x="5118100" y="0"/>
            <a:ext cx="1955800" cy="994405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118100" y="5863595"/>
            <a:ext cx="1955800" cy="994405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/>
              <a:t>Um </a:t>
            </a:r>
            <a:r>
              <a:rPr lang="pt-BR" b="1">
                <a:solidFill>
                  <a:schemeClr val="accent1"/>
                </a:solidFill>
              </a:rPr>
              <a:t>programa de aplicação</a:t>
            </a:r>
            <a:r>
              <a:rPr lang="pt-BR">
                <a:solidFill>
                  <a:schemeClr val="accent1"/>
                </a:solidFill>
              </a:rPr>
              <a:t> </a:t>
            </a:r>
            <a:r>
              <a:rPr lang="pt-BR"/>
              <a:t>acessa o banco de dados enviando consultas ou requisições de</a:t>
            </a:r>
            <a:br>
              <a:rPr lang="pt-BR"/>
            </a:br>
            <a:r>
              <a:rPr lang="pt-BR"/>
              <a:t>dados ao SGBD. </a:t>
            </a:r>
            <a:br>
              <a:rPr lang="pt-BR"/>
            </a:br>
            <a:br>
              <a:rPr lang="pt-BR"/>
            </a:br>
            <a:r>
              <a:rPr lang="pt-BR"/>
              <a:t>Para completar as definições iniciais, o banco de dados juntamente com seu sistema gerenciador são chamados de </a:t>
            </a:r>
            <a:r>
              <a:rPr lang="pt-BR" b="1">
                <a:solidFill>
                  <a:schemeClr val="accent1"/>
                </a:solidFill>
              </a:rPr>
              <a:t>sistema de</a:t>
            </a:r>
            <a:br>
              <a:rPr lang="pt-BR" b="1">
                <a:solidFill>
                  <a:schemeClr val="accent1"/>
                </a:solidFill>
              </a:rPr>
            </a:br>
            <a:r>
              <a:rPr lang="pt-BR" b="1">
                <a:solidFill>
                  <a:schemeClr val="accent1"/>
                </a:solidFill>
              </a:rPr>
              <a:t>banco de dados.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4484269" y="1756600"/>
            <a:ext cx="1080325" cy="4736395"/>
          </a:xfrm>
          <a:custGeom>
            <a:avLst/>
            <a:gdLst/>
            <a:ahLst/>
            <a:cxnLst/>
            <a:rect l="l" t="t" r="r" b="b"/>
            <a:pathLst>
              <a:path w="491" h="2732" extrusionOk="0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rgbClr val="710B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4876839" y="1357766"/>
            <a:ext cx="687754" cy="4303125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AA112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4878850" y="1135060"/>
            <a:ext cx="409371" cy="4169215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710B1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entury Gothic"/>
              <a:buNone/>
            </a:pPr>
            <a:br>
              <a:rPr lang="pt-BR" sz="5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5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(Elmasri e Navathe)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1011" y="1124043"/>
            <a:ext cx="4867400" cy="509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pt-BR" b="1"/>
              <a:t>Exemplo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pt-BR" sz="5400"/>
              <a:t>Um banco de dados UNIVERSIDADE para manter informações sobre alunos, disciplinas, professores e notas em um ambiente universitário;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838200" y="1024128"/>
            <a:ext cx="10515600" cy="450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pt-BR" sz="8000" b="1"/>
              <a:t>registros,</a:t>
            </a:r>
            <a:br>
              <a:rPr lang="pt-BR" sz="8000" b="1"/>
            </a:br>
            <a:r>
              <a:rPr lang="pt-BR" sz="8000" b="1"/>
              <a:t>atributos,</a:t>
            </a:r>
            <a:br>
              <a:rPr lang="pt-BR" sz="8000" b="1"/>
            </a:br>
            <a:r>
              <a:rPr lang="pt-BR" sz="8000" b="1"/>
              <a:t>tipo de dados.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831850" y="721616"/>
            <a:ext cx="10515600" cy="10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lang="pt-BR" b="1">
                <a:solidFill>
                  <a:schemeClr val="accent1"/>
                </a:solidFill>
              </a:rPr>
              <a:t>Atividade!</a:t>
            </a: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831850" y="1931437"/>
            <a:ext cx="10515600" cy="415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b="1"/>
              <a:t>Foi solicitado a implementação de um mecanismo de armazenamento para representar a relação de aluno em uma disciplina.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b="1"/>
              <a:t>Como seria a implementação desta solução?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b="1"/>
              <a:t>Utilize quantos arquivos achar necessário.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pt-BR" sz="3600" b="1"/>
              <a:t>Implemente a inserção, consulta, atualização e deleção de dados da solução.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362320"/>
            <a:ext cx="11607800" cy="61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/>
          <p:nvPr/>
        </p:nvSpPr>
        <p:spPr>
          <a:xfrm>
            <a:off x="0" y="1701800"/>
            <a:ext cx="12192000" cy="3454400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3202669" y="2967335"/>
            <a:ext cx="57866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endParaRPr sz="6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35">
            <a:hlinkClick r:id="rId4"/>
          </p:cNvPr>
          <p:cNvSpPr/>
          <p:nvPr/>
        </p:nvSpPr>
        <p:spPr>
          <a:xfrm>
            <a:off x="5118100" y="0"/>
            <a:ext cx="1955800" cy="994405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5118100" y="5863595"/>
            <a:ext cx="1955800" cy="994405"/>
          </a:xfrm>
          <a:prstGeom prst="rect">
            <a:avLst/>
          </a:prstGeom>
          <a:solidFill>
            <a:schemeClr val="dk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A12016-2BE6-B09F-025C-8AD74A88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Competências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7F573B-417D-F8A8-69B9-381B21A76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abstrair soluções de banco de dados para os problemas propostos;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elaborar projetos de banco de dados;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utilizar técnicas e ferramentas adequadas para criar banco de dados.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0C65C32-8213-D161-1AD7-537317C079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78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AC4D5-3C34-2FA7-B8C1-5657C3D9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Objetivos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B9E9D-1304-9160-BB84-F46E047BA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Geral</a:t>
            </a:r>
          </a:p>
          <a:p>
            <a:pPr lvl="1"/>
            <a:r>
              <a:rPr lang="pt-BR" dirty="0"/>
              <a:t>Propiciar ao acadêmico a compreensão dos fundamentos de Banco de Dados.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Específicos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capacitar o aluno à compreender contexto e organizar dados;</a:t>
            </a:r>
          </a:p>
          <a:p>
            <a:pPr lvl="1"/>
            <a:r>
              <a:rPr lang="pt-BR" dirty="0"/>
              <a:t>introduzir os fundamentos da modelagem de dados e dos sistemas de gerenciamento de banco de dados;</a:t>
            </a:r>
          </a:p>
          <a:p>
            <a:pPr lvl="1"/>
            <a:r>
              <a:rPr lang="pt-BR" dirty="0"/>
              <a:t>apresentar as fases que compõem o desenvolvimento de um banco de dados, assim como a sua correta utilização e implementação;</a:t>
            </a:r>
          </a:p>
          <a:p>
            <a:pPr lvl="1"/>
            <a:r>
              <a:rPr lang="pt-BR" dirty="0"/>
              <a:t>utilizar um SGBD relacional para a implementação de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D31416-A3F1-A04E-FBD5-055412713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86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0777-46F6-C41A-6F57-CCEB60DD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Programa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71141-1FC4-2EDE-F620-D919CFE02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Introdução à Banco de Dados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Sistema de Gerência de Banco de Dados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Modelos de Dados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Projeto de Banco de Dados</a:t>
            </a:r>
          </a:p>
          <a:p>
            <a:pPr lvl="1"/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Projeto Conceitual</a:t>
            </a:r>
          </a:p>
          <a:p>
            <a:pPr lvl="1"/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Projeto Lógico</a:t>
            </a:r>
          </a:p>
          <a:p>
            <a:pPr lvl="1"/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Transformação entre Modelos (MER-MR)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Álgebra Relacional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Linguagem SQL</a:t>
            </a:r>
          </a:p>
          <a:p>
            <a:pPr lvl="1"/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DDL</a:t>
            </a:r>
          </a:p>
          <a:p>
            <a:pPr lvl="1"/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DML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9F6522-E59E-EFCA-097E-675FE6C1D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75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A793F-94D0-8678-9E66-5FEA7DB8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Metodologia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50E02-D079-DBD0-2278-93C9AC822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Aulas expositivas, resolução de problemas em classe com e sem o auxílio do grupo. </a:t>
            </a:r>
          </a:p>
          <a:p>
            <a:r>
              <a:rPr lang="pt-BR" dirty="0"/>
              <a:t>Será utilizado um SGBD relacional para a implementação dos bancos de dados projetados.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9C8962-FFA2-7C6C-77AD-AE9E73540A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6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72F59-114C-0DEA-CF23-7EE76FA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Avaliação [1]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E94420-52FB-8E6D-4D65-10900B4B63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9AA499-BC57-90F5-EA1D-9FE160EB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64" y="1871953"/>
            <a:ext cx="9839686" cy="29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72F59-114C-0DEA-CF23-7EE76FA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Avaliação [2]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E94420-52FB-8E6D-4D65-10900B4B63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101ED4-5FA1-7889-920A-80136E9E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7" y="2064327"/>
            <a:ext cx="10791026" cy="272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838200" y="1371600"/>
            <a:ext cx="10515600" cy="366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entury Gothic"/>
              <a:buNone/>
            </a:pPr>
            <a:r>
              <a:rPr lang="pt-BR" sz="9600" b="1" dirty="0">
                <a:solidFill>
                  <a:schemeClr val="accent1"/>
                </a:solidFill>
              </a:rPr>
              <a:t>Aula 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028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cD color sc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602</Words>
  <Application>Microsoft Office PowerPoint</Application>
  <PresentationFormat>Widescreen</PresentationFormat>
  <Paragraphs>68</Paragraphs>
  <Slides>25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Roboto</vt:lpstr>
      <vt:lpstr>Calibri</vt:lpstr>
      <vt:lpstr>Arial</vt:lpstr>
      <vt:lpstr>Century Gothic</vt:lpstr>
      <vt:lpstr>Tema do Office</vt:lpstr>
      <vt:lpstr>Apresentação do PowerPoint</vt:lpstr>
      <vt:lpstr>Apresentação do PowerPoint</vt:lpstr>
      <vt:lpstr>Competências</vt:lpstr>
      <vt:lpstr>Objetivos</vt:lpstr>
      <vt:lpstr>Programa</vt:lpstr>
      <vt:lpstr>Metodologia</vt:lpstr>
      <vt:lpstr>Avaliação [1]</vt:lpstr>
      <vt:lpstr>Avaliação [2]</vt:lpstr>
      <vt:lpstr>Aula 01</vt:lpstr>
      <vt:lpstr>Até o momento, qual a forma de armazenamento de dados conhecida por vocês? </vt:lpstr>
      <vt:lpstr>Conceitos Básicos</vt:lpstr>
      <vt:lpstr>[BD] é uma coleção de dados relacionados. (Elmasri e Navathe)</vt:lpstr>
      <vt:lpstr>Por dados, entende-se fatos conhecidos que podem ser armazenados e têm um significado implícito. (Elmasri e Navathe)</vt:lpstr>
      <vt:lpstr> A definição de um banco de dados envolve especificar os tipos de dados, estruturas e restrições nos dados a serem armazenados.   A definição dos dados e sua informação descritiva é também armazenada no SGBD na forma de um catálogo do banco de dados, chamado meta-dados. (Elmasri e Navathe)</vt:lpstr>
      <vt:lpstr>Considere os nomes, telefones e endereços das pessoas que você conhece.  Atualmente, esses dados estão armazenados nos celulares, que têm o seu próprio software para gerenciar esses dados.</vt:lpstr>
      <vt:lpstr>Propriedades implícitas de um BD</vt:lpstr>
      <vt:lpstr>Um sistema de gerenciamento de banco de dados (SGBD) é um sistema computadorizado que permite ao usuário criar e manter um banco de dados. (Elmasri e Navathe)</vt:lpstr>
      <vt:lpstr>SGBD x BD</vt:lpstr>
      <vt:lpstr>A manipulação do banco de dados inclui funções como consultar, atualizar e gerar relatórios sobre o banco de dados.   O compartilhamento de um banco de dados permite que múltiplos usuários e programas acessem o banco de dados simultaneamente.</vt:lpstr>
      <vt:lpstr>Um programa de aplicação acessa o banco de dados enviando consultas ou requisições de dados ao SGBD.   Para completar as definições iniciais, o banco de dados juntamente com seu sistema gerenciador são chamados de sistema de banco de dados.</vt:lpstr>
      <vt:lpstr> (Elmasri e Navathe)</vt:lpstr>
      <vt:lpstr>Exemplo</vt:lpstr>
      <vt:lpstr>registros, atributos, tipo de dados.</vt:lpstr>
      <vt:lpstr>Atividade!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Fábio Castro</cp:lastModifiedBy>
  <cp:revision>5</cp:revision>
  <dcterms:modified xsi:type="dcterms:W3CDTF">2024-08-01T22:08:42Z</dcterms:modified>
</cp:coreProperties>
</file>