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Rounded"/>
              <a:buNone/>
            </a:pPr>
            <a: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Fundamentos de Banco de Dados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867150"/>
            <a:ext cx="9144000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Professores: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Fábio Castro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Madianita Bogo</a:t>
            </a:r>
            <a:endParaRPr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Rounded"/>
              <a:buNone/>
            </a:pPr>
            <a:r>
              <a:rPr b="1" lang="pt-BR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Atributos desejáveis para um BD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Compartilhamento: os dados devem estar prontamente acessíveis a mais de um processo/pessoa ao mesmo tempo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Disponibilidade: facilmente disponíveis para auxiliar na tomada de decisão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Segurança: os dados devem estar protegidos contra destruição e uso/alteração não autorizado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Precisão: confiável e armazenados da maneira correta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Persistência: os dados devem ser não-voláteis, ou seja, devem ser preservados quando o sistema é encerrado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66725" y="365125"/>
            <a:ext cx="11372849" cy="160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800"/>
              <a:buFont typeface="Arial Rounded"/>
              <a:buNone/>
            </a:pPr>
            <a:r>
              <a:rPr b="1" lang="pt-BR" sz="3800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SGBD</a:t>
            </a:r>
            <a:br>
              <a:rPr b="1" lang="pt-BR" sz="3800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pt-BR" sz="3800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Sistema de Gerenciamento de Banco de Dados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771525" y="21415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 sz="3200">
                <a:latin typeface="Arial Rounded"/>
                <a:ea typeface="Arial Rounded"/>
                <a:cs typeface="Arial Rounded"/>
                <a:sym typeface="Arial Rounded"/>
              </a:rPr>
              <a:t>Um SGBD é um software que permite criar Banco de Dados e disponibiliza as funções de definir, recuperar e alterar dados deste BD para as mais diversas finalidades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 sz="3200">
                <a:latin typeface="Arial Rounded"/>
                <a:ea typeface="Arial Rounded"/>
                <a:cs typeface="Arial Rounded"/>
                <a:sym typeface="Arial Rounded"/>
              </a:rPr>
              <a:t>Coleção de dados inter-relacionados + Conjunto de programas para acessá-los;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38200" y="137330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Rounded"/>
              <a:buNone/>
            </a:pPr>
            <a: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Modelos de Banco de dados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 Rounded"/>
              <a:buNone/>
            </a:pPr>
            <a:r>
              <a:rPr b="1" lang="pt-BR" sz="8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Modelo?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Rounded"/>
              <a:buNone/>
            </a:pPr>
            <a: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Modelo de dados?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 Rounded"/>
              <a:buNone/>
            </a:pPr>
            <a:r>
              <a:rPr b="1" lang="pt-BR" sz="4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Descrição formal da estrutura de um Banco de Dados</a:t>
            </a:r>
            <a:br>
              <a:rPr lang="pt-BR" sz="4400">
                <a:solidFill>
                  <a:schemeClr val="lt1"/>
                </a:solidFill>
              </a:rPr>
            </a:br>
            <a:endParaRPr sz="4400">
              <a:solidFill>
                <a:schemeClr val="lt1"/>
              </a:solidFill>
            </a:endParaRPr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pt-BR" sz="24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Modelos de abstração para representação de dados</a:t>
            </a:r>
            <a:endParaRPr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838200" y="1225805"/>
            <a:ext cx="10515600" cy="44063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Rounded"/>
              <a:buNone/>
            </a:pPr>
            <a: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Não informa quais dados estão armazenados, mas quais informações contém!</a:t>
            </a:r>
            <a:br>
              <a:rPr b="1" lang="pt-BR" sz="7200"/>
            </a:br>
            <a:endParaRPr b="1" sz="7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831850" y="1104900"/>
            <a:ext cx="10515600" cy="4371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Rounded"/>
              <a:buNone/>
            </a:pPr>
            <a: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Modelos Conceituais</a:t>
            </a:r>
            <a:b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b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Modelos Lógicos</a:t>
            </a:r>
            <a:b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b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Modelos físicos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838200" y="365125"/>
            <a:ext cx="105155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Rounded"/>
              <a:buNone/>
            </a:pPr>
            <a:r>
              <a:rPr b="1" lang="pt-BR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Modelo Conceitual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838200" y="1825625"/>
            <a:ext cx="10790382" cy="4555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pt-BR" sz="3600">
                <a:latin typeface="Arial Rounded"/>
                <a:ea typeface="Arial Rounded"/>
                <a:cs typeface="Arial Rounded"/>
                <a:sym typeface="Arial Rounded"/>
              </a:rPr>
              <a:t>O Modelo Conceitual é um “modelo de dados abstrato que descreve a estrutura de dados independente de um SGBD particular” (HEUSER, 2009)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 sz="3200">
                <a:latin typeface="Arial Rounded"/>
                <a:ea typeface="Arial Rounded"/>
                <a:cs typeface="Arial Rounded"/>
                <a:sym typeface="Arial Rounded"/>
              </a:rPr>
              <a:t>Registra que dados podem aparecer no BD, mas não registra como estes serão armazenados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838200" y="365125"/>
            <a:ext cx="105155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Rounded"/>
              <a:buNone/>
            </a:pPr>
            <a:r>
              <a:rPr b="1" lang="pt-BR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Modelo Lógico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 amt="70000"/>
          </a:blip>
          <a:srcRect b="0" l="0" r="0" t="0"/>
          <a:stretch/>
        </p:blipFill>
        <p:spPr>
          <a:xfrm>
            <a:off x="7371088" y="2430092"/>
            <a:ext cx="3638196" cy="199781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838200" y="1825625"/>
            <a:ext cx="5886968" cy="4555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pt-BR" sz="2600">
                <a:latin typeface="Arial Rounded"/>
                <a:ea typeface="Arial Rounded"/>
                <a:cs typeface="Arial Rounded"/>
                <a:sym typeface="Arial Rounded"/>
              </a:rPr>
              <a:t>O Modelo Lógico “representa a estrutura de dados de um BD conforme vista pelo usuário do SGDB” (HEUSER, 2009)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1" lang="pt-BR" sz="2600">
                <a:latin typeface="Arial Rounded"/>
                <a:ea typeface="Arial Rounded"/>
                <a:cs typeface="Arial Rounded"/>
                <a:sym typeface="Arial Rounded"/>
              </a:rPr>
              <a:t>Um modelo lógico de um BD relacional representa os dados de um BD como uma coleção de tabelas relacionadas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b="1" lang="pt-BR" sz="3000">
                <a:latin typeface="Arial Rounded"/>
                <a:ea typeface="Arial Rounded"/>
                <a:cs typeface="Arial Rounded"/>
                <a:sym typeface="Arial Rounded"/>
              </a:rPr>
              <a:t>Detalhes de armazenamento interno não fazem parte deste modelo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63588" y="323850"/>
            <a:ext cx="4922657" cy="2261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 Rounded"/>
              <a:buNone/>
            </a:pPr>
            <a:r>
              <a:rPr b="1" lang="pt-BR" sz="3200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Sistemas de Informação captam, armazenam, processam, fornecem, usam e distribuem a informação.</a:t>
            </a:r>
            <a:endParaRPr b="1" sz="3200">
              <a:solidFill>
                <a:schemeClr val="accen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6096000" y="457198"/>
            <a:ext cx="5135592" cy="2743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latin typeface="Arial Rounded"/>
                <a:ea typeface="Arial Rounded"/>
                <a:cs typeface="Arial Rounded"/>
                <a:sym typeface="Arial Rounded"/>
              </a:rPr>
              <a:t>O Dado é um componente essencial no cotidiano da sociedade moderna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latin typeface="Arial Rounded"/>
                <a:ea typeface="Arial Rounded"/>
                <a:cs typeface="Arial Rounded"/>
                <a:sym typeface="Arial Rounded"/>
              </a:rPr>
              <a:t>Quando se fala em Sistemas Computacionais usa-se os dados em vários contextos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8207" y="3429000"/>
            <a:ext cx="8295586" cy="2182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838200" y="365125"/>
            <a:ext cx="10515599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Rounded"/>
              <a:buNone/>
            </a:pPr>
            <a:r>
              <a:rPr b="1" lang="pt-BR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Modelo Físico</a:t>
            </a:r>
            <a:endParaRPr b="1">
              <a:solidFill>
                <a:schemeClr val="accen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838200" y="1825625"/>
            <a:ext cx="5886968" cy="4555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 sz="3200">
                <a:latin typeface="Arial Rounded"/>
                <a:ea typeface="Arial Rounded"/>
                <a:cs typeface="Arial Rounded"/>
                <a:sym typeface="Arial Rounded"/>
              </a:rPr>
              <a:t>Organização dos arquivos de dados em disco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 sz="3200">
                <a:latin typeface="Arial Rounded"/>
                <a:ea typeface="Arial Rounded"/>
                <a:cs typeface="Arial Rounded"/>
                <a:sym typeface="Arial Rounded"/>
              </a:rPr>
              <a:t>descrição da base de dados como armazenada internamente</a:t>
            </a:r>
            <a:endParaRPr b="1" sz="32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 sz="3200">
                <a:latin typeface="Arial Rounded"/>
                <a:ea typeface="Arial Rounded"/>
                <a:cs typeface="Arial Rounded"/>
                <a:sym typeface="Arial Rounded"/>
              </a:rPr>
              <a:t>Não são manipulados pelas aplicações ou usuários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 sz="3200">
                <a:latin typeface="Arial Rounded"/>
                <a:ea typeface="Arial Rounded"/>
                <a:cs typeface="Arial Rounded"/>
                <a:sym typeface="Arial Rounded"/>
              </a:rPr>
              <a:t>Depende da implementação de cada SGBD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 sz="3200">
                <a:latin typeface="Arial Rounded"/>
                <a:ea typeface="Arial Rounded"/>
                <a:cs typeface="Arial Rounded"/>
                <a:sym typeface="Arial Rounded"/>
              </a:rPr>
              <a:t>A tendência em produtos modernos é cada vez mais esconder este modelo</a:t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3888" y="2896002"/>
            <a:ext cx="3713621" cy="2472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00050" y="627564"/>
            <a:ext cx="110672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Rounded"/>
              <a:buNone/>
            </a:pPr>
            <a:r>
              <a:rPr b="1" lang="pt-BR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MER – Modelo Entidade Relacionamento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1047652" y="2030396"/>
            <a:ext cx="5940977" cy="4370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 sz="2400">
                <a:latin typeface="Arial Rounded"/>
                <a:ea typeface="Arial Rounded"/>
                <a:cs typeface="Arial Rounded"/>
                <a:sym typeface="Arial Rounded"/>
              </a:rPr>
              <a:t>O MER é utilizado na fase de projeto conceitual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 sz="2400">
                <a:latin typeface="Arial Rounded"/>
                <a:ea typeface="Arial Rounded"/>
                <a:cs typeface="Arial Rounded"/>
                <a:sym typeface="Arial Rounded"/>
              </a:rPr>
              <a:t>Maior capacidade semântica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Modelo de dados que tenta representar o significado dos dados do minimundo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 sz="2400">
                <a:latin typeface="Arial Rounded"/>
                <a:ea typeface="Arial Rounded"/>
                <a:cs typeface="Arial Rounded"/>
                <a:sym typeface="Arial Rounded"/>
              </a:rPr>
              <a:t>A abordagem ER foi criada por Peter Chen em 1976 e pode ser considerada um padrão de fato para a modelagem conceitual</a:t>
            </a:r>
            <a:endParaRPr/>
          </a:p>
          <a:p>
            <a:pPr indent="-508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descr="Diagrama&#10;&#10;Descrição gerada automaticamente" id="206" name="Google Shape;20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5168" y="2699328"/>
            <a:ext cx="43338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647701" y="627564"/>
            <a:ext cx="1126807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Rounded"/>
              <a:buNone/>
            </a:pPr>
            <a:r>
              <a:rPr b="1" lang="pt-BR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MER – Modelo Entidade Relacionamento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1047652" y="2030396"/>
            <a:ext cx="5940977" cy="43704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MER x DER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MER: modelo composto por um conjunto de conceitos aplicados na modelagem dos dados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DER (Diagrama Entidade Relacionamento): é a representação gráfica do MER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 sz="2400">
                <a:latin typeface="Arial Rounded"/>
                <a:ea typeface="Arial Rounded"/>
                <a:cs typeface="Arial Rounded"/>
                <a:sym typeface="Arial Rounded"/>
              </a:rPr>
              <a:t>Baseado em três conceitos centrais: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Entidades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Relacionamentos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Atributos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descr="Diagrama&#10;&#10;Descrição gerada automaticamente" id="213" name="Google Shape;2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5168" y="2769824"/>
            <a:ext cx="4333875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/>
          <p:nvPr/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5"/>
          <p:cNvSpPr txBox="1"/>
          <p:nvPr>
            <p:ph type="title"/>
          </p:nvPr>
        </p:nvSpPr>
        <p:spPr>
          <a:xfrm>
            <a:off x="314325" y="659130"/>
            <a:ext cx="3520819" cy="561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 Rounded"/>
              <a:buNone/>
            </a:pPr>
            <a:r>
              <a:rPr b="1" lang="pt-BR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ENTIDADES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4159470" y="268144"/>
            <a:ext cx="7930922" cy="3731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96"/>
              <a:buFont typeface="Noto Sans Symbols"/>
              <a:buChar char="▪"/>
            </a:pPr>
            <a:r>
              <a:rPr b="1" lang="pt-BR" sz="2400">
                <a:latin typeface="Arial Rounded"/>
                <a:ea typeface="Arial Rounded"/>
                <a:cs typeface="Arial Rounded"/>
                <a:sym typeface="Arial Rounded"/>
              </a:rPr>
              <a:t>Entidade é um conjunto de objetos da realidade modelada sobre os quais se desejam manter dados no Banco de Dados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ts val="1896"/>
              <a:buFont typeface="Noto Sans Symbols"/>
              <a:buChar char="▪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O objeto mais elementar que o MER representa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1896"/>
              <a:buFont typeface="Noto Sans Symbols"/>
              <a:buChar char="▪"/>
            </a:pPr>
            <a:r>
              <a:rPr b="1" lang="pt-BR" sz="2400">
                <a:latin typeface="Arial Rounded"/>
                <a:ea typeface="Arial Rounded"/>
                <a:cs typeface="Arial Rounded"/>
                <a:sym typeface="Arial Rounded"/>
              </a:rPr>
              <a:t>A entidade pode ser: concreta (pessoas, livros) ou abstrata (financiamento, jogada)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ts val="1896"/>
              <a:buFont typeface="Noto Sans Symbols"/>
              <a:buChar char="▪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Por exemplo, na nossa Agenda as entidades são contato e ligação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6600"/>
              </a:buClr>
              <a:buSzPts val="1896"/>
              <a:buFont typeface="Noto Sans Symbols"/>
              <a:buChar char="▪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São entidades concretas ou abstratas??</a:t>
            </a:r>
            <a:endParaRPr/>
          </a:p>
        </p:txBody>
      </p:sp>
      <p:pic>
        <p:nvPicPr>
          <p:cNvPr descr="Diagrama&#10;&#10;Descrição gerada automaticamente" id="221" name="Google Shape;2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818" y="4499052"/>
            <a:ext cx="6894236" cy="186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 Rounded"/>
              <a:buNone/>
            </a:pPr>
            <a:r>
              <a:rPr b="1" lang="pt-BR" sz="8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Exemplos de Entidade?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/>
          <p:nvPr/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7"/>
          <p:cNvSpPr txBox="1"/>
          <p:nvPr>
            <p:ph type="title"/>
          </p:nvPr>
        </p:nvSpPr>
        <p:spPr>
          <a:xfrm>
            <a:off x="0" y="640080"/>
            <a:ext cx="4162425" cy="561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 Rounded"/>
              <a:buNone/>
            </a:pPr>
            <a:r>
              <a:rPr b="1" lang="pt-BR" sz="30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RELACIONAMENTOS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4699818" y="640081"/>
            <a:ext cx="6848715" cy="32365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844"/>
              <a:buFont typeface="Noto Sans Symbols"/>
              <a:buChar char="▪"/>
            </a:pPr>
            <a:r>
              <a:rPr b="1" lang="pt-BR" sz="3600">
                <a:latin typeface="Arial Rounded"/>
                <a:ea typeface="Arial Rounded"/>
                <a:cs typeface="Arial Rounded"/>
                <a:sym typeface="Arial Rounded"/>
              </a:rPr>
              <a:t>Relacionamentos são associações entre entidades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844"/>
              <a:buFont typeface="Noto Sans Symbols"/>
              <a:buChar char="▪"/>
            </a:pPr>
            <a:r>
              <a:rPr b="1" lang="pt-BR" sz="3600">
                <a:latin typeface="Arial Rounded"/>
                <a:ea typeface="Arial Rounded"/>
                <a:cs typeface="Arial Rounded"/>
                <a:sym typeface="Arial Rounded"/>
              </a:rPr>
              <a:t>Quais funcionários estão trabalhando em quais departamentos em uma empresa?</a:t>
            </a:r>
            <a:endParaRPr/>
          </a:p>
        </p:txBody>
      </p:sp>
      <p:pic>
        <p:nvPicPr>
          <p:cNvPr descr="Diagrama&#10;&#10;Descrição gerada automaticamente" id="234" name="Google Shape;23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2825" y="4327422"/>
            <a:ext cx="63627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 Rounded"/>
              <a:buNone/>
            </a:pPr>
            <a:r>
              <a:rPr b="1" lang="pt-BR" sz="8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Exemplos de relacionamentos?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/>
          <p:nvPr/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9"/>
          <p:cNvSpPr txBox="1"/>
          <p:nvPr>
            <p:ph type="title"/>
          </p:nvPr>
        </p:nvSpPr>
        <p:spPr>
          <a:xfrm>
            <a:off x="0" y="640080"/>
            <a:ext cx="4059935" cy="561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 Rounded"/>
              <a:buNone/>
            </a:pPr>
            <a:r>
              <a:rPr b="1" lang="pt-BR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ATRIBUTOS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4343401" y="448575"/>
            <a:ext cx="7213024" cy="56761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212"/>
              <a:buFont typeface="Noto Sans Symbols"/>
              <a:buChar char="▪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“dado que é associado a cada ocorrência de uma entidade ou de um relacionamento” (HEUSER, 2009)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212"/>
              <a:buFont typeface="Noto Sans Symbols"/>
              <a:buChar char="▪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Atributo é uma ‘propriedade’ da entidade ou do relacionamento;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2212"/>
              <a:buFont typeface="Noto Sans Symbols"/>
              <a:buChar char="▪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Para cada atributo, existe um conjunto de valores possíveis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Exemplo da ‘Agenda’: A entidade ‘contato’ possui os seguintes atributos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código (Número),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nome (String) e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Telefone (String)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Rounded"/>
              <a:buNone/>
            </a:pPr>
            <a:r>
              <a:rPr b="1" lang="pt-BR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Atributos</a:t>
            </a:r>
            <a:br>
              <a:rPr b="1" lang="pt-BR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pt-BR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Representação no diagrama</a:t>
            </a:r>
            <a:endParaRPr b="1">
              <a:solidFill>
                <a:schemeClr val="accen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967019" y="4586768"/>
            <a:ext cx="105156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Segundo Heuser (2009), “muitas vezes os atributos não são representados graficamente, para não sobrecarregar o diagrama”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Tem como representar textualmente </a:t>
            </a:r>
            <a:endParaRPr/>
          </a:p>
        </p:txBody>
      </p:sp>
      <p:cxnSp>
        <p:nvCxnSpPr>
          <p:cNvPr id="253" name="Google Shape;253;p40"/>
          <p:cNvCxnSpPr/>
          <p:nvPr/>
        </p:nvCxnSpPr>
        <p:spPr>
          <a:xfrm>
            <a:off x="5958173" y="3537467"/>
            <a:ext cx="45155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4" name="Google Shape;254;p40"/>
          <p:cNvCxnSpPr/>
          <p:nvPr/>
        </p:nvCxnSpPr>
        <p:spPr>
          <a:xfrm>
            <a:off x="5960154" y="2646517"/>
            <a:ext cx="45155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5" name="Google Shape;255;p40"/>
          <p:cNvSpPr/>
          <p:nvPr/>
        </p:nvSpPr>
        <p:spPr>
          <a:xfrm>
            <a:off x="6368927" y="2544044"/>
            <a:ext cx="214829" cy="232132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40"/>
          <p:cNvSpPr/>
          <p:nvPr/>
        </p:nvSpPr>
        <p:spPr>
          <a:xfrm>
            <a:off x="6366945" y="3415943"/>
            <a:ext cx="214829" cy="232132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6582309" y="2409678"/>
            <a:ext cx="556876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Atributos identificadores/determinantes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(valor único que não pode se repetir no BD)</a:t>
            </a:r>
            <a:endParaRPr/>
          </a:p>
        </p:txBody>
      </p:sp>
      <p:sp>
        <p:nvSpPr>
          <p:cNvPr id="258" name="Google Shape;258;p40"/>
          <p:cNvSpPr txBox="1"/>
          <p:nvPr/>
        </p:nvSpPr>
        <p:spPr>
          <a:xfrm>
            <a:off x="6582719" y="3288771"/>
            <a:ext cx="386811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Atributos não identificadores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(podem ser repetidos no BD)</a:t>
            </a:r>
            <a:endParaRPr/>
          </a:p>
        </p:txBody>
      </p:sp>
      <p:pic>
        <p:nvPicPr>
          <p:cNvPr descr="Gráfico de caixa estreita&#10;&#10;Descrição gerada automaticamente" id="259" name="Google Shape;2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540" y="2424911"/>
            <a:ext cx="5000088" cy="1385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 Rounded"/>
              <a:buNone/>
            </a:pPr>
            <a:r>
              <a:rPr b="1" lang="pt-BR" sz="8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Outros exemplos de atributos?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 Rounded"/>
              <a:buNone/>
            </a:pPr>
            <a:r>
              <a:rPr b="1" lang="pt-BR" sz="6000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Considere...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 sz="2800">
                <a:latin typeface="Arial Rounded"/>
                <a:ea typeface="Arial Rounded"/>
                <a:cs typeface="Arial Rounded"/>
                <a:sym typeface="Arial Rounded"/>
              </a:rPr>
              <a:t>As seguintes funções de uma indústria: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 sz="2800">
                <a:latin typeface="Arial Rounded"/>
                <a:ea typeface="Arial Rounded"/>
                <a:cs typeface="Arial Rounded"/>
                <a:sym typeface="Arial Rounded"/>
              </a:rPr>
              <a:t>Compras – compra de matéria prima e insumos para produção;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 sz="2800">
                <a:latin typeface="Arial Rounded"/>
                <a:ea typeface="Arial Rounded"/>
                <a:cs typeface="Arial Rounded"/>
                <a:sym typeface="Arial Rounded"/>
              </a:rPr>
              <a:t>Produção – atividade relativa à produção;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(Ex. planejamento e controle)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Vendas – venda dos produtos;</a:t>
            </a:r>
            <a:br>
              <a:rPr b="1" lang="pt-BR">
                <a:latin typeface="Arial Rounded"/>
                <a:ea typeface="Arial Rounded"/>
                <a:cs typeface="Arial Rounded"/>
                <a:sym typeface="Arial Rounded"/>
              </a:rPr>
            </a:b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Os dados do Produto são usados em várias funções</a:t>
            </a:r>
            <a:br>
              <a:rPr b="1" lang="pt-BR"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E se as funções forem informatizadas separadamente sem a integração dos dados?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 Rounded"/>
              <a:buNone/>
            </a:pPr>
            <a:r>
              <a:rPr b="1" lang="pt-BR" sz="8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Atividade 01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831850" y="866775"/>
            <a:ext cx="10515600" cy="49244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Rounded"/>
              <a:buNone/>
            </a:pPr>
            <a:r>
              <a:rPr b="1" lang="pt-BR" sz="45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Crie um Diagrama Entidade Relacionamento para representar o armazenamento de dados sobre uma denúncia em uma delegacia. </a:t>
            </a:r>
            <a:br>
              <a:rPr b="1" lang="pt-BR" sz="45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br>
              <a:rPr b="1" lang="pt-BR" sz="45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endParaRPr b="1" sz="4500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 Rounded"/>
              <a:buNone/>
            </a:pPr>
            <a:r>
              <a:rPr b="1" lang="pt-BR" sz="8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Cardinalidade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Rounded"/>
              <a:buNone/>
            </a:pPr>
            <a:r>
              <a:rPr b="1" lang="pt-BR">
                <a:solidFill>
                  <a:schemeClr val="accent6"/>
                </a:solidFill>
                <a:latin typeface="Arial Rounded"/>
                <a:ea typeface="Arial Rounded"/>
                <a:cs typeface="Arial Rounded"/>
                <a:sym typeface="Arial Rounded"/>
              </a:rPr>
              <a:t>Cardinalidade</a:t>
            </a:r>
            <a:endParaRPr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838200" y="1825625"/>
            <a:ext cx="108394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b="1" lang="pt-BR" sz="4000">
                <a:latin typeface="Arial Rounded"/>
                <a:ea typeface="Arial Rounded"/>
                <a:cs typeface="Arial Rounded"/>
                <a:sym typeface="Arial Rounded"/>
              </a:rPr>
              <a:t>Cardinalidade de entidade em um relacionamento é o número de ocorrências de entidade associadas a uma ocorrência de outra entidade (HEUSER, 2009)</a:t>
            </a:r>
            <a:endParaRPr/>
          </a:p>
          <a:p>
            <a:pPr indent="-254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b="1" lang="pt-BR" sz="4000">
                <a:latin typeface="Arial Rounded"/>
                <a:ea typeface="Arial Rounded"/>
                <a:cs typeface="Arial Rounded"/>
                <a:sym typeface="Arial Rounded"/>
              </a:rPr>
              <a:t>Pode ser: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pt-BR" sz="3600">
                <a:latin typeface="Arial Rounded"/>
                <a:ea typeface="Arial Rounded"/>
                <a:cs typeface="Arial Rounded"/>
                <a:sym typeface="Arial Rounded"/>
              </a:rPr>
              <a:t>Máxima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b="1" lang="pt-BR" sz="3600">
                <a:latin typeface="Arial Rounded"/>
                <a:ea typeface="Arial Rounded"/>
                <a:cs typeface="Arial Rounded"/>
                <a:sym typeface="Arial Rounded"/>
              </a:rPr>
              <a:t>Mínima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81001" y="591344"/>
            <a:ext cx="3705224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Arial Rounded"/>
              <a:buNone/>
            </a:pPr>
            <a:r>
              <a:rPr b="1" lang="pt-BR" sz="3100">
                <a:solidFill>
                  <a:schemeClr val="accent6"/>
                </a:solidFill>
                <a:latin typeface="Arial Rounded"/>
                <a:ea typeface="Arial Rounded"/>
                <a:cs typeface="Arial Rounded"/>
                <a:sym typeface="Arial Rounded"/>
              </a:rPr>
              <a:t>CARDINALIDADE</a:t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12"/>
              <a:buFont typeface="Noto Sans Symbols"/>
              <a:buChar char="▪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Número máximo de ocorrências de entidade que são associadas a uma ocorrência de uma outra entidade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12"/>
              <a:buFont typeface="Noto Sans Symbols"/>
              <a:buChar char="▪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Dois valores são usados para representar no diagrama:</a:t>
            </a:r>
            <a:endParaRPr/>
          </a:p>
          <a:p>
            <a:pPr indent="-228600" lvl="1" marL="6858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96"/>
              <a:buFont typeface="Noto Sans Symbols"/>
              <a:buChar char="▪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cardinalidade máxima 1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96"/>
              <a:buFont typeface="Noto Sans Symbols"/>
              <a:buChar char="▪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cardinalidade máxima “muitos”, referida pela letra ‘n’</a:t>
            </a:r>
            <a:endParaRPr/>
          </a:p>
          <a:p>
            <a:pPr indent="-108204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96"/>
              <a:buFont typeface="Noto Sans Symbols"/>
              <a:buNone/>
            </a:pPr>
            <a:r>
              <a:t/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12"/>
              <a:buFont typeface="Noto Sans Symbols"/>
              <a:buChar char="▪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Os relacionamentos podem ser: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96"/>
              <a:buFont typeface="Noto Sans Symbols"/>
              <a:buChar char="▪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1:n (um-para-muitos)</a:t>
            </a:r>
            <a:endParaRPr b="1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96"/>
              <a:buFont typeface="Noto Sans Symbols"/>
              <a:buChar char="▪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1:1 (um-para-um)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96"/>
              <a:buFont typeface="Noto Sans Symbols"/>
              <a:buChar char="▪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n:n (muitos-para-muitos)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Arial Rounded"/>
              <a:buNone/>
            </a:pPr>
            <a:r>
              <a:rPr b="1" lang="pt-BR">
                <a:solidFill>
                  <a:schemeClr val="accent6"/>
                </a:solidFill>
                <a:latin typeface="Arial Rounded"/>
                <a:ea typeface="Arial Rounded"/>
                <a:cs typeface="Arial Rounded"/>
                <a:sym typeface="Arial Rounded"/>
              </a:rPr>
              <a:t>Cardinalidade Máxima</a:t>
            </a:r>
            <a:endParaRPr/>
          </a:p>
        </p:txBody>
      </p:sp>
      <p:pic>
        <p:nvPicPr>
          <p:cNvPr id="297" name="Google Shape;29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4378" y="2216405"/>
            <a:ext cx="5664146" cy="890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5671" y="3780191"/>
            <a:ext cx="5664146" cy="832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4378" y="5266693"/>
            <a:ext cx="5541511" cy="832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 Rounded"/>
              <a:buNone/>
            </a:pPr>
            <a:r>
              <a:rPr b="1" lang="pt-BR" sz="8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Atividade 02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 txBox="1"/>
          <p:nvPr>
            <p:ph type="title"/>
          </p:nvPr>
        </p:nvSpPr>
        <p:spPr>
          <a:xfrm>
            <a:off x="831850" y="1709738"/>
            <a:ext cx="10515600" cy="4052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Rounded"/>
              <a:buNone/>
            </a:pPr>
            <a:r>
              <a:rPr b="1" lang="pt-BR" sz="8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Defina a cardinalidade do Diagrama criado na atividade 01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Arial Rounded"/>
              <a:buNone/>
            </a:pPr>
            <a:r>
              <a:rPr b="1" lang="pt-BR" sz="88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Atividade Treino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474453" y="310551"/>
            <a:ext cx="10879347" cy="6245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Em um sistema imobiliário os proprietários entram em contato com os corretores para disponibilizar os seus imóveis: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os imóveis devem possuir um código, um tipo, uma metragem e um endereço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os imóveis, pertencem apenas a um proprietário;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os dados de proprietários, corretores e inquilinos são cpf (identificação única no sistema), nome e telefone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os proprietários podem ter um ou mais imóveis;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apenas um corretor é responsável pelos aluguéis de um proprietário.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Os corretores atendem os inquilinos que alugam os imóveis: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o imóvel pode ser alugado por apenas um inquilino;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um mesmo inquilino pode alugar mais de um imóvel;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um inquilino pode ser atendido por corretores distintos, quando aluga imóveis diferentes.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/>
          <p:nvPr/>
        </p:nvSpPr>
        <p:spPr>
          <a:xfrm>
            <a:off x="11118533" y="918266"/>
            <a:ext cx="706127" cy="5863534"/>
          </a:xfrm>
          <a:custGeom>
            <a:rect b="b" l="l" r="r" t="t"/>
            <a:pathLst>
              <a:path extrusionOk="0" h="2447" w="414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1117879" y="643467"/>
            <a:ext cx="420307" cy="5668919"/>
          </a:xfrm>
          <a:custGeom>
            <a:rect b="b" l="l" r="r" t="t"/>
            <a:pathLst>
              <a:path extrusionOk="0" h="2358" w="209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3578" y="2204289"/>
            <a:ext cx="9664846" cy="2271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Rounded"/>
              <a:buNone/>
            </a:pPr>
            <a: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Fundamentos de Banco de Dados</a:t>
            </a:r>
            <a:endParaRPr/>
          </a:p>
        </p:txBody>
      </p:sp>
      <p:sp>
        <p:nvSpPr>
          <p:cNvPr id="325" name="Google Shape;325;p52"/>
          <p:cNvSpPr txBox="1"/>
          <p:nvPr>
            <p:ph idx="1" type="subTitle"/>
          </p:nvPr>
        </p:nvSpPr>
        <p:spPr>
          <a:xfrm>
            <a:off x="1524000" y="3867150"/>
            <a:ext cx="9144000" cy="139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Professores: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Fábio Castro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Madianita Bogo</a:t>
            </a:r>
            <a:endParaRPr b="1">
              <a:solidFill>
                <a:schemeClr val="lt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05811"/>
            <a:ext cx="10515600" cy="33898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 Rounded"/>
              <a:buNone/>
            </a:pPr>
            <a:r>
              <a:rPr b="1" lang="pt-BR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Redundância de dados, entrada repetida, inconsistência ...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8200" y="3899911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400"/>
              <a:buNone/>
            </a:pPr>
            <a:r>
              <a:rPr b="1" lang="pt-BR">
                <a:solidFill>
                  <a:srgbClr val="8DA9DB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Problemas de dados não integrados...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38200" y="305811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 Rounded"/>
              <a:buNone/>
            </a:pPr>
            <a:r>
              <a:rPr b="1" lang="pt-BR" sz="8800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Como resolver?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38200" y="3185536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3200"/>
              <a:buNone/>
            </a:pPr>
            <a:r>
              <a:rPr b="1" lang="pt-BR" sz="3200">
                <a:solidFill>
                  <a:srgbClr val="8DA9DB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Problemas de dados não integrados...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1373307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Rounded"/>
              <a:buNone/>
            </a:pPr>
            <a:r>
              <a:rPr b="1" lang="pt-BR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Compartilhar dados!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925512" y="368877"/>
            <a:ext cx="10561637" cy="884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 Rounded"/>
              <a:buNone/>
            </a:pPr>
            <a:r>
              <a:rPr b="1" lang="pt-BR" sz="6000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Compartilhar dados</a:t>
            </a:r>
            <a:endParaRPr/>
          </a:p>
        </p:txBody>
      </p:sp>
      <p:sp>
        <p:nvSpPr>
          <p:cNvPr id="129" name="Google Shape;129;p20"/>
          <p:cNvSpPr txBox="1"/>
          <p:nvPr>
            <p:ph idx="2" type="body"/>
          </p:nvPr>
        </p:nvSpPr>
        <p:spPr>
          <a:xfrm>
            <a:off x="839788" y="1600200"/>
            <a:ext cx="4618037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latin typeface="Arial Rounded"/>
                <a:ea typeface="Arial Rounded"/>
                <a:cs typeface="Arial Rounded"/>
                <a:sym typeface="Arial Rounded"/>
              </a:rPr>
              <a:t>Centralizar o gerenciamento dos dados em um único local, resultando em um Banco de Dados unificado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pt-BR" sz="2400">
                <a:latin typeface="Arial Rounded"/>
                <a:ea typeface="Arial Rounded"/>
                <a:cs typeface="Arial Rounded"/>
                <a:sym typeface="Arial Rounded"/>
              </a:rPr>
              <a:t>Cada informação é armazenada uma única vez: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pt-BR" sz="2000">
                <a:latin typeface="Arial Rounded"/>
                <a:ea typeface="Arial Rounded"/>
                <a:cs typeface="Arial Rounded"/>
                <a:sym typeface="Arial Rounded"/>
              </a:rPr>
              <a:t>Eventuais redundâncias devem ser controladas pelo sistema e ser invisíveis ao usuário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1567" y="2743200"/>
            <a:ext cx="6191941" cy="19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 Rounded"/>
              <a:buNone/>
            </a:pPr>
            <a:r>
              <a:rPr b="1" lang="pt-BR">
                <a:solidFill>
                  <a:schemeClr val="accent1"/>
                </a:solidFill>
                <a:latin typeface="Arial Rounded"/>
                <a:ea typeface="Arial Rounded"/>
                <a:cs typeface="Arial Rounded"/>
                <a:sym typeface="Arial Rounded"/>
              </a:rPr>
              <a:t>Banco de Dados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Banco de Dados (BD) é uma coleção de dados relacionados e armazenados em algum dispositivo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Propriedades de um BD: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Um BD é uma coleção lógica e coerente de dados com algum significado inerente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Um BD é projetado, construído e “povoado” com dados para um propósito específico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pt-BR">
                <a:latin typeface="Arial Rounded"/>
                <a:ea typeface="Arial Rounded"/>
                <a:cs typeface="Arial Rounded"/>
                <a:sym typeface="Arial Rounded"/>
              </a:rPr>
              <a:t>Um BD representa um minimundo, que se refere a algum aspecto do mundo real (levantado a partir de análises e levantamento de requisitos)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