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E5190-7CCC-45E7-B67B-4CD621B3B4BD}">
  <a:tblStyle styleId="{85EE5190-7CCC-45E7-B67B-4CD621B3B4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2E70812-7746-4517-A2A9-32088E1CED0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9897A89-C001-430B-93D0-EAB7446C46A6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ção com Legenda">
  <p:cSld name="Citação com Legenda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2" name="Google Shape;8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DEAFC">
                    <a:alpha val="10588"/>
                  </a:srgbClr>
                </a:gs>
                <a:gs pos="36000">
                  <a:srgbClr val="DDEAFC">
                    <a:alpha val="9411"/>
                  </a:srgbClr>
                </a:gs>
                <a:gs pos="75000">
                  <a:srgbClr val="DDEAFC">
                    <a:alpha val="0"/>
                  </a:srgbClr>
                </a:gs>
                <a:gs pos="100000">
                  <a:srgbClr val="DDEAF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DEAFC">
                    <a:alpha val="7450"/>
                  </a:srgbClr>
                </a:gs>
                <a:gs pos="36000">
                  <a:srgbClr val="DDEAFC">
                    <a:alpha val="7450"/>
                  </a:srgbClr>
                </a:gs>
                <a:gs pos="72000">
                  <a:srgbClr val="DDEAFC">
                    <a:alpha val="0"/>
                  </a:srgbClr>
                </a:gs>
                <a:gs pos="100000">
                  <a:srgbClr val="DDEAF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DEAFC">
                    <a:alpha val="6274"/>
                  </a:srgbClr>
                </a:gs>
                <a:gs pos="36000">
                  <a:srgbClr val="DDEAFC">
                    <a:alpha val="5490"/>
                  </a:srgbClr>
                </a:gs>
                <a:gs pos="69000">
                  <a:srgbClr val="DDEAFC">
                    <a:alpha val="0"/>
                  </a:srgbClr>
                </a:gs>
                <a:gs pos="100000">
                  <a:srgbClr val="DDEAF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DEAFC">
                    <a:alpha val="13333"/>
                  </a:srgbClr>
                </a:gs>
                <a:gs pos="36000">
                  <a:srgbClr val="DDEAFC">
                    <a:alpha val="6274"/>
                  </a:srgbClr>
                </a:gs>
                <a:gs pos="73000">
                  <a:srgbClr val="DDEAFC">
                    <a:alpha val="0"/>
                  </a:srgbClr>
                </a:gs>
                <a:gs pos="100000">
                  <a:srgbClr val="DDEAF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DDEAFC">
                    <a:alpha val="13333"/>
                  </a:srgbClr>
                </a:gs>
                <a:gs pos="36000">
                  <a:srgbClr val="DDEAFC">
                    <a:alpha val="6274"/>
                  </a:srgbClr>
                </a:gs>
                <a:gs pos="66000">
                  <a:srgbClr val="DDEAFC">
                    <a:alpha val="0"/>
                  </a:srgbClr>
                </a:gs>
                <a:gs pos="100000">
                  <a:srgbClr val="DDEAF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Google Shape;91;p13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 i="0" cap="small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8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8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8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8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8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60"/>
              <a:buFont typeface="Noto Sans Symbols"/>
              <a:buChar char="❑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❑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306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528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❑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6" descr="Como manter um banco de dados seguro conforme a LGPD? - Memphis ..."/>
          <p:cNvPicPr preferRelativeResize="0"/>
          <p:nvPr/>
        </p:nvPicPr>
        <p:blipFill rotWithShape="1">
          <a:blip r:embed="rId3">
            <a:alphaModFix/>
          </a:blip>
          <a:srcRect l="14314" r="3165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8431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/>
              <a:t>Fundamentos de Banco de </a:t>
            </a:r>
            <a:br>
              <a:rPr lang="pt-BR" sz="4800"/>
            </a:br>
            <a:r>
              <a:rPr lang="pt-BR" sz="4800"/>
              <a:t>Dados</a:t>
            </a:r>
            <a:br>
              <a:rPr lang="pt-BR" sz="4800"/>
            </a:br>
            <a:r>
              <a:rPr lang="pt-BR" sz="4800"/>
              <a:t>Aula 4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Profs: Fábio Castro e Madianita Bogo Marioti</a:t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717427" y="336209"/>
            <a:ext cx="8970037" cy="165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Apresente o Esquema Textual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717427" y="1431985"/>
            <a:ext cx="5130957" cy="5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35"/>
          <p:cNvGraphicFramePr/>
          <p:nvPr/>
        </p:nvGraphicFramePr>
        <p:xfrm>
          <a:off x="717427" y="2244486"/>
          <a:ext cx="8581800" cy="2077300"/>
        </p:xfrm>
        <a:graphic>
          <a:graphicData uri="http://schemas.openxmlformats.org/drawingml/2006/table">
            <a:tbl>
              <a:tblPr firstRow="1" firstCol="1" bandRow="1">
                <a:noFill/>
                <a:tableStyleId>{A9897A89-C001-430B-93D0-EAB7446C46A6}</a:tableStyleId>
              </a:tblPr>
              <a:tblGrid>
                <a:gridCol w="15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sng" strike="noStrike" cap="none">
                          <a:solidFill>
                            <a:schemeClr val="dk1"/>
                          </a:solidFill>
                        </a:rPr>
                        <a:t>codAlu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(ch primária)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endereco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telefone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codCurso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(ch Estrang.)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codCid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(ch Estrang.)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115511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Ana Banana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704 Sul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91111111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4312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1010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222011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Beto Bolado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706 Sul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92222222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4314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1010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331144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Carla Cansada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110 Norte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933333333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4312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1020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800" marR="43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9B19CC4E-315A-97BA-3BAF-B83EF935D1D3}"/>
              </a:ext>
            </a:extLst>
          </p:cNvPr>
          <p:cNvSpPr txBox="1"/>
          <p:nvPr/>
        </p:nvSpPr>
        <p:spPr>
          <a:xfrm>
            <a:off x="717427" y="4719782"/>
            <a:ext cx="9211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Aluno(</a:t>
            </a:r>
            <a:r>
              <a:rPr lang="pt-BR" sz="2000" u="sng" dirty="0" err="1">
                <a:solidFill>
                  <a:srgbClr val="FF0000"/>
                </a:solidFill>
              </a:rPr>
              <a:t>codAlu</a:t>
            </a:r>
            <a:r>
              <a:rPr lang="pt-BR" sz="2000" u="sng" dirty="0">
                <a:solidFill>
                  <a:srgbClr val="FF0000"/>
                </a:solidFill>
              </a:rPr>
              <a:t>,</a:t>
            </a:r>
            <a:r>
              <a:rPr lang="pt-BR" sz="2000" dirty="0">
                <a:solidFill>
                  <a:srgbClr val="FF0000"/>
                </a:solidFill>
              </a:rPr>
              <a:t> nome, endereço, telefone, </a:t>
            </a:r>
            <a:r>
              <a:rPr lang="pt-BR" sz="2000" dirty="0" err="1">
                <a:solidFill>
                  <a:srgbClr val="FF0000"/>
                </a:solidFill>
              </a:rPr>
              <a:t>codCurso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err="1">
                <a:solidFill>
                  <a:srgbClr val="FF0000"/>
                </a:solidFill>
              </a:rPr>
              <a:t>codCid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codCurso</a:t>
            </a:r>
            <a:r>
              <a:rPr lang="pt-BR" sz="2000" dirty="0">
                <a:solidFill>
                  <a:srgbClr val="FF0000"/>
                </a:solidFill>
              </a:rPr>
              <a:t> referencia Curso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codCid</a:t>
            </a:r>
            <a:r>
              <a:rPr lang="pt-BR" sz="2000" dirty="0">
                <a:solidFill>
                  <a:srgbClr val="FF0000"/>
                </a:solidFill>
              </a:rPr>
              <a:t> referencia Cidade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/>
              <a:t>TRANSFORMAÇÃO ENTRE </a:t>
            </a:r>
            <a:r>
              <a:rPr lang="pt-BR" sz="3700" b="1"/>
              <a:t>MER</a:t>
            </a:r>
            <a:r>
              <a:rPr lang="pt-BR" sz="3700"/>
              <a:t> &gt;&gt; </a:t>
            </a:r>
            <a:r>
              <a:rPr lang="pt-BR" sz="3700" b="1"/>
              <a:t>MR</a:t>
            </a:r>
            <a:br>
              <a:rPr lang="pt-BR" sz="3700"/>
            </a:br>
            <a:r>
              <a:rPr lang="pt-BR" sz="3700"/>
              <a:t>IMPLEMENTAÇÃO DE RELACIONAMENTOS</a:t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/>
              <a:t>O fator determinante para a tradução a ser adotada são os relacionamentos e a cardinalidade mínima e máxima das entidades envolvidas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/>
              <a:t>Existem três formas básicas de tradução: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Criar uma nova tabela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Criar colunas adicionais em outras tabelas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Fundir as entidades envolvidas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672957" y="3710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pt-BR"/>
              <a:t>IMPLEMENTAÇÃO DE RELACIONAMENTOS </a:t>
            </a:r>
            <a:r>
              <a:rPr lang="pt-BR">
                <a:solidFill>
                  <a:srgbClr val="1E4E79"/>
                </a:solidFill>
              </a:rPr>
              <a:t>Cardinalidade </a:t>
            </a:r>
            <a:r>
              <a:rPr lang="pt-BR" b="1">
                <a:solidFill>
                  <a:srgbClr val="1E4E79"/>
                </a:solidFill>
              </a:rPr>
              <a:t>1:1</a:t>
            </a:r>
            <a:r>
              <a:rPr lang="pt-BR">
                <a:solidFill>
                  <a:srgbClr val="1E4E79"/>
                </a:solidFill>
              </a:rPr>
              <a:t> </a:t>
            </a:r>
            <a:r>
              <a:rPr lang="pt-BR"/>
              <a:t>- Duas Entidades Opcionais</a:t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491" y="2185247"/>
            <a:ext cx="5415263" cy="144915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6401953" y="4804307"/>
            <a:ext cx="5690452" cy="830956"/>
          </a:xfrm>
          <a:prstGeom prst="rect">
            <a:avLst/>
          </a:prstGeom>
          <a:noFill/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Pessoa(</a:t>
            </a:r>
            <a:r>
              <a:rPr lang="pt-BR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codPessoa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nomePessoa)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Armario(</a:t>
            </a:r>
            <a:r>
              <a:rPr lang="pt-BR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numArmario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salaArm,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data, codPessoa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codPessoa referencia Pessoa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746163" y="4029356"/>
            <a:ext cx="63579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 Relacional Textual (Duas possibilidades)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643" y="2185247"/>
            <a:ext cx="4850964" cy="14828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424088" y="4440883"/>
            <a:ext cx="44931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própria para o relacionamento: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6352647" y="4480543"/>
            <a:ext cx="43043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Adição de </a:t>
            </a:r>
            <a:r>
              <a:rPr lang="pt-BR" sz="20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coluna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(melhor opção):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32245" y="4804307"/>
            <a:ext cx="5712245" cy="1631216"/>
          </a:xfrm>
          <a:prstGeom prst="rect">
            <a:avLst/>
          </a:prstGeom>
          <a:noFill/>
          <a:ln w="254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Pessoa(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codPessoa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nomePessoa)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Armario(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numArmario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salaArm)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Ocupacao(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codArmario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codPessoa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codPessoa referencia Pessoa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codArmario referencia Armario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70277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IMPLEMENTAÇÃO DE RELACIONAMENTOS </a:t>
            </a:r>
            <a:r>
              <a:rPr lang="pt-BR">
                <a:solidFill>
                  <a:srgbClr val="1E4E79"/>
                </a:solidFill>
              </a:rPr>
              <a:t>Cardinalidade </a:t>
            </a:r>
            <a:r>
              <a:rPr lang="pt-BR" b="1">
                <a:solidFill>
                  <a:srgbClr val="1E4E79"/>
                </a:solidFill>
              </a:rPr>
              <a:t>1:1</a:t>
            </a:r>
            <a:r>
              <a:rPr lang="pt-BR">
                <a:solidFill>
                  <a:srgbClr val="1E4E79"/>
                </a:solidFill>
              </a:rPr>
              <a:t> </a:t>
            </a:r>
            <a:r>
              <a:rPr lang="pt-BR"/>
              <a:t>– Uma das Entidades Obrigatória</a:t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759100" y="5339367"/>
            <a:ext cx="6154883" cy="400069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Correntista(</a:t>
            </a:r>
            <a:r>
              <a:rPr lang="pt-BR" sz="2000" b="1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codCor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codCartao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dataExp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14" name="Google Shape;314;p38"/>
          <p:cNvSpPr txBox="1"/>
          <p:nvPr/>
        </p:nvSpPr>
        <p:spPr>
          <a:xfrm>
            <a:off x="7194906" y="5339367"/>
            <a:ext cx="4177747" cy="923289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Correntista(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codCor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Cartão(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codCar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dataExp, </a:t>
            </a:r>
            <a:r>
              <a:rPr lang="pt-BR" sz="18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codCor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CodCor referencia Correnstista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3866" y="2152650"/>
            <a:ext cx="5486400" cy="127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8"/>
          <p:cNvGraphicFramePr/>
          <p:nvPr/>
        </p:nvGraphicFramePr>
        <p:xfrm>
          <a:off x="920789" y="1988853"/>
          <a:ext cx="4808200" cy="182884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56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Relacionamento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Regras de Implementação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Tabela Própria</a:t>
                      </a:r>
                      <a:endParaRPr sz="18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Adição de Coluna</a:t>
                      </a:r>
                      <a:endParaRPr sz="18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Fusão de Tabela</a:t>
                      </a:r>
                      <a:endParaRPr sz="18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Relacionamentos 1:1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(0,1) e (1,1)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" name="Google Shape;317;p38"/>
          <p:cNvSpPr txBox="1"/>
          <p:nvPr/>
        </p:nvSpPr>
        <p:spPr>
          <a:xfrm>
            <a:off x="3673697" y="4393710"/>
            <a:ext cx="5506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 Relacional Textual (Duas possibilidades)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650205" y="4915527"/>
            <a:ext cx="44931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Fusão de tabela (melhor opção):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7128554" y="4915527"/>
            <a:ext cx="43043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Adição de coluna: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325" y="2453290"/>
            <a:ext cx="5379182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IMPLEMENTAÇÃO DE RELACIONAMENTOS </a:t>
            </a:r>
            <a:r>
              <a:rPr lang="pt-BR">
                <a:solidFill>
                  <a:srgbClr val="1E4E79"/>
                </a:solidFill>
              </a:rPr>
              <a:t>Cardinalidade </a:t>
            </a:r>
            <a:r>
              <a:rPr lang="pt-BR" b="1">
                <a:solidFill>
                  <a:srgbClr val="1E4E79"/>
                </a:solidFill>
              </a:rPr>
              <a:t>1:1</a:t>
            </a:r>
            <a:r>
              <a:rPr lang="pt-BR">
                <a:solidFill>
                  <a:srgbClr val="1E4E79"/>
                </a:solidFill>
              </a:rPr>
              <a:t> </a:t>
            </a:r>
            <a:r>
              <a:rPr lang="pt-BR"/>
              <a:t>– Duas Entidades Obrigatórias</a:t>
            </a:r>
            <a:endParaRPr/>
          </a:p>
        </p:txBody>
      </p:sp>
      <p:sp>
        <p:nvSpPr>
          <p:cNvPr id="326" name="Google Shape;326;p39"/>
          <p:cNvSpPr txBox="1"/>
          <p:nvPr/>
        </p:nvSpPr>
        <p:spPr>
          <a:xfrm>
            <a:off x="2268241" y="5244961"/>
            <a:ext cx="8021067" cy="400110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Conferencia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codConf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nomeConf, dataInstalacaoCom, enderCom)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39"/>
          <p:cNvGraphicFramePr/>
          <p:nvPr/>
        </p:nvGraphicFramePr>
        <p:xfrm>
          <a:off x="5876762" y="2328827"/>
          <a:ext cx="5896125" cy="161395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8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Relacionamento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Regras de Implementação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Tabela Própria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Adição de Coluna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Fusão de Tabela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Relacionamentos 1:1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(1,1) e (1,1)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39"/>
          <p:cNvSpPr txBox="1"/>
          <p:nvPr/>
        </p:nvSpPr>
        <p:spPr>
          <a:xfrm>
            <a:off x="2268241" y="4578401"/>
            <a:ext cx="7217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Fusão de tabela (melhor opção)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510387" y="3821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IMPLEMENTAÇÃO DE RELACIONAMENTOS  </a:t>
            </a:r>
            <a:r>
              <a:rPr lang="pt-BR">
                <a:solidFill>
                  <a:srgbClr val="1E4E79"/>
                </a:solidFill>
              </a:rPr>
              <a:t>Cardinalidade </a:t>
            </a:r>
            <a:r>
              <a:rPr lang="pt-BR" b="1">
                <a:solidFill>
                  <a:srgbClr val="1E4E79"/>
                </a:solidFill>
              </a:rPr>
              <a:t>1:N</a:t>
            </a:r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6096000" y="2168770"/>
            <a:ext cx="5598158" cy="169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200"/>
              <a:buFont typeface="Calibri"/>
              <a:buChar char="*"/>
            </a:pPr>
            <a:r>
              <a:rPr lang="pt-BR" sz="2200">
                <a:solidFill>
                  <a:srgbClr val="C55A11"/>
                </a:solidFill>
              </a:rPr>
              <a:t>No caso de adição de coluna </a:t>
            </a:r>
            <a:r>
              <a:rPr lang="pt-BR" sz="2200"/>
              <a:t>a chave primária da entidade com cardinalidade</a:t>
            </a:r>
            <a:r>
              <a:rPr lang="pt-BR" sz="2200" b="1"/>
              <a:t> 1 </a:t>
            </a:r>
            <a:r>
              <a:rPr lang="pt-BR" sz="2200"/>
              <a:t>vira chave estrangeira da entidade com cardinalidade </a:t>
            </a:r>
            <a:r>
              <a:rPr lang="pt-BR" sz="2200" b="1"/>
              <a:t>N</a:t>
            </a:r>
            <a:r>
              <a:rPr lang="pt-BR" sz="2200"/>
              <a:t> (chave do </a:t>
            </a:r>
            <a:r>
              <a:rPr lang="pt-BR" sz="2200" b="1"/>
              <a:t>1</a:t>
            </a:r>
            <a:r>
              <a:rPr lang="pt-BR" sz="2200"/>
              <a:t> vai pra dentro de </a:t>
            </a:r>
            <a:r>
              <a:rPr lang="pt-BR" sz="2200" b="1"/>
              <a:t>N</a:t>
            </a:r>
            <a:r>
              <a:rPr lang="pt-BR" sz="2200"/>
              <a:t>).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5958348" y="4269526"/>
            <a:ext cx="6030452" cy="1000233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nomeDep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codEmp,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nomeEmp, </a:t>
            </a:r>
            <a:r>
              <a:rPr lang="pt-BR" sz="18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dataLotacao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codDep referencia departamento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533" y="4146511"/>
            <a:ext cx="4925257" cy="12155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708533" y="2224957"/>
          <a:ext cx="5249800" cy="158500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6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Relacionamento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Regras de Implementação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Tabela Própria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Adição de Coluna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Fusão de Tabela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Relacionamentos 1:n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(1,1) e (0, n)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510387" y="3821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IMPLEMENTAÇÃO DE RELACIONAMENTOS  </a:t>
            </a:r>
            <a:r>
              <a:rPr lang="pt-BR">
                <a:solidFill>
                  <a:srgbClr val="1E4E79"/>
                </a:solidFill>
              </a:rPr>
              <a:t>Cardinalidade </a:t>
            </a:r>
            <a:r>
              <a:rPr lang="pt-BR" b="1">
                <a:solidFill>
                  <a:srgbClr val="1E4E79"/>
                </a:solidFill>
              </a:rPr>
              <a:t>1:N</a:t>
            </a:r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6177667" y="2292825"/>
            <a:ext cx="4754493" cy="15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Char char="*"/>
            </a:pPr>
            <a:r>
              <a:rPr lang="pt-BR" sz="2400">
                <a:solidFill>
                  <a:srgbClr val="C55A11"/>
                </a:solidFill>
              </a:rPr>
              <a:t>No caso de nova tabela </a:t>
            </a:r>
            <a:r>
              <a:rPr lang="pt-BR" sz="2400"/>
              <a:t>para o relacionamento, a chave primária da entidade com cardinalidade  </a:t>
            </a:r>
            <a:r>
              <a:rPr lang="pt-BR" sz="2400" b="1"/>
              <a:t>N </a:t>
            </a:r>
            <a:r>
              <a:rPr lang="pt-BR" sz="2400"/>
              <a:t>será chave estrangeira e primária da nova tabela.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6012021" y="4273993"/>
            <a:ext cx="6013201" cy="1631175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nomeDep)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codEmp</a:t>
            </a:r>
            <a:r>
              <a:rPr lang="pt-BR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nomeEmp)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Lotação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codLotacao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codDep, codEmp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dataLotacao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codDep referencia departamento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codEmp referencia Empregado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930" y="4474675"/>
            <a:ext cx="4925257" cy="12155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1"/>
          <p:cNvGraphicFramePr/>
          <p:nvPr/>
        </p:nvGraphicFramePr>
        <p:xfrm>
          <a:off x="939487" y="2298743"/>
          <a:ext cx="5072550" cy="158500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5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Relacionamento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Regras de Implementação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Tabela Própria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Adição de Coluna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Fusão de Tabela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Relacionamentos 1:n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(1,1) e (0, n)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strike="noStrike" cap="none"/>
                    </a:p>
                  </a:txBody>
                  <a:tcPr marL="77500" marR="77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pt-BR" sz="4000"/>
              <a:t>IMPLEMENTAÇÃO DE RELACIONAMENTOS </a:t>
            </a:r>
            <a:br>
              <a:rPr lang="pt-BR" sz="4000"/>
            </a:br>
            <a:r>
              <a:rPr lang="pt-BR" sz="4000">
                <a:solidFill>
                  <a:srgbClr val="1E4E79"/>
                </a:solidFill>
              </a:rPr>
              <a:t>Cardinalidade </a:t>
            </a:r>
            <a:r>
              <a:rPr lang="pt-BR" sz="4000" b="1">
                <a:solidFill>
                  <a:srgbClr val="1E4E79"/>
                </a:solidFill>
              </a:rPr>
              <a:t>N:N</a:t>
            </a:r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334349" y="1853616"/>
            <a:ext cx="6644950" cy="281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pt-BR" sz="2300"/>
              <a:t>Relacionamento é implementado através de uma tabela própria (sempre), contendo: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pt-BR" sz="2300"/>
              <a:t>Colunas correspondentes aos atributos identificadores das entidades envolvidas, que são chaves na nova tabela;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pt-BR" sz="2300"/>
              <a:t>Colunas correspondentes aos atributos do relacionamento.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7067455" y="4475537"/>
            <a:ext cx="4728748" cy="1785064"/>
          </a:xfrm>
          <a:prstGeom prst="rect">
            <a:avLst/>
          </a:prstGeom>
          <a:noFill/>
          <a:ln w="254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Engenheiro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codEng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nomeEng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800" b="1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1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nomeProj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Atuação</a:t>
            </a:r>
            <a:r>
              <a:rPr lang="pt-BR" sz="1800" b="1" i="0" u="none" strike="noStrike" cap="none" dirty="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800" b="1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codEng</a:t>
            </a:r>
            <a:r>
              <a:rPr lang="pt-BR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8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800" b="1" i="0" u="none" strike="noStrike" cap="none" dirty="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funcao</a:t>
            </a: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codEng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referencia engenheiro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referencia projeto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475537"/>
            <a:ext cx="5902927" cy="162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9299" y="1932266"/>
            <a:ext cx="4810416" cy="193899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/>
          <p:nvPr/>
        </p:nvSpPr>
        <p:spPr>
          <a:xfrm>
            <a:off x="6979299" y="4068226"/>
            <a:ext cx="44931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própria para o relacionamento: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204" y="1807451"/>
            <a:ext cx="9605658" cy="25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/>
        </p:nvSpPr>
        <p:spPr>
          <a:xfrm>
            <a:off x="1242204" y="284671"/>
            <a:ext cx="8203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ficaria o esquema textual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91251F-89B3-F08F-7B4C-BF92919DD6FD}"/>
              </a:ext>
            </a:extLst>
          </p:cNvPr>
          <p:cNvSpPr txBox="1"/>
          <p:nvPr/>
        </p:nvSpPr>
        <p:spPr>
          <a:xfrm>
            <a:off x="1468581" y="3990109"/>
            <a:ext cx="6419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Contato(</a:t>
            </a:r>
            <a:r>
              <a:rPr lang="pt-BR" sz="2000" u="sng" dirty="0">
                <a:solidFill>
                  <a:srgbClr val="FF0000"/>
                </a:solidFill>
              </a:rPr>
              <a:t>código</a:t>
            </a:r>
            <a:r>
              <a:rPr lang="pt-BR" sz="2000" dirty="0">
                <a:solidFill>
                  <a:srgbClr val="FF0000"/>
                </a:solidFill>
              </a:rPr>
              <a:t>, nome, telefone)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Ligação(</a:t>
            </a:r>
            <a:r>
              <a:rPr lang="pt-BR" sz="2000" u="sng" dirty="0">
                <a:solidFill>
                  <a:srgbClr val="FF0000"/>
                </a:solidFill>
              </a:rPr>
              <a:t>código</a:t>
            </a:r>
            <a:r>
              <a:rPr lang="pt-BR" sz="2000" dirty="0">
                <a:solidFill>
                  <a:srgbClr val="FF0000"/>
                </a:solidFill>
              </a:rPr>
              <a:t>, data, hora, tipo, duração, </a:t>
            </a:r>
            <a:r>
              <a:rPr lang="pt-BR" sz="2000" dirty="0" err="1">
                <a:solidFill>
                  <a:srgbClr val="FF0000"/>
                </a:solidFill>
              </a:rPr>
              <a:t>codContato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codContato</a:t>
            </a:r>
            <a:r>
              <a:rPr lang="pt-BR" sz="2000" dirty="0">
                <a:solidFill>
                  <a:srgbClr val="FF0000"/>
                </a:solidFill>
              </a:rPr>
              <a:t> referencia Contato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/>
        </p:nvSpPr>
        <p:spPr>
          <a:xfrm>
            <a:off x="1242204" y="284671"/>
            <a:ext cx="8203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ficaria o esquema textual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44"/>
          <p:cNvGrpSpPr/>
          <p:nvPr/>
        </p:nvGrpSpPr>
        <p:grpSpPr>
          <a:xfrm>
            <a:off x="1175036" y="1121781"/>
            <a:ext cx="7451727" cy="3126946"/>
            <a:chOff x="1242204" y="1682150"/>
            <a:chExt cx="9866629" cy="2846717"/>
          </a:xfrm>
        </p:grpSpPr>
        <p:pic>
          <p:nvPicPr>
            <p:cNvPr id="371" name="Google Shape;371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2204" y="1682150"/>
              <a:ext cx="9866629" cy="2846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44"/>
            <p:cNvSpPr/>
            <p:nvPr/>
          </p:nvSpPr>
          <p:spPr>
            <a:xfrm>
              <a:off x="2872509" y="1682150"/>
              <a:ext cx="1431636" cy="95021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D78F1D-F370-5750-CB35-B968C3D71C07}"/>
              </a:ext>
            </a:extLst>
          </p:cNvPr>
          <p:cNvSpPr txBox="1"/>
          <p:nvPr/>
        </p:nvSpPr>
        <p:spPr>
          <a:xfrm>
            <a:off x="6613237" y="931002"/>
            <a:ext cx="5218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Aluno(</a:t>
            </a:r>
            <a:r>
              <a:rPr lang="pt-BR" sz="1800" u="sng" dirty="0" err="1">
                <a:solidFill>
                  <a:srgbClr val="FF0000"/>
                </a:solidFill>
              </a:rPr>
              <a:t>codAlu</a:t>
            </a:r>
            <a:r>
              <a:rPr lang="pt-BR" sz="1800" dirty="0">
                <a:solidFill>
                  <a:srgbClr val="FF0000"/>
                </a:solidFill>
              </a:rPr>
              <a:t>, nome, endereço)</a:t>
            </a:r>
          </a:p>
          <a:p>
            <a:r>
              <a:rPr lang="pt-BR" sz="1800" dirty="0">
                <a:solidFill>
                  <a:srgbClr val="FF0000"/>
                </a:solidFill>
              </a:rPr>
              <a:t>Turma(</a:t>
            </a:r>
            <a:r>
              <a:rPr lang="pt-BR" sz="1800" u="sng" dirty="0" err="1">
                <a:solidFill>
                  <a:srgbClr val="FF0000"/>
                </a:solidFill>
              </a:rPr>
              <a:t>codTurma</a:t>
            </a:r>
            <a:r>
              <a:rPr lang="pt-BR" sz="1800" dirty="0">
                <a:solidFill>
                  <a:srgbClr val="FF0000"/>
                </a:solidFill>
              </a:rPr>
              <a:t>, </a:t>
            </a:r>
            <a:r>
              <a:rPr lang="pt-BR" sz="1800" u="sng" dirty="0">
                <a:solidFill>
                  <a:srgbClr val="FF0000"/>
                </a:solidFill>
              </a:rPr>
              <a:t>semestre</a:t>
            </a:r>
            <a:r>
              <a:rPr lang="pt-BR" sz="1800" dirty="0">
                <a:solidFill>
                  <a:srgbClr val="FF0000"/>
                </a:solidFill>
              </a:rPr>
              <a:t>, horário)</a:t>
            </a:r>
          </a:p>
          <a:p>
            <a:r>
              <a:rPr lang="pt-BR" sz="1800" dirty="0">
                <a:solidFill>
                  <a:srgbClr val="FF0000"/>
                </a:solidFill>
              </a:rPr>
              <a:t>Matricula(</a:t>
            </a:r>
            <a:r>
              <a:rPr lang="pt-BR" sz="1800" u="sng" dirty="0" err="1">
                <a:solidFill>
                  <a:srgbClr val="FF0000"/>
                </a:solidFill>
              </a:rPr>
              <a:t>codAlu</a:t>
            </a:r>
            <a:r>
              <a:rPr lang="pt-BR" sz="1800" dirty="0">
                <a:solidFill>
                  <a:srgbClr val="FF0000"/>
                </a:solidFill>
              </a:rPr>
              <a:t>, </a:t>
            </a:r>
            <a:r>
              <a:rPr lang="pt-BR" sz="1800" u="sng" dirty="0" err="1">
                <a:solidFill>
                  <a:srgbClr val="FF0000"/>
                </a:solidFill>
              </a:rPr>
              <a:t>codTurma</a:t>
            </a:r>
            <a:r>
              <a:rPr lang="pt-BR" sz="1800" dirty="0">
                <a:solidFill>
                  <a:srgbClr val="FF0000"/>
                </a:solidFill>
              </a:rPr>
              <a:t>, </a:t>
            </a:r>
            <a:r>
              <a:rPr lang="pt-BR" sz="1800" u="sng" dirty="0">
                <a:solidFill>
                  <a:srgbClr val="FF0000"/>
                </a:solidFill>
              </a:rPr>
              <a:t>semestre</a:t>
            </a:r>
            <a:r>
              <a:rPr lang="pt-BR" sz="1800" dirty="0">
                <a:solidFill>
                  <a:srgbClr val="FF0000"/>
                </a:solidFill>
              </a:rPr>
              <a:t>, data)</a:t>
            </a:r>
          </a:p>
          <a:p>
            <a:r>
              <a:rPr lang="pt-BR" sz="1800" dirty="0">
                <a:solidFill>
                  <a:srgbClr val="FF0000"/>
                </a:solidFill>
              </a:rPr>
              <a:t>    </a:t>
            </a:r>
            <a:r>
              <a:rPr lang="pt-BR" sz="1800" dirty="0" err="1">
                <a:solidFill>
                  <a:srgbClr val="FF0000"/>
                </a:solidFill>
              </a:rPr>
              <a:t>codAlu</a:t>
            </a:r>
            <a:r>
              <a:rPr lang="pt-BR" sz="1800" dirty="0">
                <a:solidFill>
                  <a:srgbClr val="FF0000"/>
                </a:solidFill>
              </a:rPr>
              <a:t> referencia Aluno</a:t>
            </a:r>
          </a:p>
          <a:p>
            <a:r>
              <a:rPr lang="pt-BR" sz="1800" dirty="0">
                <a:solidFill>
                  <a:srgbClr val="FF0000"/>
                </a:solidFill>
              </a:rPr>
              <a:t>    </a:t>
            </a:r>
            <a:r>
              <a:rPr lang="pt-BR" sz="1800" dirty="0" err="1">
                <a:solidFill>
                  <a:srgbClr val="FF0000"/>
                </a:solidFill>
              </a:rPr>
              <a:t>codTurma</a:t>
            </a:r>
            <a:r>
              <a:rPr lang="pt-BR" sz="1800" dirty="0">
                <a:solidFill>
                  <a:srgbClr val="FF0000"/>
                </a:solidFill>
              </a:rPr>
              <a:t> referencia Turma</a:t>
            </a:r>
          </a:p>
          <a:p>
            <a:r>
              <a:rPr lang="pt-BR" sz="1800" dirty="0">
                <a:solidFill>
                  <a:srgbClr val="FF0000"/>
                </a:solidFill>
              </a:rPr>
              <a:t>    semestre referencia Turma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0" y="43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b="1"/>
              <a:t>MODELO LÓGICO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/>
              <a:t>Nível de abstração intermediário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O </a:t>
            </a:r>
            <a:r>
              <a:rPr lang="pt-BR" b="1"/>
              <a:t>Modelo Lógico</a:t>
            </a:r>
            <a:r>
              <a:rPr lang="pt-BR"/>
              <a:t> representa a estrutura de dados de um banco de dados, tal como é vista pelo usuário do SGBD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Usuário do SGBD: DBA (Analista de Banco de Dados)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Caso o SGBD escolhido seja um SGBD Relacional, o Modelo Lógico desenvolvido será um </a:t>
            </a:r>
            <a:r>
              <a:rPr lang="pt-BR" b="1" u="sng"/>
              <a:t>Modelo Relacional</a:t>
            </a:r>
            <a:endParaRPr b="1" u="sng"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l="25010" r="36488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 extrusionOk="0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 rot="10389197" flipH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509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/>
        </p:nvSpPr>
        <p:spPr>
          <a:xfrm>
            <a:off x="1242204" y="284671"/>
            <a:ext cx="82037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ficaria o esquema textual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788" y="1186524"/>
            <a:ext cx="9025776" cy="22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F84D03C-C6D3-2764-890E-137C299A3FAF}"/>
              </a:ext>
            </a:extLst>
          </p:cNvPr>
          <p:cNvSpPr txBox="1"/>
          <p:nvPr/>
        </p:nvSpPr>
        <p:spPr>
          <a:xfrm>
            <a:off x="1242204" y="3870036"/>
            <a:ext cx="9025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Aluno(</a:t>
            </a:r>
            <a:r>
              <a:rPr lang="pt-BR" sz="2000" u="sng" dirty="0" err="1">
                <a:solidFill>
                  <a:srgbClr val="FF0000"/>
                </a:solidFill>
              </a:rPr>
              <a:t>codAlu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err="1">
                <a:solidFill>
                  <a:srgbClr val="FF0000"/>
                </a:solidFill>
              </a:rPr>
              <a:t>nomeAlu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Questão(</a:t>
            </a:r>
            <a:r>
              <a:rPr lang="pt-BR" sz="2000" u="sng" dirty="0" err="1">
                <a:solidFill>
                  <a:srgbClr val="FF0000"/>
                </a:solidFill>
              </a:rPr>
              <a:t>numQ</a:t>
            </a:r>
            <a:r>
              <a:rPr lang="pt-BR" sz="2000" dirty="0">
                <a:solidFill>
                  <a:srgbClr val="FF0000"/>
                </a:solidFill>
              </a:rPr>
              <a:t>, enunciado, valor, </a:t>
            </a:r>
            <a:r>
              <a:rPr lang="pt-BR" sz="2000" dirty="0" err="1">
                <a:solidFill>
                  <a:srgbClr val="FF0000"/>
                </a:solidFill>
              </a:rPr>
              <a:t>codProva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codProva</a:t>
            </a:r>
            <a:r>
              <a:rPr lang="pt-BR" sz="2000" dirty="0">
                <a:solidFill>
                  <a:srgbClr val="FF0000"/>
                </a:solidFill>
              </a:rPr>
              <a:t> referencia Prova</a:t>
            </a:r>
          </a:p>
          <a:p>
            <a:r>
              <a:rPr lang="pt-BR" sz="2000" dirty="0">
                <a:solidFill>
                  <a:srgbClr val="FF0000"/>
                </a:solidFill>
              </a:rPr>
              <a:t>Prova(</a:t>
            </a:r>
            <a:r>
              <a:rPr lang="pt-BR" sz="2000" u="sng" dirty="0" err="1">
                <a:solidFill>
                  <a:srgbClr val="FF0000"/>
                </a:solidFill>
              </a:rPr>
              <a:t>codProva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err="1">
                <a:solidFill>
                  <a:srgbClr val="FF0000"/>
                </a:solidFill>
              </a:rPr>
              <a:t>dataProva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Responde(</a:t>
            </a:r>
            <a:r>
              <a:rPr lang="pt-BR" sz="2000" u="sng" dirty="0" err="1">
                <a:solidFill>
                  <a:srgbClr val="FF0000"/>
                </a:solidFill>
              </a:rPr>
              <a:t>codAlu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u="sng" dirty="0" err="1">
                <a:solidFill>
                  <a:srgbClr val="FF0000"/>
                </a:solidFill>
              </a:rPr>
              <a:t>numQ</a:t>
            </a:r>
            <a:r>
              <a:rPr lang="pt-BR" sz="2000" dirty="0">
                <a:solidFill>
                  <a:srgbClr val="FF0000"/>
                </a:solidFill>
              </a:rPr>
              <a:t>, pontuação)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codAlu</a:t>
            </a:r>
            <a:r>
              <a:rPr lang="pt-BR" sz="2000" dirty="0">
                <a:solidFill>
                  <a:srgbClr val="FF0000"/>
                </a:solidFill>
              </a:rPr>
              <a:t> referencia Aluno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    </a:t>
            </a:r>
            <a:r>
              <a:rPr lang="pt-BR" sz="2000" dirty="0" err="1">
                <a:solidFill>
                  <a:srgbClr val="FF0000"/>
                </a:solidFill>
              </a:rPr>
              <a:t>numQ</a:t>
            </a:r>
            <a:r>
              <a:rPr lang="pt-BR" sz="2000" dirty="0">
                <a:solidFill>
                  <a:srgbClr val="FF0000"/>
                </a:solidFill>
              </a:rPr>
              <a:t> referencia Questão</a:t>
            </a:r>
          </a:p>
          <a:p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Referências Bibliográficas</a:t>
            </a:r>
            <a:endParaRPr/>
          </a:p>
        </p:txBody>
      </p:sp>
      <p:grpSp>
        <p:nvGrpSpPr>
          <p:cNvPr id="387" name="Google Shape;387;p46"/>
          <p:cNvGrpSpPr/>
          <p:nvPr/>
        </p:nvGrpSpPr>
        <p:grpSpPr>
          <a:xfrm>
            <a:off x="5053430" y="1417800"/>
            <a:ext cx="6532938" cy="3692827"/>
            <a:chOff x="-140870" y="946876"/>
            <a:chExt cx="6532938" cy="3692827"/>
          </a:xfrm>
        </p:grpSpPr>
        <p:sp>
          <p:nvSpPr>
            <p:cNvPr id="388" name="Google Shape;388;p46"/>
            <p:cNvSpPr/>
            <p:nvPr/>
          </p:nvSpPr>
          <p:spPr>
            <a:xfrm>
              <a:off x="-140870" y="1041159"/>
              <a:ext cx="6513603" cy="1597541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391148" y="1319397"/>
              <a:ext cx="967307" cy="9673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6"/>
            <p:cNvSpPr txBox="1"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Heuser, Carlos Alberto. Projeto de banco de dados. 6ª edição. Série Livros didáticos informática UFRGS. Bookman Editora, 2009. [Biblioteca Física]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-140870" y="3107823"/>
              <a:ext cx="6513603" cy="1343224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370409" y="3267162"/>
              <a:ext cx="967307" cy="9673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6"/>
            <p:cNvSpPr txBox="1"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Aulas do professora Madianita Bogo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0" y="43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b="1"/>
              <a:t>MODELO RELACIONAL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869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/>
              <a:t>Tornou-se um padrão para aplicações comerciais, devido a simplicidade e desempenho (</a:t>
            </a:r>
            <a:r>
              <a:rPr lang="pt-BR" i="1"/>
              <a:t>performance</a:t>
            </a:r>
            <a:r>
              <a:rPr lang="pt-BR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/>
              <a:t>Exemplos de SGBD's que trabalham com este modelo: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SQL Server, Oracle, Informix, MySQL, PostGree etc.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l="25011" r="36489" b="-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 extrusionOk="0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 rot="10389197" flipH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>
                <a:alpha val="94509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33349" y="161731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838200" y="414286"/>
            <a:ext cx="10515600" cy="99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MODELO RELACIONAL </a:t>
            </a:r>
            <a:br>
              <a:rPr lang="pt-BR"/>
            </a:br>
            <a:r>
              <a:rPr lang="pt-BR">
                <a:solidFill>
                  <a:srgbClr val="1E4E79"/>
                </a:solidFill>
              </a:rPr>
              <a:t>TABELAS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630987" y="1812158"/>
            <a:ext cx="4679809" cy="23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</a:pPr>
            <a:r>
              <a:rPr lang="pt-BR">
                <a:solidFill>
                  <a:srgbClr val="3F3F3F"/>
                </a:solidFill>
              </a:rPr>
              <a:t>No modelo relacional o BD consiste em um conjunto de relações (</a:t>
            </a:r>
            <a:r>
              <a:rPr lang="pt-BR" b="1">
                <a:solidFill>
                  <a:srgbClr val="3F3F3F"/>
                </a:solidFill>
              </a:rPr>
              <a:t>tabelas</a:t>
            </a:r>
            <a:r>
              <a:rPr lang="pt-BR">
                <a:solidFill>
                  <a:srgbClr val="3F3F3F"/>
                </a:solidFill>
              </a:rPr>
              <a:t>), designadas por um </a:t>
            </a:r>
            <a:r>
              <a:rPr lang="pt-BR" b="1">
                <a:solidFill>
                  <a:srgbClr val="3F3F3F"/>
                </a:solidFill>
              </a:rPr>
              <a:t>nome único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solidFill>
                <a:srgbClr val="3F3F3F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6597223" y="4568146"/>
          <a:ext cx="4849075" cy="118875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15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1" i="0" u="sng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codEmp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codDepto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João Paulo da Silva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 de Oliveira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/>
                    </a:p>
                  </a:txBody>
                  <a:tcPr marL="94875" marR="9487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Google Shape;215;p29"/>
          <p:cNvGraphicFramePr/>
          <p:nvPr/>
        </p:nvGraphicFramePr>
        <p:xfrm>
          <a:off x="1238034" y="4390655"/>
          <a:ext cx="5086950" cy="1585000"/>
        </p:xfrm>
        <a:graphic>
          <a:graphicData uri="http://schemas.openxmlformats.org/drawingml/2006/table">
            <a:tbl>
              <a:tblPr>
                <a:noFill/>
                <a:tableStyleId>{85EE5190-7CCC-45E7-B67B-4CD621B3B4BD}</a:tableStyleId>
              </a:tblPr>
              <a:tblGrid>
                <a:gridCol w="12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1" i="0" u="sng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codDepto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nomeDepto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15F1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Produção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15F1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Setor de Vendas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pt-BR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Setor de Marketing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9"/>
          <p:cNvSpPr txBox="1"/>
          <p:nvPr/>
        </p:nvSpPr>
        <p:spPr>
          <a:xfrm>
            <a:off x="1163716" y="4055663"/>
            <a:ext cx="17091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6502924" y="4233154"/>
            <a:ext cx="13723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 rot="10800000" flipH="1">
            <a:off x="1930400" y="3796295"/>
            <a:ext cx="5080" cy="59436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1930400" y="3801375"/>
            <a:ext cx="874776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9"/>
          <p:cNvCxnSpPr/>
          <p:nvPr/>
        </p:nvCxnSpPr>
        <p:spPr>
          <a:xfrm rot="10800000">
            <a:off x="10674096" y="3797311"/>
            <a:ext cx="0" cy="77693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4347" y="2036523"/>
            <a:ext cx="59912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838200" y="5027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MODELO RELACIONAL</a:t>
            </a:r>
            <a:br>
              <a:rPr lang="pt-BR"/>
            </a:br>
            <a:r>
              <a:rPr lang="pt-BR">
                <a:solidFill>
                  <a:srgbClr val="1E4E79"/>
                </a:solidFill>
              </a:rPr>
              <a:t>Premissas das Tabelas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81573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▪"/>
            </a:pPr>
            <a:r>
              <a:rPr lang="pt-BR">
                <a:solidFill>
                  <a:srgbClr val="3F3F3F"/>
                </a:solidFill>
              </a:rPr>
              <a:t>Cada linha (</a:t>
            </a:r>
            <a:r>
              <a:rPr lang="pt-BR" b="1">
                <a:solidFill>
                  <a:srgbClr val="3F3F3F"/>
                </a:solidFill>
              </a:rPr>
              <a:t>tupla</a:t>
            </a:r>
            <a:r>
              <a:rPr lang="pt-BR">
                <a:solidFill>
                  <a:srgbClr val="3F3F3F"/>
                </a:solidFill>
              </a:rPr>
              <a:t>) é composta por um conjunto de campos (</a:t>
            </a:r>
            <a:r>
              <a:rPr lang="pt-BR" b="1">
                <a:solidFill>
                  <a:srgbClr val="3F3F3F"/>
                </a:solidFill>
              </a:rPr>
              <a:t>valores de atributos</a:t>
            </a:r>
            <a:r>
              <a:rPr lang="pt-BR">
                <a:solidFill>
                  <a:srgbClr val="3F3F3F"/>
                </a:solidFill>
              </a:rPr>
              <a:t>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pt-BR">
                <a:solidFill>
                  <a:srgbClr val="3F3F3F"/>
                </a:solidFill>
              </a:rPr>
              <a:t>Não devem existir duas tuplas iguais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▪"/>
            </a:pPr>
            <a:r>
              <a:rPr lang="pt-BR">
                <a:solidFill>
                  <a:srgbClr val="3F3F3F"/>
                </a:solidFill>
              </a:rPr>
              <a:t>Cada campo é identificado por um nome de campo (</a:t>
            </a:r>
            <a:r>
              <a:rPr lang="pt-BR" b="1">
                <a:solidFill>
                  <a:srgbClr val="3F3F3F"/>
                </a:solidFill>
              </a:rPr>
              <a:t>nome do atributo</a:t>
            </a:r>
            <a:r>
              <a:rPr lang="pt-BR">
                <a:solidFill>
                  <a:srgbClr val="3F3F3F"/>
                </a:solidFill>
              </a:rPr>
              <a:t>), que deve ser único na tabela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pt-BR">
                <a:solidFill>
                  <a:srgbClr val="3F3F3F"/>
                </a:solidFill>
              </a:rPr>
              <a:t>Cada coluna possui um nome único na tabela (atributo) e  representa um </a:t>
            </a:r>
            <a:r>
              <a:rPr lang="pt-BR" b="1">
                <a:solidFill>
                  <a:srgbClr val="3F3F3F"/>
                </a:solidFill>
              </a:rPr>
              <a:t>domínio</a:t>
            </a:r>
            <a:r>
              <a:rPr lang="pt-BR">
                <a:solidFill>
                  <a:srgbClr val="3F3F3F"/>
                </a:solidFill>
              </a:rPr>
              <a:t>  (tipos de dados, formatos e restrições de conteúdo)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pt-BR">
                <a:solidFill>
                  <a:srgbClr val="3F3F3F"/>
                </a:solidFill>
              </a:rPr>
              <a:t>Todos os valores de uma coluna são do mesmo tipo de dados (</a:t>
            </a:r>
            <a:r>
              <a:rPr lang="pt-BR" b="1">
                <a:solidFill>
                  <a:srgbClr val="3F3F3F"/>
                </a:solidFill>
              </a:rPr>
              <a:t>mesmo domínio</a:t>
            </a:r>
            <a:r>
              <a:rPr lang="pt-BR">
                <a:solidFill>
                  <a:srgbClr val="3F3F3F"/>
                </a:solidFill>
              </a:rPr>
              <a:t>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▪"/>
            </a:pPr>
            <a:r>
              <a:rPr lang="pt-BR">
                <a:solidFill>
                  <a:srgbClr val="3F3F3F"/>
                </a:solidFill>
              </a:rPr>
              <a:t>A ordem das tuplas e das colunas é irrelevante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3F3F3F"/>
              </a:solidFill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172" y="442681"/>
            <a:ext cx="4919898" cy="1335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628000" y="5332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MODELO RELACIONAL</a:t>
            </a:r>
            <a:br>
              <a:rPr lang="pt-BR"/>
            </a:br>
            <a:r>
              <a:rPr lang="pt-BR">
                <a:solidFill>
                  <a:srgbClr val="1E4E79"/>
                </a:solidFill>
              </a:rPr>
              <a:t>Chave Primária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628000" y="2011046"/>
            <a:ext cx="10515600" cy="4347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atributo/coluna ou conjunto de atributos/colunas que identificam unicamente uma tupla/linha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conceito de chave primária é importante para satisfazer a premissa que designa que cada tupla/linha na tabela deve ser única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tupla tem um valor diferente na chave primária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existem valores nulos (não definidos) em uma chave primária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5169109" y="3494914"/>
            <a:ext cx="1246534" cy="646331"/>
          </a:xfrm>
          <a:prstGeom prst="rect">
            <a:avLst/>
          </a:prstGeom>
          <a:solidFill>
            <a:srgbClr val="F4B08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Primária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1"/>
          <p:cNvGraphicFramePr/>
          <p:nvPr/>
        </p:nvGraphicFramePr>
        <p:xfrm>
          <a:off x="7458949" y="2854357"/>
          <a:ext cx="2936950" cy="1745107"/>
        </p:xfrm>
        <a:graphic>
          <a:graphicData uri="http://schemas.openxmlformats.org/drawingml/2006/table">
            <a:tbl>
              <a:tblPr firstRow="1" firstCol="1" bandRow="1">
                <a:noFill/>
                <a:tableStyleId>{12E70812-7746-4517-A2A9-32088E1CED0B}</a:tableStyleId>
              </a:tblPr>
              <a:tblGrid>
                <a:gridCol w="86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sng" strike="noStrike" cap="none">
                          <a:solidFill>
                            <a:schemeClr val="dk1"/>
                          </a:solidFill>
                        </a:rPr>
                        <a:t>codEmp</a:t>
                      </a:r>
                      <a:endParaRPr sz="160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codDepto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Fulano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E2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Ciclano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E3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Beltrano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E4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Ciclano B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E5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Fulano B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u="none" strike="noStrike" cap="none">
                          <a:solidFill>
                            <a:schemeClr val="dk1"/>
                          </a:solidFill>
                        </a:rPr>
                        <a:t>E6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Beltrano B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9" name="Google Shape;239;p31"/>
          <p:cNvSpPr txBox="1"/>
          <p:nvPr/>
        </p:nvSpPr>
        <p:spPr>
          <a:xfrm>
            <a:off x="1140092" y="2839640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7411073" y="2501086"/>
            <a:ext cx="11351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1198672" y="3151630"/>
          <a:ext cx="2927150" cy="1246632"/>
        </p:xfrm>
        <a:graphic>
          <a:graphicData uri="http://schemas.openxmlformats.org/drawingml/2006/table">
            <a:tbl>
              <a:tblPr firstRow="1" firstCol="1" bandRow="1">
                <a:noFill/>
                <a:tableStyleId>{12E70812-7746-4517-A2A9-32088E1CED0B}</a:tableStyleId>
              </a:tblPr>
              <a:tblGrid>
                <a:gridCol w="14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sng" strike="noStrike" cap="none">
                          <a:solidFill>
                            <a:schemeClr val="dk1"/>
                          </a:solidFill>
                        </a:rPr>
                        <a:t>codDepto</a:t>
                      </a:r>
                      <a:endParaRPr sz="200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nomeDepto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 sz="1400" u="none" strike="noStrike" cap="none"/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Compras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400" u="none" strike="noStrike" cap="none"/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Vendas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 sz="1400" u="none" strike="noStrike" cap="none"/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>
                          <a:solidFill>
                            <a:schemeClr val="dk1"/>
                          </a:solidFill>
                        </a:rPr>
                        <a:t>Estoque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Google Shape;242;p31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6588" y="592096"/>
            <a:ext cx="4591050" cy="108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3280" y="436250"/>
            <a:ext cx="6286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447093" y="403573"/>
            <a:ext cx="5434407" cy="9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MODELO RELACIONAL</a:t>
            </a:r>
            <a:br>
              <a:rPr lang="pt-BR"/>
            </a:br>
            <a:r>
              <a:rPr lang="pt-BR">
                <a:solidFill>
                  <a:srgbClr val="1E4E79"/>
                </a:solidFill>
              </a:rPr>
              <a:t>Chave Estrangeira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828868" y="1965591"/>
            <a:ext cx="9397483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pt-BR" sz="2300"/>
              <a:t>“Chave estrangeira é o mecanismo que permite a implementação de relacionamentos em um banco de dados relacional” (HEUSER, 2009)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pt-BR" sz="2300"/>
              <a:t>Valores aparecem necessariamente como chave primária da tabela relacionada</a:t>
            </a:r>
            <a:endParaRPr/>
          </a:p>
          <a:p>
            <a:pPr marL="228600" lvl="0" indent="-82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/>
          </a:p>
        </p:txBody>
      </p:sp>
      <p:graphicFrame>
        <p:nvGraphicFramePr>
          <p:cNvPr id="251" name="Google Shape;251;p32"/>
          <p:cNvGraphicFramePr/>
          <p:nvPr/>
        </p:nvGraphicFramePr>
        <p:xfrm>
          <a:off x="1748129" y="3857073"/>
          <a:ext cx="2295525" cy="997204"/>
        </p:xfrm>
        <a:graphic>
          <a:graphicData uri="http://schemas.openxmlformats.org/drawingml/2006/table">
            <a:tbl>
              <a:tblPr firstRow="1" firstCol="1" bandRow="1">
                <a:noFill/>
                <a:tableStyleId>{12E70812-7746-4517-A2A9-32088E1CED0B}</a:tableStyleId>
              </a:tblPr>
              <a:tblGrid>
                <a:gridCol w="11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sng" strike="noStrike" cap="none">
                          <a:solidFill>
                            <a:schemeClr val="dk1"/>
                          </a:solidFill>
                        </a:rPr>
                        <a:t>codDepto</a:t>
                      </a:r>
                      <a:endParaRPr sz="160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nomeDepto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Compras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Vendas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Estoque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8897502" y="3982559"/>
            <a:ext cx="1246534" cy="646331"/>
          </a:xfrm>
          <a:prstGeom prst="rect">
            <a:avLst/>
          </a:prstGeom>
          <a:solidFill>
            <a:srgbClr val="F4B08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Primária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8897502" y="4916584"/>
            <a:ext cx="1246534" cy="646331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Estrangeira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2"/>
          <p:cNvGraphicFramePr/>
          <p:nvPr/>
        </p:nvGraphicFramePr>
        <p:xfrm>
          <a:off x="1748129" y="5287306"/>
          <a:ext cx="2295525" cy="997204"/>
        </p:xfrm>
        <a:graphic>
          <a:graphicData uri="http://schemas.openxmlformats.org/drawingml/2006/table">
            <a:tbl>
              <a:tblPr firstRow="1" firstCol="1" bandRow="1">
                <a:noFill/>
                <a:tableStyleId>{12E70812-7746-4517-A2A9-32088E1CED0B}</a:tableStyleId>
              </a:tblPr>
              <a:tblGrid>
                <a:gridCol w="7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sng" strike="noStrike" cap="none">
                          <a:solidFill>
                            <a:schemeClr val="dk1"/>
                          </a:solidFill>
                        </a:rPr>
                        <a:t>codCat</a:t>
                      </a:r>
                      <a:endParaRPr sz="160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nomeCat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Administrativo1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Administrativo2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Chefe de setor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Google Shape;255;p32"/>
          <p:cNvGraphicFramePr/>
          <p:nvPr/>
        </p:nvGraphicFramePr>
        <p:xfrm>
          <a:off x="4848169" y="4057207"/>
          <a:ext cx="3613725" cy="1495806"/>
        </p:xfrm>
        <a:graphic>
          <a:graphicData uri="http://schemas.openxmlformats.org/drawingml/2006/table">
            <a:tbl>
              <a:tblPr firstRow="1" firstCol="1" bandRow="1">
                <a:noFill/>
                <a:tableStyleId>{12E70812-7746-4517-A2A9-32088E1CED0B}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sng" strike="noStrike" cap="none">
                          <a:solidFill>
                            <a:schemeClr val="dk1"/>
                          </a:solidFill>
                        </a:rPr>
                        <a:t>codEmp</a:t>
                      </a:r>
                      <a:endParaRPr sz="1600" u="sng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codDepto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codCat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Souza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Santos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Silva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E4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Pereira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E5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Américo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D2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chemeClr val="dk1"/>
                          </a:solidFill>
                        </a:rPr>
                        <a:t>C1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275" marR="69275" marT="0" marB="0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6" name="Google Shape;256;p32"/>
          <p:cNvCxnSpPr/>
          <p:nvPr/>
        </p:nvCxnSpPr>
        <p:spPr>
          <a:xfrm rot="10800000">
            <a:off x="4010316" y="4180376"/>
            <a:ext cx="828675" cy="30117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32"/>
          <p:cNvCxnSpPr/>
          <p:nvPr/>
        </p:nvCxnSpPr>
        <p:spPr>
          <a:xfrm flipH="1">
            <a:off x="3914187" y="4481553"/>
            <a:ext cx="924806" cy="14012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58" name="Google Shape;258;p32"/>
          <p:cNvSpPr txBox="1"/>
          <p:nvPr/>
        </p:nvSpPr>
        <p:spPr>
          <a:xfrm>
            <a:off x="1638574" y="3583377"/>
            <a:ext cx="14029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746317" y="3792740"/>
            <a:ext cx="11351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1657227" y="4940034"/>
            <a:ext cx="9790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541770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/>
              <a:t>MODELO RELACIONAL</a:t>
            </a:r>
            <a:br>
              <a:rPr lang="pt-BR" sz="3600"/>
            </a:br>
            <a:r>
              <a:rPr lang="pt-BR">
                <a:solidFill>
                  <a:srgbClr val="1E4E79"/>
                </a:solidFill>
              </a:rPr>
              <a:t>Chave</a:t>
            </a:r>
            <a:endParaRPr sz="3600">
              <a:solidFill>
                <a:srgbClr val="1E4E79"/>
              </a:solidFill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483475" y="1782980"/>
            <a:ext cx="11052743" cy="475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/>
              <a:t>Chave é um conceito básico para (HEUSER, 2009):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 b="1"/>
              <a:t>Chave Primária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/>
              <a:t>Identifica tuplas (unicidade)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/>
              <a:t>Poderá ser chave estrangeira em outras tabelas, para relacioná-las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 b="1"/>
              <a:t>Chave Estrangeira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/>
              <a:t>Estabelece relações entre tuplas de tabelas de um BD relacional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pt-BR" sz="2500"/>
              <a:t>É chave primária na tabela origem</a:t>
            </a:r>
            <a:endParaRPr sz="2500" b="1"/>
          </a:p>
          <a:p>
            <a:pPr marL="91440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/>
              <a:t>MODELO RELACIONAL</a:t>
            </a:r>
            <a:br>
              <a:rPr lang="pt-BR"/>
            </a:br>
            <a:r>
              <a:rPr lang="pt-BR">
                <a:solidFill>
                  <a:srgbClr val="1E4E79"/>
                </a:solidFill>
              </a:rPr>
              <a:t>Esquema Relacional (Esquema Textual)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838200" y="3943349"/>
            <a:ext cx="10515600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/>
              <a:t>A tabela acima pode ser representada pelo </a:t>
            </a:r>
            <a:r>
              <a:rPr lang="pt-BR" b="1"/>
              <a:t>Esquema Textual</a:t>
            </a:r>
            <a:r>
              <a:rPr lang="pt-BR"/>
              <a:t>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pt-BR" sz="2800">
                <a:solidFill>
                  <a:srgbClr val="262626"/>
                </a:solidFill>
              </a:rPr>
              <a:t>Empregado(</a:t>
            </a:r>
            <a:r>
              <a:rPr lang="pt-BR" sz="2800" u="sng">
                <a:solidFill>
                  <a:srgbClr val="262626"/>
                </a:solidFill>
              </a:rPr>
              <a:t>codEmp</a:t>
            </a:r>
            <a:r>
              <a:rPr lang="pt-BR" sz="2800">
                <a:solidFill>
                  <a:srgbClr val="262626"/>
                </a:solidFill>
              </a:rPr>
              <a:t>, nome, codDepto, codCat)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pt-BR" sz="2800">
                <a:solidFill>
                  <a:srgbClr val="262626"/>
                </a:solidFill>
              </a:rPr>
              <a:t>codDepto referencia Departamento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pt-BR" sz="2800">
                <a:solidFill>
                  <a:srgbClr val="262626"/>
                </a:solidFill>
              </a:rPr>
              <a:t>codCat referencia Categoria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133349" y="152400"/>
            <a:ext cx="11915775" cy="6543675"/>
          </a:xfrm>
          <a:prstGeom prst="rect">
            <a:avLst/>
          </a:prstGeom>
          <a:noFill/>
          <a:ln w="317500" cap="flat" cmpd="sng">
            <a:solidFill>
              <a:schemeClr val="accent2">
                <a:alpha val="2431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181" y="1858531"/>
            <a:ext cx="4049227" cy="1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Personalizada 27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0070C0"/>
      </a:accent4>
      <a:accent5>
        <a:srgbClr val="5AA2AE"/>
      </a:accent5>
      <a:accent6>
        <a:srgbClr val="0070C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1287</Words>
  <Application>Microsoft Office PowerPoint</Application>
  <PresentationFormat>Widescreen</PresentationFormat>
  <Paragraphs>288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Noto Sans Symbols</vt:lpstr>
      <vt:lpstr>Times New Roman</vt:lpstr>
      <vt:lpstr>2_Tema do Office</vt:lpstr>
      <vt:lpstr>3_Tema do Office</vt:lpstr>
      <vt:lpstr>Fundamentos de Banco de  Dados Aula 4</vt:lpstr>
      <vt:lpstr>MODELO LÓGICO</vt:lpstr>
      <vt:lpstr>MODELO RELACIONAL</vt:lpstr>
      <vt:lpstr>MODELO RELACIONAL  TABELAS</vt:lpstr>
      <vt:lpstr>MODELO RELACIONAL Premissas das Tabelas</vt:lpstr>
      <vt:lpstr>MODELO RELACIONAL Chave Primária</vt:lpstr>
      <vt:lpstr>MODELO RELACIONAL Chave Estrangeira</vt:lpstr>
      <vt:lpstr>MODELO RELACIONAL Chave</vt:lpstr>
      <vt:lpstr>MODELO RELACIONAL Esquema Relacional (Esquema Textual)</vt:lpstr>
      <vt:lpstr>Apresente o Esquema Textual</vt:lpstr>
      <vt:lpstr>TRANSFORMAÇÃO ENTRE MER &gt;&gt; MR IMPLEMENTAÇÃO DE RELACIONAMENTOS</vt:lpstr>
      <vt:lpstr>IMPLEMENTAÇÃO DE RELACIONAMENTOS Cardinalidade 1:1 - Duas Entidades Opcionais</vt:lpstr>
      <vt:lpstr>IMPLEMENTAÇÃO DE RELACIONAMENTOS Cardinalidade 1:1 – Uma das Entidades Obrigatória</vt:lpstr>
      <vt:lpstr>IMPLEMENTAÇÃO DE RELACIONAMENTOS Cardinalidade 1:1 – Duas Entidades Obrigatórias</vt:lpstr>
      <vt:lpstr>IMPLEMENTAÇÃO DE RELACIONAMENTOS  Cardinalidade 1:N</vt:lpstr>
      <vt:lpstr>IMPLEMENTAÇÃO DE RELACIONAMENTOS  Cardinalidade 1:N</vt:lpstr>
      <vt:lpstr>IMPLEMENTAÇÃO DE RELACIONAMENTOS  Cardinalidade N:N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Fábio Castro</cp:lastModifiedBy>
  <cp:revision>6</cp:revision>
  <dcterms:modified xsi:type="dcterms:W3CDTF">2024-08-14T00:53:23Z</dcterms:modified>
</cp:coreProperties>
</file>