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275326"/>
            <a:ext cx="27432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275326"/>
            <a:ext cx="41148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275326"/>
            <a:ext cx="27432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0471" y="136526"/>
            <a:ext cx="11887200" cy="6584950"/>
          </a:xfrm>
          <a:prstGeom prst="rect">
            <a:avLst/>
          </a:prstGeom>
          <a:noFill/>
          <a:ln w="254000" cap="flat" cmpd="thickThin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38200" y="6286901"/>
            <a:ext cx="27432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038600" y="6286901"/>
            <a:ext cx="41148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610600" y="6286901"/>
            <a:ext cx="27432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50471" y="136526"/>
            <a:ext cx="11887200" cy="6584950"/>
          </a:xfrm>
          <a:prstGeom prst="rect">
            <a:avLst/>
          </a:prstGeom>
          <a:noFill/>
          <a:ln w="254000" cap="flat" cmpd="thickThin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pt-BR" sz="3800" b="1"/>
              <a:t>FUNDAMENTOS DE BANCO DE DADOS</a:t>
            </a:r>
            <a:br>
              <a:rPr lang="pt-BR" sz="3800" b="1"/>
            </a:br>
            <a:endParaRPr sz="38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8050762" y="4525347"/>
            <a:ext cx="32112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b="1" dirty="0"/>
              <a:t>Aula SQL Server</a:t>
            </a:r>
            <a:endParaRPr dirty="0"/>
          </a:p>
        </p:txBody>
      </p:sp>
      <p:sp>
        <p:nvSpPr>
          <p:cNvPr id="93" name="Google Shape;93;p13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3D42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51F7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 descr="banco-de-Dados1"/>
          <p:cNvPicPr preferRelativeResize="0"/>
          <p:nvPr/>
        </p:nvPicPr>
        <p:blipFill rotWithShape="1">
          <a:blip r:embed="rId3">
            <a:alphaModFix/>
          </a:blip>
          <a:srcRect r="2" b="9855"/>
          <a:stretch/>
        </p:blipFill>
        <p:spPr>
          <a:xfrm>
            <a:off x="6492113" y="1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97" name="Google Shape;97;p13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INTERFACE INICIAL DA FERRAMENTA SQL SERVER MANAGEMENT STUDIO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1203" y="1469285"/>
            <a:ext cx="8669594" cy="4874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4289630" y="3105834"/>
            <a:ext cx="38779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 para a inserção das instruções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202875" y="77050"/>
            <a:ext cx="8776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EXECUTANDO UMA INSTRUÇÃO SQL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r="17484"/>
          <a:stretch/>
        </p:blipFill>
        <p:spPr>
          <a:xfrm>
            <a:off x="2171700" y="1503364"/>
            <a:ext cx="6948488" cy="473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3"/>
          <p:cNvGrpSpPr/>
          <p:nvPr/>
        </p:nvGrpSpPr>
        <p:grpSpPr>
          <a:xfrm>
            <a:off x="7319963" y="2657476"/>
            <a:ext cx="2614612" cy="1008063"/>
            <a:chOff x="5796135" y="2657189"/>
            <a:chExt cx="2614509" cy="1008112"/>
          </a:xfrm>
        </p:grpSpPr>
        <p:sp>
          <p:nvSpPr>
            <p:cNvPr id="168" name="Google Shape;168;p23"/>
            <p:cNvSpPr/>
            <p:nvPr/>
          </p:nvSpPr>
          <p:spPr>
            <a:xfrm>
              <a:off x="5796135" y="2657189"/>
              <a:ext cx="2614509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3487" y="11240"/>
                  </a:moveTo>
                  <a:lnTo>
                    <a:pt x="-71864" y="-9500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5876130" y="2838079"/>
              <a:ext cx="25186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Tudo que estiver entre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texto */ é comentário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3"/>
          <p:cNvGrpSpPr/>
          <p:nvPr/>
        </p:nvGrpSpPr>
        <p:grpSpPr>
          <a:xfrm>
            <a:off x="5951539" y="908051"/>
            <a:ext cx="3983037" cy="1008063"/>
            <a:chOff x="4427984" y="908720"/>
            <a:chExt cx="3982660" cy="1008112"/>
          </a:xfrm>
        </p:grpSpPr>
        <p:sp>
          <p:nvSpPr>
            <p:cNvPr id="171" name="Google Shape;171;p23"/>
            <p:cNvSpPr/>
            <p:nvPr/>
          </p:nvSpPr>
          <p:spPr>
            <a:xfrm>
              <a:off x="4427984" y="908720"/>
              <a:ext cx="3982660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1924" y="41267"/>
                  </a:moveTo>
                  <a:lnTo>
                    <a:pt x="-63788" y="129371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3"/>
            <p:cNvSpPr txBox="1"/>
            <p:nvPr/>
          </p:nvSpPr>
          <p:spPr>
            <a:xfrm>
              <a:off x="4507978" y="1089610"/>
              <a:ext cx="38867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Após finalizar a instrução, clique em executar!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3"/>
          <p:cNvGrpSpPr/>
          <p:nvPr/>
        </p:nvGrpSpPr>
        <p:grpSpPr>
          <a:xfrm>
            <a:off x="3503614" y="2838451"/>
            <a:ext cx="3240087" cy="1008063"/>
            <a:chOff x="1979712" y="2838079"/>
            <a:chExt cx="3240360" cy="1008112"/>
          </a:xfrm>
        </p:grpSpPr>
        <p:sp>
          <p:nvSpPr>
            <p:cNvPr id="174" name="Google Shape;174;p23"/>
            <p:cNvSpPr/>
            <p:nvPr/>
          </p:nvSpPr>
          <p:spPr>
            <a:xfrm>
              <a:off x="1979712" y="2838079"/>
              <a:ext cx="3240360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0435" y="-7525"/>
                  </a:moveTo>
                  <a:lnTo>
                    <a:pt x="-25158" y="-93949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2021696" y="2954382"/>
              <a:ext cx="31983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Antes de executar, selecione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 banco de dados correto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3"/>
          <p:cNvGrpSpPr/>
          <p:nvPr/>
        </p:nvGrpSpPr>
        <p:grpSpPr>
          <a:xfrm>
            <a:off x="6383338" y="4724401"/>
            <a:ext cx="3702050" cy="1008063"/>
            <a:chOff x="4860031" y="4725144"/>
            <a:chExt cx="3702026" cy="1008112"/>
          </a:xfrm>
        </p:grpSpPr>
        <p:sp>
          <p:nvSpPr>
            <p:cNvPr id="177" name="Google Shape;177;p23"/>
            <p:cNvSpPr/>
            <p:nvPr/>
          </p:nvSpPr>
          <p:spPr>
            <a:xfrm>
              <a:off x="4860031" y="4725144"/>
              <a:ext cx="3702026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0435" y="-7525"/>
                  </a:moveTo>
                  <a:lnTo>
                    <a:pt x="-39170" y="-28267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4902016" y="4841447"/>
              <a:ext cx="36600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Após executar, veja a mensagem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confirmação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1847851" y="4581526"/>
            <a:ext cx="3978275" cy="1008063"/>
            <a:chOff x="323528" y="4581128"/>
            <a:chExt cx="3979152" cy="1008112"/>
          </a:xfrm>
        </p:grpSpPr>
        <p:sp>
          <p:nvSpPr>
            <p:cNvPr id="180" name="Google Shape;180;p23"/>
            <p:cNvSpPr/>
            <p:nvPr/>
          </p:nvSpPr>
          <p:spPr>
            <a:xfrm>
              <a:off x="323528" y="4581128"/>
              <a:ext cx="3979152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0435" y="-7525"/>
                  </a:moveTo>
                  <a:lnTo>
                    <a:pt x="18047" y="-229067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365512" y="4697431"/>
              <a:ext cx="3937168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Após executar, clique com o botão direito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 mouse sobre o meu DataBase.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Aprendendo a usar a DDL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A seguir, é apresentada a manipulação da estrutura do banco, tendo como exemplo o seguinte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Nome do BD: bd_banco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Tabelas do banco: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 	tb_cliente(</a:t>
            </a:r>
            <a:r>
              <a:rPr lang="pt-BR" u="sng"/>
              <a:t>codCli</a:t>
            </a:r>
            <a:r>
              <a:rPr lang="pt-BR"/>
              <a:t>, nomeCli, emailCli, cidadeCli)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tb_agencia (</a:t>
            </a:r>
            <a:r>
              <a:rPr lang="pt-BR" u="sng"/>
              <a:t>codAg</a:t>
            </a:r>
            <a:r>
              <a:rPr lang="pt-BR"/>
              <a:t>, nomeAg, cidadeAg)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tb_conta(</a:t>
            </a:r>
            <a:r>
              <a:rPr lang="pt-BR" u="sng"/>
              <a:t>numConta</a:t>
            </a:r>
            <a:r>
              <a:rPr lang="pt-BR"/>
              <a:t>, numAg, codCli, saldo)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tb_emprestimo(</a:t>
            </a:r>
            <a:r>
              <a:rPr lang="pt-BR" u="sng"/>
              <a:t>codEmp</a:t>
            </a:r>
            <a:r>
              <a:rPr lang="pt-BR"/>
              <a:t>, codCli, codAg, valor, taxa, qtMeses, saldo)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</a:t>
            </a:r>
            <a:endParaRPr/>
          </a:p>
          <a:p>
            <a:pPr marL="1143000" lvl="2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CREATE / DROP DATABASE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Não são instruções específicas da SQL. Porém, alguns SGBD’s, tais como o MySQL e o SQL Server, disponibilizam esta funcionalidade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Criar um Banco de Dados: CREATE DATABASE nomeDoBanco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Exemplo: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bd_banco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Excluir um banco existente: DROP DATABASE nome_banco;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Exemplo: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bd_banco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600"/>
              <a:buFont typeface="Noto Sans Symbols"/>
              <a:buChar char="☞"/>
            </a:pPr>
            <a:r>
              <a:rPr lang="pt-BR">
                <a:solidFill>
                  <a:srgbClr val="833C0B"/>
                </a:solidFill>
              </a:rPr>
              <a:t>Crie o banco </a:t>
            </a:r>
            <a:r>
              <a:rPr lang="pt-BR" b="1">
                <a:solidFill>
                  <a:srgbClr val="833C0B"/>
                </a:solidFill>
              </a:rPr>
              <a:t>bd_banco</a:t>
            </a:r>
            <a:endParaRPr>
              <a:solidFill>
                <a:srgbClr val="833C0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CREATE TABLE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Alguns tipos de dados: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int: número inteiro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Em alguns SGBD’s é possível especificar o tamanho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varchar: caractere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É possível especificar a quantidade de caracteres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text: texto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Utilizado quando não se conhece a quantidade de caracteres necessárias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float: número real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Em alguns SGBD’s é possível especificar o tamanho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datetime: data e hora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money: dinheiro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CREATE TABLE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Utilizado para definir (criar) uma tabela em um BD existente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Sintaxe: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CREATE TABLE nome_tabela (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nome_atributo1 tipo (tamanho) NOT NULL UNIQUE,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nome_atributo2 tipo (tamanho),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nome_atributo3 tipo (tamanho) DEFAULT valor_padrao,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PRIMARY KEY (nome_campo)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Onde: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‘NOT NULL’ especifica que o campo deve ser, necessariamente, preenchido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‘UNIQUE’ estabelece que o conteúdo do atributos deve ser único da tabela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‘DEFAULT’ é usado para definir um valor padrão para o atributo, caso este não seja preenchido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PRIMARY KEY define a chave primária da tabela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EXEMPLO: CRIANDO AS TABELAS DO BD BANCO  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Crie a tabela </a:t>
            </a:r>
            <a:r>
              <a:rPr lang="pt-BR" sz="2100" b="1"/>
              <a:t>tb_cliente(</a:t>
            </a:r>
            <a:r>
              <a:rPr lang="pt-BR" sz="2100" b="1" u="sng"/>
              <a:t>codCli</a:t>
            </a:r>
            <a:r>
              <a:rPr lang="pt-BR" sz="2100" b="1"/>
              <a:t>, nomeCli, emailCli, cidadeCli)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IDENTITY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nomeCli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emailCli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cidadeCli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'Palmas'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100"/>
              <a:buNone/>
            </a:pP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  <a:p>
            <a:pPr marL="61722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/>
          </a:p>
          <a:p>
            <a:pPr marL="61722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🞼"/>
            </a:pPr>
            <a:r>
              <a:rPr lang="pt-BR" sz="2100"/>
              <a:t>Selecione o banco </a:t>
            </a:r>
            <a:r>
              <a:rPr lang="pt-BR" sz="2100" b="1"/>
              <a:t>bd_banco</a:t>
            </a:r>
            <a:r>
              <a:rPr lang="pt-BR" sz="2100"/>
              <a:t> antes de inserir a tabela</a:t>
            </a:r>
            <a:endParaRPr/>
          </a:p>
          <a:p>
            <a:pPr marL="61722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🞼"/>
            </a:pPr>
            <a:r>
              <a:rPr lang="pt-BR" sz="2100"/>
              <a:t>Após inserir a tabela clique com o botão direito do mouse sobre o nome do banco e escolha a opção atualizar</a:t>
            </a:r>
            <a:endParaRPr/>
          </a:p>
          <a:p>
            <a:pPr marL="61722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🞼"/>
            </a:pPr>
            <a:r>
              <a:rPr lang="pt-BR" sz="2100"/>
              <a:t>IDENTITY (0, 1): define que o conteúdo do atributo será incrementado automaticamente, iniciando em zero e incrementando de um a um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EXEMPLO: CRIANDO AS TABELAS DO BD BANCO  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pt-BR" sz="2100"/>
              <a:t>tb_agencia (</a:t>
            </a:r>
            <a:r>
              <a:rPr lang="pt-BR" sz="2100" u="sng"/>
              <a:t>codAg</a:t>
            </a:r>
            <a:r>
              <a:rPr lang="pt-BR" sz="2100"/>
              <a:t>, nomeAg, cidadeAg), onde: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codAg auto incremento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nomeAg varchar (150) – deve ser preenchido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cidadeAg varchar (50) – se não for preenchido coloque ‘Palmas’ como padrão</a:t>
            </a:r>
            <a:endParaRPr/>
          </a:p>
          <a:p>
            <a:pPr marL="22860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Crie a tabela </a:t>
            </a:r>
            <a:r>
              <a:rPr lang="pt-BR" sz="2100" b="1"/>
              <a:t>tb_agencia</a:t>
            </a:r>
            <a:endParaRPr sz="2100" b="1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codAg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IDENTITY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nomeAg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cidadeAg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'Palmas'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100"/>
              <a:buNone/>
            </a:pP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CRIANDO AS TABELAS DO BD ‘BANCO’ COM  INTEGRIDADE REFERENCIAL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/>
              <a:t>tb_cliente(</a:t>
            </a:r>
            <a:r>
              <a:rPr lang="pt-BR" sz="2100" u="sng"/>
              <a:t>codCli</a:t>
            </a:r>
            <a:r>
              <a:rPr lang="pt-BR" sz="2100"/>
              <a:t>, nomeCli, emailCli, cidadeCli)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/>
              <a:t>tb_agencia(</a:t>
            </a:r>
            <a:r>
              <a:rPr lang="pt-BR" sz="2100" u="sng"/>
              <a:t>codAg</a:t>
            </a:r>
            <a:r>
              <a:rPr lang="pt-BR" sz="2100"/>
              <a:t>, nomeAg, cidadeAg)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 b="1"/>
              <a:t>tb_conta(</a:t>
            </a:r>
            <a:r>
              <a:rPr lang="pt-BR" sz="2100" b="1" u="sng"/>
              <a:t>codConta</a:t>
            </a:r>
            <a:r>
              <a:rPr lang="pt-BR" sz="2100" b="1"/>
              <a:t>, codCli, codAg, saldo)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codConta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codAg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saldo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money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codConta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100"/>
              <a:buNone/>
            </a:pP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6495145" y="2769565"/>
            <a:ext cx="3241675" cy="647700"/>
            <a:chOff x="5796135" y="2657189"/>
            <a:chExt cx="2614509" cy="1008112"/>
          </a:xfrm>
        </p:grpSpPr>
        <p:sp>
          <p:nvSpPr>
            <p:cNvPr id="230" name="Google Shape;230;p30"/>
            <p:cNvSpPr/>
            <p:nvPr/>
          </p:nvSpPr>
          <p:spPr>
            <a:xfrm>
              <a:off x="5796135" y="2657189"/>
              <a:ext cx="2614509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211" y="65890"/>
                  </a:moveTo>
                  <a:lnTo>
                    <a:pt x="-97886" y="426394"/>
                  </a:ln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5796136" y="2657189"/>
              <a:ext cx="2346818" cy="910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Nome da coluna que é chave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estrangeira na tabela atual.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30"/>
          <p:cNvGrpSpPr/>
          <p:nvPr/>
        </p:nvGrpSpPr>
        <p:grpSpPr>
          <a:xfrm>
            <a:off x="6835536" y="3572575"/>
            <a:ext cx="2160642" cy="864574"/>
            <a:chOff x="9362146" y="3371622"/>
            <a:chExt cx="2160642" cy="1013765"/>
          </a:xfrm>
        </p:grpSpPr>
        <p:sp>
          <p:nvSpPr>
            <p:cNvPr id="233" name="Google Shape;233;p30"/>
            <p:cNvSpPr/>
            <p:nvPr/>
          </p:nvSpPr>
          <p:spPr>
            <a:xfrm>
              <a:off x="9362146" y="3371622"/>
              <a:ext cx="1991654" cy="10137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211" y="65890"/>
                  </a:moveTo>
                  <a:lnTo>
                    <a:pt x="-20497" y="196603"/>
                  </a:ln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9362146" y="3400393"/>
              <a:ext cx="21606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Nome da tabela que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está se relacionando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a tabela atual.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9423238" y="3601345"/>
            <a:ext cx="2260665" cy="1013765"/>
            <a:chOff x="7441490" y="3304404"/>
            <a:chExt cx="2260665" cy="1013765"/>
          </a:xfrm>
        </p:grpSpPr>
        <p:sp>
          <p:nvSpPr>
            <p:cNvPr id="236" name="Google Shape;236;p30"/>
            <p:cNvSpPr/>
            <p:nvPr/>
          </p:nvSpPr>
          <p:spPr>
            <a:xfrm>
              <a:off x="7441490" y="3304404"/>
              <a:ext cx="1991654" cy="10137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211" y="65890"/>
                  </a:moveTo>
                  <a:lnTo>
                    <a:pt x="-71654" y="161296"/>
                  </a:ln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7541513" y="3336494"/>
              <a:ext cx="2160642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Nome da coluna que é chave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primária na tabela referenciada.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CRIANDO AS TABELAS DO BD ‘BANCO’ COM  INTEGRIDADE REFERENCIAL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838200" y="1677426"/>
            <a:ext cx="10515600" cy="470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tb_cliente(</a:t>
            </a:r>
            <a:r>
              <a:rPr lang="pt-BR" sz="2000" u="sng"/>
              <a:t>codCli</a:t>
            </a:r>
            <a:r>
              <a:rPr lang="pt-BR" sz="2000"/>
              <a:t>, nomeCli, emailCli, cidadeCli)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tb_agencia(</a:t>
            </a:r>
            <a:r>
              <a:rPr lang="pt-BR" sz="2000" u="sng"/>
              <a:t>codAg</a:t>
            </a:r>
            <a:r>
              <a:rPr lang="pt-BR" sz="2000"/>
              <a:t>, nomeAg, cidadeAg)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tb_emprestimo(codEmp, codCli, codAg, valor, taxa, 	qtMeses, saldo)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codEmp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codCli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codAg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valor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money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None/>
            </a:pP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taxa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None/>
            </a:pP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qtMeses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saldo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money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codEmp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None/>
            </a:pP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Um projeto de Banco de Dados envolve: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Modelo Conceitual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Modelo Lógico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b="1"/>
              <a:t>Modelo Físico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No Modelo Físico o BD é “tirado do papel”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Para isso, é necessário: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Definir do SGBD a ser usado – na disciplina usaremos o SQLServer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Utilizar Linguagens de Manipulação e Definição de Dados específica ao tipo de SGBD escolhido – utilizaremos o SQL (</a:t>
            </a:r>
            <a:r>
              <a:rPr lang="pt-BR" i="1"/>
              <a:t>STRUCTURED QUERY LANGUAGE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ALTER TABLE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838199" y="1509204"/>
            <a:ext cx="10881049" cy="49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Usado para alterar a definição de uma tabela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Permite alterar: atributos, restrições definidas, integridade referencial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Sintaxe para alterar atributo: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ALTER TABLE nome_tabela   tipo_alteracao   nome_atributo   definicao_atributo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Exemplos:</a:t>
            </a:r>
            <a:endParaRPr/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emailAg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 NULL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mailDef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‘sem mail'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emailAg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emailAg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 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mailDef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emailAg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Observação: a sintaxe de alguns termos pode ser alterada de acordo com o SGBD utilizado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ALTER TABLE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838199" y="1509204"/>
            <a:ext cx="10881049" cy="49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codConta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codCli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pk_cli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DROP TABLE</a:t>
            </a:r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/>
              <a:t>Usado para excluir uma tabela existente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/>
              <a:t>Sintaxe: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▪"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/>
              <a:t> nome_tabela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/>
              <a:t>Exemplo: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▪"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/>
              <a:t> tb_cliente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120"/>
              <a:buFont typeface="Arimo"/>
              <a:buChar char=""/>
            </a:pPr>
            <a:r>
              <a:rPr lang="pt-BR" sz="2400"/>
              <a:t>Atenção: uma tabela só pode ser excluída se não tiver sua chave primária referenciada por outra tabela do banco de dados!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– LINGUAGEM DE MANIPULAÇÃO DE DADOS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Utilizado para manipular os dados de um BD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Principais Instruções: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INSERT INTO – inserir tuplas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SELECT – realizar consultas/seleções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DELETE – apagar tuplas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UPDATE – alterar valores de atributos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- INSERT</a:t>
            </a:r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Utilizado para inserir dados em uma tabela do BD.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Sintaxe: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INSERT INTO nome_tabela (nome_atributo1, ..., nome_atributoN) VALUES (valor_atributo1, ... Valor_atributoN)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Atenção: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Atributo auto incremento não deve ser citado na inserção, pois é o próprio SGBD o responsável por inserir o valor nele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Atributos não obrigatórios podem ser omitidos na instrução INSERT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Atributos com valores DEFAULT podem ser omitidos na instrução INSERT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- INSERT</a:t>
            </a:r>
            <a:endParaRPr/>
          </a:p>
        </p:txBody>
      </p:sp>
      <p:sp>
        <p:nvSpPr>
          <p:cNvPr id="285" name="Google Shape;285;p37"/>
          <p:cNvSpPr txBox="1">
            <a:spLocks noGrp="1"/>
          </p:cNvSpPr>
          <p:nvPr>
            <p:ph type="body" idx="1"/>
          </p:nvPr>
        </p:nvSpPr>
        <p:spPr>
          <a:xfrm>
            <a:off x="534955" y="1416169"/>
            <a:ext cx="11122089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Exemplos: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'Beto Bolado'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'beto@banco.br'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'Ana Banana'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'ana@banco.br'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'Gurupi'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'Zelda Scotti'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'zelda@banco.br'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'Paraíso'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'Carla Cansada'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'carla@banco.br’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'Centro'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'Gurupi'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'Centro'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'Cantagalo'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'Gurupi'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'Bosque'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- INSERT</a:t>
            </a: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1"/>
          </p:nvPr>
        </p:nvSpPr>
        <p:spPr>
          <a:xfrm>
            <a:off x="597159" y="1686757"/>
            <a:ext cx="11122089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Exemplos: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1500.00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taxa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qtMeses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0.5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taxa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qtMeses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5500.00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36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2800.00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taxa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qtMeses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24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taxa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qtMeses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0.7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15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Referências Bibliográficas</a:t>
            </a:r>
            <a:endParaRPr/>
          </a:p>
        </p:txBody>
      </p:sp>
      <p:grpSp>
        <p:nvGrpSpPr>
          <p:cNvPr id="299" name="Google Shape;299;p39"/>
          <p:cNvGrpSpPr/>
          <p:nvPr/>
        </p:nvGrpSpPr>
        <p:grpSpPr>
          <a:xfrm>
            <a:off x="5053430" y="1417800"/>
            <a:ext cx="6654473" cy="3692827"/>
            <a:chOff x="-140870" y="946876"/>
            <a:chExt cx="6654473" cy="3692827"/>
          </a:xfrm>
        </p:grpSpPr>
        <p:sp>
          <p:nvSpPr>
            <p:cNvPr id="300" name="Google Shape;300;p39"/>
            <p:cNvSpPr/>
            <p:nvPr/>
          </p:nvSpPr>
          <p:spPr>
            <a:xfrm>
              <a:off x="0" y="1031830"/>
              <a:ext cx="6513603" cy="1597541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391148" y="1319397"/>
              <a:ext cx="967307" cy="9673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393183" y="946876"/>
              <a:ext cx="4998885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9"/>
            <p:cNvSpPr txBox="1"/>
            <p:nvPr/>
          </p:nvSpPr>
          <p:spPr>
            <a:xfrm>
              <a:off x="1393183" y="946876"/>
              <a:ext cx="4998885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125" tIns="186125" rIns="186125" bIns="186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NERY, Felipe Rodrigues Machado. </a:t>
              </a: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Banco de Dados – Projeto e Implementação. </a:t>
              </a: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São Paulo: Érica, 2004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-140870" y="3107823"/>
              <a:ext cx="6513603" cy="1343224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370409" y="3267162"/>
              <a:ext cx="967307" cy="9673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1198087" y="2880963"/>
              <a:ext cx="5049714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 txBox="1"/>
            <p:nvPr/>
          </p:nvSpPr>
          <p:spPr>
            <a:xfrm>
              <a:off x="1198087" y="2880963"/>
              <a:ext cx="5049714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125" tIns="186125" rIns="186125" bIns="186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Aulas da professora Madianita Bogo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287025"/>
            <a:ext cx="105156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SQL – STRUCTURED QUERY LANGUAGE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281001"/>
            <a:ext cx="108624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Linguagem que permite a definição e a manipulação de UM BD Relacional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Linguagem completa de manipulação de BD, que oferece: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Uma DDL (</a:t>
            </a:r>
            <a:r>
              <a:rPr lang="pt-BR" i="1"/>
              <a:t>Data Definition Language</a:t>
            </a:r>
            <a:r>
              <a:rPr lang="pt-BR"/>
              <a:t>) – Linguagem de Definição de Dados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Oferece os comandos </a:t>
            </a:r>
            <a:r>
              <a:rPr lang="pt-BR" i="1"/>
              <a:t>create</a:t>
            </a:r>
            <a:r>
              <a:rPr lang="pt-BR"/>
              <a:t>, </a:t>
            </a:r>
            <a:r>
              <a:rPr lang="pt-BR" i="1"/>
              <a:t>alter </a:t>
            </a:r>
            <a:r>
              <a:rPr lang="pt-BR"/>
              <a:t>e </a:t>
            </a:r>
            <a:r>
              <a:rPr lang="pt-BR" i="1"/>
              <a:t>drop</a:t>
            </a:r>
            <a:r>
              <a:rPr lang="pt-BR"/>
              <a:t> que manipulam a estrutura do banco de dados (Ex. criar tabela)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Uma DML (</a:t>
            </a:r>
            <a:r>
              <a:rPr lang="pt-BR" i="1"/>
              <a:t>Data Manipulation Language</a:t>
            </a:r>
            <a:r>
              <a:rPr lang="pt-BR"/>
              <a:t>) – Linguagem de Manipulação de Dados</a:t>
            </a:r>
            <a:endParaRPr b="1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Oferece os comandos </a:t>
            </a:r>
            <a:r>
              <a:rPr lang="pt-BR" i="1"/>
              <a:t>insert</a:t>
            </a:r>
            <a:r>
              <a:rPr lang="pt-BR"/>
              <a:t>, </a:t>
            </a:r>
            <a:r>
              <a:rPr lang="pt-BR" i="1"/>
              <a:t>update</a:t>
            </a:r>
            <a:r>
              <a:rPr lang="pt-BR"/>
              <a:t>, </a:t>
            </a:r>
            <a:r>
              <a:rPr lang="pt-BR" i="1"/>
              <a:t>delete, select </a:t>
            </a:r>
            <a:r>
              <a:rPr lang="pt-BR"/>
              <a:t>que manipulam os conteúdos das tabelas (Ex. inserir os dados de uma pessoa)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Um ODBC (</a:t>
            </a:r>
            <a:r>
              <a:rPr lang="pt-BR" i="1"/>
              <a:t>Open Database Connectivity</a:t>
            </a:r>
            <a:r>
              <a:rPr lang="pt-BR"/>
              <a:t>) - padrão para acesso a SGBDs	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Operam como uma camada de tradução entre as aplicações e o SGBD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LINGUAGEM DE DEFINIÇÃO DE DADOS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Oferece as instruções necessárias para a criação, alteração e exclusão de tabelas e dos itens que as compõem (colunas):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CREATE TABLE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DROP TABLE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ALTER TABLE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A SQL não oferece recursos para criar o Banco de Dados propriamente dito. Porém, alguns SGBDs permitem isso usando as opções da DDL: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CREATE DATABASE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DROP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ACESSANDO A FERRAMENTA SQL SERVER MANAGEMENT STUDIO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Localizando a Ferramenta: Iniciar / Todos Programas / Microsoft SQL Server / SQL Server Management Studio.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Esta é a ferramenta de Gerenciamento do Banco de Dados. Possibilita: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Gerenciar usuário e definir níveis de acesso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Gerenciar o Banco de Dados: criar, alterar e excluir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Entre outras funções....</a:t>
            </a:r>
            <a:endParaRPr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ACESSANDO A FERRAMENTA SQL SERVER MANAGEMENT STUDIO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Tela Inicial de Login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088" y="2074864"/>
            <a:ext cx="7277100" cy="40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ACESSANDO A FERRAMENTA SQL SERVER MANAGEMENT STUDIO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Server Type (Tipo de Servidor): selecione o valor ‘Database Engine’ ou ‘Mecanismo de Banco de Dados’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Server Name (Nome do Servidor): servidor do banco de dados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200"/>
              <a:t>Como todas as máquinas do Labin possuem o Servidor e o Management Studio instalados, preencha com o nome da máquina (Ex: Labin511) ou coloque (local)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Authentication (Autenticação): define o modo de autenticação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Se você for o administrador da máquina, selecione o modo ‘Windows Authentication’ selecione a opção ‘Conectar’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Senão, selecione o modo ‘SQL Server Authentication’. Nesse caso, será necessário definir o login e senha do Administrador do SQL Server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Login (Usuário): habilitado somente para a escolha do modo do SQL Server Authentication e deve ser preenchida com o valor ‘sa’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Senha: deve ser preenchida com a senha definida na instalação. No caso, com a senha 123 ou 1234. Depois, clique em Connect (Conectar)</a:t>
            </a:r>
            <a:endParaRPr/>
          </a:p>
          <a:p>
            <a:pPr marL="228600" lvl="0" indent="-1006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Acessando a Ferramenta SQL Server Management Studio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869" y="1372433"/>
            <a:ext cx="9110046" cy="512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253" y="1322156"/>
            <a:ext cx="9143999" cy="514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218500" y="156050"/>
            <a:ext cx="10185600" cy="1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800"/>
              <a:t>INTERFACE INICIAL DA FERRAMENTA SQL SERVER MANAGEMENT STUDIO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51314" y="3257660"/>
            <a:ext cx="5076662" cy="79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46" y="63490"/>
                </a:moveTo>
                <a:lnTo>
                  <a:pt x="-46373" y="-13664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151314" y="3330576"/>
            <a:ext cx="5160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menu DataBase são listadas todas as bases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criadas e disponíveis para o Gerenciamento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945845" y="2040040"/>
            <a:ext cx="5410200" cy="87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" y="66217"/>
                </a:moveTo>
                <a:lnTo>
                  <a:pt x="-44694" y="-35501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955176" y="2096024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diversos assistentes para Gerenciar o Banco 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Dados. Porém, iremos fazer tudo manualmente. Para isso,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uma ‘Nova Consulta’ ou ‘New Query’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2238</Words>
  <Application>Microsoft Office PowerPoint</Application>
  <PresentationFormat>Widescreen</PresentationFormat>
  <Paragraphs>256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Arimo</vt:lpstr>
      <vt:lpstr>Calibri</vt:lpstr>
      <vt:lpstr>Consolas</vt:lpstr>
      <vt:lpstr>Noto Sans Symbols</vt:lpstr>
      <vt:lpstr>Tema do Office</vt:lpstr>
      <vt:lpstr>FUNDAMENTOS DE BANCO DE DADOS </vt:lpstr>
      <vt:lpstr>CONTEXTUALIZAÇÃO</vt:lpstr>
      <vt:lpstr>SQL – STRUCTURED QUERY LANGUAGE</vt:lpstr>
      <vt:lpstr>DDL – LINGUAGEM DE DEFINIÇÃO DE DADOS</vt:lpstr>
      <vt:lpstr>ACESSANDO A FERRAMENTA SQL SERVER MANAGEMENT STUDIO</vt:lpstr>
      <vt:lpstr>ACESSANDO A FERRAMENTA SQL SERVER MANAGEMENT STUDIO</vt:lpstr>
      <vt:lpstr>ACESSANDO A FERRAMENTA SQL SERVER MANAGEMENT STUDIO</vt:lpstr>
      <vt:lpstr>Acessando a Ferramenta SQL Server Management Studio</vt:lpstr>
      <vt:lpstr>INTERFACE INICIAL DA FERRAMENTA SQL SERVER MANAGEMENT STUDIO</vt:lpstr>
      <vt:lpstr>INTERFACE INICIAL DA FERRAMENTA SQL SERVER MANAGEMENT STUDIO</vt:lpstr>
      <vt:lpstr>EXECUTANDO UMA INSTRUÇÃO SQL</vt:lpstr>
      <vt:lpstr>Aprendendo a usar a DDL</vt:lpstr>
      <vt:lpstr>DDL – CREATE / DROP DATABASE</vt:lpstr>
      <vt:lpstr>DDL – CREATE TABLE</vt:lpstr>
      <vt:lpstr>DDL – CREATE TABLE</vt:lpstr>
      <vt:lpstr>EXEMPLO: CRIANDO AS TABELAS DO BD BANCO  </vt:lpstr>
      <vt:lpstr>EXEMPLO: CRIANDO AS TABELAS DO BD BANCO  </vt:lpstr>
      <vt:lpstr>CRIANDO AS TABELAS DO BD ‘BANCO’ COM  INTEGRIDADE REFERENCIAL</vt:lpstr>
      <vt:lpstr>CRIANDO AS TABELAS DO BD ‘BANCO’ COM  INTEGRIDADE REFERENCIAL</vt:lpstr>
      <vt:lpstr>DDL – ALTER TABLE</vt:lpstr>
      <vt:lpstr>DDL – ALTER TABLE</vt:lpstr>
      <vt:lpstr>DDL – DROP TABLE</vt:lpstr>
      <vt:lpstr>DML – LINGUAGEM DE MANIPULAÇÃO DE DADOS</vt:lpstr>
      <vt:lpstr>DML - INSERT</vt:lpstr>
      <vt:lpstr>DML - INSERT</vt:lpstr>
      <vt:lpstr>DML - INSERT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Fábio Castro</cp:lastModifiedBy>
  <cp:revision>1</cp:revision>
  <dcterms:modified xsi:type="dcterms:W3CDTF">2024-09-11T00:50:59Z</dcterms:modified>
</cp:coreProperties>
</file>