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2" r:id="rId36"/>
    <p:sldId id="293" r:id="rId37"/>
    <p:sldId id="294" r:id="rId38"/>
    <p:sldId id="290" r:id="rId39"/>
    <p:sldId id="291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E22AF1-99F8-4739-9AD1-4E24B920FCD6}">
  <a:tblStyle styleId="{6BE22AF1-99F8-4739-9AD1-4E24B920FCD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3" d="2"/>
        <a:sy n="3" d="2"/>
      </p:scale>
      <p:origin x="-6" y="-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" name="Google Shape;21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5" name="Google Shape;22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0" name="Google Shape;24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9" name="Google Shape;289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Google Shape;29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3" name="Google Shape;303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5" name="Google Shape;31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1" name="Google Shape;32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" name="Google Shape;335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2" name="Google Shape;342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7" name="Google Shape;37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9" name="Google Shape;399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  <a:defRPr sz="26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  <a:defRPr sz="22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275326"/>
            <a:ext cx="2743200" cy="2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275326"/>
            <a:ext cx="4114800" cy="2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275326"/>
            <a:ext cx="2743200" cy="2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50471" y="136526"/>
            <a:ext cx="11887200" cy="6584950"/>
          </a:xfrm>
          <a:prstGeom prst="rect">
            <a:avLst/>
          </a:prstGeom>
          <a:noFill/>
          <a:ln w="254000" cap="flat" cmpd="thickThin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838200" y="6286901"/>
            <a:ext cx="2743200" cy="2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4038600" y="6286901"/>
            <a:ext cx="4114800" cy="2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610600" y="6286901"/>
            <a:ext cx="2743200" cy="28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50471" y="136526"/>
            <a:ext cx="11887200" cy="6584950"/>
          </a:xfrm>
          <a:prstGeom prst="rect">
            <a:avLst/>
          </a:prstGeom>
          <a:noFill/>
          <a:ln w="254000" cap="flat" cmpd="thickThin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pt-BR" sz="3800" b="1"/>
              <a:t>FUNDAMENTOS DE BANCO DE DADOS</a:t>
            </a:r>
            <a:br>
              <a:rPr lang="pt-BR" sz="3800" b="1"/>
            </a:br>
            <a:endParaRPr sz="3800"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8050762" y="4525347"/>
            <a:ext cx="3211200" cy="17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b="1"/>
              <a:t>Aula 11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rgbClr val="3D426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rgbClr val="51F73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3" descr="banco-de-Dados1"/>
          <p:cNvPicPr preferRelativeResize="0"/>
          <p:nvPr/>
        </p:nvPicPr>
        <p:blipFill rotWithShape="1">
          <a:blip r:embed="rId3">
            <a:alphaModFix/>
          </a:blip>
          <a:srcRect r="2" b="9855"/>
          <a:stretch/>
        </p:blipFill>
        <p:spPr>
          <a:xfrm>
            <a:off x="6492113" y="10"/>
            <a:ext cx="5699887" cy="4059234"/>
          </a:xfrm>
          <a:custGeom>
            <a:avLst/>
            <a:gdLst/>
            <a:ahLst/>
            <a:cxnLst/>
            <a:rect l="l" t="t" r="r" b="b"/>
            <a:pathLst>
              <a:path w="5699887" h="4059244" extrusionOk="0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noFill/>
          <a:ln>
            <a:noFill/>
          </a:ln>
        </p:spPr>
      </p:pic>
      <p:cxnSp>
        <p:nvCxnSpPr>
          <p:cNvPr id="97" name="Google Shape;97;p13"/>
          <p:cNvCxnSpPr/>
          <p:nvPr/>
        </p:nvCxnSpPr>
        <p:spPr>
          <a:xfrm>
            <a:off x="7800392" y="4525347"/>
            <a:ext cx="0" cy="1737360"/>
          </a:xfrm>
          <a:prstGeom prst="straightConnector1">
            <a:avLst/>
          </a:prstGeom>
          <a:noFill/>
          <a:ln w="19050" cap="sq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INTERFACE INICIAL DA FERRAMENTA SQL SERVER MANAGEMENT STUDIO</a:t>
            </a: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1203" y="1469285"/>
            <a:ext cx="8669594" cy="487487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4289630" y="3105834"/>
            <a:ext cx="387798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Área para a inserção das instruções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1202875" y="77050"/>
            <a:ext cx="8776800" cy="10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EXECUTANDO UMA INSTRUÇÃO SQL</a:t>
            </a:r>
            <a:endParaRPr/>
          </a:p>
        </p:txBody>
      </p:sp>
      <p:pic>
        <p:nvPicPr>
          <p:cNvPr id="166" name="Google Shape;166;p23"/>
          <p:cNvPicPr preferRelativeResize="0"/>
          <p:nvPr/>
        </p:nvPicPr>
        <p:blipFill rotWithShape="1">
          <a:blip r:embed="rId3">
            <a:alphaModFix/>
          </a:blip>
          <a:srcRect r="17484"/>
          <a:stretch/>
        </p:blipFill>
        <p:spPr>
          <a:xfrm>
            <a:off x="2171700" y="1503364"/>
            <a:ext cx="6948488" cy="4733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7" name="Google Shape;167;p23"/>
          <p:cNvGrpSpPr/>
          <p:nvPr/>
        </p:nvGrpSpPr>
        <p:grpSpPr>
          <a:xfrm>
            <a:off x="7319963" y="2657476"/>
            <a:ext cx="2614612" cy="1008063"/>
            <a:chOff x="5796135" y="2657189"/>
            <a:chExt cx="2614509" cy="1008112"/>
          </a:xfrm>
        </p:grpSpPr>
        <p:sp>
          <p:nvSpPr>
            <p:cNvPr id="168" name="Google Shape;168;p23"/>
            <p:cNvSpPr/>
            <p:nvPr/>
          </p:nvSpPr>
          <p:spPr>
            <a:xfrm>
              <a:off x="5796135" y="2657189"/>
              <a:ext cx="2614509" cy="10081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3487" y="11240"/>
                  </a:moveTo>
                  <a:lnTo>
                    <a:pt x="-71864" y="-9500"/>
                  </a:lnTo>
                </a:path>
              </a:pathLst>
            </a:cu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3"/>
            <p:cNvSpPr txBox="1"/>
            <p:nvPr/>
          </p:nvSpPr>
          <p:spPr>
            <a:xfrm>
              <a:off x="5876130" y="2838079"/>
              <a:ext cx="2518638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Tudo que estiver entre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/* texto */ é comentário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23"/>
          <p:cNvGrpSpPr/>
          <p:nvPr/>
        </p:nvGrpSpPr>
        <p:grpSpPr>
          <a:xfrm>
            <a:off x="5951539" y="908051"/>
            <a:ext cx="3983037" cy="1008063"/>
            <a:chOff x="4427984" y="908720"/>
            <a:chExt cx="3982660" cy="1008112"/>
          </a:xfrm>
        </p:grpSpPr>
        <p:sp>
          <p:nvSpPr>
            <p:cNvPr id="171" name="Google Shape;171;p23"/>
            <p:cNvSpPr/>
            <p:nvPr/>
          </p:nvSpPr>
          <p:spPr>
            <a:xfrm>
              <a:off x="4427984" y="908720"/>
              <a:ext cx="3982660" cy="10081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1924" y="41267"/>
                  </a:moveTo>
                  <a:lnTo>
                    <a:pt x="-63788" y="129371"/>
                  </a:lnTo>
                </a:path>
              </a:pathLst>
            </a:cu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3"/>
            <p:cNvSpPr txBox="1"/>
            <p:nvPr/>
          </p:nvSpPr>
          <p:spPr>
            <a:xfrm>
              <a:off x="4507978" y="1089610"/>
              <a:ext cx="3886789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Após finalizar a instrução, clique em executar!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p23"/>
          <p:cNvGrpSpPr/>
          <p:nvPr/>
        </p:nvGrpSpPr>
        <p:grpSpPr>
          <a:xfrm>
            <a:off x="3503614" y="2838451"/>
            <a:ext cx="3240087" cy="1008063"/>
            <a:chOff x="1979712" y="2838079"/>
            <a:chExt cx="3240360" cy="1008112"/>
          </a:xfrm>
        </p:grpSpPr>
        <p:sp>
          <p:nvSpPr>
            <p:cNvPr id="174" name="Google Shape;174;p23"/>
            <p:cNvSpPr/>
            <p:nvPr/>
          </p:nvSpPr>
          <p:spPr>
            <a:xfrm>
              <a:off x="1979712" y="2838079"/>
              <a:ext cx="3240360" cy="10081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10435" y="-7525"/>
                  </a:moveTo>
                  <a:lnTo>
                    <a:pt x="-25158" y="-93949"/>
                  </a:lnTo>
                </a:path>
              </a:pathLst>
            </a:cu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3"/>
            <p:cNvSpPr txBox="1"/>
            <p:nvPr/>
          </p:nvSpPr>
          <p:spPr>
            <a:xfrm>
              <a:off x="2021696" y="2954382"/>
              <a:ext cx="31983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Antes de executar, selecione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 banco de dados correto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23"/>
          <p:cNvGrpSpPr/>
          <p:nvPr/>
        </p:nvGrpSpPr>
        <p:grpSpPr>
          <a:xfrm>
            <a:off x="6383338" y="4724401"/>
            <a:ext cx="3702050" cy="1008063"/>
            <a:chOff x="4860031" y="4725144"/>
            <a:chExt cx="3702026" cy="1008112"/>
          </a:xfrm>
        </p:grpSpPr>
        <p:sp>
          <p:nvSpPr>
            <p:cNvPr id="177" name="Google Shape;177;p23"/>
            <p:cNvSpPr/>
            <p:nvPr/>
          </p:nvSpPr>
          <p:spPr>
            <a:xfrm>
              <a:off x="4860031" y="4725144"/>
              <a:ext cx="3702026" cy="10081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10435" y="-7525"/>
                  </a:moveTo>
                  <a:lnTo>
                    <a:pt x="-39170" y="-28267"/>
                  </a:lnTo>
                </a:path>
              </a:pathLst>
            </a:cu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3"/>
            <p:cNvSpPr txBox="1"/>
            <p:nvPr/>
          </p:nvSpPr>
          <p:spPr>
            <a:xfrm>
              <a:off x="4902016" y="4841447"/>
              <a:ext cx="3660041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Após executar, veja a mensagem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 confirmação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23"/>
          <p:cNvGrpSpPr/>
          <p:nvPr/>
        </p:nvGrpSpPr>
        <p:grpSpPr>
          <a:xfrm>
            <a:off x="1847851" y="4581526"/>
            <a:ext cx="3978275" cy="1008063"/>
            <a:chOff x="323528" y="4581128"/>
            <a:chExt cx="3979152" cy="1008112"/>
          </a:xfrm>
        </p:grpSpPr>
        <p:sp>
          <p:nvSpPr>
            <p:cNvPr id="180" name="Google Shape;180;p23"/>
            <p:cNvSpPr/>
            <p:nvPr/>
          </p:nvSpPr>
          <p:spPr>
            <a:xfrm>
              <a:off x="323528" y="4581128"/>
              <a:ext cx="3979152" cy="10081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10435" y="-7525"/>
                  </a:moveTo>
                  <a:lnTo>
                    <a:pt x="18047" y="-229067"/>
                  </a:lnTo>
                </a:path>
              </a:pathLst>
            </a:custGeom>
            <a:noFill/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3"/>
            <p:cNvSpPr txBox="1"/>
            <p:nvPr/>
          </p:nvSpPr>
          <p:spPr>
            <a:xfrm>
              <a:off x="365512" y="4697431"/>
              <a:ext cx="3937168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Após executar, clique com o botão direito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 mouse sobre o meu DataBase.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Aprendendo a usar a DDL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A seguir, é apresentada a manipulação da estrutura do banco, tendo como exemplo o seguinte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Nome do BD: bd_banco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Tabelas do banco: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 	tb_cliente(</a:t>
            </a:r>
            <a:r>
              <a:rPr lang="pt-BR" u="sng"/>
              <a:t>codCli</a:t>
            </a:r>
            <a:r>
              <a:rPr lang="pt-BR"/>
              <a:t>, nomeCli, emailCli, cidadeCli)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tb_agencia (</a:t>
            </a:r>
            <a:r>
              <a:rPr lang="pt-BR" u="sng"/>
              <a:t>codAg</a:t>
            </a:r>
            <a:r>
              <a:rPr lang="pt-BR"/>
              <a:t>, nomeAg, cidadeAg)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tb_conta(</a:t>
            </a:r>
            <a:r>
              <a:rPr lang="pt-BR" u="sng"/>
              <a:t>numConta</a:t>
            </a:r>
            <a:r>
              <a:rPr lang="pt-BR"/>
              <a:t>, numAg, codCli, saldo)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tb_emprestimo(</a:t>
            </a:r>
            <a:r>
              <a:rPr lang="pt-BR" u="sng"/>
              <a:t>codEmp</a:t>
            </a:r>
            <a:r>
              <a:rPr lang="pt-BR"/>
              <a:t>, codCli, codAg, valor, taxa, qtMeses, saldo)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7432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	</a:t>
            </a:r>
            <a:endParaRPr/>
          </a:p>
          <a:p>
            <a:pPr marL="1143000" lvl="2" indent="-88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DDL – CREATE / DROP DATABASE</a:t>
            </a:r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Não são instruções específicas da SQL. Porém, alguns SGBD’s, tais como o MySQL e o SQL Server, disponibilizam esta funcionalidade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Criar um Banco de Dados: CREATE DATABASE nomeDoBanco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Exemplo: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bd_banco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Excluir um banco existente: DROP DATABASE nome_banco;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Exemplo: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bd_banco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2600"/>
              <a:buFont typeface="Noto Sans Symbols"/>
              <a:buChar char="☞"/>
            </a:pPr>
            <a:r>
              <a:rPr lang="pt-BR">
                <a:solidFill>
                  <a:srgbClr val="833C0B"/>
                </a:solidFill>
              </a:rPr>
              <a:t>Crie o banco </a:t>
            </a:r>
            <a:r>
              <a:rPr lang="pt-BR" b="1">
                <a:solidFill>
                  <a:srgbClr val="833C0B"/>
                </a:solidFill>
              </a:rPr>
              <a:t>bd_banco</a:t>
            </a:r>
            <a:endParaRPr>
              <a:solidFill>
                <a:srgbClr val="833C0B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DDL – CREATE TABLE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Alguns tipos de dados: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int: número inteiro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Em alguns SGBD’s é possível especificar o tamanho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varchar: caractere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É possível especificar a quantidade de caracteres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text: texto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Utilizado quando não se conhece a quantidade de caracteres necessárias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float: número real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Em alguns SGBD’s é possível especificar o tamanho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datetime: data e hora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money: dinheiro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DDL – CREATE TABLE</a:t>
            </a: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pt-BR"/>
              <a:t>Utilizado para definir (criar) uma tabela em um BD existente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pt-BR"/>
              <a:t>Sintaxe: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CREATE TABLE nome_tabela (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nome_atributo1 tipo (tamanho) NOT NULL UNIQUE,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nome_atributo2 tipo (tamanho),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nome_atributo3 tipo (tamanho) DEFAULT valor_padrao,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  PRIMARY KEY (nome_campo)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/>
              <a:t>);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Onde: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‘NOT NULL’ especifica que o campo deve ser, necessariamente, preenchido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‘UNIQUE’ estabelece que o conteúdo do atributos deve ser único da tabela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‘DEFAULT’ é usado para definir um valor padrão para o atributo, caso este não seja preenchido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PRIMARY KEY define a chave primária da tabela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EXEMPLO: CRIANDO AS TABELAS DO BD BANCO  </a:t>
            </a:r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Crie a tabela </a:t>
            </a:r>
            <a:r>
              <a:rPr lang="pt-BR" sz="2100" b="1"/>
              <a:t>tb_cliente(</a:t>
            </a:r>
            <a:r>
              <a:rPr lang="pt-BR" sz="2100" b="1" u="sng"/>
              <a:t>codCli</a:t>
            </a:r>
            <a:r>
              <a:rPr lang="pt-BR" sz="2100" b="1"/>
              <a:t>, nomeCli, emailCli, cidadeCli)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None/>
            </a:pP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codCli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IDENTITY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nomeCli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emailCli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cidadeCli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'Palmas'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100"/>
              <a:buNone/>
            </a:pP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  <a:p>
            <a:pPr marL="617220" lvl="1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/>
          </a:p>
          <a:p>
            <a:pPr marL="61722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🞼"/>
            </a:pPr>
            <a:r>
              <a:rPr lang="pt-BR" sz="2100"/>
              <a:t>Selecione o banco </a:t>
            </a:r>
            <a:r>
              <a:rPr lang="pt-BR" sz="2100" b="1"/>
              <a:t>bd_banco</a:t>
            </a:r>
            <a:r>
              <a:rPr lang="pt-BR" sz="2100"/>
              <a:t> antes de inserir a tabela</a:t>
            </a:r>
            <a:endParaRPr/>
          </a:p>
          <a:p>
            <a:pPr marL="61722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🞼"/>
            </a:pPr>
            <a:r>
              <a:rPr lang="pt-BR" sz="2100"/>
              <a:t>Após inserir a tabela clique com o botão direito do mouse sobre o nome do banco e escolha a opção atualizar</a:t>
            </a:r>
            <a:endParaRPr/>
          </a:p>
          <a:p>
            <a:pPr marL="61722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🞼"/>
            </a:pPr>
            <a:r>
              <a:rPr lang="pt-BR" sz="2100"/>
              <a:t>IDENTITY (0, 1): define que o conteúdo do atributo será incrementado automaticamente, iniciando em zero e incrementando de um a um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EXEMPLO: CRIANDO AS TABELAS DO BD BANCO  </a:t>
            </a:r>
            <a:endParaRPr/>
          </a:p>
        </p:txBody>
      </p:sp>
      <p:sp>
        <p:nvSpPr>
          <p:cNvPr id="222" name="Google Shape;222;p29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pt-BR" sz="2100"/>
              <a:t>tb_agencia (</a:t>
            </a:r>
            <a:r>
              <a:rPr lang="pt-BR" sz="2100" u="sng"/>
              <a:t>codAg</a:t>
            </a:r>
            <a:r>
              <a:rPr lang="pt-BR" sz="2100"/>
              <a:t>, nomeAg, cidadeAg), onde: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codAg auto incremento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nomeAg varchar (150) – deve ser preenchido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cidadeAg varchar (50) – se não for preenchido coloque ‘Palmas’ como padrão</a:t>
            </a:r>
            <a:endParaRPr/>
          </a:p>
          <a:p>
            <a:pPr marL="22860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Crie a tabela </a:t>
            </a:r>
            <a:r>
              <a:rPr lang="pt-BR" sz="2100" b="1"/>
              <a:t>tb_agencia</a:t>
            </a:r>
            <a:endParaRPr sz="2100" b="1"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None/>
            </a:pP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codAg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IDENTITY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nomeAg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cidadeAg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'Palmas'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codAg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100"/>
              <a:buNone/>
            </a:pP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CRIANDO AS TABELAS DO BD ‘BANCO’ COM  INTEGRIDADE REFERENCIAL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sz="2100"/>
              <a:t>tb_cliente(</a:t>
            </a:r>
            <a:r>
              <a:rPr lang="pt-BR" sz="2100" u="sng"/>
              <a:t>codCli</a:t>
            </a:r>
            <a:r>
              <a:rPr lang="pt-BR" sz="2100"/>
              <a:t>, nomeCli, emailCli, cidadeCli)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sz="2100"/>
              <a:t>tb_agencia(</a:t>
            </a:r>
            <a:r>
              <a:rPr lang="pt-BR" sz="2100" u="sng"/>
              <a:t>codAg</a:t>
            </a:r>
            <a:r>
              <a:rPr lang="pt-BR" sz="2100"/>
              <a:t>, nomeAg, cidadeAg)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sz="2100" b="1"/>
              <a:t>tb_conta(</a:t>
            </a:r>
            <a:r>
              <a:rPr lang="pt-BR" sz="2100" b="1" u="sng"/>
              <a:t>codConta</a:t>
            </a:r>
            <a:r>
              <a:rPr lang="pt-BR" sz="2100" b="1"/>
              <a:t>, codCli, codAg, saldo)</a:t>
            </a:r>
            <a:endParaRPr/>
          </a:p>
          <a:p>
            <a: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None/>
            </a:pP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codConta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codCli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codAg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saldo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money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codConta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None/>
            </a:pP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codAg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codAg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100"/>
              <a:buNone/>
            </a:pP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100"/>
          </a:p>
        </p:txBody>
      </p:sp>
      <p:grpSp>
        <p:nvGrpSpPr>
          <p:cNvPr id="229" name="Google Shape;229;p30"/>
          <p:cNvGrpSpPr/>
          <p:nvPr/>
        </p:nvGrpSpPr>
        <p:grpSpPr>
          <a:xfrm>
            <a:off x="6495145" y="2769565"/>
            <a:ext cx="3241675" cy="647700"/>
            <a:chOff x="5796135" y="2657189"/>
            <a:chExt cx="2614509" cy="1008112"/>
          </a:xfrm>
        </p:grpSpPr>
        <p:sp>
          <p:nvSpPr>
            <p:cNvPr id="230" name="Google Shape;230;p30"/>
            <p:cNvSpPr/>
            <p:nvPr/>
          </p:nvSpPr>
          <p:spPr>
            <a:xfrm>
              <a:off x="5796135" y="2657189"/>
              <a:ext cx="2614509" cy="10081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211" y="65890"/>
                  </a:moveTo>
                  <a:lnTo>
                    <a:pt x="-97886" y="426394"/>
                  </a:lnTo>
                </a:path>
              </a:pathLst>
            </a:cu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0"/>
            <p:cNvSpPr txBox="1"/>
            <p:nvPr/>
          </p:nvSpPr>
          <p:spPr>
            <a:xfrm>
              <a:off x="5796136" y="2657189"/>
              <a:ext cx="2346818" cy="9101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Nome da coluna que é chave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Noto Sans Symbols"/>
                <a:buNone/>
              </a:pPr>
              <a:r>
                <a:rPr lang="pt-BR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estrangeira na tabela atual.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p30"/>
          <p:cNvGrpSpPr/>
          <p:nvPr/>
        </p:nvGrpSpPr>
        <p:grpSpPr>
          <a:xfrm>
            <a:off x="6835536" y="3572575"/>
            <a:ext cx="2160642" cy="864574"/>
            <a:chOff x="9362146" y="3371622"/>
            <a:chExt cx="2160642" cy="1013765"/>
          </a:xfrm>
        </p:grpSpPr>
        <p:sp>
          <p:nvSpPr>
            <p:cNvPr id="233" name="Google Shape;233;p30"/>
            <p:cNvSpPr/>
            <p:nvPr/>
          </p:nvSpPr>
          <p:spPr>
            <a:xfrm>
              <a:off x="9362146" y="3371622"/>
              <a:ext cx="1991654" cy="10137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211" y="65890"/>
                  </a:moveTo>
                  <a:lnTo>
                    <a:pt x="-20497" y="196603"/>
                  </a:lnTo>
                </a:path>
              </a:pathLst>
            </a:cu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9362146" y="3400393"/>
              <a:ext cx="2160642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Nome da tabela que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está se relacionando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 a tabela atual.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p30"/>
          <p:cNvGrpSpPr/>
          <p:nvPr/>
        </p:nvGrpSpPr>
        <p:grpSpPr>
          <a:xfrm>
            <a:off x="9423238" y="3601345"/>
            <a:ext cx="2260665" cy="1013765"/>
            <a:chOff x="7441490" y="3304404"/>
            <a:chExt cx="2260665" cy="1013765"/>
          </a:xfrm>
        </p:grpSpPr>
        <p:sp>
          <p:nvSpPr>
            <p:cNvPr id="236" name="Google Shape;236;p30"/>
            <p:cNvSpPr/>
            <p:nvPr/>
          </p:nvSpPr>
          <p:spPr>
            <a:xfrm>
              <a:off x="7441490" y="3304404"/>
              <a:ext cx="1991654" cy="101376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211" y="65890"/>
                  </a:moveTo>
                  <a:lnTo>
                    <a:pt x="-71654" y="161296"/>
                  </a:lnTo>
                </a:path>
              </a:pathLst>
            </a:custGeom>
            <a:noFill/>
            <a:ln w="1587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7541513" y="3336494"/>
              <a:ext cx="2160642" cy="9541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Nome da coluna que é chave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pt-BR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primária na tabela referenciada.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CRIANDO AS TABELAS DO BD ‘BANCO’ COM  INTEGRIDADE REFERENCIAL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838200" y="1677426"/>
            <a:ext cx="10515600" cy="470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tb_cliente(</a:t>
            </a:r>
            <a:r>
              <a:rPr lang="pt-BR" sz="2000" u="sng"/>
              <a:t>codCli</a:t>
            </a:r>
            <a:r>
              <a:rPr lang="pt-BR" sz="2000"/>
              <a:t>, nomeCli, emailCli, cidadeCli)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tb_agencia(</a:t>
            </a:r>
            <a:r>
              <a:rPr lang="pt-BR" sz="2000" u="sng"/>
              <a:t>codAg</a:t>
            </a:r>
            <a:r>
              <a:rPr lang="pt-BR" sz="2000"/>
              <a:t>, nomeAg, cidadeAg)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 b="1"/>
              <a:t>tb_emprestimo(codEmp, codCli, codAg, valor, taxa, 	qtMeses, saldo)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tb_emprestimo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codEmp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IDENTITY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codCli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codAg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valor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money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None/>
            </a:pP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taxa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None/>
            </a:pP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qtMeses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saldo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money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codEmp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None/>
            </a:pP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CONTEXTUALIZAÇÃO</a:t>
            </a:r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Um projeto de Banco de Dados envolve: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Modelo Conceitual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Modelo Lógico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 b="1"/>
              <a:t>Modelo Físico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No Modelo Físico o BD é “tirado do papel”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Para isso, é necessário: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Definir do SGBD a ser usado – na disciplina usaremos o SQLServer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Utilizar Linguagens de Manipulação e Definição de Dados específica ao tipo de SGBD escolhido – utilizaremos o SQL (</a:t>
            </a:r>
            <a:r>
              <a:rPr lang="pt-BR" i="1"/>
              <a:t>STRUCTURED QUERY LANGUAGE</a:t>
            </a:r>
            <a:r>
              <a:rPr lang="pt-BR"/>
              <a:t>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DDL – ALTER TABLE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body" idx="1"/>
          </p:nvPr>
        </p:nvSpPr>
        <p:spPr>
          <a:xfrm>
            <a:off x="838199" y="1509204"/>
            <a:ext cx="10881049" cy="491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 sz="2200"/>
              <a:t>Usado para alterar a definição de uma tabela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 sz="2200"/>
              <a:t>Permite alterar: atributos, restrições definidas, integridade referencial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 sz="2200"/>
              <a:t>Sintaxe para alterar atributo: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 sz="2200"/>
              <a:t>ALTER TABLE nome_tabela   tipo_alteracao   nome_atributo   definicao_atributo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 sz="2200"/>
              <a:t>Exemplos:</a:t>
            </a:r>
            <a:endParaRPr/>
          </a:p>
          <a:p>
            <a:pPr marL="1778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 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emailAg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varchar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50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NOT NULL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778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mailDef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‘sem mail'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emailAg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778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emailAg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varchar 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marL="1778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mailDef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177800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emailAg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 sz="2200"/>
              <a:t>Observação: a sintaxe de alguns termos pode ser alterada de acordo com o SGBD utilizado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DDL – ALTER TABLE</a:t>
            </a:r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838199" y="1509204"/>
            <a:ext cx="10881049" cy="491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tb_emprestimo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codConta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tb_emprestimo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FOREIGN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codConta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REFERENCES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codConta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codCli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ALTER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ADD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CONSTRAINT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pk_cli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PRIMARY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KEY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0000FF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DDL – DROP TABLE</a:t>
            </a:r>
            <a:endParaRPr/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pt-BR" sz="2400"/>
              <a:t>Usado para excluir uma tabela existente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pt-BR" sz="2400"/>
              <a:t>Sintaxe: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▪"/>
            </a:pP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/>
              <a:t> nome_tabela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pt-BR" sz="2400"/>
              <a:t>Exemplo: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▪"/>
            </a:pP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DROP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pt-BR"/>
              <a:t> tb_cliente</a:t>
            </a:r>
            <a:endParaRPr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120"/>
              <a:buFont typeface="Arimo"/>
              <a:buChar char=""/>
            </a:pPr>
            <a:r>
              <a:rPr lang="pt-BR" sz="2400"/>
              <a:t>Atenção: uma tabela só pode ser excluída se não tiver sua chave primária referenciada por outra tabela do banco de dados!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DML – LINGUAGEM DE MANIPULAÇÃO DE DADOS</a:t>
            </a:r>
            <a:endParaRPr/>
          </a:p>
        </p:txBody>
      </p:sp>
      <p:sp>
        <p:nvSpPr>
          <p:cNvPr id="271" name="Google Shape;271;p35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Utilizado para manipular os dados de um BD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Principais Instruções: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INSERT INTO – inserir tuplas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SELECT – realizar consultas/seleções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DELETE – apagar tuplas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UPDATE – alterar valores de atributos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DML - INSERT</a:t>
            </a:r>
            <a:endParaRPr/>
          </a:p>
        </p:txBody>
      </p:sp>
      <p:sp>
        <p:nvSpPr>
          <p:cNvPr id="278" name="Google Shape;278;p36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Utilizado para inserir dados em uma tabela do BD.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Sintaxe: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INSERT INTO nome_tabela (nome_atributo1, ..., nome_atributoN) VALUES (valor_atributo1, ... Valor_atributoN)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Atenção: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Atributo auto incremento não deve ser citado na inserção, pois é o próprio SGBD o responsável por inserir o valor nele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Atributos não obrigatórios podem ser omitidos na instrução INSERT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Atributos com valores DEFAULT podem ser omitidos na instrução INSERT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DML - INSERT</a:t>
            </a:r>
            <a:endParaRPr/>
          </a:p>
        </p:txBody>
      </p:sp>
      <p:sp>
        <p:nvSpPr>
          <p:cNvPr id="285" name="Google Shape;285;p37"/>
          <p:cNvSpPr txBox="1">
            <a:spLocks noGrp="1"/>
          </p:cNvSpPr>
          <p:nvPr>
            <p:ph type="body" idx="1"/>
          </p:nvPr>
        </p:nvSpPr>
        <p:spPr>
          <a:xfrm>
            <a:off x="534955" y="1416169"/>
            <a:ext cx="11122089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Exemplos: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emailCli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'Beto Bolado'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'beto@banco.br'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emailCli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cidadeCli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'Ana Banana'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'ana@banco.br'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'Gurupi'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emailCli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cidadeCli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'Zelda Scotti'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'zelda@banco.br'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'Paraíso'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emailCli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'Carla Cansada'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'carla@banco.br’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nomeAg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cidadeAg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'Centro'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'Gurupi'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nomeAg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'Centro'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nomeAg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cidadeAg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'Cantagalo'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'Gurupi'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nomeAg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1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18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'Bosque'</a:t>
            </a:r>
            <a:r>
              <a:rPr lang="pt-BR" sz="1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DML - INSERT</a:t>
            </a:r>
            <a:endParaRPr/>
          </a:p>
        </p:txBody>
      </p:sp>
      <p:sp>
        <p:nvSpPr>
          <p:cNvPr id="292" name="Google Shape;292;p38"/>
          <p:cNvSpPr txBox="1">
            <a:spLocks noGrp="1"/>
          </p:cNvSpPr>
          <p:nvPr>
            <p:ph type="body" idx="1"/>
          </p:nvPr>
        </p:nvSpPr>
        <p:spPr>
          <a:xfrm>
            <a:off x="597159" y="1686757"/>
            <a:ext cx="11122089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pt-BR"/>
              <a:t>Exemplos: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saldo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saldo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1000.00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saldo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1500.00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tb_emprestimo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valor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taxa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qtMeses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saldo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1000.00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0.5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tb_emprestimo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valor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taxa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qtMeses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saldo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3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5500.00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0.3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36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2800.00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tb_emprestimo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valor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taxa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qtMeses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saldo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3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5000.00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0.2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24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800.00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INSERT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INTO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tb_emprestimo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valor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taxa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qtMeses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0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VALUES 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2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10000.00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0.7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0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15</a:t>
            </a:r>
            <a:r>
              <a:rPr lang="pt-BR" sz="20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DML - SELECT</a:t>
            </a:r>
            <a:endParaRPr/>
          </a:p>
        </p:txBody>
      </p:sp>
      <p:sp>
        <p:nvSpPr>
          <p:cNvPr id="299" name="Google Shape;299;p39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pt-BR" sz="2400"/>
              <a:t>Utilizado para selecionar/colsultar dados de uma tabela do BD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pt-BR" sz="2400"/>
              <a:t>Sintaxe: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SELECT nome_atributo1, ... , nome_atributoN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FROM nome_tabela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WHERE criterios_pesquisa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pt-BR" sz="2400"/>
              <a:t>Exemplos: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nomeAg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cidadeAg 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'Palmas'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DML – SELECT</a:t>
            </a:r>
            <a:endParaRPr/>
          </a:p>
        </p:txBody>
      </p:sp>
      <p:sp>
        <p:nvSpPr>
          <p:cNvPr id="306" name="Google Shape;306;p40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667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pt-BR"/>
              <a:t>Cláusula WHERE: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A expressão lógica da cláusula WHERE pode envolver uma série de operadores lógicos: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=  &lt;&gt;  &lt;  &lt;=  &gt;  &gt;=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BETWEEN 5 AND 12 (entre um valor e outro e só válido para atributos numéricos)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AND, OR, NOT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num </a:t>
            </a:r>
            <a:r>
              <a:rPr lang="pt-BR" b="1"/>
              <a:t>IN</a:t>
            </a:r>
            <a:r>
              <a:rPr lang="pt-BR"/>
              <a:t> (val1,val2,val3,val4) 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Retorna verdadeiro se </a:t>
            </a:r>
            <a:r>
              <a:rPr lang="pt-BR" b="1"/>
              <a:t>num </a:t>
            </a:r>
            <a:r>
              <a:rPr lang="pt-BR"/>
              <a:t>pertence</a:t>
            </a:r>
            <a:r>
              <a:rPr lang="pt-BR" b="1"/>
              <a:t> </a:t>
            </a:r>
            <a:r>
              <a:rPr lang="pt-BR"/>
              <a:t>à lista de valores </a:t>
            </a:r>
            <a:r>
              <a:rPr lang="pt-BR" b="1"/>
              <a:t>val1, val2, val3, val4</a:t>
            </a:r>
            <a:endParaRPr b="1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b="1"/>
              <a:t>NOT IN</a:t>
            </a:r>
            <a:r>
              <a:rPr lang="pt-BR"/>
              <a:t> 🡪 se não pertence</a:t>
            </a:r>
            <a:endParaRPr b="1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nome_atributo LIKE ‘%string_pesquisa%’ 🡪 testa se uma String faz parte do conteúdo do atributo pesquisado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LIKE ‘a%’ 🡪 Strings que começam com </a:t>
            </a:r>
            <a:r>
              <a:rPr lang="pt-BR" b="1"/>
              <a:t>“a”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LIKE ‘%da’ 🡪 Strings que terminam com </a:t>
            </a:r>
            <a:r>
              <a:rPr lang="pt-BR" b="1"/>
              <a:t>“da”</a:t>
            </a:r>
            <a:endParaRPr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LIKE ‘%Silva%’ 🡪 Strings que contenham </a:t>
            </a:r>
            <a:endParaRPr/>
          </a:p>
          <a:p>
            <a:pPr marL="1600200" lvl="3" indent="-1111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DML – SELECT com Produto Cartesiano</a:t>
            </a:r>
            <a:endParaRPr/>
          </a:p>
        </p:txBody>
      </p:sp>
      <p:sp>
        <p:nvSpPr>
          <p:cNvPr id="312" name="Google Shape;312;p41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E se a seleção envolver mais de uma tabela?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Sintaxe: </a:t>
            </a:r>
            <a:r>
              <a:rPr lang="pt-BR" b="1"/>
              <a:t>com produto cartesiano</a:t>
            </a:r>
            <a:r>
              <a:rPr lang="pt-BR"/>
              <a:t>: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SELECT nome_atributo1, ... , nome_atributoN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FROM nome_tabela1, nome_tabela2...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WHERE nome_tabela1.chave_primária = nome_tabela2.chave_estrangeira ... 	     AND  criterios_pesquisa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Exemplos: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▪"/>
            </a:pP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*"/>
            </a:pPr>
            <a:r>
              <a:rPr lang="pt-BR"/>
              <a:t>Faz produto cartesiano, apresentando as tuplas inválidas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▪"/>
            </a:pP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 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*"/>
            </a:pPr>
            <a:r>
              <a:rPr lang="pt-BR"/>
              <a:t>Faz produto cartesiano, mas seleciona apenas as tuplas válidas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838200" y="287025"/>
            <a:ext cx="10515600" cy="114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SQL – STRUCTURED QUERY LANGUAGE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838200" y="1281001"/>
            <a:ext cx="108624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Linguagem que permite a definição e a manipulação de UM BD Relacional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Linguagem completa de manipulação de BD, que oferece: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Uma DDL (</a:t>
            </a:r>
            <a:r>
              <a:rPr lang="pt-BR" i="1"/>
              <a:t>Data Definition Language</a:t>
            </a:r>
            <a:r>
              <a:rPr lang="pt-BR"/>
              <a:t>) – Linguagem de Definição de Dados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Oferece os comandos </a:t>
            </a:r>
            <a:r>
              <a:rPr lang="pt-BR" i="1"/>
              <a:t>create</a:t>
            </a:r>
            <a:r>
              <a:rPr lang="pt-BR"/>
              <a:t>, </a:t>
            </a:r>
            <a:r>
              <a:rPr lang="pt-BR" i="1"/>
              <a:t>alter </a:t>
            </a:r>
            <a:r>
              <a:rPr lang="pt-BR"/>
              <a:t>e </a:t>
            </a:r>
            <a:r>
              <a:rPr lang="pt-BR" i="1"/>
              <a:t>drop</a:t>
            </a:r>
            <a:r>
              <a:rPr lang="pt-BR"/>
              <a:t> que manipulam a estrutura do banco de dados (Ex. criar tabela)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Uma DML (</a:t>
            </a:r>
            <a:r>
              <a:rPr lang="pt-BR" i="1"/>
              <a:t>Data Manipulation Language</a:t>
            </a:r>
            <a:r>
              <a:rPr lang="pt-BR"/>
              <a:t>) – Linguagem de Manipulação de Dados</a:t>
            </a:r>
            <a:endParaRPr b="1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Oferece os comandos </a:t>
            </a:r>
            <a:r>
              <a:rPr lang="pt-BR" i="1"/>
              <a:t>insert</a:t>
            </a:r>
            <a:r>
              <a:rPr lang="pt-BR"/>
              <a:t>, </a:t>
            </a:r>
            <a:r>
              <a:rPr lang="pt-BR" i="1"/>
              <a:t>update</a:t>
            </a:r>
            <a:r>
              <a:rPr lang="pt-BR"/>
              <a:t>, </a:t>
            </a:r>
            <a:r>
              <a:rPr lang="pt-BR" i="1"/>
              <a:t>delete, select </a:t>
            </a:r>
            <a:r>
              <a:rPr lang="pt-BR"/>
              <a:t>que manipulam os conteúdos das tabelas (Ex. inserir os dados de uma pessoa)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Um ODBC (</a:t>
            </a:r>
            <a:r>
              <a:rPr lang="pt-BR" i="1"/>
              <a:t>Open Database Connectivity</a:t>
            </a:r>
            <a:r>
              <a:rPr lang="pt-BR"/>
              <a:t>) - padrão para acesso a SGBDs	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Operam como uma camada de tradução entre as aplicações e o SGBD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DML – SELECT com Junção</a:t>
            </a:r>
            <a:endParaRPr/>
          </a:p>
        </p:txBody>
      </p:sp>
      <p:sp>
        <p:nvSpPr>
          <p:cNvPr id="318" name="Google Shape;318;p42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E se a seleção envolver mais de uma tabela?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Sintaxe com </a:t>
            </a:r>
            <a:r>
              <a:rPr lang="pt-BR" b="1"/>
              <a:t>junção</a:t>
            </a:r>
            <a:r>
              <a:rPr lang="pt-BR"/>
              <a:t>: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SELECT nome_atributo1, ... , nome_atributoN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FROM nome_tabela1 t1 INNER JOIN nome_tabela2 t2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ON t1.chave_primária = t2.chave_estrangeira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WHERE criterios_pesquisa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Exemplo: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Char char="▪"/>
            </a:pP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 t1 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 t2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t1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 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t2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*"/>
            </a:pPr>
            <a:r>
              <a:rPr lang="pt-BR"/>
              <a:t>Retorna as tuplas válidas</a:t>
            </a:r>
            <a:endParaRPr/>
          </a:p>
          <a:p>
            <a:pPr marL="22860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DML – SELECT com Junção</a:t>
            </a:r>
            <a:endParaRPr/>
          </a:p>
        </p:txBody>
      </p:sp>
      <p:sp>
        <p:nvSpPr>
          <p:cNvPr id="324" name="Google Shape;324;p43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pt-BR" sz="2200"/>
              <a:t>E se a seleção envolver três tabelas?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/>
              <a:t>	tb_cliente(</a:t>
            </a:r>
            <a:r>
              <a:rPr lang="pt-BR" sz="2200" u="sng"/>
              <a:t>codCli</a:t>
            </a:r>
            <a:r>
              <a:rPr lang="pt-BR" sz="2200"/>
              <a:t>, nomeCli, emailCli, cidadeCli)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/>
              <a:t>	tb_agencia (</a:t>
            </a:r>
            <a:r>
              <a:rPr lang="pt-BR" sz="2200" u="sng"/>
              <a:t>codAg</a:t>
            </a:r>
            <a:r>
              <a:rPr lang="pt-BR" sz="2200"/>
              <a:t>, nomeAg, cidadeAg)</a:t>
            </a:r>
            <a:endParaRPr sz="2200"/>
          </a:p>
          <a:p>
            <a:pPr marL="27432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/>
              <a:t>	tb_conta(</a:t>
            </a:r>
            <a:r>
              <a:rPr lang="pt-BR" sz="2200" u="sng"/>
              <a:t>numConta</a:t>
            </a:r>
            <a:r>
              <a:rPr lang="pt-BR" sz="2200"/>
              <a:t>, numAg, codCli, saldo)</a:t>
            </a:r>
            <a:endParaRPr/>
          </a:p>
          <a:p>
            <a:pPr marL="27432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/>
              <a:t>	tb_emprestimo(</a:t>
            </a:r>
            <a:r>
              <a:rPr lang="pt-BR" sz="2200" u="sng"/>
              <a:t>codEmp</a:t>
            </a:r>
            <a:r>
              <a:rPr lang="pt-BR" sz="2200"/>
              <a:t>, codCli, codAg, valor, taxa, qtMeses, saldo)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pt-BR" sz="2200"/>
              <a:t>Exemplo: retornar nome do cliente, nome da agência, código da conta e saldo de todos os clientes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nomeCli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nomeAg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numConta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saldo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 cli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8080"/>
              </a:buClr>
              <a:buSzPts val="2200"/>
              <a:buNone/>
            </a:pP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 con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cli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 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codCli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8080"/>
              </a:buClr>
              <a:buSzPts val="2200"/>
              <a:buNone/>
            </a:pP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 ag </a:t>
            </a:r>
            <a:r>
              <a:rPr lang="pt-BR" sz="2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con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numAg 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ag</a:t>
            </a:r>
            <a:r>
              <a:rPr lang="pt-BR" sz="22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22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codAg</a:t>
            </a:r>
            <a:endParaRPr sz="2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OUTRAS CLÁUSULAS – ORDENAÇÃO DE DADOS (ORDER BY)</a:t>
            </a:r>
            <a:endParaRPr/>
          </a:p>
        </p:txBody>
      </p:sp>
      <p:sp>
        <p:nvSpPr>
          <p:cNvPr id="331" name="Google Shape;331;p44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pt-BR" sz="2100"/>
              <a:t>Usa-se a cláusula ORDER BY para ordenar os dados selecionados em uma consulta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pt-BR" sz="2100"/>
              <a:t>Os dados podem ser apresentados em ordem crescente (ASC) ou decrescente (DESC)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pt-BR" sz="2100"/>
              <a:t>Sintaxe: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sz="2100"/>
              <a:t>SELECT &lt;lista dos atributos selecionados&gt;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sz="2100"/>
              <a:t>FROM &lt;lista das tabelas&gt;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sz="2100"/>
              <a:t>WHERE &lt;critérios de seleção&gt;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sz="2100"/>
              <a:t>ORDER BY &lt;lista de colunas&gt; ASC / DESC 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*"/>
            </a:pPr>
            <a:r>
              <a:rPr lang="pt-BR" sz="2100"/>
              <a:t>Observação: caso a clausula WHERE seja suprimida, a seleção retornará todas linhas da tabela, ordenada conforme definido no ORDER BY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pt-BR" sz="2100"/>
              <a:t>Exemplo: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  <a:buChar char="▪"/>
            </a:pP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nomeCli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nomeCli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  <a:buChar char="▪"/>
            </a:pP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nomeCli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nomeCli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DESC</a:t>
            </a:r>
            <a:endParaRPr sz="2100"/>
          </a:p>
          <a:p>
            <a:pPr marL="1143000" lvl="2" indent="-95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21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OUTRAS CLÁUSULAS – FUNÇÕES DE AGREGAÇÃO SOBRE CONJUNTOS</a:t>
            </a:r>
            <a:endParaRPr/>
          </a:p>
        </p:txBody>
      </p:sp>
      <p:sp>
        <p:nvSpPr>
          <p:cNvPr id="338" name="Google Shape;338;p45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Funções de agregação: MAX, MIN, SUM, </a:t>
            </a:r>
            <a:r>
              <a:rPr lang="pt-BR" i="1"/>
              <a:t>AVG</a:t>
            </a:r>
            <a:r>
              <a:rPr lang="pt-BR"/>
              <a:t>, COUNT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Contar o número de registros de uma tabela (COUNT)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Exemplo – quantidade de clientes de Palmas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(*)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cidadeCli 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'Palmas</a:t>
            </a:r>
            <a:r>
              <a:rPr lang="pt-BR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Calculando a Média (AVG)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Exemplo: média dos saldos das contas correntes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200"/>
              <a:buNone/>
            </a:pP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saldo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OUTRAS CLÁUSULAS – FUNÇÕES DE AGREGAÇÃO SOBRE CONJUNTOS</a:t>
            </a:r>
            <a:endParaRPr/>
          </a:p>
        </p:txBody>
      </p:sp>
      <p:sp>
        <p:nvSpPr>
          <p:cNvPr id="345" name="Google Shape;345;p46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Funções de agregação: MAX, MIN, SUM, </a:t>
            </a:r>
            <a:r>
              <a:rPr lang="pt-BR" i="1"/>
              <a:t>AVG</a:t>
            </a:r>
            <a:r>
              <a:rPr lang="pt-BR"/>
              <a:t>, COUNT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Buscando máximos e mínimos (MAX e MIN)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Exemplo: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saldo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saldo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tb_emprestimo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Totalizando/somando os Valores de uma Coluna (SUM)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Exemplo - mostrar o valor total dos saldos de empréstimos realizados pelas agências de Palmas: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pt-BR" sz="2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saldo</a:t>
            </a:r>
            <a:r>
              <a:rPr lang="pt-BR" sz="2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tb_emprestimo t1 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08080"/>
              </a:buClr>
              <a:buSzPts val="2400"/>
              <a:buNone/>
            </a:pPr>
            <a:r>
              <a:rPr lang="pt-BR" sz="2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 t2 </a:t>
            </a: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t1</a:t>
            </a:r>
            <a:r>
              <a:rPr lang="pt-BR" sz="2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codAg </a:t>
            </a:r>
            <a:r>
              <a:rPr lang="pt-BR" sz="2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t2</a:t>
            </a:r>
            <a:r>
              <a:rPr lang="pt-BR" sz="2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codAg 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pt-BR" sz="24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cidadeAg </a:t>
            </a:r>
            <a:r>
              <a:rPr lang="pt-BR" sz="24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24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4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'Palmas'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Exercício - Agenda</a:t>
            </a:r>
            <a:endParaRPr/>
          </a:p>
        </p:txBody>
      </p:sp>
      <p:sp>
        <p:nvSpPr>
          <p:cNvPr id="365" name="Google Shape;365;p49"/>
          <p:cNvSpPr txBox="1">
            <a:spLocks noGrp="1"/>
          </p:cNvSpPr>
          <p:nvPr>
            <p:ph type="body" idx="1"/>
          </p:nvPr>
        </p:nvSpPr>
        <p:spPr>
          <a:xfrm>
            <a:off x="838200" y="1362292"/>
            <a:ext cx="10515600" cy="18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800"/>
              <a:t>tb_contatos(</a:t>
            </a:r>
            <a:r>
              <a:rPr lang="pt-BR" sz="2800" u="sng"/>
              <a:t>codCont</a:t>
            </a:r>
            <a:r>
              <a:rPr lang="pt-BR" sz="2800"/>
              <a:t>, nome, telefone, cidade)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800"/>
              <a:t>tb_ligacoes(</a:t>
            </a:r>
            <a:r>
              <a:rPr lang="pt-BR" sz="2800" u="sng"/>
              <a:t>codCont</a:t>
            </a:r>
            <a:r>
              <a:rPr lang="pt-BR" sz="2800"/>
              <a:t>, </a:t>
            </a:r>
            <a:r>
              <a:rPr lang="pt-BR" sz="2800" u="sng"/>
              <a:t>dataLig</a:t>
            </a:r>
            <a:r>
              <a:rPr lang="pt-BR" sz="2800"/>
              <a:t>, </a:t>
            </a:r>
            <a:r>
              <a:rPr lang="pt-BR" sz="2800" u="sng"/>
              <a:t>horaLig</a:t>
            </a:r>
            <a:r>
              <a:rPr lang="pt-BR" sz="2800"/>
              <a:t>, tempoLig, tipo)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800"/>
              <a:t>	codCont referencia a tabela tb_contatos</a:t>
            </a:r>
            <a:endParaRPr sz="28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800"/>
              <a:t>	*tipo pode ser ‘realizada’ ou ‘recebida’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2800"/>
              <a:t>	*tempo em segundos</a:t>
            </a:r>
            <a:endParaRPr/>
          </a:p>
        </p:txBody>
      </p:sp>
      <p:graphicFrame>
        <p:nvGraphicFramePr>
          <p:cNvPr id="366" name="Google Shape;366;p49"/>
          <p:cNvGraphicFramePr/>
          <p:nvPr/>
        </p:nvGraphicFramePr>
        <p:xfrm>
          <a:off x="558282" y="3424335"/>
          <a:ext cx="5056075" cy="1121920"/>
        </p:xfrm>
        <a:graphic>
          <a:graphicData uri="http://schemas.openxmlformats.org/drawingml/2006/table">
            <a:tbl>
              <a:tblPr firstRow="1" firstCol="1" bandRow="1">
                <a:noFill/>
                <a:tableStyleId>{6BE22AF1-99F8-4739-9AD1-4E24B920FCD6}</a:tableStyleId>
              </a:tblPr>
              <a:tblGrid>
                <a:gridCol w="97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sng" strike="noStrike" cap="none"/>
                        <a:t>codCont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nome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telefone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Cidade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Ana Banana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63981112121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Palmas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Beto Bolado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61981112222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Goiânia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Carla Cansada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63981112323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Palmas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7" name="Google Shape;367;p49"/>
          <p:cNvGraphicFramePr/>
          <p:nvPr/>
        </p:nvGraphicFramePr>
        <p:xfrm>
          <a:off x="5974702" y="3424335"/>
          <a:ext cx="5748125" cy="2524320"/>
        </p:xfrm>
        <a:graphic>
          <a:graphicData uri="http://schemas.openxmlformats.org/drawingml/2006/table">
            <a:tbl>
              <a:tblPr firstRow="1" firstCol="1" bandRow="1">
                <a:noFill/>
                <a:tableStyleId>{6BE22AF1-99F8-4739-9AD1-4E24B920FCD6}</a:tableStyleId>
              </a:tblPr>
              <a:tblGrid>
                <a:gridCol w="106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3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sng" strike="noStrike" cap="none"/>
                        <a:t>codCont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sng" strike="noStrike" cap="none"/>
                        <a:t>dataLig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sng" strike="noStrike" cap="none"/>
                        <a:t>horaLig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tempoLig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tipo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10/04/2019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13:05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recebida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10/04/2019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15:10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122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realizada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20/04/2019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8:00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recebida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21/04/2019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12:00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120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recebida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25/04/2019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22:00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101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realizada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01/05/2019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13:00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310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recebida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02/05/2019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17:00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480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realizada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03/05/2019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18:00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 sz="1400" u="none" strike="noStrike" cap="none"/>
                    </a:p>
                  </a:txBody>
                  <a:tcPr marL="68575" marR="68575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strike="noStrike" cap="none"/>
                        <a:t>recebida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373" name="Google Shape;373;p50"/>
          <p:cNvSpPr txBox="1">
            <a:spLocks noGrp="1"/>
          </p:cNvSpPr>
          <p:nvPr>
            <p:ph type="body" idx="1"/>
          </p:nvPr>
        </p:nvSpPr>
        <p:spPr>
          <a:xfrm>
            <a:off x="6007510" y="1686756"/>
            <a:ext cx="5346289" cy="472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pt-BR"/>
              <a:t>Crie o Banco de Dados “Agenda” e as tabelas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codCont – inserir automaticamente, iniciando em 1 e incrementando de 1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dataLig – tipo date (‘dd/mm/aaaa’)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horaLih – tipo time (‘hh:mm:ss’)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pt-BR"/>
              <a:t>Insira as linhas da imagem ao lado na tabela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Cidade padrão ‘Palmas’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Nenhum valor pode ser nulo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pt-BR"/>
              <a:t>Tente inserir novamente a última tupla</a:t>
            </a:r>
            <a:endParaRPr/>
          </a:p>
        </p:txBody>
      </p:sp>
      <p:pic>
        <p:nvPicPr>
          <p:cNvPr id="374" name="Google Shape;374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640" y="1436913"/>
            <a:ext cx="5413774" cy="493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>
            <a:spLocks noGrp="1"/>
          </p:cNvSpPr>
          <p:nvPr>
            <p:ph type="title"/>
          </p:nvPr>
        </p:nvSpPr>
        <p:spPr>
          <a:xfrm>
            <a:off x="838200" y="272989"/>
            <a:ext cx="4135016" cy="94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380" name="Google Shape;380;p51"/>
          <p:cNvSpPr txBox="1">
            <a:spLocks noGrp="1"/>
          </p:cNvSpPr>
          <p:nvPr>
            <p:ph type="body" idx="1"/>
          </p:nvPr>
        </p:nvSpPr>
        <p:spPr>
          <a:xfrm>
            <a:off x="5421085" y="1474237"/>
            <a:ext cx="6643395" cy="4930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</a:pPr>
            <a:r>
              <a:rPr lang="pt-BR" sz="1900"/>
              <a:t>Retornar consultas com: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</a:pPr>
            <a:r>
              <a:rPr lang="pt-BR" sz="1900"/>
              <a:t>Os contatos de Palmas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None/>
            </a:pPr>
            <a:r>
              <a:rPr lang="pt-BR" sz="1900">
                <a:solidFill>
                  <a:srgbClr val="FF0000"/>
                </a:solidFill>
              </a:rPr>
              <a:t>    	σ cidade=’Palmas’ (tb_contatos)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</a:pPr>
            <a:r>
              <a:rPr lang="pt-BR" sz="1900"/>
              <a:t>Os nomes dos contatos de Palmas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None/>
            </a:pPr>
            <a:r>
              <a:rPr lang="pt-BR" sz="1900">
                <a:solidFill>
                  <a:srgbClr val="FF0000"/>
                </a:solidFill>
              </a:rPr>
              <a:t>   π nome (σ cidade=’Palmas’ (tb_contatos))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</a:pPr>
            <a:r>
              <a:rPr lang="pt-BR" sz="1900"/>
              <a:t>Produto cartesiano das tabelas</a:t>
            </a:r>
            <a:endParaRPr/>
          </a:p>
          <a:p>
            <a:pPr marL="4572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pt-BR" sz="1900"/>
              <a:t>  	</a:t>
            </a:r>
            <a:r>
              <a:rPr lang="pt-BR" sz="1900">
                <a:solidFill>
                  <a:srgbClr val="FF0000"/>
                </a:solidFill>
              </a:rPr>
              <a:t>tb_contatos X tb_ligacoes</a:t>
            </a:r>
            <a:endParaRPr sz="1900">
              <a:solidFill>
                <a:srgbClr val="FF0000"/>
              </a:solidFill>
            </a:endParaRPr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</a:pPr>
            <a:r>
              <a:rPr lang="pt-BR" sz="1900"/>
              <a:t>Produto cartesiano deixando só as tuplas válidas</a:t>
            </a:r>
            <a:endParaRPr/>
          </a:p>
          <a:p>
            <a: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None/>
            </a:pPr>
            <a:r>
              <a:rPr lang="pt-BR" sz="1900">
                <a:solidFill>
                  <a:srgbClr val="FF0000"/>
                </a:solidFill>
              </a:rPr>
              <a:t>σ  tb_contatos.codCont = tb_ligacoes.codCont (tb_contatos X tb_ligacoes)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▪"/>
            </a:pPr>
            <a:r>
              <a:rPr lang="pt-BR" sz="1900"/>
              <a:t>Nome do contato, a data e a hora das ligações realizadas 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00"/>
              <a:buNone/>
            </a:pPr>
            <a:r>
              <a:rPr lang="pt-BR" sz="1900">
                <a:solidFill>
                  <a:srgbClr val="FF0000"/>
                </a:solidFill>
              </a:rPr>
              <a:t>π nome, dataLig, horaLig (σ  tipo = ‘realizada’ (tb_contatos |X| tb_ligacoes))</a:t>
            </a:r>
            <a:endParaRPr/>
          </a:p>
          <a:p>
            <a:pPr marL="9144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pic>
        <p:nvPicPr>
          <p:cNvPr id="381" name="Google Shape;381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640" y="1436913"/>
            <a:ext cx="5413774" cy="493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OUTRAS CLÁUSULAS – AGRUPANDO DADOS SELECIONADOS (GROUP BY)</a:t>
            </a:r>
            <a:endParaRPr/>
          </a:p>
        </p:txBody>
      </p:sp>
      <p:sp>
        <p:nvSpPr>
          <p:cNvPr id="352" name="Google Shape;352;p47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pt-BR" sz="2100"/>
              <a:t>Permitem agrupar tuplas baseando-se nas semelhanças entre elas</a:t>
            </a:r>
            <a:endParaRPr sz="21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▪"/>
            </a:pPr>
            <a:r>
              <a:rPr lang="pt-BR" sz="2100"/>
              <a:t>Exemplo: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Agrupamento por coluna: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  <a:buNone/>
            </a:pP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cidadeCli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cidadeCli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  <a:buNone/>
            </a:pP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</a:t>
            </a:r>
            <a:endParaRPr sz="21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A quantidade de clientes de cada cidade: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sz="2100"/>
              <a:t>	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SELECT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cidadeCli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(*)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cidadeCli</a:t>
            </a:r>
            <a:endParaRPr sz="21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A media dos saldos das contas de cada agência: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100"/>
              <a:buNone/>
            </a:pP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saldo</a:t>
            </a:r>
            <a:r>
              <a:rPr lang="pt-BR" sz="21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1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21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codAg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OUTRAS CLÁUSULAS – AGRUPANDO DADOS SELECIONADOS (GROUP BY)</a:t>
            </a:r>
            <a:endParaRPr/>
          </a:p>
        </p:txBody>
      </p:sp>
      <p:sp>
        <p:nvSpPr>
          <p:cNvPr id="359" name="Google Shape;359;p48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/>
              <a:t>Permitem agrupar tuplas baseando-se nas semelhanças entre elas</a:t>
            </a:r>
            <a:endParaRPr sz="2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pt-BR" sz="2800"/>
              <a:t>Exemplo: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▪"/>
            </a:pPr>
            <a:r>
              <a:rPr lang="pt-BR" sz="2800"/>
              <a:t>A média de saldos das contas correntes agrupadas por cidade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lang="pt-BR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t2</a:t>
            </a:r>
            <a:r>
              <a:rPr lang="pt-BR" sz="2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cidadeAg</a:t>
            </a:r>
            <a:r>
              <a:rPr lang="pt-BR" sz="2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-BR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800">
                <a:solidFill>
                  <a:srgbClr val="FF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AVG</a:t>
            </a:r>
            <a:r>
              <a:rPr lang="pt-BR" sz="2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saldo</a:t>
            </a:r>
            <a:r>
              <a:rPr lang="pt-BR" sz="2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-BR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lang="pt-BR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 t1 </a:t>
            </a:r>
            <a:r>
              <a:rPr lang="pt-BR" sz="2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INNER</a:t>
            </a:r>
            <a:r>
              <a:rPr lang="pt-BR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pt-BR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tb_agencia t2 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lang="pt-BR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ON</a:t>
            </a:r>
            <a:r>
              <a:rPr lang="pt-BR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t1</a:t>
            </a:r>
            <a:r>
              <a:rPr lang="pt-BR" sz="2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codAg </a:t>
            </a:r>
            <a:r>
              <a:rPr lang="pt-BR" sz="2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t2</a:t>
            </a:r>
            <a:r>
              <a:rPr lang="pt-BR" sz="2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codAg </a:t>
            </a:r>
            <a:endParaRPr/>
          </a:p>
          <a:p>
            <a:pPr marL="91440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</a:pPr>
            <a:r>
              <a:rPr lang="pt-BR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pt-BR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8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pt-BR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t2</a:t>
            </a:r>
            <a:r>
              <a:rPr lang="pt-BR" sz="28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pt-BR" sz="28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cidadeAg</a:t>
            </a:r>
            <a:endParaRPr sz="280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DDL – LINGUAGEM DE DEFINIÇÃO DE DADOS</a:t>
            </a:r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Oferece as instruções necessárias para a criação, alteração e exclusão de tabelas e dos itens que as compõem (colunas):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CREATE TABLE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DROP TABLE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ALTER TABLE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A SQL não oferece recursos para criar o Banco de Dados propriamente dito. Porém, alguns SGBDs permitem isso usando as opções da DDL: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CREATE DATABASE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DROP DATABASE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387" name="Google Shape;387;p52"/>
          <p:cNvSpPr txBox="1">
            <a:spLocks noGrp="1"/>
          </p:cNvSpPr>
          <p:nvPr>
            <p:ph type="body" idx="1"/>
          </p:nvPr>
        </p:nvSpPr>
        <p:spPr>
          <a:xfrm>
            <a:off x="6007510" y="961054"/>
            <a:ext cx="5346289" cy="5450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Retornar consultas com: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Dados das ligações, ordenadas em ordem decrescente de tempo de ligação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Nome do contato e dados das ligações deste, ordenados em ordem crescente de nome e tempo de ligação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Os nomes e telefones dos contatos que tenham ‘12’ no telefone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Maior tempo gasto em uma ligação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Tempo total das ligações recebidas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Tempo médio das ligações agrupadas por tipo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Tempo médio das ligações agrupadas por tipo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▪"/>
            </a:pPr>
            <a:r>
              <a:rPr lang="pt-BR" sz="2100"/>
              <a:t>Tempo médio das ligações agrupadas pela cidade do contato</a:t>
            </a:r>
            <a:endParaRPr/>
          </a:p>
          <a:p>
            <a:pPr marL="685800" lvl="1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685800" lvl="1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685800" lvl="1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22860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  <a:p>
            <a:pPr marL="22860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2100"/>
          </a:p>
        </p:txBody>
      </p:sp>
      <p:pic>
        <p:nvPicPr>
          <p:cNvPr id="388" name="Google Shape;388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060" y="1476353"/>
            <a:ext cx="5346289" cy="4935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DML - UPDATE</a:t>
            </a:r>
            <a:endParaRPr/>
          </a:p>
        </p:txBody>
      </p:sp>
      <p:sp>
        <p:nvSpPr>
          <p:cNvPr id="395" name="Google Shape;395;p53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Utilizado para atualizar dados de uma tabela do BD. Sintaxe: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UPDATE nome_tabela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/>
              <a:t>SET nome_atributo1 = novo_valor, ... , nome_atributoN = novo_valorN WHERE criterio_atualizacao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Caso o critério de atualização não seja definido, o valor de todos os registros serão alterados para os novos valores.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Exemplo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UPDATE tb_agencias SET nomeAgencia = ‘CENTRO SUL’ WHERE codAgencia = 1505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DML - DELETE</a:t>
            </a:r>
            <a:endParaRPr/>
          </a:p>
        </p:txBody>
      </p:sp>
      <p:sp>
        <p:nvSpPr>
          <p:cNvPr id="402" name="Google Shape;402;p54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Utilizado para excluir dados (linhas) de uma tabela que pertence ao BD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Sintaxe: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DELETE FROM nome_tabela WHERE criterios_delecao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Obs. Caso o critério de deleção não seja definido, o SGBD excluíra todas as linhas da tabela;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Exemplo: exclui todos os clientes com código igual a 1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400"/>
              <a:buNone/>
            </a:pP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tb_clientes </a:t>
            </a:r>
            <a:r>
              <a:rPr lang="pt-BR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codCliente </a:t>
            </a:r>
            <a:r>
              <a:rPr lang="pt-BR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1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>
                <a:highlight>
                  <a:srgbClr val="FFFFFF"/>
                </a:highlight>
              </a:rPr>
              <a:t>Exemplo: exclui todas as contas do cliente ‘Ana Banana’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600"/>
              <a:buNone/>
            </a:pPr>
            <a:r>
              <a:rPr lang="pt-BR" sz="2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delete</a:t>
            </a:r>
            <a:r>
              <a:rPr lang="pt-BR" sz="2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tb_conta 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2600"/>
              <a:buNone/>
            </a:pPr>
            <a:r>
              <a:rPr lang="pt-BR" sz="2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2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codCli </a:t>
            </a:r>
            <a:r>
              <a:rPr lang="pt-BR" sz="2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2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2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pt-BR" sz="2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pt-BR" sz="2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codCli </a:t>
            </a:r>
            <a:r>
              <a:rPr lang="pt-BR" sz="2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pt-BR" sz="2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tb_cliente </a:t>
            </a:r>
            <a:r>
              <a:rPr lang="pt-BR" sz="26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pt-BR" sz="260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nomeCli</a:t>
            </a:r>
            <a:r>
              <a:rPr lang="pt-BR" sz="2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pt-BR" sz="260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'Ana Banana'</a:t>
            </a:r>
            <a:r>
              <a:rPr lang="pt-BR" sz="2600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Exercício</a:t>
            </a:r>
            <a:endParaRPr/>
          </a:p>
        </p:txBody>
      </p:sp>
      <p:sp>
        <p:nvSpPr>
          <p:cNvPr id="408" name="Google Shape;408;p55"/>
          <p:cNvSpPr txBox="1">
            <a:spLocks noGrp="1"/>
          </p:cNvSpPr>
          <p:nvPr>
            <p:ph type="body" idx="1"/>
          </p:nvPr>
        </p:nvSpPr>
        <p:spPr>
          <a:xfrm>
            <a:off x="6007510" y="877078"/>
            <a:ext cx="5346289" cy="553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 sz="2400"/>
              <a:t>Altere o nome do contato 1 para ‘Ana Banana da Silva’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 sz="2400"/>
              <a:t>Altere todas as ocorrência de tipo de ‘realizada’ para ‘feita’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 sz="2400"/>
              <a:t>Apague o contato 1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 sz="2400"/>
              <a:t>Apague todos as ligações do/para o contato 1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 sz="2400"/>
              <a:t>Apague o contato 1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 sz="2400"/>
              <a:t>Apague todas as ligações realizadas (tipo=‘feita’) para o contato 3</a:t>
            </a:r>
            <a:endParaRPr/>
          </a:p>
          <a:p>
            <a:pPr marL="68580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68580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685800" lvl="1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pic>
        <p:nvPicPr>
          <p:cNvPr id="409" name="Google Shape;409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640" y="1436913"/>
            <a:ext cx="5413774" cy="493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6"/>
          <p:cNvSpPr/>
          <p:nvPr/>
        </p:nvSpPr>
        <p:spPr>
          <a:xfrm>
            <a:off x="484096" y="470925"/>
            <a:ext cx="4381009" cy="5892104"/>
          </a:xfrm>
          <a:custGeom>
            <a:avLst/>
            <a:gdLst/>
            <a:ahLst/>
            <a:cxnLst/>
            <a:rect l="l" t="t" r="r" b="b"/>
            <a:pathLst>
              <a:path w="4381009" h="5892104" extrusionOk="0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56"/>
          <p:cNvSpPr txBox="1"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pt-BR">
                <a:solidFill>
                  <a:srgbClr val="FFFFFF"/>
                </a:solidFill>
              </a:rPr>
              <a:t>Referências Bibliográficas</a:t>
            </a:r>
            <a:endParaRPr/>
          </a:p>
        </p:txBody>
      </p:sp>
      <p:grpSp>
        <p:nvGrpSpPr>
          <p:cNvPr id="416" name="Google Shape;416;p56"/>
          <p:cNvGrpSpPr/>
          <p:nvPr/>
        </p:nvGrpSpPr>
        <p:grpSpPr>
          <a:xfrm>
            <a:off x="5053430" y="1417800"/>
            <a:ext cx="6654473" cy="3692827"/>
            <a:chOff x="-140870" y="946876"/>
            <a:chExt cx="6654473" cy="3692827"/>
          </a:xfrm>
        </p:grpSpPr>
        <p:sp>
          <p:nvSpPr>
            <p:cNvPr id="417" name="Google Shape;417;p56"/>
            <p:cNvSpPr/>
            <p:nvPr/>
          </p:nvSpPr>
          <p:spPr>
            <a:xfrm>
              <a:off x="0" y="1031830"/>
              <a:ext cx="6513603" cy="1597541"/>
            </a:xfrm>
            <a:prstGeom prst="roundRect">
              <a:avLst>
                <a:gd name="adj" fmla="val 1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6"/>
            <p:cNvSpPr/>
            <p:nvPr/>
          </p:nvSpPr>
          <p:spPr>
            <a:xfrm>
              <a:off x="391148" y="1319397"/>
              <a:ext cx="967307" cy="96730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6"/>
            <p:cNvSpPr/>
            <p:nvPr/>
          </p:nvSpPr>
          <p:spPr>
            <a:xfrm>
              <a:off x="1393183" y="946876"/>
              <a:ext cx="4998885" cy="1758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6"/>
            <p:cNvSpPr txBox="1"/>
            <p:nvPr/>
          </p:nvSpPr>
          <p:spPr>
            <a:xfrm>
              <a:off x="1393183" y="946876"/>
              <a:ext cx="4998885" cy="1758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6125" tIns="186125" rIns="186125" bIns="186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NERY, Felipe Rodrigues Machado. </a:t>
              </a:r>
              <a:r>
                <a:rPr lang="pt-BR" sz="18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Banco de Dados – Projeto e Implementação. </a:t>
              </a: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São Paulo: Érica, 2004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56"/>
            <p:cNvSpPr/>
            <p:nvPr/>
          </p:nvSpPr>
          <p:spPr>
            <a:xfrm>
              <a:off x="-140870" y="3107823"/>
              <a:ext cx="6513603" cy="1343224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6"/>
            <p:cNvSpPr/>
            <p:nvPr/>
          </p:nvSpPr>
          <p:spPr>
            <a:xfrm>
              <a:off x="370409" y="3267162"/>
              <a:ext cx="967307" cy="96730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6"/>
            <p:cNvSpPr/>
            <p:nvPr/>
          </p:nvSpPr>
          <p:spPr>
            <a:xfrm>
              <a:off x="1198087" y="2880963"/>
              <a:ext cx="5049714" cy="1758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6"/>
            <p:cNvSpPr txBox="1"/>
            <p:nvPr/>
          </p:nvSpPr>
          <p:spPr>
            <a:xfrm>
              <a:off x="1198087" y="2880963"/>
              <a:ext cx="5049714" cy="17587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6125" tIns="186125" rIns="186125" bIns="1861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pt-BR"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Aulas da professora Madianita Bogo</a:t>
              </a: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ACESSANDO A FERRAMENTA SQL SERVER MANAGEMENT STUDIO</a:t>
            </a: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Localizando a Ferramenta: Iniciar / Todos Programas / Microsoft SQL Server / SQL Server Management Studio.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▪"/>
            </a:pPr>
            <a:r>
              <a:rPr lang="pt-BR"/>
              <a:t>Esta é a ferramenta de Gerenciamento do Banco de Dados. Possibilita: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Gerenciar usuário e definir níveis de acesso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Gerenciar o Banco de Dados: criar, alterar e excluir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▪"/>
            </a:pPr>
            <a:r>
              <a:rPr lang="pt-BR"/>
              <a:t>Entre outras funções....</a:t>
            </a:r>
            <a:endParaRPr/>
          </a:p>
          <a:p>
            <a:pPr marL="22860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ACESSANDO A FERRAMENTA SQL SERVER MANAGEMENT STUDIO</a:t>
            </a:r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pt-BR"/>
              <a:t>Tela Inicial de Login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/>
          </a:p>
          <a:p>
            <a:pPr marL="228600" lvl="0" indent="-63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1088" y="2074864"/>
            <a:ext cx="7277100" cy="4090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ACESSANDO A FERRAMENTA SQL SERVER MANAGEMENT STUDIO</a:t>
            </a: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838200" y="1686757"/>
            <a:ext cx="10515600" cy="4490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2400"/>
              <a:t>Server Type (Tipo de Servidor): selecione o valor ‘Database Engine’ ou ‘Mecanismo de Banco de Dados’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2400"/>
              <a:t>Server Name (Nome do Servidor): servidor do banco de dados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2200"/>
              <a:t>Como todas as máquinas do Labin possuem o Servidor e o Management Studio instalados, preencha com o nome da máquina (Ex: Labin511) ou coloque (local)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2400"/>
              <a:t>Authentication (Autenticação): define o modo de autenticação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Se você for o administrador da máquina, selecione o modo ‘Windows Authentication’ selecione a opção ‘Conectar’</a:t>
            </a:r>
            <a:endParaRPr/>
          </a:p>
          <a:p>
            <a:pPr marL="685800" lvl="1" indent="-228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/>
              <a:t>Senão, selecione o modo ‘SQL Server Authentication’. Nesse caso, será necessário definir o login e senha do Administrador do SQL Server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2400"/>
              <a:t>Login (Usuário): habilitado somente para a escolha do modo do SQL Server Authentication e deve ser preenchida com o valor ‘sa’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▪"/>
            </a:pPr>
            <a:r>
              <a:rPr lang="pt-BR" sz="2400"/>
              <a:t>Senha: deve ser preenchida com a senha definida na instalação. No caso, com a senha 123 ou 1234. Depois, clique em Connect (Conectar)</a:t>
            </a:r>
            <a:endParaRPr/>
          </a:p>
          <a:p>
            <a:pPr marL="228600" lvl="0" indent="-10064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44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-BR"/>
              <a:t>Acessando a Ferramenta SQL Server Management Studio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0869" y="1372433"/>
            <a:ext cx="9110046" cy="5120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8253" y="1322156"/>
            <a:ext cx="9143999" cy="5141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1218500" y="156050"/>
            <a:ext cx="10185600" cy="11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3800"/>
              <a:t>INTERFACE INICIAL DA FERRAMENTA SQL SERVER MANAGEMENT STUDIO</a:t>
            </a:r>
            <a:endParaRPr/>
          </a:p>
        </p:txBody>
      </p:sp>
      <p:sp>
        <p:nvSpPr>
          <p:cNvPr id="150" name="Google Shape;150;p21"/>
          <p:cNvSpPr/>
          <p:nvPr/>
        </p:nvSpPr>
        <p:spPr>
          <a:xfrm>
            <a:off x="4151314" y="3257660"/>
            <a:ext cx="5076662" cy="7921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46" y="63490"/>
                </a:moveTo>
                <a:lnTo>
                  <a:pt x="-46373" y="-136648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 txBox="1"/>
          <p:nvPr/>
        </p:nvSpPr>
        <p:spPr>
          <a:xfrm>
            <a:off x="4151314" y="3330576"/>
            <a:ext cx="516038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menu DataBase são listadas todas as bases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criadas e disponíveis para o Gerenciamento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3945845" y="2040040"/>
            <a:ext cx="5410200" cy="87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0" y="66217"/>
                </a:moveTo>
                <a:lnTo>
                  <a:pt x="-44694" y="-35501"/>
                </a:ln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3955176" y="2096024"/>
            <a:ext cx="558358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Existem diversos assistentes para Gerenciar o Banco de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Dados. Porém, iremos fazer tudo manualmente. Para isso,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uma ‘Nova Consulta’ ou ‘New Query’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3833</Words>
  <Application>Microsoft Office PowerPoint</Application>
  <PresentationFormat>Widescreen</PresentationFormat>
  <Paragraphs>496</Paragraphs>
  <Slides>44</Slides>
  <Notes>44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44</vt:i4>
      </vt:variant>
    </vt:vector>
  </HeadingPairs>
  <TitlesOfParts>
    <vt:vector size="50" baseType="lpstr">
      <vt:lpstr>Arial</vt:lpstr>
      <vt:lpstr>Arimo</vt:lpstr>
      <vt:lpstr>Calibri</vt:lpstr>
      <vt:lpstr>Consolas</vt:lpstr>
      <vt:lpstr>Noto Sans Symbols</vt:lpstr>
      <vt:lpstr>Tema do Office</vt:lpstr>
      <vt:lpstr>FUNDAMENTOS DE BANCO DE DADOS </vt:lpstr>
      <vt:lpstr>CONTEXTUALIZAÇÃO</vt:lpstr>
      <vt:lpstr>SQL – STRUCTURED QUERY LANGUAGE</vt:lpstr>
      <vt:lpstr>DDL – LINGUAGEM DE DEFINIÇÃO DE DADOS</vt:lpstr>
      <vt:lpstr>ACESSANDO A FERRAMENTA SQL SERVER MANAGEMENT STUDIO</vt:lpstr>
      <vt:lpstr>ACESSANDO A FERRAMENTA SQL SERVER MANAGEMENT STUDIO</vt:lpstr>
      <vt:lpstr>ACESSANDO A FERRAMENTA SQL SERVER MANAGEMENT STUDIO</vt:lpstr>
      <vt:lpstr>Acessando a Ferramenta SQL Server Management Studio</vt:lpstr>
      <vt:lpstr>INTERFACE INICIAL DA FERRAMENTA SQL SERVER MANAGEMENT STUDIO</vt:lpstr>
      <vt:lpstr>INTERFACE INICIAL DA FERRAMENTA SQL SERVER MANAGEMENT STUDIO</vt:lpstr>
      <vt:lpstr>EXECUTANDO UMA INSTRUÇÃO SQL</vt:lpstr>
      <vt:lpstr>Aprendendo a usar a DDL</vt:lpstr>
      <vt:lpstr>DDL – CREATE / DROP DATABASE</vt:lpstr>
      <vt:lpstr>DDL – CREATE TABLE</vt:lpstr>
      <vt:lpstr>DDL – CREATE TABLE</vt:lpstr>
      <vt:lpstr>EXEMPLO: CRIANDO AS TABELAS DO BD BANCO  </vt:lpstr>
      <vt:lpstr>EXEMPLO: CRIANDO AS TABELAS DO BD BANCO  </vt:lpstr>
      <vt:lpstr>CRIANDO AS TABELAS DO BD ‘BANCO’ COM  INTEGRIDADE REFERENCIAL</vt:lpstr>
      <vt:lpstr>CRIANDO AS TABELAS DO BD ‘BANCO’ COM  INTEGRIDADE REFERENCIAL</vt:lpstr>
      <vt:lpstr>DDL – ALTER TABLE</vt:lpstr>
      <vt:lpstr>DDL – ALTER TABLE</vt:lpstr>
      <vt:lpstr>DDL – DROP TABLE</vt:lpstr>
      <vt:lpstr>DML – LINGUAGEM DE MANIPULAÇÃO DE DADOS</vt:lpstr>
      <vt:lpstr>DML - INSERT</vt:lpstr>
      <vt:lpstr>DML - INSERT</vt:lpstr>
      <vt:lpstr>DML - INSERT</vt:lpstr>
      <vt:lpstr>DML - SELECT</vt:lpstr>
      <vt:lpstr>DML – SELECT</vt:lpstr>
      <vt:lpstr>DML – SELECT com Produto Cartesiano</vt:lpstr>
      <vt:lpstr>DML – SELECT com Junção</vt:lpstr>
      <vt:lpstr>DML – SELECT com Junção</vt:lpstr>
      <vt:lpstr>OUTRAS CLÁUSULAS – ORDENAÇÃO DE DADOS (ORDER BY)</vt:lpstr>
      <vt:lpstr>OUTRAS CLÁUSULAS – FUNÇÕES DE AGREGAÇÃO SOBRE CONJUNTOS</vt:lpstr>
      <vt:lpstr>OUTRAS CLÁUSULAS – FUNÇÕES DE AGREGAÇÃO SOBRE CONJUNTOS</vt:lpstr>
      <vt:lpstr>Exercício - Agenda</vt:lpstr>
      <vt:lpstr>Exercício</vt:lpstr>
      <vt:lpstr>Exercício</vt:lpstr>
      <vt:lpstr>OUTRAS CLÁUSULAS – AGRUPANDO DADOS SELECIONADOS (GROUP BY)</vt:lpstr>
      <vt:lpstr>OUTRAS CLÁUSULAS – AGRUPANDO DADOS SELECIONADOS (GROUP BY)</vt:lpstr>
      <vt:lpstr>Exercício</vt:lpstr>
      <vt:lpstr>DML - UPDATE</vt:lpstr>
      <vt:lpstr>DML - DELETE</vt:lpstr>
      <vt:lpstr>Exercício</vt:lpstr>
      <vt:lpstr>Referências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Fábio Castro</cp:lastModifiedBy>
  <cp:revision>1</cp:revision>
  <dcterms:modified xsi:type="dcterms:W3CDTF">2024-09-17T23:13:39Z</dcterms:modified>
</cp:coreProperties>
</file>