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1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122" d="100"/>
          <a:sy n="122" d="100"/>
        </p:scale>
        <p:origin x="12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26" Type="http://schemas.openxmlformats.org/officeDocument/2006/relationships/image" Target="../media/image35.wmf"/><Relationship Id="rId3" Type="http://schemas.openxmlformats.org/officeDocument/2006/relationships/image" Target="../media/image12.wmf"/><Relationship Id="rId21" Type="http://schemas.openxmlformats.org/officeDocument/2006/relationships/image" Target="../media/image30.wmf"/><Relationship Id="rId34" Type="http://schemas.openxmlformats.org/officeDocument/2006/relationships/image" Target="../media/image43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5" Type="http://schemas.openxmlformats.org/officeDocument/2006/relationships/image" Target="../media/image34.wmf"/><Relationship Id="rId33" Type="http://schemas.openxmlformats.org/officeDocument/2006/relationships/image" Target="../media/image42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29" Type="http://schemas.openxmlformats.org/officeDocument/2006/relationships/image" Target="../media/image38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24" Type="http://schemas.openxmlformats.org/officeDocument/2006/relationships/image" Target="../media/image33.wmf"/><Relationship Id="rId32" Type="http://schemas.openxmlformats.org/officeDocument/2006/relationships/image" Target="../media/image41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23" Type="http://schemas.openxmlformats.org/officeDocument/2006/relationships/image" Target="../media/image32.wmf"/><Relationship Id="rId28" Type="http://schemas.openxmlformats.org/officeDocument/2006/relationships/image" Target="../media/image37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31" Type="http://schemas.openxmlformats.org/officeDocument/2006/relationships/image" Target="../media/image40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Relationship Id="rId22" Type="http://schemas.openxmlformats.org/officeDocument/2006/relationships/image" Target="../media/image31.wmf"/><Relationship Id="rId27" Type="http://schemas.openxmlformats.org/officeDocument/2006/relationships/image" Target="../media/image36.wmf"/><Relationship Id="rId30" Type="http://schemas.openxmlformats.org/officeDocument/2006/relationships/image" Target="../media/image39.wmf"/><Relationship Id="rId35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3" Type="http://schemas.openxmlformats.org/officeDocument/2006/relationships/image" Target="../media/image1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11.wmf"/><Relationship Id="rId16" Type="http://schemas.openxmlformats.org/officeDocument/2006/relationships/image" Target="../media/image55.wmf"/><Relationship Id="rId1" Type="http://schemas.openxmlformats.org/officeDocument/2006/relationships/image" Target="../media/image1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14.w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4" Type="http://schemas.openxmlformats.org/officeDocument/2006/relationships/image" Target="../media/image13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26" Type="http://schemas.openxmlformats.org/officeDocument/2006/relationships/image" Target="../media/image67.wmf"/><Relationship Id="rId3" Type="http://schemas.openxmlformats.org/officeDocument/2006/relationships/image" Target="../media/image12.wmf"/><Relationship Id="rId21" Type="http://schemas.openxmlformats.org/officeDocument/2006/relationships/image" Target="../media/image6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5" Type="http://schemas.openxmlformats.org/officeDocument/2006/relationships/image" Target="../media/image66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20" Type="http://schemas.openxmlformats.org/officeDocument/2006/relationships/image" Target="../media/image6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24" Type="http://schemas.openxmlformats.org/officeDocument/2006/relationships/image" Target="../media/image65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23" Type="http://schemas.openxmlformats.org/officeDocument/2006/relationships/image" Target="../media/image64.wmf"/><Relationship Id="rId28" Type="http://schemas.openxmlformats.org/officeDocument/2006/relationships/image" Target="../media/image69.wmf"/><Relationship Id="rId10" Type="http://schemas.openxmlformats.org/officeDocument/2006/relationships/image" Target="../media/image19.wmf"/><Relationship Id="rId19" Type="http://schemas.openxmlformats.org/officeDocument/2006/relationships/image" Target="../media/image60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image" Target="../media/image6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18" Type="http://schemas.openxmlformats.org/officeDocument/2006/relationships/image" Target="../media/image72.wmf"/><Relationship Id="rId3" Type="http://schemas.openxmlformats.org/officeDocument/2006/relationships/image" Target="../media/image11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17" Type="http://schemas.openxmlformats.org/officeDocument/2006/relationships/image" Target="../media/image71.wmf"/><Relationship Id="rId2" Type="http://schemas.openxmlformats.org/officeDocument/2006/relationships/image" Target="../media/image10.wmf"/><Relationship Id="rId16" Type="http://schemas.openxmlformats.org/officeDocument/2006/relationships/image" Target="../media/image42.wmf"/><Relationship Id="rId1" Type="http://schemas.openxmlformats.org/officeDocument/2006/relationships/image" Target="../media/image65.wmf"/><Relationship Id="rId6" Type="http://schemas.openxmlformats.org/officeDocument/2006/relationships/image" Target="../media/image14.wmf"/><Relationship Id="rId11" Type="http://schemas.openxmlformats.org/officeDocument/2006/relationships/image" Target="../media/image37.wmf"/><Relationship Id="rId5" Type="http://schemas.openxmlformats.org/officeDocument/2006/relationships/image" Target="../media/image13.wmf"/><Relationship Id="rId15" Type="http://schemas.openxmlformats.org/officeDocument/2006/relationships/image" Target="../media/image70.wmf"/><Relationship Id="rId10" Type="http://schemas.openxmlformats.org/officeDocument/2006/relationships/image" Target="../media/image36.wmf"/><Relationship Id="rId4" Type="http://schemas.openxmlformats.org/officeDocument/2006/relationships/image" Target="../media/image12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8.wmf"/><Relationship Id="rId3" Type="http://schemas.openxmlformats.org/officeDocument/2006/relationships/image" Target="../media/image12.wmf"/><Relationship Id="rId21" Type="http://schemas.openxmlformats.org/officeDocument/2006/relationships/image" Target="../media/image30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7.wmf"/><Relationship Id="rId2" Type="http://schemas.openxmlformats.org/officeDocument/2006/relationships/image" Target="../media/image11.wmf"/><Relationship Id="rId16" Type="http://schemas.openxmlformats.org/officeDocument/2006/relationships/image" Target="../media/image26.wmf"/><Relationship Id="rId20" Type="http://schemas.openxmlformats.org/officeDocument/2006/relationships/image" Target="../media/image3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5.wmf"/><Relationship Id="rId23" Type="http://schemas.openxmlformats.org/officeDocument/2006/relationships/image" Target="../media/image75.wmf"/><Relationship Id="rId10" Type="http://schemas.openxmlformats.org/officeDocument/2006/relationships/image" Target="../media/image19.wmf"/><Relationship Id="rId19" Type="http://schemas.openxmlformats.org/officeDocument/2006/relationships/image" Target="../media/image32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4.wmf"/><Relationship Id="rId22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B8CA-6133-420E-88CC-CBC9643D8460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47FEF-823E-4072-8FFA-0E36F5C8B8D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66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0457-B57D-4928-A933-CBF8116FD077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3EE-48C7-44CD-ADE3-7652401D67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832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0457-B57D-4928-A933-CBF8116FD077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3EE-48C7-44CD-ADE3-7652401D67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81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0457-B57D-4928-A933-CBF8116FD077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3EE-48C7-44CD-ADE3-7652401D67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010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0457-B57D-4928-A933-CBF8116FD077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3EE-48C7-44CD-ADE3-7652401D67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827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0457-B57D-4928-A933-CBF8116FD077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3EE-48C7-44CD-ADE3-7652401D67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90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0457-B57D-4928-A933-CBF8116FD077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3EE-48C7-44CD-ADE3-7652401D67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014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0457-B57D-4928-A933-CBF8116FD077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3EE-48C7-44CD-ADE3-7652401D67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87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0457-B57D-4928-A933-CBF8116FD077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3EE-48C7-44CD-ADE3-7652401D67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02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0457-B57D-4928-A933-CBF8116FD077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3EE-48C7-44CD-ADE3-7652401D67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49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0457-B57D-4928-A933-CBF8116FD077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3EE-48C7-44CD-ADE3-7652401D67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87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0457-B57D-4928-A933-CBF8116FD077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3EE-48C7-44CD-ADE3-7652401D67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652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70457-B57D-4928-A933-CBF8116FD077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93EE-48C7-44CD-ADE3-7652401D67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4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34" Type="http://schemas.openxmlformats.org/officeDocument/2006/relationships/image" Target="../media/image42.wmf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33" Type="http://schemas.openxmlformats.org/officeDocument/2006/relationships/oleObject" Target="../embeddings/oleObject114.bin"/><Relationship Id="rId38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11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37.wmf"/><Relationship Id="rId32" Type="http://schemas.openxmlformats.org/officeDocument/2006/relationships/image" Target="../media/image70.wmf"/><Relationship Id="rId37" Type="http://schemas.openxmlformats.org/officeDocument/2006/relationships/oleObject" Target="../embeddings/oleObject116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39.wmf"/><Relationship Id="rId36" Type="http://schemas.openxmlformats.org/officeDocument/2006/relationships/image" Target="../media/image71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07.bin"/><Relationship Id="rId31" Type="http://schemas.openxmlformats.org/officeDocument/2006/relationships/oleObject" Target="../embeddings/oleObject113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4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111.bin"/><Relationship Id="rId30" Type="http://schemas.openxmlformats.org/officeDocument/2006/relationships/image" Target="../media/image40.wmf"/><Relationship Id="rId35" Type="http://schemas.openxmlformats.org/officeDocument/2006/relationships/oleObject" Target="../embeddings/oleObject1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73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9" Type="http://schemas.openxmlformats.org/officeDocument/2006/relationships/image" Target="../media/image28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34" Type="http://schemas.openxmlformats.org/officeDocument/2006/relationships/oleObject" Target="../embeddings/oleObject135.bin"/><Relationship Id="rId42" Type="http://schemas.openxmlformats.org/officeDocument/2006/relationships/oleObject" Target="../embeddings/oleObject139.bin"/><Relationship Id="rId47" Type="http://schemas.openxmlformats.org/officeDocument/2006/relationships/image" Target="../media/image30.wmf"/><Relationship Id="rId50" Type="http://schemas.openxmlformats.org/officeDocument/2006/relationships/image" Target="../media/image29.wmf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137.bin"/><Relationship Id="rId46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132.bin"/><Relationship Id="rId41" Type="http://schemas.openxmlformats.org/officeDocument/2006/relationships/image" Target="../media/image3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20.wmf"/><Relationship Id="rId32" Type="http://schemas.openxmlformats.org/officeDocument/2006/relationships/oleObject" Target="../embeddings/oleObject134.bin"/><Relationship Id="rId37" Type="http://schemas.openxmlformats.org/officeDocument/2006/relationships/image" Target="../media/image27.wmf"/><Relationship Id="rId40" Type="http://schemas.openxmlformats.org/officeDocument/2006/relationships/oleObject" Target="../embeddings/oleObject138.bin"/><Relationship Id="rId45" Type="http://schemas.openxmlformats.org/officeDocument/2006/relationships/oleObject" Target="../embeddings/oleObject141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22.wmf"/><Relationship Id="rId36" Type="http://schemas.openxmlformats.org/officeDocument/2006/relationships/oleObject" Target="../embeddings/oleObject136.bin"/><Relationship Id="rId49" Type="http://schemas.openxmlformats.org/officeDocument/2006/relationships/oleObject" Target="../embeddings/oleObject144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27.bin"/><Relationship Id="rId31" Type="http://schemas.openxmlformats.org/officeDocument/2006/relationships/image" Target="../media/image24.wmf"/><Relationship Id="rId44" Type="http://schemas.openxmlformats.org/officeDocument/2006/relationships/image" Target="../media/image31.wmf"/><Relationship Id="rId52" Type="http://schemas.openxmlformats.org/officeDocument/2006/relationships/image" Target="../media/image75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131.bin"/><Relationship Id="rId30" Type="http://schemas.openxmlformats.org/officeDocument/2006/relationships/oleObject" Target="../embeddings/oleObject133.bin"/><Relationship Id="rId35" Type="http://schemas.openxmlformats.org/officeDocument/2006/relationships/image" Target="../media/image26.wmf"/><Relationship Id="rId43" Type="http://schemas.openxmlformats.org/officeDocument/2006/relationships/oleObject" Target="../embeddings/oleObject140.bin"/><Relationship Id="rId48" Type="http://schemas.openxmlformats.org/officeDocument/2006/relationships/oleObject" Target="../embeddings/oleObject143.bin"/><Relationship Id="rId8" Type="http://schemas.openxmlformats.org/officeDocument/2006/relationships/image" Target="../media/image12.wmf"/><Relationship Id="rId51" Type="http://schemas.openxmlformats.org/officeDocument/2006/relationships/oleObject" Target="../embeddings/oleObject14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7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9" Type="http://schemas.openxmlformats.org/officeDocument/2006/relationships/image" Target="../media/image27.wmf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oleObject26.bin"/><Relationship Id="rId42" Type="http://schemas.openxmlformats.org/officeDocument/2006/relationships/oleObject" Target="../embeddings/oleObject30.bin"/><Relationship Id="rId47" Type="http://schemas.openxmlformats.org/officeDocument/2006/relationships/image" Target="../media/image31.wmf"/><Relationship Id="rId50" Type="http://schemas.openxmlformats.org/officeDocument/2006/relationships/oleObject" Target="../embeddings/oleObject34.bin"/><Relationship Id="rId55" Type="http://schemas.openxmlformats.org/officeDocument/2006/relationships/oleObject" Target="../embeddings/oleObject39.bin"/><Relationship Id="rId63" Type="http://schemas.openxmlformats.org/officeDocument/2006/relationships/oleObject" Target="../embeddings/oleObject43.bin"/><Relationship Id="rId68" Type="http://schemas.openxmlformats.org/officeDocument/2006/relationships/image" Target="../media/image39.wmf"/><Relationship Id="rId76" Type="http://schemas.openxmlformats.org/officeDocument/2006/relationships/image" Target="../media/image43.wmf"/><Relationship Id="rId7" Type="http://schemas.openxmlformats.org/officeDocument/2006/relationships/oleObject" Target="../embeddings/oleObject12.bin"/><Relationship Id="rId71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9" Type="http://schemas.openxmlformats.org/officeDocument/2006/relationships/oleObject" Target="../embeddings/oleObject23.bin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0.wmf"/><Relationship Id="rId32" Type="http://schemas.openxmlformats.org/officeDocument/2006/relationships/oleObject" Target="../embeddings/oleObject25.bin"/><Relationship Id="rId37" Type="http://schemas.openxmlformats.org/officeDocument/2006/relationships/image" Target="../media/image26.wmf"/><Relationship Id="rId40" Type="http://schemas.openxmlformats.org/officeDocument/2006/relationships/oleObject" Target="../embeddings/oleObject29.bin"/><Relationship Id="rId45" Type="http://schemas.openxmlformats.org/officeDocument/2006/relationships/image" Target="../media/image30.wmf"/><Relationship Id="rId53" Type="http://schemas.openxmlformats.org/officeDocument/2006/relationships/oleObject" Target="../embeddings/oleObject37.bin"/><Relationship Id="rId58" Type="http://schemas.openxmlformats.org/officeDocument/2006/relationships/image" Target="../media/image34.wmf"/><Relationship Id="rId66" Type="http://schemas.openxmlformats.org/officeDocument/2006/relationships/image" Target="../media/image38.wmf"/><Relationship Id="rId74" Type="http://schemas.openxmlformats.org/officeDocument/2006/relationships/image" Target="../media/image42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2.wmf"/><Relationship Id="rId36" Type="http://schemas.openxmlformats.org/officeDocument/2006/relationships/oleObject" Target="../embeddings/oleObject27.bin"/><Relationship Id="rId49" Type="http://schemas.openxmlformats.org/officeDocument/2006/relationships/image" Target="../media/image32.wmf"/><Relationship Id="rId57" Type="http://schemas.openxmlformats.org/officeDocument/2006/relationships/oleObject" Target="../embeddings/oleObject40.bin"/><Relationship Id="rId61" Type="http://schemas.openxmlformats.org/officeDocument/2006/relationships/oleObject" Target="../embeddings/oleObject42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4" Type="http://schemas.openxmlformats.org/officeDocument/2006/relationships/oleObject" Target="../embeddings/oleObject31.bin"/><Relationship Id="rId52" Type="http://schemas.openxmlformats.org/officeDocument/2006/relationships/oleObject" Target="../embeddings/oleObject36.bin"/><Relationship Id="rId60" Type="http://schemas.openxmlformats.org/officeDocument/2006/relationships/image" Target="../media/image35.wmf"/><Relationship Id="rId65" Type="http://schemas.openxmlformats.org/officeDocument/2006/relationships/oleObject" Target="../embeddings/oleObject44.bin"/><Relationship Id="rId73" Type="http://schemas.openxmlformats.org/officeDocument/2006/relationships/oleObject" Target="../embeddings/oleObject48.bin"/><Relationship Id="rId78" Type="http://schemas.openxmlformats.org/officeDocument/2006/relationships/image" Target="../media/image44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3.wmf"/><Relationship Id="rId35" Type="http://schemas.openxmlformats.org/officeDocument/2006/relationships/image" Target="../media/image25.wmf"/><Relationship Id="rId43" Type="http://schemas.openxmlformats.org/officeDocument/2006/relationships/image" Target="../media/image29.wmf"/><Relationship Id="rId48" Type="http://schemas.openxmlformats.org/officeDocument/2006/relationships/oleObject" Target="../embeddings/oleObject33.bin"/><Relationship Id="rId56" Type="http://schemas.openxmlformats.org/officeDocument/2006/relationships/image" Target="../media/image33.wmf"/><Relationship Id="rId64" Type="http://schemas.openxmlformats.org/officeDocument/2006/relationships/image" Target="../media/image37.wmf"/><Relationship Id="rId69" Type="http://schemas.openxmlformats.org/officeDocument/2006/relationships/oleObject" Target="../embeddings/oleObject46.bin"/><Relationship Id="rId77" Type="http://schemas.openxmlformats.org/officeDocument/2006/relationships/oleObject" Target="../embeddings/oleObject50.bin"/><Relationship Id="rId8" Type="http://schemas.openxmlformats.org/officeDocument/2006/relationships/image" Target="../media/image12.wmf"/><Relationship Id="rId51" Type="http://schemas.openxmlformats.org/officeDocument/2006/relationships/oleObject" Target="../embeddings/oleObject35.bin"/><Relationship Id="rId72" Type="http://schemas.openxmlformats.org/officeDocument/2006/relationships/image" Target="../media/image41.wmf"/><Relationship Id="rId3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image" Target="../media/image24.wmf"/><Relationship Id="rId38" Type="http://schemas.openxmlformats.org/officeDocument/2006/relationships/oleObject" Target="../embeddings/oleObject28.bin"/><Relationship Id="rId46" Type="http://schemas.openxmlformats.org/officeDocument/2006/relationships/oleObject" Target="../embeddings/oleObject32.bin"/><Relationship Id="rId59" Type="http://schemas.openxmlformats.org/officeDocument/2006/relationships/oleObject" Target="../embeddings/oleObject41.bin"/><Relationship Id="rId67" Type="http://schemas.openxmlformats.org/officeDocument/2006/relationships/oleObject" Target="../embeddings/oleObject45.bin"/><Relationship Id="rId20" Type="http://schemas.openxmlformats.org/officeDocument/2006/relationships/image" Target="../media/image18.wmf"/><Relationship Id="rId41" Type="http://schemas.openxmlformats.org/officeDocument/2006/relationships/image" Target="../media/image28.wmf"/><Relationship Id="rId54" Type="http://schemas.openxmlformats.org/officeDocument/2006/relationships/oleObject" Target="../embeddings/oleObject38.bin"/><Relationship Id="rId62" Type="http://schemas.openxmlformats.org/officeDocument/2006/relationships/image" Target="../media/image36.wmf"/><Relationship Id="rId70" Type="http://schemas.openxmlformats.org/officeDocument/2006/relationships/image" Target="../media/image40.wmf"/><Relationship Id="rId75" Type="http://schemas.openxmlformats.org/officeDocument/2006/relationships/oleObject" Target="../embeddings/oleObject4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34" Type="http://schemas.openxmlformats.org/officeDocument/2006/relationships/image" Target="../media/image55.wmf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50.wmf"/><Relationship Id="rId32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52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59.bin"/><Relationship Id="rId31" Type="http://schemas.openxmlformats.org/officeDocument/2006/relationships/oleObject" Target="../embeddings/oleObject6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5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6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5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9" Type="http://schemas.openxmlformats.org/officeDocument/2006/relationships/image" Target="../media/image27.wmf"/><Relationship Id="rId21" Type="http://schemas.openxmlformats.org/officeDocument/2006/relationships/oleObject" Target="../embeddings/oleObject79.bin"/><Relationship Id="rId34" Type="http://schemas.openxmlformats.org/officeDocument/2006/relationships/oleObject" Target="../embeddings/oleObject86.bin"/><Relationship Id="rId42" Type="http://schemas.openxmlformats.org/officeDocument/2006/relationships/oleObject" Target="../embeddings/oleObject90.bin"/><Relationship Id="rId47" Type="http://schemas.openxmlformats.org/officeDocument/2006/relationships/image" Target="../media/image63.wmf"/><Relationship Id="rId50" Type="http://schemas.openxmlformats.org/officeDocument/2006/relationships/oleObject" Target="../embeddings/oleObject94.bin"/><Relationship Id="rId55" Type="http://schemas.openxmlformats.org/officeDocument/2006/relationships/image" Target="../media/image67.wmf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33" Type="http://schemas.openxmlformats.org/officeDocument/2006/relationships/image" Target="../media/image24.wmf"/><Relationship Id="rId38" Type="http://schemas.openxmlformats.org/officeDocument/2006/relationships/oleObject" Target="../embeddings/oleObject88.bin"/><Relationship Id="rId46" Type="http://schemas.openxmlformats.org/officeDocument/2006/relationships/oleObject" Target="../embeddings/oleObject92.bin"/><Relationship Id="rId59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83.bin"/><Relationship Id="rId41" Type="http://schemas.openxmlformats.org/officeDocument/2006/relationships/image" Target="../media/image60.wmf"/><Relationship Id="rId54" Type="http://schemas.openxmlformats.org/officeDocument/2006/relationships/oleObject" Target="../embeddings/oleObject9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20.wmf"/><Relationship Id="rId32" Type="http://schemas.openxmlformats.org/officeDocument/2006/relationships/oleObject" Target="../embeddings/oleObject85.bin"/><Relationship Id="rId37" Type="http://schemas.openxmlformats.org/officeDocument/2006/relationships/image" Target="../media/image26.wmf"/><Relationship Id="rId40" Type="http://schemas.openxmlformats.org/officeDocument/2006/relationships/oleObject" Target="../embeddings/oleObject89.bin"/><Relationship Id="rId45" Type="http://schemas.openxmlformats.org/officeDocument/2006/relationships/image" Target="../media/image62.wmf"/><Relationship Id="rId53" Type="http://schemas.openxmlformats.org/officeDocument/2006/relationships/image" Target="../media/image66.wmf"/><Relationship Id="rId58" Type="http://schemas.openxmlformats.org/officeDocument/2006/relationships/oleObject" Target="../embeddings/oleObject98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22.wmf"/><Relationship Id="rId36" Type="http://schemas.openxmlformats.org/officeDocument/2006/relationships/oleObject" Target="../embeddings/oleObject87.bin"/><Relationship Id="rId49" Type="http://schemas.openxmlformats.org/officeDocument/2006/relationships/image" Target="../media/image64.wmf"/><Relationship Id="rId57" Type="http://schemas.openxmlformats.org/officeDocument/2006/relationships/image" Target="../media/image68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4.bin"/><Relationship Id="rId44" Type="http://schemas.openxmlformats.org/officeDocument/2006/relationships/oleObject" Target="../embeddings/oleObject91.bin"/><Relationship Id="rId52" Type="http://schemas.openxmlformats.org/officeDocument/2006/relationships/oleObject" Target="../embeddings/oleObject9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59.wmf"/><Relationship Id="rId35" Type="http://schemas.openxmlformats.org/officeDocument/2006/relationships/image" Target="../media/image25.wmf"/><Relationship Id="rId43" Type="http://schemas.openxmlformats.org/officeDocument/2006/relationships/image" Target="../media/image61.wmf"/><Relationship Id="rId48" Type="http://schemas.openxmlformats.org/officeDocument/2006/relationships/oleObject" Target="../embeddings/oleObject93.bin"/><Relationship Id="rId56" Type="http://schemas.openxmlformats.org/officeDocument/2006/relationships/oleObject" Target="../embeddings/oleObject97.bin"/><Relationship Id="rId8" Type="http://schemas.openxmlformats.org/officeDocument/2006/relationships/image" Target="../media/image12.wmf"/><Relationship Id="rId51" Type="http://schemas.openxmlformats.org/officeDocument/2006/relationships/image" Target="../media/image65.wmf"/><Relationship Id="rId3" Type="http://schemas.openxmlformats.org/officeDocument/2006/relationships/oleObject" Target="../embeddings/oleObject7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élník 13"/>
          <p:cNvSpPr/>
          <p:nvPr/>
        </p:nvSpPr>
        <p:spPr bwMode="auto">
          <a:xfrm>
            <a:off x="-540568" y="1196752"/>
            <a:ext cx="9324000" cy="1440160"/>
          </a:xfrm>
          <a:prstGeom prst="roundRect">
            <a:avLst>
              <a:gd name="adj" fmla="val 38173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b="1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268760"/>
            <a:ext cx="62384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cap="all" dirty="0">
                <a:solidFill>
                  <a:schemeClr val="bg1"/>
                </a:solidFill>
              </a:rPr>
              <a:t>prohledávání </a:t>
            </a:r>
            <a:r>
              <a:rPr lang="cs-CZ" sz="4000" b="1" cap="all" dirty="0" smtClean="0">
                <a:solidFill>
                  <a:schemeClr val="bg1"/>
                </a:solidFill>
              </a:rPr>
              <a:t>stavového</a:t>
            </a:r>
          </a:p>
          <a:p>
            <a:r>
              <a:rPr lang="cs-CZ" sz="4000" b="1" cap="all" dirty="0" smtClean="0">
                <a:solidFill>
                  <a:schemeClr val="bg1"/>
                </a:solidFill>
              </a:rPr>
              <a:t>Prostoru </a:t>
            </a:r>
            <a:r>
              <a:rPr lang="cs-CZ" sz="4000" b="1" cap="all" dirty="0">
                <a:solidFill>
                  <a:schemeClr val="bg1"/>
                </a:solidFill>
              </a:rPr>
              <a:t>a </a:t>
            </a:r>
            <a:r>
              <a:rPr lang="cs-CZ" sz="4000" b="1" cap="all" dirty="0" smtClean="0">
                <a:solidFill>
                  <a:schemeClr val="bg1"/>
                </a:solidFill>
              </a:rPr>
              <a:t>Plánování</a:t>
            </a:r>
            <a:endParaRPr lang="cs-CZ" sz="4000" b="1" cap="all" dirty="0">
              <a:solidFill>
                <a:schemeClr val="bg1"/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1" name="Zaoblený obdélník 10"/>
          <p:cNvSpPr/>
          <p:nvPr/>
        </p:nvSpPr>
        <p:spPr bwMode="auto">
          <a:xfrm>
            <a:off x="-540568" y="2852936"/>
            <a:ext cx="9324000" cy="72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b="1" dirty="0">
              <a:latin typeface="+mn-lt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-3601" y="2865130"/>
            <a:ext cx="788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b="1" cap="all" dirty="0">
                <a:solidFill>
                  <a:schemeClr val="bg1"/>
                </a:solidFill>
              </a:rPr>
              <a:t>Reprezentace modelu v počítači</a:t>
            </a:r>
          </a:p>
        </p:txBody>
      </p:sp>
    </p:spTree>
    <p:extLst>
      <p:ext uri="{BB962C8B-B14F-4D97-AF65-F5344CB8AC3E}">
        <p14:creationId xmlns:p14="http://schemas.microsoft.com/office/powerpoint/2010/main" val="355484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56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Explicitní Reprezentace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Incidenční </a:t>
            </a:r>
            <a:r>
              <a:rPr lang="cs-CZ" sz="2000" b="1" dirty="0"/>
              <a:t>matice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800" y="1181363"/>
            <a:ext cx="8395696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konečný graf </a:t>
            </a:r>
            <a:r>
              <a:rPr lang="cs-CZ" b="0" i="1" dirty="0" smtClean="0"/>
              <a:t>G</a:t>
            </a:r>
            <a:r>
              <a:rPr lang="cs-CZ" b="0" dirty="0" smtClean="0"/>
              <a:t> o </a:t>
            </a:r>
            <a:r>
              <a:rPr lang="cs-CZ" b="0" i="1" dirty="0" smtClean="0"/>
              <a:t>n</a:t>
            </a:r>
            <a:r>
              <a:rPr lang="cs-CZ" b="0" dirty="0" smtClean="0"/>
              <a:t> vrcholech a </a:t>
            </a:r>
            <a:r>
              <a:rPr lang="cs-CZ" b="0" i="1" dirty="0" smtClean="0"/>
              <a:t>m</a:t>
            </a:r>
            <a:r>
              <a:rPr lang="cs-CZ" b="0" dirty="0" smtClean="0"/>
              <a:t> hranách je reprezentován maticí </a:t>
            </a:r>
            <a:r>
              <a:rPr lang="cs-CZ" b="1" dirty="0" smtClean="0"/>
              <a:t>B</a:t>
            </a:r>
            <a:r>
              <a:rPr lang="cs-CZ" b="0" dirty="0" smtClean="0"/>
              <a:t> o rozměrech </a:t>
            </a:r>
            <a:r>
              <a:rPr lang="cs-CZ" b="0" i="1" dirty="0" smtClean="0"/>
              <a:t>n</a:t>
            </a:r>
            <a:r>
              <a:rPr lang="cs-CZ" b="0" dirty="0" smtClean="0"/>
              <a:t> x </a:t>
            </a:r>
            <a:r>
              <a:rPr lang="cs-CZ" b="0" i="1" dirty="0" smtClean="0"/>
              <a:t>m</a:t>
            </a:r>
            <a:r>
              <a:rPr lang="cs-CZ" b="0" dirty="0" smtClean="0"/>
              <a:t> </a:t>
            </a:r>
            <a:endParaRPr lang="cs-CZ" b="0" dirty="0"/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640800" y="1445616"/>
            <a:ext cx="3427144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prvky matice pro orientovaný graf</a:t>
            </a:r>
            <a:endParaRPr lang="cs-CZ" b="0" i="1" dirty="0"/>
          </a:p>
        </p:txBody>
      </p:sp>
      <p:sp>
        <p:nvSpPr>
          <p:cNvPr id="89" name="Zaoblený obdélník 88"/>
          <p:cNvSpPr/>
          <p:nvPr/>
        </p:nvSpPr>
        <p:spPr bwMode="auto">
          <a:xfrm>
            <a:off x="482400" y="159617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Zaoblený obdélník 17"/>
          <p:cNvSpPr/>
          <p:nvPr/>
        </p:nvSpPr>
        <p:spPr bwMode="auto">
          <a:xfrm>
            <a:off x="238263" y="3646565"/>
            <a:ext cx="8712968" cy="2302715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Obdélník 2"/>
          <p:cNvSpPr>
            <a:spLocks noChangeArrowheads="1"/>
          </p:cNvSpPr>
          <p:nvPr/>
        </p:nvSpPr>
        <p:spPr bwMode="auto">
          <a:xfrm>
            <a:off x="349337" y="3645024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4567168" y="1916832"/>
            <a:ext cx="26618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hrana </a:t>
            </a:r>
            <a:r>
              <a:rPr lang="cs-CZ" b="0" i="1" dirty="0" err="1" smtClean="0"/>
              <a:t>u</a:t>
            </a:r>
            <a:r>
              <a:rPr lang="cs-CZ" b="0" i="1" baseline="-25000" dirty="0" err="1" smtClean="0"/>
              <a:t>j</a:t>
            </a:r>
            <a:r>
              <a:rPr lang="cs-CZ" b="0" dirty="0" smtClean="0"/>
              <a:t> vede z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endParaRPr lang="cs-CZ" b="0" i="1" dirty="0"/>
          </a:p>
        </p:txBody>
      </p:sp>
      <p:graphicFrame>
        <p:nvGraphicFramePr>
          <p:cNvPr id="97" name="Objek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75440"/>
              </p:ext>
            </p:extLst>
          </p:nvPr>
        </p:nvGraphicFramePr>
        <p:xfrm>
          <a:off x="1162050" y="1951484"/>
          <a:ext cx="31496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3" imgW="3149280" imgH="1333440" progId="Equation.DSMT4">
                  <p:embed/>
                </p:oleObj>
              </mc:Choice>
              <mc:Fallback>
                <p:oleObj name="Equation" r:id="rId3" imgW="314928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050" y="1951484"/>
                        <a:ext cx="31496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Rectangle 14"/>
          <p:cNvSpPr>
            <a:spLocks noChangeArrowheads="1"/>
          </p:cNvSpPr>
          <p:nvPr/>
        </p:nvSpPr>
        <p:spPr bwMode="auto">
          <a:xfrm>
            <a:off x="4572000" y="2625982"/>
            <a:ext cx="26618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hrana </a:t>
            </a:r>
            <a:r>
              <a:rPr lang="cs-CZ" b="0" i="1" dirty="0" err="1" smtClean="0"/>
              <a:t>u</a:t>
            </a:r>
            <a:r>
              <a:rPr lang="cs-CZ" b="0" i="1" baseline="-25000" dirty="0" err="1" smtClean="0"/>
              <a:t>j</a:t>
            </a:r>
            <a:r>
              <a:rPr lang="cs-CZ" b="0" dirty="0" smtClean="0"/>
              <a:t> vede do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endParaRPr lang="cs-CZ" b="0" i="1" dirty="0"/>
          </a:p>
        </p:txBody>
      </p:sp>
      <p:sp>
        <p:nvSpPr>
          <p:cNvPr id="155" name="Rectangle 14"/>
          <p:cNvSpPr>
            <a:spLocks noChangeArrowheads="1"/>
          </p:cNvSpPr>
          <p:nvPr/>
        </p:nvSpPr>
        <p:spPr bwMode="auto">
          <a:xfrm>
            <a:off x="4592446" y="2964536"/>
            <a:ext cx="369452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hrana </a:t>
            </a:r>
            <a:r>
              <a:rPr lang="cs-CZ" b="0" i="1" dirty="0" err="1" smtClean="0"/>
              <a:t>u</a:t>
            </a:r>
            <a:r>
              <a:rPr lang="cs-CZ" b="0" i="1" baseline="-25000" dirty="0" err="1" smtClean="0"/>
              <a:t>j</a:t>
            </a:r>
            <a:r>
              <a:rPr lang="cs-CZ" b="0" dirty="0" smtClean="0"/>
              <a:t> s vrcholem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dirty="0"/>
              <a:t> </a:t>
            </a:r>
            <a:r>
              <a:rPr lang="cs-CZ" b="0" dirty="0" smtClean="0"/>
              <a:t>není incidentní</a:t>
            </a:r>
            <a:endParaRPr lang="cs-CZ" b="0" i="1" dirty="0"/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4567168" y="2255386"/>
            <a:ext cx="331195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hrana </a:t>
            </a:r>
            <a:r>
              <a:rPr lang="cs-CZ" b="0" i="1" dirty="0" err="1" smtClean="0"/>
              <a:t>u</a:t>
            </a:r>
            <a:r>
              <a:rPr lang="cs-CZ" b="0" i="1" baseline="-25000" dirty="0" err="1" smtClean="0"/>
              <a:t>j</a:t>
            </a:r>
            <a:r>
              <a:rPr lang="cs-CZ" b="0" dirty="0" smtClean="0"/>
              <a:t> je smyčka ve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endParaRPr lang="cs-CZ" b="0" i="1" dirty="0"/>
          </a:p>
        </p:txBody>
      </p:sp>
      <p:graphicFrame>
        <p:nvGraphicFramePr>
          <p:cNvPr id="66" name="Objek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72811"/>
              </p:ext>
            </p:extLst>
          </p:nvPr>
        </p:nvGraphicFramePr>
        <p:xfrm>
          <a:off x="984368" y="4400591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368" y="4400591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k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860318"/>
              </p:ext>
            </p:extLst>
          </p:nvPr>
        </p:nvGraphicFramePr>
        <p:xfrm>
          <a:off x="1982094" y="44005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2094" y="440059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k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865664"/>
              </p:ext>
            </p:extLst>
          </p:nvPr>
        </p:nvGraphicFramePr>
        <p:xfrm>
          <a:off x="2940924" y="540870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0924" y="5408703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k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385732"/>
              </p:ext>
            </p:extLst>
          </p:nvPr>
        </p:nvGraphicFramePr>
        <p:xfrm>
          <a:off x="1973879" y="540900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3879" y="540900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Ovál 69"/>
          <p:cNvSpPr/>
          <p:nvPr/>
        </p:nvSpPr>
        <p:spPr bwMode="auto">
          <a:xfrm>
            <a:off x="1054799" y="471278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1" name="Objek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06685"/>
              </p:ext>
            </p:extLst>
          </p:nvPr>
        </p:nvGraphicFramePr>
        <p:xfrm>
          <a:off x="1037899" y="540870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" name="Equation" r:id="rId13" imgW="215640" imgH="279360" progId="Equation.DSMT4">
                  <p:embed/>
                </p:oleObj>
              </mc:Choice>
              <mc:Fallback>
                <p:oleObj name="Equation" r:id="rId1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37899" y="5408703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Přímá spojnice 71"/>
          <p:cNvCxnSpPr>
            <a:stCxn id="70" idx="5"/>
            <a:endCxn id="75" idx="1"/>
          </p:cNvCxnSpPr>
          <p:nvPr/>
        </p:nvCxnSpPr>
        <p:spPr bwMode="auto">
          <a:xfrm>
            <a:off x="1146983" y="4804970"/>
            <a:ext cx="878728" cy="5036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3" name="Ovál 72"/>
          <p:cNvSpPr/>
          <p:nvPr/>
        </p:nvSpPr>
        <p:spPr bwMode="auto">
          <a:xfrm>
            <a:off x="2009895" y="471278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ál 73"/>
          <p:cNvSpPr/>
          <p:nvPr/>
        </p:nvSpPr>
        <p:spPr bwMode="auto">
          <a:xfrm>
            <a:off x="1054799" y="5292841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ál 74"/>
          <p:cNvSpPr/>
          <p:nvPr/>
        </p:nvSpPr>
        <p:spPr bwMode="auto">
          <a:xfrm>
            <a:off x="2009895" y="5292841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ál 75"/>
          <p:cNvSpPr/>
          <p:nvPr/>
        </p:nvSpPr>
        <p:spPr bwMode="auto">
          <a:xfrm>
            <a:off x="2981991" y="5292071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Přímá spojnice 76"/>
          <p:cNvCxnSpPr>
            <a:stCxn id="70" idx="6"/>
            <a:endCxn id="73" idx="2"/>
          </p:cNvCxnSpPr>
          <p:nvPr/>
        </p:nvCxnSpPr>
        <p:spPr bwMode="auto">
          <a:xfrm>
            <a:off x="1162799" y="4766786"/>
            <a:ext cx="847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8" name="Přímá spojnice 77"/>
          <p:cNvCxnSpPr>
            <a:stCxn id="75" idx="0"/>
            <a:endCxn id="73" idx="4"/>
          </p:cNvCxnSpPr>
          <p:nvPr/>
        </p:nvCxnSpPr>
        <p:spPr bwMode="auto">
          <a:xfrm flipV="1">
            <a:off x="2063895" y="4820786"/>
            <a:ext cx="0" cy="4720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9" name="Přímá spojnice 78"/>
          <p:cNvCxnSpPr>
            <a:stCxn id="75" idx="2"/>
            <a:endCxn id="74" idx="6"/>
          </p:cNvCxnSpPr>
          <p:nvPr/>
        </p:nvCxnSpPr>
        <p:spPr bwMode="auto">
          <a:xfrm flipH="1">
            <a:off x="1162799" y="5346841"/>
            <a:ext cx="847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0" name="Přímá spojnice 79"/>
          <p:cNvCxnSpPr>
            <a:stCxn id="76" idx="2"/>
            <a:endCxn id="75" idx="6"/>
          </p:cNvCxnSpPr>
          <p:nvPr/>
        </p:nvCxnSpPr>
        <p:spPr bwMode="auto">
          <a:xfrm flipH="1">
            <a:off x="2117895" y="5346071"/>
            <a:ext cx="864096" cy="7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1" name="Přímá spojnice 80"/>
          <p:cNvCxnSpPr>
            <a:stCxn id="73" idx="5"/>
            <a:endCxn id="76" idx="1"/>
          </p:cNvCxnSpPr>
          <p:nvPr/>
        </p:nvCxnSpPr>
        <p:spPr bwMode="auto">
          <a:xfrm>
            <a:off x="2102079" y="4804970"/>
            <a:ext cx="895728" cy="50291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2" name="Zakřivená spojnice 81"/>
          <p:cNvCxnSpPr/>
          <p:nvPr/>
        </p:nvCxnSpPr>
        <p:spPr bwMode="auto">
          <a:xfrm flipH="1" flipV="1">
            <a:off x="1073268" y="4814537"/>
            <a:ext cx="12700" cy="504000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3" name="Zakřivená spojnice 82"/>
          <p:cNvCxnSpPr/>
          <p:nvPr/>
        </p:nvCxnSpPr>
        <p:spPr bwMode="auto">
          <a:xfrm>
            <a:off x="1125661" y="4809733"/>
            <a:ext cx="12700" cy="504000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84" name="Objek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127191"/>
              </p:ext>
            </p:extLst>
          </p:nvPr>
        </p:nvGraphicFramePr>
        <p:xfrm>
          <a:off x="1423339" y="4472599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Equation" r:id="rId15" imgW="190440" imgH="279360" progId="Equation.DSMT4">
                  <p:embed/>
                </p:oleObj>
              </mc:Choice>
              <mc:Fallback>
                <p:oleObj name="Equation" r:id="rId15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23339" y="4472599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k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336863"/>
              </p:ext>
            </p:extLst>
          </p:nvPr>
        </p:nvGraphicFramePr>
        <p:xfrm>
          <a:off x="1557855" y="481448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57855" y="481448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k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671017"/>
              </p:ext>
            </p:extLst>
          </p:nvPr>
        </p:nvGraphicFramePr>
        <p:xfrm>
          <a:off x="2088784" y="495944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88784" y="495944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k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657978"/>
              </p:ext>
            </p:extLst>
          </p:nvPr>
        </p:nvGraphicFramePr>
        <p:xfrm>
          <a:off x="2516257" y="481265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16257" y="481265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k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394528"/>
              </p:ext>
            </p:extLst>
          </p:nvPr>
        </p:nvGraphicFramePr>
        <p:xfrm>
          <a:off x="2477935" y="53280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77935" y="5328063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k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573265"/>
              </p:ext>
            </p:extLst>
          </p:nvPr>
        </p:nvGraphicFramePr>
        <p:xfrm>
          <a:off x="1541955" y="53280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41955" y="5328063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k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66823"/>
              </p:ext>
            </p:extLst>
          </p:nvPr>
        </p:nvGraphicFramePr>
        <p:xfrm>
          <a:off x="1277614" y="495944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27" imgW="215640" imgH="279360" progId="Equation.DSMT4">
                  <p:embed/>
                </p:oleObj>
              </mc:Choice>
              <mc:Fallback>
                <p:oleObj name="Equation" r:id="rId2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77614" y="495944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k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29311"/>
              </p:ext>
            </p:extLst>
          </p:nvPr>
        </p:nvGraphicFramePr>
        <p:xfrm>
          <a:off x="701674" y="492683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29" imgW="215640" imgH="279360" progId="Equation.DSMT4">
                  <p:embed/>
                </p:oleObj>
              </mc:Choice>
              <mc:Fallback>
                <p:oleObj name="Equation" r:id="rId2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01674" y="492683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k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23798"/>
              </p:ext>
            </p:extLst>
          </p:nvPr>
        </p:nvGraphicFramePr>
        <p:xfrm>
          <a:off x="3909144" y="4327748"/>
          <a:ext cx="37592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31" imgW="3759120" imgH="1333440" progId="Equation.DSMT4">
                  <p:embed/>
                </p:oleObj>
              </mc:Choice>
              <mc:Fallback>
                <p:oleObj name="Equation" r:id="rId31" imgW="375912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909144" y="4327748"/>
                        <a:ext cx="37592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Zakřivená spojnice 122"/>
          <p:cNvCxnSpPr>
            <a:stCxn id="76" idx="0"/>
            <a:endCxn id="76" idx="5"/>
          </p:cNvCxnSpPr>
          <p:nvPr/>
        </p:nvCxnSpPr>
        <p:spPr bwMode="auto">
          <a:xfrm rot="16200000" flipH="1">
            <a:off x="3008991" y="5319071"/>
            <a:ext cx="92184" cy="38184"/>
          </a:xfrm>
          <a:prstGeom prst="curvedConnector5">
            <a:avLst>
              <a:gd name="adj1" fmla="val -113659"/>
              <a:gd name="adj2" fmla="val 740101"/>
              <a:gd name="adj3" fmla="val 16716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24" name="Objek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381169"/>
              </p:ext>
            </p:extLst>
          </p:nvPr>
        </p:nvGraphicFramePr>
        <p:xfrm>
          <a:off x="3331299" y="5090732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Equation" r:id="rId33" imgW="279360" imgH="279360" progId="Equation.DSMT4">
                  <p:embed/>
                </p:oleObj>
              </mc:Choice>
              <mc:Fallback>
                <p:oleObj name="Equation" r:id="rId33" imgW="279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331299" y="5090732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5" name="Zakřivená spojnice 124"/>
          <p:cNvCxnSpPr>
            <a:stCxn id="73" idx="6"/>
            <a:endCxn id="76" idx="0"/>
          </p:cNvCxnSpPr>
          <p:nvPr/>
        </p:nvCxnSpPr>
        <p:spPr bwMode="auto">
          <a:xfrm>
            <a:off x="2117895" y="4766786"/>
            <a:ext cx="918096" cy="5252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26" name="Objek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349155"/>
              </p:ext>
            </p:extLst>
          </p:nvPr>
        </p:nvGraphicFramePr>
        <p:xfrm>
          <a:off x="2686774" y="462693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Equation" r:id="rId35" imgW="215640" imgH="279360" progId="Equation.DSMT4">
                  <p:embed/>
                </p:oleObj>
              </mc:Choice>
              <mc:Fallback>
                <p:oleObj name="Equation" r:id="rId3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686774" y="4626934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Text Box 9"/>
          <p:cNvSpPr txBox="1">
            <a:spLocks noChangeArrowheads="1"/>
          </p:cNvSpPr>
          <p:nvPr/>
        </p:nvSpPr>
        <p:spPr bwMode="auto">
          <a:xfrm>
            <a:off x="380170" y="4026550"/>
            <a:ext cx="30495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Vytvořte incidenční matici pro graf</a:t>
            </a:r>
            <a:endParaRPr lang="cs-CZ" sz="1600" b="0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899129"/>
              </p:ext>
            </p:extLst>
          </p:nvPr>
        </p:nvGraphicFramePr>
        <p:xfrm>
          <a:off x="3970338" y="1512888"/>
          <a:ext cx="95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Equation" r:id="rId37" imgW="952200" imgH="291960" progId="Equation.DSMT4">
                  <p:embed/>
                </p:oleObj>
              </mc:Choice>
              <mc:Fallback>
                <p:oleObj name="Equation" r:id="rId37" imgW="952200" imgH="291960" progId="Equation.DSMT4">
                  <p:embed/>
                  <p:pic>
                    <p:nvPicPr>
                      <p:cNvPr id="0" name="Objek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1512888"/>
                        <a:ext cx="952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92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56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Explicitní Reprezentace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Incidenční </a:t>
            </a:r>
            <a:r>
              <a:rPr lang="cs-CZ" sz="2000" b="1" dirty="0"/>
              <a:t>matice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40800" y="1196752"/>
            <a:ext cx="21030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paměťová náročnost</a:t>
            </a:r>
            <a:endParaRPr lang="cs-CZ" b="0" dirty="0"/>
          </a:p>
        </p:txBody>
      </p:sp>
      <p:sp>
        <p:nvSpPr>
          <p:cNvPr id="15" name="Zaoblený obdélník 14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072051"/>
              </p:ext>
            </p:extLst>
          </p:nvPr>
        </p:nvGraphicFramePr>
        <p:xfrm>
          <a:off x="3929406" y="1271588"/>
          <a:ext cx="584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583920" imgH="291960" progId="Equation.DSMT4">
                  <p:embed/>
                </p:oleObj>
              </mc:Choice>
              <mc:Fallback>
                <p:oleObj name="Equation" r:id="rId3" imgW="583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9406" y="1271588"/>
                        <a:ext cx="584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40800" y="1540576"/>
            <a:ext cx="35705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čas potřebný k vyjmenování hran</a:t>
            </a:r>
            <a:endParaRPr lang="cs-CZ" b="0" dirty="0"/>
          </a:p>
        </p:txBody>
      </p:sp>
      <p:sp>
        <p:nvSpPr>
          <p:cNvPr id="18" name="Zaoblený obdélník 17"/>
          <p:cNvSpPr/>
          <p:nvPr/>
        </p:nvSpPr>
        <p:spPr bwMode="auto">
          <a:xfrm>
            <a:off x="482400" y="16576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652559"/>
              </p:ext>
            </p:extLst>
          </p:nvPr>
        </p:nvGraphicFramePr>
        <p:xfrm>
          <a:off x="3943522" y="1584325"/>
          <a:ext cx="482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482400" imgH="291960" progId="Equation.DSMT4">
                  <p:embed/>
                </p:oleObj>
              </mc:Choice>
              <mc:Fallback>
                <p:oleObj name="Equation" r:id="rId5" imgW="482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3522" y="1584325"/>
                        <a:ext cx="482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40800" y="1844824"/>
            <a:ext cx="6961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vhodné pro teoretické důkazy</a:t>
            </a:r>
            <a:endParaRPr lang="cs-CZ" b="0" dirty="0"/>
          </a:p>
        </p:txBody>
      </p:sp>
      <p:sp>
        <p:nvSpPr>
          <p:cNvPr id="24" name="Zaoblený obdélník 23"/>
          <p:cNvSpPr/>
          <p:nvPr/>
        </p:nvSpPr>
        <p:spPr bwMode="auto">
          <a:xfrm>
            <a:off x="482400" y="196188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0800" y="2138113"/>
            <a:ext cx="6961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příliš velká paměťová a časová náročnost pro praktické použití</a:t>
            </a:r>
            <a:endParaRPr lang="cs-CZ" b="0" i="1" dirty="0"/>
          </a:p>
        </p:txBody>
      </p:sp>
    </p:spTree>
    <p:extLst>
      <p:ext uri="{BB962C8B-B14F-4D97-AF65-F5344CB8AC3E}">
        <p14:creationId xmlns:p14="http://schemas.microsoft.com/office/powerpoint/2010/main" val="350478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/>
      <p:bldP spid="18" grpId="0" animBg="1"/>
      <p:bldP spid="23" grpId="0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Zaoblený obdélník 198"/>
          <p:cNvSpPr/>
          <p:nvPr/>
        </p:nvSpPr>
        <p:spPr bwMode="auto">
          <a:xfrm>
            <a:off x="238263" y="1702349"/>
            <a:ext cx="8712968" cy="3166811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56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Explicitní Reprezentace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Seznam sousedů</a:t>
            </a:r>
            <a:endParaRPr lang="cs-CZ" sz="2000" b="1" dirty="0"/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800" y="1196752"/>
            <a:ext cx="688352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pro orientovaný </a:t>
            </a:r>
            <a:r>
              <a:rPr lang="cs-CZ" b="0" dirty="0" smtClean="0"/>
              <a:t>graf reprezentován jako seznam následníků</a:t>
            </a:r>
            <a:endParaRPr lang="cs-CZ" b="0" dirty="0"/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2"/>
          <p:cNvSpPr>
            <a:spLocks noChangeArrowheads="1"/>
          </p:cNvSpPr>
          <p:nvPr/>
        </p:nvSpPr>
        <p:spPr bwMode="auto">
          <a:xfrm>
            <a:off x="349337" y="1700808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121964"/>
              </p:ext>
            </p:extLst>
          </p:nvPr>
        </p:nvGraphicFramePr>
        <p:xfrm>
          <a:off x="990201" y="257323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201" y="2573232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131645"/>
              </p:ext>
            </p:extLst>
          </p:nvPr>
        </p:nvGraphicFramePr>
        <p:xfrm>
          <a:off x="1987927" y="257323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7927" y="257323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023393"/>
              </p:ext>
            </p:extLst>
          </p:nvPr>
        </p:nvGraphicFramePr>
        <p:xfrm>
          <a:off x="2987948" y="358164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948" y="358164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239014"/>
              </p:ext>
            </p:extLst>
          </p:nvPr>
        </p:nvGraphicFramePr>
        <p:xfrm>
          <a:off x="1979712" y="358164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9712" y="358164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ál 27"/>
          <p:cNvSpPr/>
          <p:nvPr/>
        </p:nvSpPr>
        <p:spPr bwMode="auto">
          <a:xfrm>
            <a:off x="1060632" y="288542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9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732374"/>
              </p:ext>
            </p:extLst>
          </p:nvPr>
        </p:nvGraphicFramePr>
        <p:xfrm>
          <a:off x="1043732" y="358134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3732" y="3581344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Přímá spojnice 32"/>
          <p:cNvCxnSpPr>
            <a:stCxn id="28" idx="5"/>
            <a:endCxn id="42" idx="1"/>
          </p:cNvCxnSpPr>
          <p:nvPr/>
        </p:nvCxnSpPr>
        <p:spPr bwMode="auto">
          <a:xfrm>
            <a:off x="1152816" y="2977611"/>
            <a:ext cx="878728" cy="5036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0" name="Ovál 39"/>
          <p:cNvSpPr/>
          <p:nvPr/>
        </p:nvSpPr>
        <p:spPr bwMode="auto">
          <a:xfrm>
            <a:off x="2015728" y="288542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ál 40"/>
          <p:cNvSpPr/>
          <p:nvPr/>
        </p:nvSpPr>
        <p:spPr bwMode="auto">
          <a:xfrm>
            <a:off x="1060632" y="346548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ál 41"/>
          <p:cNvSpPr/>
          <p:nvPr/>
        </p:nvSpPr>
        <p:spPr bwMode="auto">
          <a:xfrm>
            <a:off x="2015728" y="346548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ál 42"/>
          <p:cNvSpPr/>
          <p:nvPr/>
        </p:nvSpPr>
        <p:spPr bwMode="auto">
          <a:xfrm>
            <a:off x="2987824" y="346471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Přímá spojnice 52"/>
          <p:cNvCxnSpPr>
            <a:stCxn id="28" idx="6"/>
            <a:endCxn id="40" idx="2"/>
          </p:cNvCxnSpPr>
          <p:nvPr/>
        </p:nvCxnSpPr>
        <p:spPr bwMode="auto">
          <a:xfrm>
            <a:off x="1168632" y="2939427"/>
            <a:ext cx="847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6" name="Přímá spojnice 55"/>
          <p:cNvCxnSpPr>
            <a:stCxn id="42" idx="0"/>
            <a:endCxn id="40" idx="4"/>
          </p:cNvCxnSpPr>
          <p:nvPr/>
        </p:nvCxnSpPr>
        <p:spPr bwMode="auto">
          <a:xfrm flipV="1">
            <a:off x="2069728" y="2993427"/>
            <a:ext cx="0" cy="4720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Přímá spojnice 60"/>
          <p:cNvCxnSpPr>
            <a:stCxn id="42" idx="2"/>
            <a:endCxn id="41" idx="6"/>
          </p:cNvCxnSpPr>
          <p:nvPr/>
        </p:nvCxnSpPr>
        <p:spPr bwMode="auto">
          <a:xfrm flipH="1">
            <a:off x="1168632" y="3519482"/>
            <a:ext cx="847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2" name="Přímá spojnice 61"/>
          <p:cNvCxnSpPr>
            <a:stCxn id="43" idx="2"/>
            <a:endCxn id="42" idx="6"/>
          </p:cNvCxnSpPr>
          <p:nvPr/>
        </p:nvCxnSpPr>
        <p:spPr bwMode="auto">
          <a:xfrm flipH="1">
            <a:off x="2123728" y="3518712"/>
            <a:ext cx="864096" cy="7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3" name="Přímá spojnice 62"/>
          <p:cNvCxnSpPr>
            <a:stCxn id="40" idx="5"/>
            <a:endCxn id="43" idx="1"/>
          </p:cNvCxnSpPr>
          <p:nvPr/>
        </p:nvCxnSpPr>
        <p:spPr bwMode="auto">
          <a:xfrm>
            <a:off x="2107912" y="2977611"/>
            <a:ext cx="895728" cy="50291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3" name="Zakřivená spojnice 92"/>
          <p:cNvCxnSpPr/>
          <p:nvPr/>
        </p:nvCxnSpPr>
        <p:spPr bwMode="auto">
          <a:xfrm flipH="1" flipV="1">
            <a:off x="1079101" y="2987178"/>
            <a:ext cx="12700" cy="504000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4" name="Zakřivená spojnice 93"/>
          <p:cNvCxnSpPr/>
          <p:nvPr/>
        </p:nvCxnSpPr>
        <p:spPr bwMode="auto">
          <a:xfrm>
            <a:off x="1131494" y="2982374"/>
            <a:ext cx="12700" cy="504000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8" name="Objek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967592"/>
              </p:ext>
            </p:extLst>
          </p:nvPr>
        </p:nvGraphicFramePr>
        <p:xfrm>
          <a:off x="1429172" y="264524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Equation" r:id="rId13" imgW="190440" imgH="279360" progId="Equation.DSMT4">
                  <p:embed/>
                </p:oleObj>
              </mc:Choice>
              <mc:Fallback>
                <p:oleObj name="Equation" r:id="rId13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29172" y="2645240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k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740682"/>
              </p:ext>
            </p:extLst>
          </p:nvPr>
        </p:nvGraphicFramePr>
        <p:xfrm>
          <a:off x="1563688" y="298712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name="Equation" r:id="rId15" imgW="215640" imgH="279360" progId="Equation.DSMT4">
                  <p:embed/>
                </p:oleObj>
              </mc:Choice>
              <mc:Fallback>
                <p:oleObj name="Equation" r:id="rId1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63688" y="2987123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k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662798"/>
              </p:ext>
            </p:extLst>
          </p:nvPr>
        </p:nvGraphicFramePr>
        <p:xfrm>
          <a:off x="2094617" y="313208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4617" y="313208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k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564727"/>
              </p:ext>
            </p:extLst>
          </p:nvPr>
        </p:nvGraphicFramePr>
        <p:xfrm>
          <a:off x="2536379" y="29614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36379" y="296147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076869"/>
              </p:ext>
            </p:extLst>
          </p:nvPr>
        </p:nvGraphicFramePr>
        <p:xfrm>
          <a:off x="2483768" y="350070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83768" y="3500704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k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405079"/>
              </p:ext>
            </p:extLst>
          </p:nvPr>
        </p:nvGraphicFramePr>
        <p:xfrm>
          <a:off x="1547788" y="350070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47788" y="3500704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k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63369"/>
              </p:ext>
            </p:extLst>
          </p:nvPr>
        </p:nvGraphicFramePr>
        <p:xfrm>
          <a:off x="1283447" y="313208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83447" y="313208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k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68824"/>
              </p:ext>
            </p:extLst>
          </p:nvPr>
        </p:nvGraphicFramePr>
        <p:xfrm>
          <a:off x="707507" y="309947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Equation" r:id="rId27" imgW="215640" imgH="279360" progId="Equation.DSMT4">
                  <p:embed/>
                </p:oleObj>
              </mc:Choice>
              <mc:Fallback>
                <p:oleObj name="Equation" r:id="rId2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07507" y="309947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k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3166"/>
              </p:ext>
            </p:extLst>
          </p:nvPr>
        </p:nvGraphicFramePr>
        <p:xfrm>
          <a:off x="4748538" y="32129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" name="Equation" r:id="rId29" imgW="215640" imgH="279360" progId="Equation.DSMT4">
                  <p:embed/>
                </p:oleObj>
              </mc:Choice>
              <mc:Fallback>
                <p:oleObj name="Equation" r:id="rId2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8538" y="321297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k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546149"/>
              </p:ext>
            </p:extLst>
          </p:nvPr>
        </p:nvGraphicFramePr>
        <p:xfrm>
          <a:off x="5318917" y="23546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" name="Equation" r:id="rId30" imgW="215640" imgH="279360" progId="Equation.DSMT4">
                  <p:embed/>
                </p:oleObj>
              </mc:Choice>
              <mc:Fallback>
                <p:oleObj name="Equation" r:id="rId30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318917" y="235467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k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3102"/>
              </p:ext>
            </p:extLst>
          </p:nvPr>
        </p:nvGraphicFramePr>
        <p:xfrm>
          <a:off x="4759710" y="235982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Equation" r:id="rId32" imgW="190440" imgH="279360" progId="Equation.DSMT4">
                  <p:embed/>
                </p:oleObj>
              </mc:Choice>
              <mc:Fallback>
                <p:oleObj name="Equation" r:id="rId32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759710" y="2359828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066"/>
              </p:ext>
            </p:extLst>
          </p:nvPr>
        </p:nvGraphicFramePr>
        <p:xfrm>
          <a:off x="4761053" y="365898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Equation" r:id="rId34" imgW="215640" imgH="279360" progId="Equation.DSMT4">
                  <p:embed/>
                </p:oleObj>
              </mc:Choice>
              <mc:Fallback>
                <p:oleObj name="Equation" r:id="rId34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761053" y="365898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009035"/>
              </p:ext>
            </p:extLst>
          </p:nvPr>
        </p:nvGraphicFramePr>
        <p:xfrm>
          <a:off x="4748538" y="410315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36" imgW="215640" imgH="279360" progId="Equation.DSMT4">
                  <p:embed/>
                </p:oleObj>
              </mc:Choice>
              <mc:Fallback>
                <p:oleObj name="Equation" r:id="rId36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748538" y="410315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k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21823"/>
              </p:ext>
            </p:extLst>
          </p:nvPr>
        </p:nvGraphicFramePr>
        <p:xfrm>
          <a:off x="5300187" y="409320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Equation" r:id="rId38" imgW="190440" imgH="279360" progId="Equation.DSMT4">
                  <p:embed/>
                </p:oleObj>
              </mc:Choice>
              <mc:Fallback>
                <p:oleObj name="Equation" r:id="rId38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187" y="409320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k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556699"/>
              </p:ext>
            </p:extLst>
          </p:nvPr>
        </p:nvGraphicFramePr>
        <p:xfrm>
          <a:off x="6210175" y="36487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Equation" r:id="rId40" imgW="215640" imgH="279360" progId="Equation.DSMT4">
                  <p:embed/>
                </p:oleObj>
              </mc:Choice>
              <mc:Fallback>
                <p:oleObj name="Equation" r:id="rId40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175" y="36487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Text Box 9"/>
          <p:cNvSpPr txBox="1">
            <a:spLocks noChangeArrowheads="1"/>
          </p:cNvSpPr>
          <p:nvPr/>
        </p:nvSpPr>
        <p:spPr bwMode="auto">
          <a:xfrm>
            <a:off x="407329" y="2067531"/>
            <a:ext cx="3520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Vytvořte seznam následníků pro graf</a:t>
            </a:r>
            <a:endParaRPr lang="cs-CZ" sz="1600" b="0" dirty="0"/>
          </a:p>
        </p:txBody>
      </p:sp>
      <p:grpSp>
        <p:nvGrpSpPr>
          <p:cNvPr id="3" name="Skupina 2"/>
          <p:cNvGrpSpPr/>
          <p:nvPr/>
        </p:nvGrpSpPr>
        <p:grpSpPr>
          <a:xfrm>
            <a:off x="5271051" y="2348912"/>
            <a:ext cx="576000" cy="288000"/>
            <a:chOff x="5198963" y="3409285"/>
            <a:chExt cx="576000" cy="288000"/>
          </a:xfrm>
        </p:grpSpPr>
        <p:sp>
          <p:nvSpPr>
            <p:cNvPr id="2" name="Obdélník 1"/>
            <p:cNvSpPr/>
            <p:nvPr/>
          </p:nvSpPr>
          <p:spPr bwMode="auto">
            <a:xfrm>
              <a:off x="5198963" y="3409285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bdélník 95"/>
            <p:cNvSpPr/>
            <p:nvPr/>
          </p:nvSpPr>
          <p:spPr bwMode="auto">
            <a:xfrm>
              <a:off x="5486963" y="3409285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7" name="Skupina 96"/>
          <p:cNvGrpSpPr/>
          <p:nvPr/>
        </p:nvGrpSpPr>
        <p:grpSpPr>
          <a:xfrm>
            <a:off x="6153929" y="2348880"/>
            <a:ext cx="576000" cy="288000"/>
            <a:chOff x="5198963" y="3409285"/>
            <a:chExt cx="576000" cy="288000"/>
          </a:xfrm>
        </p:grpSpPr>
        <p:sp>
          <p:nvSpPr>
            <p:cNvPr id="152" name="Obdélník 151"/>
            <p:cNvSpPr/>
            <p:nvPr/>
          </p:nvSpPr>
          <p:spPr bwMode="auto">
            <a:xfrm>
              <a:off x="5198963" y="3409285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Obdélník 152"/>
            <p:cNvSpPr/>
            <p:nvPr/>
          </p:nvSpPr>
          <p:spPr bwMode="auto">
            <a:xfrm>
              <a:off x="5486963" y="3409285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4" name="Skupina 153"/>
          <p:cNvGrpSpPr/>
          <p:nvPr/>
        </p:nvGrpSpPr>
        <p:grpSpPr>
          <a:xfrm>
            <a:off x="5261385" y="3645024"/>
            <a:ext cx="576000" cy="288000"/>
            <a:chOff x="5198963" y="3409285"/>
            <a:chExt cx="576000" cy="288000"/>
          </a:xfrm>
        </p:grpSpPr>
        <p:sp>
          <p:nvSpPr>
            <p:cNvPr id="155" name="Obdélník 154"/>
            <p:cNvSpPr/>
            <p:nvPr/>
          </p:nvSpPr>
          <p:spPr bwMode="auto">
            <a:xfrm>
              <a:off x="5198963" y="3409285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" name="Obdélník 155"/>
            <p:cNvSpPr/>
            <p:nvPr/>
          </p:nvSpPr>
          <p:spPr bwMode="auto">
            <a:xfrm>
              <a:off x="5486963" y="3409285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Skupina 12"/>
          <p:cNvGrpSpPr/>
          <p:nvPr/>
        </p:nvGrpSpPr>
        <p:grpSpPr>
          <a:xfrm>
            <a:off x="4712488" y="2276872"/>
            <a:ext cx="288000" cy="2160192"/>
            <a:chOff x="4496400" y="2420888"/>
            <a:chExt cx="288000" cy="2160192"/>
          </a:xfrm>
        </p:grpSpPr>
        <p:sp>
          <p:nvSpPr>
            <p:cNvPr id="158" name="Obdélník 157"/>
            <p:cNvSpPr/>
            <p:nvPr/>
          </p:nvSpPr>
          <p:spPr bwMode="auto">
            <a:xfrm>
              <a:off x="4496400" y="2420888"/>
              <a:ext cx="288000" cy="432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Obdélník 158"/>
            <p:cNvSpPr/>
            <p:nvPr/>
          </p:nvSpPr>
          <p:spPr bwMode="auto">
            <a:xfrm>
              <a:off x="4496400" y="2852936"/>
              <a:ext cx="288000" cy="432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Obdélník 159"/>
            <p:cNvSpPr/>
            <p:nvPr/>
          </p:nvSpPr>
          <p:spPr bwMode="auto">
            <a:xfrm>
              <a:off x="4496400" y="3285024"/>
              <a:ext cx="288000" cy="432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Obdélník 160"/>
            <p:cNvSpPr/>
            <p:nvPr/>
          </p:nvSpPr>
          <p:spPr bwMode="auto">
            <a:xfrm>
              <a:off x="4496400" y="3717072"/>
              <a:ext cx="288000" cy="432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Obdélník 161"/>
            <p:cNvSpPr/>
            <p:nvPr/>
          </p:nvSpPr>
          <p:spPr bwMode="auto">
            <a:xfrm>
              <a:off x="4496400" y="4149080"/>
              <a:ext cx="288000" cy="432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Skupina 7"/>
          <p:cNvGrpSpPr/>
          <p:nvPr/>
        </p:nvGrpSpPr>
        <p:grpSpPr>
          <a:xfrm>
            <a:off x="5255870" y="4077104"/>
            <a:ext cx="576000" cy="288000"/>
            <a:chOff x="5198963" y="5130396"/>
            <a:chExt cx="576000" cy="288000"/>
          </a:xfrm>
        </p:grpSpPr>
        <p:sp>
          <p:nvSpPr>
            <p:cNvPr id="164" name="Obdélník 163"/>
            <p:cNvSpPr/>
            <p:nvPr/>
          </p:nvSpPr>
          <p:spPr bwMode="auto">
            <a:xfrm>
              <a:off x="5198963" y="5130396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" name="Obdélník 164"/>
            <p:cNvSpPr/>
            <p:nvPr/>
          </p:nvSpPr>
          <p:spPr bwMode="auto">
            <a:xfrm>
              <a:off x="5486963" y="5130396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Přímá spojnice 5"/>
            <p:cNvCxnSpPr/>
            <p:nvPr/>
          </p:nvCxnSpPr>
          <p:spPr bwMode="auto">
            <a:xfrm flipV="1">
              <a:off x="5486963" y="5141344"/>
              <a:ext cx="288000" cy="2770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6" name="Skupina 165"/>
          <p:cNvGrpSpPr/>
          <p:nvPr/>
        </p:nvGrpSpPr>
        <p:grpSpPr>
          <a:xfrm>
            <a:off x="6156304" y="3645056"/>
            <a:ext cx="576000" cy="288000"/>
            <a:chOff x="5198963" y="5130396"/>
            <a:chExt cx="576000" cy="288000"/>
          </a:xfrm>
        </p:grpSpPr>
        <p:sp>
          <p:nvSpPr>
            <p:cNvPr id="167" name="Obdélník 166"/>
            <p:cNvSpPr/>
            <p:nvPr/>
          </p:nvSpPr>
          <p:spPr bwMode="auto">
            <a:xfrm>
              <a:off x="5198963" y="5130396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bdélník 167"/>
            <p:cNvSpPr/>
            <p:nvPr/>
          </p:nvSpPr>
          <p:spPr bwMode="auto">
            <a:xfrm>
              <a:off x="5486963" y="5130396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9" name="Přímá spojnice 168"/>
            <p:cNvCxnSpPr/>
            <p:nvPr/>
          </p:nvCxnSpPr>
          <p:spPr bwMode="auto">
            <a:xfrm flipV="1">
              <a:off x="5486963" y="5141344"/>
              <a:ext cx="288000" cy="2770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4" name="Skupina 173"/>
          <p:cNvGrpSpPr/>
          <p:nvPr/>
        </p:nvGrpSpPr>
        <p:grpSpPr>
          <a:xfrm>
            <a:off x="7020336" y="2348880"/>
            <a:ext cx="576000" cy="288000"/>
            <a:chOff x="5198963" y="5130396"/>
            <a:chExt cx="576000" cy="288000"/>
          </a:xfrm>
        </p:grpSpPr>
        <p:sp>
          <p:nvSpPr>
            <p:cNvPr id="175" name="Obdélník 174"/>
            <p:cNvSpPr/>
            <p:nvPr/>
          </p:nvSpPr>
          <p:spPr bwMode="auto">
            <a:xfrm>
              <a:off x="5198963" y="5130396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" name="Obdélník 175"/>
            <p:cNvSpPr/>
            <p:nvPr/>
          </p:nvSpPr>
          <p:spPr bwMode="auto">
            <a:xfrm>
              <a:off x="5486963" y="5130396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7" name="Přímá spojnice 176"/>
            <p:cNvCxnSpPr/>
            <p:nvPr/>
          </p:nvCxnSpPr>
          <p:spPr bwMode="auto">
            <a:xfrm flipV="1">
              <a:off x="5486963" y="5141344"/>
              <a:ext cx="288000" cy="2770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8" name="Skupina 177"/>
          <p:cNvGrpSpPr/>
          <p:nvPr/>
        </p:nvGrpSpPr>
        <p:grpSpPr>
          <a:xfrm>
            <a:off x="5271051" y="2780960"/>
            <a:ext cx="576000" cy="288000"/>
            <a:chOff x="5198963" y="5130396"/>
            <a:chExt cx="576000" cy="288000"/>
          </a:xfrm>
        </p:grpSpPr>
        <p:sp>
          <p:nvSpPr>
            <p:cNvPr id="179" name="Obdélník 178"/>
            <p:cNvSpPr/>
            <p:nvPr/>
          </p:nvSpPr>
          <p:spPr bwMode="auto">
            <a:xfrm>
              <a:off x="5198963" y="5130396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" name="Obdélník 179"/>
            <p:cNvSpPr/>
            <p:nvPr/>
          </p:nvSpPr>
          <p:spPr bwMode="auto">
            <a:xfrm>
              <a:off x="5486963" y="5130396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1" name="Přímá spojnice 180"/>
            <p:cNvCxnSpPr/>
            <p:nvPr/>
          </p:nvCxnSpPr>
          <p:spPr bwMode="auto">
            <a:xfrm flipV="1">
              <a:off x="5486963" y="5141344"/>
              <a:ext cx="288000" cy="2770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2" name="Skupina 181"/>
          <p:cNvGrpSpPr/>
          <p:nvPr/>
        </p:nvGrpSpPr>
        <p:grpSpPr>
          <a:xfrm>
            <a:off x="5255870" y="3213008"/>
            <a:ext cx="576000" cy="288000"/>
            <a:chOff x="5198963" y="5130396"/>
            <a:chExt cx="576000" cy="288000"/>
          </a:xfrm>
        </p:grpSpPr>
        <p:sp>
          <p:nvSpPr>
            <p:cNvPr id="183" name="Obdélník 182"/>
            <p:cNvSpPr/>
            <p:nvPr/>
          </p:nvSpPr>
          <p:spPr bwMode="auto">
            <a:xfrm>
              <a:off x="5198963" y="5130396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" name="Obdélník 183"/>
            <p:cNvSpPr/>
            <p:nvPr/>
          </p:nvSpPr>
          <p:spPr bwMode="auto">
            <a:xfrm>
              <a:off x="5486963" y="5130396"/>
              <a:ext cx="288000" cy="288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5" name="Přímá spojnice 184"/>
            <p:cNvCxnSpPr/>
            <p:nvPr/>
          </p:nvCxnSpPr>
          <p:spPr bwMode="auto">
            <a:xfrm flipV="1">
              <a:off x="5486963" y="5141344"/>
              <a:ext cx="288000" cy="2770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" name="Přímá spojnice se šipkou 9"/>
          <p:cNvCxnSpPr>
            <a:stCxn id="158" idx="3"/>
            <a:endCxn id="2" idx="1"/>
          </p:cNvCxnSpPr>
          <p:nvPr/>
        </p:nvCxnSpPr>
        <p:spPr bwMode="auto">
          <a:xfrm>
            <a:off x="5000488" y="2492872"/>
            <a:ext cx="270563" cy="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6" name="Přímá spojnice se šipkou 185"/>
          <p:cNvCxnSpPr>
            <a:stCxn id="159" idx="3"/>
            <a:endCxn id="179" idx="1"/>
          </p:cNvCxnSpPr>
          <p:nvPr/>
        </p:nvCxnSpPr>
        <p:spPr bwMode="auto">
          <a:xfrm>
            <a:off x="5000488" y="2924920"/>
            <a:ext cx="270563" cy="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7" name="Přímá spojnice se šipkou 186"/>
          <p:cNvCxnSpPr>
            <a:stCxn id="160" idx="3"/>
            <a:endCxn id="183" idx="1"/>
          </p:cNvCxnSpPr>
          <p:nvPr/>
        </p:nvCxnSpPr>
        <p:spPr bwMode="auto">
          <a:xfrm>
            <a:off x="5000488" y="3357008"/>
            <a:ext cx="25538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8" name="Přímá spojnice se šipkou 187"/>
          <p:cNvCxnSpPr>
            <a:stCxn id="161" idx="3"/>
            <a:endCxn id="155" idx="1"/>
          </p:cNvCxnSpPr>
          <p:nvPr/>
        </p:nvCxnSpPr>
        <p:spPr bwMode="auto">
          <a:xfrm flipV="1">
            <a:off x="5000488" y="3789024"/>
            <a:ext cx="260897" cy="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9" name="Přímá spojnice se šipkou 188"/>
          <p:cNvCxnSpPr>
            <a:stCxn id="162" idx="3"/>
            <a:endCxn id="164" idx="1"/>
          </p:cNvCxnSpPr>
          <p:nvPr/>
        </p:nvCxnSpPr>
        <p:spPr bwMode="auto">
          <a:xfrm>
            <a:off x="5000488" y="4221064"/>
            <a:ext cx="255382" cy="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0" name="Přímá spojnice se šipkou 189"/>
          <p:cNvCxnSpPr>
            <a:stCxn id="96" idx="3"/>
            <a:endCxn id="152" idx="1"/>
          </p:cNvCxnSpPr>
          <p:nvPr/>
        </p:nvCxnSpPr>
        <p:spPr bwMode="auto">
          <a:xfrm flipV="1">
            <a:off x="5847051" y="2492880"/>
            <a:ext cx="306878" cy="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1" name="Přímá spojnice se šipkou 190"/>
          <p:cNvCxnSpPr>
            <a:stCxn id="153" idx="3"/>
            <a:endCxn id="175" idx="1"/>
          </p:cNvCxnSpPr>
          <p:nvPr/>
        </p:nvCxnSpPr>
        <p:spPr bwMode="auto">
          <a:xfrm>
            <a:off x="6729929" y="2492880"/>
            <a:ext cx="29040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2" name="Přímá spojnice se šipkou 191"/>
          <p:cNvCxnSpPr>
            <a:stCxn id="156" idx="3"/>
            <a:endCxn id="167" idx="1"/>
          </p:cNvCxnSpPr>
          <p:nvPr/>
        </p:nvCxnSpPr>
        <p:spPr bwMode="auto">
          <a:xfrm>
            <a:off x="5837385" y="3789024"/>
            <a:ext cx="318919" cy="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93" name="Objekt 1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994926"/>
              </p:ext>
            </p:extLst>
          </p:nvPr>
        </p:nvGraphicFramePr>
        <p:xfrm>
          <a:off x="4742554" y="279551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Equation" r:id="rId42" imgW="215640" imgH="279360" progId="Equation.DSMT4">
                  <p:embed/>
                </p:oleObj>
              </mc:Choice>
              <mc:Fallback>
                <p:oleObj name="Equation" r:id="rId42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742554" y="2795514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" name="Objekt 1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993725"/>
              </p:ext>
            </p:extLst>
          </p:nvPr>
        </p:nvGraphicFramePr>
        <p:xfrm>
          <a:off x="6211761" y="236226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" name="Equation" r:id="rId43" imgW="215640" imgH="279360" progId="Equation.DSMT4">
                  <p:embed/>
                </p:oleObj>
              </mc:Choice>
              <mc:Fallback>
                <p:oleObj name="Equation" r:id="rId43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761" y="236226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Objekt 1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417230"/>
              </p:ext>
            </p:extLst>
          </p:nvPr>
        </p:nvGraphicFramePr>
        <p:xfrm>
          <a:off x="7047619" y="235793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" name="Equation" r:id="rId45" imgW="215640" imgH="279360" progId="Equation.DSMT4">
                  <p:embed/>
                </p:oleObj>
              </mc:Choice>
              <mc:Fallback>
                <p:oleObj name="Equation" r:id="rId45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7619" y="235793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" name="Objekt 1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5770"/>
              </p:ext>
            </p:extLst>
          </p:nvPr>
        </p:nvGraphicFramePr>
        <p:xfrm>
          <a:off x="5316316" y="27986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" name="Equation" r:id="rId46" imgW="215640" imgH="279360" progId="Equation.DSMT4">
                  <p:embed/>
                </p:oleObj>
              </mc:Choice>
              <mc:Fallback>
                <p:oleObj name="Equation" r:id="rId4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316" y="27986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" name="Objek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26336"/>
              </p:ext>
            </p:extLst>
          </p:nvPr>
        </p:nvGraphicFramePr>
        <p:xfrm>
          <a:off x="5302694" y="323300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" name="Equation" r:id="rId48" imgW="215640" imgH="279360" progId="Equation.DSMT4">
                  <p:embed/>
                </p:oleObj>
              </mc:Choice>
              <mc:Fallback>
                <p:oleObj name="Equation" r:id="rId4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694" y="3233009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Objekt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657874"/>
              </p:ext>
            </p:extLst>
          </p:nvPr>
        </p:nvGraphicFramePr>
        <p:xfrm>
          <a:off x="5293233" y="365600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" name="Equation" r:id="rId49" imgW="215640" imgH="279360" progId="Equation.DSMT4">
                  <p:embed/>
                </p:oleObj>
              </mc:Choice>
              <mc:Fallback>
                <p:oleObj name="Equation" r:id="rId49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233" y="365600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251731"/>
              </p:ext>
            </p:extLst>
          </p:nvPr>
        </p:nvGraphicFramePr>
        <p:xfrm>
          <a:off x="4780136" y="2463800"/>
          <a:ext cx="1016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" name="Equation" r:id="rId51" imgW="1015920" imgH="1549080" progId="Equation.DSMT4">
                  <p:embed/>
                </p:oleObj>
              </mc:Choice>
              <mc:Fallback>
                <p:oleObj name="Equation" r:id="rId51" imgW="101592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136" y="2463800"/>
                        <a:ext cx="10160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7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56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Explicitní Reprezentace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Seznam sousedů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0800" y="1196752"/>
            <a:ext cx="21030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paměťová náročnost</a:t>
            </a:r>
            <a:endParaRPr lang="cs-CZ" b="0" dirty="0"/>
          </a:p>
        </p:txBody>
      </p:sp>
      <p:sp>
        <p:nvSpPr>
          <p:cNvPr id="17" name="Zaoblený obdélník 1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85115"/>
              </p:ext>
            </p:extLst>
          </p:nvPr>
        </p:nvGraphicFramePr>
        <p:xfrm>
          <a:off x="3942034" y="1271588"/>
          <a:ext cx="762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3" imgW="761760" imgH="291960" progId="Equation.DSMT4">
                  <p:embed/>
                </p:oleObj>
              </mc:Choice>
              <mc:Fallback>
                <p:oleObj name="Equation" r:id="rId3" imgW="761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2034" y="1271588"/>
                        <a:ext cx="762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40800" y="1540576"/>
            <a:ext cx="35705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čas potřebný k vyjmenování hran</a:t>
            </a:r>
            <a:endParaRPr lang="cs-CZ" b="0" dirty="0"/>
          </a:p>
        </p:txBody>
      </p:sp>
      <p:sp>
        <p:nvSpPr>
          <p:cNvPr id="20" name="Zaoblený obdélník 19"/>
          <p:cNvSpPr/>
          <p:nvPr/>
        </p:nvSpPr>
        <p:spPr bwMode="auto">
          <a:xfrm>
            <a:off x="482400" y="16576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638429"/>
              </p:ext>
            </p:extLst>
          </p:nvPr>
        </p:nvGraphicFramePr>
        <p:xfrm>
          <a:off x="3923928" y="1592535"/>
          <a:ext cx="520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5" imgW="520560" imgH="291960" progId="Equation.DSMT4">
                  <p:embed/>
                </p:oleObj>
              </mc:Choice>
              <mc:Fallback>
                <p:oleObj name="Equation" r:id="rId5" imgW="520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3928" y="1592535"/>
                        <a:ext cx="520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640800" y="2204864"/>
            <a:ext cx="6961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vhodné pro </a:t>
            </a:r>
            <a:r>
              <a:rPr lang="cs-CZ" b="0" dirty="0" smtClean="0"/>
              <a:t>počítačové </a:t>
            </a:r>
            <a:r>
              <a:rPr lang="cs-CZ" b="0" dirty="0"/>
              <a:t>zpracování</a:t>
            </a:r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482400" y="232192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394808"/>
              </p:ext>
            </p:extLst>
          </p:nvPr>
        </p:nvGraphicFramePr>
        <p:xfrm>
          <a:off x="726525" y="188533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7" imgW="215640" imgH="241200" progId="Equation.DSMT4">
                  <p:embed/>
                </p:oleObj>
              </mc:Choice>
              <mc:Fallback>
                <p:oleObj name="Equation" r:id="rId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6525" y="188533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913309" y="1822391"/>
            <a:ext cx="32254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počet následníků vrcholu</a:t>
            </a:r>
            <a:endParaRPr lang="cs-CZ" b="0" i="1" dirty="0"/>
          </a:p>
        </p:txBody>
      </p:sp>
    </p:spTree>
    <p:extLst>
      <p:ext uri="{BB962C8B-B14F-4D97-AF65-F5344CB8AC3E}">
        <p14:creationId xmlns:p14="http://schemas.microsoft.com/office/powerpoint/2010/main" val="238910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9" grpId="0"/>
      <p:bldP spid="20" grpId="0" animBg="1"/>
      <p:bldP spid="22" grpId="0"/>
      <p:bldP spid="23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délník 70"/>
          <p:cNvSpPr/>
          <p:nvPr/>
        </p:nvSpPr>
        <p:spPr>
          <a:xfrm>
            <a:off x="1259632" y="3108740"/>
            <a:ext cx="4752528" cy="1418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56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Explicitní Reprezentace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869582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Adaptace explicitní reprezentace pro hledání řešení</a:t>
            </a:r>
            <a:endParaRPr lang="cs-CZ" sz="2000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0800" y="1181363"/>
            <a:ext cx="8827744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nutno uchovat informaci o akci, která vedla k přechodu z jednoho stavu do druhého</a:t>
            </a:r>
            <a:endParaRPr lang="cs-CZ" b="0" dirty="0"/>
          </a:p>
        </p:txBody>
      </p:sp>
      <p:sp>
        <p:nvSpPr>
          <p:cNvPr id="17" name="Zaoblený obdélník 1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40800" y="1525187"/>
            <a:ext cx="5299352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zavedena funkce </a:t>
            </a:r>
            <a:r>
              <a:rPr lang="cs-CZ" b="0" dirty="0" smtClean="0">
                <a:sym typeface="Symbol"/>
              </a:rPr>
              <a:t></a:t>
            </a:r>
            <a:r>
              <a:rPr lang="cs-CZ" b="0" dirty="0" smtClean="0"/>
              <a:t> mapující hrany na množinu akcí, tj.</a:t>
            </a:r>
            <a:endParaRPr lang="cs-CZ" b="0" dirty="0"/>
          </a:p>
        </p:txBody>
      </p:sp>
      <p:sp>
        <p:nvSpPr>
          <p:cNvPr id="20" name="Zaoblený obdélník 19"/>
          <p:cNvSpPr/>
          <p:nvPr/>
        </p:nvSpPr>
        <p:spPr bwMode="auto">
          <a:xfrm>
            <a:off x="482400" y="16576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074392"/>
              </p:ext>
            </p:extLst>
          </p:nvPr>
        </p:nvGraphicFramePr>
        <p:xfrm>
          <a:off x="5806008" y="1586002"/>
          <a:ext cx="2438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2438280" imgH="304560" progId="Equation.DSMT4">
                  <p:embed/>
                </p:oleObj>
              </mc:Choice>
              <mc:Fallback>
                <p:oleObj name="Equation" r:id="rId3" imgW="2438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6008" y="1586002"/>
                        <a:ext cx="2438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2687" y="2276872"/>
            <a:ext cx="869582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Realizace</a:t>
            </a:r>
            <a:r>
              <a:rPr lang="cs-CZ" sz="2000" dirty="0"/>
              <a:t> expanze </a:t>
            </a:r>
            <a:r>
              <a:rPr lang="cs-CZ" sz="2000" dirty="0" smtClean="0"/>
              <a:t>stavů</a:t>
            </a:r>
            <a:endParaRPr lang="cs-CZ" sz="2000" dirty="0"/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179512" y="2597249"/>
            <a:ext cx="518397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odpovídá funkci </a:t>
            </a:r>
            <a:r>
              <a:rPr lang="cs-CZ" b="0" i="1" dirty="0" err="1" smtClean="0"/>
              <a:t>problem.succesor</a:t>
            </a:r>
            <a:endParaRPr lang="cs-CZ" b="0" i="1" dirty="0" smtClean="0"/>
          </a:p>
        </p:txBody>
      </p:sp>
      <p:sp>
        <p:nvSpPr>
          <p:cNvPr id="56" name="Obdélník 55"/>
          <p:cNvSpPr/>
          <p:nvPr/>
        </p:nvSpPr>
        <p:spPr>
          <a:xfrm>
            <a:off x="1475656" y="3320118"/>
            <a:ext cx="1746274" cy="97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dirty="0" smtClean="0">
                <a:solidFill>
                  <a:schemeClr val="tx1"/>
                </a:solidFill>
              </a:rPr>
              <a:t>Přechodový systém ve formě grafu</a:t>
            </a:r>
            <a:endParaRPr lang="cs-CZ" sz="1800" dirty="0">
              <a:solidFill>
                <a:schemeClr val="tx1"/>
              </a:solidFill>
            </a:endParaRPr>
          </a:p>
        </p:txBody>
      </p:sp>
      <p:sp>
        <p:nvSpPr>
          <p:cNvPr id="62" name="Obdélník 61"/>
          <p:cNvSpPr/>
          <p:nvPr/>
        </p:nvSpPr>
        <p:spPr>
          <a:xfrm>
            <a:off x="4211960" y="3536206"/>
            <a:ext cx="1512168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dirty="0" smtClean="0">
                <a:solidFill>
                  <a:schemeClr val="tx1"/>
                </a:solidFill>
              </a:rPr>
              <a:t>Vyhledání následníků</a:t>
            </a:r>
            <a:endParaRPr lang="cs-CZ" sz="1800" dirty="0">
              <a:solidFill>
                <a:schemeClr val="tx1"/>
              </a:solidFill>
            </a:endParaRPr>
          </a:p>
        </p:txBody>
      </p:sp>
      <p:sp>
        <p:nvSpPr>
          <p:cNvPr id="66" name="Šipka doprava 65"/>
          <p:cNvSpPr/>
          <p:nvPr/>
        </p:nvSpPr>
        <p:spPr bwMode="auto">
          <a:xfrm>
            <a:off x="5796216" y="3822139"/>
            <a:ext cx="720000" cy="254869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Šipka doprava 66"/>
          <p:cNvSpPr/>
          <p:nvPr/>
        </p:nvSpPr>
        <p:spPr bwMode="auto">
          <a:xfrm flipH="1">
            <a:off x="5796216" y="3534139"/>
            <a:ext cx="720000" cy="254869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5940152" y="2996952"/>
            <a:ext cx="17281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s-CZ" sz="1800" b="0" dirty="0" smtClean="0"/>
              <a:t>expandovaný stav </a:t>
            </a:r>
            <a:r>
              <a:rPr lang="cs-CZ" sz="1800" b="0" i="1" dirty="0" smtClean="0"/>
              <a:t>s</a:t>
            </a:r>
            <a:endParaRPr lang="cs-CZ" sz="1800" b="0" i="1" dirty="0"/>
          </a:p>
        </p:txBody>
      </p:sp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5796136" y="4065854"/>
            <a:ext cx="3131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s-CZ" sz="1800" b="0" dirty="0" smtClean="0"/>
              <a:t>množina všech následníků stavu </a:t>
            </a:r>
            <a:r>
              <a:rPr lang="cs-CZ" sz="1800" b="0" i="1" dirty="0" smtClean="0"/>
              <a:t>s </a:t>
            </a:r>
            <a:r>
              <a:rPr lang="cs-CZ" sz="1800" b="0" dirty="0" smtClean="0"/>
              <a:t>+</a:t>
            </a:r>
            <a:r>
              <a:rPr lang="cs-CZ" sz="1800" b="0" i="1" dirty="0" smtClean="0"/>
              <a:t> </a:t>
            </a:r>
            <a:r>
              <a:rPr lang="cs-CZ" sz="1800" b="0" dirty="0" smtClean="0"/>
              <a:t>akcí</a:t>
            </a:r>
            <a:r>
              <a:rPr lang="cs-CZ" sz="1800" b="0" i="1" dirty="0" smtClean="0"/>
              <a:t> a</a:t>
            </a:r>
            <a:endParaRPr lang="cs-CZ" sz="1800" b="0" i="1" dirty="0"/>
          </a:p>
        </p:txBody>
      </p:sp>
      <p:cxnSp>
        <p:nvCxnSpPr>
          <p:cNvPr id="11" name="Přímá spojnice se šipkou 10"/>
          <p:cNvCxnSpPr>
            <a:stCxn id="56" idx="3"/>
            <a:endCxn id="62" idx="1"/>
          </p:cNvCxnSpPr>
          <p:nvPr/>
        </p:nvCxnSpPr>
        <p:spPr bwMode="auto">
          <a:xfrm>
            <a:off x="3221930" y="3808495"/>
            <a:ext cx="990030" cy="157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9770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16" grpId="0"/>
      <p:bldP spid="17" grpId="0" animBg="1"/>
      <p:bldP spid="19" grpId="0"/>
      <p:bldP spid="20" grpId="0" animBg="1"/>
      <p:bldP spid="46" grpId="0"/>
      <p:bldP spid="48" grpId="0"/>
      <p:bldP spid="56" grpId="0" animBg="1"/>
      <p:bldP spid="62" grpId="0" animBg="1"/>
      <p:bldP spid="66" grpId="0" animBg="1"/>
      <p:bldP spid="67" grpId="0" animBg="1"/>
      <p:bldP spid="68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b="1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82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Reprezentace modelu v počítači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61200" y="779874"/>
            <a:ext cx="806604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Explicitní reprezentace</a:t>
            </a:r>
            <a:endParaRPr lang="cs-CZ" sz="2000" b="1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40800" y="1196752"/>
            <a:ext cx="24910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matice sousednosti</a:t>
            </a:r>
          </a:p>
        </p:txBody>
      </p:sp>
      <p:sp>
        <p:nvSpPr>
          <p:cNvPr id="29" name="Zaoblený obdélník 28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40800" y="1456612"/>
            <a:ext cx="24910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incidenční matice</a:t>
            </a:r>
          </a:p>
        </p:txBody>
      </p:sp>
      <p:sp>
        <p:nvSpPr>
          <p:cNvPr id="24" name="Zaoblený obdélník 23"/>
          <p:cNvSpPr/>
          <p:nvPr/>
        </p:nvSpPr>
        <p:spPr bwMode="auto">
          <a:xfrm>
            <a:off x="482400" y="159178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0800" y="1703564"/>
            <a:ext cx="24910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seznam sousedů</a:t>
            </a:r>
          </a:p>
        </p:txBody>
      </p:sp>
      <p:sp>
        <p:nvSpPr>
          <p:cNvPr id="26" name="Zaoblený obdélník 25"/>
          <p:cNvSpPr/>
          <p:nvPr/>
        </p:nvSpPr>
        <p:spPr bwMode="auto">
          <a:xfrm>
            <a:off x="482400" y="183873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82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23" grpId="0"/>
      <p:bldP spid="24" grpId="0" animBg="1"/>
      <p:bldP spid="25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élník 13"/>
          <p:cNvSpPr/>
          <p:nvPr/>
        </p:nvSpPr>
        <p:spPr bwMode="auto">
          <a:xfrm>
            <a:off x="-540568" y="1196752"/>
            <a:ext cx="9324000" cy="1440160"/>
          </a:xfrm>
          <a:prstGeom prst="roundRect">
            <a:avLst>
              <a:gd name="adj" fmla="val 38173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b="1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268760"/>
            <a:ext cx="62384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cap="all" dirty="0">
                <a:solidFill>
                  <a:schemeClr val="bg1"/>
                </a:solidFill>
              </a:rPr>
              <a:t>prohledávání </a:t>
            </a:r>
            <a:r>
              <a:rPr lang="cs-CZ" sz="4000" b="1" cap="all" dirty="0" smtClean="0">
                <a:solidFill>
                  <a:schemeClr val="bg1"/>
                </a:solidFill>
              </a:rPr>
              <a:t>stavového</a:t>
            </a:r>
          </a:p>
          <a:p>
            <a:r>
              <a:rPr lang="cs-CZ" sz="4000" b="1" cap="all" dirty="0" smtClean="0">
                <a:solidFill>
                  <a:schemeClr val="bg1"/>
                </a:solidFill>
              </a:rPr>
              <a:t>Prostoru </a:t>
            </a:r>
            <a:r>
              <a:rPr lang="cs-CZ" sz="4000" b="1" cap="all" dirty="0">
                <a:solidFill>
                  <a:schemeClr val="bg1"/>
                </a:solidFill>
              </a:rPr>
              <a:t>a </a:t>
            </a:r>
            <a:r>
              <a:rPr lang="cs-CZ" sz="4000" b="1" cap="all" dirty="0" smtClean="0">
                <a:solidFill>
                  <a:schemeClr val="bg1"/>
                </a:solidFill>
              </a:rPr>
              <a:t>Plánování</a:t>
            </a:r>
            <a:endParaRPr lang="cs-CZ" sz="4000" b="1" cap="all" dirty="0">
              <a:solidFill>
                <a:schemeClr val="bg1"/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1" name="Zaoblený obdélník 10"/>
          <p:cNvSpPr/>
          <p:nvPr/>
        </p:nvSpPr>
        <p:spPr bwMode="auto">
          <a:xfrm>
            <a:off x="-540568" y="2852936"/>
            <a:ext cx="9324000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b="1" dirty="0">
              <a:latin typeface="+mn-lt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-3601" y="2865130"/>
            <a:ext cx="788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b="1" cap="all" dirty="0">
                <a:solidFill>
                  <a:schemeClr val="bg1"/>
                </a:solidFill>
              </a:rPr>
              <a:t>Reprezentace modelu v počítači</a:t>
            </a: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3789040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b="1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964258"/>
            <a:ext cx="5812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cap="all" dirty="0" smtClean="0">
                <a:solidFill>
                  <a:schemeClr val="bg1"/>
                </a:solidFill>
              </a:rPr>
              <a:t>Explicitní </a:t>
            </a:r>
            <a:r>
              <a:rPr lang="cs-CZ" sz="4000" b="1" cap="all" dirty="0">
                <a:solidFill>
                  <a:schemeClr val="bg1"/>
                </a:solidFill>
              </a:rPr>
              <a:t>Reprezentace</a:t>
            </a:r>
          </a:p>
        </p:txBody>
      </p:sp>
    </p:spTree>
    <p:extLst>
      <p:ext uri="{BB962C8B-B14F-4D97-AF65-F5344CB8AC3E}">
        <p14:creationId xmlns:p14="http://schemas.microsoft.com/office/powerpoint/2010/main" val="163119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3531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Explicitní Reprezentace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Hodnocení </a:t>
            </a:r>
            <a:endParaRPr lang="cs-CZ" sz="2000" b="1" dirty="0"/>
          </a:p>
        </p:txBody>
      </p:sp>
      <p:sp>
        <p:nvSpPr>
          <p:cNvPr id="198" name="Rectangle 14"/>
          <p:cNvSpPr>
            <a:spLocks noChangeArrowheads="1"/>
          </p:cNvSpPr>
          <p:nvPr/>
        </p:nvSpPr>
        <p:spPr bwMode="auto">
          <a:xfrm>
            <a:off x="640800" y="1777158"/>
            <a:ext cx="197324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časová náročnost</a:t>
            </a:r>
            <a:endParaRPr lang="cs-CZ" b="0" dirty="0"/>
          </a:p>
        </p:txBody>
      </p:sp>
      <p:sp>
        <p:nvSpPr>
          <p:cNvPr id="199" name="Zaoblený obdélník 198"/>
          <p:cNvSpPr/>
          <p:nvPr/>
        </p:nvSpPr>
        <p:spPr bwMode="auto">
          <a:xfrm>
            <a:off x="482400" y="191232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40800" y="1196752"/>
            <a:ext cx="226641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paměťová náročnost</a:t>
            </a:r>
            <a:endParaRPr lang="cs-CZ" b="0" dirty="0"/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640800" y="1459146"/>
            <a:ext cx="441081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paměť nutná k uložení grafu</a:t>
            </a:r>
            <a:endParaRPr lang="cs-CZ" b="0" i="1" dirty="0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40800" y="2030127"/>
            <a:ext cx="457281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čas nutný k nalezení všech následníků vrcholu</a:t>
            </a:r>
            <a:endParaRPr lang="cs-CZ" b="0" i="1" dirty="0"/>
          </a:p>
        </p:txBody>
      </p:sp>
      <p:sp>
        <p:nvSpPr>
          <p:cNvPr id="40" name="Pravá složená závorka 39"/>
          <p:cNvSpPr/>
          <p:nvPr/>
        </p:nvSpPr>
        <p:spPr>
          <a:xfrm>
            <a:off x="5051610" y="1203087"/>
            <a:ext cx="324000" cy="121780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5481301" y="1556792"/>
            <a:ext cx="31231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l-PL" b="0" dirty="0" smtClean="0"/>
              <a:t>ohodnocení </a:t>
            </a:r>
            <a:r>
              <a:rPr lang="pl-PL" b="0" dirty="0"/>
              <a:t>pomocí </a:t>
            </a:r>
            <a:r>
              <a:rPr lang="pl-PL" b="0" dirty="0" smtClean="0"/>
              <a:t>asymptotické složitosti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262824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199" grpId="0" animBg="1"/>
      <p:bldP spid="46" grpId="0"/>
      <p:bldP spid="47" grpId="0" animBg="1"/>
      <p:bldP spid="38" grpId="0"/>
      <p:bldP spid="39" grpId="0"/>
      <p:bldP spid="40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356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Explicitní Reprezentace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Asymptotická složitost</a:t>
            </a:r>
          </a:p>
        </p:txBody>
      </p:sp>
      <p:sp>
        <p:nvSpPr>
          <p:cNvPr id="198" name="Rectangle 14"/>
          <p:cNvSpPr>
            <a:spLocks noChangeArrowheads="1"/>
          </p:cNvSpPr>
          <p:nvPr/>
        </p:nvSpPr>
        <p:spPr bwMode="auto">
          <a:xfrm>
            <a:off x="640800" y="1777158"/>
            <a:ext cx="380137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zapisuje se pomocí „Omikron notace“:</a:t>
            </a:r>
          </a:p>
        </p:txBody>
      </p:sp>
      <p:sp>
        <p:nvSpPr>
          <p:cNvPr id="199" name="Zaoblený obdélník 198"/>
          <p:cNvSpPr/>
          <p:nvPr/>
        </p:nvSpPr>
        <p:spPr bwMode="auto">
          <a:xfrm>
            <a:off x="482400" y="191232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42" name="Objek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90181"/>
              </p:ext>
            </p:extLst>
          </p:nvPr>
        </p:nvGraphicFramePr>
        <p:xfrm>
          <a:off x="2916176" y="2585558"/>
          <a:ext cx="44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4" imgW="444240" imgH="304560" progId="Equation.DSMT4">
                  <p:embed/>
                </p:oleObj>
              </mc:Choice>
              <mc:Fallback>
                <p:oleObj name="Equation" r:id="rId4" imgW="444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6176" y="2585558"/>
                        <a:ext cx="444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40800" y="1196752"/>
            <a:ext cx="646567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definována jako horní asymptotické omezení algoritmu</a:t>
            </a:r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640800" y="1441812"/>
            <a:ext cx="646567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nejhorší možný výsledek</a:t>
            </a: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640800" y="2204864"/>
            <a:ext cx="380137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nejčastější typy:</a:t>
            </a:r>
          </a:p>
        </p:txBody>
      </p:sp>
      <p:sp>
        <p:nvSpPr>
          <p:cNvPr id="59" name="Zaoblený obdélník 58"/>
          <p:cNvSpPr/>
          <p:nvPr/>
        </p:nvSpPr>
        <p:spPr bwMode="auto">
          <a:xfrm>
            <a:off x="482400" y="234003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60" name="Objek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400218"/>
              </p:ext>
            </p:extLst>
          </p:nvPr>
        </p:nvGraphicFramePr>
        <p:xfrm>
          <a:off x="2916176" y="3809694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6" imgW="495000" imgH="304560" progId="Equation.DSMT4">
                  <p:embed/>
                </p:oleObj>
              </mc:Choice>
              <mc:Fallback>
                <p:oleObj name="Equation" r:id="rId6" imgW="495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6176" y="3809694"/>
                        <a:ext cx="495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39816"/>
              </p:ext>
            </p:extLst>
          </p:nvPr>
        </p:nvGraphicFramePr>
        <p:xfrm>
          <a:off x="2916176" y="2928830"/>
          <a:ext cx="774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8" imgW="774360" imgH="304560" progId="Equation.DSMT4">
                  <p:embed/>
                </p:oleObj>
              </mc:Choice>
              <mc:Fallback>
                <p:oleObj name="Equation" r:id="rId8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6176" y="2928830"/>
                        <a:ext cx="774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k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854902"/>
              </p:ext>
            </p:extLst>
          </p:nvPr>
        </p:nvGraphicFramePr>
        <p:xfrm>
          <a:off x="2916176" y="4169734"/>
          <a:ext cx="59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10" imgW="596880" imgH="406080" progId="Equation.DSMT4">
                  <p:embed/>
                </p:oleObj>
              </mc:Choice>
              <mc:Fallback>
                <p:oleObj name="Equation" r:id="rId10" imgW="596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6176" y="4169734"/>
                        <a:ext cx="5969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k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78899"/>
              </p:ext>
            </p:extLst>
          </p:nvPr>
        </p:nvGraphicFramePr>
        <p:xfrm>
          <a:off x="2916176" y="4987470"/>
          <a:ext cx="58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2" imgW="583920" imgH="406080" progId="Equation.DSMT4">
                  <p:embed/>
                </p:oleObj>
              </mc:Choice>
              <mc:Fallback>
                <p:oleObj name="Equation" r:id="rId12" imgW="5839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16176" y="4987470"/>
                        <a:ext cx="584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683237"/>
              </p:ext>
            </p:extLst>
          </p:nvPr>
        </p:nvGraphicFramePr>
        <p:xfrm>
          <a:off x="2916176" y="5465878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4" imgW="545760" imgH="304560" progId="Equation.DSMT4">
                  <p:embed/>
                </p:oleObj>
              </mc:Choice>
              <mc:Fallback>
                <p:oleObj name="Equation" r:id="rId14" imgW="545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16176" y="5465878"/>
                        <a:ext cx="546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5688000" y="1805915"/>
            <a:ext cx="2304256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kde:</a:t>
            </a:r>
          </a:p>
          <a:p>
            <a:pPr>
              <a:tabLst>
                <a:tab pos="361950" algn="l"/>
                <a:tab pos="628650" algn="l"/>
              </a:tabLst>
            </a:pPr>
            <a:r>
              <a:rPr lang="cs-CZ" b="0" i="1" dirty="0"/>
              <a:t>	f	</a:t>
            </a:r>
            <a:r>
              <a:rPr lang="cs-CZ" b="0" dirty="0"/>
              <a:t>obecná funkce</a:t>
            </a:r>
            <a:endParaRPr lang="cs-CZ" b="0" i="1" dirty="0"/>
          </a:p>
          <a:p>
            <a:pPr>
              <a:tabLst>
                <a:tab pos="361950" algn="l"/>
                <a:tab pos="628650" algn="l"/>
              </a:tabLst>
            </a:pPr>
            <a:r>
              <a:rPr lang="cs-CZ" b="0" i="1" dirty="0"/>
              <a:t>	n</a:t>
            </a:r>
            <a:r>
              <a:rPr lang="cs-CZ" b="0" dirty="0"/>
              <a:t> 	proměnná</a:t>
            </a:r>
          </a:p>
        </p:txBody>
      </p:sp>
      <p:graphicFrame>
        <p:nvGraphicFramePr>
          <p:cNvPr id="68" name="Objek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432778"/>
              </p:ext>
            </p:extLst>
          </p:nvPr>
        </p:nvGraphicFramePr>
        <p:xfrm>
          <a:off x="2916176" y="3280486"/>
          <a:ext cx="59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16" imgW="596880" imgH="457200" progId="Equation.DSMT4">
                  <p:embed/>
                </p:oleObj>
              </mc:Choice>
              <mc:Fallback>
                <p:oleObj name="Equation" r:id="rId16" imgW="596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16176" y="3280486"/>
                        <a:ext cx="596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k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335819"/>
              </p:ext>
            </p:extLst>
          </p:nvPr>
        </p:nvGraphicFramePr>
        <p:xfrm>
          <a:off x="2916176" y="4555422"/>
          <a:ext cx="59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18" imgW="596880" imgH="406080" progId="Equation.DSMT4">
                  <p:embed/>
                </p:oleObj>
              </mc:Choice>
              <mc:Fallback>
                <p:oleObj name="Equation" r:id="rId18" imgW="596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16176" y="4555422"/>
                        <a:ext cx="5969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972000" y="3767554"/>
            <a:ext cx="177577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lineární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972000" y="2564904"/>
            <a:ext cx="177577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konstantní</a:t>
            </a: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972000" y="2914276"/>
            <a:ext cx="177577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logaritmická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972000" y="3297406"/>
            <a:ext cx="177577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err="1"/>
              <a:t>odmocninná</a:t>
            </a:r>
            <a:endParaRPr lang="cs-CZ" b="0" dirty="0"/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972000" y="4199602"/>
            <a:ext cx="177577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mocninná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972000" y="4581128"/>
            <a:ext cx="177577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polynomiální</a:t>
            </a:r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>
            <a:off x="972000" y="4991690"/>
            <a:ext cx="177577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exponenciální</a:t>
            </a:r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972000" y="5423738"/>
            <a:ext cx="177577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err="1"/>
              <a:t>faktoriálová</a:t>
            </a:r>
            <a:endParaRPr lang="cs-CZ" b="0" dirty="0"/>
          </a:p>
        </p:txBody>
      </p:sp>
      <p:sp>
        <p:nvSpPr>
          <p:cNvPr id="2" name="Šipka dolů 1"/>
          <p:cNvSpPr/>
          <p:nvPr/>
        </p:nvSpPr>
        <p:spPr bwMode="auto">
          <a:xfrm>
            <a:off x="2555776" y="2629406"/>
            <a:ext cx="216024" cy="3044990"/>
          </a:xfrm>
          <a:prstGeom prst="down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8" name="Objek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343578"/>
              </p:ext>
            </p:extLst>
          </p:nvPr>
        </p:nvGraphicFramePr>
        <p:xfrm>
          <a:off x="4386064" y="1817688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20" imgW="761760" imgH="330120" progId="Equation.DSMT4">
                  <p:embed/>
                </p:oleObj>
              </mc:Choice>
              <mc:Fallback>
                <p:oleObj name="Equation" r:id="rId20" imgW="761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86064" y="1817688"/>
                        <a:ext cx="762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5688000" y="2574429"/>
            <a:ext cx="23042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360363" algn="l"/>
                <a:tab pos="628650" algn="l"/>
              </a:tabLst>
            </a:pPr>
            <a:r>
              <a:rPr lang="cs-CZ" b="0" i="1" dirty="0"/>
              <a:t>	c</a:t>
            </a:r>
            <a:r>
              <a:rPr lang="cs-CZ" b="0" dirty="0"/>
              <a:t>	konstanta</a:t>
            </a:r>
          </a:p>
        </p:txBody>
      </p:sp>
      <p:sp>
        <p:nvSpPr>
          <p:cNvPr id="38" name="Zaoblený obdélník 37"/>
          <p:cNvSpPr/>
          <p:nvPr/>
        </p:nvSpPr>
        <p:spPr bwMode="auto">
          <a:xfrm>
            <a:off x="810000" y="2708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Zaoblený obdélník 38"/>
          <p:cNvSpPr/>
          <p:nvPr/>
        </p:nvSpPr>
        <p:spPr bwMode="auto">
          <a:xfrm>
            <a:off x="810000" y="305943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Zaoblený obdélník 39"/>
          <p:cNvSpPr/>
          <p:nvPr/>
        </p:nvSpPr>
        <p:spPr bwMode="auto">
          <a:xfrm>
            <a:off x="810000" y="342900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Zaoblený obdélník 40"/>
          <p:cNvSpPr/>
          <p:nvPr/>
        </p:nvSpPr>
        <p:spPr bwMode="auto">
          <a:xfrm>
            <a:off x="810000" y="391506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Zaoblený obdélník 42"/>
          <p:cNvSpPr/>
          <p:nvPr/>
        </p:nvSpPr>
        <p:spPr bwMode="auto">
          <a:xfrm>
            <a:off x="810000" y="433652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Zaoblený obdélník 43"/>
          <p:cNvSpPr/>
          <p:nvPr/>
        </p:nvSpPr>
        <p:spPr bwMode="auto">
          <a:xfrm>
            <a:off x="810000" y="471667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Zaoblený obdélník 44"/>
          <p:cNvSpPr/>
          <p:nvPr/>
        </p:nvSpPr>
        <p:spPr bwMode="auto">
          <a:xfrm>
            <a:off x="810000" y="514872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810000" y="556066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56" name="Skupina 55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80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48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199" grpId="0" animBg="1"/>
      <p:bldP spid="46" grpId="0"/>
      <p:bldP spid="47" grpId="0" animBg="1"/>
      <p:bldP spid="49" grpId="0"/>
      <p:bldP spid="48" grpId="0"/>
      <p:bldP spid="59" grpId="0" animBg="1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2" grpId="0" animBg="1"/>
      <p:bldP spid="79" grpId="0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531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Explicitní Reprezentace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Matice </a:t>
            </a:r>
            <a:r>
              <a:rPr lang="cs-CZ" sz="2000" b="1" dirty="0"/>
              <a:t>sousednosti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800" y="1181363"/>
            <a:ext cx="6883528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konečný graf </a:t>
            </a:r>
            <a:r>
              <a:rPr lang="cs-CZ" b="0" i="1" dirty="0" smtClean="0"/>
              <a:t>G</a:t>
            </a:r>
            <a:r>
              <a:rPr lang="cs-CZ" b="0" dirty="0" smtClean="0"/>
              <a:t> o </a:t>
            </a:r>
            <a:r>
              <a:rPr lang="cs-CZ" b="0" i="1" dirty="0" smtClean="0"/>
              <a:t>n</a:t>
            </a:r>
            <a:r>
              <a:rPr lang="cs-CZ" b="0" dirty="0" smtClean="0"/>
              <a:t> vrcholech reprezentován maticí </a:t>
            </a:r>
            <a:r>
              <a:rPr lang="cs-CZ" b="1" dirty="0" smtClean="0"/>
              <a:t>A</a:t>
            </a:r>
            <a:r>
              <a:rPr lang="cs-CZ" b="0" dirty="0" smtClean="0"/>
              <a:t> o rozměrech </a:t>
            </a:r>
            <a:r>
              <a:rPr lang="cs-CZ" b="0" i="1" dirty="0" smtClean="0"/>
              <a:t>n</a:t>
            </a:r>
            <a:r>
              <a:rPr lang="cs-CZ" b="0" dirty="0" smtClean="0"/>
              <a:t> x </a:t>
            </a:r>
            <a:r>
              <a:rPr lang="cs-CZ" b="0" i="1" dirty="0" smtClean="0"/>
              <a:t>n</a:t>
            </a:r>
            <a:r>
              <a:rPr lang="cs-CZ" b="0" dirty="0" smtClean="0"/>
              <a:t> </a:t>
            </a:r>
            <a:endParaRPr lang="cs-CZ" b="0" dirty="0"/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972000" y="1772816"/>
            <a:ext cx="72663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nediagonální prvek matice </a:t>
            </a:r>
            <a:r>
              <a:rPr lang="cs-CZ" b="0" i="1" dirty="0" err="1" smtClean="0"/>
              <a:t>a</a:t>
            </a:r>
            <a:r>
              <a:rPr lang="cs-CZ" b="0" i="1" baseline="-25000" dirty="0" err="1" smtClean="0"/>
              <a:t>ij</a:t>
            </a:r>
            <a:r>
              <a:rPr lang="cs-CZ" b="0" dirty="0" smtClean="0"/>
              <a:t> udává počet hran z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dirty="0" smtClean="0"/>
              <a:t> do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j</a:t>
            </a:r>
            <a:endParaRPr lang="cs-CZ" b="0" i="1" dirty="0"/>
          </a:p>
        </p:txBody>
      </p:sp>
      <p:sp>
        <p:nvSpPr>
          <p:cNvPr id="89" name="Zaoblený obdélník 88"/>
          <p:cNvSpPr/>
          <p:nvPr/>
        </p:nvSpPr>
        <p:spPr bwMode="auto">
          <a:xfrm>
            <a:off x="810000" y="190798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Zaoblený obdélník 17"/>
          <p:cNvSpPr/>
          <p:nvPr/>
        </p:nvSpPr>
        <p:spPr bwMode="auto">
          <a:xfrm>
            <a:off x="238263" y="2782469"/>
            <a:ext cx="8712968" cy="3886891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Obdélník 2"/>
          <p:cNvSpPr>
            <a:spLocks noChangeArrowheads="1"/>
          </p:cNvSpPr>
          <p:nvPr/>
        </p:nvSpPr>
        <p:spPr bwMode="auto">
          <a:xfrm>
            <a:off x="349337" y="2780928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43781"/>
              </p:ext>
            </p:extLst>
          </p:nvPr>
        </p:nvGraphicFramePr>
        <p:xfrm>
          <a:off x="990201" y="348915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201" y="3489155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099297"/>
              </p:ext>
            </p:extLst>
          </p:nvPr>
        </p:nvGraphicFramePr>
        <p:xfrm>
          <a:off x="1987927" y="348915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7927" y="348915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94874"/>
              </p:ext>
            </p:extLst>
          </p:nvPr>
        </p:nvGraphicFramePr>
        <p:xfrm>
          <a:off x="2987948" y="449757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948" y="449757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448897"/>
              </p:ext>
            </p:extLst>
          </p:nvPr>
        </p:nvGraphicFramePr>
        <p:xfrm>
          <a:off x="1979712" y="449757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9712" y="449757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ál 27"/>
          <p:cNvSpPr/>
          <p:nvPr/>
        </p:nvSpPr>
        <p:spPr bwMode="auto">
          <a:xfrm>
            <a:off x="1060632" y="380135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9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4899"/>
              </p:ext>
            </p:extLst>
          </p:nvPr>
        </p:nvGraphicFramePr>
        <p:xfrm>
          <a:off x="1043732" y="449726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3732" y="449726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Přímá spojnice 32"/>
          <p:cNvCxnSpPr>
            <a:stCxn id="28" idx="5"/>
            <a:endCxn id="42" idx="1"/>
          </p:cNvCxnSpPr>
          <p:nvPr/>
        </p:nvCxnSpPr>
        <p:spPr bwMode="auto">
          <a:xfrm>
            <a:off x="1152816" y="3893534"/>
            <a:ext cx="878728" cy="5036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0" name="Ovál 39"/>
          <p:cNvSpPr/>
          <p:nvPr/>
        </p:nvSpPr>
        <p:spPr bwMode="auto">
          <a:xfrm>
            <a:off x="2015728" y="380135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ál 40"/>
          <p:cNvSpPr/>
          <p:nvPr/>
        </p:nvSpPr>
        <p:spPr bwMode="auto">
          <a:xfrm>
            <a:off x="1060632" y="438140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ál 41"/>
          <p:cNvSpPr/>
          <p:nvPr/>
        </p:nvSpPr>
        <p:spPr bwMode="auto">
          <a:xfrm>
            <a:off x="2015728" y="438140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ál 42"/>
          <p:cNvSpPr/>
          <p:nvPr/>
        </p:nvSpPr>
        <p:spPr bwMode="auto">
          <a:xfrm>
            <a:off x="2987824" y="438063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Přímá spojnice 52"/>
          <p:cNvCxnSpPr>
            <a:stCxn id="28" idx="6"/>
            <a:endCxn id="40" idx="2"/>
          </p:cNvCxnSpPr>
          <p:nvPr/>
        </p:nvCxnSpPr>
        <p:spPr bwMode="auto">
          <a:xfrm>
            <a:off x="1168632" y="3855350"/>
            <a:ext cx="847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6" name="Přímá spojnice 55"/>
          <p:cNvCxnSpPr>
            <a:stCxn id="42" idx="0"/>
            <a:endCxn id="40" idx="4"/>
          </p:cNvCxnSpPr>
          <p:nvPr/>
        </p:nvCxnSpPr>
        <p:spPr bwMode="auto">
          <a:xfrm flipV="1">
            <a:off x="2069728" y="3909350"/>
            <a:ext cx="0" cy="4720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Přímá spojnice 60"/>
          <p:cNvCxnSpPr>
            <a:stCxn id="42" idx="2"/>
            <a:endCxn id="41" idx="6"/>
          </p:cNvCxnSpPr>
          <p:nvPr/>
        </p:nvCxnSpPr>
        <p:spPr bwMode="auto">
          <a:xfrm flipH="1">
            <a:off x="1168632" y="4435405"/>
            <a:ext cx="847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2" name="Přímá spojnice 61"/>
          <p:cNvCxnSpPr>
            <a:stCxn id="43" idx="2"/>
            <a:endCxn id="42" idx="6"/>
          </p:cNvCxnSpPr>
          <p:nvPr/>
        </p:nvCxnSpPr>
        <p:spPr bwMode="auto">
          <a:xfrm flipH="1">
            <a:off x="2123728" y="4434635"/>
            <a:ext cx="864096" cy="7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3" name="Přímá spojnice 62"/>
          <p:cNvCxnSpPr>
            <a:stCxn id="40" idx="5"/>
            <a:endCxn id="43" idx="1"/>
          </p:cNvCxnSpPr>
          <p:nvPr/>
        </p:nvCxnSpPr>
        <p:spPr bwMode="auto">
          <a:xfrm>
            <a:off x="2107912" y="3893534"/>
            <a:ext cx="895728" cy="50291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3" name="Zakřivená spojnice 92"/>
          <p:cNvCxnSpPr/>
          <p:nvPr/>
        </p:nvCxnSpPr>
        <p:spPr bwMode="auto">
          <a:xfrm flipH="1" flipV="1">
            <a:off x="1079101" y="3903101"/>
            <a:ext cx="12700" cy="504000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4" name="Zakřivená spojnice 93"/>
          <p:cNvCxnSpPr/>
          <p:nvPr/>
        </p:nvCxnSpPr>
        <p:spPr bwMode="auto">
          <a:xfrm>
            <a:off x="1131494" y="3898297"/>
            <a:ext cx="12700" cy="504000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8" name="Objek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870523"/>
              </p:ext>
            </p:extLst>
          </p:nvPr>
        </p:nvGraphicFramePr>
        <p:xfrm>
          <a:off x="1429172" y="35611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" name="Equation" r:id="rId13" imgW="190440" imgH="279360" progId="Equation.DSMT4">
                  <p:embed/>
                </p:oleObj>
              </mc:Choice>
              <mc:Fallback>
                <p:oleObj name="Equation" r:id="rId13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29172" y="3561163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k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540644"/>
              </p:ext>
            </p:extLst>
          </p:nvPr>
        </p:nvGraphicFramePr>
        <p:xfrm>
          <a:off x="1563688" y="390304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4" name="Equation" r:id="rId15" imgW="215640" imgH="279360" progId="Equation.DSMT4">
                  <p:embed/>
                </p:oleObj>
              </mc:Choice>
              <mc:Fallback>
                <p:oleObj name="Equation" r:id="rId1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63688" y="390304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k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919342"/>
              </p:ext>
            </p:extLst>
          </p:nvPr>
        </p:nvGraphicFramePr>
        <p:xfrm>
          <a:off x="2094617" y="404800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4617" y="404800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k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148565"/>
              </p:ext>
            </p:extLst>
          </p:nvPr>
        </p:nvGraphicFramePr>
        <p:xfrm>
          <a:off x="2536379" y="387739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36379" y="3877399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07055"/>
              </p:ext>
            </p:extLst>
          </p:nvPr>
        </p:nvGraphicFramePr>
        <p:xfrm>
          <a:off x="2483768" y="441662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83768" y="441662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k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187550"/>
              </p:ext>
            </p:extLst>
          </p:nvPr>
        </p:nvGraphicFramePr>
        <p:xfrm>
          <a:off x="1547788" y="441662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47788" y="441662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k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347626"/>
              </p:ext>
            </p:extLst>
          </p:nvPr>
        </p:nvGraphicFramePr>
        <p:xfrm>
          <a:off x="1283447" y="404800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83447" y="404800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k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592621"/>
              </p:ext>
            </p:extLst>
          </p:nvPr>
        </p:nvGraphicFramePr>
        <p:xfrm>
          <a:off x="707507" y="401540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" name="Equation" r:id="rId27" imgW="215640" imgH="279360" progId="Equation.DSMT4">
                  <p:embed/>
                </p:oleObj>
              </mc:Choice>
              <mc:Fallback>
                <p:oleObj name="Equation" r:id="rId2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07507" y="401540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k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54676"/>
              </p:ext>
            </p:extLst>
          </p:nvPr>
        </p:nvGraphicFramePr>
        <p:xfrm>
          <a:off x="5394325" y="3494344"/>
          <a:ext cx="17526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" name="Equation" r:id="rId29" imgW="1752480" imgH="1333440" progId="Equation.DSMT4">
                  <p:embed/>
                </p:oleObj>
              </mc:Choice>
              <mc:Fallback>
                <p:oleObj name="Equation" r:id="rId29" imgW="175248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394325" y="3494344"/>
                        <a:ext cx="17526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Pravá složená závorka 106"/>
          <p:cNvSpPr/>
          <p:nvPr/>
        </p:nvSpPr>
        <p:spPr bwMode="auto">
          <a:xfrm>
            <a:off x="7092280" y="3525147"/>
            <a:ext cx="144016" cy="129614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08" name="Objek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952796"/>
              </p:ext>
            </p:extLst>
          </p:nvPr>
        </p:nvGraphicFramePr>
        <p:xfrm>
          <a:off x="7329843" y="401923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" name="Equation" r:id="rId31" imgW="215640" imgH="279360" progId="Equation.DSMT4">
                  <p:embed/>
                </p:oleObj>
              </mc:Choice>
              <mc:Fallback>
                <p:oleObj name="Equation" r:id="rId3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29843" y="401923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k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93895"/>
              </p:ext>
            </p:extLst>
          </p:nvPr>
        </p:nvGraphicFramePr>
        <p:xfrm>
          <a:off x="7329843" y="374117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" name="Equation" r:id="rId32" imgW="215640" imgH="279360" progId="Equation.DSMT4">
                  <p:embed/>
                </p:oleObj>
              </mc:Choice>
              <mc:Fallback>
                <p:oleObj name="Equation" r:id="rId32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329843" y="374117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k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094314"/>
              </p:ext>
            </p:extLst>
          </p:nvPr>
        </p:nvGraphicFramePr>
        <p:xfrm>
          <a:off x="7321550" y="347732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" name="Equation" r:id="rId34" imgW="190440" imgH="279360" progId="Equation.DSMT4">
                  <p:embed/>
                </p:oleObj>
              </mc:Choice>
              <mc:Fallback>
                <p:oleObj name="Equation" r:id="rId34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321550" y="3477324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133033"/>
              </p:ext>
            </p:extLst>
          </p:nvPr>
        </p:nvGraphicFramePr>
        <p:xfrm>
          <a:off x="7329843" y="428034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5" name="Equation" r:id="rId36" imgW="215640" imgH="279360" progId="Equation.DSMT4">
                  <p:embed/>
                </p:oleObj>
              </mc:Choice>
              <mc:Fallback>
                <p:oleObj name="Equation" r:id="rId36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329843" y="4280349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242641"/>
              </p:ext>
            </p:extLst>
          </p:nvPr>
        </p:nvGraphicFramePr>
        <p:xfrm>
          <a:off x="7329843" y="456927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" name="Equation" r:id="rId38" imgW="215640" imgH="279360" progId="Equation.DSMT4">
                  <p:embed/>
                </p:oleObj>
              </mc:Choice>
              <mc:Fallback>
                <p:oleObj name="Equation" r:id="rId38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329843" y="456927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Pravá složená závorka 113"/>
          <p:cNvSpPr/>
          <p:nvPr/>
        </p:nvSpPr>
        <p:spPr bwMode="auto">
          <a:xfrm rot="16200000">
            <a:off x="6372200" y="2762676"/>
            <a:ext cx="144016" cy="129614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15" name="Objek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941496"/>
              </p:ext>
            </p:extLst>
          </p:nvPr>
        </p:nvGraphicFramePr>
        <p:xfrm>
          <a:off x="5815188" y="306115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" name="Equation" r:id="rId40" imgW="190440" imgH="279360" progId="Equation.DSMT4">
                  <p:embed/>
                </p:oleObj>
              </mc:Choice>
              <mc:Fallback>
                <p:oleObj name="Equation" r:id="rId40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188" y="306115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k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626451"/>
              </p:ext>
            </p:extLst>
          </p:nvPr>
        </p:nvGraphicFramePr>
        <p:xfrm>
          <a:off x="6069879" y="306115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" name="Equation" r:id="rId42" imgW="215640" imgH="279360" progId="Equation.DSMT4">
                  <p:embed/>
                </p:oleObj>
              </mc:Choice>
              <mc:Fallback>
                <p:oleObj name="Equation" r:id="rId4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879" y="306115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k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96865"/>
              </p:ext>
            </p:extLst>
          </p:nvPr>
        </p:nvGraphicFramePr>
        <p:xfrm>
          <a:off x="6357911" y="306115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" name="Equation" r:id="rId44" imgW="215640" imgH="279360" progId="Equation.DSMT4">
                  <p:embed/>
                </p:oleObj>
              </mc:Choice>
              <mc:Fallback>
                <p:oleObj name="Equation" r:id="rId4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11" y="306115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k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092306"/>
              </p:ext>
            </p:extLst>
          </p:nvPr>
        </p:nvGraphicFramePr>
        <p:xfrm>
          <a:off x="6588224" y="306115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" name="Equation" r:id="rId46" imgW="215640" imgH="279360" progId="Equation.DSMT4">
                  <p:embed/>
                </p:oleObj>
              </mc:Choice>
              <mc:Fallback>
                <p:oleObj name="Equation" r:id="rId4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06115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k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365884"/>
              </p:ext>
            </p:extLst>
          </p:nvPr>
        </p:nvGraphicFramePr>
        <p:xfrm>
          <a:off x="6842620" y="306115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" name="Equation" r:id="rId48" imgW="215640" imgH="279360" progId="Equation.DSMT4">
                  <p:embed/>
                </p:oleObj>
              </mc:Choice>
              <mc:Fallback>
                <p:oleObj name="Equation" r:id="rId4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620" y="306115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972000" y="2023973"/>
            <a:ext cx="8172000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diagonální prvek matice </a:t>
            </a:r>
            <a:r>
              <a:rPr lang="cs-CZ" b="0" i="1" dirty="0" err="1" smtClean="0"/>
              <a:t>a</a:t>
            </a:r>
            <a:r>
              <a:rPr lang="cs-CZ" b="0" i="1" baseline="-25000" dirty="0" err="1" smtClean="0"/>
              <a:t>ij</a:t>
            </a:r>
            <a:r>
              <a:rPr lang="cs-CZ" b="0" dirty="0" smtClean="0"/>
              <a:t> udává počet hran z vrcholu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cs-CZ" b="0" dirty="0" smtClean="0"/>
              <a:t> do vrcholu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cs-CZ" b="0" i="1" dirty="0" smtClean="0"/>
              <a:t> </a:t>
            </a:r>
            <a:r>
              <a:rPr lang="cs-CZ" b="0" dirty="0" smtClean="0"/>
              <a:t>(tzv. smyčka)</a:t>
            </a:r>
            <a:endParaRPr lang="cs-CZ" b="0" i="1" dirty="0"/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810000" y="217453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2" name="Objek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99262"/>
              </p:ext>
            </p:extLst>
          </p:nvPr>
        </p:nvGraphicFramePr>
        <p:xfrm>
          <a:off x="1040794" y="49498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" name="Equation" r:id="rId50" imgW="190440" imgH="279360" progId="Equation.DSMT4">
                  <p:embed/>
                </p:oleObj>
              </mc:Choice>
              <mc:Fallback>
                <p:oleObj name="Equation" r:id="rId50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0794" y="4949800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k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613930"/>
              </p:ext>
            </p:extLst>
          </p:nvPr>
        </p:nvGraphicFramePr>
        <p:xfrm>
          <a:off x="2038520" y="4949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" name="Equation" r:id="rId51" imgW="215640" imgH="279360" progId="Equation.DSMT4">
                  <p:embed/>
                </p:oleObj>
              </mc:Choice>
              <mc:Fallback>
                <p:oleObj name="Equation" r:id="rId5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8520" y="494980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k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00040"/>
              </p:ext>
            </p:extLst>
          </p:nvPr>
        </p:nvGraphicFramePr>
        <p:xfrm>
          <a:off x="2997350" y="595791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" name="Equation" r:id="rId52" imgW="215640" imgH="279360" progId="Equation.DSMT4">
                  <p:embed/>
                </p:oleObj>
              </mc:Choice>
              <mc:Fallback>
                <p:oleObj name="Equation" r:id="rId52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7350" y="595791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k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155629"/>
              </p:ext>
            </p:extLst>
          </p:nvPr>
        </p:nvGraphicFramePr>
        <p:xfrm>
          <a:off x="2030305" y="59582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" name="Equation" r:id="rId53" imgW="215640" imgH="279360" progId="Equation.DSMT4">
                  <p:embed/>
                </p:oleObj>
              </mc:Choice>
              <mc:Fallback>
                <p:oleObj name="Equation" r:id="rId5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0305" y="595821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Ovál 125"/>
          <p:cNvSpPr/>
          <p:nvPr/>
        </p:nvSpPr>
        <p:spPr bwMode="auto">
          <a:xfrm>
            <a:off x="1111225" y="526199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7" name="Objek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774711"/>
              </p:ext>
            </p:extLst>
          </p:nvPr>
        </p:nvGraphicFramePr>
        <p:xfrm>
          <a:off x="1094325" y="595791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" name="Equation" r:id="rId54" imgW="215640" imgH="279360" progId="Equation.DSMT4">
                  <p:embed/>
                </p:oleObj>
              </mc:Choice>
              <mc:Fallback>
                <p:oleObj name="Equation" r:id="rId54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4325" y="595791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8" name="Přímá spojnice 127"/>
          <p:cNvCxnSpPr>
            <a:stCxn id="126" idx="5"/>
            <a:endCxn id="131" idx="1"/>
          </p:cNvCxnSpPr>
          <p:nvPr/>
        </p:nvCxnSpPr>
        <p:spPr bwMode="auto">
          <a:xfrm>
            <a:off x="1203409" y="5354179"/>
            <a:ext cx="878728" cy="5036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9" name="Ovál 128"/>
          <p:cNvSpPr/>
          <p:nvPr/>
        </p:nvSpPr>
        <p:spPr bwMode="auto">
          <a:xfrm>
            <a:off x="2066321" y="526199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ál 129"/>
          <p:cNvSpPr/>
          <p:nvPr/>
        </p:nvSpPr>
        <p:spPr bwMode="auto">
          <a:xfrm>
            <a:off x="1111225" y="584205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Ovál 130"/>
          <p:cNvSpPr/>
          <p:nvPr/>
        </p:nvSpPr>
        <p:spPr bwMode="auto">
          <a:xfrm>
            <a:off x="2066321" y="584205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Ovál 131"/>
          <p:cNvSpPr/>
          <p:nvPr/>
        </p:nvSpPr>
        <p:spPr bwMode="auto">
          <a:xfrm>
            <a:off x="3038417" y="584128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3" name="Přímá spojnice 132"/>
          <p:cNvCxnSpPr>
            <a:stCxn id="126" idx="6"/>
            <a:endCxn id="129" idx="2"/>
          </p:cNvCxnSpPr>
          <p:nvPr/>
        </p:nvCxnSpPr>
        <p:spPr bwMode="auto">
          <a:xfrm>
            <a:off x="1219225" y="5315995"/>
            <a:ext cx="847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133"/>
          <p:cNvCxnSpPr>
            <a:stCxn id="131" idx="0"/>
            <a:endCxn id="129" idx="4"/>
          </p:cNvCxnSpPr>
          <p:nvPr/>
        </p:nvCxnSpPr>
        <p:spPr bwMode="auto">
          <a:xfrm flipV="1">
            <a:off x="2120321" y="5369995"/>
            <a:ext cx="0" cy="4720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5" name="Přímá spojnice 134"/>
          <p:cNvCxnSpPr>
            <a:stCxn id="131" idx="2"/>
            <a:endCxn id="130" idx="6"/>
          </p:cNvCxnSpPr>
          <p:nvPr/>
        </p:nvCxnSpPr>
        <p:spPr bwMode="auto">
          <a:xfrm flipH="1">
            <a:off x="1219225" y="5896050"/>
            <a:ext cx="847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6" name="Přímá spojnice 135"/>
          <p:cNvCxnSpPr>
            <a:stCxn id="132" idx="2"/>
            <a:endCxn id="131" idx="6"/>
          </p:cNvCxnSpPr>
          <p:nvPr/>
        </p:nvCxnSpPr>
        <p:spPr bwMode="auto">
          <a:xfrm flipH="1">
            <a:off x="2174321" y="5895280"/>
            <a:ext cx="864096" cy="7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7" name="Přímá spojnice 136"/>
          <p:cNvCxnSpPr>
            <a:stCxn id="129" idx="5"/>
            <a:endCxn id="132" idx="1"/>
          </p:cNvCxnSpPr>
          <p:nvPr/>
        </p:nvCxnSpPr>
        <p:spPr bwMode="auto">
          <a:xfrm>
            <a:off x="2158505" y="5354179"/>
            <a:ext cx="895728" cy="50291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8" name="Zakřivená spojnice 137"/>
          <p:cNvCxnSpPr/>
          <p:nvPr/>
        </p:nvCxnSpPr>
        <p:spPr bwMode="auto">
          <a:xfrm flipH="1" flipV="1">
            <a:off x="1129694" y="5363746"/>
            <a:ext cx="12700" cy="504000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9" name="Zakřivená spojnice 138"/>
          <p:cNvCxnSpPr/>
          <p:nvPr/>
        </p:nvCxnSpPr>
        <p:spPr bwMode="auto">
          <a:xfrm>
            <a:off x="1182087" y="5358942"/>
            <a:ext cx="12700" cy="504000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0" name="Objek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022575"/>
              </p:ext>
            </p:extLst>
          </p:nvPr>
        </p:nvGraphicFramePr>
        <p:xfrm>
          <a:off x="1479765" y="502180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" name="Equation" r:id="rId55" imgW="190440" imgH="279360" progId="Equation.DSMT4">
                  <p:embed/>
                </p:oleObj>
              </mc:Choice>
              <mc:Fallback>
                <p:oleObj name="Equation" r:id="rId55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479765" y="5021808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k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565695"/>
              </p:ext>
            </p:extLst>
          </p:nvPr>
        </p:nvGraphicFramePr>
        <p:xfrm>
          <a:off x="1614281" y="53636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" name="Equation" r:id="rId57" imgW="215640" imgH="279360" progId="Equation.DSMT4">
                  <p:embed/>
                </p:oleObj>
              </mc:Choice>
              <mc:Fallback>
                <p:oleObj name="Equation" r:id="rId5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1614281" y="536369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k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296953"/>
              </p:ext>
            </p:extLst>
          </p:nvPr>
        </p:nvGraphicFramePr>
        <p:xfrm>
          <a:off x="2145210" y="550865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" name="Equation" r:id="rId59" imgW="215640" imgH="279360" progId="Equation.DSMT4">
                  <p:embed/>
                </p:oleObj>
              </mc:Choice>
              <mc:Fallback>
                <p:oleObj name="Equation" r:id="rId5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2145210" y="550865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k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282648"/>
              </p:ext>
            </p:extLst>
          </p:nvPr>
        </p:nvGraphicFramePr>
        <p:xfrm>
          <a:off x="2572683" y="536185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" name="Equation" r:id="rId61" imgW="215640" imgH="279360" progId="Equation.DSMT4">
                  <p:embed/>
                </p:oleObj>
              </mc:Choice>
              <mc:Fallback>
                <p:oleObj name="Equation" r:id="rId6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2572683" y="5361859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k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14461"/>
              </p:ext>
            </p:extLst>
          </p:nvPr>
        </p:nvGraphicFramePr>
        <p:xfrm>
          <a:off x="2534361" y="58772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" name="Equation" r:id="rId63" imgW="215640" imgH="279360" progId="Equation.DSMT4">
                  <p:embed/>
                </p:oleObj>
              </mc:Choice>
              <mc:Fallback>
                <p:oleObj name="Equation" r:id="rId6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2534361" y="587727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k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875359"/>
              </p:ext>
            </p:extLst>
          </p:nvPr>
        </p:nvGraphicFramePr>
        <p:xfrm>
          <a:off x="1598381" y="58772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" name="Equation" r:id="rId65" imgW="215640" imgH="279360" progId="Equation.DSMT4">
                  <p:embed/>
                </p:oleObj>
              </mc:Choice>
              <mc:Fallback>
                <p:oleObj name="Equation" r:id="rId6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1598381" y="587727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k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876631"/>
              </p:ext>
            </p:extLst>
          </p:nvPr>
        </p:nvGraphicFramePr>
        <p:xfrm>
          <a:off x="1334040" y="550865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" name="Equation" r:id="rId67" imgW="215640" imgH="279360" progId="Equation.DSMT4">
                  <p:embed/>
                </p:oleObj>
              </mc:Choice>
              <mc:Fallback>
                <p:oleObj name="Equation" r:id="rId6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334040" y="550865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k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021901"/>
              </p:ext>
            </p:extLst>
          </p:nvPr>
        </p:nvGraphicFramePr>
        <p:xfrm>
          <a:off x="758100" y="547604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" name="Equation" r:id="rId69" imgW="215640" imgH="279360" progId="Equation.DSMT4">
                  <p:embed/>
                </p:oleObj>
              </mc:Choice>
              <mc:Fallback>
                <p:oleObj name="Equation" r:id="rId6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8100" y="547604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k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712524"/>
              </p:ext>
            </p:extLst>
          </p:nvPr>
        </p:nvGraphicFramePr>
        <p:xfrm>
          <a:off x="5364088" y="5085184"/>
          <a:ext cx="1778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" name="Equation" r:id="rId71" imgW="1777680" imgH="1333440" progId="Equation.DSMT4">
                  <p:embed/>
                </p:oleObj>
              </mc:Choice>
              <mc:Fallback>
                <p:oleObj name="Equation" r:id="rId71" imgW="177768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5364088" y="5085184"/>
                        <a:ext cx="17780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Zakřivená spojnice 6"/>
          <p:cNvCxnSpPr>
            <a:stCxn id="132" idx="0"/>
            <a:endCxn id="132" idx="5"/>
          </p:cNvCxnSpPr>
          <p:nvPr/>
        </p:nvCxnSpPr>
        <p:spPr bwMode="auto">
          <a:xfrm rot="16200000" flipH="1">
            <a:off x="3065417" y="5868280"/>
            <a:ext cx="92184" cy="38184"/>
          </a:xfrm>
          <a:prstGeom prst="curvedConnector5">
            <a:avLst>
              <a:gd name="adj1" fmla="val -113659"/>
              <a:gd name="adj2" fmla="val 740101"/>
              <a:gd name="adj3" fmla="val 16716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5" name="Objek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770513"/>
              </p:ext>
            </p:extLst>
          </p:nvPr>
        </p:nvGraphicFramePr>
        <p:xfrm>
          <a:off x="3387725" y="5639941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" name="Equation" r:id="rId73" imgW="279360" imgH="279360" progId="Equation.DSMT4">
                  <p:embed/>
                </p:oleObj>
              </mc:Choice>
              <mc:Fallback>
                <p:oleObj name="Equation" r:id="rId73" imgW="279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3387725" y="5639941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Zakřivená spojnice 10"/>
          <p:cNvCxnSpPr>
            <a:stCxn id="129" idx="6"/>
            <a:endCxn id="132" idx="0"/>
          </p:cNvCxnSpPr>
          <p:nvPr/>
        </p:nvCxnSpPr>
        <p:spPr bwMode="auto">
          <a:xfrm>
            <a:off x="2174321" y="5315995"/>
            <a:ext cx="918096" cy="5252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09" name="Objek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166994"/>
              </p:ext>
            </p:extLst>
          </p:nvPr>
        </p:nvGraphicFramePr>
        <p:xfrm>
          <a:off x="2743200" y="51763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" name="Equation" r:id="rId75" imgW="215640" imgH="279360" progId="Equation.DSMT4">
                  <p:embed/>
                </p:oleObj>
              </mc:Choice>
              <mc:Fallback>
                <p:oleObj name="Equation" r:id="rId7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2743200" y="517639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Text Box 9"/>
          <p:cNvSpPr txBox="1">
            <a:spLocks noChangeArrowheads="1"/>
          </p:cNvSpPr>
          <p:nvPr/>
        </p:nvSpPr>
        <p:spPr bwMode="auto">
          <a:xfrm>
            <a:off x="407329" y="3147651"/>
            <a:ext cx="38046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1" dirty="0" smtClean="0">
                <a:solidFill>
                  <a:srgbClr val="FF0000"/>
                </a:solidFill>
              </a:rPr>
              <a:t>Vytvořte matici sousednosti pro graf</a:t>
            </a:r>
            <a:endParaRPr lang="cs-CZ" sz="1600" b="0" dirty="0">
              <a:solidFill>
                <a:srgbClr val="FF0000"/>
              </a:solidFill>
            </a:endParaRP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640800" y="1506270"/>
            <a:ext cx="21030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pro orientovaný graf</a:t>
            </a:r>
            <a:endParaRPr lang="cs-CZ" b="0" dirty="0"/>
          </a:p>
        </p:txBody>
      </p:sp>
      <p:sp>
        <p:nvSpPr>
          <p:cNvPr id="151" name="Zaoblený obdélník 150"/>
          <p:cNvSpPr/>
          <p:nvPr/>
        </p:nvSpPr>
        <p:spPr bwMode="auto">
          <a:xfrm>
            <a:off x="482400" y="16414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199367"/>
              </p:ext>
            </p:extLst>
          </p:nvPr>
        </p:nvGraphicFramePr>
        <p:xfrm>
          <a:off x="2697163" y="1543050"/>
          <a:ext cx="95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" name="Equation" r:id="rId77" imgW="952200" imgH="291960" progId="Equation.DSMT4">
                  <p:embed/>
                </p:oleObj>
              </mc:Choice>
              <mc:Fallback>
                <p:oleObj name="Equation" r:id="rId77" imgW="952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1543050"/>
                        <a:ext cx="952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102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 animBg="1"/>
      <p:bldP spid="18" grpId="0" animBg="1"/>
      <p:bldP spid="19" grpId="0"/>
      <p:bldP spid="28" grpId="0" animBg="1"/>
      <p:bldP spid="40" grpId="0" animBg="1"/>
      <p:bldP spid="41" grpId="0" animBg="1"/>
      <p:bldP spid="42" grpId="0" animBg="1"/>
      <p:bldP spid="43" grpId="0" animBg="1"/>
      <p:bldP spid="107" grpId="0" animBg="1"/>
      <p:bldP spid="114" grpId="0" animBg="1"/>
      <p:bldP spid="120" grpId="0"/>
      <p:bldP spid="121" grpId="0" animBg="1"/>
      <p:bldP spid="126" grpId="0" animBg="1"/>
      <p:bldP spid="129" grpId="0" animBg="1"/>
      <p:bldP spid="130" grpId="0" animBg="1"/>
      <p:bldP spid="131" grpId="0" animBg="1"/>
      <p:bldP spid="132" grpId="0" animBg="1"/>
      <p:bldP spid="149" grpId="0"/>
      <p:bldP spid="150" grpId="0"/>
      <p:bldP spid="1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56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Explicitní Reprezentace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Matice </a:t>
            </a:r>
            <a:r>
              <a:rPr lang="cs-CZ" sz="2000" b="1" dirty="0"/>
              <a:t>sousednosti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800" y="1181363"/>
            <a:ext cx="6883528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existuje varianta pro ohodnocené prosté grafy, matici označme </a:t>
            </a:r>
            <a:r>
              <a:rPr lang="cs-CZ" b="1" dirty="0" smtClean="0"/>
              <a:t>W</a:t>
            </a:r>
            <a:endParaRPr lang="cs-CZ" b="1" dirty="0"/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Zaoblený obdélník 17"/>
          <p:cNvSpPr/>
          <p:nvPr/>
        </p:nvSpPr>
        <p:spPr bwMode="auto">
          <a:xfrm>
            <a:off x="238263" y="2782469"/>
            <a:ext cx="8712968" cy="2158699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Obdélník 2"/>
          <p:cNvSpPr>
            <a:spLocks noChangeArrowheads="1"/>
          </p:cNvSpPr>
          <p:nvPr/>
        </p:nvSpPr>
        <p:spPr bwMode="auto">
          <a:xfrm>
            <a:off x="349337" y="2780928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997589"/>
              </p:ext>
            </p:extLst>
          </p:nvPr>
        </p:nvGraphicFramePr>
        <p:xfrm>
          <a:off x="1422249" y="348915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2249" y="3489155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266254"/>
              </p:ext>
            </p:extLst>
          </p:nvPr>
        </p:nvGraphicFramePr>
        <p:xfrm>
          <a:off x="2419975" y="348915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9975" y="348915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545862"/>
              </p:ext>
            </p:extLst>
          </p:nvPr>
        </p:nvGraphicFramePr>
        <p:xfrm>
          <a:off x="3419996" y="449757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9996" y="449757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653514"/>
              </p:ext>
            </p:extLst>
          </p:nvPr>
        </p:nvGraphicFramePr>
        <p:xfrm>
          <a:off x="2411760" y="449757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1760" y="449757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ál 27"/>
          <p:cNvSpPr/>
          <p:nvPr/>
        </p:nvSpPr>
        <p:spPr bwMode="auto">
          <a:xfrm>
            <a:off x="1492680" y="380135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9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535467"/>
              </p:ext>
            </p:extLst>
          </p:nvPr>
        </p:nvGraphicFramePr>
        <p:xfrm>
          <a:off x="1475780" y="449726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5780" y="449726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Přímá spojnice 32"/>
          <p:cNvCxnSpPr>
            <a:stCxn id="28" idx="5"/>
            <a:endCxn id="42" idx="1"/>
          </p:cNvCxnSpPr>
          <p:nvPr/>
        </p:nvCxnSpPr>
        <p:spPr bwMode="auto">
          <a:xfrm>
            <a:off x="1584864" y="3893534"/>
            <a:ext cx="878728" cy="5036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0" name="Ovál 39"/>
          <p:cNvSpPr/>
          <p:nvPr/>
        </p:nvSpPr>
        <p:spPr bwMode="auto">
          <a:xfrm>
            <a:off x="2447776" y="380135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ál 40"/>
          <p:cNvSpPr/>
          <p:nvPr/>
        </p:nvSpPr>
        <p:spPr bwMode="auto">
          <a:xfrm>
            <a:off x="1492680" y="438140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ál 41"/>
          <p:cNvSpPr/>
          <p:nvPr/>
        </p:nvSpPr>
        <p:spPr bwMode="auto">
          <a:xfrm>
            <a:off x="2447776" y="438140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ál 42"/>
          <p:cNvSpPr/>
          <p:nvPr/>
        </p:nvSpPr>
        <p:spPr bwMode="auto">
          <a:xfrm>
            <a:off x="3419872" y="438063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Přímá spojnice 52"/>
          <p:cNvCxnSpPr>
            <a:stCxn id="28" idx="6"/>
            <a:endCxn id="40" idx="2"/>
          </p:cNvCxnSpPr>
          <p:nvPr/>
        </p:nvCxnSpPr>
        <p:spPr bwMode="auto">
          <a:xfrm>
            <a:off x="1600680" y="3855350"/>
            <a:ext cx="847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6" name="Přímá spojnice 55"/>
          <p:cNvCxnSpPr>
            <a:stCxn id="42" idx="0"/>
            <a:endCxn id="40" idx="4"/>
          </p:cNvCxnSpPr>
          <p:nvPr/>
        </p:nvCxnSpPr>
        <p:spPr bwMode="auto">
          <a:xfrm flipV="1">
            <a:off x="2501776" y="3909350"/>
            <a:ext cx="0" cy="4720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Přímá spojnice 60"/>
          <p:cNvCxnSpPr>
            <a:stCxn id="42" idx="2"/>
            <a:endCxn id="41" idx="6"/>
          </p:cNvCxnSpPr>
          <p:nvPr/>
        </p:nvCxnSpPr>
        <p:spPr bwMode="auto">
          <a:xfrm flipH="1">
            <a:off x="1600680" y="4435405"/>
            <a:ext cx="847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2" name="Přímá spojnice 61"/>
          <p:cNvCxnSpPr>
            <a:stCxn id="43" idx="2"/>
            <a:endCxn id="42" idx="6"/>
          </p:cNvCxnSpPr>
          <p:nvPr/>
        </p:nvCxnSpPr>
        <p:spPr bwMode="auto">
          <a:xfrm flipH="1">
            <a:off x="2555776" y="4434635"/>
            <a:ext cx="864096" cy="7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3" name="Přímá spojnice 62"/>
          <p:cNvCxnSpPr>
            <a:stCxn id="40" idx="5"/>
            <a:endCxn id="43" idx="1"/>
          </p:cNvCxnSpPr>
          <p:nvPr/>
        </p:nvCxnSpPr>
        <p:spPr bwMode="auto">
          <a:xfrm>
            <a:off x="2539960" y="3893534"/>
            <a:ext cx="895728" cy="50291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3" name="Zakřivená spojnice 92"/>
          <p:cNvCxnSpPr/>
          <p:nvPr/>
        </p:nvCxnSpPr>
        <p:spPr bwMode="auto">
          <a:xfrm flipH="1" flipV="1">
            <a:off x="1511149" y="3903101"/>
            <a:ext cx="12700" cy="504000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4" name="Zakřivená spojnice 93"/>
          <p:cNvCxnSpPr/>
          <p:nvPr/>
        </p:nvCxnSpPr>
        <p:spPr bwMode="auto">
          <a:xfrm>
            <a:off x="1563542" y="3898297"/>
            <a:ext cx="12700" cy="504000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8" name="Objek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293688"/>
              </p:ext>
            </p:extLst>
          </p:nvPr>
        </p:nvGraphicFramePr>
        <p:xfrm>
          <a:off x="1829048" y="3592513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13" imgW="253800" imgH="215640" progId="Equation.DSMT4">
                  <p:embed/>
                </p:oleObj>
              </mc:Choice>
              <mc:Fallback>
                <p:oleObj name="Equation" r:id="rId13" imgW="253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9048" y="3592513"/>
                        <a:ext cx="254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k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84967"/>
              </p:ext>
            </p:extLst>
          </p:nvPr>
        </p:nvGraphicFramePr>
        <p:xfrm>
          <a:off x="1979712" y="3922713"/>
          <a:ext cx="317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15" imgW="317160" imgH="241200" progId="Equation.DSMT4">
                  <p:embed/>
                </p:oleObj>
              </mc:Choice>
              <mc:Fallback>
                <p:oleObj name="Equation" r:id="rId15" imgW="317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9712" y="3922713"/>
                        <a:ext cx="317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k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986173"/>
              </p:ext>
            </p:extLst>
          </p:nvPr>
        </p:nvGraphicFramePr>
        <p:xfrm>
          <a:off x="2557711" y="407987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17" imgW="152280" imgH="215640" progId="Equation.DSMT4">
                  <p:embed/>
                </p:oleObj>
              </mc:Choice>
              <mc:Fallback>
                <p:oleObj name="Equation" r:id="rId17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57711" y="4079875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k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424165"/>
              </p:ext>
            </p:extLst>
          </p:nvPr>
        </p:nvGraphicFramePr>
        <p:xfrm>
          <a:off x="2918073" y="3895725"/>
          <a:ext cx="317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19" imgW="317160" imgH="241200" progId="Equation.DSMT4">
                  <p:embed/>
                </p:oleObj>
              </mc:Choice>
              <mc:Fallback>
                <p:oleObj name="Equation" r:id="rId19" imgW="317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18073" y="3895725"/>
                        <a:ext cx="317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633660"/>
              </p:ext>
            </p:extLst>
          </p:nvPr>
        </p:nvGraphicFramePr>
        <p:xfrm>
          <a:off x="2884736" y="4483844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Equation" r:id="rId21" imgW="279360" imgH="241200" progId="Equation.DSMT4">
                  <p:embed/>
                </p:oleObj>
              </mc:Choice>
              <mc:Fallback>
                <p:oleObj name="Equation" r:id="rId21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84736" y="4483844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k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18230"/>
              </p:ext>
            </p:extLst>
          </p:nvPr>
        </p:nvGraphicFramePr>
        <p:xfrm>
          <a:off x="1763688" y="4117975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Equation" r:id="rId23" imgW="114120" imgH="203040" progId="Equation.DSMT4">
                  <p:embed/>
                </p:oleObj>
              </mc:Choice>
              <mc:Fallback>
                <p:oleObj name="Equation" r:id="rId23" imgW="114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63688" y="4117975"/>
                        <a:ext cx="114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k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621103"/>
              </p:ext>
            </p:extLst>
          </p:nvPr>
        </p:nvGraphicFramePr>
        <p:xfrm>
          <a:off x="1887103" y="4471018"/>
          <a:ext cx="317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25" imgW="317160" imgH="241200" progId="Equation.DSMT4">
                  <p:embed/>
                </p:oleObj>
              </mc:Choice>
              <mc:Fallback>
                <p:oleObj name="Equation" r:id="rId25" imgW="317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887103" y="4471018"/>
                        <a:ext cx="317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k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805212"/>
              </p:ext>
            </p:extLst>
          </p:nvPr>
        </p:nvGraphicFramePr>
        <p:xfrm>
          <a:off x="1043608" y="4033838"/>
          <a:ext cx="317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27" imgW="317160" imgH="241200" progId="Equation.DSMT4">
                  <p:embed/>
                </p:oleObj>
              </mc:Choice>
              <mc:Fallback>
                <p:oleObj name="Equation" r:id="rId27" imgW="317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43608" y="4033838"/>
                        <a:ext cx="317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k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869935"/>
              </p:ext>
            </p:extLst>
          </p:nvPr>
        </p:nvGraphicFramePr>
        <p:xfrm>
          <a:off x="5403325" y="3478627"/>
          <a:ext cx="2413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29" imgW="2412720" imgH="1333440" progId="Equation.DSMT4">
                  <p:embed/>
                </p:oleObj>
              </mc:Choice>
              <mc:Fallback>
                <p:oleObj name="Equation" r:id="rId29" imgW="241272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403325" y="3478627"/>
                        <a:ext cx="24130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Text Box 9"/>
          <p:cNvSpPr txBox="1">
            <a:spLocks noChangeArrowheads="1"/>
          </p:cNvSpPr>
          <p:nvPr/>
        </p:nvSpPr>
        <p:spPr bwMode="auto">
          <a:xfrm>
            <a:off x="407329" y="3147651"/>
            <a:ext cx="46718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Vytvořte matici sousednosti pro </a:t>
            </a:r>
            <a:r>
              <a:rPr lang="cs-CZ" b="0" dirty="0" smtClean="0"/>
              <a:t>ohodnocený </a:t>
            </a:r>
            <a:r>
              <a:rPr lang="cs-CZ" sz="1600" b="0" dirty="0" smtClean="0"/>
              <a:t>graf</a:t>
            </a:r>
            <a:endParaRPr lang="cs-CZ" sz="1600" b="0" dirty="0"/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640799" y="1490881"/>
            <a:ext cx="3953947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pro prostý ohodnocený orientovaný graf</a:t>
            </a:r>
            <a:endParaRPr lang="cs-CZ" b="0" dirty="0"/>
          </a:p>
        </p:txBody>
      </p:sp>
      <p:sp>
        <p:nvSpPr>
          <p:cNvPr id="151" name="Zaoblený obdélník 150"/>
          <p:cNvSpPr/>
          <p:nvPr/>
        </p:nvSpPr>
        <p:spPr bwMode="auto">
          <a:xfrm>
            <a:off x="482400" y="16414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532601"/>
              </p:ext>
            </p:extLst>
          </p:nvPr>
        </p:nvGraphicFramePr>
        <p:xfrm>
          <a:off x="4543772" y="1547739"/>
          <a:ext cx="247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31" imgW="2476440" imgH="304560" progId="Equation.DSMT4">
                  <p:embed/>
                </p:oleObj>
              </mc:Choice>
              <mc:Fallback>
                <p:oleObj name="Equation" r:id="rId31" imgW="24764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772" y="1547739"/>
                        <a:ext cx="2476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41710"/>
              </p:ext>
            </p:extLst>
          </p:nvPr>
        </p:nvGraphicFramePr>
        <p:xfrm>
          <a:off x="2627784" y="1988840"/>
          <a:ext cx="318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Equation" r:id="rId33" imgW="3187440" imgH="647640" progId="Equation.DSMT4">
                  <p:embed/>
                </p:oleObj>
              </mc:Choice>
              <mc:Fallback>
                <p:oleObj name="Equation" r:id="rId33" imgW="318744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988840"/>
                        <a:ext cx="3187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83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8" grpId="0" animBg="1"/>
      <p:bldP spid="40" grpId="0" animBg="1"/>
      <p:bldP spid="41" grpId="0" animBg="1"/>
      <p:bldP spid="42" grpId="0" animBg="1"/>
      <p:bldP spid="43" grpId="0" animBg="1"/>
      <p:bldP spid="149" grpId="0"/>
      <p:bldP spid="150" grpId="0"/>
      <p:bldP spid="1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56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Explicitní Reprezentace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Matice </a:t>
            </a:r>
            <a:r>
              <a:rPr lang="cs-CZ" sz="2000" b="1" dirty="0"/>
              <a:t>sousednosti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800" y="1196752"/>
            <a:ext cx="21030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paměťová náročnost</a:t>
            </a:r>
            <a:endParaRPr lang="cs-CZ" b="0" dirty="0"/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06413"/>
              </p:ext>
            </p:extLst>
          </p:nvPr>
        </p:nvGraphicFramePr>
        <p:xfrm>
          <a:off x="3907284" y="1233341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520560" imgH="368280" progId="Equation.DSMT4">
                  <p:embed/>
                </p:oleObj>
              </mc:Choice>
              <mc:Fallback>
                <p:oleObj name="Equation" r:id="rId3" imgW="5205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7284" y="1233341"/>
                        <a:ext cx="520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40800" y="1540576"/>
            <a:ext cx="35705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čas potřebný k vyjmenování hran</a:t>
            </a:r>
            <a:endParaRPr lang="cs-CZ" b="0" dirty="0"/>
          </a:p>
        </p:txBody>
      </p:sp>
      <p:sp>
        <p:nvSpPr>
          <p:cNvPr id="15" name="Zaoblený obdélník 14"/>
          <p:cNvSpPr/>
          <p:nvPr/>
        </p:nvSpPr>
        <p:spPr bwMode="auto">
          <a:xfrm>
            <a:off x="482400" y="16576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029403"/>
              </p:ext>
            </p:extLst>
          </p:nvPr>
        </p:nvGraphicFramePr>
        <p:xfrm>
          <a:off x="3941763" y="1584325"/>
          <a:ext cx="431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431640" imgH="291960" progId="Equation.DSMT4">
                  <p:embed/>
                </p:oleObj>
              </mc:Choice>
              <mc:Fallback>
                <p:oleObj name="Equation" r:id="rId5" imgW="4316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1763" y="1584325"/>
                        <a:ext cx="431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640800" y="2164206"/>
            <a:ext cx="7646166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výhodná reprezentace pro </a:t>
            </a:r>
            <a:r>
              <a:rPr lang="cs-CZ" b="0" dirty="0"/>
              <a:t>husté grafy (mnohem častější jsou však řídké grafy</a:t>
            </a:r>
            <a:r>
              <a:rPr lang="cs-CZ" b="0" dirty="0" smtClean="0"/>
              <a:t>) </a:t>
            </a:r>
            <a:endParaRPr lang="cs-CZ" b="0" dirty="0"/>
          </a:p>
        </p:txBody>
      </p:sp>
      <p:sp>
        <p:nvSpPr>
          <p:cNvPr id="19" name="Zaoblený obdélník 18"/>
          <p:cNvSpPr/>
          <p:nvPr/>
        </p:nvSpPr>
        <p:spPr bwMode="auto">
          <a:xfrm>
            <a:off x="482400" y="230571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40800" y="2442374"/>
            <a:ext cx="407461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 smtClean="0"/>
              <a:t>hustý graf  má alespoň c.n</a:t>
            </a:r>
            <a:r>
              <a:rPr lang="cs-CZ" b="0" baseline="30000" dirty="0" smtClean="0"/>
              <a:t>2</a:t>
            </a:r>
            <a:r>
              <a:rPr lang="cs-CZ" b="0" dirty="0" smtClean="0"/>
              <a:t> hran, kde </a:t>
            </a:r>
            <a:r>
              <a:rPr lang="cs-CZ" b="0" i="1" dirty="0" smtClean="0"/>
              <a:t>c</a:t>
            </a:r>
            <a:r>
              <a:rPr lang="en-US" b="0" dirty="0" smtClean="0"/>
              <a:t>&gt;0</a:t>
            </a:r>
            <a:endParaRPr lang="cs-CZ" b="0" i="1" dirty="0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640800" y="1829435"/>
            <a:ext cx="7487024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umožňuje v konstantní čase ověřit zda jsou dva vrcholy spojeny hranou</a:t>
            </a:r>
            <a:endParaRPr lang="cs-CZ" b="0" dirty="0"/>
          </a:p>
        </p:txBody>
      </p:sp>
      <p:sp>
        <p:nvSpPr>
          <p:cNvPr id="22" name="Zaoblený obdélník 21"/>
          <p:cNvSpPr/>
          <p:nvPr/>
        </p:nvSpPr>
        <p:spPr bwMode="auto">
          <a:xfrm>
            <a:off x="482400" y="196188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256692"/>
              </p:ext>
            </p:extLst>
          </p:nvPr>
        </p:nvGraphicFramePr>
        <p:xfrm>
          <a:off x="7361458" y="1903337"/>
          <a:ext cx="393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7" imgW="393480" imgH="291960" progId="Equation.DSMT4">
                  <p:embed/>
                </p:oleObj>
              </mc:Choice>
              <mc:Fallback>
                <p:oleObj name="Equation" r:id="rId7" imgW="3934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61458" y="1903337"/>
                        <a:ext cx="393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13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14" grpId="0"/>
      <p:bldP spid="15" grpId="0" animBg="1"/>
      <p:bldP spid="18" grpId="0"/>
      <p:bldP spid="19" grpId="0" animBg="1"/>
      <p:bldP spid="20" grpId="0"/>
      <p:bldP spid="21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455651" cy="623004"/>
            <a:chOff x="5466145" y="3479527"/>
            <a:chExt cx="1455651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861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1140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56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Explicitní Reprezentace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Incidenční </a:t>
            </a:r>
            <a:r>
              <a:rPr lang="cs-CZ" sz="2000" b="1" dirty="0"/>
              <a:t>matice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800" y="1181363"/>
            <a:ext cx="8395696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konečný graf </a:t>
            </a:r>
            <a:r>
              <a:rPr lang="cs-CZ" b="0" i="1" dirty="0" smtClean="0"/>
              <a:t>G</a:t>
            </a:r>
            <a:r>
              <a:rPr lang="cs-CZ" b="0" dirty="0" smtClean="0"/>
              <a:t> o </a:t>
            </a:r>
            <a:r>
              <a:rPr lang="cs-CZ" b="0" i="1" dirty="0" smtClean="0"/>
              <a:t>n</a:t>
            </a:r>
            <a:r>
              <a:rPr lang="cs-CZ" b="0" dirty="0" smtClean="0"/>
              <a:t> vrcholech a </a:t>
            </a:r>
            <a:r>
              <a:rPr lang="cs-CZ" b="0" i="1" dirty="0" smtClean="0"/>
              <a:t>m</a:t>
            </a:r>
            <a:r>
              <a:rPr lang="cs-CZ" b="0" dirty="0" smtClean="0"/>
              <a:t> hranách je reprezentován maticí </a:t>
            </a:r>
            <a:r>
              <a:rPr lang="cs-CZ" b="1" dirty="0" smtClean="0"/>
              <a:t>B</a:t>
            </a:r>
            <a:r>
              <a:rPr lang="cs-CZ" b="0" dirty="0" smtClean="0"/>
              <a:t> o rozměrech </a:t>
            </a:r>
            <a:r>
              <a:rPr lang="cs-CZ" b="0" i="1" dirty="0" smtClean="0"/>
              <a:t>n</a:t>
            </a:r>
            <a:r>
              <a:rPr lang="cs-CZ" b="0" dirty="0" smtClean="0"/>
              <a:t> x </a:t>
            </a:r>
            <a:r>
              <a:rPr lang="cs-CZ" b="0" i="1" dirty="0" smtClean="0"/>
              <a:t>m</a:t>
            </a:r>
            <a:r>
              <a:rPr lang="cs-CZ" b="0" dirty="0" smtClean="0"/>
              <a:t> </a:t>
            </a:r>
            <a:endParaRPr lang="cs-CZ" b="0" dirty="0"/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640800" y="1445616"/>
            <a:ext cx="3499152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prvky matice pro orientovaný graf</a:t>
            </a:r>
            <a:endParaRPr lang="cs-CZ" b="0" i="1" dirty="0"/>
          </a:p>
        </p:txBody>
      </p:sp>
      <p:sp>
        <p:nvSpPr>
          <p:cNvPr id="89" name="Zaoblený obdélník 88"/>
          <p:cNvSpPr/>
          <p:nvPr/>
        </p:nvSpPr>
        <p:spPr bwMode="auto">
          <a:xfrm>
            <a:off x="482400" y="159617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Zaoblený obdélník 17"/>
          <p:cNvSpPr/>
          <p:nvPr/>
        </p:nvSpPr>
        <p:spPr bwMode="auto">
          <a:xfrm>
            <a:off x="238263" y="3646565"/>
            <a:ext cx="8712968" cy="2302715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Obdélník 2"/>
          <p:cNvSpPr>
            <a:spLocks noChangeArrowheads="1"/>
          </p:cNvSpPr>
          <p:nvPr/>
        </p:nvSpPr>
        <p:spPr bwMode="auto">
          <a:xfrm>
            <a:off x="349337" y="3645024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015317"/>
              </p:ext>
            </p:extLst>
          </p:nvPr>
        </p:nvGraphicFramePr>
        <p:xfrm>
          <a:off x="990201" y="439760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201" y="4397604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227883"/>
              </p:ext>
            </p:extLst>
          </p:nvPr>
        </p:nvGraphicFramePr>
        <p:xfrm>
          <a:off x="1987927" y="439760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7927" y="4397604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854948"/>
              </p:ext>
            </p:extLst>
          </p:nvPr>
        </p:nvGraphicFramePr>
        <p:xfrm>
          <a:off x="2987948" y="5406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948" y="540602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202351"/>
              </p:ext>
            </p:extLst>
          </p:nvPr>
        </p:nvGraphicFramePr>
        <p:xfrm>
          <a:off x="1979712" y="5406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9712" y="540602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ál 27"/>
          <p:cNvSpPr/>
          <p:nvPr/>
        </p:nvSpPr>
        <p:spPr bwMode="auto">
          <a:xfrm>
            <a:off x="1060632" y="4709799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9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70643"/>
              </p:ext>
            </p:extLst>
          </p:nvPr>
        </p:nvGraphicFramePr>
        <p:xfrm>
          <a:off x="1043732" y="54057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3732" y="540571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Přímá spojnice 32"/>
          <p:cNvCxnSpPr>
            <a:stCxn id="28" idx="5"/>
            <a:endCxn id="42" idx="1"/>
          </p:cNvCxnSpPr>
          <p:nvPr/>
        </p:nvCxnSpPr>
        <p:spPr bwMode="auto">
          <a:xfrm>
            <a:off x="1152816" y="4801983"/>
            <a:ext cx="878728" cy="5036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0" name="Ovál 39"/>
          <p:cNvSpPr/>
          <p:nvPr/>
        </p:nvSpPr>
        <p:spPr bwMode="auto">
          <a:xfrm>
            <a:off x="2015728" y="4709799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ál 40"/>
          <p:cNvSpPr/>
          <p:nvPr/>
        </p:nvSpPr>
        <p:spPr bwMode="auto">
          <a:xfrm>
            <a:off x="1060632" y="5289854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ál 41"/>
          <p:cNvSpPr/>
          <p:nvPr/>
        </p:nvSpPr>
        <p:spPr bwMode="auto">
          <a:xfrm>
            <a:off x="2015728" y="5289854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ál 42"/>
          <p:cNvSpPr/>
          <p:nvPr/>
        </p:nvSpPr>
        <p:spPr bwMode="auto">
          <a:xfrm>
            <a:off x="2987824" y="5289084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Přímá spojnice 52"/>
          <p:cNvCxnSpPr>
            <a:stCxn id="28" idx="6"/>
            <a:endCxn id="40" idx="2"/>
          </p:cNvCxnSpPr>
          <p:nvPr/>
        </p:nvCxnSpPr>
        <p:spPr bwMode="auto">
          <a:xfrm>
            <a:off x="1168632" y="4763799"/>
            <a:ext cx="847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6" name="Přímá spojnice 55"/>
          <p:cNvCxnSpPr>
            <a:stCxn id="42" idx="0"/>
            <a:endCxn id="40" idx="4"/>
          </p:cNvCxnSpPr>
          <p:nvPr/>
        </p:nvCxnSpPr>
        <p:spPr bwMode="auto">
          <a:xfrm flipV="1">
            <a:off x="2069728" y="4817799"/>
            <a:ext cx="0" cy="4720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Přímá spojnice 60"/>
          <p:cNvCxnSpPr>
            <a:stCxn id="42" idx="2"/>
            <a:endCxn id="41" idx="6"/>
          </p:cNvCxnSpPr>
          <p:nvPr/>
        </p:nvCxnSpPr>
        <p:spPr bwMode="auto">
          <a:xfrm flipH="1">
            <a:off x="1168632" y="5343854"/>
            <a:ext cx="847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2" name="Přímá spojnice 61"/>
          <p:cNvCxnSpPr>
            <a:stCxn id="43" idx="2"/>
            <a:endCxn id="42" idx="6"/>
          </p:cNvCxnSpPr>
          <p:nvPr/>
        </p:nvCxnSpPr>
        <p:spPr bwMode="auto">
          <a:xfrm flipH="1">
            <a:off x="2123728" y="5343084"/>
            <a:ext cx="864096" cy="7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3" name="Přímá spojnice 62"/>
          <p:cNvCxnSpPr>
            <a:stCxn id="40" idx="5"/>
            <a:endCxn id="43" idx="1"/>
          </p:cNvCxnSpPr>
          <p:nvPr/>
        </p:nvCxnSpPr>
        <p:spPr bwMode="auto">
          <a:xfrm>
            <a:off x="2107912" y="4801983"/>
            <a:ext cx="895728" cy="50291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3" name="Zakřivená spojnice 92"/>
          <p:cNvCxnSpPr/>
          <p:nvPr/>
        </p:nvCxnSpPr>
        <p:spPr bwMode="auto">
          <a:xfrm flipH="1" flipV="1">
            <a:off x="1079101" y="4811550"/>
            <a:ext cx="12700" cy="504000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4" name="Zakřivená spojnice 93"/>
          <p:cNvCxnSpPr/>
          <p:nvPr/>
        </p:nvCxnSpPr>
        <p:spPr bwMode="auto">
          <a:xfrm>
            <a:off x="1131494" y="4806746"/>
            <a:ext cx="12700" cy="504000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8" name="Objek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0527"/>
              </p:ext>
            </p:extLst>
          </p:nvPr>
        </p:nvGraphicFramePr>
        <p:xfrm>
          <a:off x="1429172" y="446961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2" name="Equation" r:id="rId13" imgW="190440" imgH="279360" progId="Equation.DSMT4">
                  <p:embed/>
                </p:oleObj>
              </mc:Choice>
              <mc:Fallback>
                <p:oleObj name="Equation" r:id="rId13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29172" y="4469612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k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004494"/>
              </p:ext>
            </p:extLst>
          </p:nvPr>
        </p:nvGraphicFramePr>
        <p:xfrm>
          <a:off x="1563688" y="481149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3" name="Equation" r:id="rId15" imgW="215640" imgH="279360" progId="Equation.DSMT4">
                  <p:embed/>
                </p:oleObj>
              </mc:Choice>
              <mc:Fallback>
                <p:oleObj name="Equation" r:id="rId1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63688" y="481149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k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15566"/>
              </p:ext>
            </p:extLst>
          </p:nvPr>
        </p:nvGraphicFramePr>
        <p:xfrm>
          <a:off x="2094617" y="495645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4617" y="4956454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k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244789"/>
              </p:ext>
            </p:extLst>
          </p:nvPr>
        </p:nvGraphicFramePr>
        <p:xfrm>
          <a:off x="2536379" y="478584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36379" y="478584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859663"/>
              </p:ext>
            </p:extLst>
          </p:nvPr>
        </p:nvGraphicFramePr>
        <p:xfrm>
          <a:off x="2483768" y="53250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83768" y="532507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k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465433"/>
              </p:ext>
            </p:extLst>
          </p:nvPr>
        </p:nvGraphicFramePr>
        <p:xfrm>
          <a:off x="1547788" y="53250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47788" y="532507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k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03434"/>
              </p:ext>
            </p:extLst>
          </p:nvPr>
        </p:nvGraphicFramePr>
        <p:xfrm>
          <a:off x="1283447" y="495645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83447" y="4956454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k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7468"/>
              </p:ext>
            </p:extLst>
          </p:nvPr>
        </p:nvGraphicFramePr>
        <p:xfrm>
          <a:off x="707507" y="492385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" name="Equation" r:id="rId27" imgW="215640" imgH="279360" progId="Equation.DSMT4">
                  <p:embed/>
                </p:oleObj>
              </mc:Choice>
              <mc:Fallback>
                <p:oleObj name="Equation" r:id="rId2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07507" y="492385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k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972967"/>
              </p:ext>
            </p:extLst>
          </p:nvPr>
        </p:nvGraphicFramePr>
        <p:xfrm>
          <a:off x="3923928" y="4402099"/>
          <a:ext cx="3136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" name="Equation" r:id="rId29" imgW="3136680" imgH="1333440" progId="Equation.DSMT4">
                  <p:embed/>
                </p:oleObj>
              </mc:Choice>
              <mc:Fallback>
                <p:oleObj name="Equation" r:id="rId29" imgW="313668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923928" y="4402099"/>
                        <a:ext cx="31369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Pravá složená závorka 106"/>
          <p:cNvSpPr/>
          <p:nvPr/>
        </p:nvSpPr>
        <p:spPr bwMode="auto">
          <a:xfrm>
            <a:off x="7156963" y="4437998"/>
            <a:ext cx="144016" cy="129614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08" name="Objek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33243"/>
              </p:ext>
            </p:extLst>
          </p:nvPr>
        </p:nvGraphicFramePr>
        <p:xfrm>
          <a:off x="7394526" y="493208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1" name="Equation" r:id="rId31" imgW="215640" imgH="279360" progId="Equation.DSMT4">
                  <p:embed/>
                </p:oleObj>
              </mc:Choice>
              <mc:Fallback>
                <p:oleObj name="Equation" r:id="rId3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94526" y="493208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k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853535"/>
              </p:ext>
            </p:extLst>
          </p:nvPr>
        </p:nvGraphicFramePr>
        <p:xfrm>
          <a:off x="7394526" y="465402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" name="Equation" r:id="rId32" imgW="215640" imgH="279360" progId="Equation.DSMT4">
                  <p:embed/>
                </p:oleObj>
              </mc:Choice>
              <mc:Fallback>
                <p:oleObj name="Equation" r:id="rId32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394526" y="465402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k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185621"/>
              </p:ext>
            </p:extLst>
          </p:nvPr>
        </p:nvGraphicFramePr>
        <p:xfrm>
          <a:off x="7386233" y="439017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" name="Equation" r:id="rId34" imgW="190440" imgH="279360" progId="Equation.DSMT4">
                  <p:embed/>
                </p:oleObj>
              </mc:Choice>
              <mc:Fallback>
                <p:oleObj name="Equation" r:id="rId34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386233" y="4390175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815875"/>
              </p:ext>
            </p:extLst>
          </p:nvPr>
        </p:nvGraphicFramePr>
        <p:xfrm>
          <a:off x="7394526" y="51932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" name="Equation" r:id="rId36" imgW="215640" imgH="279360" progId="Equation.DSMT4">
                  <p:embed/>
                </p:oleObj>
              </mc:Choice>
              <mc:Fallback>
                <p:oleObj name="Equation" r:id="rId36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394526" y="519320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370502"/>
              </p:ext>
            </p:extLst>
          </p:nvPr>
        </p:nvGraphicFramePr>
        <p:xfrm>
          <a:off x="7394526" y="548212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" name="Equation" r:id="rId38" imgW="215640" imgH="279360" progId="Equation.DSMT4">
                  <p:embed/>
                </p:oleObj>
              </mc:Choice>
              <mc:Fallback>
                <p:oleObj name="Equation" r:id="rId38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394526" y="548212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Pravá složená závorka 113"/>
          <p:cNvSpPr/>
          <p:nvPr/>
        </p:nvSpPr>
        <p:spPr bwMode="auto">
          <a:xfrm rot="16200000">
            <a:off x="5634014" y="2951045"/>
            <a:ext cx="144016" cy="273630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15" name="Objek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57991"/>
              </p:ext>
            </p:extLst>
          </p:nvPr>
        </p:nvGraphicFramePr>
        <p:xfrm>
          <a:off x="4397062" y="396960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" name="Equation" r:id="rId40" imgW="190440" imgH="279360" progId="Equation.DSMT4">
                  <p:embed/>
                </p:oleObj>
              </mc:Choice>
              <mc:Fallback>
                <p:oleObj name="Equation" r:id="rId40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062" y="3969604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k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70733"/>
              </p:ext>
            </p:extLst>
          </p:nvPr>
        </p:nvGraphicFramePr>
        <p:xfrm>
          <a:off x="4715124" y="396960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" name="Equation" r:id="rId42" imgW="215640" imgH="279360" progId="Equation.DSMT4">
                  <p:embed/>
                </p:oleObj>
              </mc:Choice>
              <mc:Fallback>
                <p:oleObj name="Equation" r:id="rId42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124" y="396960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k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38368"/>
              </p:ext>
            </p:extLst>
          </p:nvPr>
        </p:nvGraphicFramePr>
        <p:xfrm>
          <a:off x="5039368" y="396960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" name="Equation" r:id="rId44" imgW="215640" imgH="279360" progId="Equation.DSMT4">
                  <p:embed/>
                </p:oleObj>
              </mc:Choice>
              <mc:Fallback>
                <p:oleObj name="Equation" r:id="rId4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368" y="396960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k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242735"/>
              </p:ext>
            </p:extLst>
          </p:nvPr>
        </p:nvGraphicFramePr>
        <p:xfrm>
          <a:off x="5378317" y="396960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" name="Equation" r:id="rId46" imgW="215640" imgH="279360" progId="Equation.DSMT4">
                  <p:embed/>
                </p:oleObj>
              </mc:Choice>
              <mc:Fallback>
                <p:oleObj name="Equation" r:id="rId4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317" y="396960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k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221240"/>
              </p:ext>
            </p:extLst>
          </p:nvPr>
        </p:nvGraphicFramePr>
        <p:xfrm>
          <a:off x="5706562" y="396960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48" imgW="215640" imgH="279360" progId="Equation.DSMT4">
                  <p:embed/>
                </p:oleObj>
              </mc:Choice>
              <mc:Fallback>
                <p:oleObj name="Equation" r:id="rId4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6562" y="396960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4567168" y="1916832"/>
            <a:ext cx="26618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hrana </a:t>
            </a:r>
            <a:r>
              <a:rPr lang="cs-CZ" b="0" i="1" dirty="0" err="1" smtClean="0"/>
              <a:t>u</a:t>
            </a:r>
            <a:r>
              <a:rPr lang="cs-CZ" b="0" i="1" baseline="-25000" dirty="0" err="1" smtClean="0"/>
              <a:t>j</a:t>
            </a:r>
            <a:r>
              <a:rPr lang="cs-CZ" b="0" dirty="0" smtClean="0"/>
              <a:t> vede z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endParaRPr lang="cs-CZ" b="0" i="1" dirty="0"/>
          </a:p>
        </p:txBody>
      </p:sp>
      <p:graphicFrame>
        <p:nvGraphicFramePr>
          <p:cNvPr id="97" name="Objek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33180"/>
              </p:ext>
            </p:extLst>
          </p:nvPr>
        </p:nvGraphicFramePr>
        <p:xfrm>
          <a:off x="1162050" y="1951484"/>
          <a:ext cx="31496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" name="Equation" r:id="rId50" imgW="3149280" imgH="1333440" progId="Equation.DSMT4">
                  <p:embed/>
                </p:oleObj>
              </mc:Choice>
              <mc:Fallback>
                <p:oleObj name="Equation" r:id="rId50" imgW="314928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162050" y="1951484"/>
                        <a:ext cx="31496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899129"/>
              </p:ext>
            </p:extLst>
          </p:nvPr>
        </p:nvGraphicFramePr>
        <p:xfrm>
          <a:off x="3970396" y="1512216"/>
          <a:ext cx="95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" name="Equation" r:id="rId52" imgW="952200" imgH="291960" progId="Equation.DSMT4">
                  <p:embed/>
                </p:oleObj>
              </mc:Choice>
              <mc:Fallback>
                <p:oleObj name="Equation" r:id="rId52" imgW="952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970396" y="1512216"/>
                        <a:ext cx="952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k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508245"/>
              </p:ext>
            </p:extLst>
          </p:nvPr>
        </p:nvGraphicFramePr>
        <p:xfrm>
          <a:off x="6057425" y="398872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Equation" r:id="rId54" imgW="215640" imgH="279360" progId="Equation.DSMT4">
                  <p:embed/>
                </p:oleObj>
              </mc:Choice>
              <mc:Fallback>
                <p:oleObj name="Equation" r:id="rId54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425" y="398872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k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74885"/>
              </p:ext>
            </p:extLst>
          </p:nvPr>
        </p:nvGraphicFramePr>
        <p:xfrm>
          <a:off x="6372200" y="399022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" name="Equation" r:id="rId56" imgW="215640" imgH="279360" progId="Equation.DSMT4">
                  <p:embed/>
                </p:oleObj>
              </mc:Choice>
              <mc:Fallback>
                <p:oleObj name="Equation" r:id="rId56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99022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k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220599"/>
              </p:ext>
            </p:extLst>
          </p:nvPr>
        </p:nvGraphicFramePr>
        <p:xfrm>
          <a:off x="6732240" y="398872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" name="Equation" r:id="rId58" imgW="215640" imgH="279360" progId="Equation.DSMT4">
                  <p:embed/>
                </p:oleObj>
              </mc:Choice>
              <mc:Fallback>
                <p:oleObj name="Equation" r:id="rId58" imgW="215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398872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Rectangle 14"/>
          <p:cNvSpPr>
            <a:spLocks noChangeArrowheads="1"/>
          </p:cNvSpPr>
          <p:nvPr/>
        </p:nvSpPr>
        <p:spPr bwMode="auto">
          <a:xfrm>
            <a:off x="4572000" y="2625982"/>
            <a:ext cx="26618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hrana </a:t>
            </a:r>
            <a:r>
              <a:rPr lang="cs-CZ" b="0" i="1" dirty="0" err="1" smtClean="0"/>
              <a:t>u</a:t>
            </a:r>
            <a:r>
              <a:rPr lang="cs-CZ" b="0" i="1" baseline="-25000" dirty="0" err="1" smtClean="0"/>
              <a:t>j</a:t>
            </a:r>
            <a:r>
              <a:rPr lang="cs-CZ" b="0" dirty="0" smtClean="0"/>
              <a:t> vede do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endParaRPr lang="cs-CZ" b="0" i="1" dirty="0"/>
          </a:p>
        </p:txBody>
      </p:sp>
      <p:sp>
        <p:nvSpPr>
          <p:cNvPr id="155" name="Rectangle 14"/>
          <p:cNvSpPr>
            <a:spLocks noChangeArrowheads="1"/>
          </p:cNvSpPr>
          <p:nvPr/>
        </p:nvSpPr>
        <p:spPr bwMode="auto">
          <a:xfrm>
            <a:off x="4592446" y="2964536"/>
            <a:ext cx="369452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hrana </a:t>
            </a:r>
            <a:r>
              <a:rPr lang="cs-CZ" b="0" i="1" dirty="0" err="1" smtClean="0"/>
              <a:t>u</a:t>
            </a:r>
            <a:r>
              <a:rPr lang="cs-CZ" b="0" i="1" baseline="-25000" dirty="0" err="1" smtClean="0"/>
              <a:t>j</a:t>
            </a:r>
            <a:r>
              <a:rPr lang="cs-CZ" b="0" dirty="0" smtClean="0"/>
              <a:t> s vrcholem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r>
              <a:rPr lang="cs-CZ" b="0" dirty="0"/>
              <a:t> </a:t>
            </a:r>
            <a:r>
              <a:rPr lang="cs-CZ" b="0" dirty="0" smtClean="0"/>
              <a:t>není incidentní</a:t>
            </a:r>
            <a:endParaRPr lang="cs-CZ" b="0" i="1" dirty="0"/>
          </a:p>
        </p:txBody>
      </p:sp>
      <p:sp>
        <p:nvSpPr>
          <p:cNvPr id="156" name="Text Box 9"/>
          <p:cNvSpPr txBox="1">
            <a:spLocks noChangeArrowheads="1"/>
          </p:cNvSpPr>
          <p:nvPr/>
        </p:nvSpPr>
        <p:spPr bwMode="auto">
          <a:xfrm>
            <a:off x="380170" y="4026550"/>
            <a:ext cx="30495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 smtClean="0"/>
              <a:t>Vytvořte incidenční matici pro graf</a:t>
            </a:r>
            <a:endParaRPr lang="cs-CZ" sz="1600" b="0" dirty="0"/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4567168" y="2255386"/>
            <a:ext cx="331195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hrana </a:t>
            </a:r>
            <a:r>
              <a:rPr lang="cs-CZ" b="0" i="1" dirty="0" err="1" smtClean="0"/>
              <a:t>u</a:t>
            </a:r>
            <a:r>
              <a:rPr lang="cs-CZ" b="0" i="1" baseline="-25000" dirty="0" err="1" smtClean="0"/>
              <a:t>j</a:t>
            </a:r>
            <a:r>
              <a:rPr lang="cs-CZ" b="0" dirty="0" smtClean="0"/>
              <a:t> je smyčka ve vrcholu </a:t>
            </a:r>
            <a:r>
              <a:rPr lang="cs-CZ" b="0" i="1" dirty="0" err="1" smtClean="0"/>
              <a:t>v</a:t>
            </a:r>
            <a:r>
              <a:rPr lang="cs-CZ" b="0" i="1" baseline="-25000" dirty="0" err="1" smtClean="0"/>
              <a:t>i</a:t>
            </a:r>
            <a:endParaRPr lang="cs-CZ" b="0" i="1" dirty="0"/>
          </a:p>
        </p:txBody>
      </p:sp>
    </p:spTree>
    <p:extLst>
      <p:ext uri="{BB962C8B-B14F-4D97-AF65-F5344CB8AC3E}">
        <p14:creationId xmlns:p14="http://schemas.microsoft.com/office/powerpoint/2010/main" val="18940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 animBg="1"/>
      <p:bldP spid="18" grpId="0" animBg="1"/>
      <p:bldP spid="19" grpId="0"/>
      <p:bldP spid="28" grpId="0" animBg="1"/>
      <p:bldP spid="40" grpId="0" animBg="1"/>
      <p:bldP spid="41" grpId="0" animBg="1"/>
      <p:bldP spid="42" grpId="0" animBg="1"/>
      <p:bldP spid="43" grpId="0" animBg="1"/>
      <p:bldP spid="107" grpId="0" animBg="1"/>
      <p:bldP spid="114" grpId="0" animBg="1"/>
      <p:bldP spid="96" grpId="0"/>
      <p:bldP spid="154" grpId="0"/>
      <p:bldP spid="155" grpId="0"/>
      <p:bldP spid="156" grpId="0"/>
      <p:bldP spid="120" grpId="0"/>
    </p:bld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510</Words>
  <Application>Microsoft Office PowerPoint</Application>
  <PresentationFormat>Předvádění na obrazovce (4:3)</PresentationFormat>
  <Paragraphs>163</Paragraphs>
  <Slides>14</Slides>
  <Notes>2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Motiv systému Office</vt:lpstr>
      <vt:lpstr>Equation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Univerzita Pardubice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support_0</dc:creator>
  <cp:lastModifiedBy>Dolezel Petr</cp:lastModifiedBy>
  <cp:revision>12</cp:revision>
  <dcterms:created xsi:type="dcterms:W3CDTF">2016-10-31T11:37:08Z</dcterms:created>
  <dcterms:modified xsi:type="dcterms:W3CDTF">2018-10-03T05:52:18Z</dcterms:modified>
</cp:coreProperties>
</file>