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68" r:id="rId2"/>
    <p:sldId id="443" r:id="rId3"/>
    <p:sldId id="458" r:id="rId4"/>
    <p:sldId id="668" r:id="rId5"/>
    <p:sldId id="709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71" r:id="rId14"/>
    <p:sldId id="678" r:id="rId15"/>
    <p:sldId id="674" r:id="rId16"/>
    <p:sldId id="690" r:id="rId17"/>
    <p:sldId id="737" r:id="rId18"/>
    <p:sldId id="689" r:id="rId19"/>
    <p:sldId id="739" r:id="rId20"/>
    <p:sldId id="688" r:id="rId21"/>
    <p:sldId id="740" r:id="rId22"/>
    <p:sldId id="691" r:id="rId23"/>
    <p:sldId id="692" r:id="rId24"/>
    <p:sldId id="694" r:id="rId25"/>
    <p:sldId id="667" r:id="rId26"/>
    <p:sldId id="700" r:id="rId27"/>
    <p:sldId id="749" r:id="rId28"/>
    <p:sldId id="750" r:id="rId29"/>
    <p:sldId id="751" r:id="rId30"/>
    <p:sldId id="752" r:id="rId31"/>
    <p:sldId id="753" r:id="rId32"/>
    <p:sldId id="754" r:id="rId33"/>
    <p:sldId id="755" r:id="rId34"/>
    <p:sldId id="748" r:id="rId35"/>
    <p:sldId id="702" r:id="rId36"/>
    <p:sldId id="703" r:id="rId37"/>
    <p:sldId id="741" r:id="rId38"/>
    <p:sldId id="705" r:id="rId39"/>
    <p:sldId id="704" r:id="rId40"/>
    <p:sldId id="706" r:id="rId41"/>
    <p:sldId id="626" r:id="rId42"/>
    <p:sldId id="695" r:id="rId43"/>
    <p:sldId id="728" r:id="rId44"/>
    <p:sldId id="729" r:id="rId45"/>
    <p:sldId id="714" r:id="rId46"/>
    <p:sldId id="715" r:id="rId47"/>
    <p:sldId id="742" r:id="rId48"/>
    <p:sldId id="716" r:id="rId49"/>
    <p:sldId id="743" r:id="rId50"/>
    <p:sldId id="717" r:id="rId51"/>
    <p:sldId id="744" r:id="rId52"/>
    <p:sldId id="718" r:id="rId53"/>
    <p:sldId id="745" r:id="rId54"/>
    <p:sldId id="719" r:id="rId55"/>
    <p:sldId id="707" r:id="rId56"/>
    <p:sldId id="697" r:id="rId57"/>
    <p:sldId id="724" r:id="rId58"/>
    <p:sldId id="722" r:id="rId59"/>
    <p:sldId id="723" r:id="rId60"/>
    <p:sldId id="746" r:id="rId61"/>
    <p:sldId id="726" r:id="rId62"/>
    <p:sldId id="747" r:id="rId63"/>
    <p:sldId id="727" r:id="rId64"/>
    <p:sldId id="708" r:id="rId65"/>
    <p:sldId id="733" r:id="rId66"/>
    <p:sldId id="731" r:id="rId67"/>
    <p:sldId id="732" r:id="rId68"/>
    <p:sldId id="734" r:id="rId69"/>
    <p:sldId id="735" r:id="rId70"/>
    <p:sldId id="736" r:id="rId71"/>
    <p:sldId id="758" r:id="rId72"/>
    <p:sldId id="759" r:id="rId73"/>
    <p:sldId id="760" r:id="rId74"/>
    <p:sldId id="761" r:id="rId75"/>
    <p:sldId id="764" r:id="rId76"/>
    <p:sldId id="762" r:id="rId77"/>
    <p:sldId id="765" r:id="rId78"/>
    <p:sldId id="766" r:id="rId79"/>
    <p:sldId id="767" r:id="rId8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99"/>
    <a:srgbClr val="FF3300"/>
    <a:srgbClr val="860000"/>
    <a:srgbClr val="006600"/>
    <a:srgbClr val="BBE0E3"/>
    <a:srgbClr val="FF0000"/>
    <a:srgbClr val="99CC00"/>
    <a:srgbClr val="00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740" autoAdjust="0"/>
  </p:normalViewPr>
  <p:slideViewPr>
    <p:cSldViewPr>
      <p:cViewPr varScale="1">
        <p:scale>
          <a:sx n="123" d="100"/>
          <a:sy n="123" d="100"/>
        </p:scale>
        <p:origin x="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8.wmf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12" Type="http://schemas.openxmlformats.org/officeDocument/2006/relationships/image" Target="../media/image41.wmf"/><Relationship Id="rId17" Type="http://schemas.openxmlformats.org/officeDocument/2006/relationships/image" Target="../media/image42.wmf"/><Relationship Id="rId2" Type="http://schemas.openxmlformats.org/officeDocument/2006/relationships/image" Target="../media/image21.wmf"/><Relationship Id="rId16" Type="http://schemas.openxmlformats.org/officeDocument/2006/relationships/image" Target="../media/image36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11" Type="http://schemas.openxmlformats.org/officeDocument/2006/relationships/image" Target="../media/image40.wmf"/><Relationship Id="rId5" Type="http://schemas.openxmlformats.org/officeDocument/2006/relationships/image" Target="../media/image23.wmf"/><Relationship Id="rId15" Type="http://schemas.openxmlformats.org/officeDocument/2006/relationships/image" Target="../media/image35.wmf"/><Relationship Id="rId10" Type="http://schemas.openxmlformats.org/officeDocument/2006/relationships/image" Target="../media/image28.wmf"/><Relationship Id="rId19" Type="http://schemas.openxmlformats.org/officeDocument/2006/relationships/image" Target="../media/image39.wmf"/><Relationship Id="rId4" Type="http://schemas.openxmlformats.org/officeDocument/2006/relationships/image" Target="../media/image19.wmf"/><Relationship Id="rId9" Type="http://schemas.openxmlformats.org/officeDocument/2006/relationships/image" Target="../media/image27.wmf"/><Relationship Id="rId1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8.wmf"/><Relationship Id="rId26" Type="http://schemas.openxmlformats.org/officeDocument/2006/relationships/image" Target="../media/image49.wmf"/><Relationship Id="rId3" Type="http://schemas.openxmlformats.org/officeDocument/2006/relationships/image" Target="../media/image22.wmf"/><Relationship Id="rId21" Type="http://schemas.openxmlformats.org/officeDocument/2006/relationships/image" Target="../media/image44.wmf"/><Relationship Id="rId7" Type="http://schemas.openxmlformats.org/officeDocument/2006/relationships/image" Target="../media/image25.wmf"/><Relationship Id="rId12" Type="http://schemas.openxmlformats.org/officeDocument/2006/relationships/image" Target="../media/image41.wmf"/><Relationship Id="rId17" Type="http://schemas.openxmlformats.org/officeDocument/2006/relationships/image" Target="../media/image42.wmf"/><Relationship Id="rId25" Type="http://schemas.openxmlformats.org/officeDocument/2006/relationships/image" Target="../media/image48.wmf"/><Relationship Id="rId2" Type="http://schemas.openxmlformats.org/officeDocument/2006/relationships/image" Target="../media/image21.wmf"/><Relationship Id="rId16" Type="http://schemas.openxmlformats.org/officeDocument/2006/relationships/image" Target="../media/image36.wmf"/><Relationship Id="rId20" Type="http://schemas.openxmlformats.org/officeDocument/2006/relationships/image" Target="../media/image43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11" Type="http://schemas.openxmlformats.org/officeDocument/2006/relationships/image" Target="../media/image40.wmf"/><Relationship Id="rId24" Type="http://schemas.openxmlformats.org/officeDocument/2006/relationships/image" Target="../media/image47.wmf"/><Relationship Id="rId5" Type="http://schemas.openxmlformats.org/officeDocument/2006/relationships/image" Target="../media/image23.wmf"/><Relationship Id="rId15" Type="http://schemas.openxmlformats.org/officeDocument/2006/relationships/image" Target="../media/image35.wmf"/><Relationship Id="rId23" Type="http://schemas.openxmlformats.org/officeDocument/2006/relationships/image" Target="../media/image46.wmf"/><Relationship Id="rId10" Type="http://schemas.openxmlformats.org/officeDocument/2006/relationships/image" Target="../media/image28.wmf"/><Relationship Id="rId19" Type="http://schemas.openxmlformats.org/officeDocument/2006/relationships/image" Target="../media/image39.wmf"/><Relationship Id="rId4" Type="http://schemas.openxmlformats.org/officeDocument/2006/relationships/image" Target="../media/image19.wmf"/><Relationship Id="rId9" Type="http://schemas.openxmlformats.org/officeDocument/2006/relationships/image" Target="../media/image27.wmf"/><Relationship Id="rId14" Type="http://schemas.openxmlformats.org/officeDocument/2006/relationships/image" Target="../media/image34.wmf"/><Relationship Id="rId22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7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4.wmf"/><Relationship Id="rId3" Type="http://schemas.openxmlformats.org/officeDocument/2006/relationships/image" Target="../media/image78.wmf"/><Relationship Id="rId7" Type="http://schemas.openxmlformats.org/officeDocument/2006/relationships/image" Target="../media/image49.wmf"/><Relationship Id="rId12" Type="http://schemas.openxmlformats.org/officeDocument/2006/relationships/image" Target="../media/image23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48.wmf"/><Relationship Id="rId11" Type="http://schemas.openxmlformats.org/officeDocument/2006/relationships/image" Target="../media/image19.wmf"/><Relationship Id="rId5" Type="http://schemas.openxmlformats.org/officeDocument/2006/relationships/image" Target="../media/image47.wmf"/><Relationship Id="rId10" Type="http://schemas.openxmlformats.org/officeDocument/2006/relationships/image" Target="../media/image22.wmf"/><Relationship Id="rId4" Type="http://schemas.openxmlformats.org/officeDocument/2006/relationships/image" Target="../media/image46.wmf"/><Relationship Id="rId9" Type="http://schemas.openxmlformats.org/officeDocument/2006/relationships/image" Target="../media/image21.wmf"/><Relationship Id="rId14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4.wmf"/><Relationship Id="rId3" Type="http://schemas.openxmlformats.org/officeDocument/2006/relationships/image" Target="../media/image78.wmf"/><Relationship Id="rId7" Type="http://schemas.openxmlformats.org/officeDocument/2006/relationships/image" Target="../media/image49.wmf"/><Relationship Id="rId12" Type="http://schemas.openxmlformats.org/officeDocument/2006/relationships/image" Target="../media/image23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48.wmf"/><Relationship Id="rId11" Type="http://schemas.openxmlformats.org/officeDocument/2006/relationships/image" Target="../media/image19.wmf"/><Relationship Id="rId5" Type="http://schemas.openxmlformats.org/officeDocument/2006/relationships/image" Target="../media/image47.wmf"/><Relationship Id="rId10" Type="http://schemas.openxmlformats.org/officeDocument/2006/relationships/image" Target="../media/image22.wmf"/><Relationship Id="rId4" Type="http://schemas.openxmlformats.org/officeDocument/2006/relationships/image" Target="../media/image46.wmf"/><Relationship Id="rId9" Type="http://schemas.openxmlformats.org/officeDocument/2006/relationships/image" Target="../media/image21.wmf"/><Relationship Id="rId14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20.wmf"/><Relationship Id="rId18" Type="http://schemas.openxmlformats.org/officeDocument/2006/relationships/image" Target="../media/image24.wmf"/><Relationship Id="rId3" Type="http://schemas.openxmlformats.org/officeDocument/2006/relationships/image" Target="../media/image80.wmf"/><Relationship Id="rId7" Type="http://schemas.openxmlformats.org/officeDocument/2006/relationships/image" Target="../media/image76.wmf"/><Relationship Id="rId12" Type="http://schemas.openxmlformats.org/officeDocument/2006/relationships/image" Target="../media/image49.wmf"/><Relationship Id="rId17" Type="http://schemas.openxmlformats.org/officeDocument/2006/relationships/image" Target="../media/image23.wmf"/><Relationship Id="rId2" Type="http://schemas.openxmlformats.org/officeDocument/2006/relationships/image" Target="../media/image79.wmf"/><Relationship Id="rId16" Type="http://schemas.openxmlformats.org/officeDocument/2006/relationships/image" Target="../media/image19.wmf"/><Relationship Id="rId1" Type="http://schemas.openxmlformats.org/officeDocument/2006/relationships/image" Target="../media/image46.wmf"/><Relationship Id="rId6" Type="http://schemas.openxmlformats.org/officeDocument/2006/relationships/image" Target="../media/image83.wmf"/><Relationship Id="rId11" Type="http://schemas.openxmlformats.org/officeDocument/2006/relationships/image" Target="../media/image48.wmf"/><Relationship Id="rId5" Type="http://schemas.openxmlformats.org/officeDocument/2006/relationships/image" Target="../media/image82.wmf"/><Relationship Id="rId15" Type="http://schemas.openxmlformats.org/officeDocument/2006/relationships/image" Target="../media/image22.wmf"/><Relationship Id="rId10" Type="http://schemas.openxmlformats.org/officeDocument/2006/relationships/image" Target="../media/image47.wmf"/><Relationship Id="rId19" Type="http://schemas.openxmlformats.org/officeDocument/2006/relationships/image" Target="../media/image25.wmf"/><Relationship Id="rId4" Type="http://schemas.openxmlformats.org/officeDocument/2006/relationships/image" Target="../media/image81.wmf"/><Relationship Id="rId9" Type="http://schemas.openxmlformats.org/officeDocument/2006/relationships/image" Target="../media/image78.wmf"/><Relationship Id="rId14" Type="http://schemas.openxmlformats.org/officeDocument/2006/relationships/image" Target="../media/image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20.wmf"/><Relationship Id="rId18" Type="http://schemas.openxmlformats.org/officeDocument/2006/relationships/image" Target="../media/image24.wmf"/><Relationship Id="rId3" Type="http://schemas.openxmlformats.org/officeDocument/2006/relationships/image" Target="../media/image80.wmf"/><Relationship Id="rId7" Type="http://schemas.openxmlformats.org/officeDocument/2006/relationships/image" Target="../media/image76.wmf"/><Relationship Id="rId12" Type="http://schemas.openxmlformats.org/officeDocument/2006/relationships/image" Target="../media/image49.wmf"/><Relationship Id="rId17" Type="http://schemas.openxmlformats.org/officeDocument/2006/relationships/image" Target="../media/image23.wmf"/><Relationship Id="rId2" Type="http://schemas.openxmlformats.org/officeDocument/2006/relationships/image" Target="../media/image79.wmf"/><Relationship Id="rId16" Type="http://schemas.openxmlformats.org/officeDocument/2006/relationships/image" Target="../media/image19.wmf"/><Relationship Id="rId1" Type="http://schemas.openxmlformats.org/officeDocument/2006/relationships/image" Target="../media/image46.wmf"/><Relationship Id="rId6" Type="http://schemas.openxmlformats.org/officeDocument/2006/relationships/image" Target="../media/image83.wmf"/><Relationship Id="rId11" Type="http://schemas.openxmlformats.org/officeDocument/2006/relationships/image" Target="../media/image48.wmf"/><Relationship Id="rId5" Type="http://schemas.openxmlformats.org/officeDocument/2006/relationships/image" Target="../media/image82.wmf"/><Relationship Id="rId15" Type="http://schemas.openxmlformats.org/officeDocument/2006/relationships/image" Target="../media/image22.wmf"/><Relationship Id="rId10" Type="http://schemas.openxmlformats.org/officeDocument/2006/relationships/image" Target="../media/image47.wmf"/><Relationship Id="rId19" Type="http://schemas.openxmlformats.org/officeDocument/2006/relationships/image" Target="../media/image25.wmf"/><Relationship Id="rId4" Type="http://schemas.openxmlformats.org/officeDocument/2006/relationships/image" Target="../media/image81.wmf"/><Relationship Id="rId9" Type="http://schemas.openxmlformats.org/officeDocument/2006/relationships/image" Target="../media/image78.wmf"/><Relationship Id="rId14" Type="http://schemas.openxmlformats.org/officeDocument/2006/relationships/image" Target="../media/image2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78.wmf"/><Relationship Id="rId18" Type="http://schemas.openxmlformats.org/officeDocument/2006/relationships/image" Target="../media/image21.wmf"/><Relationship Id="rId3" Type="http://schemas.openxmlformats.org/officeDocument/2006/relationships/image" Target="../media/image85.wmf"/><Relationship Id="rId21" Type="http://schemas.openxmlformats.org/officeDocument/2006/relationships/image" Target="../media/image23.wmf"/><Relationship Id="rId7" Type="http://schemas.openxmlformats.org/officeDocument/2006/relationships/image" Target="../media/image80.wmf"/><Relationship Id="rId12" Type="http://schemas.openxmlformats.org/officeDocument/2006/relationships/image" Target="../media/image77.wmf"/><Relationship Id="rId17" Type="http://schemas.openxmlformats.org/officeDocument/2006/relationships/image" Target="../media/image20.wmf"/><Relationship Id="rId2" Type="http://schemas.openxmlformats.org/officeDocument/2006/relationships/image" Target="../media/image84.wmf"/><Relationship Id="rId16" Type="http://schemas.openxmlformats.org/officeDocument/2006/relationships/image" Target="../media/image49.wmf"/><Relationship Id="rId20" Type="http://schemas.openxmlformats.org/officeDocument/2006/relationships/image" Target="../media/image19.wmf"/><Relationship Id="rId1" Type="http://schemas.openxmlformats.org/officeDocument/2006/relationships/image" Target="../media/image46.wmf"/><Relationship Id="rId6" Type="http://schemas.openxmlformats.org/officeDocument/2006/relationships/image" Target="../media/image79.wmf"/><Relationship Id="rId11" Type="http://schemas.openxmlformats.org/officeDocument/2006/relationships/image" Target="../media/image76.wmf"/><Relationship Id="rId5" Type="http://schemas.openxmlformats.org/officeDocument/2006/relationships/image" Target="../media/image87.wmf"/><Relationship Id="rId15" Type="http://schemas.openxmlformats.org/officeDocument/2006/relationships/image" Target="../media/image48.wmf"/><Relationship Id="rId23" Type="http://schemas.openxmlformats.org/officeDocument/2006/relationships/image" Target="../media/image25.wmf"/><Relationship Id="rId10" Type="http://schemas.openxmlformats.org/officeDocument/2006/relationships/image" Target="../media/image83.wmf"/><Relationship Id="rId19" Type="http://schemas.openxmlformats.org/officeDocument/2006/relationships/image" Target="../media/image22.wmf"/><Relationship Id="rId4" Type="http://schemas.openxmlformats.org/officeDocument/2006/relationships/image" Target="../media/image86.wmf"/><Relationship Id="rId9" Type="http://schemas.openxmlformats.org/officeDocument/2006/relationships/image" Target="../media/image82.wmf"/><Relationship Id="rId14" Type="http://schemas.openxmlformats.org/officeDocument/2006/relationships/image" Target="../media/image47.wmf"/><Relationship Id="rId22" Type="http://schemas.openxmlformats.org/officeDocument/2006/relationships/image" Target="../media/image2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78.wmf"/><Relationship Id="rId18" Type="http://schemas.openxmlformats.org/officeDocument/2006/relationships/image" Target="../media/image21.wmf"/><Relationship Id="rId3" Type="http://schemas.openxmlformats.org/officeDocument/2006/relationships/image" Target="../media/image85.wmf"/><Relationship Id="rId21" Type="http://schemas.openxmlformats.org/officeDocument/2006/relationships/image" Target="../media/image23.wmf"/><Relationship Id="rId7" Type="http://schemas.openxmlformats.org/officeDocument/2006/relationships/image" Target="../media/image80.wmf"/><Relationship Id="rId12" Type="http://schemas.openxmlformats.org/officeDocument/2006/relationships/image" Target="../media/image77.wmf"/><Relationship Id="rId17" Type="http://schemas.openxmlformats.org/officeDocument/2006/relationships/image" Target="../media/image20.wmf"/><Relationship Id="rId2" Type="http://schemas.openxmlformats.org/officeDocument/2006/relationships/image" Target="../media/image84.wmf"/><Relationship Id="rId16" Type="http://schemas.openxmlformats.org/officeDocument/2006/relationships/image" Target="../media/image49.wmf"/><Relationship Id="rId20" Type="http://schemas.openxmlformats.org/officeDocument/2006/relationships/image" Target="../media/image19.wmf"/><Relationship Id="rId1" Type="http://schemas.openxmlformats.org/officeDocument/2006/relationships/image" Target="../media/image46.wmf"/><Relationship Id="rId6" Type="http://schemas.openxmlformats.org/officeDocument/2006/relationships/image" Target="../media/image79.wmf"/><Relationship Id="rId11" Type="http://schemas.openxmlformats.org/officeDocument/2006/relationships/image" Target="../media/image76.wmf"/><Relationship Id="rId5" Type="http://schemas.openxmlformats.org/officeDocument/2006/relationships/image" Target="../media/image87.wmf"/><Relationship Id="rId15" Type="http://schemas.openxmlformats.org/officeDocument/2006/relationships/image" Target="../media/image48.wmf"/><Relationship Id="rId23" Type="http://schemas.openxmlformats.org/officeDocument/2006/relationships/image" Target="../media/image25.wmf"/><Relationship Id="rId10" Type="http://schemas.openxmlformats.org/officeDocument/2006/relationships/image" Target="../media/image83.wmf"/><Relationship Id="rId19" Type="http://schemas.openxmlformats.org/officeDocument/2006/relationships/image" Target="../media/image22.wmf"/><Relationship Id="rId4" Type="http://schemas.openxmlformats.org/officeDocument/2006/relationships/image" Target="../media/image86.wmf"/><Relationship Id="rId9" Type="http://schemas.openxmlformats.org/officeDocument/2006/relationships/image" Target="../media/image82.wmf"/><Relationship Id="rId14" Type="http://schemas.openxmlformats.org/officeDocument/2006/relationships/image" Target="../media/image47.wmf"/><Relationship Id="rId22" Type="http://schemas.openxmlformats.org/officeDocument/2006/relationships/image" Target="../media/image2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81.wmf"/><Relationship Id="rId18" Type="http://schemas.openxmlformats.org/officeDocument/2006/relationships/image" Target="../media/image78.wmf"/><Relationship Id="rId26" Type="http://schemas.openxmlformats.org/officeDocument/2006/relationships/image" Target="../media/image23.wmf"/><Relationship Id="rId3" Type="http://schemas.openxmlformats.org/officeDocument/2006/relationships/image" Target="../media/image89.wmf"/><Relationship Id="rId21" Type="http://schemas.openxmlformats.org/officeDocument/2006/relationships/image" Target="../media/image49.wmf"/><Relationship Id="rId7" Type="http://schemas.openxmlformats.org/officeDocument/2006/relationships/image" Target="../media/image84.wmf"/><Relationship Id="rId12" Type="http://schemas.openxmlformats.org/officeDocument/2006/relationships/image" Target="../media/image80.wmf"/><Relationship Id="rId17" Type="http://schemas.openxmlformats.org/officeDocument/2006/relationships/image" Target="../media/image77.wmf"/><Relationship Id="rId25" Type="http://schemas.openxmlformats.org/officeDocument/2006/relationships/image" Target="../media/image19.wmf"/><Relationship Id="rId2" Type="http://schemas.openxmlformats.org/officeDocument/2006/relationships/image" Target="../media/image88.wmf"/><Relationship Id="rId16" Type="http://schemas.openxmlformats.org/officeDocument/2006/relationships/image" Target="../media/image76.wmf"/><Relationship Id="rId20" Type="http://schemas.openxmlformats.org/officeDocument/2006/relationships/image" Target="../media/image48.wmf"/><Relationship Id="rId1" Type="http://schemas.openxmlformats.org/officeDocument/2006/relationships/image" Target="../media/image46.wmf"/><Relationship Id="rId6" Type="http://schemas.openxmlformats.org/officeDocument/2006/relationships/image" Target="../media/image92.wmf"/><Relationship Id="rId11" Type="http://schemas.openxmlformats.org/officeDocument/2006/relationships/image" Target="../media/image79.wmf"/><Relationship Id="rId24" Type="http://schemas.openxmlformats.org/officeDocument/2006/relationships/image" Target="../media/image22.wmf"/><Relationship Id="rId5" Type="http://schemas.openxmlformats.org/officeDocument/2006/relationships/image" Target="../media/image91.wmf"/><Relationship Id="rId15" Type="http://schemas.openxmlformats.org/officeDocument/2006/relationships/image" Target="../media/image83.wmf"/><Relationship Id="rId23" Type="http://schemas.openxmlformats.org/officeDocument/2006/relationships/image" Target="../media/image21.wmf"/><Relationship Id="rId28" Type="http://schemas.openxmlformats.org/officeDocument/2006/relationships/image" Target="../media/image25.wmf"/><Relationship Id="rId10" Type="http://schemas.openxmlformats.org/officeDocument/2006/relationships/image" Target="../media/image87.wmf"/><Relationship Id="rId19" Type="http://schemas.openxmlformats.org/officeDocument/2006/relationships/image" Target="../media/image47.wmf"/><Relationship Id="rId4" Type="http://schemas.openxmlformats.org/officeDocument/2006/relationships/image" Target="../media/image90.wmf"/><Relationship Id="rId9" Type="http://schemas.openxmlformats.org/officeDocument/2006/relationships/image" Target="../media/image86.wmf"/><Relationship Id="rId14" Type="http://schemas.openxmlformats.org/officeDocument/2006/relationships/image" Target="../media/image82.wmf"/><Relationship Id="rId22" Type="http://schemas.openxmlformats.org/officeDocument/2006/relationships/image" Target="../media/image20.wmf"/><Relationship Id="rId27" Type="http://schemas.openxmlformats.org/officeDocument/2006/relationships/image" Target="../media/image2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1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24.wmf"/><Relationship Id="rId7" Type="http://schemas.openxmlformats.org/officeDocument/2006/relationships/image" Target="../media/image100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75.wmf"/><Relationship Id="rId5" Type="http://schemas.openxmlformats.org/officeDocument/2006/relationships/image" Target="../media/image99.wmf"/><Relationship Id="rId4" Type="http://schemas.openxmlformats.org/officeDocument/2006/relationships/image" Target="../media/image2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5" Type="http://schemas.openxmlformats.org/officeDocument/2006/relationships/image" Target="../media/image75.wmf"/><Relationship Id="rId4" Type="http://schemas.openxmlformats.org/officeDocument/2006/relationships/image" Target="../media/image2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100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12" Type="http://schemas.openxmlformats.org/officeDocument/2006/relationships/image" Target="../media/image75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102.wmf"/><Relationship Id="rId10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Relationship Id="rId14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101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100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75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5.wmf"/><Relationship Id="rId18" Type="http://schemas.openxmlformats.org/officeDocument/2006/relationships/image" Target="../media/image75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3.wmf"/><Relationship Id="rId16" Type="http://schemas.openxmlformats.org/officeDocument/2006/relationships/image" Target="../media/image38.wmf"/><Relationship Id="rId20" Type="http://schemas.openxmlformats.org/officeDocument/2006/relationships/image" Target="../media/image101.wmf"/><Relationship Id="rId1" Type="http://schemas.openxmlformats.org/officeDocument/2006/relationships/image" Target="../media/image19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103.wmf"/><Relationship Id="rId15" Type="http://schemas.openxmlformats.org/officeDocument/2006/relationships/image" Target="../media/image37.wmf"/><Relationship Id="rId10" Type="http://schemas.openxmlformats.org/officeDocument/2006/relationships/image" Target="../media/image30.wmf"/><Relationship Id="rId19" Type="http://schemas.openxmlformats.org/officeDocument/2006/relationships/image" Target="../media/image100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Relationship Id="rId14" Type="http://schemas.openxmlformats.org/officeDocument/2006/relationships/image" Target="../media/image3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5" Type="http://schemas.openxmlformats.org/officeDocument/2006/relationships/image" Target="../media/image75.wmf"/><Relationship Id="rId4" Type="http://schemas.openxmlformats.org/officeDocument/2006/relationships/image" Target="../media/image2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5" Type="http://schemas.openxmlformats.org/officeDocument/2006/relationships/image" Target="../media/image75.wmf"/><Relationship Id="rId4" Type="http://schemas.openxmlformats.org/officeDocument/2006/relationships/image" Target="../media/image2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48.wmf"/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12" Type="http://schemas.openxmlformats.org/officeDocument/2006/relationships/image" Target="../media/image47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11" Type="http://schemas.openxmlformats.org/officeDocument/2006/relationships/image" Target="../media/image46.wmf"/><Relationship Id="rId5" Type="http://schemas.openxmlformats.org/officeDocument/2006/relationships/image" Target="../media/image75.wmf"/><Relationship Id="rId10" Type="http://schemas.openxmlformats.org/officeDocument/2006/relationships/image" Target="../media/image110.wmf"/><Relationship Id="rId4" Type="http://schemas.openxmlformats.org/officeDocument/2006/relationships/image" Target="../media/image25.wmf"/><Relationship Id="rId9" Type="http://schemas.openxmlformats.org/officeDocument/2006/relationships/image" Target="../media/image109.wmf"/><Relationship Id="rId14" Type="http://schemas.openxmlformats.org/officeDocument/2006/relationships/image" Target="../media/image4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48.wmf"/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12" Type="http://schemas.openxmlformats.org/officeDocument/2006/relationships/image" Target="../media/image47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11" Type="http://schemas.openxmlformats.org/officeDocument/2006/relationships/image" Target="../media/image46.wmf"/><Relationship Id="rId5" Type="http://schemas.openxmlformats.org/officeDocument/2006/relationships/image" Target="../media/image75.wmf"/><Relationship Id="rId10" Type="http://schemas.openxmlformats.org/officeDocument/2006/relationships/image" Target="../media/image110.wmf"/><Relationship Id="rId4" Type="http://schemas.openxmlformats.org/officeDocument/2006/relationships/image" Target="../media/image25.wmf"/><Relationship Id="rId9" Type="http://schemas.openxmlformats.org/officeDocument/2006/relationships/image" Target="../media/image109.wmf"/><Relationship Id="rId14" Type="http://schemas.openxmlformats.org/officeDocument/2006/relationships/image" Target="../media/image4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48.wmf"/><Relationship Id="rId18" Type="http://schemas.openxmlformats.org/officeDocument/2006/relationships/image" Target="../media/image112.wmf"/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12" Type="http://schemas.openxmlformats.org/officeDocument/2006/relationships/image" Target="../media/image47.wmf"/><Relationship Id="rId17" Type="http://schemas.openxmlformats.org/officeDocument/2006/relationships/image" Target="../media/image90.wmf"/><Relationship Id="rId2" Type="http://schemas.openxmlformats.org/officeDocument/2006/relationships/image" Target="../media/image23.wmf"/><Relationship Id="rId16" Type="http://schemas.openxmlformats.org/officeDocument/2006/relationships/image" Target="../media/image89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11" Type="http://schemas.openxmlformats.org/officeDocument/2006/relationships/image" Target="../media/image46.wmf"/><Relationship Id="rId5" Type="http://schemas.openxmlformats.org/officeDocument/2006/relationships/image" Target="../media/image75.wmf"/><Relationship Id="rId15" Type="http://schemas.openxmlformats.org/officeDocument/2006/relationships/image" Target="../media/image88.wmf"/><Relationship Id="rId10" Type="http://schemas.openxmlformats.org/officeDocument/2006/relationships/image" Target="../media/image110.wmf"/><Relationship Id="rId19" Type="http://schemas.openxmlformats.org/officeDocument/2006/relationships/image" Target="../media/image113.wmf"/><Relationship Id="rId4" Type="http://schemas.openxmlformats.org/officeDocument/2006/relationships/image" Target="../media/image25.wmf"/><Relationship Id="rId9" Type="http://schemas.openxmlformats.org/officeDocument/2006/relationships/image" Target="../media/image109.wmf"/><Relationship Id="rId14" Type="http://schemas.openxmlformats.org/officeDocument/2006/relationships/image" Target="../media/image4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48.wmf"/><Relationship Id="rId18" Type="http://schemas.openxmlformats.org/officeDocument/2006/relationships/image" Target="../media/image112.wmf"/><Relationship Id="rId3" Type="http://schemas.openxmlformats.org/officeDocument/2006/relationships/image" Target="../media/image24.wmf"/><Relationship Id="rId7" Type="http://schemas.openxmlformats.org/officeDocument/2006/relationships/image" Target="../media/image101.wmf"/><Relationship Id="rId12" Type="http://schemas.openxmlformats.org/officeDocument/2006/relationships/image" Target="../media/image47.wmf"/><Relationship Id="rId17" Type="http://schemas.openxmlformats.org/officeDocument/2006/relationships/image" Target="../media/image90.wmf"/><Relationship Id="rId2" Type="http://schemas.openxmlformats.org/officeDocument/2006/relationships/image" Target="../media/image23.wmf"/><Relationship Id="rId16" Type="http://schemas.openxmlformats.org/officeDocument/2006/relationships/image" Target="../media/image89.wmf"/><Relationship Id="rId1" Type="http://schemas.openxmlformats.org/officeDocument/2006/relationships/image" Target="../media/image19.wmf"/><Relationship Id="rId6" Type="http://schemas.openxmlformats.org/officeDocument/2006/relationships/image" Target="../media/image100.wmf"/><Relationship Id="rId11" Type="http://schemas.openxmlformats.org/officeDocument/2006/relationships/image" Target="../media/image46.wmf"/><Relationship Id="rId5" Type="http://schemas.openxmlformats.org/officeDocument/2006/relationships/image" Target="../media/image75.wmf"/><Relationship Id="rId15" Type="http://schemas.openxmlformats.org/officeDocument/2006/relationships/image" Target="../media/image88.wmf"/><Relationship Id="rId10" Type="http://schemas.openxmlformats.org/officeDocument/2006/relationships/image" Target="../media/image110.wmf"/><Relationship Id="rId19" Type="http://schemas.openxmlformats.org/officeDocument/2006/relationships/image" Target="../media/image113.wmf"/><Relationship Id="rId4" Type="http://schemas.openxmlformats.org/officeDocument/2006/relationships/image" Target="../media/image25.wmf"/><Relationship Id="rId9" Type="http://schemas.openxmlformats.org/officeDocument/2006/relationships/image" Target="../media/image109.wmf"/><Relationship Id="rId14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19.wmf"/><Relationship Id="rId9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12" Type="http://schemas.openxmlformats.org/officeDocument/2006/relationships/image" Target="../media/image3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11" Type="http://schemas.openxmlformats.org/officeDocument/2006/relationships/image" Target="../media/image32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19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8.wmf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12" Type="http://schemas.openxmlformats.org/officeDocument/2006/relationships/image" Target="../media/image33.wmf"/><Relationship Id="rId17" Type="http://schemas.openxmlformats.org/officeDocument/2006/relationships/image" Target="../media/image37.wmf"/><Relationship Id="rId2" Type="http://schemas.openxmlformats.org/officeDocument/2006/relationships/image" Target="../media/image21.wmf"/><Relationship Id="rId16" Type="http://schemas.openxmlformats.org/officeDocument/2006/relationships/image" Target="../media/image36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11" Type="http://schemas.openxmlformats.org/officeDocument/2006/relationships/image" Target="../media/image32.wmf"/><Relationship Id="rId5" Type="http://schemas.openxmlformats.org/officeDocument/2006/relationships/image" Target="../media/image23.wmf"/><Relationship Id="rId15" Type="http://schemas.openxmlformats.org/officeDocument/2006/relationships/image" Target="../media/image35.wmf"/><Relationship Id="rId10" Type="http://schemas.openxmlformats.org/officeDocument/2006/relationships/image" Target="../media/image28.wmf"/><Relationship Id="rId19" Type="http://schemas.openxmlformats.org/officeDocument/2006/relationships/image" Target="../media/image39.wmf"/><Relationship Id="rId4" Type="http://schemas.openxmlformats.org/officeDocument/2006/relationships/image" Target="../media/image19.wmf"/><Relationship Id="rId9" Type="http://schemas.openxmlformats.org/officeDocument/2006/relationships/image" Target="../media/image27.wmf"/><Relationship Id="rId1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232173-090F-40ED-AD48-9314D3DE09F3}" type="datetimeFigureOut">
              <a:rPr lang="cs-CZ"/>
              <a:pPr>
                <a:defRPr/>
              </a:pPr>
              <a:t>31.10.2018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21333-950B-4167-90C8-CF459EA27CC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1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 smtClean="0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cs-CZ" altLang="cs-CZ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23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73D4-A6EB-4875-BF48-6A18426EDDB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8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84D39-65A3-46CE-A437-0518025C80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18D4-F384-44D9-935F-B9DEE3B184A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19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A6D2-EB9C-46FA-9A23-7CC48163AF5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9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9B003-C045-4F3F-8ADE-2F581EB6D02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9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36811-847F-4F21-BF0B-F085B37783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2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8FE0-F1E3-4A9A-9EBA-BE7AD2C4E5C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4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D4DC-6F32-434C-A749-632CAE2A227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896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4315E-C1A6-45BA-8D33-C5F70CE775B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7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B3AC-ADC9-483C-B032-4F49640A347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0A07-B54A-4AAE-AAF9-09A7E26B91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4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DBAB18C-168D-4BBA-9099-D3CA8FC9041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7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46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7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25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57.bin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9" Type="http://schemas.openxmlformats.org/officeDocument/2006/relationships/image" Target="../media/image38.w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25.wmf"/><Relationship Id="rId25" Type="http://schemas.openxmlformats.org/officeDocument/2006/relationships/image" Target="../media/image32.w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31.wmf"/><Relationship Id="rId41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37.wmf"/><Relationship Id="rId40" Type="http://schemas.openxmlformats.org/officeDocument/2006/relationships/oleObject" Target="../embeddings/oleObject78.bin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76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26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38.w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25.wmf"/><Relationship Id="rId25" Type="http://schemas.openxmlformats.org/officeDocument/2006/relationships/image" Target="../media/image40.w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31.wmf"/><Relationship Id="rId41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97.bin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26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09.bin"/><Relationship Id="rId39" Type="http://schemas.openxmlformats.org/officeDocument/2006/relationships/image" Target="../media/image38.wmf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113.bin"/><Relationship Id="rId42" Type="http://schemas.openxmlformats.org/officeDocument/2006/relationships/oleObject" Target="../embeddings/oleObject117.bin"/><Relationship Id="rId47" Type="http://schemas.openxmlformats.org/officeDocument/2006/relationships/image" Target="../media/image45.wmf"/><Relationship Id="rId50" Type="http://schemas.openxmlformats.org/officeDocument/2006/relationships/oleObject" Target="../embeddings/oleObject121.bin"/><Relationship Id="rId55" Type="http://schemas.openxmlformats.org/officeDocument/2006/relationships/image" Target="../media/image4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25.wmf"/><Relationship Id="rId25" Type="http://schemas.openxmlformats.org/officeDocument/2006/relationships/image" Target="../media/image40.w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115.bin"/><Relationship Id="rId46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image" Target="../media/image31.wmf"/><Relationship Id="rId41" Type="http://schemas.openxmlformats.org/officeDocument/2006/relationships/image" Target="../media/image39.wmf"/><Relationship Id="rId54" Type="http://schemas.openxmlformats.org/officeDocument/2006/relationships/oleObject" Target="../embeddings/oleObject12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08.bin"/><Relationship Id="rId32" Type="http://schemas.openxmlformats.org/officeDocument/2006/relationships/oleObject" Target="../embeddings/oleObject112.bin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116.bin"/><Relationship Id="rId45" Type="http://schemas.openxmlformats.org/officeDocument/2006/relationships/image" Target="../media/image44.wmf"/><Relationship Id="rId53" Type="http://schemas.openxmlformats.org/officeDocument/2006/relationships/image" Target="../media/image48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110.bin"/><Relationship Id="rId36" Type="http://schemas.openxmlformats.org/officeDocument/2006/relationships/oleObject" Target="../embeddings/oleObject114.bin"/><Relationship Id="rId49" Type="http://schemas.openxmlformats.org/officeDocument/2006/relationships/image" Target="../media/image46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26.w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118.bin"/><Relationship Id="rId52" Type="http://schemas.openxmlformats.org/officeDocument/2006/relationships/oleObject" Target="../embeddings/oleObject122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111.bin"/><Relationship Id="rId35" Type="http://schemas.openxmlformats.org/officeDocument/2006/relationships/image" Target="../media/image36.wmf"/><Relationship Id="rId43" Type="http://schemas.openxmlformats.org/officeDocument/2006/relationships/image" Target="../media/image43.wmf"/><Relationship Id="rId48" Type="http://schemas.openxmlformats.org/officeDocument/2006/relationships/oleObject" Target="../embeddings/oleObject120.bin"/><Relationship Id="rId8" Type="http://schemas.openxmlformats.org/officeDocument/2006/relationships/oleObject" Target="../embeddings/oleObject100.bin"/><Relationship Id="rId51" Type="http://schemas.openxmlformats.org/officeDocument/2006/relationships/image" Target="../media/image47.wmf"/><Relationship Id="rId3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3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3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4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5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5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75.bin"/><Relationship Id="rId26" Type="http://schemas.openxmlformats.org/officeDocument/2006/relationships/oleObject" Target="../embeddings/oleObject179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21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49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178.bin"/><Relationship Id="rId5" Type="http://schemas.openxmlformats.org/officeDocument/2006/relationships/image" Target="../media/image76.wmf"/><Relationship Id="rId15" Type="http://schemas.openxmlformats.org/officeDocument/2006/relationships/image" Target="../media/image4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180.bin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20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7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18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21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49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76.wmf"/><Relationship Id="rId15" Type="http://schemas.openxmlformats.org/officeDocument/2006/relationships/image" Target="../media/image4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194.bin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20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19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203.bin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214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78.wmf"/><Relationship Id="rId34" Type="http://schemas.openxmlformats.org/officeDocument/2006/relationships/image" Target="../media/image22.wmf"/><Relationship Id="rId42" Type="http://schemas.openxmlformats.org/officeDocument/2006/relationships/image" Target="../media/image25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76.wmf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29" Type="http://schemas.openxmlformats.org/officeDocument/2006/relationships/oleObject" Target="../embeddings/oleObject209.bin"/><Relationship Id="rId41" Type="http://schemas.openxmlformats.org/officeDocument/2006/relationships/oleObject" Target="../embeddings/oleObject215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81.wmf"/><Relationship Id="rId24" Type="http://schemas.openxmlformats.org/officeDocument/2006/relationships/image" Target="../media/image4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13.bin"/><Relationship Id="rId40" Type="http://schemas.openxmlformats.org/officeDocument/2006/relationships/image" Target="../media/image24.wmf"/><Relationship Id="rId5" Type="http://schemas.openxmlformats.org/officeDocument/2006/relationships/image" Target="../media/image46.wmf"/><Relationship Id="rId15" Type="http://schemas.openxmlformats.org/officeDocument/2006/relationships/image" Target="../media/image83.wmf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49.wmf"/><Relationship Id="rId36" Type="http://schemas.openxmlformats.org/officeDocument/2006/relationships/image" Target="../media/image19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77.wmf"/><Relationship Id="rId31" Type="http://schemas.openxmlformats.org/officeDocument/2006/relationships/oleObject" Target="../embeddings/oleObject210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1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223.bin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234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78.wmf"/><Relationship Id="rId34" Type="http://schemas.openxmlformats.org/officeDocument/2006/relationships/image" Target="../media/image22.wmf"/><Relationship Id="rId42" Type="http://schemas.openxmlformats.org/officeDocument/2006/relationships/image" Target="../media/image25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76.wmf"/><Relationship Id="rId25" Type="http://schemas.openxmlformats.org/officeDocument/2006/relationships/oleObject" Target="../embeddings/oleObject227.bin"/><Relationship Id="rId33" Type="http://schemas.openxmlformats.org/officeDocument/2006/relationships/oleObject" Target="../embeddings/oleObject231.bin"/><Relationship Id="rId38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29" Type="http://schemas.openxmlformats.org/officeDocument/2006/relationships/oleObject" Target="../embeddings/oleObject229.bin"/><Relationship Id="rId41" Type="http://schemas.openxmlformats.org/officeDocument/2006/relationships/oleObject" Target="../embeddings/oleObject235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81.wmf"/><Relationship Id="rId24" Type="http://schemas.openxmlformats.org/officeDocument/2006/relationships/image" Target="../media/image4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33.bin"/><Relationship Id="rId40" Type="http://schemas.openxmlformats.org/officeDocument/2006/relationships/image" Target="../media/image24.wmf"/><Relationship Id="rId5" Type="http://schemas.openxmlformats.org/officeDocument/2006/relationships/image" Target="../media/image46.wmf"/><Relationship Id="rId15" Type="http://schemas.openxmlformats.org/officeDocument/2006/relationships/image" Target="../media/image83.wmf"/><Relationship Id="rId23" Type="http://schemas.openxmlformats.org/officeDocument/2006/relationships/oleObject" Target="../embeddings/oleObject226.bin"/><Relationship Id="rId28" Type="http://schemas.openxmlformats.org/officeDocument/2006/relationships/image" Target="../media/image49.wmf"/><Relationship Id="rId36" Type="http://schemas.openxmlformats.org/officeDocument/2006/relationships/image" Target="../media/image19.w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77.wmf"/><Relationship Id="rId31" Type="http://schemas.openxmlformats.org/officeDocument/2006/relationships/oleObject" Target="../embeddings/oleObject230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oleObject" Target="../embeddings/oleObject228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2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image" Target="../media/image80.wmf"/><Relationship Id="rId26" Type="http://schemas.openxmlformats.org/officeDocument/2006/relationships/image" Target="../media/image76.wmf"/><Relationship Id="rId39" Type="http://schemas.openxmlformats.org/officeDocument/2006/relationships/image" Target="../media/image20.wmf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245.bin"/><Relationship Id="rId34" Type="http://schemas.openxmlformats.org/officeDocument/2006/relationships/oleObject" Target="../embeddings/oleObject252.bin"/><Relationship Id="rId42" Type="http://schemas.openxmlformats.org/officeDocument/2006/relationships/oleObject" Target="../embeddings/oleObject256.bin"/><Relationship Id="rId47" Type="http://schemas.openxmlformats.org/officeDocument/2006/relationships/image" Target="../media/image23.wmf"/><Relationship Id="rId50" Type="http://schemas.openxmlformats.org/officeDocument/2006/relationships/oleObject" Target="../embeddings/oleObject260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240.bin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33" Type="http://schemas.openxmlformats.org/officeDocument/2006/relationships/image" Target="../media/image47.wmf"/><Relationship Id="rId38" Type="http://schemas.openxmlformats.org/officeDocument/2006/relationships/oleObject" Target="../embeddings/oleObject254.bin"/><Relationship Id="rId46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249.bin"/><Relationship Id="rId41" Type="http://schemas.openxmlformats.org/officeDocument/2006/relationships/image" Target="../media/image21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86.wmf"/><Relationship Id="rId24" Type="http://schemas.openxmlformats.org/officeDocument/2006/relationships/image" Target="../media/image83.wmf"/><Relationship Id="rId32" Type="http://schemas.openxmlformats.org/officeDocument/2006/relationships/oleObject" Target="../embeddings/oleObject251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255.bin"/><Relationship Id="rId45" Type="http://schemas.openxmlformats.org/officeDocument/2006/relationships/image" Target="../media/image19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28" Type="http://schemas.openxmlformats.org/officeDocument/2006/relationships/image" Target="../media/image77.wmf"/><Relationship Id="rId36" Type="http://schemas.openxmlformats.org/officeDocument/2006/relationships/oleObject" Target="../embeddings/oleObject253.bin"/><Relationship Id="rId49" Type="http://schemas.openxmlformats.org/officeDocument/2006/relationships/image" Target="../media/image24.wmf"/><Relationship Id="rId10" Type="http://schemas.openxmlformats.org/officeDocument/2006/relationships/oleObject" Target="../embeddings/oleObject239.bin"/><Relationship Id="rId19" Type="http://schemas.openxmlformats.org/officeDocument/2006/relationships/oleObject" Target="../embeddings/oleObject244.bin"/><Relationship Id="rId31" Type="http://schemas.openxmlformats.org/officeDocument/2006/relationships/oleObject" Target="../embeddings/oleObject250.bin"/><Relationship Id="rId44" Type="http://schemas.openxmlformats.org/officeDocument/2006/relationships/oleObject" Target="../embeddings/oleObject257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241.bin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248.bin"/><Relationship Id="rId30" Type="http://schemas.openxmlformats.org/officeDocument/2006/relationships/image" Target="../media/image78.wmf"/><Relationship Id="rId35" Type="http://schemas.openxmlformats.org/officeDocument/2006/relationships/image" Target="../media/image48.wmf"/><Relationship Id="rId43" Type="http://schemas.openxmlformats.org/officeDocument/2006/relationships/image" Target="../media/image22.wmf"/><Relationship Id="rId48" Type="http://schemas.openxmlformats.org/officeDocument/2006/relationships/oleObject" Target="../embeddings/oleObject259.bin"/><Relationship Id="rId8" Type="http://schemas.openxmlformats.org/officeDocument/2006/relationships/oleObject" Target="../embeddings/oleObject238.bin"/><Relationship Id="rId51" Type="http://schemas.openxmlformats.org/officeDocument/2006/relationships/image" Target="../media/image25.wmf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image" Target="../media/image80.wmf"/><Relationship Id="rId26" Type="http://schemas.openxmlformats.org/officeDocument/2006/relationships/image" Target="../media/image76.wmf"/><Relationship Id="rId39" Type="http://schemas.openxmlformats.org/officeDocument/2006/relationships/image" Target="../media/image20.wmf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270.bin"/><Relationship Id="rId34" Type="http://schemas.openxmlformats.org/officeDocument/2006/relationships/oleObject" Target="../embeddings/oleObject277.bin"/><Relationship Id="rId42" Type="http://schemas.openxmlformats.org/officeDocument/2006/relationships/oleObject" Target="../embeddings/oleObject281.bin"/><Relationship Id="rId47" Type="http://schemas.openxmlformats.org/officeDocument/2006/relationships/image" Target="../media/image23.wmf"/><Relationship Id="rId50" Type="http://schemas.openxmlformats.org/officeDocument/2006/relationships/oleObject" Target="../embeddings/oleObject285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265.bin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image" Target="../media/image47.wmf"/><Relationship Id="rId38" Type="http://schemas.openxmlformats.org/officeDocument/2006/relationships/oleObject" Target="../embeddings/oleObject279.bin"/><Relationship Id="rId46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274.bin"/><Relationship Id="rId41" Type="http://schemas.openxmlformats.org/officeDocument/2006/relationships/image" Target="../media/image21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86.wmf"/><Relationship Id="rId24" Type="http://schemas.openxmlformats.org/officeDocument/2006/relationships/image" Target="../media/image83.wmf"/><Relationship Id="rId32" Type="http://schemas.openxmlformats.org/officeDocument/2006/relationships/oleObject" Target="../embeddings/oleObject276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280.bin"/><Relationship Id="rId45" Type="http://schemas.openxmlformats.org/officeDocument/2006/relationships/image" Target="../media/image19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77.wmf"/><Relationship Id="rId36" Type="http://schemas.openxmlformats.org/officeDocument/2006/relationships/oleObject" Target="../embeddings/oleObject278.bin"/><Relationship Id="rId49" Type="http://schemas.openxmlformats.org/officeDocument/2006/relationships/image" Target="../media/image24.wmf"/><Relationship Id="rId10" Type="http://schemas.openxmlformats.org/officeDocument/2006/relationships/oleObject" Target="../embeddings/oleObject264.bin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4" Type="http://schemas.openxmlformats.org/officeDocument/2006/relationships/oleObject" Target="../embeddings/oleObject282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266.bin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78.wmf"/><Relationship Id="rId35" Type="http://schemas.openxmlformats.org/officeDocument/2006/relationships/image" Target="../media/image48.wmf"/><Relationship Id="rId43" Type="http://schemas.openxmlformats.org/officeDocument/2006/relationships/image" Target="../media/image22.wmf"/><Relationship Id="rId48" Type="http://schemas.openxmlformats.org/officeDocument/2006/relationships/oleObject" Target="../embeddings/oleObject284.bin"/><Relationship Id="rId8" Type="http://schemas.openxmlformats.org/officeDocument/2006/relationships/oleObject" Target="../embeddings/oleObject263.bin"/><Relationship Id="rId51" Type="http://schemas.openxmlformats.org/officeDocument/2006/relationships/image" Target="../media/image25.wmf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wmf"/><Relationship Id="rId18" Type="http://schemas.openxmlformats.org/officeDocument/2006/relationships/image" Target="../media/image84.wmf"/><Relationship Id="rId26" Type="http://schemas.openxmlformats.org/officeDocument/2006/relationships/oleObject" Target="../embeddings/oleObject298.bin"/><Relationship Id="rId39" Type="http://schemas.openxmlformats.org/officeDocument/2006/relationships/image" Target="../media/image77.wmf"/><Relationship Id="rId21" Type="http://schemas.openxmlformats.org/officeDocument/2006/relationships/oleObject" Target="../embeddings/oleObject295.bin"/><Relationship Id="rId34" Type="http://schemas.openxmlformats.org/officeDocument/2006/relationships/oleObject" Target="../embeddings/oleObject302.bin"/><Relationship Id="rId42" Type="http://schemas.openxmlformats.org/officeDocument/2006/relationships/oleObject" Target="../embeddings/oleObject306.bin"/><Relationship Id="rId47" Type="http://schemas.openxmlformats.org/officeDocument/2006/relationships/oleObject" Target="../embeddings/oleObject309.bin"/><Relationship Id="rId50" Type="http://schemas.openxmlformats.org/officeDocument/2006/relationships/image" Target="../media/image20.wmf"/><Relationship Id="rId55" Type="http://schemas.openxmlformats.org/officeDocument/2006/relationships/oleObject" Target="../embeddings/oleObject313.bin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20" Type="http://schemas.openxmlformats.org/officeDocument/2006/relationships/image" Target="../media/image85.wmf"/><Relationship Id="rId29" Type="http://schemas.openxmlformats.org/officeDocument/2006/relationships/image" Target="../media/image80.wmf"/><Relationship Id="rId41" Type="http://schemas.openxmlformats.org/officeDocument/2006/relationships/image" Target="../media/image78.wmf"/><Relationship Id="rId54" Type="http://schemas.openxmlformats.org/officeDocument/2006/relationships/image" Target="../media/image22.wmf"/><Relationship Id="rId62" Type="http://schemas.openxmlformats.org/officeDocument/2006/relationships/image" Target="../media/image25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90.wmf"/><Relationship Id="rId24" Type="http://schemas.openxmlformats.org/officeDocument/2006/relationships/image" Target="../media/image87.wmf"/><Relationship Id="rId32" Type="http://schemas.openxmlformats.org/officeDocument/2006/relationships/oleObject" Target="../embeddings/oleObject301.bin"/><Relationship Id="rId37" Type="http://schemas.openxmlformats.org/officeDocument/2006/relationships/image" Target="../media/image76.wmf"/><Relationship Id="rId40" Type="http://schemas.openxmlformats.org/officeDocument/2006/relationships/oleObject" Target="../embeddings/oleObject305.bin"/><Relationship Id="rId45" Type="http://schemas.openxmlformats.org/officeDocument/2006/relationships/oleObject" Target="../embeddings/oleObject308.bin"/><Relationship Id="rId53" Type="http://schemas.openxmlformats.org/officeDocument/2006/relationships/oleObject" Target="../embeddings/oleObject312.bin"/><Relationship Id="rId58" Type="http://schemas.openxmlformats.org/officeDocument/2006/relationships/image" Target="../media/image23.wmf"/><Relationship Id="rId5" Type="http://schemas.openxmlformats.org/officeDocument/2006/relationships/image" Target="../media/image46.wmf"/><Relationship Id="rId15" Type="http://schemas.openxmlformats.org/officeDocument/2006/relationships/image" Target="../media/image92.wmf"/><Relationship Id="rId23" Type="http://schemas.openxmlformats.org/officeDocument/2006/relationships/oleObject" Target="../embeddings/oleObject296.bin"/><Relationship Id="rId28" Type="http://schemas.openxmlformats.org/officeDocument/2006/relationships/oleObject" Target="../embeddings/oleObject299.bin"/><Relationship Id="rId36" Type="http://schemas.openxmlformats.org/officeDocument/2006/relationships/oleObject" Target="../embeddings/oleObject303.bin"/><Relationship Id="rId49" Type="http://schemas.openxmlformats.org/officeDocument/2006/relationships/oleObject" Target="../embeddings/oleObject310.bin"/><Relationship Id="rId57" Type="http://schemas.openxmlformats.org/officeDocument/2006/relationships/oleObject" Target="../embeddings/oleObject314.bin"/><Relationship Id="rId61" Type="http://schemas.openxmlformats.org/officeDocument/2006/relationships/oleObject" Target="../embeddings/oleObject316.bin"/><Relationship Id="rId10" Type="http://schemas.openxmlformats.org/officeDocument/2006/relationships/oleObject" Target="../embeddings/oleObject289.bin"/><Relationship Id="rId19" Type="http://schemas.openxmlformats.org/officeDocument/2006/relationships/oleObject" Target="../embeddings/oleObject294.bin"/><Relationship Id="rId31" Type="http://schemas.openxmlformats.org/officeDocument/2006/relationships/image" Target="../media/image81.wmf"/><Relationship Id="rId44" Type="http://schemas.openxmlformats.org/officeDocument/2006/relationships/image" Target="../media/image47.wmf"/><Relationship Id="rId52" Type="http://schemas.openxmlformats.org/officeDocument/2006/relationships/image" Target="../media/image21.wmf"/><Relationship Id="rId60" Type="http://schemas.openxmlformats.org/officeDocument/2006/relationships/image" Target="../media/image24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291.bin"/><Relationship Id="rId22" Type="http://schemas.openxmlformats.org/officeDocument/2006/relationships/image" Target="../media/image86.wmf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300.bin"/><Relationship Id="rId35" Type="http://schemas.openxmlformats.org/officeDocument/2006/relationships/image" Target="../media/image83.wmf"/><Relationship Id="rId43" Type="http://schemas.openxmlformats.org/officeDocument/2006/relationships/oleObject" Target="../embeddings/oleObject307.bin"/><Relationship Id="rId48" Type="http://schemas.openxmlformats.org/officeDocument/2006/relationships/image" Target="../media/image49.wmf"/><Relationship Id="rId56" Type="http://schemas.openxmlformats.org/officeDocument/2006/relationships/image" Target="../media/image19.wmf"/><Relationship Id="rId8" Type="http://schemas.openxmlformats.org/officeDocument/2006/relationships/oleObject" Target="../embeddings/oleObject288.bin"/><Relationship Id="rId51" Type="http://schemas.openxmlformats.org/officeDocument/2006/relationships/oleObject" Target="../embeddings/oleObject311.bin"/><Relationship Id="rId3" Type="http://schemas.openxmlformats.org/officeDocument/2006/relationships/notesSlide" Target="../notesSlides/notesSlide23.xml"/><Relationship Id="rId12" Type="http://schemas.openxmlformats.org/officeDocument/2006/relationships/oleObject" Target="../embeddings/oleObject290.bin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7.bin"/><Relationship Id="rId33" Type="http://schemas.openxmlformats.org/officeDocument/2006/relationships/image" Target="../media/image82.wmf"/><Relationship Id="rId38" Type="http://schemas.openxmlformats.org/officeDocument/2006/relationships/oleObject" Target="../embeddings/oleObject304.bin"/><Relationship Id="rId46" Type="http://schemas.openxmlformats.org/officeDocument/2006/relationships/image" Target="../media/image48.wmf"/><Relationship Id="rId59" Type="http://schemas.openxmlformats.org/officeDocument/2006/relationships/oleObject" Target="../embeddings/oleObject31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18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7.bin"/><Relationship Id="rId9" Type="http://schemas.openxmlformats.org/officeDocument/2006/relationships/image" Target="../media/image9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32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2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2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33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0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327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2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8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335.bin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3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1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346.bin"/><Relationship Id="rId26" Type="http://schemas.openxmlformats.org/officeDocument/2006/relationships/oleObject" Target="../embeddings/oleObject350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29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43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5.bin"/><Relationship Id="rId20" Type="http://schemas.openxmlformats.org/officeDocument/2006/relationships/oleObject" Target="../embeddings/oleObject347.bin"/><Relationship Id="rId29" Type="http://schemas.openxmlformats.org/officeDocument/2006/relationships/image" Target="../media/image100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49.bin"/><Relationship Id="rId5" Type="http://schemas.openxmlformats.org/officeDocument/2006/relationships/image" Target="../media/image19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51.bin"/><Relationship Id="rId10" Type="http://schemas.openxmlformats.org/officeDocument/2006/relationships/oleObject" Target="../embeddings/oleObject342.bin"/><Relationship Id="rId19" Type="http://schemas.openxmlformats.org/officeDocument/2006/relationships/image" Target="../media/image28.wmf"/><Relationship Id="rId31" Type="http://schemas.openxmlformats.org/officeDocument/2006/relationships/image" Target="../media/image101.wmf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44.bin"/><Relationship Id="rId22" Type="http://schemas.openxmlformats.org/officeDocument/2006/relationships/oleObject" Target="../embeddings/oleObject348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35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60.bin"/><Relationship Id="rId26" Type="http://schemas.openxmlformats.org/officeDocument/2006/relationships/oleObject" Target="../embeddings/oleObject364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57.bin"/><Relationship Id="rId17" Type="http://schemas.openxmlformats.org/officeDocument/2006/relationships/image" Target="../media/image28.wmf"/><Relationship Id="rId25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9.bin"/><Relationship Id="rId20" Type="http://schemas.openxmlformats.org/officeDocument/2006/relationships/oleObject" Target="../embeddings/oleObject361.bin"/><Relationship Id="rId29" Type="http://schemas.openxmlformats.org/officeDocument/2006/relationships/image" Target="../media/image101.wmf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4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63.bin"/><Relationship Id="rId5" Type="http://schemas.openxmlformats.org/officeDocument/2006/relationships/image" Target="../media/image19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65.bin"/><Relationship Id="rId10" Type="http://schemas.openxmlformats.org/officeDocument/2006/relationships/oleObject" Target="../embeddings/oleObject356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35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58.bin"/><Relationship Id="rId22" Type="http://schemas.openxmlformats.org/officeDocument/2006/relationships/oleObject" Target="../embeddings/oleObject362.bin"/><Relationship Id="rId27" Type="http://schemas.openxmlformats.org/officeDocument/2006/relationships/image" Target="../media/image10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373.bin"/><Relationship Id="rId26" Type="http://schemas.openxmlformats.org/officeDocument/2006/relationships/oleObject" Target="../embeddings/oleObject377.bin"/><Relationship Id="rId39" Type="http://schemas.openxmlformats.org/officeDocument/2006/relationships/image" Target="../media/image75.wmf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381.bin"/><Relationship Id="rId42" Type="http://schemas.openxmlformats.org/officeDocument/2006/relationships/oleObject" Target="../embeddings/oleObject385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2.bin"/><Relationship Id="rId20" Type="http://schemas.openxmlformats.org/officeDocument/2006/relationships/oleObject" Target="../embeddings/oleObject374.bin"/><Relationship Id="rId29" Type="http://schemas.openxmlformats.org/officeDocument/2006/relationships/image" Target="../media/image35.wmf"/><Relationship Id="rId41" Type="http://schemas.openxmlformats.org/officeDocument/2006/relationships/image" Target="../media/image100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67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76.bin"/><Relationship Id="rId32" Type="http://schemas.openxmlformats.org/officeDocument/2006/relationships/oleObject" Target="../embeddings/oleObject380.bin"/><Relationship Id="rId37" Type="http://schemas.openxmlformats.org/officeDocument/2006/relationships/image" Target="../media/image39.wmf"/><Relationship Id="rId40" Type="http://schemas.openxmlformats.org/officeDocument/2006/relationships/oleObject" Target="../embeddings/oleObject384.bin"/><Relationship Id="rId5" Type="http://schemas.openxmlformats.org/officeDocument/2006/relationships/image" Target="../media/image19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78.bin"/><Relationship Id="rId36" Type="http://schemas.openxmlformats.org/officeDocument/2006/relationships/oleObject" Target="../embeddings/oleObject382.bin"/><Relationship Id="rId10" Type="http://schemas.openxmlformats.org/officeDocument/2006/relationships/oleObject" Target="../embeddings/oleObject369.bin"/><Relationship Id="rId19" Type="http://schemas.openxmlformats.org/officeDocument/2006/relationships/image" Target="../media/image2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71.bin"/><Relationship Id="rId22" Type="http://schemas.openxmlformats.org/officeDocument/2006/relationships/oleObject" Target="../embeddings/oleObject375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379.bin"/><Relationship Id="rId35" Type="http://schemas.openxmlformats.org/officeDocument/2006/relationships/image" Target="../media/image38.wmf"/><Relationship Id="rId43" Type="http://schemas.openxmlformats.org/officeDocument/2006/relationships/image" Target="../media/image101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8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87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10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9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3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95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7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92.bin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394.bin"/><Relationship Id="rId4" Type="http://schemas.openxmlformats.org/officeDocument/2006/relationships/oleObject" Target="../embeddings/oleObject39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9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02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4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99.bin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401.bin"/><Relationship Id="rId4" Type="http://schemas.openxmlformats.org/officeDocument/2006/relationships/oleObject" Target="../embeddings/oleObject39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03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412.bin"/><Relationship Id="rId26" Type="http://schemas.openxmlformats.org/officeDocument/2006/relationships/oleObject" Target="../embeddings/oleObject416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109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09.bin"/><Relationship Id="rId17" Type="http://schemas.openxmlformats.org/officeDocument/2006/relationships/image" Target="../media/image101.wmf"/><Relationship Id="rId25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1.bin"/><Relationship Id="rId20" Type="http://schemas.openxmlformats.org/officeDocument/2006/relationships/oleObject" Target="../embeddings/oleObject413.bin"/><Relationship Id="rId29" Type="http://schemas.openxmlformats.org/officeDocument/2006/relationships/image" Target="../media/image48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415.bin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417.bin"/><Relationship Id="rId10" Type="http://schemas.openxmlformats.org/officeDocument/2006/relationships/oleObject" Target="../embeddings/oleObject408.bin"/><Relationship Id="rId19" Type="http://schemas.openxmlformats.org/officeDocument/2006/relationships/image" Target="../media/image108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10.bin"/><Relationship Id="rId22" Type="http://schemas.openxmlformats.org/officeDocument/2006/relationships/oleObject" Target="../embeddings/oleObject414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1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1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426.bin"/><Relationship Id="rId26" Type="http://schemas.openxmlformats.org/officeDocument/2006/relationships/oleObject" Target="../embeddings/oleObject430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109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23.bin"/><Relationship Id="rId17" Type="http://schemas.openxmlformats.org/officeDocument/2006/relationships/image" Target="../media/image101.wmf"/><Relationship Id="rId25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5.bin"/><Relationship Id="rId20" Type="http://schemas.openxmlformats.org/officeDocument/2006/relationships/oleObject" Target="../embeddings/oleObject427.bin"/><Relationship Id="rId29" Type="http://schemas.openxmlformats.org/officeDocument/2006/relationships/image" Target="../media/image48.wmf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20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429.bin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431.bin"/><Relationship Id="rId10" Type="http://schemas.openxmlformats.org/officeDocument/2006/relationships/oleObject" Target="../embeddings/oleObject422.bin"/><Relationship Id="rId19" Type="http://schemas.openxmlformats.org/officeDocument/2006/relationships/image" Target="../media/image111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41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24.bin"/><Relationship Id="rId22" Type="http://schemas.openxmlformats.org/officeDocument/2006/relationships/oleObject" Target="../embeddings/oleObject428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32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5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440.bin"/><Relationship Id="rId26" Type="http://schemas.openxmlformats.org/officeDocument/2006/relationships/oleObject" Target="../embeddings/oleObject444.bin"/><Relationship Id="rId39" Type="http://schemas.openxmlformats.org/officeDocument/2006/relationships/oleObject" Target="../embeddings/oleObject451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109.wmf"/><Relationship Id="rId34" Type="http://schemas.openxmlformats.org/officeDocument/2006/relationships/image" Target="../media/image88.wmf"/><Relationship Id="rId42" Type="http://schemas.openxmlformats.org/officeDocument/2006/relationships/image" Target="../media/image113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37.bin"/><Relationship Id="rId17" Type="http://schemas.openxmlformats.org/officeDocument/2006/relationships/image" Target="../media/image101.wmf"/><Relationship Id="rId25" Type="http://schemas.openxmlformats.org/officeDocument/2006/relationships/image" Target="../media/image46.wmf"/><Relationship Id="rId33" Type="http://schemas.openxmlformats.org/officeDocument/2006/relationships/oleObject" Target="../embeddings/oleObject448.bin"/><Relationship Id="rId38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9.bin"/><Relationship Id="rId20" Type="http://schemas.openxmlformats.org/officeDocument/2006/relationships/oleObject" Target="../embeddings/oleObject441.bin"/><Relationship Id="rId29" Type="http://schemas.openxmlformats.org/officeDocument/2006/relationships/image" Target="../media/image48.wmf"/><Relationship Id="rId41" Type="http://schemas.openxmlformats.org/officeDocument/2006/relationships/oleObject" Target="../embeddings/oleObject452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34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443.bin"/><Relationship Id="rId32" Type="http://schemas.openxmlformats.org/officeDocument/2006/relationships/oleObject" Target="../embeddings/oleObject447.bin"/><Relationship Id="rId37" Type="http://schemas.openxmlformats.org/officeDocument/2006/relationships/oleObject" Target="../embeddings/oleObject450.bin"/><Relationship Id="rId40" Type="http://schemas.openxmlformats.org/officeDocument/2006/relationships/image" Target="../media/image112.wmf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445.bin"/><Relationship Id="rId36" Type="http://schemas.openxmlformats.org/officeDocument/2006/relationships/image" Target="../media/image89.wmf"/><Relationship Id="rId10" Type="http://schemas.openxmlformats.org/officeDocument/2006/relationships/oleObject" Target="../embeddings/oleObject436.bin"/><Relationship Id="rId19" Type="http://schemas.openxmlformats.org/officeDocument/2006/relationships/image" Target="../media/image111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43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38.bin"/><Relationship Id="rId22" Type="http://schemas.openxmlformats.org/officeDocument/2006/relationships/oleObject" Target="../embeddings/oleObject442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46.bin"/><Relationship Id="rId35" Type="http://schemas.openxmlformats.org/officeDocument/2006/relationships/oleObject" Target="../embeddings/oleObject44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5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460.bin"/><Relationship Id="rId26" Type="http://schemas.openxmlformats.org/officeDocument/2006/relationships/oleObject" Target="../embeddings/oleObject464.bin"/><Relationship Id="rId39" Type="http://schemas.openxmlformats.org/officeDocument/2006/relationships/oleObject" Target="../embeddings/oleObject471.bin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109.wmf"/><Relationship Id="rId34" Type="http://schemas.openxmlformats.org/officeDocument/2006/relationships/image" Target="../media/image88.wmf"/><Relationship Id="rId42" Type="http://schemas.openxmlformats.org/officeDocument/2006/relationships/image" Target="../media/image113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57.bin"/><Relationship Id="rId17" Type="http://schemas.openxmlformats.org/officeDocument/2006/relationships/image" Target="../media/image101.wmf"/><Relationship Id="rId25" Type="http://schemas.openxmlformats.org/officeDocument/2006/relationships/image" Target="../media/image46.wmf"/><Relationship Id="rId33" Type="http://schemas.openxmlformats.org/officeDocument/2006/relationships/oleObject" Target="../embeddings/oleObject468.bin"/><Relationship Id="rId38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9.bin"/><Relationship Id="rId20" Type="http://schemas.openxmlformats.org/officeDocument/2006/relationships/oleObject" Target="../embeddings/oleObject461.bin"/><Relationship Id="rId29" Type="http://schemas.openxmlformats.org/officeDocument/2006/relationships/image" Target="../media/image48.wmf"/><Relationship Id="rId41" Type="http://schemas.openxmlformats.org/officeDocument/2006/relationships/oleObject" Target="../embeddings/oleObject472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4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463.bin"/><Relationship Id="rId32" Type="http://schemas.openxmlformats.org/officeDocument/2006/relationships/oleObject" Target="../embeddings/oleObject467.bin"/><Relationship Id="rId37" Type="http://schemas.openxmlformats.org/officeDocument/2006/relationships/oleObject" Target="../embeddings/oleObject470.bin"/><Relationship Id="rId40" Type="http://schemas.openxmlformats.org/officeDocument/2006/relationships/image" Target="../media/image112.wmf"/><Relationship Id="rId5" Type="http://schemas.openxmlformats.org/officeDocument/2006/relationships/image" Target="../media/image19.wmf"/><Relationship Id="rId15" Type="http://schemas.openxmlformats.org/officeDocument/2006/relationships/image" Target="../media/image100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465.bin"/><Relationship Id="rId36" Type="http://schemas.openxmlformats.org/officeDocument/2006/relationships/image" Target="../media/image89.wmf"/><Relationship Id="rId10" Type="http://schemas.openxmlformats.org/officeDocument/2006/relationships/oleObject" Target="../embeddings/oleObject456.bin"/><Relationship Id="rId19" Type="http://schemas.openxmlformats.org/officeDocument/2006/relationships/image" Target="../media/image111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45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58.bin"/><Relationship Id="rId22" Type="http://schemas.openxmlformats.org/officeDocument/2006/relationships/oleObject" Target="../embeddings/oleObject462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66.bin"/><Relationship Id="rId35" Type="http://schemas.openxmlformats.org/officeDocument/2006/relationships/oleObject" Target="../embeddings/oleObject46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" name="Zaoblený obdélník 10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 smtClean="0">
                <a:solidFill>
                  <a:schemeClr val="bg1"/>
                </a:solidFill>
              </a:rPr>
              <a:t>Hledání řešení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20" name="Zaoblený obdélník 19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</a:t>
            </a:r>
            <a:r>
              <a:rPr lang="cs-CZ" sz="4000" cap="all" dirty="0" smtClean="0">
                <a:solidFill>
                  <a:schemeClr val="bg1"/>
                </a:solidFill>
              </a:rPr>
              <a:t>stavového</a:t>
            </a:r>
          </a:p>
          <a:p>
            <a:r>
              <a:rPr lang="cs-CZ" sz="4000" cap="all" dirty="0" smtClean="0">
                <a:solidFill>
                  <a:schemeClr val="bg1"/>
                </a:solidFill>
              </a:rPr>
              <a:t>Prostoru </a:t>
            </a:r>
            <a:r>
              <a:rPr lang="cs-CZ" sz="4000" cap="all" dirty="0">
                <a:solidFill>
                  <a:schemeClr val="bg1"/>
                </a:solidFill>
              </a:rPr>
              <a:t>a </a:t>
            </a:r>
            <a:r>
              <a:rPr lang="cs-CZ" sz="4000" cap="all" dirty="0" smtClean="0">
                <a:solidFill>
                  <a:schemeClr val="bg1"/>
                </a:solidFill>
              </a:rPr>
              <a:t>Plánování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22" name="Zaoblený obdélník 21"/>
          <p:cNvSpPr/>
          <p:nvPr/>
        </p:nvSpPr>
        <p:spPr bwMode="auto">
          <a:xfrm>
            <a:off x="-540568" y="3789040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-3601" y="3801234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Opakování</a:t>
            </a:r>
          </a:p>
        </p:txBody>
      </p:sp>
    </p:spTree>
    <p:extLst>
      <p:ext uri="{BB962C8B-B14F-4D97-AF65-F5344CB8AC3E}">
        <p14:creationId xmlns:p14="http://schemas.microsoft.com/office/powerpoint/2010/main" val="53647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5004048" y="3244893"/>
            <a:ext cx="4104455" cy="1116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801069" y="3243382"/>
            <a:ext cx="4392000" cy="504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004049" y="3170942"/>
            <a:ext cx="4248471" cy="123110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pokud se vybraný stav shoduje s některým</a:t>
            </a:r>
          </a:p>
          <a:p>
            <a:r>
              <a:rPr lang="cs-CZ" b="0" dirty="0" smtClean="0"/>
              <a:t>s cílových stavů, vrať cestu a ukonči hledání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cs-CZ" b="0" i="1" dirty="0" smtClean="0"/>
              <a:t>test zajišťuje funkce - </a:t>
            </a:r>
            <a:r>
              <a:rPr lang="en-US" b="0" dirty="0" err="1" smtClean="0"/>
              <a:t>problem.goalTest</a:t>
            </a:r>
            <a:r>
              <a:rPr lang="en-US" b="0" dirty="0" smtClean="0"/>
              <a:t>()</a:t>
            </a:r>
            <a:endParaRPr lang="cs-CZ" b="0" dirty="0" smtClean="0"/>
          </a:p>
          <a:p>
            <a:r>
              <a:rPr lang="cs-CZ" b="0" i="1" dirty="0" smtClean="0"/>
              <a:t>rekonstrukci cesty zajistí </a:t>
            </a:r>
            <a:r>
              <a:rPr lang="cs-CZ" b="0" i="1" dirty="0"/>
              <a:t>funkce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cs-CZ" b="0" dirty="0" smtClean="0"/>
              <a:t>()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pathCost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81961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aoblený obdélník 26"/>
          <p:cNvSpPr/>
          <p:nvPr/>
        </p:nvSpPr>
        <p:spPr bwMode="auto">
          <a:xfrm>
            <a:off x="5076056" y="3752152"/>
            <a:ext cx="4032448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802800" y="3750641"/>
            <a:ext cx="442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138920" y="3708321"/>
            <a:ext cx="3681552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přidej aktuálně vyšetřovaný stav do seznamu již prozkoumaných stavů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pathCost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44434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élník 28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pathCost</a:t>
            </a:r>
            <a:endParaRPr lang="cs-CZ" b="0" dirty="0"/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802800" y="4014575"/>
            <a:ext cx="4500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4986116" y="4016547"/>
            <a:ext cx="4122388" cy="2717276"/>
          </a:xfrm>
          <a:prstGeom prst="roundRect">
            <a:avLst>
              <a:gd name="adj" fmla="val 6879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001106" y="4056167"/>
            <a:ext cx="4176463" cy="255454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Získej všechny následníky vybraného stavu</a:t>
            </a:r>
            <a:r>
              <a:rPr lang="cs-CZ" b="0" dirty="0"/>
              <a:t> </a:t>
            </a:r>
            <a:r>
              <a:rPr lang="cs-CZ" b="0" dirty="0" smtClean="0"/>
              <a:t>a každý získaný stav otestuj. </a:t>
            </a:r>
            <a:r>
              <a:rPr lang="cs-CZ" b="0" dirty="0"/>
              <a:t>P</a:t>
            </a:r>
            <a:r>
              <a:rPr lang="cs-CZ" b="0" dirty="0" smtClean="0"/>
              <a:t>okud: </a:t>
            </a:r>
          </a:p>
          <a:p>
            <a:pPr marL="342900" indent="-342900">
              <a:buAutoNum type="arabicParenR"/>
            </a:pPr>
            <a:r>
              <a:rPr lang="cs-CZ" b="0" dirty="0" smtClean="0"/>
              <a:t>stav není ani v seznamu </a:t>
            </a:r>
            <a:r>
              <a:rPr lang="cs-CZ" dirty="0" err="1">
                <a:solidFill>
                  <a:srgbClr val="FF0000"/>
                </a:solidFill>
              </a:rPr>
              <a:t>explored</a:t>
            </a:r>
            <a:r>
              <a:rPr lang="cs-CZ" b="0" dirty="0">
                <a:solidFill>
                  <a:srgbClr val="FF0000"/>
                </a:solidFill>
              </a:rPr>
              <a:t> </a:t>
            </a:r>
            <a:r>
              <a:rPr lang="cs-CZ" b="0" dirty="0" smtClean="0"/>
              <a:t>a ani v seznamu </a:t>
            </a:r>
            <a:r>
              <a:rPr lang="cs-CZ" dirty="0" err="1" smtClean="0">
                <a:solidFill>
                  <a:srgbClr val="339933"/>
                </a:solidFill>
              </a:rPr>
              <a:t>fringe</a:t>
            </a:r>
            <a:r>
              <a:rPr lang="cs-CZ" b="0" dirty="0" smtClean="0"/>
              <a:t>, ulož jej do </a:t>
            </a:r>
            <a:r>
              <a:rPr lang="cs-CZ" dirty="0" err="1" smtClean="0">
                <a:solidFill>
                  <a:srgbClr val="339933"/>
                </a:solidFill>
              </a:rPr>
              <a:t>fringe</a:t>
            </a:r>
            <a:r>
              <a:rPr lang="cs-CZ" dirty="0" smtClean="0"/>
              <a:t>,</a:t>
            </a:r>
            <a:endParaRPr lang="cs-CZ" dirty="0" smtClean="0">
              <a:solidFill>
                <a:srgbClr val="339933"/>
              </a:solidFill>
            </a:endParaRPr>
          </a:p>
          <a:p>
            <a:pPr marL="342900" indent="-342900">
              <a:buAutoNum type="arabicParenR"/>
            </a:pPr>
            <a:r>
              <a:rPr lang="cs-CZ" dirty="0" smtClean="0"/>
              <a:t>stav je v seznamu </a:t>
            </a:r>
            <a:r>
              <a:rPr lang="cs-CZ" dirty="0" err="1">
                <a:solidFill>
                  <a:srgbClr val="339933"/>
                </a:solidFill>
              </a:rPr>
              <a:t>fringe</a:t>
            </a:r>
            <a:r>
              <a:rPr lang="cs-CZ" dirty="0" smtClean="0"/>
              <a:t>, ale nově získaný stav má lepší ohodnocení, nahraď původní stav novým,</a:t>
            </a:r>
          </a:p>
          <a:p>
            <a:pPr marL="342900" indent="-342900">
              <a:buAutoNum type="arabicParenR"/>
            </a:pPr>
            <a:r>
              <a:rPr lang="cs-CZ" b="0" dirty="0"/>
              <a:t>j</a:t>
            </a:r>
            <a:r>
              <a:rPr lang="cs-CZ" b="0" dirty="0" smtClean="0"/>
              <a:t>inak stav zahoď.</a:t>
            </a:r>
          </a:p>
          <a:p>
            <a:r>
              <a:rPr lang="cs-CZ" b="0" i="1" dirty="0" smtClean="0"/>
              <a:t>získání následníků zajišťuje funkce </a:t>
            </a:r>
            <a:r>
              <a:rPr lang="en-US" dirty="0">
                <a:sym typeface="Symbol"/>
              </a:rPr>
              <a:t>problem</a:t>
            </a:r>
            <a:r>
              <a:rPr lang="cs-CZ" dirty="0" smtClean="0">
                <a:sym typeface="Symbol"/>
              </a:rPr>
              <a:t>.</a:t>
            </a:r>
            <a:r>
              <a:rPr lang="cs-CZ" cap="all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 smtClean="0"/>
              <a:t>()</a:t>
            </a:r>
            <a:endParaRPr lang="cs-CZ" b="0" dirty="0" smtClean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4846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Zaoblený obdélník 8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58775" y="1695847"/>
            <a:ext cx="8697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 smtClean="0"/>
              <a:t>Hrací deska má 5 polí – dvě pole jsou obsazena bílými a dvě černými kameny (prázdné pole je označeno červeně). Počáteční uspořádání kamenů je:</a:t>
            </a:r>
            <a:endParaRPr lang="cs-CZ" altLang="cs-CZ" sz="1600" b="0" dirty="0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539750" y="3501008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1.	Je-li sousední pole prázdné, může se kámen do tohoto pole </a:t>
            </a:r>
            <a:r>
              <a:rPr lang="cs-CZ" altLang="cs-CZ" sz="1600" b="0" dirty="0" smtClean="0"/>
              <a:t>přesunout, cena: 1.</a:t>
            </a:r>
            <a:endParaRPr lang="cs-CZ" altLang="cs-CZ" sz="1600" b="0" dirty="0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39750" y="3767708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2.	Je-li pole ob jeden kámen prázdné, může kámen přeskočit</a:t>
            </a:r>
            <a:r>
              <a:rPr lang="en-US" altLang="cs-CZ" sz="1600" b="0" dirty="0"/>
              <a:t> </a:t>
            </a:r>
            <a:r>
              <a:rPr lang="cs-CZ" altLang="cs-CZ" sz="1600" b="0" dirty="0"/>
              <a:t>do volného pole, </a:t>
            </a:r>
            <a:r>
              <a:rPr lang="cs-CZ" altLang="cs-CZ" sz="1600" b="0" dirty="0" smtClean="0"/>
              <a:t>cena: </a:t>
            </a:r>
            <a:r>
              <a:rPr lang="cs-CZ" altLang="cs-CZ" sz="1600" b="0" dirty="0"/>
              <a:t>1.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39750" y="4043933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3.	Je-li pole ob dva kameny prázdné, může kámen přeskočit do volného </a:t>
            </a:r>
            <a:r>
              <a:rPr lang="cs-CZ" altLang="cs-CZ" sz="1600" b="0" dirty="0" smtClean="0"/>
              <a:t>pole</a:t>
            </a:r>
            <a:r>
              <a:rPr lang="cs-CZ" altLang="cs-CZ" sz="1600" b="0" dirty="0"/>
              <a:t>, cena: </a:t>
            </a:r>
            <a:r>
              <a:rPr lang="cs-CZ" altLang="cs-CZ" sz="1600" b="0" dirty="0" smtClean="0"/>
              <a:t>2.</a:t>
            </a:r>
            <a:endParaRPr lang="cs-CZ" altLang="cs-CZ" sz="1600" b="0" dirty="0"/>
          </a:p>
        </p:txBody>
      </p:sp>
      <p:sp>
        <p:nvSpPr>
          <p:cNvPr id="92" name="Obdélník 91"/>
          <p:cNvSpPr/>
          <p:nvPr/>
        </p:nvSpPr>
        <p:spPr>
          <a:xfrm>
            <a:off x="5469196" y="2361978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bdélník 92"/>
          <p:cNvSpPr/>
          <p:nvPr/>
        </p:nvSpPr>
        <p:spPr>
          <a:xfrm>
            <a:off x="5469196" y="2568341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4" name="Obdélník 93"/>
          <p:cNvSpPr/>
          <p:nvPr/>
        </p:nvSpPr>
        <p:spPr>
          <a:xfrm>
            <a:off x="5469196" y="2786135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5757228" y="2276872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bílá kostka</a:t>
            </a:r>
            <a:endParaRPr lang="cs-CZ" sz="1600" b="0" dirty="0"/>
          </a:p>
        </p:txBody>
      </p: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5770576" y="2492896"/>
            <a:ext cx="1348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černá kostka</a:t>
            </a:r>
            <a:endParaRPr lang="cs-CZ" sz="1600" b="0" dirty="0"/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757228" y="2708920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prázdné pole</a:t>
            </a:r>
            <a:endParaRPr lang="cs-CZ" sz="1600" b="0" dirty="0"/>
          </a:p>
        </p:txBody>
      </p:sp>
      <p:sp>
        <p:nvSpPr>
          <p:cNvPr id="4" name="Obdélník 3"/>
          <p:cNvSpPr/>
          <p:nvPr/>
        </p:nvSpPr>
        <p:spPr>
          <a:xfrm>
            <a:off x="418777" y="3212976"/>
            <a:ext cx="3581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altLang="cs-CZ" b="0" dirty="0"/>
              <a:t>S kameny lze pohybovat následovně:</a:t>
            </a:r>
          </a:p>
        </p:txBody>
      </p:sp>
      <p:sp>
        <p:nvSpPr>
          <p:cNvPr id="6" name="Zahnutá šipka nahoru 5"/>
          <p:cNvSpPr/>
          <p:nvPr/>
        </p:nvSpPr>
        <p:spPr bwMode="auto">
          <a:xfrm>
            <a:off x="3545782" y="2757657"/>
            <a:ext cx="288032" cy="134685"/>
          </a:xfrm>
          <a:prstGeom prst="curvedUp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Zahnutá šipka nahoru 101"/>
          <p:cNvSpPr/>
          <p:nvPr/>
        </p:nvSpPr>
        <p:spPr bwMode="auto">
          <a:xfrm>
            <a:off x="3360027" y="2757656"/>
            <a:ext cx="432000" cy="134685"/>
          </a:xfrm>
          <a:prstGeom prst="curvedUp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Zahnutá šipka nahoru 102"/>
          <p:cNvSpPr/>
          <p:nvPr/>
        </p:nvSpPr>
        <p:spPr bwMode="auto">
          <a:xfrm>
            <a:off x="3131864" y="2752353"/>
            <a:ext cx="612000" cy="134685"/>
          </a:xfrm>
          <a:prstGeom prst="curvedUp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 Box 139"/>
          <p:cNvSpPr txBox="1">
            <a:spLocks noChangeArrowheads="1"/>
          </p:cNvSpPr>
          <p:nvPr/>
        </p:nvSpPr>
        <p:spPr bwMode="auto">
          <a:xfrm>
            <a:off x="358775" y="4509120"/>
            <a:ext cx="748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Cílem je aby kameny stejné barvy byly vedle sebe a bílé byly první zprava.</a:t>
            </a:r>
          </a:p>
        </p:txBody>
      </p:sp>
      <p:sp>
        <p:nvSpPr>
          <p:cNvPr id="105" name="Text Box 14"/>
          <p:cNvSpPr txBox="1">
            <a:spLocks noChangeArrowheads="1"/>
          </p:cNvSpPr>
          <p:nvPr/>
        </p:nvSpPr>
        <p:spPr bwMode="auto">
          <a:xfrm>
            <a:off x="358775" y="4870800"/>
            <a:ext cx="2700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>
                <a:solidFill>
                  <a:srgbClr val="339933"/>
                </a:solidFill>
              </a:rPr>
              <a:t>Množina </a:t>
            </a:r>
            <a:r>
              <a:rPr lang="cs-CZ" altLang="cs-CZ" sz="1600" dirty="0" smtClean="0">
                <a:solidFill>
                  <a:srgbClr val="339933"/>
                </a:solidFill>
              </a:rPr>
              <a:t>cílových stavů</a:t>
            </a:r>
            <a:r>
              <a:rPr lang="cs-CZ" altLang="cs-CZ" sz="1600" dirty="0">
                <a:solidFill>
                  <a:srgbClr val="339933"/>
                </a:solidFill>
              </a:rPr>
              <a:t>:</a:t>
            </a:r>
          </a:p>
        </p:txBody>
      </p:sp>
      <p:graphicFrame>
        <p:nvGraphicFramePr>
          <p:cNvPr id="106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55707"/>
              </p:ext>
            </p:extLst>
          </p:nvPr>
        </p:nvGraphicFramePr>
        <p:xfrm>
          <a:off x="2162398" y="5301208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6954"/>
              </p:ext>
            </p:extLst>
          </p:nvPr>
        </p:nvGraphicFramePr>
        <p:xfrm>
          <a:off x="5762848" y="5317083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3307"/>
              </p:ext>
            </p:extLst>
          </p:nvPr>
        </p:nvGraphicFramePr>
        <p:xfrm>
          <a:off x="4034061" y="5317083"/>
          <a:ext cx="1049120" cy="21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59494" y="4870800"/>
            <a:ext cx="6444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FF0000"/>
                </a:solidFill>
              </a:rPr>
              <a:t>Kolik existuje cílových stavů a jaké jim odpovídá uspořádání?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graphicFrame>
        <p:nvGraphicFramePr>
          <p:cNvPr id="3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30837"/>
              </p:ext>
            </p:extLst>
          </p:nvPr>
        </p:nvGraphicFramePr>
        <p:xfrm>
          <a:off x="2833347" y="2492896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9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allAtOnce"/>
      <p:bldP spid="63" grpId="1" build="allAtOnce"/>
      <p:bldP spid="64" grpId="0"/>
      <p:bldP spid="64" grpId="1"/>
      <p:bldP spid="64" grpId="2"/>
      <p:bldP spid="65" grpId="0"/>
      <p:bldP spid="65" grpId="1"/>
      <p:bldP spid="65" grpId="2"/>
      <p:bldP spid="4" grpId="0"/>
      <p:bldP spid="6" grpId="0" animBg="1"/>
      <p:bldP spid="6" grpId="1" animBg="1"/>
      <p:bldP spid="102" grpId="0" animBg="1"/>
      <p:bldP spid="102" grpId="1" animBg="1"/>
      <p:bldP spid="103" grpId="0" animBg="1"/>
      <p:bldP spid="103" grpId="1" animBg="1"/>
      <p:bldP spid="104" grpId="0"/>
      <p:bldP spid="105" grpId="0"/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Zaoblený obdélník 8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58775" y="1695847"/>
            <a:ext cx="8697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 smtClean="0"/>
              <a:t>Hrací deska má 5 polí – dvě pole jsou obsazena bílými a dvě černými kameny (prázdné pole je označeno červeně). Počáteční uspořádání kamenů je:</a:t>
            </a:r>
            <a:endParaRPr lang="cs-CZ" altLang="cs-CZ" sz="1600" b="0" dirty="0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539750" y="3501008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1.	Je-li sousední pole prázdné, může se kámen do tohoto pole </a:t>
            </a:r>
            <a:r>
              <a:rPr lang="cs-CZ" altLang="cs-CZ" sz="1600" b="0" dirty="0" smtClean="0"/>
              <a:t>přesunout, cena: 1.</a:t>
            </a:r>
            <a:endParaRPr lang="cs-CZ" altLang="cs-CZ" sz="1600" b="0" dirty="0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39750" y="3767708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2.	Je-li pole ob jeden kámen prázdné, může kámen přeskočit</a:t>
            </a:r>
            <a:r>
              <a:rPr lang="en-US" altLang="cs-CZ" sz="1600" b="0" dirty="0"/>
              <a:t> </a:t>
            </a:r>
            <a:r>
              <a:rPr lang="cs-CZ" altLang="cs-CZ" sz="1600" b="0" dirty="0"/>
              <a:t>do volného pole, </a:t>
            </a:r>
            <a:r>
              <a:rPr lang="cs-CZ" altLang="cs-CZ" sz="1600" b="0" dirty="0" smtClean="0"/>
              <a:t>cena: </a:t>
            </a:r>
            <a:r>
              <a:rPr lang="cs-CZ" altLang="cs-CZ" sz="1600" b="0" dirty="0"/>
              <a:t>1.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39750" y="4043933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3.	Je-li pole ob dva kameny prázdné, může kámen přeskočit do volného </a:t>
            </a:r>
            <a:r>
              <a:rPr lang="cs-CZ" altLang="cs-CZ" sz="1600" b="0" dirty="0" smtClean="0"/>
              <a:t>pole</a:t>
            </a:r>
            <a:r>
              <a:rPr lang="cs-CZ" altLang="cs-CZ" sz="1600" b="0" dirty="0"/>
              <a:t>, cena: </a:t>
            </a:r>
            <a:r>
              <a:rPr lang="cs-CZ" altLang="cs-CZ" sz="1600" b="0" dirty="0" smtClean="0"/>
              <a:t>2.</a:t>
            </a:r>
            <a:endParaRPr lang="cs-CZ" altLang="cs-CZ" sz="1600" b="0" dirty="0"/>
          </a:p>
        </p:txBody>
      </p:sp>
      <p:sp>
        <p:nvSpPr>
          <p:cNvPr id="92" name="Obdélník 91"/>
          <p:cNvSpPr/>
          <p:nvPr/>
        </p:nvSpPr>
        <p:spPr>
          <a:xfrm>
            <a:off x="5469196" y="2361978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bdélník 92"/>
          <p:cNvSpPr/>
          <p:nvPr/>
        </p:nvSpPr>
        <p:spPr>
          <a:xfrm>
            <a:off x="5469196" y="2568341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4" name="Obdélník 93"/>
          <p:cNvSpPr/>
          <p:nvPr/>
        </p:nvSpPr>
        <p:spPr>
          <a:xfrm>
            <a:off x="5469196" y="2786135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5757228" y="2276872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bílá kostka</a:t>
            </a:r>
            <a:endParaRPr lang="cs-CZ" sz="1600" b="0" dirty="0"/>
          </a:p>
        </p:txBody>
      </p: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5770576" y="2492896"/>
            <a:ext cx="1348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černá kostka</a:t>
            </a:r>
            <a:endParaRPr lang="cs-CZ" sz="1600" b="0" dirty="0"/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757228" y="2708920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prázdné pole</a:t>
            </a:r>
            <a:endParaRPr lang="cs-CZ" sz="1600" b="0" dirty="0"/>
          </a:p>
        </p:txBody>
      </p:sp>
      <p:sp>
        <p:nvSpPr>
          <p:cNvPr id="4" name="Obdélník 3"/>
          <p:cNvSpPr/>
          <p:nvPr/>
        </p:nvSpPr>
        <p:spPr>
          <a:xfrm>
            <a:off x="418777" y="3212976"/>
            <a:ext cx="3581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altLang="cs-CZ" b="0" dirty="0"/>
              <a:t>S kameny lze pohybovat následovně:</a:t>
            </a:r>
          </a:p>
        </p:txBody>
      </p:sp>
      <p:sp>
        <p:nvSpPr>
          <p:cNvPr id="104" name="Text Box 139"/>
          <p:cNvSpPr txBox="1">
            <a:spLocks noChangeArrowheads="1"/>
          </p:cNvSpPr>
          <p:nvPr/>
        </p:nvSpPr>
        <p:spPr bwMode="auto">
          <a:xfrm>
            <a:off x="358775" y="4509120"/>
            <a:ext cx="748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Cílem je aby kameny stejné barvy byly vedle sebe a bílé byly první zprava.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59494" y="4869160"/>
            <a:ext cx="3474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FF0000"/>
                </a:solidFill>
              </a:rPr>
              <a:t>Jak definovat akce?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sp>
        <p:nvSpPr>
          <p:cNvPr id="34" name="Obdélník 2"/>
          <p:cNvSpPr>
            <a:spLocks noChangeArrowheads="1"/>
          </p:cNvSpPr>
          <p:nvPr/>
        </p:nvSpPr>
        <p:spPr bwMode="auto">
          <a:xfrm>
            <a:off x="861644" y="5157192"/>
            <a:ext cx="50785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p</a:t>
            </a:r>
            <a:r>
              <a:rPr lang="cs-CZ" altLang="cs-CZ" sz="1400" b="0" dirty="0" smtClean="0"/>
              <a:t>řesuň prázdné pole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prázdné pole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„přeskoč </a:t>
            </a:r>
            <a:r>
              <a:rPr lang="cs-CZ" altLang="cs-CZ" sz="1400" b="0" dirty="0" smtClean="0"/>
              <a:t>prázdným polem“ </a:t>
            </a:r>
            <a:r>
              <a:rPr lang="cs-CZ" sz="1400" b="0" dirty="0" smtClean="0"/>
              <a:t>ob jeden kámen </a:t>
            </a:r>
            <a:r>
              <a:rPr lang="cs-CZ" sz="1400" b="0" dirty="0"/>
              <a:t>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„přeskoč </a:t>
            </a:r>
            <a:r>
              <a:rPr lang="cs-CZ" altLang="cs-CZ" sz="1400" b="0" dirty="0"/>
              <a:t>prázdným polem“ </a:t>
            </a:r>
            <a:r>
              <a:rPr lang="cs-CZ" sz="1400" b="0" dirty="0"/>
              <a:t>ob jeden kámen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„přeskoč </a:t>
            </a:r>
            <a:r>
              <a:rPr lang="cs-CZ" altLang="cs-CZ" sz="1400" b="0" dirty="0"/>
              <a:t>prázdným polem“ </a:t>
            </a:r>
            <a:r>
              <a:rPr lang="cs-CZ" sz="1400" b="0" dirty="0" smtClean="0"/>
              <a:t>ob </a:t>
            </a:r>
            <a:r>
              <a:rPr lang="cs-CZ" sz="1400" b="0" dirty="0"/>
              <a:t>dva </a:t>
            </a:r>
            <a:r>
              <a:rPr lang="cs-CZ" sz="1400" b="0" dirty="0" smtClean="0"/>
              <a:t>kameny </a:t>
            </a:r>
            <a:r>
              <a:rPr lang="cs-CZ" sz="1400" b="0" dirty="0"/>
              <a:t>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„přeskoč </a:t>
            </a:r>
            <a:r>
              <a:rPr lang="cs-CZ" altLang="cs-CZ" sz="1400" b="0" dirty="0"/>
              <a:t>prázdným polem“ </a:t>
            </a:r>
            <a:r>
              <a:rPr lang="cs-CZ" sz="1400" b="0" dirty="0" smtClean="0"/>
              <a:t>ob </a:t>
            </a:r>
            <a:r>
              <a:rPr lang="cs-CZ" sz="1400" b="0" dirty="0"/>
              <a:t>dva kameny doleva</a:t>
            </a:r>
          </a:p>
        </p:txBody>
      </p:sp>
      <p:graphicFrame>
        <p:nvGraphicFramePr>
          <p:cNvPr id="3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41491"/>
              </p:ext>
            </p:extLst>
          </p:nvPr>
        </p:nvGraphicFramePr>
        <p:xfrm>
          <a:off x="2833347" y="2492896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85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aoblený obdélník 36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5170619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6565690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84010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9171193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1579165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341386"/>
              </p:ext>
            </p:extLst>
          </p:nvPr>
        </p:nvGraphicFramePr>
        <p:xfrm>
          <a:off x="3995936" y="242802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2802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grpSp>
        <p:nvGrpSpPr>
          <p:cNvPr id="164" name="Skupina 163"/>
          <p:cNvGrpSpPr/>
          <p:nvPr/>
        </p:nvGrpSpPr>
        <p:grpSpPr>
          <a:xfrm>
            <a:off x="332764" y="4880705"/>
            <a:ext cx="1506024" cy="388125"/>
            <a:chOff x="321085" y="6405435"/>
            <a:chExt cx="1506024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0955782"/>
              </p:ext>
            </p:extLst>
          </p:nvPr>
        </p:nvGraphicFramePr>
        <p:xfrm>
          <a:off x="627373" y="502472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</p:spTree>
    <p:extLst>
      <p:ext uri="{BB962C8B-B14F-4D97-AF65-F5344CB8AC3E}">
        <p14:creationId xmlns:p14="http://schemas.microsoft.com/office/powerpoint/2010/main" val="44467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aoblený obdélník 71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175" name="Skupina 174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6" name="Zaoblený obdélník 175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1017657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Skupina 21"/>
          <p:cNvGrpSpPr/>
          <p:nvPr/>
        </p:nvGrpSpPr>
        <p:grpSpPr>
          <a:xfrm>
            <a:off x="349200" y="4881600"/>
            <a:ext cx="1506024" cy="388125"/>
            <a:chOff x="6009079" y="4871781"/>
            <a:chExt cx="1506024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3831041"/>
              </p:ext>
            </p:extLst>
          </p:nvPr>
        </p:nvGraphicFramePr>
        <p:xfrm>
          <a:off x="629868" y="503636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Skupina 7"/>
          <p:cNvGrpSpPr/>
          <p:nvPr/>
        </p:nvGrpSpPr>
        <p:grpSpPr>
          <a:xfrm>
            <a:off x="3060000" y="4881600"/>
            <a:ext cx="1506024" cy="388125"/>
            <a:chOff x="3087540" y="4888824"/>
            <a:chExt cx="1506024" cy="388125"/>
          </a:xfrm>
        </p:grpSpPr>
        <p:sp>
          <p:nvSpPr>
            <p:cNvPr id="159" name="Zaoblený obdélník 158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70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73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1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56578864"/>
              </p:ext>
            </p:extLst>
          </p:nvPr>
        </p:nvGraphicFramePr>
        <p:xfrm>
          <a:off x="3347864" y="503783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69310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4485125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362863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1435902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886122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740543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21379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2456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80187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59634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56640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" name="Skupina 238"/>
          <p:cNvGrpSpPr/>
          <p:nvPr/>
        </p:nvGrpSpPr>
        <p:grpSpPr>
          <a:xfrm>
            <a:off x="1710000" y="4881600"/>
            <a:ext cx="1506024" cy="388125"/>
            <a:chOff x="1707060" y="4888824"/>
            <a:chExt cx="1506024" cy="388125"/>
          </a:xfrm>
        </p:grpSpPr>
        <p:sp>
          <p:nvSpPr>
            <p:cNvPr id="240" name="Zaoblený obdélník 239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42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43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44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24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5963199"/>
              </p:ext>
            </p:extLst>
          </p:nvPr>
        </p:nvGraphicFramePr>
        <p:xfrm>
          <a:off x="1994702" y="50377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7723540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7930418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25065980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55456414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6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8" grpId="0" animBg="1"/>
      <p:bldP spid="1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aoblený obdélník 71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175" name="Skupina 174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6" name="Zaoblený obdélník 175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1398178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Skupina 21"/>
          <p:cNvGrpSpPr/>
          <p:nvPr/>
        </p:nvGrpSpPr>
        <p:grpSpPr>
          <a:xfrm>
            <a:off x="6009079" y="4881600"/>
            <a:ext cx="1506024" cy="388125"/>
            <a:chOff x="6009079" y="4871781"/>
            <a:chExt cx="1506024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585064"/>
              </p:ext>
            </p:extLst>
          </p:nvPr>
        </p:nvGraphicFramePr>
        <p:xfrm>
          <a:off x="6306183" y="503729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330035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6668531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375374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9897085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9425815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79541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21129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881801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15333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73622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06977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10243653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933573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7946016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0771237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0" name="Skupina 149"/>
          <p:cNvGrpSpPr/>
          <p:nvPr/>
        </p:nvGrpSpPr>
        <p:grpSpPr>
          <a:xfrm>
            <a:off x="3060000" y="4881600"/>
            <a:ext cx="1506024" cy="388125"/>
            <a:chOff x="3087540" y="4888824"/>
            <a:chExt cx="1506024" cy="388125"/>
          </a:xfrm>
        </p:grpSpPr>
        <p:sp>
          <p:nvSpPr>
            <p:cNvPr id="151" name="Zaoblený obdélník 15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5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5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15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0073700"/>
              </p:ext>
            </p:extLst>
          </p:nvPr>
        </p:nvGraphicFramePr>
        <p:xfrm>
          <a:off x="3347864" y="503783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7" name="Skupina 156"/>
          <p:cNvGrpSpPr/>
          <p:nvPr/>
        </p:nvGrpSpPr>
        <p:grpSpPr>
          <a:xfrm>
            <a:off x="1710000" y="4881600"/>
            <a:ext cx="1506024" cy="388125"/>
            <a:chOff x="1707060" y="4888824"/>
            <a:chExt cx="1506024" cy="388125"/>
          </a:xfrm>
        </p:grpSpPr>
        <p:sp>
          <p:nvSpPr>
            <p:cNvPr id="158" name="Zaoblený obdélník 157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467074"/>
              </p:ext>
            </p:extLst>
          </p:nvPr>
        </p:nvGraphicFramePr>
        <p:xfrm>
          <a:off x="1994702" y="50377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23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Zaoblený obdélník 101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175" name="Skupina 174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6" name="Zaoblený obdélník 175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10338956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Skupina 21"/>
          <p:cNvGrpSpPr/>
          <p:nvPr/>
        </p:nvGrpSpPr>
        <p:grpSpPr>
          <a:xfrm>
            <a:off x="6009079" y="4881600"/>
            <a:ext cx="1506024" cy="388125"/>
            <a:chOff x="6009079" y="4871781"/>
            <a:chExt cx="1506024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7533730"/>
              </p:ext>
            </p:extLst>
          </p:nvPr>
        </p:nvGraphicFramePr>
        <p:xfrm>
          <a:off x="6306183" y="503729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Skupina 7"/>
          <p:cNvGrpSpPr/>
          <p:nvPr/>
        </p:nvGrpSpPr>
        <p:grpSpPr>
          <a:xfrm>
            <a:off x="1709786" y="4881600"/>
            <a:ext cx="1506024" cy="388125"/>
            <a:chOff x="3087540" y="4888824"/>
            <a:chExt cx="1506024" cy="388125"/>
          </a:xfrm>
        </p:grpSpPr>
        <p:sp>
          <p:nvSpPr>
            <p:cNvPr id="159" name="Zaoblený obdélník 158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70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73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1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689744"/>
              </p:ext>
            </p:extLst>
          </p:nvPr>
        </p:nvGraphicFramePr>
        <p:xfrm>
          <a:off x="1988582" y="503783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40907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591638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3274086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943485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4091311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42589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55325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71213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89394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60250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268616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Přímá spojnice se šipkou 211"/>
          <p:cNvCxnSpPr>
            <a:stCxn id="199" idx="2"/>
            <a:endCxn id="221" idx="0"/>
          </p:cNvCxnSpPr>
          <p:nvPr/>
        </p:nvCxnSpPr>
        <p:spPr bwMode="auto">
          <a:xfrm flipH="1">
            <a:off x="1241600" y="3409221"/>
            <a:ext cx="36004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3" name="Přímá spojnice se šipkou 212"/>
          <p:cNvCxnSpPr>
            <a:stCxn id="199" idx="2"/>
            <a:endCxn id="222" idx="0"/>
          </p:cNvCxnSpPr>
          <p:nvPr/>
        </p:nvCxnSpPr>
        <p:spPr bwMode="auto">
          <a:xfrm>
            <a:off x="1601640" y="3409221"/>
            <a:ext cx="35424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4" name="Přímá spojnice se šipkou 213"/>
          <p:cNvCxnSpPr>
            <a:stCxn id="199" idx="2"/>
            <a:endCxn id="223" idx="0"/>
          </p:cNvCxnSpPr>
          <p:nvPr/>
        </p:nvCxnSpPr>
        <p:spPr bwMode="auto">
          <a:xfrm>
            <a:off x="1601640" y="3409221"/>
            <a:ext cx="1095419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8" name="Objek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74917"/>
              </p:ext>
            </p:extLst>
          </p:nvPr>
        </p:nvGraphicFramePr>
        <p:xfrm>
          <a:off x="1142359" y="35730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59" y="35730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366674"/>
              </p:ext>
            </p:extLst>
          </p:nvPr>
        </p:nvGraphicFramePr>
        <p:xfrm>
          <a:off x="18358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8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k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31877"/>
              </p:ext>
            </p:extLst>
          </p:nvPr>
        </p:nvGraphicFramePr>
        <p:xfrm>
          <a:off x="2432976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76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0991638"/>
              </p:ext>
            </p:extLst>
          </p:nvPr>
        </p:nvGraphicFramePr>
        <p:xfrm>
          <a:off x="971600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99786584"/>
              </p:ext>
            </p:extLst>
          </p:nvPr>
        </p:nvGraphicFramePr>
        <p:xfrm>
          <a:off x="1685887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7491009"/>
              </p:ext>
            </p:extLst>
          </p:nvPr>
        </p:nvGraphicFramePr>
        <p:xfrm>
          <a:off x="2427059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Zaoblený obdélník 224"/>
          <p:cNvSpPr/>
          <p:nvPr/>
        </p:nvSpPr>
        <p:spPr bwMode="auto">
          <a:xfrm>
            <a:off x="1604692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Zaoblený obdélník 225"/>
          <p:cNvSpPr/>
          <p:nvPr/>
        </p:nvSpPr>
        <p:spPr bwMode="auto">
          <a:xfrm>
            <a:off x="2332757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9" name="Skupina 238"/>
          <p:cNvGrpSpPr/>
          <p:nvPr/>
        </p:nvGrpSpPr>
        <p:grpSpPr>
          <a:xfrm>
            <a:off x="350687" y="4881600"/>
            <a:ext cx="1506024" cy="388125"/>
            <a:chOff x="1707060" y="4888824"/>
            <a:chExt cx="1506024" cy="388125"/>
          </a:xfrm>
        </p:grpSpPr>
        <p:sp>
          <p:nvSpPr>
            <p:cNvPr id="240" name="Zaoblený obdélník 239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42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43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44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24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9945663"/>
              </p:ext>
            </p:extLst>
          </p:nvPr>
        </p:nvGraphicFramePr>
        <p:xfrm>
          <a:off x="642906" y="50377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Skupina 245"/>
          <p:cNvGrpSpPr/>
          <p:nvPr/>
        </p:nvGrpSpPr>
        <p:grpSpPr>
          <a:xfrm>
            <a:off x="3059832" y="4881600"/>
            <a:ext cx="1506024" cy="388125"/>
            <a:chOff x="3087540" y="4888824"/>
            <a:chExt cx="1506024" cy="388125"/>
          </a:xfrm>
        </p:grpSpPr>
        <p:sp>
          <p:nvSpPr>
            <p:cNvPr id="247" name="Zaoblený obdélník 24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4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5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5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260" name="Skupina 259"/>
          <p:cNvGrpSpPr/>
          <p:nvPr/>
        </p:nvGrpSpPr>
        <p:grpSpPr>
          <a:xfrm>
            <a:off x="349200" y="5338800"/>
            <a:ext cx="1506024" cy="388125"/>
            <a:chOff x="3087540" y="4888824"/>
            <a:chExt cx="1506024" cy="388125"/>
          </a:xfrm>
        </p:grpSpPr>
        <p:sp>
          <p:nvSpPr>
            <p:cNvPr id="261" name="Zaoblený obdélník 26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6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6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6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26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07836"/>
              </p:ext>
            </p:extLst>
          </p:nvPr>
        </p:nvGraphicFramePr>
        <p:xfrm>
          <a:off x="3360473" y="5031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7896077"/>
              </p:ext>
            </p:extLst>
          </p:nvPr>
        </p:nvGraphicFramePr>
        <p:xfrm>
          <a:off x="649130" y="548134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32590"/>
              </p:ext>
            </p:extLst>
          </p:nvPr>
        </p:nvGraphicFramePr>
        <p:xfrm>
          <a:off x="1713384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24" imgW="215640" imgH="279360" progId="Equation.DSMT4">
                  <p:embed/>
                </p:oleObj>
              </mc:Choice>
              <mc:Fallback>
                <p:oleObj name="Equation" r:id="rId2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384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1211"/>
              </p:ext>
            </p:extLst>
          </p:nvPr>
        </p:nvGraphicFramePr>
        <p:xfrm>
          <a:off x="2469040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40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8265133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2890748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70236411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29236047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6" name="Přímá spojnice se šipkou 5"/>
          <p:cNvCxnSpPr>
            <a:stCxn id="199" idx="2"/>
            <a:endCxn id="111" idx="0"/>
          </p:cNvCxnSpPr>
          <p:nvPr/>
        </p:nvCxnSpPr>
        <p:spPr bwMode="auto">
          <a:xfrm flipH="1">
            <a:off x="593528" y="3409221"/>
            <a:ext cx="1008112" cy="5460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4061084"/>
              </p:ext>
            </p:extLst>
          </p:nvPr>
        </p:nvGraphicFramePr>
        <p:xfrm>
          <a:off x="323528" y="395526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2950"/>
              </p:ext>
            </p:extLst>
          </p:nvPr>
        </p:nvGraphicFramePr>
        <p:xfrm>
          <a:off x="683568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28" imgW="190440" imgH="279360" progId="Equation.DSMT4">
                  <p:embed/>
                </p:oleObj>
              </mc:Choice>
              <mc:Fallback>
                <p:oleObj name="Equation" r:id="rId2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1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Zaoblený obdélník 101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175" name="Skupina 174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6" name="Zaoblený obdélník 175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1057756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Skupina 21"/>
          <p:cNvGrpSpPr/>
          <p:nvPr/>
        </p:nvGrpSpPr>
        <p:grpSpPr>
          <a:xfrm>
            <a:off x="6009079" y="4881600"/>
            <a:ext cx="1506024" cy="388125"/>
            <a:chOff x="6009079" y="4871781"/>
            <a:chExt cx="1506024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2751970"/>
              </p:ext>
            </p:extLst>
          </p:nvPr>
        </p:nvGraphicFramePr>
        <p:xfrm>
          <a:off x="6306183" y="503729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41203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6896757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7642044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3168226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1222554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789517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157658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31226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35861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25945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75319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Přímá spojnice se šipkou 211"/>
          <p:cNvCxnSpPr>
            <a:stCxn id="199" idx="2"/>
            <a:endCxn id="221" idx="0"/>
          </p:cNvCxnSpPr>
          <p:nvPr/>
        </p:nvCxnSpPr>
        <p:spPr bwMode="auto">
          <a:xfrm flipH="1">
            <a:off x="1241600" y="3409221"/>
            <a:ext cx="36004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3" name="Přímá spojnice se šipkou 212"/>
          <p:cNvCxnSpPr>
            <a:stCxn id="199" idx="2"/>
            <a:endCxn id="222" idx="0"/>
          </p:cNvCxnSpPr>
          <p:nvPr/>
        </p:nvCxnSpPr>
        <p:spPr bwMode="auto">
          <a:xfrm>
            <a:off x="1601640" y="3409221"/>
            <a:ext cx="35424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4" name="Přímá spojnice se šipkou 213"/>
          <p:cNvCxnSpPr>
            <a:stCxn id="199" idx="2"/>
            <a:endCxn id="223" idx="0"/>
          </p:cNvCxnSpPr>
          <p:nvPr/>
        </p:nvCxnSpPr>
        <p:spPr bwMode="auto">
          <a:xfrm>
            <a:off x="1601640" y="3409221"/>
            <a:ext cx="1095419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8" name="Objek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985749"/>
              </p:ext>
            </p:extLst>
          </p:nvPr>
        </p:nvGraphicFramePr>
        <p:xfrm>
          <a:off x="1142359" y="35730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59" y="35730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33953"/>
              </p:ext>
            </p:extLst>
          </p:nvPr>
        </p:nvGraphicFramePr>
        <p:xfrm>
          <a:off x="18358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8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k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22247"/>
              </p:ext>
            </p:extLst>
          </p:nvPr>
        </p:nvGraphicFramePr>
        <p:xfrm>
          <a:off x="2432976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76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5825919"/>
              </p:ext>
            </p:extLst>
          </p:nvPr>
        </p:nvGraphicFramePr>
        <p:xfrm>
          <a:off x="971600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9401649"/>
              </p:ext>
            </p:extLst>
          </p:nvPr>
        </p:nvGraphicFramePr>
        <p:xfrm>
          <a:off x="1685887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2483078"/>
              </p:ext>
            </p:extLst>
          </p:nvPr>
        </p:nvGraphicFramePr>
        <p:xfrm>
          <a:off x="2427059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Zaoblený obdélník 224"/>
          <p:cNvSpPr/>
          <p:nvPr/>
        </p:nvSpPr>
        <p:spPr bwMode="auto">
          <a:xfrm>
            <a:off x="1604692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Zaoblený obdélník 225"/>
          <p:cNvSpPr/>
          <p:nvPr/>
        </p:nvSpPr>
        <p:spPr bwMode="auto">
          <a:xfrm>
            <a:off x="2332757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58828"/>
              </p:ext>
            </p:extLst>
          </p:nvPr>
        </p:nvGraphicFramePr>
        <p:xfrm>
          <a:off x="1713384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24" imgW="215640" imgH="279360" progId="Equation.DSMT4">
                  <p:embed/>
                </p:oleObj>
              </mc:Choice>
              <mc:Fallback>
                <p:oleObj name="Equation" r:id="rId2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384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65493"/>
              </p:ext>
            </p:extLst>
          </p:nvPr>
        </p:nvGraphicFramePr>
        <p:xfrm>
          <a:off x="2469040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40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9849067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0868329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4194049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1137603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6" name="Přímá spojnice se šipkou 5"/>
          <p:cNvCxnSpPr>
            <a:stCxn id="199" idx="2"/>
            <a:endCxn id="111" idx="0"/>
          </p:cNvCxnSpPr>
          <p:nvPr/>
        </p:nvCxnSpPr>
        <p:spPr bwMode="auto">
          <a:xfrm flipH="1">
            <a:off x="593528" y="3409221"/>
            <a:ext cx="1008112" cy="5460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72641892"/>
              </p:ext>
            </p:extLst>
          </p:nvPr>
        </p:nvGraphicFramePr>
        <p:xfrm>
          <a:off x="323528" y="395526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96047"/>
              </p:ext>
            </p:extLst>
          </p:nvPr>
        </p:nvGraphicFramePr>
        <p:xfrm>
          <a:off x="683568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28" imgW="190440" imgH="279360" progId="Equation.DSMT4">
                  <p:embed/>
                </p:oleObj>
              </mc:Choice>
              <mc:Fallback>
                <p:oleObj name="Equation" r:id="rId2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4" name="Skupina 163"/>
          <p:cNvGrpSpPr/>
          <p:nvPr/>
        </p:nvGrpSpPr>
        <p:grpSpPr>
          <a:xfrm>
            <a:off x="7374301" y="4881600"/>
            <a:ext cx="1506024" cy="388125"/>
            <a:chOff x="1707060" y="4888824"/>
            <a:chExt cx="1506024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71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9681182"/>
              </p:ext>
            </p:extLst>
          </p:nvPr>
        </p:nvGraphicFramePr>
        <p:xfrm>
          <a:off x="7666520" y="50238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" name="Skupina 132"/>
          <p:cNvGrpSpPr/>
          <p:nvPr/>
        </p:nvGrpSpPr>
        <p:grpSpPr>
          <a:xfrm>
            <a:off x="1709786" y="4881600"/>
            <a:ext cx="1506024" cy="388125"/>
            <a:chOff x="3087540" y="4888824"/>
            <a:chExt cx="1506024" cy="388125"/>
          </a:xfrm>
        </p:grpSpPr>
        <p:sp>
          <p:nvSpPr>
            <p:cNvPr id="134" name="Zaoblený obdélník 133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6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7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1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9042003"/>
              </p:ext>
            </p:extLst>
          </p:nvPr>
        </p:nvGraphicFramePr>
        <p:xfrm>
          <a:off x="1988582" y="503783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9" name="Skupina 148"/>
          <p:cNvGrpSpPr/>
          <p:nvPr/>
        </p:nvGrpSpPr>
        <p:grpSpPr>
          <a:xfrm>
            <a:off x="3059832" y="4881600"/>
            <a:ext cx="1506024" cy="388125"/>
            <a:chOff x="3087540" y="4888824"/>
            <a:chExt cx="1506024" cy="388125"/>
          </a:xfrm>
        </p:grpSpPr>
        <p:sp>
          <p:nvSpPr>
            <p:cNvPr id="150" name="Zaoblený obdélník 149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52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53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155" name="Skupina 154"/>
          <p:cNvGrpSpPr/>
          <p:nvPr/>
        </p:nvGrpSpPr>
        <p:grpSpPr>
          <a:xfrm>
            <a:off x="349200" y="5338800"/>
            <a:ext cx="1506024" cy="388125"/>
            <a:chOff x="3087540" y="4888824"/>
            <a:chExt cx="1506024" cy="388125"/>
          </a:xfrm>
        </p:grpSpPr>
        <p:sp>
          <p:nvSpPr>
            <p:cNvPr id="156" name="Zaoblený obdélník 155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58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135005"/>
              </p:ext>
            </p:extLst>
          </p:nvPr>
        </p:nvGraphicFramePr>
        <p:xfrm>
          <a:off x="3360473" y="5031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8263506"/>
              </p:ext>
            </p:extLst>
          </p:nvPr>
        </p:nvGraphicFramePr>
        <p:xfrm>
          <a:off x="649130" y="548134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6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kupina 5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Opakování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Opakování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 smtClean="0">
                <a:solidFill>
                  <a:srgbClr val="FF0000"/>
                </a:solidFill>
              </a:rPr>
              <a:t>Jak je definována úloha?</a:t>
            </a:r>
            <a:endParaRPr lang="cs-CZ" altLang="cs-CZ" dirty="0">
              <a:solidFill>
                <a:srgbClr val="FF0000"/>
              </a:solidFill>
            </a:endParaRPr>
          </a:p>
        </p:txBody>
      </p:sp>
      <p:sp>
        <p:nvSpPr>
          <p:cNvPr id="54" name="Zaoblený obdélník 53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3168228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 smtClean="0">
                <a:solidFill>
                  <a:srgbClr val="FF0000"/>
                </a:solidFill>
              </a:rPr>
              <a:t>Co je řešením úlohy?</a:t>
            </a:r>
            <a:endParaRPr lang="cs-CZ" altLang="cs-CZ" dirty="0">
              <a:solidFill>
                <a:srgbClr val="FF0000"/>
              </a:solidFill>
            </a:endParaRP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330339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4222377"/>
            <a:ext cx="8503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 smtClean="0">
                <a:solidFill>
                  <a:srgbClr val="FF0000"/>
                </a:solidFill>
              </a:rPr>
              <a:t>Které z probraných neinformovaných algoritmů garantují nalezení optimálního řešení.</a:t>
            </a:r>
            <a:endParaRPr lang="cs-CZ" altLang="cs-CZ" dirty="0">
              <a:solidFill>
                <a:srgbClr val="FF0000"/>
              </a:solidFill>
            </a:endParaRPr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43445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40800" y="4482827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BFS, DLS</a:t>
            </a:r>
            <a:r>
              <a:rPr lang="cs-CZ" baseline="30000" dirty="0" smtClean="0">
                <a:solidFill>
                  <a:srgbClr val="339933"/>
                </a:solidFill>
              </a:rPr>
              <a:t>*</a:t>
            </a:r>
            <a:r>
              <a:rPr lang="cs-CZ" dirty="0" smtClean="0">
                <a:solidFill>
                  <a:srgbClr val="339933"/>
                </a:solidFill>
              </a:rPr>
              <a:t> a IDS.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4982076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 smtClean="0">
                <a:solidFill>
                  <a:srgbClr val="FF0000"/>
                </a:solidFill>
              </a:rPr>
              <a:t>Jak lze implementovat algoritmus prohledávání do hloubky.</a:t>
            </a:r>
            <a:endParaRPr lang="cs-CZ" altLang="cs-CZ" dirty="0">
              <a:solidFill>
                <a:srgbClr val="FF0000"/>
              </a:solidFill>
            </a:endParaRP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510420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40800" y="3421757"/>
            <a:ext cx="68585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Posloupnost </a:t>
            </a:r>
            <a:r>
              <a:rPr lang="cs-CZ" dirty="0">
                <a:solidFill>
                  <a:srgbClr val="339933"/>
                </a:solidFill>
              </a:rPr>
              <a:t>akcí vedoucí k některému z cílových </a:t>
            </a:r>
            <a:r>
              <a:rPr lang="cs-CZ" dirty="0" smtClean="0">
                <a:solidFill>
                  <a:srgbClr val="339933"/>
                </a:solidFill>
              </a:rPr>
              <a:t>stavů.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225855" y="1772816"/>
            <a:ext cx="20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počátečním stavem</a:t>
            </a:r>
            <a:endParaRPr lang="cs-CZ" dirty="0">
              <a:solidFill>
                <a:srgbClr val="339933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43827"/>
              </p:ext>
            </p:extLst>
          </p:nvPr>
        </p:nvGraphicFramePr>
        <p:xfrm>
          <a:off x="4072508" y="178752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4" imgW="571320" imgH="304560" progId="Equation.DSMT4">
                  <p:embed/>
                </p:oleObj>
              </mc:Choice>
              <mc:Fallback>
                <p:oleObj name="Equation" r:id="rId4" imgW="571320" imgH="30456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508" y="1787520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bdélník 23"/>
          <p:cNvSpPr/>
          <p:nvPr/>
        </p:nvSpPr>
        <p:spPr>
          <a:xfrm>
            <a:off x="1238224" y="2073270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množinou cílových stavů</a:t>
            </a:r>
            <a:endParaRPr lang="cs-CZ" dirty="0">
              <a:solidFill>
                <a:srgbClr val="339933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563680"/>
              </p:ext>
            </p:extLst>
          </p:nvPr>
        </p:nvGraphicFramePr>
        <p:xfrm>
          <a:off x="4071600" y="2144122"/>
          <a:ext cx="698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6" imgW="698400" imgH="215640" progId="Equation.DSMT4">
                  <p:embed/>
                </p:oleObj>
              </mc:Choice>
              <mc:Fallback>
                <p:oleObj name="Equation" r:id="rId6" imgW="698400" imgH="215640" progId="Equation.DSMT4">
                  <p:embed/>
                  <p:pic>
                    <p:nvPicPr>
                      <p:cNvPr id="0" name="Objek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600" y="2144122"/>
                        <a:ext cx="698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66427"/>
              </p:ext>
            </p:extLst>
          </p:nvPr>
        </p:nvGraphicFramePr>
        <p:xfrm>
          <a:off x="4988396" y="1501924"/>
          <a:ext cx="224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8" imgW="2247840" imgH="304560" progId="Equation.DSMT4">
                  <p:embed/>
                </p:oleObj>
              </mc:Choice>
              <mc:Fallback>
                <p:oleObj name="Equation" r:id="rId8" imgW="2247840" imgH="3045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396" y="1501924"/>
                        <a:ext cx="2247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bdélník 27"/>
          <p:cNvSpPr/>
          <p:nvPr/>
        </p:nvSpPr>
        <p:spPr>
          <a:xfrm>
            <a:off x="640800" y="1455674"/>
            <a:ext cx="4416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smtClean="0"/>
              <a:t>Pro problém popsaný přechodovým systémem</a:t>
            </a:r>
            <a:endParaRPr lang="cs-CZ" b="0" dirty="0"/>
          </a:p>
        </p:txBody>
      </p:sp>
      <p:sp>
        <p:nvSpPr>
          <p:cNvPr id="29" name="Obdélník 28"/>
          <p:cNvSpPr/>
          <p:nvPr/>
        </p:nvSpPr>
        <p:spPr>
          <a:xfrm>
            <a:off x="1238224" y="2385248"/>
            <a:ext cx="2840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množinou přípustných akcí</a:t>
            </a:r>
            <a:endParaRPr lang="cs-CZ" dirty="0">
              <a:solidFill>
                <a:srgbClr val="339933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35493"/>
              </p:ext>
            </p:extLst>
          </p:nvPr>
        </p:nvGraphicFramePr>
        <p:xfrm>
          <a:off x="4071600" y="247650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10" imgW="190440" imgH="203040" progId="Equation.DSMT4">
                  <p:embed/>
                </p:oleObj>
              </mc:Choice>
              <mc:Fallback>
                <p:oleObj name="Equation" r:id="rId10" imgW="190440" imgH="203040" progId="Equation.DSMT4">
                  <p:embed/>
                  <p:pic>
                    <p:nvPicPr>
                      <p:cNvPr id="0" name="Objek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600" y="2476500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bdélník 30"/>
          <p:cNvSpPr/>
          <p:nvPr/>
        </p:nvSpPr>
        <p:spPr>
          <a:xfrm>
            <a:off x="1225855" y="2723802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přechodovou funkcí</a:t>
            </a:r>
            <a:endParaRPr lang="cs-CZ" dirty="0">
              <a:solidFill>
                <a:srgbClr val="339933"/>
              </a:solidFill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360305"/>
              </p:ext>
            </p:extLst>
          </p:nvPr>
        </p:nvGraphicFramePr>
        <p:xfrm>
          <a:off x="4071600" y="279147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Objek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600" y="2791479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08082"/>
              </p:ext>
            </p:extLst>
          </p:nvPr>
        </p:nvGraphicFramePr>
        <p:xfrm>
          <a:off x="2317843" y="3783925"/>
          <a:ext cx="401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14" imgW="4012920" imgH="304560" progId="Equation.DSMT4">
                  <p:embed/>
                </p:oleObj>
              </mc:Choice>
              <mc:Fallback>
                <p:oleObj name="Equation" r:id="rId14" imgW="4012920" imgH="304560" progId="Equation.DSMT4">
                  <p:embed/>
                  <p:pic>
                    <p:nvPicPr>
                      <p:cNvPr id="0" name="Objek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843" y="3783925"/>
                        <a:ext cx="401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522920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Jako zásobník (LIFO).</a:t>
            </a:r>
            <a:endParaRPr lang="cs-CZ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/>
      <p:bldP spid="69" grpId="0" animBg="1"/>
      <p:bldP spid="70" grpId="0"/>
      <p:bldP spid="36" grpId="0"/>
      <p:bldP spid="37" grpId="0" animBg="1"/>
      <p:bldP spid="26" grpId="0"/>
      <p:bldP spid="3" grpId="0"/>
      <p:bldP spid="24" grpId="0"/>
      <p:bldP spid="28" grpId="0"/>
      <p:bldP spid="29" grpId="0"/>
      <p:bldP spid="31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Zaoblený obdélník 132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175" name="Skupina 174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6" name="Zaoblený obdélník 175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73951443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Skupina 21"/>
          <p:cNvGrpSpPr/>
          <p:nvPr/>
        </p:nvGrpSpPr>
        <p:grpSpPr>
          <a:xfrm>
            <a:off x="6009079" y="4881600"/>
            <a:ext cx="1506024" cy="388125"/>
            <a:chOff x="6009079" y="4871781"/>
            <a:chExt cx="1506024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6738332"/>
              </p:ext>
            </p:extLst>
          </p:nvPr>
        </p:nvGraphicFramePr>
        <p:xfrm>
          <a:off x="6306183" y="503729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35152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1158689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99576050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120966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145073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93398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293780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82977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566723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87902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41824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Přímá spojnice se šipkou 211"/>
          <p:cNvCxnSpPr>
            <a:stCxn id="199" idx="2"/>
            <a:endCxn id="221" idx="0"/>
          </p:cNvCxnSpPr>
          <p:nvPr/>
        </p:nvCxnSpPr>
        <p:spPr bwMode="auto">
          <a:xfrm flipH="1">
            <a:off x="1241600" y="3409221"/>
            <a:ext cx="36004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3" name="Přímá spojnice se šipkou 212"/>
          <p:cNvCxnSpPr>
            <a:stCxn id="199" idx="2"/>
            <a:endCxn id="222" idx="0"/>
          </p:cNvCxnSpPr>
          <p:nvPr/>
        </p:nvCxnSpPr>
        <p:spPr bwMode="auto">
          <a:xfrm>
            <a:off x="1601640" y="3409221"/>
            <a:ext cx="35424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4" name="Přímá spojnice se šipkou 213"/>
          <p:cNvCxnSpPr>
            <a:stCxn id="199" idx="2"/>
            <a:endCxn id="223" idx="0"/>
          </p:cNvCxnSpPr>
          <p:nvPr/>
        </p:nvCxnSpPr>
        <p:spPr bwMode="auto">
          <a:xfrm>
            <a:off x="1601640" y="3409221"/>
            <a:ext cx="1095419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8" name="Objek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003102"/>
              </p:ext>
            </p:extLst>
          </p:nvPr>
        </p:nvGraphicFramePr>
        <p:xfrm>
          <a:off x="1142359" y="35730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59" y="35730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9288"/>
              </p:ext>
            </p:extLst>
          </p:nvPr>
        </p:nvGraphicFramePr>
        <p:xfrm>
          <a:off x="18358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8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k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88032"/>
              </p:ext>
            </p:extLst>
          </p:nvPr>
        </p:nvGraphicFramePr>
        <p:xfrm>
          <a:off x="2432976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76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1058572"/>
              </p:ext>
            </p:extLst>
          </p:nvPr>
        </p:nvGraphicFramePr>
        <p:xfrm>
          <a:off x="971600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55157832"/>
              </p:ext>
            </p:extLst>
          </p:nvPr>
        </p:nvGraphicFramePr>
        <p:xfrm>
          <a:off x="1685887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1780698"/>
              </p:ext>
            </p:extLst>
          </p:nvPr>
        </p:nvGraphicFramePr>
        <p:xfrm>
          <a:off x="2427059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Zaoblený obdélník 224"/>
          <p:cNvSpPr/>
          <p:nvPr/>
        </p:nvSpPr>
        <p:spPr bwMode="auto">
          <a:xfrm>
            <a:off x="1604692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Zaoblený obdélník 225"/>
          <p:cNvSpPr/>
          <p:nvPr/>
        </p:nvSpPr>
        <p:spPr bwMode="auto">
          <a:xfrm>
            <a:off x="2332757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911269"/>
              </p:ext>
            </p:extLst>
          </p:nvPr>
        </p:nvGraphicFramePr>
        <p:xfrm>
          <a:off x="1713384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24" imgW="215640" imgH="279360" progId="Equation.DSMT4">
                  <p:embed/>
                </p:oleObj>
              </mc:Choice>
              <mc:Fallback>
                <p:oleObj name="Equation" r:id="rId2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384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60916"/>
              </p:ext>
            </p:extLst>
          </p:nvPr>
        </p:nvGraphicFramePr>
        <p:xfrm>
          <a:off x="2469040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40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9774918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4147162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1970379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4860630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6" name="Přímá spojnice se šipkou 5"/>
          <p:cNvCxnSpPr>
            <a:stCxn id="199" idx="2"/>
            <a:endCxn id="111" idx="0"/>
          </p:cNvCxnSpPr>
          <p:nvPr/>
        </p:nvCxnSpPr>
        <p:spPr bwMode="auto">
          <a:xfrm flipH="1">
            <a:off x="593528" y="3409221"/>
            <a:ext cx="1008112" cy="5460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6628828"/>
              </p:ext>
            </p:extLst>
          </p:nvPr>
        </p:nvGraphicFramePr>
        <p:xfrm>
          <a:off x="323528" y="395526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31909"/>
              </p:ext>
            </p:extLst>
          </p:nvPr>
        </p:nvGraphicFramePr>
        <p:xfrm>
          <a:off x="683568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28" imgW="190440" imgH="279360" progId="Equation.DSMT4">
                  <p:embed/>
                </p:oleObj>
              </mc:Choice>
              <mc:Fallback>
                <p:oleObj name="Equation" r:id="rId2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9" name="Přímá spojnice se šipkou 108"/>
          <p:cNvCxnSpPr>
            <a:stCxn id="200" idx="2"/>
            <a:endCxn id="118" idx="0"/>
          </p:cNvCxnSpPr>
          <p:nvPr/>
        </p:nvCxnSpPr>
        <p:spPr bwMode="auto">
          <a:xfrm>
            <a:off x="4569926" y="3409221"/>
            <a:ext cx="119809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0" name="Přímá spojnice se šipkou 109"/>
          <p:cNvCxnSpPr>
            <a:stCxn id="200" idx="2"/>
            <a:endCxn id="116" idx="0"/>
          </p:cNvCxnSpPr>
          <p:nvPr/>
        </p:nvCxnSpPr>
        <p:spPr bwMode="auto">
          <a:xfrm flipH="1">
            <a:off x="3450805" y="3409221"/>
            <a:ext cx="1119121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067878"/>
              </p:ext>
            </p:extLst>
          </p:nvPr>
        </p:nvGraphicFramePr>
        <p:xfrm>
          <a:off x="3491880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30" imgW="190440" imgH="279360" progId="Equation.DSMT4">
                  <p:embed/>
                </p:oleObj>
              </mc:Choice>
              <mc:Fallback>
                <p:oleObj name="Equation" r:id="rId3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07051"/>
              </p:ext>
            </p:extLst>
          </p:nvPr>
        </p:nvGraphicFramePr>
        <p:xfrm>
          <a:off x="4067944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Přímá spojnice se šipkou 113"/>
          <p:cNvCxnSpPr>
            <a:stCxn id="200" idx="2"/>
            <a:endCxn id="117" idx="0"/>
          </p:cNvCxnSpPr>
          <p:nvPr/>
        </p:nvCxnSpPr>
        <p:spPr bwMode="auto">
          <a:xfrm flipH="1">
            <a:off x="4180266" y="3409221"/>
            <a:ext cx="38966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Objek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82398"/>
              </p:ext>
            </p:extLst>
          </p:nvPr>
        </p:nvGraphicFramePr>
        <p:xfrm>
          <a:off x="4932164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164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4669554"/>
              </p:ext>
            </p:extLst>
          </p:nvPr>
        </p:nvGraphicFramePr>
        <p:xfrm>
          <a:off x="3180805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3000156"/>
              </p:ext>
            </p:extLst>
          </p:nvPr>
        </p:nvGraphicFramePr>
        <p:xfrm>
          <a:off x="3910266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77414942"/>
              </p:ext>
            </p:extLst>
          </p:nvPr>
        </p:nvGraphicFramePr>
        <p:xfrm>
          <a:off x="5498023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Zaoblený obdélník 119"/>
          <p:cNvSpPr/>
          <p:nvPr/>
        </p:nvSpPr>
        <p:spPr bwMode="auto">
          <a:xfrm>
            <a:off x="3779992" y="389466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426650" y="388990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3" name="Objek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68186"/>
              </p:ext>
            </p:extLst>
          </p:nvPr>
        </p:nvGraphicFramePr>
        <p:xfrm>
          <a:off x="3820445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445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k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92711"/>
              </p:ext>
            </p:extLst>
          </p:nvPr>
        </p:nvGraphicFramePr>
        <p:xfrm>
          <a:off x="5457825" y="411638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11638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6083266"/>
              </p:ext>
            </p:extLst>
          </p:nvPr>
        </p:nvGraphicFramePr>
        <p:xfrm>
          <a:off x="4778418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Přímá spojnice se šipkou 127"/>
          <p:cNvCxnSpPr>
            <a:stCxn id="200" idx="2"/>
            <a:endCxn id="127" idx="0"/>
          </p:cNvCxnSpPr>
          <p:nvPr/>
        </p:nvCxnSpPr>
        <p:spPr bwMode="auto">
          <a:xfrm>
            <a:off x="4569926" y="3409221"/>
            <a:ext cx="478492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84319"/>
              </p:ext>
            </p:extLst>
          </p:nvPr>
        </p:nvGraphicFramePr>
        <p:xfrm>
          <a:off x="54362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4" name="Skupina 163"/>
          <p:cNvGrpSpPr/>
          <p:nvPr/>
        </p:nvGrpSpPr>
        <p:grpSpPr>
          <a:xfrm>
            <a:off x="7374301" y="4881600"/>
            <a:ext cx="1506024" cy="388125"/>
            <a:chOff x="1707060" y="4888824"/>
            <a:chExt cx="1506024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71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460305"/>
              </p:ext>
            </p:extLst>
          </p:nvPr>
        </p:nvGraphicFramePr>
        <p:xfrm>
          <a:off x="7666520" y="50238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2" name="Skupina 181"/>
          <p:cNvGrpSpPr/>
          <p:nvPr/>
        </p:nvGrpSpPr>
        <p:grpSpPr>
          <a:xfrm>
            <a:off x="349200" y="4881600"/>
            <a:ext cx="1506024" cy="388125"/>
            <a:chOff x="3087540" y="4888824"/>
            <a:chExt cx="1506024" cy="388125"/>
          </a:xfrm>
        </p:grpSpPr>
        <p:sp>
          <p:nvSpPr>
            <p:cNvPr id="183" name="Zaoblený obdélník 182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6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1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2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8160913"/>
              </p:ext>
            </p:extLst>
          </p:nvPr>
        </p:nvGraphicFramePr>
        <p:xfrm>
          <a:off x="647589" y="503783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3" name="Skupina 232"/>
          <p:cNvGrpSpPr/>
          <p:nvPr/>
        </p:nvGrpSpPr>
        <p:grpSpPr>
          <a:xfrm>
            <a:off x="1710000" y="4881600"/>
            <a:ext cx="1506024" cy="388125"/>
            <a:chOff x="3087540" y="4888824"/>
            <a:chExt cx="1506024" cy="388125"/>
          </a:xfrm>
        </p:grpSpPr>
        <p:sp>
          <p:nvSpPr>
            <p:cNvPr id="234" name="Zaoblený obdélník 233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36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37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38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252" name="Skupina 251"/>
          <p:cNvGrpSpPr/>
          <p:nvPr/>
        </p:nvGrpSpPr>
        <p:grpSpPr>
          <a:xfrm>
            <a:off x="349200" y="5338800"/>
            <a:ext cx="1506024" cy="388125"/>
            <a:chOff x="3087540" y="4888824"/>
            <a:chExt cx="1506024" cy="388125"/>
          </a:xfrm>
        </p:grpSpPr>
        <p:sp>
          <p:nvSpPr>
            <p:cNvPr id="277" name="Zaoblený obdélník 2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2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55739904"/>
              </p:ext>
            </p:extLst>
          </p:nvPr>
        </p:nvGraphicFramePr>
        <p:xfrm>
          <a:off x="2010427" y="5031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8" name="Skupina 297"/>
          <p:cNvGrpSpPr/>
          <p:nvPr/>
        </p:nvGrpSpPr>
        <p:grpSpPr>
          <a:xfrm>
            <a:off x="3060000" y="4880273"/>
            <a:ext cx="1506024" cy="388125"/>
            <a:chOff x="3087540" y="4888824"/>
            <a:chExt cx="1506024" cy="388125"/>
          </a:xfrm>
        </p:grpSpPr>
        <p:sp>
          <p:nvSpPr>
            <p:cNvPr id="299" name="Zaoblený obdélník 298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301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302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30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3345323"/>
              </p:ext>
            </p:extLst>
          </p:nvPr>
        </p:nvGraphicFramePr>
        <p:xfrm>
          <a:off x="3349963" y="502562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5" name="Skupina 304"/>
          <p:cNvGrpSpPr/>
          <p:nvPr/>
        </p:nvGrpSpPr>
        <p:grpSpPr>
          <a:xfrm>
            <a:off x="1710000" y="5338800"/>
            <a:ext cx="1506024" cy="388125"/>
            <a:chOff x="3087540" y="4888824"/>
            <a:chExt cx="1506024" cy="388125"/>
          </a:xfrm>
        </p:grpSpPr>
        <p:sp>
          <p:nvSpPr>
            <p:cNvPr id="306" name="Zaoblený obdélník 305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08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09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310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3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879579"/>
              </p:ext>
            </p:extLst>
          </p:nvPr>
        </p:nvGraphicFramePr>
        <p:xfrm>
          <a:off x="2018769" y="548134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65110124"/>
              </p:ext>
            </p:extLst>
          </p:nvPr>
        </p:nvGraphicFramePr>
        <p:xfrm>
          <a:off x="660478" y="54788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2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Zaoblený obdélník 132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66766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5673438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92755958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4295380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9555443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421887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16788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865300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63547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15276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09402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Přímá spojnice se šipkou 211"/>
          <p:cNvCxnSpPr>
            <a:stCxn id="199" idx="2"/>
            <a:endCxn id="221" idx="0"/>
          </p:cNvCxnSpPr>
          <p:nvPr/>
        </p:nvCxnSpPr>
        <p:spPr bwMode="auto">
          <a:xfrm flipH="1">
            <a:off x="1241600" y="3409221"/>
            <a:ext cx="36004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3" name="Přímá spojnice se šipkou 212"/>
          <p:cNvCxnSpPr>
            <a:stCxn id="199" idx="2"/>
            <a:endCxn id="222" idx="0"/>
          </p:cNvCxnSpPr>
          <p:nvPr/>
        </p:nvCxnSpPr>
        <p:spPr bwMode="auto">
          <a:xfrm>
            <a:off x="1601640" y="3409221"/>
            <a:ext cx="35424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4" name="Přímá spojnice se šipkou 213"/>
          <p:cNvCxnSpPr>
            <a:stCxn id="199" idx="2"/>
            <a:endCxn id="223" idx="0"/>
          </p:cNvCxnSpPr>
          <p:nvPr/>
        </p:nvCxnSpPr>
        <p:spPr bwMode="auto">
          <a:xfrm>
            <a:off x="1601640" y="3409221"/>
            <a:ext cx="1095419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8" name="Objek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48814"/>
              </p:ext>
            </p:extLst>
          </p:nvPr>
        </p:nvGraphicFramePr>
        <p:xfrm>
          <a:off x="1142359" y="35730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59" y="35730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1629"/>
              </p:ext>
            </p:extLst>
          </p:nvPr>
        </p:nvGraphicFramePr>
        <p:xfrm>
          <a:off x="18358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8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k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990582"/>
              </p:ext>
            </p:extLst>
          </p:nvPr>
        </p:nvGraphicFramePr>
        <p:xfrm>
          <a:off x="2432976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76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7020213"/>
              </p:ext>
            </p:extLst>
          </p:nvPr>
        </p:nvGraphicFramePr>
        <p:xfrm>
          <a:off x="971600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7271560"/>
              </p:ext>
            </p:extLst>
          </p:nvPr>
        </p:nvGraphicFramePr>
        <p:xfrm>
          <a:off x="1685887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89838635"/>
              </p:ext>
            </p:extLst>
          </p:nvPr>
        </p:nvGraphicFramePr>
        <p:xfrm>
          <a:off x="2427059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Zaoblený obdélník 224"/>
          <p:cNvSpPr/>
          <p:nvPr/>
        </p:nvSpPr>
        <p:spPr bwMode="auto">
          <a:xfrm>
            <a:off x="1604692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Zaoblený obdélník 225"/>
          <p:cNvSpPr/>
          <p:nvPr/>
        </p:nvSpPr>
        <p:spPr bwMode="auto">
          <a:xfrm>
            <a:off x="2332757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469895"/>
              </p:ext>
            </p:extLst>
          </p:nvPr>
        </p:nvGraphicFramePr>
        <p:xfrm>
          <a:off x="1713384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24" imgW="215640" imgH="279360" progId="Equation.DSMT4">
                  <p:embed/>
                </p:oleObj>
              </mc:Choice>
              <mc:Fallback>
                <p:oleObj name="Equation" r:id="rId2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384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04518"/>
              </p:ext>
            </p:extLst>
          </p:nvPr>
        </p:nvGraphicFramePr>
        <p:xfrm>
          <a:off x="2469040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40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4593688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741344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0853754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7573792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6" name="Přímá spojnice se šipkou 5"/>
          <p:cNvCxnSpPr>
            <a:stCxn id="199" idx="2"/>
            <a:endCxn id="111" idx="0"/>
          </p:cNvCxnSpPr>
          <p:nvPr/>
        </p:nvCxnSpPr>
        <p:spPr bwMode="auto">
          <a:xfrm flipH="1">
            <a:off x="593528" y="3409221"/>
            <a:ext cx="1008112" cy="5460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9671785"/>
              </p:ext>
            </p:extLst>
          </p:nvPr>
        </p:nvGraphicFramePr>
        <p:xfrm>
          <a:off x="323528" y="395526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78853"/>
              </p:ext>
            </p:extLst>
          </p:nvPr>
        </p:nvGraphicFramePr>
        <p:xfrm>
          <a:off x="683568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28" imgW="190440" imgH="279360" progId="Equation.DSMT4">
                  <p:embed/>
                </p:oleObj>
              </mc:Choice>
              <mc:Fallback>
                <p:oleObj name="Equation" r:id="rId2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9" name="Přímá spojnice se šipkou 108"/>
          <p:cNvCxnSpPr>
            <a:stCxn id="200" idx="2"/>
            <a:endCxn id="118" idx="0"/>
          </p:cNvCxnSpPr>
          <p:nvPr/>
        </p:nvCxnSpPr>
        <p:spPr bwMode="auto">
          <a:xfrm>
            <a:off x="4569926" y="3409221"/>
            <a:ext cx="119809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0" name="Přímá spojnice se šipkou 109"/>
          <p:cNvCxnSpPr>
            <a:stCxn id="200" idx="2"/>
            <a:endCxn id="116" idx="0"/>
          </p:cNvCxnSpPr>
          <p:nvPr/>
        </p:nvCxnSpPr>
        <p:spPr bwMode="auto">
          <a:xfrm flipH="1">
            <a:off x="3450805" y="3409221"/>
            <a:ext cx="1119121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81087"/>
              </p:ext>
            </p:extLst>
          </p:nvPr>
        </p:nvGraphicFramePr>
        <p:xfrm>
          <a:off x="3491880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30" imgW="190440" imgH="279360" progId="Equation.DSMT4">
                  <p:embed/>
                </p:oleObj>
              </mc:Choice>
              <mc:Fallback>
                <p:oleObj name="Equation" r:id="rId3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88265"/>
              </p:ext>
            </p:extLst>
          </p:nvPr>
        </p:nvGraphicFramePr>
        <p:xfrm>
          <a:off x="4067944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Přímá spojnice se šipkou 113"/>
          <p:cNvCxnSpPr>
            <a:stCxn id="200" idx="2"/>
            <a:endCxn id="117" idx="0"/>
          </p:cNvCxnSpPr>
          <p:nvPr/>
        </p:nvCxnSpPr>
        <p:spPr bwMode="auto">
          <a:xfrm flipH="1">
            <a:off x="4180266" y="3409221"/>
            <a:ext cx="38966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Objek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752974"/>
              </p:ext>
            </p:extLst>
          </p:nvPr>
        </p:nvGraphicFramePr>
        <p:xfrm>
          <a:off x="4932164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164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0929127"/>
              </p:ext>
            </p:extLst>
          </p:nvPr>
        </p:nvGraphicFramePr>
        <p:xfrm>
          <a:off x="3180805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4596747"/>
              </p:ext>
            </p:extLst>
          </p:nvPr>
        </p:nvGraphicFramePr>
        <p:xfrm>
          <a:off x="3910266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7821420"/>
              </p:ext>
            </p:extLst>
          </p:nvPr>
        </p:nvGraphicFramePr>
        <p:xfrm>
          <a:off x="5498023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Zaoblený obdélník 119"/>
          <p:cNvSpPr/>
          <p:nvPr/>
        </p:nvSpPr>
        <p:spPr bwMode="auto">
          <a:xfrm>
            <a:off x="3779992" y="389466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426650" y="388990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3" name="Objek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73304"/>
              </p:ext>
            </p:extLst>
          </p:nvPr>
        </p:nvGraphicFramePr>
        <p:xfrm>
          <a:off x="3820445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445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k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6351"/>
              </p:ext>
            </p:extLst>
          </p:nvPr>
        </p:nvGraphicFramePr>
        <p:xfrm>
          <a:off x="5457825" y="411638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11638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9741768"/>
              </p:ext>
            </p:extLst>
          </p:nvPr>
        </p:nvGraphicFramePr>
        <p:xfrm>
          <a:off x="4778418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Přímá spojnice se šipkou 127"/>
          <p:cNvCxnSpPr>
            <a:stCxn id="200" idx="2"/>
            <a:endCxn id="127" idx="0"/>
          </p:cNvCxnSpPr>
          <p:nvPr/>
        </p:nvCxnSpPr>
        <p:spPr bwMode="auto">
          <a:xfrm>
            <a:off x="4569926" y="3409221"/>
            <a:ext cx="478492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21734"/>
              </p:ext>
            </p:extLst>
          </p:nvPr>
        </p:nvGraphicFramePr>
        <p:xfrm>
          <a:off x="54362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0" name="Skupina 149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53" name="Zaoblený obdélník 152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55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56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57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5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0956315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1" name="Skupina 160"/>
          <p:cNvGrpSpPr/>
          <p:nvPr/>
        </p:nvGrpSpPr>
        <p:grpSpPr>
          <a:xfrm>
            <a:off x="6009079" y="4881600"/>
            <a:ext cx="1506024" cy="388125"/>
            <a:chOff x="6009079" y="4871781"/>
            <a:chExt cx="1506024" cy="388125"/>
          </a:xfrm>
        </p:grpSpPr>
        <p:sp>
          <p:nvSpPr>
            <p:cNvPr id="162" name="Zaoblený obdélník 16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7965657"/>
              </p:ext>
            </p:extLst>
          </p:nvPr>
        </p:nvGraphicFramePr>
        <p:xfrm>
          <a:off x="6306183" y="503729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8" name="Skupina 167"/>
          <p:cNvGrpSpPr/>
          <p:nvPr/>
        </p:nvGrpSpPr>
        <p:grpSpPr>
          <a:xfrm>
            <a:off x="7374301" y="4881600"/>
            <a:ext cx="1506024" cy="388125"/>
            <a:chOff x="1707060" y="4888824"/>
            <a:chExt cx="1506024" cy="388125"/>
          </a:xfrm>
        </p:grpSpPr>
        <p:sp>
          <p:nvSpPr>
            <p:cNvPr id="171" name="Zaoblený obdélník 170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5338387"/>
              </p:ext>
            </p:extLst>
          </p:nvPr>
        </p:nvGraphicFramePr>
        <p:xfrm>
          <a:off x="7666520" y="50238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4" name="Skupina 293"/>
          <p:cNvGrpSpPr/>
          <p:nvPr/>
        </p:nvGrpSpPr>
        <p:grpSpPr>
          <a:xfrm>
            <a:off x="4644000" y="5338800"/>
            <a:ext cx="1506024" cy="388125"/>
            <a:chOff x="3087540" y="4888824"/>
            <a:chExt cx="1506024" cy="388125"/>
          </a:xfrm>
        </p:grpSpPr>
        <p:sp>
          <p:nvSpPr>
            <p:cNvPr id="295" name="Zaoblený obdélník 294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97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98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99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3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16020483"/>
              </p:ext>
            </p:extLst>
          </p:nvPr>
        </p:nvGraphicFramePr>
        <p:xfrm>
          <a:off x="4941093" y="546761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17100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7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190" name="Skupina 189"/>
          <p:cNvGrpSpPr/>
          <p:nvPr/>
        </p:nvGrpSpPr>
        <p:grpSpPr>
          <a:xfrm>
            <a:off x="349200" y="5338800"/>
            <a:ext cx="1506024" cy="388125"/>
            <a:chOff x="3087540" y="4888824"/>
            <a:chExt cx="1506024" cy="388125"/>
          </a:xfrm>
        </p:grpSpPr>
        <p:sp>
          <p:nvSpPr>
            <p:cNvPr id="191" name="Zaoblený obdélník 19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1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2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5779649"/>
              </p:ext>
            </p:extLst>
          </p:nvPr>
        </p:nvGraphicFramePr>
        <p:xfrm>
          <a:off x="2010427" y="5031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" name="Skupina 216"/>
          <p:cNvGrpSpPr/>
          <p:nvPr/>
        </p:nvGrpSpPr>
        <p:grpSpPr>
          <a:xfrm>
            <a:off x="3060000" y="4880273"/>
            <a:ext cx="1506024" cy="388125"/>
            <a:chOff x="3087540" y="4888824"/>
            <a:chExt cx="1506024" cy="388125"/>
          </a:xfrm>
        </p:grpSpPr>
        <p:sp>
          <p:nvSpPr>
            <p:cNvPr id="224" name="Zaoblený obdélník 223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3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4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2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4068191"/>
              </p:ext>
            </p:extLst>
          </p:nvPr>
        </p:nvGraphicFramePr>
        <p:xfrm>
          <a:off x="3349963" y="502562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3" name="Skupina 242"/>
          <p:cNvGrpSpPr/>
          <p:nvPr/>
        </p:nvGrpSpPr>
        <p:grpSpPr>
          <a:xfrm>
            <a:off x="1710000" y="5338800"/>
            <a:ext cx="1506024" cy="388125"/>
            <a:chOff x="3087540" y="4888824"/>
            <a:chExt cx="1506024" cy="388125"/>
          </a:xfrm>
        </p:grpSpPr>
        <p:sp>
          <p:nvSpPr>
            <p:cNvPr id="244" name="Zaoblený obdélník 243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46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47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48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24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2288206"/>
              </p:ext>
            </p:extLst>
          </p:nvPr>
        </p:nvGraphicFramePr>
        <p:xfrm>
          <a:off x="2018769" y="548134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7092572"/>
              </p:ext>
            </p:extLst>
          </p:nvPr>
        </p:nvGraphicFramePr>
        <p:xfrm>
          <a:off x="660478" y="54788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90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Zaoblený obdélník 171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cxnSp>
        <p:nvCxnSpPr>
          <p:cNvPr id="152" name="Přímá spojnice se šipkou 151"/>
          <p:cNvCxnSpPr>
            <a:stCxn id="201" idx="2"/>
            <a:endCxn id="151" idx="0"/>
          </p:cNvCxnSpPr>
          <p:nvPr/>
        </p:nvCxnSpPr>
        <p:spPr bwMode="auto">
          <a:xfrm>
            <a:off x="7608577" y="3409221"/>
            <a:ext cx="977839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sp>
        <p:nvSpPr>
          <p:cNvPr id="124" name="Zaoblený obdélník 123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194" name="Přímá spojnice se šipkou 193"/>
          <p:cNvCxnSpPr>
            <a:stCxn id="198" idx="2"/>
            <a:endCxn id="199" idx="0"/>
          </p:cNvCxnSpPr>
          <p:nvPr/>
        </p:nvCxnSpPr>
        <p:spPr bwMode="auto">
          <a:xfrm flipH="1">
            <a:off x="1601640" y="2807089"/>
            <a:ext cx="2968286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5" name="Přímá spojnice se šipkou 194"/>
          <p:cNvCxnSpPr>
            <a:stCxn id="198" idx="2"/>
            <a:endCxn id="200" idx="0"/>
          </p:cNvCxnSpPr>
          <p:nvPr/>
        </p:nvCxnSpPr>
        <p:spPr bwMode="auto">
          <a:xfrm>
            <a:off x="4569926" y="2807089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6" name="Přímá spojnice se šipkou 195"/>
          <p:cNvCxnSpPr>
            <a:stCxn id="198" idx="2"/>
            <a:endCxn id="201" idx="0"/>
          </p:cNvCxnSpPr>
          <p:nvPr/>
        </p:nvCxnSpPr>
        <p:spPr bwMode="auto">
          <a:xfrm>
            <a:off x="4569926" y="2807089"/>
            <a:ext cx="3038651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34807"/>
              </p:ext>
            </p:extLst>
          </p:nvPr>
        </p:nvGraphicFramePr>
        <p:xfrm>
          <a:off x="2699792" y="28529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5293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2805014"/>
              </p:ext>
            </p:extLst>
          </p:nvPr>
        </p:nvGraphicFramePr>
        <p:xfrm>
          <a:off x="4299926" y="26990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46246380"/>
              </p:ext>
            </p:extLst>
          </p:nvPr>
        </p:nvGraphicFramePr>
        <p:xfrm>
          <a:off x="1331640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56493495"/>
              </p:ext>
            </p:extLst>
          </p:nvPr>
        </p:nvGraphicFramePr>
        <p:xfrm>
          <a:off x="4299926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0302047"/>
              </p:ext>
            </p:extLst>
          </p:nvPr>
        </p:nvGraphicFramePr>
        <p:xfrm>
          <a:off x="7338577" y="3301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Objek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595476"/>
              </p:ext>
            </p:extLst>
          </p:nvPr>
        </p:nvGraphicFramePr>
        <p:xfrm>
          <a:off x="43561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58981"/>
              </p:ext>
            </p:extLst>
          </p:nvPr>
        </p:nvGraphicFramePr>
        <p:xfrm>
          <a:off x="6156300" y="285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00" y="285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Zaoblený obdélník 203"/>
          <p:cNvSpPr/>
          <p:nvPr/>
        </p:nvSpPr>
        <p:spPr bwMode="auto">
          <a:xfrm>
            <a:off x="4211960" y="2637662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" name="Objek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99219"/>
              </p:ext>
            </p:extLst>
          </p:nvPr>
        </p:nvGraphicFramePr>
        <p:xfrm>
          <a:off x="3995738" y="24272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72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aoblený obdélník 205"/>
          <p:cNvSpPr/>
          <p:nvPr/>
        </p:nvSpPr>
        <p:spPr bwMode="auto">
          <a:xfrm>
            <a:off x="1243931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Zaoblený obdélník 207"/>
          <p:cNvSpPr/>
          <p:nvPr/>
        </p:nvSpPr>
        <p:spPr bwMode="auto">
          <a:xfrm>
            <a:off x="7257813" y="32449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9" name="Objek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49394"/>
              </p:ext>
            </p:extLst>
          </p:nvPr>
        </p:nvGraphicFramePr>
        <p:xfrm>
          <a:off x="1043732" y="31051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32" y="31051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k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39501"/>
              </p:ext>
            </p:extLst>
          </p:nvPr>
        </p:nvGraphicFramePr>
        <p:xfrm>
          <a:off x="3995936" y="30948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9489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k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55169"/>
              </p:ext>
            </p:extLst>
          </p:nvPr>
        </p:nvGraphicFramePr>
        <p:xfrm>
          <a:off x="8028508" y="314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508" y="314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Přímá spojnice se šipkou 211"/>
          <p:cNvCxnSpPr>
            <a:stCxn id="199" idx="2"/>
            <a:endCxn id="221" idx="0"/>
          </p:cNvCxnSpPr>
          <p:nvPr/>
        </p:nvCxnSpPr>
        <p:spPr bwMode="auto">
          <a:xfrm flipH="1">
            <a:off x="1241600" y="3409221"/>
            <a:ext cx="36004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3" name="Přímá spojnice se šipkou 212"/>
          <p:cNvCxnSpPr>
            <a:stCxn id="199" idx="2"/>
            <a:endCxn id="222" idx="0"/>
          </p:cNvCxnSpPr>
          <p:nvPr/>
        </p:nvCxnSpPr>
        <p:spPr bwMode="auto">
          <a:xfrm>
            <a:off x="1601640" y="3409221"/>
            <a:ext cx="35424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4" name="Přímá spojnice se šipkou 213"/>
          <p:cNvCxnSpPr>
            <a:stCxn id="199" idx="2"/>
            <a:endCxn id="223" idx="0"/>
          </p:cNvCxnSpPr>
          <p:nvPr/>
        </p:nvCxnSpPr>
        <p:spPr bwMode="auto">
          <a:xfrm>
            <a:off x="1601640" y="3409221"/>
            <a:ext cx="1095419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8" name="Objek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57233"/>
              </p:ext>
            </p:extLst>
          </p:nvPr>
        </p:nvGraphicFramePr>
        <p:xfrm>
          <a:off x="1142359" y="35730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59" y="35730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76120"/>
              </p:ext>
            </p:extLst>
          </p:nvPr>
        </p:nvGraphicFramePr>
        <p:xfrm>
          <a:off x="18358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8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k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22301"/>
              </p:ext>
            </p:extLst>
          </p:nvPr>
        </p:nvGraphicFramePr>
        <p:xfrm>
          <a:off x="2432976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76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3910462"/>
              </p:ext>
            </p:extLst>
          </p:nvPr>
        </p:nvGraphicFramePr>
        <p:xfrm>
          <a:off x="971600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09678780"/>
              </p:ext>
            </p:extLst>
          </p:nvPr>
        </p:nvGraphicFramePr>
        <p:xfrm>
          <a:off x="1685887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53188812"/>
              </p:ext>
            </p:extLst>
          </p:nvPr>
        </p:nvGraphicFramePr>
        <p:xfrm>
          <a:off x="2427059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Zaoblený obdélník 224"/>
          <p:cNvSpPr/>
          <p:nvPr/>
        </p:nvSpPr>
        <p:spPr bwMode="auto">
          <a:xfrm>
            <a:off x="1604692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Zaoblený obdélník 225"/>
          <p:cNvSpPr/>
          <p:nvPr/>
        </p:nvSpPr>
        <p:spPr bwMode="auto">
          <a:xfrm>
            <a:off x="2332757" y="388942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97281"/>
              </p:ext>
            </p:extLst>
          </p:nvPr>
        </p:nvGraphicFramePr>
        <p:xfrm>
          <a:off x="1713384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24" imgW="215640" imgH="279360" progId="Equation.DSMT4">
                  <p:embed/>
                </p:oleObj>
              </mc:Choice>
              <mc:Fallback>
                <p:oleObj name="Equation" r:id="rId2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384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6307"/>
              </p:ext>
            </p:extLst>
          </p:nvPr>
        </p:nvGraphicFramePr>
        <p:xfrm>
          <a:off x="2469040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40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Zaoblený obdélník 267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9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270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graphicFrame>
        <p:nvGraphicFramePr>
          <p:cNvPr id="2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05070944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5887754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09262642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3051536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Zaoblený obdélník 274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6" name="Přímá spojnice se šipkou 5"/>
          <p:cNvCxnSpPr>
            <a:stCxn id="199" idx="2"/>
            <a:endCxn id="111" idx="0"/>
          </p:cNvCxnSpPr>
          <p:nvPr/>
        </p:nvCxnSpPr>
        <p:spPr bwMode="auto">
          <a:xfrm flipH="1">
            <a:off x="593528" y="3409221"/>
            <a:ext cx="1008112" cy="5460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4483052"/>
              </p:ext>
            </p:extLst>
          </p:nvPr>
        </p:nvGraphicFramePr>
        <p:xfrm>
          <a:off x="323528" y="395526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614379"/>
              </p:ext>
            </p:extLst>
          </p:nvPr>
        </p:nvGraphicFramePr>
        <p:xfrm>
          <a:off x="683568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28" imgW="190440" imgH="279360" progId="Equation.DSMT4">
                  <p:embed/>
                </p:oleObj>
              </mc:Choice>
              <mc:Fallback>
                <p:oleObj name="Equation" r:id="rId2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9" name="Přímá spojnice se šipkou 108"/>
          <p:cNvCxnSpPr>
            <a:stCxn id="200" idx="2"/>
            <a:endCxn id="118" idx="0"/>
          </p:cNvCxnSpPr>
          <p:nvPr/>
        </p:nvCxnSpPr>
        <p:spPr bwMode="auto">
          <a:xfrm>
            <a:off x="4569926" y="3409221"/>
            <a:ext cx="1198097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0" name="Přímá spojnice se šipkou 109"/>
          <p:cNvCxnSpPr>
            <a:stCxn id="200" idx="2"/>
            <a:endCxn id="116" idx="0"/>
          </p:cNvCxnSpPr>
          <p:nvPr/>
        </p:nvCxnSpPr>
        <p:spPr bwMode="auto">
          <a:xfrm flipH="1">
            <a:off x="3450805" y="3409221"/>
            <a:ext cx="1119121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328373"/>
              </p:ext>
            </p:extLst>
          </p:nvPr>
        </p:nvGraphicFramePr>
        <p:xfrm>
          <a:off x="3491880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30" imgW="190440" imgH="279360" progId="Equation.DSMT4">
                  <p:embed/>
                </p:oleObj>
              </mc:Choice>
              <mc:Fallback>
                <p:oleObj name="Equation" r:id="rId3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97828"/>
              </p:ext>
            </p:extLst>
          </p:nvPr>
        </p:nvGraphicFramePr>
        <p:xfrm>
          <a:off x="4067944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Přímá spojnice se šipkou 113"/>
          <p:cNvCxnSpPr>
            <a:stCxn id="200" idx="2"/>
            <a:endCxn id="117" idx="0"/>
          </p:cNvCxnSpPr>
          <p:nvPr/>
        </p:nvCxnSpPr>
        <p:spPr bwMode="auto">
          <a:xfrm flipH="1">
            <a:off x="4180266" y="3409221"/>
            <a:ext cx="389660" cy="54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Objek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65076"/>
              </p:ext>
            </p:extLst>
          </p:nvPr>
        </p:nvGraphicFramePr>
        <p:xfrm>
          <a:off x="4932164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164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5566110"/>
              </p:ext>
            </p:extLst>
          </p:nvPr>
        </p:nvGraphicFramePr>
        <p:xfrm>
          <a:off x="3180805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3087052"/>
              </p:ext>
            </p:extLst>
          </p:nvPr>
        </p:nvGraphicFramePr>
        <p:xfrm>
          <a:off x="3910266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7348976"/>
              </p:ext>
            </p:extLst>
          </p:nvPr>
        </p:nvGraphicFramePr>
        <p:xfrm>
          <a:off x="5498023" y="394922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Zaoblený obdélník 119"/>
          <p:cNvSpPr/>
          <p:nvPr/>
        </p:nvSpPr>
        <p:spPr bwMode="auto">
          <a:xfrm>
            <a:off x="3779992" y="389466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426650" y="388990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3" name="Objek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5466"/>
              </p:ext>
            </p:extLst>
          </p:nvPr>
        </p:nvGraphicFramePr>
        <p:xfrm>
          <a:off x="3820445" y="411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445" y="411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k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686488"/>
              </p:ext>
            </p:extLst>
          </p:nvPr>
        </p:nvGraphicFramePr>
        <p:xfrm>
          <a:off x="5457825" y="411638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11638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1221344"/>
              </p:ext>
            </p:extLst>
          </p:nvPr>
        </p:nvGraphicFramePr>
        <p:xfrm>
          <a:off x="4778418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Přímá spojnice se šipkou 127"/>
          <p:cNvCxnSpPr>
            <a:stCxn id="200" idx="2"/>
            <a:endCxn id="127" idx="0"/>
          </p:cNvCxnSpPr>
          <p:nvPr/>
        </p:nvCxnSpPr>
        <p:spPr bwMode="auto">
          <a:xfrm>
            <a:off x="4569926" y="3409221"/>
            <a:ext cx="478492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66220"/>
              </p:ext>
            </p:extLst>
          </p:nvPr>
        </p:nvGraphicFramePr>
        <p:xfrm>
          <a:off x="5436220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" name="Přímá spojnice se šipkou 132"/>
          <p:cNvCxnSpPr>
            <a:stCxn id="201" idx="2"/>
            <a:endCxn id="138" idx="0"/>
          </p:cNvCxnSpPr>
          <p:nvPr/>
        </p:nvCxnSpPr>
        <p:spPr bwMode="auto">
          <a:xfrm>
            <a:off x="7608577" y="3409221"/>
            <a:ext cx="338912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stCxn id="201" idx="2"/>
            <a:endCxn id="137" idx="0"/>
          </p:cNvCxnSpPr>
          <p:nvPr/>
        </p:nvCxnSpPr>
        <p:spPr bwMode="auto">
          <a:xfrm flipH="1">
            <a:off x="6506289" y="3409221"/>
            <a:ext cx="1102288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5" name="Přímá spojnice se šipkou 134"/>
          <p:cNvCxnSpPr>
            <a:stCxn id="201" idx="2"/>
            <a:endCxn id="136" idx="0"/>
          </p:cNvCxnSpPr>
          <p:nvPr/>
        </p:nvCxnSpPr>
        <p:spPr bwMode="auto">
          <a:xfrm flipH="1">
            <a:off x="7249390" y="3409221"/>
            <a:ext cx="359187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06994446"/>
              </p:ext>
            </p:extLst>
          </p:nvPr>
        </p:nvGraphicFramePr>
        <p:xfrm>
          <a:off x="6979390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5015344"/>
              </p:ext>
            </p:extLst>
          </p:nvPr>
        </p:nvGraphicFramePr>
        <p:xfrm>
          <a:off x="6236289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3152201"/>
              </p:ext>
            </p:extLst>
          </p:nvPr>
        </p:nvGraphicFramePr>
        <p:xfrm>
          <a:off x="7677489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Zaoblený obdélník 140"/>
          <p:cNvSpPr/>
          <p:nvPr/>
        </p:nvSpPr>
        <p:spPr bwMode="auto">
          <a:xfrm>
            <a:off x="6150705" y="389323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861484" y="3890057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Zaoblený obdélník 142"/>
          <p:cNvSpPr/>
          <p:nvPr/>
        </p:nvSpPr>
        <p:spPr bwMode="auto">
          <a:xfrm>
            <a:off x="7591946" y="388529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48158"/>
              </p:ext>
            </p:extLst>
          </p:nvPr>
        </p:nvGraphicFramePr>
        <p:xfrm>
          <a:off x="6183313" y="413702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413702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96628"/>
              </p:ext>
            </p:extLst>
          </p:nvPr>
        </p:nvGraphicFramePr>
        <p:xfrm>
          <a:off x="6913563" y="4137025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44" imgW="279360" imgH="279360" progId="Equation.DSMT4">
                  <p:embed/>
                </p:oleObj>
              </mc:Choice>
              <mc:Fallback>
                <p:oleObj name="Equation" r:id="rId44" imgW="27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4137025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500502"/>
              </p:ext>
            </p:extLst>
          </p:nvPr>
        </p:nvGraphicFramePr>
        <p:xfrm>
          <a:off x="7650163" y="413702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46" imgW="253800" imgH="279360" progId="Equation.DSMT4">
                  <p:embed/>
                </p:oleObj>
              </mc:Choice>
              <mc:Fallback>
                <p:oleObj name="Equation" r:id="rId46" imgW="253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4137025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15179"/>
              </p:ext>
            </p:extLst>
          </p:nvPr>
        </p:nvGraphicFramePr>
        <p:xfrm>
          <a:off x="6541740" y="357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48" imgW="190440" imgH="279360" progId="Equation.DSMT4">
                  <p:embed/>
                </p:oleObj>
              </mc:Choice>
              <mc:Fallback>
                <p:oleObj name="Equation" r:id="rId4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740" y="357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k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5558"/>
              </p:ext>
            </p:extLst>
          </p:nvPr>
        </p:nvGraphicFramePr>
        <p:xfrm>
          <a:off x="7164412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50" imgW="215640" imgH="279360" progId="Equation.DSMT4">
                  <p:embed/>
                </p:oleObj>
              </mc:Choice>
              <mc:Fallback>
                <p:oleObj name="Equation" r:id="rId5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412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88442"/>
              </p:ext>
            </p:extLst>
          </p:nvPr>
        </p:nvGraphicFramePr>
        <p:xfrm>
          <a:off x="7851346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52" imgW="215640" imgH="279360" progId="Equation.DSMT4">
                  <p:embed/>
                </p:oleObj>
              </mc:Choice>
              <mc:Fallback>
                <p:oleObj name="Equation" r:id="rId5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346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2805043"/>
              </p:ext>
            </p:extLst>
          </p:nvPr>
        </p:nvGraphicFramePr>
        <p:xfrm>
          <a:off x="8316416" y="394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Zaoblený obdélník 159"/>
          <p:cNvSpPr/>
          <p:nvPr/>
        </p:nvSpPr>
        <p:spPr bwMode="auto">
          <a:xfrm>
            <a:off x="4224328" y="32448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488034"/>
              </p:ext>
            </p:extLst>
          </p:nvPr>
        </p:nvGraphicFramePr>
        <p:xfrm>
          <a:off x="8293832" y="3574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54" imgW="215640" imgH="279360" progId="Equation.DSMT4">
                  <p:embed/>
                </p:oleObj>
              </mc:Choice>
              <mc:Fallback>
                <p:oleObj name="Equation" r:id="rId5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832" y="3574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Skupina 149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53" name="Zaoblený obdélník 152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55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56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57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5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8140353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1" name="Skupina 160"/>
          <p:cNvGrpSpPr/>
          <p:nvPr/>
        </p:nvGrpSpPr>
        <p:grpSpPr>
          <a:xfrm>
            <a:off x="6009079" y="4881600"/>
            <a:ext cx="1506024" cy="388125"/>
            <a:chOff x="6009079" y="4871781"/>
            <a:chExt cx="1506024" cy="388125"/>
          </a:xfrm>
        </p:grpSpPr>
        <p:sp>
          <p:nvSpPr>
            <p:cNvPr id="162" name="Zaoblený obdélník 16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48290540"/>
              </p:ext>
            </p:extLst>
          </p:nvPr>
        </p:nvGraphicFramePr>
        <p:xfrm>
          <a:off x="6306183" y="503729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8" name="Skupina 167"/>
          <p:cNvGrpSpPr/>
          <p:nvPr/>
        </p:nvGrpSpPr>
        <p:grpSpPr>
          <a:xfrm>
            <a:off x="7374301" y="4881600"/>
            <a:ext cx="1506024" cy="388125"/>
            <a:chOff x="1707060" y="4888824"/>
            <a:chExt cx="1506024" cy="388125"/>
          </a:xfrm>
        </p:grpSpPr>
        <p:sp>
          <p:nvSpPr>
            <p:cNvPr id="171" name="Zaoblený obdélník 170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8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3071344"/>
              </p:ext>
            </p:extLst>
          </p:nvPr>
        </p:nvGraphicFramePr>
        <p:xfrm>
          <a:off x="7666520" y="502388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8" name="Skupina 227"/>
          <p:cNvGrpSpPr/>
          <p:nvPr/>
        </p:nvGrpSpPr>
        <p:grpSpPr>
          <a:xfrm>
            <a:off x="347824" y="4881600"/>
            <a:ext cx="1506024" cy="388125"/>
            <a:chOff x="3087540" y="4888824"/>
            <a:chExt cx="1506024" cy="388125"/>
          </a:xfrm>
        </p:grpSpPr>
        <p:sp>
          <p:nvSpPr>
            <p:cNvPr id="229" name="Zaoblený obdélník 228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32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33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34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235" name="Skupina 234"/>
          <p:cNvGrpSpPr/>
          <p:nvPr/>
        </p:nvGrpSpPr>
        <p:grpSpPr>
          <a:xfrm>
            <a:off x="3059832" y="4869160"/>
            <a:ext cx="1506024" cy="388125"/>
            <a:chOff x="3087540" y="4888824"/>
            <a:chExt cx="1506024" cy="388125"/>
          </a:xfrm>
        </p:grpSpPr>
        <p:sp>
          <p:nvSpPr>
            <p:cNvPr id="236" name="Zaoblený obdélník 235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38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77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27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63279590"/>
              </p:ext>
            </p:extLst>
          </p:nvPr>
        </p:nvGraphicFramePr>
        <p:xfrm>
          <a:off x="648251" y="5031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9" name="Skupina 278"/>
          <p:cNvGrpSpPr/>
          <p:nvPr/>
        </p:nvGrpSpPr>
        <p:grpSpPr>
          <a:xfrm>
            <a:off x="1697824" y="4880273"/>
            <a:ext cx="1506024" cy="388125"/>
            <a:chOff x="3087540" y="4888824"/>
            <a:chExt cx="1506024" cy="388125"/>
          </a:xfrm>
        </p:grpSpPr>
        <p:sp>
          <p:nvSpPr>
            <p:cNvPr id="280" name="Zaoblený obdélník 279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82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83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84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28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6964395"/>
              </p:ext>
            </p:extLst>
          </p:nvPr>
        </p:nvGraphicFramePr>
        <p:xfrm>
          <a:off x="1987787" y="502562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6" name="Skupina 285"/>
          <p:cNvGrpSpPr/>
          <p:nvPr/>
        </p:nvGrpSpPr>
        <p:grpSpPr>
          <a:xfrm>
            <a:off x="349200" y="5805264"/>
            <a:ext cx="1506024" cy="388125"/>
            <a:chOff x="3087540" y="4888824"/>
            <a:chExt cx="1506024" cy="388125"/>
          </a:xfrm>
        </p:grpSpPr>
        <p:sp>
          <p:nvSpPr>
            <p:cNvPr id="287" name="Zaoblený obdélník 28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8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9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2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0607975"/>
              </p:ext>
            </p:extLst>
          </p:nvPr>
        </p:nvGraphicFramePr>
        <p:xfrm>
          <a:off x="629666" y="594780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6397024"/>
              </p:ext>
            </p:extLst>
          </p:nvPr>
        </p:nvGraphicFramePr>
        <p:xfrm>
          <a:off x="3371110" y="500922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4" name="Skupina 293"/>
          <p:cNvGrpSpPr/>
          <p:nvPr/>
        </p:nvGrpSpPr>
        <p:grpSpPr>
          <a:xfrm>
            <a:off x="4644000" y="5338800"/>
            <a:ext cx="1506024" cy="388125"/>
            <a:chOff x="3087540" y="4888824"/>
            <a:chExt cx="1506024" cy="388125"/>
          </a:xfrm>
        </p:grpSpPr>
        <p:sp>
          <p:nvSpPr>
            <p:cNvPr id="295" name="Zaoblený obdélník 294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97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98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99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3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82833828"/>
              </p:ext>
            </p:extLst>
          </p:nvPr>
        </p:nvGraphicFramePr>
        <p:xfrm>
          <a:off x="4941093" y="546761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6" name="Skupina 315"/>
          <p:cNvGrpSpPr/>
          <p:nvPr/>
        </p:nvGrpSpPr>
        <p:grpSpPr>
          <a:xfrm>
            <a:off x="349200" y="5338800"/>
            <a:ext cx="1506024" cy="388125"/>
            <a:chOff x="3087540" y="4888824"/>
            <a:chExt cx="1506024" cy="388125"/>
          </a:xfrm>
        </p:grpSpPr>
        <p:sp>
          <p:nvSpPr>
            <p:cNvPr id="317" name="Zaoblený obdélník 31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31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9</a:t>
              </a:r>
              <a:endParaRPr lang="cs-CZ" sz="1400" b="0" dirty="0"/>
            </a:p>
          </p:txBody>
        </p:sp>
        <p:sp>
          <p:nvSpPr>
            <p:cNvPr id="32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32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322" name="Skupina 321"/>
          <p:cNvGrpSpPr/>
          <p:nvPr/>
        </p:nvGrpSpPr>
        <p:grpSpPr>
          <a:xfrm>
            <a:off x="3060000" y="5338800"/>
            <a:ext cx="1506024" cy="388125"/>
            <a:chOff x="3087540" y="4888824"/>
            <a:chExt cx="1506024" cy="388125"/>
          </a:xfrm>
        </p:grpSpPr>
        <p:sp>
          <p:nvSpPr>
            <p:cNvPr id="323" name="Zaoblený obdélník 322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25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5283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11</a:t>
              </a:r>
              <a:endParaRPr lang="cs-CZ" sz="1400" b="0" dirty="0"/>
            </a:p>
          </p:txBody>
        </p:sp>
        <p:sp>
          <p:nvSpPr>
            <p:cNvPr id="326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327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329" name="Skupina 328"/>
          <p:cNvGrpSpPr/>
          <p:nvPr/>
        </p:nvGrpSpPr>
        <p:grpSpPr>
          <a:xfrm>
            <a:off x="1699200" y="5338800"/>
            <a:ext cx="1506024" cy="388125"/>
            <a:chOff x="3087540" y="4888824"/>
            <a:chExt cx="1506024" cy="388125"/>
          </a:xfrm>
        </p:grpSpPr>
        <p:sp>
          <p:nvSpPr>
            <p:cNvPr id="330" name="Zaoblený obdélník 329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332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5359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10</a:t>
              </a:r>
              <a:endParaRPr lang="cs-CZ" sz="1400" b="0" dirty="0"/>
            </a:p>
          </p:txBody>
        </p:sp>
        <p:sp>
          <p:nvSpPr>
            <p:cNvPr id="333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334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3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01587660"/>
              </p:ext>
            </p:extLst>
          </p:nvPr>
        </p:nvGraphicFramePr>
        <p:xfrm>
          <a:off x="629868" y="5472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1424632"/>
              </p:ext>
            </p:extLst>
          </p:nvPr>
        </p:nvGraphicFramePr>
        <p:xfrm>
          <a:off x="2018367" y="546088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1935044"/>
              </p:ext>
            </p:extLst>
          </p:nvPr>
        </p:nvGraphicFramePr>
        <p:xfrm>
          <a:off x="3371725" y="546954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84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élník 19"/>
          <p:cNvSpPr/>
          <p:nvPr/>
        </p:nvSpPr>
        <p:spPr bwMode="auto">
          <a:xfrm>
            <a:off x="197936" y="3366517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Zaoblený obdélník 18"/>
          <p:cNvSpPr/>
          <p:nvPr/>
        </p:nvSpPr>
        <p:spPr bwMode="auto">
          <a:xfrm>
            <a:off x="179512" y="2438974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172015" y="1508371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79" name="Obdélník 2"/>
          <p:cNvSpPr>
            <a:spLocks noChangeArrowheads="1"/>
          </p:cNvSpPr>
          <p:nvPr/>
        </p:nvSpPr>
        <p:spPr bwMode="auto">
          <a:xfrm>
            <a:off x="252000" y="1566317"/>
            <a:ext cx="6768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Zaručuje UCS nalezení </a:t>
            </a:r>
            <a:r>
              <a:rPr lang="cs-CZ" dirty="0">
                <a:solidFill>
                  <a:srgbClr val="FF0000"/>
                </a:solidFill>
              </a:rPr>
              <a:t>nejkratší </a:t>
            </a:r>
            <a:r>
              <a:rPr lang="cs-CZ" dirty="0" smtClean="0">
                <a:solidFill>
                  <a:srgbClr val="FF0000"/>
                </a:solidFill>
              </a:rPr>
              <a:t>cesty?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52000" y="1854349"/>
            <a:ext cx="8640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ANO.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52000" y="2491601"/>
            <a:ext cx="6768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Kdy může dojít k zacyklení algoritmu?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6" name="Obdélník 2"/>
          <p:cNvSpPr>
            <a:spLocks noChangeArrowheads="1"/>
          </p:cNvSpPr>
          <p:nvPr/>
        </p:nvSpPr>
        <p:spPr bwMode="auto">
          <a:xfrm>
            <a:off x="252000" y="2801119"/>
            <a:ext cx="835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Pokud existuje cesta s nekonečnou sekvencí akcí s nulovou cenou.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59" name="Obdélník 2"/>
          <p:cNvSpPr>
            <a:spLocks noChangeArrowheads="1"/>
          </p:cNvSpPr>
          <p:nvPr/>
        </p:nvSpPr>
        <p:spPr bwMode="auto">
          <a:xfrm>
            <a:off x="252000" y="3389759"/>
            <a:ext cx="60824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Jak zaručit kompletnost algoritmu?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0" name="Obdélník 2"/>
          <p:cNvSpPr>
            <a:spLocks noChangeArrowheads="1"/>
          </p:cNvSpPr>
          <p:nvPr/>
        </p:nvSpPr>
        <p:spPr bwMode="auto">
          <a:xfrm>
            <a:off x="252000" y="3689752"/>
            <a:ext cx="74344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Každé akci přiřadit minimální cenu </a:t>
            </a:r>
            <a:r>
              <a:rPr lang="cs-CZ" dirty="0" smtClean="0">
                <a:solidFill>
                  <a:srgbClr val="339933"/>
                </a:solidFill>
                <a:sym typeface="Symbol"/>
              </a:rPr>
              <a:t>, kde </a:t>
            </a:r>
            <a:r>
              <a:rPr lang="en-US" dirty="0" smtClean="0">
                <a:solidFill>
                  <a:srgbClr val="339933"/>
                </a:solidFill>
                <a:sym typeface="Symbol"/>
              </a:rPr>
              <a:t>&gt;0</a:t>
            </a:r>
            <a:r>
              <a:rPr lang="cs-CZ" dirty="0" smtClean="0">
                <a:solidFill>
                  <a:srgbClr val="339933"/>
                </a:solidFill>
                <a:sym typeface="Symbol"/>
              </a:rPr>
              <a:t>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</a:t>
            </a:r>
            <a:r>
              <a:rPr lang="cs-CZ" sz="2000" dirty="0" smtClean="0"/>
              <a:t>dle ceny</a:t>
            </a:r>
            <a:endParaRPr lang="cs-CZ" sz="2000" dirty="0"/>
          </a:p>
        </p:txBody>
      </p:sp>
      <p:sp>
        <p:nvSpPr>
          <p:cNvPr id="22" name="Obdélník 21"/>
          <p:cNvSpPr/>
          <p:nvPr/>
        </p:nvSpPr>
        <p:spPr>
          <a:xfrm>
            <a:off x="70560" y="1052736"/>
            <a:ext cx="2840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Uniform-</a:t>
            </a:r>
            <a:r>
              <a:rPr lang="cs-CZ" i="1" dirty="0" smtClean="0"/>
              <a:t>C</a:t>
            </a:r>
            <a:r>
              <a:rPr lang="en-US" i="1" dirty="0" err="1" smtClean="0"/>
              <a:t>ost</a:t>
            </a:r>
            <a:r>
              <a:rPr lang="en-US" i="1" dirty="0" smtClean="0"/>
              <a:t> </a:t>
            </a:r>
            <a:r>
              <a:rPr lang="cs-CZ" i="1" dirty="0" smtClean="0"/>
              <a:t>S</a:t>
            </a:r>
            <a:r>
              <a:rPr lang="en-US" i="1" dirty="0" err="1" smtClean="0"/>
              <a:t>earch</a:t>
            </a:r>
            <a:r>
              <a:rPr lang="cs-CZ" i="1" dirty="0" smtClean="0"/>
              <a:t> </a:t>
            </a:r>
            <a:r>
              <a:rPr lang="en-US" i="1" dirty="0" smtClean="0"/>
              <a:t>(</a:t>
            </a:r>
            <a:r>
              <a:rPr lang="cs-CZ" i="1" dirty="0" smtClean="0"/>
              <a:t>UCS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645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80" grpId="0"/>
      <p:bldP spid="53" grpId="0"/>
      <p:bldP spid="56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dle ceny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Uniform-</a:t>
            </a:r>
            <a:r>
              <a:rPr lang="cs-CZ" i="1" dirty="0"/>
              <a:t>C</a:t>
            </a:r>
            <a:r>
              <a:rPr lang="en-US" i="1" dirty="0" err="1"/>
              <a:t>ost</a:t>
            </a:r>
            <a:r>
              <a:rPr lang="en-US" i="1" dirty="0"/>
              <a:t> </a:t>
            </a:r>
            <a:r>
              <a:rPr lang="cs-CZ" i="1" dirty="0"/>
              <a:t>S</a:t>
            </a:r>
            <a:r>
              <a:rPr lang="en-US" i="1" dirty="0" err="1"/>
              <a:t>earch</a:t>
            </a:r>
            <a:r>
              <a:rPr lang="cs-CZ" i="1" dirty="0"/>
              <a:t> </a:t>
            </a:r>
            <a:r>
              <a:rPr lang="en-US" i="1" dirty="0"/>
              <a:t>(</a:t>
            </a:r>
            <a:r>
              <a:rPr lang="cs-CZ" i="1" dirty="0"/>
              <a:t>UCS</a:t>
            </a:r>
            <a:r>
              <a:rPr lang="en-US" i="1" dirty="0"/>
              <a:t>)</a:t>
            </a:r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6300193" y="2125648"/>
            <a:ext cx="2457416" cy="1159336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6392688" y="2377455"/>
            <a:ext cx="24997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sz="1600" b="0" i="1" dirty="0" smtClean="0"/>
              <a:t>b	</a:t>
            </a:r>
            <a:r>
              <a:rPr lang="cs-CZ" b="0" dirty="0"/>
              <a:t>větvící </a:t>
            </a:r>
            <a:r>
              <a:rPr lang="cs-CZ" b="0" dirty="0" smtClean="0"/>
              <a:t>faktor</a:t>
            </a:r>
          </a:p>
          <a:p>
            <a:pPr marL="285750" indent="-285750">
              <a:buFont typeface="Symbol"/>
              <a:buChar char="e"/>
              <a:tabLst>
                <a:tab pos="271463" algn="l"/>
              </a:tabLst>
            </a:pPr>
            <a:r>
              <a:rPr lang="cs-CZ" b="0" dirty="0" smtClean="0"/>
              <a:t>nejnižší cena cesty</a:t>
            </a:r>
          </a:p>
          <a:p>
            <a:pPr>
              <a:tabLst>
                <a:tab pos="271463" algn="l"/>
              </a:tabLst>
            </a:pPr>
            <a:r>
              <a:rPr lang="cs-CZ" b="0" i="1" dirty="0" smtClean="0"/>
              <a:t>C</a:t>
            </a:r>
            <a:r>
              <a:rPr lang="cs-CZ" b="0" baseline="30000" dirty="0" smtClean="0"/>
              <a:t>*</a:t>
            </a:r>
            <a:r>
              <a:rPr lang="cs-CZ" b="0" dirty="0" smtClean="0"/>
              <a:t>	cena optimální cesty</a:t>
            </a:r>
            <a:endParaRPr lang="cs-CZ" b="0" dirty="0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300193" y="2155497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kde:</a:t>
            </a:r>
            <a:endParaRPr lang="cs-CZ" sz="1600" b="0" dirty="0"/>
          </a:p>
        </p:txBody>
      </p:sp>
      <p:graphicFrame>
        <p:nvGraphicFramePr>
          <p:cNvPr id="37" name="Tabulk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7066"/>
              </p:ext>
            </p:extLst>
          </p:nvPr>
        </p:nvGraphicFramePr>
        <p:xfrm>
          <a:off x="1136104" y="1700808"/>
          <a:ext cx="4372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 smtClean="0">
                          <a:solidFill>
                            <a:schemeClr val="bg1"/>
                          </a:solidFill>
                        </a:rPr>
                        <a:t>grafová verze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časová složitost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paměťová náročnost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úplnost</a:t>
                      </a:r>
                      <a:endParaRPr lang="cs-CZ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/>
                        <a:t>ANO*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optimálnost</a:t>
                      </a:r>
                      <a:endParaRPr lang="cs-CZ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/>
                        <a:t>ANO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83100"/>
              </p:ext>
            </p:extLst>
          </p:nvPr>
        </p:nvGraphicFramePr>
        <p:xfrm>
          <a:off x="3920431" y="2477517"/>
          <a:ext cx="120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4" imgW="1206360" imgH="634680" progId="Equation.DSMT4">
                  <p:embed/>
                </p:oleObj>
              </mc:Choice>
              <mc:Fallback>
                <p:oleObj name="Equation" r:id="rId4" imgW="12063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431" y="2477517"/>
                        <a:ext cx="120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bdélník 39"/>
          <p:cNvSpPr/>
          <p:nvPr/>
        </p:nvSpPr>
        <p:spPr bwMode="auto">
          <a:xfrm>
            <a:off x="4068266" y="3861048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bdélník 40"/>
          <p:cNvSpPr/>
          <p:nvPr/>
        </p:nvSpPr>
        <p:spPr bwMode="auto">
          <a:xfrm>
            <a:off x="4068266" y="4274990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136104" y="4581128"/>
            <a:ext cx="5385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 smtClean="0"/>
              <a:t>+	UCS nelze upravit stejně jak BFS (test cílového stavu)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137624" y="4818638"/>
            <a:ext cx="75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 smtClean="0"/>
              <a:t>*	</a:t>
            </a:r>
            <a:r>
              <a:rPr lang="en-US" b="0" dirty="0" smtClean="0"/>
              <a:t>pro</a:t>
            </a:r>
            <a:endParaRPr lang="cs-CZ" b="0" dirty="0" smtClean="0"/>
          </a:p>
        </p:txBody>
      </p:sp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379135"/>
              </p:ext>
            </p:extLst>
          </p:nvPr>
        </p:nvGraphicFramePr>
        <p:xfrm>
          <a:off x="1834295" y="4900416"/>
          <a:ext cx="431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6" imgW="431640" imgH="203040" progId="Equation.DSMT4">
                  <p:embed/>
                </p:oleObj>
              </mc:Choice>
              <mc:Fallback>
                <p:oleObj name="Equation" r:id="rId6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4295" y="4900416"/>
                        <a:ext cx="431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79866"/>
              </p:ext>
            </p:extLst>
          </p:nvPr>
        </p:nvGraphicFramePr>
        <p:xfrm>
          <a:off x="3912493" y="3179192"/>
          <a:ext cx="120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8" imgW="1206360" imgH="634680" progId="Equation.DSMT4">
                  <p:embed/>
                </p:oleObj>
              </mc:Choice>
              <mc:Fallback>
                <p:oleObj name="Equation" r:id="rId8" imgW="12063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493" y="3179192"/>
                        <a:ext cx="120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464144" y="5345063"/>
            <a:ext cx="2637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dirty="0" smtClean="0"/>
              <a:t>Poznámka</a:t>
            </a:r>
            <a:r>
              <a:rPr lang="cs-CZ" b="0" dirty="0"/>
              <a:t>: Může platit, </a:t>
            </a:r>
            <a:r>
              <a:rPr lang="cs-CZ" b="0" dirty="0" smtClean="0"/>
              <a:t>že</a:t>
            </a:r>
            <a:endParaRPr lang="cs-CZ" b="0" dirty="0"/>
          </a:p>
        </p:txBody>
      </p:sp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62880"/>
              </p:ext>
            </p:extLst>
          </p:nvPr>
        </p:nvGraphicFramePr>
        <p:xfrm>
          <a:off x="3081494" y="5229200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10" imgW="2145960" imgH="583920" progId="Equation.DSMT4">
                  <p:embed/>
                </p:oleObj>
              </mc:Choice>
              <mc:Fallback>
                <p:oleObj name="Equation" r:id="rId10" imgW="21459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494" y="5229200"/>
                        <a:ext cx="2146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6872786" y="4436990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endParaRPr lang="cs-CZ" b="0" dirty="0" smtClean="0"/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197936" y="5895358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"/>
          <p:cNvSpPr>
            <a:spLocks noChangeArrowheads="1"/>
          </p:cNvSpPr>
          <p:nvPr/>
        </p:nvSpPr>
        <p:spPr bwMode="auto">
          <a:xfrm>
            <a:off x="252000" y="5918600"/>
            <a:ext cx="7185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Co získáme když bude cena všech přechodů mezi stavy stejná?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0" name="Obdélník 2"/>
          <p:cNvSpPr>
            <a:spLocks noChangeArrowheads="1"/>
          </p:cNvSpPr>
          <p:nvPr/>
        </p:nvSpPr>
        <p:spPr bwMode="auto">
          <a:xfrm>
            <a:off x="252000" y="6218593"/>
            <a:ext cx="74344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Stejná cena všech </a:t>
            </a:r>
            <a:r>
              <a:rPr lang="cs-CZ" dirty="0" smtClean="0">
                <a:solidFill>
                  <a:srgbClr val="339933"/>
                </a:solidFill>
              </a:rPr>
              <a:t>přechodů =&gt; </a:t>
            </a:r>
            <a:r>
              <a:rPr lang="cs-CZ" dirty="0">
                <a:solidFill>
                  <a:srgbClr val="339933"/>
                </a:solidFill>
              </a:rPr>
              <a:t>UCS = </a:t>
            </a:r>
            <a:r>
              <a:rPr lang="cs-CZ" dirty="0" smtClean="0">
                <a:solidFill>
                  <a:srgbClr val="339933"/>
                </a:solidFill>
              </a:rPr>
              <a:t>BFS.</a:t>
            </a:r>
            <a:endParaRPr lang="cs-CZ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7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0" grpId="0" animBg="1"/>
      <p:bldP spid="41" grpId="0" animBg="1"/>
      <p:bldP spid="42" grpId="0"/>
      <p:bldP spid="43" grpId="0"/>
      <p:bldP spid="49" grpId="0"/>
      <p:bldP spid="28" grpId="0" animBg="1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 smtClean="0">
                <a:solidFill>
                  <a:schemeClr val="bg1"/>
                </a:solidFill>
              </a:rPr>
              <a:t>Hledání řešení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</a:t>
            </a:r>
            <a:r>
              <a:rPr lang="cs-CZ" sz="4000" cap="all" dirty="0" smtClean="0">
                <a:solidFill>
                  <a:schemeClr val="bg1"/>
                </a:solidFill>
              </a:rPr>
              <a:t>stavového</a:t>
            </a:r>
          </a:p>
          <a:p>
            <a:r>
              <a:rPr lang="cs-CZ" sz="4000" cap="all" dirty="0" smtClean="0">
                <a:solidFill>
                  <a:schemeClr val="bg1"/>
                </a:solidFill>
              </a:rPr>
              <a:t>Prostoru </a:t>
            </a:r>
            <a:r>
              <a:rPr lang="cs-CZ" sz="4000" cap="all" dirty="0">
                <a:solidFill>
                  <a:schemeClr val="bg1"/>
                </a:solidFill>
              </a:rPr>
              <a:t>a </a:t>
            </a:r>
            <a:r>
              <a:rPr lang="cs-CZ" sz="4000" cap="all" dirty="0" smtClean="0">
                <a:solidFill>
                  <a:schemeClr val="bg1"/>
                </a:solidFill>
              </a:rPr>
              <a:t>Plánování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" name="Zaoblený obdélník 10"/>
          <p:cNvSpPr/>
          <p:nvPr/>
        </p:nvSpPr>
        <p:spPr bwMode="auto">
          <a:xfrm>
            <a:off x="-540568" y="3789040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-3601" y="3801234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 smtClean="0">
                <a:solidFill>
                  <a:schemeClr val="bg1"/>
                </a:solidFill>
              </a:rPr>
              <a:t>informované </a:t>
            </a:r>
            <a:r>
              <a:rPr lang="cs-CZ" sz="4000" cap="all" dirty="0">
                <a:solidFill>
                  <a:schemeClr val="bg1"/>
                </a:solidFill>
              </a:rPr>
              <a:t>metody</a:t>
            </a:r>
          </a:p>
        </p:txBody>
      </p:sp>
    </p:spTree>
    <p:extLst>
      <p:ext uri="{BB962C8B-B14F-4D97-AF65-F5344CB8AC3E}">
        <p14:creationId xmlns:p14="http://schemas.microsoft.com/office/powerpoint/2010/main" val="82448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172015" y="1358854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"/>
          <p:cNvSpPr>
            <a:spLocks noChangeArrowheads="1"/>
          </p:cNvSpPr>
          <p:nvPr/>
        </p:nvSpPr>
        <p:spPr bwMode="auto">
          <a:xfrm>
            <a:off x="252000" y="1407275"/>
            <a:ext cx="6768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Využívají neinformované metody znalosti o řešeném problému?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0" name="Obdélník 2"/>
          <p:cNvSpPr>
            <a:spLocks noChangeArrowheads="1"/>
          </p:cNvSpPr>
          <p:nvPr/>
        </p:nvSpPr>
        <p:spPr bwMode="auto">
          <a:xfrm>
            <a:off x="252000" y="1695307"/>
            <a:ext cx="8424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ANO, jsou zakomponovány do akcí, přechodové funkce i reprezentace stavů.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40800" y="220486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vyjádřením akcí lze ovlivnit složitost problému</a:t>
            </a:r>
            <a:endParaRPr lang="cs-CZ" b="0" dirty="0"/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482400" y="23400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66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47" grpId="0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3528" y="1714947"/>
            <a:ext cx="8697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/>
              <a:t>K dispozici jsou dvě nádoby – větší A o objemu </a:t>
            </a:r>
            <a:r>
              <a:rPr lang="cs-CZ" sz="1600" b="0" dirty="0" smtClean="0"/>
              <a:t>4 litry, </a:t>
            </a:r>
            <a:r>
              <a:rPr lang="cs-CZ" sz="1600" b="0" dirty="0"/>
              <a:t>menší B o objemu </a:t>
            </a:r>
            <a:r>
              <a:rPr lang="cs-CZ" sz="1600" b="0" dirty="0" smtClean="0"/>
              <a:t>3 litry, přičemž:</a:t>
            </a:r>
            <a:endParaRPr lang="cs-CZ" sz="1600" b="0" dirty="0"/>
          </a:p>
        </p:txBody>
      </p:sp>
      <p:sp>
        <p:nvSpPr>
          <p:cNvPr id="2" name="Obdélník 1"/>
          <p:cNvSpPr/>
          <p:nvPr/>
        </p:nvSpPr>
        <p:spPr>
          <a:xfrm>
            <a:off x="1130000" y="2010326"/>
            <a:ext cx="3569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nádoby </a:t>
            </a:r>
            <a:r>
              <a:rPr lang="cs-CZ" b="0" dirty="0"/>
              <a:t>nemají žádné označení </a:t>
            </a:r>
            <a:r>
              <a:rPr lang="cs-CZ" b="0" dirty="0" smtClean="0"/>
              <a:t>míry,</a:t>
            </a:r>
            <a:endParaRPr lang="cs-CZ" b="0" dirty="0"/>
          </a:p>
        </p:txBody>
      </p:sp>
      <p:sp>
        <p:nvSpPr>
          <p:cNvPr id="3" name="Obdélník 2"/>
          <p:cNvSpPr/>
          <p:nvPr/>
        </p:nvSpPr>
        <p:spPr>
          <a:xfrm>
            <a:off x="1130000" y="2276872"/>
            <a:ext cx="2533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zdroj </a:t>
            </a:r>
            <a:r>
              <a:rPr lang="cs-CZ" b="0" dirty="0"/>
              <a:t>vody je </a:t>
            </a:r>
            <a:r>
              <a:rPr lang="cs-CZ" b="0" dirty="0" smtClean="0"/>
              <a:t>neomezený,</a:t>
            </a:r>
            <a:endParaRPr lang="cs-CZ" b="0" dirty="0"/>
          </a:p>
        </p:txBody>
      </p:sp>
      <p:sp>
        <p:nvSpPr>
          <p:cNvPr id="4" name="Obdélník 3"/>
          <p:cNvSpPr/>
          <p:nvPr/>
        </p:nvSpPr>
        <p:spPr>
          <a:xfrm>
            <a:off x="1130000" y="2586390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na </a:t>
            </a:r>
            <a:r>
              <a:rPr lang="cs-CZ" b="0" dirty="0"/>
              <a:t>začátku jsou obě nádoby </a:t>
            </a:r>
            <a:r>
              <a:rPr lang="cs-CZ" b="0" dirty="0" smtClean="0"/>
              <a:t>prázdné.</a:t>
            </a:r>
            <a:endParaRPr lang="cs-CZ" b="0" dirty="0"/>
          </a:p>
        </p:txBody>
      </p:sp>
      <p:sp>
        <p:nvSpPr>
          <p:cNvPr id="5" name="Obdélník 4"/>
          <p:cNvSpPr/>
          <p:nvPr/>
        </p:nvSpPr>
        <p:spPr>
          <a:xfrm>
            <a:off x="324000" y="3090446"/>
            <a:ext cx="72779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Cílem je aby první nádoba byla prázdná a druhá obsahoval přesně 2 litry vody.</a:t>
            </a:r>
            <a:endParaRPr lang="cs-CZ" b="0" dirty="0"/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971600" y="240289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Zaoblený obdélník 23"/>
          <p:cNvSpPr/>
          <p:nvPr/>
        </p:nvSpPr>
        <p:spPr bwMode="auto">
          <a:xfrm>
            <a:off x="971600" y="212913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971600" y="269092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/>
          <p:cNvSpPr/>
          <p:nvPr/>
        </p:nvSpPr>
        <p:spPr>
          <a:xfrm>
            <a:off x="324000" y="4746630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>
                <a:solidFill>
                  <a:srgbClr val="FF0000"/>
                </a:solidFill>
              </a:rPr>
              <a:t>Jak popsat stavy?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324000" y="5034662"/>
            <a:ext cx="4101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>
                <a:solidFill>
                  <a:srgbClr val="339933"/>
                </a:solidFill>
              </a:rPr>
              <a:t>Množstvím vody v nádobách, tj. (</a:t>
            </a:r>
            <a:r>
              <a:rPr lang="cs-CZ" i="1" dirty="0" smtClean="0">
                <a:solidFill>
                  <a:srgbClr val="339933"/>
                </a:solidFill>
              </a:rPr>
              <a:t>V</a:t>
            </a:r>
            <a:r>
              <a:rPr lang="cs-CZ" i="1" baseline="-25000" dirty="0" smtClean="0">
                <a:solidFill>
                  <a:srgbClr val="339933"/>
                </a:solidFill>
              </a:rPr>
              <a:t>A</a:t>
            </a:r>
            <a:r>
              <a:rPr lang="en-US" dirty="0" smtClean="0">
                <a:solidFill>
                  <a:srgbClr val="339933"/>
                </a:solidFill>
              </a:rPr>
              <a:t>,</a:t>
            </a:r>
            <a:r>
              <a:rPr lang="cs-CZ" i="1" dirty="0" smtClean="0">
                <a:solidFill>
                  <a:srgbClr val="339933"/>
                </a:solidFill>
              </a:rPr>
              <a:t>V</a:t>
            </a:r>
            <a:r>
              <a:rPr lang="cs-CZ" i="1" baseline="-25000" dirty="0" smtClean="0">
                <a:solidFill>
                  <a:srgbClr val="339933"/>
                </a:solidFill>
              </a:rPr>
              <a:t>B</a:t>
            </a:r>
            <a:r>
              <a:rPr lang="cs-CZ" dirty="0">
                <a:solidFill>
                  <a:srgbClr val="339933"/>
                </a:solidFill>
              </a:rPr>
              <a:t>)</a:t>
            </a:r>
            <a:r>
              <a:rPr lang="en-US" dirty="0" smtClean="0">
                <a:solidFill>
                  <a:srgbClr val="339933"/>
                </a:solidFill>
              </a:rPr>
              <a:t>.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37667" y="3503444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Možné operace:</a:t>
            </a:r>
            <a:endParaRPr lang="cs-CZ" b="0" dirty="0"/>
          </a:p>
        </p:txBody>
      </p:sp>
      <p:sp>
        <p:nvSpPr>
          <p:cNvPr id="53" name="Obdélník 52"/>
          <p:cNvSpPr/>
          <p:nvPr/>
        </p:nvSpPr>
        <p:spPr>
          <a:xfrm>
            <a:off x="1130000" y="3810526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vylit nádobu</a:t>
            </a:r>
            <a:endParaRPr lang="cs-CZ" b="0" dirty="0"/>
          </a:p>
        </p:txBody>
      </p:sp>
      <p:sp>
        <p:nvSpPr>
          <p:cNvPr id="56" name="Obdélník 55"/>
          <p:cNvSpPr/>
          <p:nvPr/>
        </p:nvSpPr>
        <p:spPr>
          <a:xfrm>
            <a:off x="1130000" y="4077072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naplnit nádobu</a:t>
            </a:r>
            <a:endParaRPr lang="cs-CZ" b="0" dirty="0"/>
          </a:p>
        </p:txBody>
      </p:sp>
      <p:sp>
        <p:nvSpPr>
          <p:cNvPr id="60" name="Obdélník 59"/>
          <p:cNvSpPr/>
          <p:nvPr/>
        </p:nvSpPr>
        <p:spPr>
          <a:xfrm>
            <a:off x="1130000" y="4386590"/>
            <a:ext cx="3077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smtClean="0"/>
              <a:t>přelit vodu </a:t>
            </a:r>
            <a:r>
              <a:rPr lang="cs-CZ" b="0" dirty="0"/>
              <a:t>z nádoby do </a:t>
            </a:r>
            <a:r>
              <a:rPr lang="cs-CZ" b="0" dirty="0" smtClean="0"/>
              <a:t>nádoby</a:t>
            </a:r>
            <a:endParaRPr lang="cs-CZ" b="0" dirty="0"/>
          </a:p>
        </p:txBody>
      </p:sp>
      <p:sp>
        <p:nvSpPr>
          <p:cNvPr id="61" name="Zaoblený obdélník 60"/>
          <p:cNvSpPr/>
          <p:nvPr/>
        </p:nvSpPr>
        <p:spPr bwMode="auto">
          <a:xfrm>
            <a:off x="971600" y="420309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971600" y="392933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971600" y="449112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23" grpId="0" animBg="1"/>
      <p:bldP spid="24" grpId="0" animBg="1"/>
      <p:bldP spid="25" grpId="0" animBg="1"/>
      <p:bldP spid="26" grpId="0"/>
      <p:bldP spid="6" grpId="0"/>
      <p:bldP spid="49" grpId="0"/>
      <p:bldP spid="53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337667" y="1772816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Možné operace:</a:t>
            </a:r>
            <a:endParaRPr lang="cs-CZ" b="0" dirty="0"/>
          </a:p>
        </p:txBody>
      </p:sp>
      <p:sp>
        <p:nvSpPr>
          <p:cNvPr id="33" name="Obdélník 32"/>
          <p:cNvSpPr/>
          <p:nvPr/>
        </p:nvSpPr>
        <p:spPr>
          <a:xfrm>
            <a:off x="1130000" y="2079898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vylit nádobu</a:t>
            </a:r>
            <a:endParaRPr lang="cs-CZ" b="0" dirty="0"/>
          </a:p>
        </p:txBody>
      </p:sp>
      <p:sp>
        <p:nvSpPr>
          <p:cNvPr id="34" name="Obdélník 33"/>
          <p:cNvSpPr/>
          <p:nvPr/>
        </p:nvSpPr>
        <p:spPr>
          <a:xfrm>
            <a:off x="1130000" y="2346444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naplnit nádobu</a:t>
            </a:r>
            <a:endParaRPr lang="cs-CZ" b="0" dirty="0"/>
          </a:p>
        </p:txBody>
      </p:sp>
      <p:sp>
        <p:nvSpPr>
          <p:cNvPr id="35" name="Obdélník 34"/>
          <p:cNvSpPr/>
          <p:nvPr/>
        </p:nvSpPr>
        <p:spPr>
          <a:xfrm>
            <a:off x="1130000" y="2655962"/>
            <a:ext cx="3077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smtClean="0"/>
              <a:t>přelit vodu </a:t>
            </a:r>
            <a:r>
              <a:rPr lang="cs-CZ" b="0" dirty="0"/>
              <a:t>z nádoby do </a:t>
            </a:r>
            <a:r>
              <a:rPr lang="cs-CZ" b="0" dirty="0" smtClean="0"/>
              <a:t>nádoby</a:t>
            </a:r>
            <a:endParaRPr lang="cs-CZ" b="0" dirty="0"/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971600" y="24724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971600" y="219870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971600" y="27605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bdélník 38"/>
          <p:cNvSpPr/>
          <p:nvPr/>
        </p:nvSpPr>
        <p:spPr>
          <a:xfrm>
            <a:off x="349337" y="3211970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>
                <a:solidFill>
                  <a:srgbClr val="FF0000"/>
                </a:solidFill>
              </a:rPr>
              <a:t>Jak definovat akce?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187624" y="357301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&gt;0</a:t>
            </a:r>
            <a:r>
              <a:rPr lang="cs-CZ" sz="1600" dirty="0">
                <a:solidFill>
                  <a:srgbClr val="339933"/>
                </a:solidFill>
              </a:rPr>
              <a:t>}→{vyl</a:t>
            </a:r>
            <a:r>
              <a:rPr lang="en-US" sz="1600" dirty="0">
                <a:solidFill>
                  <a:srgbClr val="339933"/>
                </a:solidFill>
              </a:rPr>
              <a:t>e</a:t>
            </a:r>
            <a:r>
              <a:rPr lang="cs-CZ" sz="1600" dirty="0">
                <a:solidFill>
                  <a:srgbClr val="339933"/>
                </a:solidFill>
              </a:rPr>
              <a:t>j A}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187624" y="390956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&lt;4}</a:t>
            </a:r>
            <a:r>
              <a:rPr lang="cs-CZ" sz="1600" dirty="0">
                <a:solidFill>
                  <a:srgbClr val="339933"/>
                </a:solidFill>
              </a:rPr>
              <a:t>→{naplň A}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1187624" y="429056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>
                <a:solidFill>
                  <a:srgbClr val="339933"/>
                </a:solidFill>
              </a:rPr>
              <a:t>&gt; 0} → {vyl</a:t>
            </a:r>
            <a:r>
              <a:rPr lang="en-US" sz="1600" dirty="0">
                <a:solidFill>
                  <a:srgbClr val="339933"/>
                </a:solidFill>
              </a:rPr>
              <a:t>e</a:t>
            </a:r>
            <a:r>
              <a:rPr lang="cs-CZ" sz="1600" dirty="0">
                <a:solidFill>
                  <a:srgbClr val="339933"/>
                </a:solidFill>
              </a:rPr>
              <a:t>j B}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187624" y="4650929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 smtClean="0">
                <a:solidFill>
                  <a:srgbClr val="339933"/>
                </a:solidFill>
              </a:rPr>
              <a:t>&lt;3} </a:t>
            </a:r>
            <a:r>
              <a:rPr lang="cs-CZ" sz="1600" dirty="0">
                <a:solidFill>
                  <a:srgbClr val="339933"/>
                </a:solidFill>
              </a:rPr>
              <a:t>→ {naplň B}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1187624" y="5012879"/>
            <a:ext cx="7416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&gt;0</a:t>
            </a:r>
            <a:r>
              <a:rPr lang="en-US" sz="1600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</a:t>
            </a:r>
            <a:r>
              <a:rPr lang="cs-CZ" sz="1600" dirty="0">
                <a:solidFill>
                  <a:srgbClr val="339933"/>
                </a:solidFill>
              </a:rPr>
              <a:t>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 smtClean="0">
                <a:solidFill>
                  <a:srgbClr val="339933"/>
                </a:solidFill>
              </a:rPr>
              <a:t>&lt;3}</a:t>
            </a:r>
            <a:r>
              <a:rPr lang="cs-CZ" sz="1600" dirty="0">
                <a:solidFill>
                  <a:srgbClr val="339933"/>
                </a:solidFill>
              </a:rPr>
              <a:t>→{přelij obsah A do B, dokud není B plná nebo A prázdná}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187624" y="5373241"/>
            <a:ext cx="75699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&lt;4</a:t>
            </a:r>
            <a:r>
              <a:rPr lang="en-US" sz="1600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</a:t>
            </a:r>
            <a:r>
              <a:rPr lang="cs-CZ" sz="1600" dirty="0">
                <a:solidFill>
                  <a:srgbClr val="339933"/>
                </a:solidFill>
              </a:rPr>
              <a:t>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 smtClean="0">
                <a:solidFill>
                  <a:srgbClr val="339933"/>
                </a:solidFill>
              </a:rPr>
              <a:t>&gt;0</a:t>
            </a:r>
            <a:r>
              <a:rPr lang="cs-CZ" sz="1600" dirty="0">
                <a:solidFill>
                  <a:srgbClr val="339933"/>
                </a:solidFill>
              </a:rPr>
              <a:t>}→{přelij obsah B do A, dokud A není plná nebo B prázdná}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683568" y="35730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1</a:t>
            </a:r>
            <a:r>
              <a:rPr lang="cs-CZ" sz="1600" dirty="0">
                <a:solidFill>
                  <a:srgbClr val="339933"/>
                </a:solidFill>
              </a:rPr>
              <a:t>)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83568" y="390956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2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683568" y="4292154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3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83568" y="46525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4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83568" y="5012879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5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83568" y="5373241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6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8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  <p:bldP spid="44" grpId="0"/>
      <p:bldP spid="45" grpId="0"/>
      <p:bldP spid="46" grpId="0"/>
      <p:bldP spid="40" grpId="0"/>
      <p:bldP spid="47" grpId="0"/>
      <p:bldP spid="48" grpId="0"/>
      <p:bldP spid="49" grpId="0"/>
      <p:bldP spid="53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1833563" y="3068538"/>
            <a:ext cx="4318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 b="1"/>
              <a:t>0,2</a:t>
            </a: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1833563" y="43655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0,1</a:t>
            </a: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1833563" y="5518051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4,2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835150" y="184457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2,0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2986088" y="3717826"/>
            <a:ext cx="431800" cy="287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 b="1"/>
              <a:t>0,0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4352925" y="306853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0,3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4352925" y="43655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4352925" y="5518051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1,0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4354513" y="184457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2,3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6802438" y="306853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4,1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6802438" y="43655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1,3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6802438" y="5518051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3,3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6804025" y="184457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3,0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5578475" y="37178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4,3</a:t>
            </a: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2051050" y="2133501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2051050" y="2133501"/>
            <a:ext cx="11509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3201988" y="2781201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2266950" y="1989038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2266950" y="3213001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2122488" y="3357463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1474788" y="3213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>
            <a:off x="1474788" y="5660926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>
            <a:off x="1474788" y="3213001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4570413" y="2133501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>
            <a:off x="4570413" y="2133501"/>
            <a:ext cx="12239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>
            <a:off x="4786313" y="1989038"/>
            <a:ext cx="20161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 flipH="1">
            <a:off x="7234238" y="19890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" name="Line 35"/>
          <p:cNvSpPr>
            <a:spLocks noChangeShapeType="1"/>
          </p:cNvSpPr>
          <p:nvPr/>
        </p:nvSpPr>
        <p:spPr bwMode="auto">
          <a:xfrm flipH="1">
            <a:off x="7235825" y="566092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7523163" y="1989038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4786313" y="2133501"/>
            <a:ext cx="208915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 flipV="1">
            <a:off x="4930775" y="2133501"/>
            <a:ext cx="208756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1" name="Line 39"/>
          <p:cNvSpPr>
            <a:spLocks noChangeShapeType="1"/>
          </p:cNvSpPr>
          <p:nvPr/>
        </p:nvSpPr>
        <p:spPr bwMode="auto">
          <a:xfrm flipH="1">
            <a:off x="3417888" y="3573363"/>
            <a:ext cx="15128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" name="Line 40"/>
          <p:cNvSpPr>
            <a:spLocks noChangeShapeType="1"/>
          </p:cNvSpPr>
          <p:nvPr/>
        </p:nvSpPr>
        <p:spPr bwMode="auto">
          <a:xfrm flipH="1">
            <a:off x="4570413" y="2133501"/>
            <a:ext cx="25923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3" name="Line 41"/>
          <p:cNvSpPr>
            <a:spLocks noChangeShapeType="1"/>
          </p:cNvSpPr>
          <p:nvPr/>
        </p:nvSpPr>
        <p:spPr bwMode="auto">
          <a:xfrm>
            <a:off x="4570413" y="393372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4" name="Line 42"/>
          <p:cNvSpPr>
            <a:spLocks noChangeShapeType="1"/>
          </p:cNvSpPr>
          <p:nvPr/>
        </p:nvSpPr>
        <p:spPr bwMode="auto">
          <a:xfrm flipH="1">
            <a:off x="5938838" y="3357463"/>
            <a:ext cx="10795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>
            <a:off x="7018338" y="3357463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6" name="Line 44"/>
          <p:cNvSpPr>
            <a:spLocks noChangeShapeType="1"/>
          </p:cNvSpPr>
          <p:nvPr/>
        </p:nvSpPr>
        <p:spPr bwMode="auto">
          <a:xfrm flipH="1">
            <a:off x="4786313" y="4076601"/>
            <a:ext cx="22320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 flipV="1">
            <a:off x="4786313" y="4436963"/>
            <a:ext cx="20161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8" name="Line 46"/>
          <p:cNvSpPr>
            <a:spLocks noChangeShapeType="1"/>
          </p:cNvSpPr>
          <p:nvPr/>
        </p:nvSpPr>
        <p:spPr bwMode="auto">
          <a:xfrm flipH="1">
            <a:off x="2266950" y="3284438"/>
            <a:ext cx="453548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 flipV="1">
            <a:off x="7091363" y="38607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0" name="Line 48"/>
          <p:cNvSpPr>
            <a:spLocks noChangeShapeType="1"/>
          </p:cNvSpPr>
          <p:nvPr/>
        </p:nvSpPr>
        <p:spPr bwMode="auto">
          <a:xfrm flipH="1" flipV="1">
            <a:off x="4786313" y="3284438"/>
            <a:ext cx="23050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1" name="Line 49"/>
          <p:cNvSpPr>
            <a:spLocks noChangeShapeType="1"/>
          </p:cNvSpPr>
          <p:nvPr/>
        </p:nvSpPr>
        <p:spPr bwMode="auto">
          <a:xfrm flipH="1" flipV="1">
            <a:off x="6010275" y="3933726"/>
            <a:ext cx="10080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" name="Line 50"/>
          <p:cNvSpPr>
            <a:spLocks noChangeShapeType="1"/>
          </p:cNvSpPr>
          <p:nvPr/>
        </p:nvSpPr>
        <p:spPr bwMode="auto">
          <a:xfrm flipH="1">
            <a:off x="4786313" y="4581426"/>
            <a:ext cx="20161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3" name="Line 51"/>
          <p:cNvSpPr>
            <a:spLocks noChangeShapeType="1"/>
          </p:cNvSpPr>
          <p:nvPr/>
        </p:nvSpPr>
        <p:spPr bwMode="auto">
          <a:xfrm flipH="1" flipV="1">
            <a:off x="5867400" y="4005163"/>
            <a:ext cx="1150938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4" name="Line 52"/>
          <p:cNvSpPr>
            <a:spLocks noChangeShapeType="1"/>
          </p:cNvSpPr>
          <p:nvPr/>
        </p:nvSpPr>
        <p:spPr bwMode="auto">
          <a:xfrm flipH="1" flipV="1">
            <a:off x="5651500" y="4941788"/>
            <a:ext cx="13668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5" name="Line 53"/>
          <p:cNvSpPr>
            <a:spLocks noChangeShapeType="1"/>
          </p:cNvSpPr>
          <p:nvPr/>
        </p:nvSpPr>
        <p:spPr bwMode="auto">
          <a:xfrm flipH="1" flipV="1">
            <a:off x="4643438" y="3357463"/>
            <a:ext cx="10080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 flipV="1">
            <a:off x="4570413" y="4652863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7" name="Line 55"/>
          <p:cNvSpPr>
            <a:spLocks noChangeShapeType="1"/>
          </p:cNvSpPr>
          <p:nvPr/>
        </p:nvSpPr>
        <p:spPr bwMode="auto">
          <a:xfrm flipH="1" flipV="1">
            <a:off x="3201988" y="4005163"/>
            <a:ext cx="1368425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8" name="Line 56"/>
          <p:cNvSpPr>
            <a:spLocks noChangeShapeType="1"/>
          </p:cNvSpPr>
          <p:nvPr/>
        </p:nvSpPr>
        <p:spPr bwMode="auto">
          <a:xfrm flipH="1" flipV="1">
            <a:off x="3417888" y="4005163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 flipH="1">
            <a:off x="4714875" y="4005163"/>
            <a:ext cx="8636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V="1">
            <a:off x="2051050" y="4509988"/>
            <a:ext cx="23034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1" name="Line 59"/>
          <p:cNvSpPr>
            <a:spLocks noChangeShapeType="1"/>
          </p:cNvSpPr>
          <p:nvPr/>
        </p:nvSpPr>
        <p:spPr bwMode="auto">
          <a:xfrm flipV="1">
            <a:off x="2266950" y="4941788"/>
            <a:ext cx="2735263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5002213" y="4005163"/>
            <a:ext cx="7207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3" name="Line 61"/>
          <p:cNvSpPr>
            <a:spLocks noChangeShapeType="1"/>
          </p:cNvSpPr>
          <p:nvPr/>
        </p:nvSpPr>
        <p:spPr bwMode="auto">
          <a:xfrm flipH="1" flipV="1">
            <a:off x="2266950" y="4581426"/>
            <a:ext cx="20875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4" name="Line 62"/>
          <p:cNvSpPr>
            <a:spLocks noChangeShapeType="1"/>
          </p:cNvSpPr>
          <p:nvPr/>
        </p:nvSpPr>
        <p:spPr bwMode="auto">
          <a:xfrm flipV="1">
            <a:off x="2051050" y="5805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7018338" y="5805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2051050" y="6021288"/>
            <a:ext cx="496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 flipV="1">
            <a:off x="2051050" y="4005163"/>
            <a:ext cx="10080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 flipV="1">
            <a:off x="2051050" y="38607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9" name="Line 67"/>
          <p:cNvSpPr>
            <a:spLocks noChangeShapeType="1"/>
          </p:cNvSpPr>
          <p:nvPr/>
        </p:nvSpPr>
        <p:spPr bwMode="auto">
          <a:xfrm flipV="1">
            <a:off x="2051050" y="3284438"/>
            <a:ext cx="23034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0" name="Line 68"/>
          <p:cNvSpPr>
            <a:spLocks noChangeShapeType="1"/>
          </p:cNvSpPr>
          <p:nvPr/>
        </p:nvSpPr>
        <p:spPr bwMode="auto">
          <a:xfrm flipH="1">
            <a:off x="3417888" y="3357463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1" name="Line 69"/>
          <p:cNvSpPr>
            <a:spLocks noChangeShapeType="1"/>
          </p:cNvSpPr>
          <p:nvPr/>
        </p:nvSpPr>
        <p:spPr bwMode="auto">
          <a:xfrm flipH="1" flipV="1">
            <a:off x="4786313" y="3357463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12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 smtClean="0">
                <a:solidFill>
                  <a:schemeClr val="bg1"/>
                </a:solidFill>
              </a:rPr>
              <a:t>Hledání řešení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</a:t>
            </a:r>
            <a:r>
              <a:rPr lang="cs-CZ" sz="4000" cap="all" dirty="0" smtClean="0">
                <a:solidFill>
                  <a:schemeClr val="bg1"/>
                </a:solidFill>
              </a:rPr>
              <a:t>stavového</a:t>
            </a:r>
          </a:p>
          <a:p>
            <a:r>
              <a:rPr lang="cs-CZ" sz="4000" cap="all" dirty="0" smtClean="0">
                <a:solidFill>
                  <a:schemeClr val="bg1"/>
                </a:solidFill>
              </a:rPr>
              <a:t>Prostoru </a:t>
            </a:r>
            <a:r>
              <a:rPr lang="cs-CZ" sz="4000" cap="all" dirty="0">
                <a:solidFill>
                  <a:schemeClr val="bg1"/>
                </a:solidFill>
              </a:rPr>
              <a:t>a </a:t>
            </a:r>
            <a:r>
              <a:rPr lang="cs-CZ" sz="4000" cap="all" dirty="0" smtClean="0">
                <a:solidFill>
                  <a:schemeClr val="bg1"/>
                </a:solidFill>
              </a:rPr>
              <a:t>Plánování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" name="Zaoblený obdélník 10"/>
          <p:cNvSpPr/>
          <p:nvPr/>
        </p:nvSpPr>
        <p:spPr bwMode="auto">
          <a:xfrm>
            <a:off x="-540568" y="3789040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-3601" y="3801234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 smtClean="0">
                <a:solidFill>
                  <a:schemeClr val="bg1"/>
                </a:solidFill>
              </a:rPr>
              <a:t>Neinformované </a:t>
            </a:r>
            <a:r>
              <a:rPr lang="cs-CZ" sz="4000" cap="all" dirty="0">
                <a:solidFill>
                  <a:schemeClr val="bg1"/>
                </a:solidFill>
              </a:rPr>
              <a:t>metody</a:t>
            </a:r>
          </a:p>
        </p:txBody>
      </p:sp>
    </p:spTree>
    <p:extLst>
      <p:ext uri="{BB962C8B-B14F-4D97-AF65-F5344CB8AC3E}">
        <p14:creationId xmlns:p14="http://schemas.microsoft.com/office/powerpoint/2010/main" val="285571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337667" y="1772816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Možné operace:</a:t>
            </a:r>
            <a:endParaRPr lang="cs-CZ" b="0" dirty="0"/>
          </a:p>
        </p:txBody>
      </p:sp>
      <p:sp>
        <p:nvSpPr>
          <p:cNvPr id="33" name="Obdélník 32"/>
          <p:cNvSpPr/>
          <p:nvPr/>
        </p:nvSpPr>
        <p:spPr>
          <a:xfrm>
            <a:off x="1130000" y="2079898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vylít </a:t>
            </a:r>
            <a:r>
              <a:rPr lang="cs-CZ" b="0" dirty="0" smtClean="0"/>
              <a:t>nádobu</a:t>
            </a:r>
            <a:endParaRPr lang="cs-CZ" b="0" dirty="0"/>
          </a:p>
        </p:txBody>
      </p:sp>
      <p:sp>
        <p:nvSpPr>
          <p:cNvPr id="34" name="Obdélník 33"/>
          <p:cNvSpPr/>
          <p:nvPr/>
        </p:nvSpPr>
        <p:spPr>
          <a:xfrm>
            <a:off x="1130000" y="2346444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naplnit nádobu</a:t>
            </a:r>
            <a:endParaRPr lang="cs-CZ" b="0" dirty="0"/>
          </a:p>
        </p:txBody>
      </p:sp>
      <p:sp>
        <p:nvSpPr>
          <p:cNvPr id="35" name="Obdélník 34"/>
          <p:cNvSpPr/>
          <p:nvPr/>
        </p:nvSpPr>
        <p:spPr>
          <a:xfrm>
            <a:off x="1130000" y="2655962"/>
            <a:ext cx="3077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smtClean="0"/>
              <a:t>přelit vodu </a:t>
            </a:r>
            <a:r>
              <a:rPr lang="cs-CZ" b="0" dirty="0"/>
              <a:t>z nádoby do </a:t>
            </a:r>
            <a:r>
              <a:rPr lang="cs-CZ" b="0" dirty="0" smtClean="0"/>
              <a:t>nádoby</a:t>
            </a:r>
            <a:endParaRPr lang="cs-CZ" b="0" dirty="0"/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971600" y="24724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971600" y="219870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971600" y="27605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bdélník 38"/>
          <p:cNvSpPr/>
          <p:nvPr/>
        </p:nvSpPr>
        <p:spPr>
          <a:xfrm>
            <a:off x="349337" y="3211970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>
                <a:solidFill>
                  <a:srgbClr val="FF0000"/>
                </a:solidFill>
              </a:rPr>
              <a:t>Jak zahrnout heuristické znalosti?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187624" y="357301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&gt;0</a:t>
            </a:r>
            <a:r>
              <a:rPr lang="cs-CZ" sz="1600" b="0" dirty="0"/>
              <a:t>}→{vyl</a:t>
            </a:r>
            <a:r>
              <a:rPr lang="en-US" sz="1600" b="0" dirty="0"/>
              <a:t>e</a:t>
            </a:r>
            <a:r>
              <a:rPr lang="cs-CZ" sz="1600" b="0" dirty="0"/>
              <a:t>j A}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187624" y="390956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&lt;4}</a:t>
            </a:r>
            <a:r>
              <a:rPr lang="cs-CZ" sz="1600" b="0" dirty="0"/>
              <a:t>→{naplň A}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1187624" y="429056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/>
              <a:t>&gt; 0} → {vyl</a:t>
            </a:r>
            <a:r>
              <a:rPr lang="en-US" sz="1600" b="0" dirty="0"/>
              <a:t>e</a:t>
            </a:r>
            <a:r>
              <a:rPr lang="cs-CZ" sz="1600" b="0" dirty="0"/>
              <a:t>j B}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187624" y="4650929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 smtClean="0"/>
              <a:t>&lt;3} </a:t>
            </a:r>
            <a:r>
              <a:rPr lang="cs-CZ" sz="1600" b="0" dirty="0"/>
              <a:t>→ {naplň B}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1187624" y="5012879"/>
            <a:ext cx="676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&gt;0</a:t>
            </a:r>
            <a:r>
              <a:rPr lang="en-US" sz="1600" b="0" dirty="0" smtClean="0"/>
              <a:t> </a:t>
            </a:r>
            <a:r>
              <a:rPr lang="en-US" sz="1600" b="0" dirty="0"/>
              <a:t>&amp;</a:t>
            </a:r>
            <a:r>
              <a:rPr lang="cs-CZ" sz="1600" b="0" dirty="0"/>
              <a:t> 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 smtClean="0"/>
              <a:t>&lt;3}</a:t>
            </a:r>
            <a:r>
              <a:rPr lang="cs-CZ" sz="1600" b="0" dirty="0"/>
              <a:t>→{přelij obsah A do B, dokud není B plná nebo A prázdná}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187624" y="5373241"/>
            <a:ext cx="684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&lt;4</a:t>
            </a:r>
            <a:r>
              <a:rPr lang="en-US" sz="1600" b="0" dirty="0" smtClean="0"/>
              <a:t> </a:t>
            </a:r>
            <a:r>
              <a:rPr lang="en-US" sz="1600" b="0" dirty="0"/>
              <a:t>&amp;</a:t>
            </a:r>
            <a:r>
              <a:rPr lang="cs-CZ" sz="1600" b="0" dirty="0"/>
              <a:t> 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 smtClean="0"/>
              <a:t>&gt;0</a:t>
            </a:r>
            <a:r>
              <a:rPr lang="cs-CZ" sz="1600" b="0" dirty="0"/>
              <a:t>}→{přelij obsah B do A, dokud A není plná nebo B prázdná}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683568" y="35730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1</a:t>
            </a:r>
            <a:r>
              <a:rPr lang="cs-CZ" sz="1600" b="0" dirty="0"/>
              <a:t>)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83568" y="390956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2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683568" y="4292154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3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83568" y="46525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4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83568" y="5012879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5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83568" y="5373241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6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61" name="Obdélník 60"/>
          <p:cNvSpPr/>
          <p:nvPr/>
        </p:nvSpPr>
        <p:spPr>
          <a:xfrm>
            <a:off x="4283968" y="144583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/>
              <a:t>Další heuristické znalosti</a:t>
            </a:r>
            <a:endParaRPr lang="cs-CZ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4572000" y="172459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a) </a:t>
            </a:r>
            <a:r>
              <a:rPr lang="cs-CZ" sz="1600" b="0" dirty="0" smtClean="0"/>
              <a:t>	Nevyprazdňuj </a:t>
            </a:r>
            <a:r>
              <a:rPr lang="cs-CZ" sz="1600" b="0" dirty="0"/>
              <a:t>nikdy obě nádoby</a:t>
            </a: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4572000" y="2083371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b) </a:t>
            </a:r>
            <a:r>
              <a:rPr lang="cs-CZ" sz="1600" b="0" dirty="0" smtClean="0"/>
              <a:t>	Nenaplňuj </a:t>
            </a:r>
            <a:r>
              <a:rPr lang="cs-CZ" sz="1600" b="0" dirty="0"/>
              <a:t>obě nádoby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4572000" y="2442146"/>
            <a:ext cx="4379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cs-CZ" sz="1600" b="0" dirty="0" smtClean="0"/>
              <a:t>c)	Nenaplňuj </a:t>
            </a:r>
            <a:r>
              <a:rPr lang="cs-CZ" sz="1600" b="0" dirty="0"/>
              <a:t>nádobu, je-li druhá prázdná a není-li naplňována prázdná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572000" y="2983483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d) </a:t>
            </a:r>
            <a:r>
              <a:rPr lang="cs-CZ" sz="1600" b="0" dirty="0" smtClean="0"/>
              <a:t>	Nevyprazdňuj </a:t>
            </a:r>
            <a:r>
              <a:rPr lang="cs-CZ" sz="1600" b="0" dirty="0"/>
              <a:t>nádobu, je-li druhá plná</a:t>
            </a: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4572000" y="3345433"/>
            <a:ext cx="4379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cs-CZ" sz="1600" b="0" dirty="0" smtClean="0"/>
              <a:t>e)	Nepřelévej</a:t>
            </a:r>
            <a:r>
              <a:rPr lang="cs-CZ" sz="1600" b="0" dirty="0"/>
              <a:t>, pokud by potom byla jedna nádoba prázdná a druhá plná</a:t>
            </a:r>
          </a:p>
        </p:txBody>
      </p:sp>
    </p:spTree>
    <p:extLst>
      <p:ext uri="{BB962C8B-B14F-4D97-AF65-F5344CB8AC3E}">
        <p14:creationId xmlns:p14="http://schemas.microsoft.com/office/powerpoint/2010/main" val="77539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2" grpId="0"/>
      <p:bldP spid="63" grpId="0"/>
      <p:bldP spid="64" grpId="0"/>
      <p:bldP spid="65" grpId="0"/>
      <p:bldP spid="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337667" y="1772816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Možné operace:</a:t>
            </a:r>
            <a:endParaRPr lang="cs-CZ" b="0" dirty="0"/>
          </a:p>
        </p:txBody>
      </p:sp>
      <p:sp>
        <p:nvSpPr>
          <p:cNvPr id="33" name="Obdélník 32"/>
          <p:cNvSpPr/>
          <p:nvPr/>
        </p:nvSpPr>
        <p:spPr>
          <a:xfrm>
            <a:off x="1130000" y="2079898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vylit nádobu</a:t>
            </a:r>
            <a:endParaRPr lang="cs-CZ" b="0" dirty="0"/>
          </a:p>
        </p:txBody>
      </p:sp>
      <p:sp>
        <p:nvSpPr>
          <p:cNvPr id="34" name="Obdélník 33"/>
          <p:cNvSpPr/>
          <p:nvPr/>
        </p:nvSpPr>
        <p:spPr>
          <a:xfrm>
            <a:off x="1130000" y="2346444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naplnit nádobu</a:t>
            </a:r>
            <a:endParaRPr lang="cs-CZ" b="0" dirty="0"/>
          </a:p>
        </p:txBody>
      </p:sp>
      <p:sp>
        <p:nvSpPr>
          <p:cNvPr id="35" name="Obdélník 34"/>
          <p:cNvSpPr/>
          <p:nvPr/>
        </p:nvSpPr>
        <p:spPr>
          <a:xfrm>
            <a:off x="1130000" y="2655962"/>
            <a:ext cx="3077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smtClean="0"/>
              <a:t>přelit vodu </a:t>
            </a:r>
            <a:r>
              <a:rPr lang="cs-CZ" b="0" dirty="0"/>
              <a:t>z nádoby do </a:t>
            </a:r>
            <a:r>
              <a:rPr lang="cs-CZ" b="0" dirty="0" smtClean="0"/>
              <a:t>nádoby</a:t>
            </a:r>
            <a:endParaRPr lang="cs-CZ" b="0" dirty="0"/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971600" y="24724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971600" y="219870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971600" y="27605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683568" y="35730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1</a:t>
            </a:r>
            <a:r>
              <a:rPr lang="cs-CZ" sz="1600" dirty="0">
                <a:solidFill>
                  <a:srgbClr val="339933"/>
                </a:solidFill>
              </a:rPr>
              <a:t>)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83568" y="390956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2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683568" y="4292154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3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83568" y="46525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4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83568" y="5012879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5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83568" y="558924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</a:rPr>
              <a:t>a</a:t>
            </a:r>
            <a:r>
              <a:rPr lang="cs-CZ" sz="1600" baseline="-25000" dirty="0" smtClean="0">
                <a:solidFill>
                  <a:srgbClr val="339933"/>
                </a:solidFill>
              </a:rPr>
              <a:t>6</a:t>
            </a:r>
            <a:r>
              <a:rPr lang="cs-CZ" sz="1600" dirty="0" smtClean="0">
                <a:solidFill>
                  <a:srgbClr val="339933"/>
                </a:solidFill>
              </a:rPr>
              <a:t>)</a:t>
            </a:r>
            <a:endParaRPr lang="cs-CZ" sz="1600" dirty="0">
              <a:solidFill>
                <a:srgbClr val="339933"/>
              </a:solidFill>
            </a:endParaRPr>
          </a:p>
        </p:txBody>
      </p:sp>
      <p:sp>
        <p:nvSpPr>
          <p:cNvPr id="61" name="Obdélník 60"/>
          <p:cNvSpPr/>
          <p:nvPr/>
        </p:nvSpPr>
        <p:spPr>
          <a:xfrm>
            <a:off x="4283968" y="144583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/>
              <a:t>Další heuristické znalosti</a:t>
            </a:r>
            <a:endParaRPr lang="cs-CZ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4572000" y="172459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a) </a:t>
            </a:r>
            <a:r>
              <a:rPr lang="cs-CZ" sz="1600" b="0" dirty="0" smtClean="0"/>
              <a:t>	Nevyprazdňuj </a:t>
            </a:r>
            <a:r>
              <a:rPr lang="cs-CZ" sz="1600" b="0" dirty="0"/>
              <a:t>nikdy obě nádoby</a:t>
            </a: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4572000" y="2083371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b) </a:t>
            </a:r>
            <a:r>
              <a:rPr lang="cs-CZ" sz="1600" b="0" dirty="0" smtClean="0"/>
              <a:t>	Nenaplňuj </a:t>
            </a:r>
            <a:r>
              <a:rPr lang="cs-CZ" sz="1600" b="0" dirty="0"/>
              <a:t>obě nádoby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4572000" y="2442146"/>
            <a:ext cx="4379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cs-CZ" sz="1600" b="0" dirty="0" smtClean="0"/>
              <a:t>c)	Nenaplňuj </a:t>
            </a:r>
            <a:r>
              <a:rPr lang="cs-CZ" sz="1600" b="0" dirty="0"/>
              <a:t>nádobu, je-li druhá prázdná a není-li naplňována prázdná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572000" y="2983483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d) </a:t>
            </a:r>
            <a:r>
              <a:rPr lang="cs-CZ" sz="1600" b="0" dirty="0" smtClean="0"/>
              <a:t>	Nevyprazdňuj </a:t>
            </a:r>
            <a:r>
              <a:rPr lang="cs-CZ" sz="1600" b="0" dirty="0"/>
              <a:t>nádobu, je-li druhá plná</a:t>
            </a: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4572000" y="3345433"/>
            <a:ext cx="4379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cs-CZ" sz="1600" b="0" dirty="0" smtClean="0"/>
              <a:t>e)	Nepřelévej</a:t>
            </a:r>
            <a:r>
              <a:rPr lang="cs-CZ" sz="1600" b="0" dirty="0"/>
              <a:t>, pokud by potom byla jedna nádoba prázdná a druhá plná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1187624" y="3615779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&gt;0 </a:t>
            </a:r>
            <a:r>
              <a:rPr lang="en-US" sz="1600" dirty="0">
                <a:solidFill>
                  <a:srgbClr val="339933"/>
                </a:solidFill>
              </a:rPr>
              <a:t>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B</a:t>
            </a:r>
            <a:r>
              <a:rPr lang="en-US" sz="1600" dirty="0" smtClean="0">
                <a:solidFill>
                  <a:srgbClr val="339933"/>
                </a:solidFill>
              </a:rPr>
              <a:t>&gt;0 </a:t>
            </a:r>
            <a:r>
              <a:rPr lang="en-US" sz="1600" dirty="0">
                <a:solidFill>
                  <a:srgbClr val="339933"/>
                </a:solidFill>
              </a:rPr>
              <a:t>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B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≠</a:t>
            </a:r>
            <a:r>
              <a:rPr lang="cs-CZ" sz="1600" dirty="0" smtClean="0">
                <a:solidFill>
                  <a:srgbClr val="339933"/>
                </a:solidFill>
                <a:cs typeface="Arial" charset="0"/>
              </a:rPr>
              <a:t>3</a:t>
            </a:r>
            <a:r>
              <a:rPr lang="cs-CZ" sz="1600" dirty="0" smtClean="0">
                <a:solidFill>
                  <a:srgbClr val="339933"/>
                </a:solidFill>
              </a:rPr>
              <a:t>}</a:t>
            </a:r>
            <a:r>
              <a:rPr lang="cs-CZ" sz="1600" dirty="0">
                <a:solidFill>
                  <a:srgbClr val="339933"/>
                </a:solidFill>
              </a:rPr>
              <a:t>→{vyl</a:t>
            </a:r>
            <a:r>
              <a:rPr lang="en-US" sz="1600" dirty="0">
                <a:solidFill>
                  <a:srgbClr val="339933"/>
                </a:solidFill>
              </a:rPr>
              <a:t>e</a:t>
            </a:r>
            <a:r>
              <a:rPr lang="cs-CZ" sz="1600" dirty="0">
                <a:solidFill>
                  <a:srgbClr val="339933"/>
                </a:solidFill>
              </a:rPr>
              <a:t>j A}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187624" y="3923754"/>
            <a:ext cx="44157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&lt;4</a:t>
            </a:r>
            <a:r>
              <a:rPr lang="en-US" sz="1600" dirty="0" smtClean="0">
                <a:solidFill>
                  <a:srgbClr val="339933"/>
                </a:solidFill>
              </a:rPr>
              <a:t> &amp;</a:t>
            </a:r>
            <a:r>
              <a:rPr lang="cs-CZ" sz="1600" dirty="0" smtClean="0">
                <a:solidFill>
                  <a:srgbClr val="339933"/>
                </a:solidFill>
              </a:rPr>
              <a:t>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B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≠</a:t>
            </a:r>
            <a:r>
              <a:rPr lang="cs-CZ" sz="1600" dirty="0" smtClean="0">
                <a:solidFill>
                  <a:srgbClr val="339933"/>
                </a:solidFill>
                <a:cs typeface="Arial" charset="0"/>
              </a:rPr>
              <a:t>3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rgbClr val="339933"/>
                </a:solidFill>
                <a:cs typeface="Arial" charset="0"/>
              </a:rPr>
              <a:t>&amp; 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  <a:cs typeface="Arial" charset="0"/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  <a:cs typeface="Arial" charset="0"/>
              </a:rPr>
              <a:t>B</a:t>
            </a:r>
            <a:r>
              <a:rPr lang="en-US" sz="1600" dirty="0">
                <a:solidFill>
                  <a:srgbClr val="339933"/>
                </a:solidFill>
                <a:cs typeface="Arial" charset="0"/>
              </a:rPr>
              <a:t>≠0 v </a:t>
            </a:r>
            <a:r>
              <a:rPr lang="cs-CZ" sz="1600" i="1" dirty="0" smtClean="0">
                <a:solidFill>
                  <a:srgbClr val="339933"/>
                </a:solidFill>
                <a:cs typeface="Arial" charset="0"/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  <a:cs typeface="Arial" charset="0"/>
              </a:rPr>
              <a:t>A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=0</a:t>
            </a:r>
            <a:r>
              <a:rPr lang="en-US" sz="1600" dirty="0">
                <a:solidFill>
                  <a:srgbClr val="339933"/>
                </a:solidFill>
                <a:cs typeface="Arial" charset="0"/>
              </a:rPr>
              <a:t>)</a:t>
            </a:r>
            <a:r>
              <a:rPr lang="cs-CZ" sz="1600" dirty="0">
                <a:solidFill>
                  <a:srgbClr val="339933"/>
                </a:solidFill>
              </a:rPr>
              <a:t>}→{naplň A}</a:t>
            </a: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187624" y="430951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>
                <a:solidFill>
                  <a:srgbClr val="339933"/>
                </a:solidFill>
              </a:rPr>
              <a:t>&gt; 0</a:t>
            </a:r>
            <a:r>
              <a:rPr lang="en-US" sz="1600" dirty="0">
                <a:solidFill>
                  <a:srgbClr val="339933"/>
                </a:solidFill>
              </a:rPr>
              <a:t> 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A</a:t>
            </a:r>
            <a:r>
              <a:rPr lang="en-US" sz="1600" dirty="0" smtClean="0">
                <a:solidFill>
                  <a:srgbClr val="339933"/>
                </a:solidFill>
              </a:rPr>
              <a:t>&gt;0 </a:t>
            </a:r>
            <a:r>
              <a:rPr lang="en-US" sz="1600" dirty="0">
                <a:solidFill>
                  <a:srgbClr val="339933"/>
                </a:solidFill>
              </a:rPr>
              <a:t>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A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≠</a:t>
            </a:r>
            <a:r>
              <a:rPr lang="cs-CZ" sz="1600" dirty="0" smtClean="0">
                <a:solidFill>
                  <a:srgbClr val="339933"/>
                </a:solidFill>
                <a:cs typeface="Arial" charset="0"/>
              </a:rPr>
              <a:t>4</a:t>
            </a:r>
            <a:r>
              <a:rPr lang="cs-CZ" sz="1600" dirty="0" smtClean="0">
                <a:solidFill>
                  <a:srgbClr val="339933"/>
                </a:solidFill>
              </a:rPr>
              <a:t>} </a:t>
            </a:r>
            <a:r>
              <a:rPr lang="cs-CZ" sz="1600" dirty="0">
                <a:solidFill>
                  <a:srgbClr val="339933"/>
                </a:solidFill>
              </a:rPr>
              <a:t>→ {vyl</a:t>
            </a:r>
            <a:r>
              <a:rPr lang="en-US" sz="1600" dirty="0">
                <a:solidFill>
                  <a:srgbClr val="339933"/>
                </a:solidFill>
              </a:rPr>
              <a:t>e</a:t>
            </a:r>
            <a:r>
              <a:rPr lang="cs-CZ" sz="1600" dirty="0">
                <a:solidFill>
                  <a:srgbClr val="339933"/>
                </a:solidFill>
              </a:rPr>
              <a:t>j B}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1187624" y="4669879"/>
            <a:ext cx="47525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 smtClean="0">
                <a:solidFill>
                  <a:srgbClr val="339933"/>
                </a:solidFill>
              </a:rPr>
              <a:t>&lt;3</a:t>
            </a:r>
            <a:r>
              <a:rPr lang="en-US" sz="1600" i="1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A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≠</a:t>
            </a:r>
            <a:r>
              <a:rPr lang="cs-CZ" sz="1600" dirty="0" smtClean="0">
                <a:solidFill>
                  <a:srgbClr val="339933"/>
                </a:solidFill>
                <a:cs typeface="Arial" charset="0"/>
              </a:rPr>
              <a:t>4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rgbClr val="339933"/>
                </a:solidFill>
                <a:cs typeface="Arial" charset="0"/>
              </a:rPr>
              <a:t>&amp; 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(</a:t>
            </a:r>
            <a:r>
              <a:rPr lang="cs-CZ" sz="1600" i="1" dirty="0" smtClean="0">
                <a:solidFill>
                  <a:srgbClr val="339933"/>
                </a:solidFill>
                <a:cs typeface="Arial" charset="0"/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  <a:cs typeface="Arial" charset="0"/>
              </a:rPr>
              <a:t>A</a:t>
            </a:r>
            <a:r>
              <a:rPr lang="en-US" sz="1600" dirty="0">
                <a:solidFill>
                  <a:srgbClr val="339933"/>
                </a:solidFill>
                <a:cs typeface="Arial" charset="0"/>
              </a:rPr>
              <a:t>≠0 v </a:t>
            </a:r>
            <a:r>
              <a:rPr lang="cs-CZ" sz="1600" i="1" dirty="0" smtClean="0">
                <a:solidFill>
                  <a:srgbClr val="339933"/>
                </a:solidFill>
                <a:cs typeface="Arial" charset="0"/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  <a:cs typeface="Arial" charset="0"/>
              </a:rPr>
              <a:t>B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=0</a:t>
            </a:r>
            <a:r>
              <a:rPr lang="en-US" sz="1600" dirty="0">
                <a:solidFill>
                  <a:srgbClr val="339933"/>
                </a:solidFill>
                <a:cs typeface="Arial" charset="0"/>
              </a:rPr>
              <a:t>)</a:t>
            </a:r>
            <a:r>
              <a:rPr lang="cs-CZ" sz="1600" dirty="0">
                <a:solidFill>
                  <a:srgbClr val="339933"/>
                </a:solidFill>
              </a:rPr>
              <a:t>} → {naplň B}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87624" y="5031829"/>
            <a:ext cx="795637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&gt;0</a:t>
            </a:r>
            <a:r>
              <a:rPr lang="en-US" sz="1600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</a:t>
            </a:r>
            <a:r>
              <a:rPr lang="cs-CZ" sz="1600" dirty="0">
                <a:solidFill>
                  <a:srgbClr val="339933"/>
                </a:solidFill>
              </a:rPr>
              <a:t>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 smtClean="0">
                <a:solidFill>
                  <a:srgbClr val="339933"/>
                </a:solidFill>
              </a:rPr>
              <a:t>&lt;3</a:t>
            </a:r>
            <a:r>
              <a:rPr lang="en-US" sz="1600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A</a:t>
            </a:r>
            <a:r>
              <a:rPr lang="en-US" sz="1600" dirty="0" smtClean="0">
                <a:solidFill>
                  <a:srgbClr val="339933"/>
                </a:solidFill>
              </a:rPr>
              <a:t>+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B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≠</a:t>
            </a:r>
            <a:r>
              <a:rPr lang="cs-CZ" sz="1600" dirty="0" smtClean="0">
                <a:solidFill>
                  <a:srgbClr val="339933"/>
                </a:solidFill>
                <a:cs typeface="Arial" charset="0"/>
              </a:rPr>
              <a:t>3</a:t>
            </a:r>
            <a:r>
              <a:rPr lang="cs-CZ" sz="1600" dirty="0" smtClean="0">
                <a:solidFill>
                  <a:srgbClr val="339933"/>
                </a:solidFill>
              </a:rPr>
              <a:t>}</a:t>
            </a:r>
            <a:r>
              <a:rPr lang="cs-CZ" sz="1600" dirty="0">
                <a:solidFill>
                  <a:srgbClr val="339933"/>
                </a:solidFill>
              </a:rPr>
              <a:t>→{přelij obsah A do B, dokud není B plná nebo A prázdná}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1187624" y="5584279"/>
            <a:ext cx="6767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dirty="0" smtClean="0">
                <a:solidFill>
                  <a:srgbClr val="339933"/>
                </a:solidFill>
              </a:rPr>
              <a:t>{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A</a:t>
            </a:r>
            <a:r>
              <a:rPr lang="cs-CZ" sz="1600" dirty="0" smtClean="0">
                <a:solidFill>
                  <a:srgbClr val="339933"/>
                </a:solidFill>
              </a:rPr>
              <a:t>&lt;4</a:t>
            </a:r>
            <a:r>
              <a:rPr lang="en-US" sz="1600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</a:t>
            </a:r>
            <a:r>
              <a:rPr lang="cs-CZ" sz="1600" dirty="0">
                <a:solidFill>
                  <a:srgbClr val="339933"/>
                </a:solidFill>
              </a:rPr>
              <a:t>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cs-CZ" sz="1600" i="1" baseline="-25000" dirty="0" smtClean="0">
                <a:solidFill>
                  <a:srgbClr val="339933"/>
                </a:solidFill>
              </a:rPr>
              <a:t>B</a:t>
            </a:r>
            <a:r>
              <a:rPr lang="cs-CZ" sz="1600" dirty="0" smtClean="0">
                <a:solidFill>
                  <a:srgbClr val="339933"/>
                </a:solidFill>
              </a:rPr>
              <a:t>&gt;0</a:t>
            </a:r>
            <a:r>
              <a:rPr lang="en-US" sz="1600" dirty="0" smtClean="0">
                <a:solidFill>
                  <a:srgbClr val="339933"/>
                </a:solidFill>
              </a:rPr>
              <a:t> </a:t>
            </a:r>
            <a:r>
              <a:rPr lang="en-US" sz="1600" dirty="0">
                <a:solidFill>
                  <a:srgbClr val="339933"/>
                </a:solidFill>
              </a:rPr>
              <a:t>&amp; 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A</a:t>
            </a:r>
            <a:r>
              <a:rPr lang="en-US" sz="1600" dirty="0" smtClean="0">
                <a:solidFill>
                  <a:srgbClr val="339933"/>
                </a:solidFill>
              </a:rPr>
              <a:t>+</a:t>
            </a:r>
            <a:r>
              <a:rPr lang="cs-CZ" sz="1600" i="1" dirty="0" smtClean="0">
                <a:solidFill>
                  <a:srgbClr val="339933"/>
                </a:solidFill>
              </a:rPr>
              <a:t>V</a:t>
            </a:r>
            <a:r>
              <a:rPr lang="en-US" sz="1600" i="1" baseline="-25000" dirty="0" smtClean="0">
                <a:solidFill>
                  <a:srgbClr val="339933"/>
                </a:solidFill>
              </a:rPr>
              <a:t>B</a:t>
            </a:r>
            <a:r>
              <a:rPr lang="en-US" sz="1600" dirty="0" smtClean="0">
                <a:solidFill>
                  <a:srgbClr val="339933"/>
                </a:solidFill>
                <a:cs typeface="Arial" charset="0"/>
              </a:rPr>
              <a:t>≠</a:t>
            </a:r>
            <a:r>
              <a:rPr lang="cs-CZ" sz="1600" dirty="0" smtClean="0">
                <a:solidFill>
                  <a:srgbClr val="339933"/>
                </a:solidFill>
                <a:cs typeface="Arial" charset="0"/>
              </a:rPr>
              <a:t>4</a:t>
            </a:r>
            <a:r>
              <a:rPr lang="cs-CZ" sz="1600" dirty="0" smtClean="0">
                <a:solidFill>
                  <a:srgbClr val="339933"/>
                </a:solidFill>
              </a:rPr>
              <a:t>}</a:t>
            </a:r>
            <a:r>
              <a:rPr lang="cs-CZ" sz="1600" dirty="0">
                <a:solidFill>
                  <a:srgbClr val="339933"/>
                </a:solidFill>
              </a:rPr>
              <a:t>→{přelij obsah B do A, dokud A není plná nebo B prázdná}</a:t>
            </a:r>
          </a:p>
        </p:txBody>
      </p:sp>
      <p:sp>
        <p:nvSpPr>
          <p:cNvPr id="72" name="Obdélník 71"/>
          <p:cNvSpPr/>
          <p:nvPr/>
        </p:nvSpPr>
        <p:spPr>
          <a:xfrm>
            <a:off x="349337" y="3211970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>
                <a:solidFill>
                  <a:srgbClr val="FF0000"/>
                </a:solidFill>
              </a:rPr>
              <a:t>Jak zahrnout heuristické znalosti?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3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337667" y="1772816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Možné operace:</a:t>
            </a:r>
            <a:endParaRPr lang="cs-CZ" b="0" dirty="0"/>
          </a:p>
        </p:txBody>
      </p:sp>
      <p:sp>
        <p:nvSpPr>
          <p:cNvPr id="33" name="Obdélník 32"/>
          <p:cNvSpPr/>
          <p:nvPr/>
        </p:nvSpPr>
        <p:spPr>
          <a:xfrm>
            <a:off x="1130000" y="2079898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vylit nádobu</a:t>
            </a:r>
            <a:endParaRPr lang="cs-CZ" b="0" dirty="0"/>
          </a:p>
        </p:txBody>
      </p:sp>
      <p:sp>
        <p:nvSpPr>
          <p:cNvPr id="34" name="Obdélník 33"/>
          <p:cNvSpPr/>
          <p:nvPr/>
        </p:nvSpPr>
        <p:spPr>
          <a:xfrm>
            <a:off x="1130000" y="2346444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b="0" dirty="0" smtClean="0"/>
              <a:t>naplnit nádobu</a:t>
            </a:r>
            <a:endParaRPr lang="cs-CZ" b="0" dirty="0"/>
          </a:p>
        </p:txBody>
      </p:sp>
      <p:sp>
        <p:nvSpPr>
          <p:cNvPr id="35" name="Obdélník 34"/>
          <p:cNvSpPr/>
          <p:nvPr/>
        </p:nvSpPr>
        <p:spPr>
          <a:xfrm>
            <a:off x="1130000" y="2655962"/>
            <a:ext cx="3077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smtClean="0"/>
              <a:t>přelit vodu </a:t>
            </a:r>
            <a:r>
              <a:rPr lang="cs-CZ" b="0" dirty="0"/>
              <a:t>z nádoby do </a:t>
            </a:r>
            <a:r>
              <a:rPr lang="cs-CZ" b="0" dirty="0" smtClean="0"/>
              <a:t>nádoby</a:t>
            </a:r>
            <a:endParaRPr lang="cs-CZ" b="0" dirty="0"/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971600" y="24724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971600" y="219870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971600" y="27605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683568" y="35730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1</a:t>
            </a:r>
            <a:r>
              <a:rPr lang="cs-CZ" sz="1600" b="0" dirty="0"/>
              <a:t>)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83568" y="390956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2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683568" y="4292154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3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83568" y="4652516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4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83568" y="5012879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5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83568" y="5397227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(</a:t>
            </a:r>
            <a:r>
              <a:rPr lang="cs-CZ" sz="1600" b="0" i="1" dirty="0" smtClean="0"/>
              <a:t>a</a:t>
            </a:r>
            <a:r>
              <a:rPr lang="cs-CZ" sz="1600" b="0" baseline="-25000" dirty="0" smtClean="0"/>
              <a:t>6</a:t>
            </a:r>
            <a:r>
              <a:rPr lang="cs-CZ" sz="1600" b="0" dirty="0" smtClean="0"/>
              <a:t>)</a:t>
            </a:r>
            <a:endParaRPr lang="cs-CZ" sz="1600" b="0" dirty="0"/>
          </a:p>
        </p:txBody>
      </p:sp>
      <p:sp>
        <p:nvSpPr>
          <p:cNvPr id="61" name="Obdélník 60"/>
          <p:cNvSpPr/>
          <p:nvPr/>
        </p:nvSpPr>
        <p:spPr>
          <a:xfrm>
            <a:off x="4283968" y="144583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/>
              <a:t>Další heuristické znalosti</a:t>
            </a:r>
            <a:endParaRPr lang="cs-CZ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4572000" y="172459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a) </a:t>
            </a:r>
            <a:r>
              <a:rPr lang="cs-CZ" sz="1600" b="0" dirty="0" smtClean="0"/>
              <a:t>	Nevyprazdňuj </a:t>
            </a:r>
            <a:r>
              <a:rPr lang="cs-CZ" sz="1600" b="0" dirty="0"/>
              <a:t>nikdy obě nádoby</a:t>
            </a: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4572000" y="2083371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b) </a:t>
            </a:r>
            <a:r>
              <a:rPr lang="cs-CZ" sz="1600" b="0" dirty="0" smtClean="0"/>
              <a:t>	Nenaplňuj </a:t>
            </a:r>
            <a:r>
              <a:rPr lang="cs-CZ" sz="1600" b="0" dirty="0"/>
              <a:t>obě nádoby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4572000" y="2442146"/>
            <a:ext cx="4379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cs-CZ" sz="1600" b="0" dirty="0" smtClean="0"/>
              <a:t>c)	Nenaplňuj </a:t>
            </a:r>
            <a:r>
              <a:rPr lang="cs-CZ" sz="1600" b="0" dirty="0"/>
              <a:t>nádobu, je-li druhá prázdná a není-li naplňována prázdná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572000" y="2983483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66700" algn="l"/>
              </a:tabLst>
            </a:pPr>
            <a:r>
              <a:rPr lang="cs-CZ" sz="1600" b="0" dirty="0"/>
              <a:t>d) </a:t>
            </a:r>
            <a:r>
              <a:rPr lang="cs-CZ" sz="1600" b="0" dirty="0" smtClean="0"/>
              <a:t>	Nevyprazdňuj </a:t>
            </a:r>
            <a:r>
              <a:rPr lang="cs-CZ" sz="1600" b="0" dirty="0"/>
              <a:t>nádobu, je-li druhá plná</a:t>
            </a: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4572000" y="3345433"/>
            <a:ext cx="4379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cs-CZ" sz="1600" b="0" dirty="0" smtClean="0"/>
              <a:t>e)	Nepřelévej</a:t>
            </a:r>
            <a:r>
              <a:rPr lang="cs-CZ" sz="1600" b="0" dirty="0"/>
              <a:t>, pokud by potom byla jedna nádoba prázdná a druhá plná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1187624" y="3615779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&gt;0 </a:t>
            </a:r>
            <a:r>
              <a:rPr lang="en-US" sz="1600" b="0" dirty="0"/>
              <a:t>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B</a:t>
            </a:r>
            <a:r>
              <a:rPr lang="en-US" sz="1600" b="0" dirty="0" smtClean="0"/>
              <a:t>&gt;0 </a:t>
            </a:r>
            <a:r>
              <a:rPr lang="en-US" sz="1600" b="0" dirty="0"/>
              <a:t>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B</a:t>
            </a:r>
            <a:r>
              <a:rPr lang="en-US" sz="1600" b="0" dirty="0" smtClean="0">
                <a:cs typeface="Arial" charset="0"/>
              </a:rPr>
              <a:t>≠</a:t>
            </a:r>
            <a:r>
              <a:rPr lang="cs-CZ" sz="1600" b="0" dirty="0" smtClean="0">
                <a:cs typeface="Arial" charset="0"/>
              </a:rPr>
              <a:t>3</a:t>
            </a:r>
            <a:r>
              <a:rPr lang="cs-CZ" sz="1600" b="0" dirty="0" smtClean="0"/>
              <a:t>}</a:t>
            </a:r>
            <a:r>
              <a:rPr lang="cs-CZ" sz="1600" b="0" dirty="0"/>
              <a:t>→{vyl</a:t>
            </a:r>
            <a:r>
              <a:rPr lang="en-US" sz="1600" b="0" dirty="0"/>
              <a:t>e</a:t>
            </a:r>
            <a:r>
              <a:rPr lang="cs-CZ" sz="1600" b="0" dirty="0"/>
              <a:t>j A}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187624" y="3923754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&lt;4</a:t>
            </a:r>
            <a:r>
              <a:rPr lang="en-US" sz="1600" b="0" dirty="0" smtClean="0"/>
              <a:t> &amp;</a:t>
            </a:r>
            <a:r>
              <a:rPr lang="cs-CZ" sz="1600" b="0" dirty="0" smtClean="0"/>
              <a:t>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B</a:t>
            </a:r>
            <a:r>
              <a:rPr lang="en-US" sz="1600" b="0" dirty="0" smtClean="0">
                <a:cs typeface="Arial" charset="0"/>
              </a:rPr>
              <a:t>≠</a:t>
            </a:r>
            <a:r>
              <a:rPr lang="cs-CZ" sz="1600" b="0" dirty="0" smtClean="0">
                <a:cs typeface="Arial" charset="0"/>
              </a:rPr>
              <a:t>3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>
                <a:cs typeface="Arial" charset="0"/>
              </a:rPr>
              <a:t>&amp; </a:t>
            </a:r>
            <a:r>
              <a:rPr lang="en-US" sz="1600" b="0" dirty="0" smtClean="0">
                <a:cs typeface="Arial" charset="0"/>
              </a:rPr>
              <a:t>(</a:t>
            </a:r>
            <a:r>
              <a:rPr lang="cs-CZ" sz="1600" b="0" i="1" dirty="0" smtClean="0">
                <a:cs typeface="Arial" charset="0"/>
              </a:rPr>
              <a:t>V</a:t>
            </a:r>
            <a:r>
              <a:rPr lang="en-US" sz="1600" b="0" i="1" baseline="-25000" dirty="0" smtClean="0">
                <a:cs typeface="Arial" charset="0"/>
              </a:rPr>
              <a:t>B</a:t>
            </a:r>
            <a:r>
              <a:rPr lang="en-US" sz="1600" b="0" dirty="0">
                <a:cs typeface="Arial" charset="0"/>
              </a:rPr>
              <a:t>≠0 v </a:t>
            </a:r>
            <a:r>
              <a:rPr lang="cs-CZ" sz="1600" b="0" i="1" dirty="0" smtClean="0">
                <a:cs typeface="Arial" charset="0"/>
              </a:rPr>
              <a:t>V</a:t>
            </a:r>
            <a:r>
              <a:rPr lang="en-US" sz="1600" b="0" i="1" baseline="-25000" dirty="0" smtClean="0">
                <a:cs typeface="Arial" charset="0"/>
              </a:rPr>
              <a:t>A</a:t>
            </a:r>
            <a:r>
              <a:rPr lang="en-US" sz="1600" b="0" dirty="0" smtClean="0">
                <a:cs typeface="Arial" charset="0"/>
              </a:rPr>
              <a:t>=0</a:t>
            </a:r>
            <a:r>
              <a:rPr lang="en-US" sz="1600" b="0" dirty="0">
                <a:cs typeface="Arial" charset="0"/>
              </a:rPr>
              <a:t>)</a:t>
            </a:r>
            <a:r>
              <a:rPr lang="cs-CZ" sz="1600" b="0" dirty="0"/>
              <a:t>}→{naplň A}</a:t>
            </a: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187624" y="4309516"/>
            <a:ext cx="414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/>
              <a:t>&gt; 0</a:t>
            </a:r>
            <a:r>
              <a:rPr lang="en-US" sz="1600" b="0" dirty="0"/>
              <a:t> 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A</a:t>
            </a:r>
            <a:r>
              <a:rPr lang="en-US" sz="1600" b="0" dirty="0" smtClean="0"/>
              <a:t>&gt;0 </a:t>
            </a:r>
            <a:r>
              <a:rPr lang="en-US" sz="1600" b="0" dirty="0"/>
              <a:t>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A</a:t>
            </a:r>
            <a:r>
              <a:rPr lang="en-US" sz="1600" b="0" dirty="0" smtClean="0">
                <a:cs typeface="Arial" charset="0"/>
              </a:rPr>
              <a:t>≠</a:t>
            </a:r>
            <a:r>
              <a:rPr lang="cs-CZ" sz="1600" b="0" dirty="0" smtClean="0">
                <a:cs typeface="Arial" charset="0"/>
              </a:rPr>
              <a:t>4</a:t>
            </a:r>
            <a:r>
              <a:rPr lang="cs-CZ" sz="1600" b="0" dirty="0" smtClean="0"/>
              <a:t>} </a:t>
            </a:r>
            <a:r>
              <a:rPr lang="cs-CZ" sz="1600" b="0" dirty="0"/>
              <a:t>→ {vyl</a:t>
            </a:r>
            <a:r>
              <a:rPr lang="en-US" sz="1600" b="0" dirty="0"/>
              <a:t>e</a:t>
            </a:r>
            <a:r>
              <a:rPr lang="cs-CZ" sz="1600" b="0" dirty="0"/>
              <a:t>j B}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1187624" y="4669879"/>
            <a:ext cx="47525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 smtClean="0"/>
              <a:t>&lt;3</a:t>
            </a:r>
            <a:r>
              <a:rPr lang="en-US" sz="1600" b="0" i="1" dirty="0" smtClean="0"/>
              <a:t> </a:t>
            </a:r>
            <a:r>
              <a:rPr lang="en-US" sz="1600" b="0" dirty="0"/>
              <a:t>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A</a:t>
            </a:r>
            <a:r>
              <a:rPr lang="en-US" sz="1600" b="0" dirty="0" smtClean="0">
                <a:cs typeface="Arial" charset="0"/>
              </a:rPr>
              <a:t>≠</a:t>
            </a:r>
            <a:r>
              <a:rPr lang="cs-CZ" sz="1600" b="0" dirty="0" smtClean="0">
                <a:cs typeface="Arial" charset="0"/>
              </a:rPr>
              <a:t>4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>
                <a:cs typeface="Arial" charset="0"/>
              </a:rPr>
              <a:t>&amp; </a:t>
            </a:r>
            <a:r>
              <a:rPr lang="en-US" sz="1600" b="0" dirty="0" smtClean="0">
                <a:cs typeface="Arial" charset="0"/>
              </a:rPr>
              <a:t>(</a:t>
            </a:r>
            <a:r>
              <a:rPr lang="cs-CZ" sz="1600" b="0" i="1" dirty="0" smtClean="0">
                <a:cs typeface="Arial" charset="0"/>
              </a:rPr>
              <a:t>V</a:t>
            </a:r>
            <a:r>
              <a:rPr lang="en-US" sz="1600" b="0" i="1" baseline="-25000" dirty="0" smtClean="0">
                <a:cs typeface="Arial" charset="0"/>
              </a:rPr>
              <a:t>A</a:t>
            </a:r>
            <a:r>
              <a:rPr lang="en-US" sz="1600" b="0" dirty="0">
                <a:cs typeface="Arial" charset="0"/>
              </a:rPr>
              <a:t>≠0 v </a:t>
            </a:r>
            <a:r>
              <a:rPr lang="cs-CZ" sz="1600" b="0" i="1" dirty="0" smtClean="0">
                <a:cs typeface="Arial" charset="0"/>
              </a:rPr>
              <a:t>V</a:t>
            </a:r>
            <a:r>
              <a:rPr lang="en-US" sz="1600" b="0" i="1" baseline="-25000" dirty="0" smtClean="0">
                <a:cs typeface="Arial" charset="0"/>
              </a:rPr>
              <a:t>B</a:t>
            </a:r>
            <a:r>
              <a:rPr lang="en-US" sz="1600" b="0" dirty="0" smtClean="0">
                <a:cs typeface="Arial" charset="0"/>
              </a:rPr>
              <a:t>=0</a:t>
            </a:r>
            <a:r>
              <a:rPr lang="en-US" sz="1600" b="0" dirty="0">
                <a:cs typeface="Arial" charset="0"/>
              </a:rPr>
              <a:t>)</a:t>
            </a:r>
            <a:r>
              <a:rPr lang="cs-CZ" sz="1600" b="0" dirty="0"/>
              <a:t>} → {naplň B}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87624" y="5031829"/>
            <a:ext cx="7956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&gt;0</a:t>
            </a:r>
            <a:r>
              <a:rPr lang="en-US" sz="1600" b="0" dirty="0" smtClean="0"/>
              <a:t> </a:t>
            </a:r>
            <a:r>
              <a:rPr lang="en-US" sz="1600" b="0" dirty="0"/>
              <a:t>&amp;</a:t>
            </a:r>
            <a:r>
              <a:rPr lang="cs-CZ" sz="1600" b="0" dirty="0"/>
              <a:t> 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 smtClean="0"/>
              <a:t>&lt;3</a:t>
            </a:r>
            <a:r>
              <a:rPr lang="en-US" sz="1600" b="0" dirty="0" smtClean="0"/>
              <a:t> </a:t>
            </a:r>
            <a:r>
              <a:rPr lang="en-US" sz="1600" b="0" dirty="0"/>
              <a:t>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A</a:t>
            </a:r>
            <a:r>
              <a:rPr lang="en-US" sz="1600" b="0" dirty="0" smtClean="0"/>
              <a:t>+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B</a:t>
            </a:r>
            <a:r>
              <a:rPr lang="en-US" sz="1600" b="0" dirty="0" smtClean="0">
                <a:cs typeface="Arial" charset="0"/>
              </a:rPr>
              <a:t>≠</a:t>
            </a:r>
            <a:r>
              <a:rPr lang="cs-CZ" sz="1600" b="0" dirty="0" smtClean="0">
                <a:cs typeface="Arial" charset="0"/>
              </a:rPr>
              <a:t>3</a:t>
            </a:r>
            <a:r>
              <a:rPr lang="cs-CZ" sz="1600" b="0" dirty="0" smtClean="0"/>
              <a:t>}</a:t>
            </a:r>
            <a:r>
              <a:rPr lang="cs-CZ" sz="1600" b="0" dirty="0"/>
              <a:t>→{přelij obsah A do B, dokud není B plná nebo A prázdná}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1187623" y="5392266"/>
            <a:ext cx="77636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{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A</a:t>
            </a:r>
            <a:r>
              <a:rPr lang="cs-CZ" sz="1600" b="0" dirty="0" smtClean="0"/>
              <a:t>&lt;4</a:t>
            </a:r>
            <a:r>
              <a:rPr lang="en-US" sz="1600" b="0" dirty="0" smtClean="0"/>
              <a:t> </a:t>
            </a:r>
            <a:r>
              <a:rPr lang="en-US" sz="1600" b="0" dirty="0"/>
              <a:t>&amp;</a:t>
            </a:r>
            <a:r>
              <a:rPr lang="cs-CZ" sz="1600" b="0" dirty="0"/>
              <a:t> </a:t>
            </a:r>
            <a:r>
              <a:rPr lang="cs-CZ" sz="1600" b="0" i="1" dirty="0" smtClean="0"/>
              <a:t>V</a:t>
            </a:r>
            <a:r>
              <a:rPr lang="cs-CZ" sz="1600" b="0" i="1" baseline="-25000" dirty="0" smtClean="0"/>
              <a:t>B</a:t>
            </a:r>
            <a:r>
              <a:rPr lang="cs-CZ" sz="1600" b="0" dirty="0" smtClean="0"/>
              <a:t>&gt;0</a:t>
            </a:r>
            <a:r>
              <a:rPr lang="en-US" sz="1600" b="0" dirty="0" smtClean="0"/>
              <a:t> </a:t>
            </a:r>
            <a:r>
              <a:rPr lang="en-US" sz="1600" b="0" dirty="0"/>
              <a:t>&amp; 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A</a:t>
            </a:r>
            <a:r>
              <a:rPr lang="en-US" sz="1600" b="0" dirty="0" smtClean="0"/>
              <a:t>+</a:t>
            </a:r>
            <a:r>
              <a:rPr lang="cs-CZ" sz="1600" b="0" i="1" dirty="0" smtClean="0"/>
              <a:t>V</a:t>
            </a:r>
            <a:r>
              <a:rPr lang="en-US" sz="1600" b="0" i="1" baseline="-25000" dirty="0" smtClean="0"/>
              <a:t>B</a:t>
            </a:r>
            <a:r>
              <a:rPr lang="en-US" sz="1600" b="0" dirty="0" smtClean="0">
                <a:cs typeface="Arial" charset="0"/>
              </a:rPr>
              <a:t>≠</a:t>
            </a:r>
            <a:r>
              <a:rPr lang="cs-CZ" sz="1600" b="0" dirty="0" smtClean="0">
                <a:cs typeface="Arial" charset="0"/>
              </a:rPr>
              <a:t>4</a:t>
            </a:r>
            <a:r>
              <a:rPr lang="cs-CZ" sz="1600" b="0" dirty="0" smtClean="0"/>
              <a:t>}</a:t>
            </a:r>
            <a:r>
              <a:rPr lang="cs-CZ" sz="1600" b="0" dirty="0"/>
              <a:t>→{přelij obsah B do A, dokud A není plná nebo B prázdná}</a:t>
            </a:r>
          </a:p>
        </p:txBody>
      </p:sp>
      <p:sp>
        <p:nvSpPr>
          <p:cNvPr id="72" name="Obdélník 71"/>
          <p:cNvSpPr/>
          <p:nvPr/>
        </p:nvSpPr>
        <p:spPr>
          <a:xfrm>
            <a:off x="349337" y="3211970"/>
            <a:ext cx="200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dirty="0" smtClean="0"/>
              <a:t>Rozšířená pravidla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412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7" grpId="0"/>
      <p:bldP spid="47" grpId="1"/>
      <p:bldP spid="48" grpId="0"/>
      <p:bldP spid="48" grpId="1"/>
      <p:bldP spid="49" grpId="0"/>
      <p:bldP spid="49" grpId="1"/>
      <p:bldP spid="53" grpId="0"/>
      <p:bldP spid="56" grpId="0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0" grpId="0"/>
      <p:bldP spid="60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Znalosti a jejich využití při hledání řešení</a:t>
            </a:r>
            <a:endParaRPr lang="cs-CZ" sz="200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eaLnBrk="1" hangingPunct="1"/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1905149" y="3068538"/>
            <a:ext cx="4318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 b="1"/>
              <a:t>0,2</a:t>
            </a:r>
          </a:p>
        </p:txBody>
      </p:sp>
      <p:sp>
        <p:nvSpPr>
          <p:cNvPr id="123" name="Rectangle 9"/>
          <p:cNvSpPr>
            <a:spLocks noChangeArrowheads="1"/>
          </p:cNvSpPr>
          <p:nvPr/>
        </p:nvSpPr>
        <p:spPr bwMode="auto">
          <a:xfrm>
            <a:off x="1905149" y="43655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0,1</a:t>
            </a:r>
          </a:p>
        </p:txBody>
      </p:sp>
      <p:sp>
        <p:nvSpPr>
          <p:cNvPr id="124" name="Rectangle 10"/>
          <p:cNvSpPr>
            <a:spLocks noChangeArrowheads="1"/>
          </p:cNvSpPr>
          <p:nvPr/>
        </p:nvSpPr>
        <p:spPr bwMode="auto">
          <a:xfrm>
            <a:off x="1905149" y="5518051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4,2</a:t>
            </a:r>
          </a:p>
        </p:txBody>
      </p:sp>
      <p:sp>
        <p:nvSpPr>
          <p:cNvPr id="125" name="Rectangle 11"/>
          <p:cNvSpPr>
            <a:spLocks noChangeArrowheads="1"/>
          </p:cNvSpPr>
          <p:nvPr/>
        </p:nvSpPr>
        <p:spPr bwMode="auto">
          <a:xfrm>
            <a:off x="1906736" y="184457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2,0</a:t>
            </a:r>
          </a:p>
        </p:txBody>
      </p:sp>
      <p:sp>
        <p:nvSpPr>
          <p:cNvPr id="126" name="Rectangle 12"/>
          <p:cNvSpPr>
            <a:spLocks noChangeArrowheads="1"/>
          </p:cNvSpPr>
          <p:nvPr/>
        </p:nvSpPr>
        <p:spPr bwMode="auto">
          <a:xfrm>
            <a:off x="3057674" y="3717826"/>
            <a:ext cx="431800" cy="287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 b="1"/>
              <a:t>0,0</a:t>
            </a:r>
          </a:p>
        </p:txBody>
      </p:sp>
      <p:sp>
        <p:nvSpPr>
          <p:cNvPr id="127" name="Rectangle 13"/>
          <p:cNvSpPr>
            <a:spLocks noChangeArrowheads="1"/>
          </p:cNvSpPr>
          <p:nvPr/>
        </p:nvSpPr>
        <p:spPr bwMode="auto">
          <a:xfrm>
            <a:off x="4424511" y="306853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0,3</a:t>
            </a:r>
          </a:p>
        </p:txBody>
      </p:sp>
      <p:sp>
        <p:nvSpPr>
          <p:cNvPr id="128" name="Rectangle 14"/>
          <p:cNvSpPr>
            <a:spLocks noChangeArrowheads="1"/>
          </p:cNvSpPr>
          <p:nvPr/>
        </p:nvSpPr>
        <p:spPr bwMode="auto">
          <a:xfrm>
            <a:off x="4424511" y="43655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4,0</a:t>
            </a:r>
          </a:p>
        </p:txBody>
      </p:sp>
      <p:sp>
        <p:nvSpPr>
          <p:cNvPr id="129" name="Rectangle 15"/>
          <p:cNvSpPr>
            <a:spLocks noChangeArrowheads="1"/>
          </p:cNvSpPr>
          <p:nvPr/>
        </p:nvSpPr>
        <p:spPr bwMode="auto">
          <a:xfrm>
            <a:off x="4424511" y="5518051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1,0</a:t>
            </a:r>
          </a:p>
        </p:txBody>
      </p:sp>
      <p:sp>
        <p:nvSpPr>
          <p:cNvPr id="130" name="Rectangle 16"/>
          <p:cNvSpPr>
            <a:spLocks noChangeArrowheads="1"/>
          </p:cNvSpPr>
          <p:nvPr/>
        </p:nvSpPr>
        <p:spPr bwMode="auto">
          <a:xfrm>
            <a:off x="4426099" y="184457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2,3</a:t>
            </a:r>
          </a:p>
        </p:txBody>
      </p:sp>
      <p:sp>
        <p:nvSpPr>
          <p:cNvPr id="131" name="Rectangle 17"/>
          <p:cNvSpPr>
            <a:spLocks noChangeArrowheads="1"/>
          </p:cNvSpPr>
          <p:nvPr/>
        </p:nvSpPr>
        <p:spPr bwMode="auto">
          <a:xfrm>
            <a:off x="6874024" y="306853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4,1</a:t>
            </a:r>
          </a:p>
        </p:txBody>
      </p:sp>
      <p:sp>
        <p:nvSpPr>
          <p:cNvPr id="132" name="Rectangle 18"/>
          <p:cNvSpPr>
            <a:spLocks noChangeArrowheads="1"/>
          </p:cNvSpPr>
          <p:nvPr/>
        </p:nvSpPr>
        <p:spPr bwMode="auto">
          <a:xfrm>
            <a:off x="6874024" y="43655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1,3</a:t>
            </a:r>
          </a:p>
        </p:txBody>
      </p:sp>
      <p:sp>
        <p:nvSpPr>
          <p:cNvPr id="133" name="Rectangle 19"/>
          <p:cNvSpPr>
            <a:spLocks noChangeArrowheads="1"/>
          </p:cNvSpPr>
          <p:nvPr/>
        </p:nvSpPr>
        <p:spPr bwMode="auto">
          <a:xfrm>
            <a:off x="6874024" y="5518051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3,3</a:t>
            </a:r>
          </a:p>
        </p:txBody>
      </p:sp>
      <p:sp>
        <p:nvSpPr>
          <p:cNvPr id="134" name="Rectangle 20"/>
          <p:cNvSpPr>
            <a:spLocks noChangeArrowheads="1"/>
          </p:cNvSpPr>
          <p:nvPr/>
        </p:nvSpPr>
        <p:spPr bwMode="auto">
          <a:xfrm>
            <a:off x="6875611" y="184457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3,0</a:t>
            </a:r>
          </a:p>
        </p:txBody>
      </p:sp>
      <p:sp>
        <p:nvSpPr>
          <p:cNvPr id="135" name="Rectangle 21"/>
          <p:cNvSpPr>
            <a:spLocks noChangeArrowheads="1"/>
          </p:cNvSpPr>
          <p:nvPr/>
        </p:nvSpPr>
        <p:spPr bwMode="auto">
          <a:xfrm>
            <a:off x="5650061" y="3717826"/>
            <a:ext cx="431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/>
              <a:t>4,3</a:t>
            </a:r>
          </a:p>
        </p:txBody>
      </p:sp>
      <p:sp>
        <p:nvSpPr>
          <p:cNvPr id="136" name="Line 22"/>
          <p:cNvSpPr>
            <a:spLocks noChangeShapeType="1"/>
          </p:cNvSpPr>
          <p:nvPr/>
        </p:nvSpPr>
        <p:spPr bwMode="auto">
          <a:xfrm>
            <a:off x="2122636" y="2133501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7" name="Line 23"/>
          <p:cNvSpPr>
            <a:spLocks noChangeShapeType="1"/>
          </p:cNvSpPr>
          <p:nvPr/>
        </p:nvSpPr>
        <p:spPr bwMode="auto">
          <a:xfrm>
            <a:off x="2338536" y="1989038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8" name="Line 24"/>
          <p:cNvSpPr>
            <a:spLocks noChangeShapeType="1"/>
          </p:cNvSpPr>
          <p:nvPr/>
        </p:nvSpPr>
        <p:spPr bwMode="auto">
          <a:xfrm>
            <a:off x="1546374" y="3213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9" name="Line 25"/>
          <p:cNvSpPr>
            <a:spLocks noChangeShapeType="1"/>
          </p:cNvSpPr>
          <p:nvPr/>
        </p:nvSpPr>
        <p:spPr bwMode="auto">
          <a:xfrm>
            <a:off x="1546374" y="5660926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1546374" y="3213001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1" name="Line 27"/>
          <p:cNvSpPr>
            <a:spLocks noChangeShapeType="1"/>
          </p:cNvSpPr>
          <p:nvPr/>
        </p:nvSpPr>
        <p:spPr bwMode="auto">
          <a:xfrm>
            <a:off x="4857899" y="1989038"/>
            <a:ext cx="20161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2" name="Line 28"/>
          <p:cNvSpPr>
            <a:spLocks noChangeShapeType="1"/>
          </p:cNvSpPr>
          <p:nvPr/>
        </p:nvSpPr>
        <p:spPr bwMode="auto">
          <a:xfrm flipH="1">
            <a:off x="7305824" y="19890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" name="Line 29"/>
          <p:cNvSpPr>
            <a:spLocks noChangeShapeType="1"/>
          </p:cNvSpPr>
          <p:nvPr/>
        </p:nvSpPr>
        <p:spPr bwMode="auto">
          <a:xfrm flipH="1">
            <a:off x="7307411" y="566092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4" name="Line 30"/>
          <p:cNvSpPr>
            <a:spLocks noChangeShapeType="1"/>
          </p:cNvSpPr>
          <p:nvPr/>
        </p:nvSpPr>
        <p:spPr bwMode="auto">
          <a:xfrm>
            <a:off x="7594749" y="1989038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5" name="Line 31"/>
          <p:cNvSpPr>
            <a:spLocks noChangeShapeType="1"/>
          </p:cNvSpPr>
          <p:nvPr/>
        </p:nvSpPr>
        <p:spPr bwMode="auto">
          <a:xfrm flipH="1">
            <a:off x="4857899" y="2133501"/>
            <a:ext cx="208915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6" name="Line 32"/>
          <p:cNvSpPr>
            <a:spLocks noChangeShapeType="1"/>
          </p:cNvSpPr>
          <p:nvPr/>
        </p:nvSpPr>
        <p:spPr bwMode="auto">
          <a:xfrm flipV="1">
            <a:off x="4857899" y="4436963"/>
            <a:ext cx="20161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>
            <a:off x="2338536" y="3284438"/>
            <a:ext cx="453548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4857899" y="4581426"/>
            <a:ext cx="20161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 flipH="1" flipV="1">
            <a:off x="3489474" y="4005163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0" name="Line 36"/>
          <p:cNvSpPr>
            <a:spLocks noChangeShapeType="1"/>
          </p:cNvSpPr>
          <p:nvPr/>
        </p:nvSpPr>
        <p:spPr bwMode="auto">
          <a:xfrm flipH="1" flipV="1">
            <a:off x="2338536" y="4581426"/>
            <a:ext cx="20875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1" name="Line 37"/>
          <p:cNvSpPr>
            <a:spLocks noChangeShapeType="1"/>
          </p:cNvSpPr>
          <p:nvPr/>
        </p:nvSpPr>
        <p:spPr bwMode="auto">
          <a:xfrm flipV="1">
            <a:off x="2122636" y="5805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2" name="Line 38"/>
          <p:cNvSpPr>
            <a:spLocks noChangeShapeType="1"/>
          </p:cNvSpPr>
          <p:nvPr/>
        </p:nvSpPr>
        <p:spPr bwMode="auto">
          <a:xfrm flipV="1">
            <a:off x="7089924" y="5805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" name="Line 39"/>
          <p:cNvSpPr>
            <a:spLocks noChangeShapeType="1"/>
          </p:cNvSpPr>
          <p:nvPr/>
        </p:nvSpPr>
        <p:spPr bwMode="auto">
          <a:xfrm>
            <a:off x="2122636" y="6021288"/>
            <a:ext cx="496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4" name="Line 40"/>
          <p:cNvSpPr>
            <a:spLocks noChangeShapeType="1"/>
          </p:cNvSpPr>
          <p:nvPr/>
        </p:nvSpPr>
        <p:spPr bwMode="auto">
          <a:xfrm flipH="1">
            <a:off x="3489474" y="3357463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60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482400" y="15336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1409396"/>
            <a:ext cx="8395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další znalosti lze zakomponovat do tzv. </a:t>
            </a:r>
            <a:r>
              <a:rPr lang="cs-CZ" dirty="0" smtClean="0"/>
              <a:t>heuristické funkce </a:t>
            </a:r>
            <a:r>
              <a:rPr lang="cs-CZ" b="0" i="1" dirty="0" smtClean="0"/>
              <a:t>h</a:t>
            </a:r>
            <a:endParaRPr lang="cs-CZ" i="1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40800" y="1124744"/>
            <a:ext cx="57314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</a:t>
            </a:r>
            <a:r>
              <a:rPr lang="cs-CZ" b="0" dirty="0" smtClean="0"/>
              <a:t>nformované metody využívají další znalosti o řešeném úkolu</a:t>
            </a:r>
            <a:endParaRPr lang="cs-CZ" b="0" dirty="0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482400" y="125991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Informované metody</a:t>
            </a:r>
            <a:endParaRPr lang="cs-CZ" sz="2000" dirty="0"/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82170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1697428"/>
            <a:ext cx="86985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heuristická</a:t>
            </a:r>
            <a:r>
              <a:rPr lang="cs-CZ" dirty="0" smtClean="0"/>
              <a:t> </a:t>
            </a:r>
            <a:r>
              <a:rPr lang="cs-CZ" b="0" dirty="0" smtClean="0"/>
              <a:t>funkce odhaduje cenu cesty </a:t>
            </a:r>
            <a:r>
              <a:rPr lang="cs-CZ" b="0" dirty="0"/>
              <a:t>z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dirty="0"/>
              <a:t> do </a:t>
            </a:r>
            <a:r>
              <a:rPr lang="cs-CZ" dirty="0"/>
              <a:t>nejbližšího</a:t>
            </a:r>
            <a:r>
              <a:rPr lang="cs-CZ" b="0" dirty="0"/>
              <a:t> cílového vrcholu (stavu</a:t>
            </a:r>
            <a:r>
              <a:rPr lang="cs-CZ" b="0" dirty="0" smtClean="0"/>
              <a:t>)</a:t>
            </a:r>
            <a:endParaRPr lang="cs-CZ" dirty="0"/>
          </a:p>
        </p:txBody>
      </p:sp>
      <p:sp>
        <p:nvSpPr>
          <p:cNvPr id="17" name="Zaoblený obdélník 16"/>
          <p:cNvSpPr/>
          <p:nvPr/>
        </p:nvSpPr>
        <p:spPr bwMode="auto">
          <a:xfrm>
            <a:off x="316031" y="2788998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40215" y="222810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19" name="Obdélník 18"/>
          <p:cNvSpPr/>
          <p:nvPr/>
        </p:nvSpPr>
        <p:spPr>
          <a:xfrm>
            <a:off x="439626" y="2841956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Proč využívat heuristickou funkci?</a:t>
            </a:r>
            <a:endParaRPr lang="cs-CZ" b="0" dirty="0">
              <a:solidFill>
                <a:srgbClr val="FF0000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439626" y="3129988"/>
            <a:ext cx="8888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Využití dalších znalostí umožňuje redukovat množství prohledávaných stavů.</a:t>
            </a:r>
            <a:endParaRPr lang="cs-CZ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1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5" grpId="0"/>
      <p:bldP spid="37" grpId="0"/>
      <p:bldP spid="38" grpId="0" animBg="1"/>
      <p:bldP spid="33" grpId="0" animBg="1"/>
      <p:bldP spid="34" grpId="0"/>
      <p:bldP spid="17" grpId="0" animBg="1"/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96910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1844824"/>
            <a:ext cx="63943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pro správnou funkčnost musí splňovat několik předpokladů:</a:t>
            </a:r>
            <a:endParaRPr lang="cs-CZ" dirty="0"/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864000" y="230765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022400" y="2183378"/>
            <a:ext cx="63943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musí být nezáporná</a:t>
            </a:r>
            <a:endParaRPr lang="cs-CZ" dirty="0"/>
          </a:p>
        </p:txBody>
      </p:sp>
      <p:sp>
        <p:nvSpPr>
          <p:cNvPr id="39" name="Zaoblený obdélník 38"/>
          <p:cNvSpPr/>
          <p:nvPr/>
        </p:nvSpPr>
        <p:spPr bwMode="auto">
          <a:xfrm>
            <a:off x="864000" y="295833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022400" y="3095779"/>
            <a:ext cx="38246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nesmí nadhodnocovat cenu cesty k cíli</a:t>
            </a:r>
            <a:endParaRPr lang="cs-CZ" i="1" dirty="0"/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482400" y="13210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40800" y="1196752"/>
            <a:ext cx="63943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problémově závislá</a:t>
            </a:r>
            <a:endParaRPr lang="cs-CZ" b="0" dirty="0"/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2400" y="163054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40800" y="1506270"/>
            <a:ext cx="72812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pro </a:t>
            </a:r>
            <a:r>
              <a:rPr lang="cs-CZ" b="0" dirty="0"/>
              <a:t>jednu úlohu existuje řada různých možností jejího </a:t>
            </a:r>
            <a:r>
              <a:rPr lang="cs-CZ" b="0" dirty="0" smtClean="0"/>
              <a:t>vyjádření</a:t>
            </a:r>
            <a:endParaRPr lang="cs-CZ" b="0" dirty="0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864000" y="353909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022400" y="3414822"/>
            <a:ext cx="709245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musí být </a:t>
            </a:r>
            <a:r>
              <a:rPr lang="cs-CZ" dirty="0" smtClean="0"/>
              <a:t>konzistentní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39481"/>
              </p:ext>
            </p:extLst>
          </p:nvPr>
        </p:nvGraphicFramePr>
        <p:xfrm>
          <a:off x="1120093" y="4047289"/>
          <a:ext cx="335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3352680" imgH="355320" progId="Equation.DSMT4">
                  <p:embed/>
                </p:oleObj>
              </mc:Choice>
              <mc:Fallback>
                <p:oleObj name="Equation" r:id="rId3" imgW="3352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093" y="4047289"/>
                        <a:ext cx="335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1022400" y="3661528"/>
            <a:ext cx="731999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všechny následníky hodnoceného vrcholu musí platit: </a:t>
            </a:r>
            <a:endParaRPr lang="cs-CZ" i="1" dirty="0"/>
          </a:p>
        </p:txBody>
      </p:sp>
      <p:graphicFrame>
        <p:nvGraphicFramePr>
          <p:cNvPr id="33" name="Objek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81833"/>
              </p:ext>
            </p:extLst>
          </p:nvPr>
        </p:nvGraphicFramePr>
        <p:xfrm>
          <a:off x="2952000" y="4725497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507960" imgH="304560" progId="Equation.DSMT4">
                  <p:embed/>
                </p:oleObj>
              </mc:Choice>
              <mc:Fallback>
                <p:oleObj name="Equation" r:id="rId5" imgW="507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2000" y="4725497"/>
                        <a:ext cx="508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4068000" y="4696922"/>
            <a:ext cx="394013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odhad ceny cesty z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 do cíle</a:t>
            </a:r>
            <a:endParaRPr lang="cs-CZ" dirty="0"/>
          </a:p>
        </p:txBody>
      </p:sp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00346"/>
              </p:ext>
            </p:extLst>
          </p:nvPr>
        </p:nvGraphicFramePr>
        <p:xfrm>
          <a:off x="2952000" y="5039048"/>
          <a:ext cx="520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520560" imgH="355320" progId="Equation.DSMT4">
                  <p:embed/>
                </p:oleObj>
              </mc:Choice>
              <mc:Fallback>
                <p:oleObj name="Equation" r:id="rId7" imgW="520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2000" y="5039048"/>
                        <a:ext cx="520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4068000" y="5045001"/>
            <a:ext cx="394013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odhad ceny cesty z vrcholu </a:t>
            </a:r>
            <a:r>
              <a:rPr lang="cs-CZ" b="0" i="1" dirty="0" err="1" smtClean="0"/>
              <a:t>v</a:t>
            </a:r>
            <a:r>
              <a:rPr lang="cs-CZ" b="0" i="1" baseline="-25000" dirty="0" err="1"/>
              <a:t>j</a:t>
            </a:r>
            <a:r>
              <a:rPr lang="cs-CZ" b="0" dirty="0" smtClean="0"/>
              <a:t> do cíle</a:t>
            </a:r>
            <a:endParaRPr lang="cs-CZ" dirty="0"/>
          </a:p>
        </p:txBody>
      </p:sp>
      <p:graphicFrame>
        <p:nvGraphicFramePr>
          <p:cNvPr id="47" name="Objek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17265"/>
              </p:ext>
            </p:extLst>
          </p:nvPr>
        </p:nvGraphicFramePr>
        <p:xfrm>
          <a:off x="2952000" y="5377156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9" imgW="914400" imgH="355320" progId="Equation.DSMT4">
                  <p:embed/>
                </p:oleObj>
              </mc:Choice>
              <mc:Fallback>
                <p:oleObj name="Equation" r:id="rId9" imgW="914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2000" y="5377156"/>
                        <a:ext cx="914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4067944" y="5364505"/>
            <a:ext cx="475252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 z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při vykonání akce </a:t>
            </a:r>
            <a:r>
              <a:rPr lang="cs-CZ" b="0" i="1" dirty="0" smtClean="0"/>
              <a:t>a</a:t>
            </a:r>
            <a:r>
              <a:rPr lang="cs-CZ" b="0" dirty="0" smtClean="0"/>
              <a:t> (musí být nezáporná)</a:t>
            </a:r>
            <a:endParaRPr lang="cs-CZ" i="1" dirty="0"/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022400" y="6114782"/>
            <a:ext cx="709245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Poznámka</a:t>
            </a:r>
            <a:r>
              <a:rPr lang="cs-CZ" b="0" dirty="0" smtClean="0"/>
              <a:t>: každá konzistentní funkce je zároveň přípustná.</a:t>
            </a:r>
            <a:endParaRPr lang="cs-CZ" dirty="0"/>
          </a:p>
        </p:txBody>
      </p:sp>
      <p:sp>
        <p:nvSpPr>
          <p:cNvPr id="56" name="Zaoblený obdélník 55"/>
          <p:cNvSpPr/>
          <p:nvPr/>
        </p:nvSpPr>
        <p:spPr bwMode="auto">
          <a:xfrm>
            <a:off x="864000" y="262955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1022400" y="2505276"/>
            <a:ext cx="63943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pro cílový stav musí být nulová</a:t>
            </a:r>
            <a:endParaRPr lang="cs-CZ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1022400" y="2834459"/>
            <a:ext cx="536773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musí být </a:t>
            </a:r>
            <a:r>
              <a:rPr lang="cs-CZ" dirty="0" smtClean="0"/>
              <a:t>přípustná</a:t>
            </a:r>
            <a:endParaRPr lang="cs-CZ" dirty="0"/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2494805" y="4422249"/>
            <a:ext cx="81957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kde: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121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26" grpId="0" animBg="1"/>
      <p:bldP spid="27" grpId="0"/>
      <p:bldP spid="31" grpId="0"/>
      <p:bldP spid="34" grpId="0"/>
      <p:bldP spid="46" grpId="0"/>
      <p:bldP spid="48" grpId="0"/>
      <p:bldP spid="49" grpId="0"/>
      <p:bldP spid="56" grpId="0" animBg="1"/>
      <p:bldP spid="60" grpId="0"/>
      <p:bldP spid="61" grpId="0"/>
      <p:bldP spid="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élník 28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87217"/>
              </p:ext>
            </p:extLst>
          </p:nvPr>
        </p:nvGraphicFramePr>
        <p:xfrm>
          <a:off x="1181414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ulk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8235"/>
              </p:ext>
            </p:extLst>
          </p:nvPr>
        </p:nvGraphicFramePr>
        <p:xfrm>
          <a:off x="2970459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457868" y="1734094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Zadání: </a:t>
            </a:r>
            <a:r>
              <a:rPr lang="cs-CZ" b="0" dirty="0"/>
              <a:t>přesunout kostky na hracím poli z počátečního stavu do stavu cílového.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7584" y="20726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Počáteční stav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2743868" y="2072648"/>
            <a:ext cx="1268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 smtClean="0"/>
              <a:t>Cílový stav</a:t>
            </a:r>
            <a:endParaRPr lang="cs-CZ" sz="1600" b="1" dirty="0"/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5196007" y="2413340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posuň prázdné pole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2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doprava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nahoru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dolů</a:t>
            </a:r>
            <a:endParaRPr lang="cs-CZ" sz="1400" b="0" dirty="0"/>
          </a:p>
        </p:txBody>
      </p:sp>
      <p:sp>
        <p:nvSpPr>
          <p:cNvPr id="62" name="Obdélník 61"/>
          <p:cNvSpPr/>
          <p:nvPr/>
        </p:nvSpPr>
        <p:spPr>
          <a:xfrm>
            <a:off x="360000" y="3573973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Návrh heuristické funkce</a:t>
            </a:r>
            <a:endParaRPr lang="cs-CZ" b="0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60000" y="3934800"/>
            <a:ext cx="72812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h</a:t>
            </a:r>
            <a:r>
              <a:rPr lang="cs-CZ" b="0" baseline="-25000" dirty="0" smtClean="0"/>
              <a:t>1</a:t>
            </a:r>
            <a:r>
              <a:rPr lang="cs-CZ" b="0" dirty="0" smtClean="0"/>
              <a:t> = počet chybně umístěných kostek</a:t>
            </a:r>
            <a:endParaRPr lang="cs-CZ" b="0" dirty="0"/>
          </a:p>
        </p:txBody>
      </p:sp>
      <p:graphicFrame>
        <p:nvGraphicFramePr>
          <p:cNvPr id="23" name="Tabulk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58718"/>
              </p:ext>
            </p:extLst>
          </p:nvPr>
        </p:nvGraphicFramePr>
        <p:xfrm>
          <a:off x="1015927" y="4816271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60000" y="4293096"/>
            <a:ext cx="5514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Odhad počtu kroků z počátečního stavu do stavu cílového:</a:t>
            </a:r>
            <a:endParaRPr lang="cs-CZ" sz="1600" b="0" dirty="0"/>
          </a:p>
        </p:txBody>
      </p:sp>
    </p:spTree>
    <p:extLst>
      <p:ext uri="{BB962C8B-B14F-4D97-AF65-F5344CB8AC3E}">
        <p14:creationId xmlns:p14="http://schemas.microsoft.com/office/powerpoint/2010/main" val="270759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0" grpId="0"/>
      <p:bldP spid="61" grpId="0"/>
      <p:bldP spid="62" grpId="0"/>
      <p:bldP spid="20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élník 28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70998"/>
              </p:ext>
            </p:extLst>
          </p:nvPr>
        </p:nvGraphicFramePr>
        <p:xfrm>
          <a:off x="1181414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ulk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8265"/>
              </p:ext>
            </p:extLst>
          </p:nvPr>
        </p:nvGraphicFramePr>
        <p:xfrm>
          <a:off x="2970459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457868" y="1734094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Zadání: </a:t>
            </a:r>
            <a:r>
              <a:rPr lang="cs-CZ" b="0" dirty="0"/>
              <a:t>přesunout kostky na hracím poli z počátečního stavu do stavu cílového.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7584" y="20726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Počáteční stav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2743868" y="2072648"/>
            <a:ext cx="1268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 smtClean="0"/>
              <a:t>Cílový stav</a:t>
            </a:r>
            <a:endParaRPr lang="cs-CZ" sz="1600" b="1" dirty="0"/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5196007" y="2413340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posuň prázdné pole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2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doprava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nahoru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dolů</a:t>
            </a:r>
            <a:endParaRPr lang="cs-CZ" sz="1400" b="0" dirty="0"/>
          </a:p>
        </p:txBody>
      </p:sp>
      <p:sp>
        <p:nvSpPr>
          <p:cNvPr id="62" name="Obdélník 61"/>
          <p:cNvSpPr/>
          <p:nvPr/>
        </p:nvSpPr>
        <p:spPr>
          <a:xfrm>
            <a:off x="360000" y="3573973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Návrh heuristické funkce</a:t>
            </a:r>
            <a:endParaRPr lang="cs-CZ" b="0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60000" y="3934800"/>
            <a:ext cx="72812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h</a:t>
            </a:r>
            <a:r>
              <a:rPr lang="cs-CZ" b="0" baseline="-25000" dirty="0" smtClean="0"/>
              <a:t>1</a:t>
            </a:r>
            <a:r>
              <a:rPr lang="cs-CZ" b="0" dirty="0" smtClean="0"/>
              <a:t> = počet chybně umístěných kostek</a:t>
            </a:r>
            <a:endParaRPr lang="cs-CZ" b="0" dirty="0"/>
          </a:p>
        </p:txBody>
      </p:sp>
      <p:graphicFrame>
        <p:nvGraphicFramePr>
          <p:cNvPr id="23" name="Tabulk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79301"/>
              </p:ext>
            </p:extLst>
          </p:nvPr>
        </p:nvGraphicFramePr>
        <p:xfrm>
          <a:off x="1015927" y="4816271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ulk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28805"/>
              </p:ext>
            </p:extLst>
          </p:nvPr>
        </p:nvGraphicFramePr>
        <p:xfrm>
          <a:off x="5593914" y="4888279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ulk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66164"/>
              </p:ext>
            </p:extLst>
          </p:nvPr>
        </p:nvGraphicFramePr>
        <p:xfrm>
          <a:off x="7056384" y="4888279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3001"/>
              </p:ext>
            </p:extLst>
          </p:nvPr>
        </p:nvGraphicFramePr>
        <p:xfrm>
          <a:off x="1230288" y="5864418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3" imgW="533160" imgH="279360" progId="Equation.DSMT4">
                  <p:embed/>
                </p:oleObj>
              </mc:Choice>
              <mc:Fallback>
                <p:oleObj name="Equation" r:id="rId3" imgW="53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288" y="5864418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46476"/>
              </p:ext>
            </p:extLst>
          </p:nvPr>
        </p:nvGraphicFramePr>
        <p:xfrm>
          <a:off x="5881197" y="5936426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5" imgW="533160" imgH="279360" progId="Equation.DSMT4">
                  <p:embed/>
                </p:oleObj>
              </mc:Choice>
              <mc:Fallback>
                <p:oleObj name="Equation" r:id="rId5" imgW="53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197" y="5936426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04"/>
              </p:ext>
            </p:extLst>
          </p:nvPr>
        </p:nvGraphicFramePr>
        <p:xfrm>
          <a:off x="7267085" y="5936426"/>
          <a:ext cx="48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7" imgW="482400" imgH="279360" progId="Equation.DSMT4">
                  <p:embed/>
                </p:oleObj>
              </mc:Choice>
              <mc:Fallback>
                <p:oleObj name="Equation" r:id="rId7" imgW="482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085" y="5936426"/>
                        <a:ext cx="482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054493" y="4719002"/>
            <a:ext cx="14963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jiné příklady</a:t>
            </a:r>
            <a:endParaRPr lang="cs-CZ" b="0" dirty="0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60000" y="4293096"/>
            <a:ext cx="5514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Odhad počtu kroků z počátečního stavu do stavu cílového:</a:t>
            </a:r>
            <a:endParaRPr lang="cs-CZ" sz="1600" b="0" dirty="0"/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00355"/>
              </p:ext>
            </p:extLst>
          </p:nvPr>
        </p:nvGraphicFramePr>
        <p:xfrm>
          <a:off x="5801924" y="4341723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9" imgW="533160" imgH="279360" progId="Equation.DSMT4">
                  <p:embed/>
                </p:oleObj>
              </mc:Choice>
              <mc:Fallback>
                <p:oleObj name="Equation" r:id="rId9" imgW="53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924" y="4341723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6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Zaoblený obdélník 67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49051"/>
              </p:ext>
            </p:extLst>
          </p:nvPr>
        </p:nvGraphicFramePr>
        <p:xfrm>
          <a:off x="1181414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ulk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89792"/>
              </p:ext>
            </p:extLst>
          </p:nvPr>
        </p:nvGraphicFramePr>
        <p:xfrm>
          <a:off x="2970459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457868" y="1734094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Zadání: </a:t>
            </a:r>
            <a:r>
              <a:rPr lang="cs-CZ" b="0" dirty="0"/>
              <a:t>přesunout kostky na hracím poli z počátečního stavu do stavu cílového.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7584" y="20726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Počáteční stav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2743868" y="2072648"/>
            <a:ext cx="1268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 smtClean="0"/>
              <a:t>Cílový stav</a:t>
            </a:r>
            <a:endParaRPr lang="cs-CZ" sz="1600" b="1" dirty="0"/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5196007" y="2413340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posuň prázdné pole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2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doprava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nahoru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dolů</a:t>
            </a:r>
            <a:endParaRPr lang="cs-CZ" sz="1400" b="0" dirty="0"/>
          </a:p>
        </p:txBody>
      </p:sp>
      <p:sp>
        <p:nvSpPr>
          <p:cNvPr id="62" name="Obdélník 61"/>
          <p:cNvSpPr/>
          <p:nvPr/>
        </p:nvSpPr>
        <p:spPr>
          <a:xfrm>
            <a:off x="360000" y="3573973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Návrh heuristické funkce</a:t>
            </a:r>
            <a:endParaRPr lang="cs-CZ" b="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60000" y="3933056"/>
            <a:ext cx="72812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h</a:t>
            </a:r>
            <a:r>
              <a:rPr lang="cs-CZ" b="0" baseline="-25000" dirty="0"/>
              <a:t>2</a:t>
            </a:r>
            <a:r>
              <a:rPr lang="cs-CZ" b="0" dirty="0" smtClean="0"/>
              <a:t> = součet vzdáleností kostek od jejich cílového umístění</a:t>
            </a:r>
            <a:endParaRPr lang="cs-CZ" b="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36526" y="4149080"/>
            <a:ext cx="812364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kostky lze posouvat pouze horizontálně či vertikálně </a:t>
            </a:r>
            <a:r>
              <a:rPr lang="en-US" b="0" i="1" dirty="0" smtClean="0"/>
              <a:t>=&gt;</a:t>
            </a:r>
            <a:r>
              <a:rPr lang="cs-CZ" b="0" i="1" dirty="0" smtClean="0"/>
              <a:t>použita </a:t>
            </a:r>
            <a:r>
              <a:rPr lang="cs-CZ" b="0" i="1" dirty="0" err="1" smtClean="0"/>
              <a:t>Manhatonská</a:t>
            </a:r>
            <a:r>
              <a:rPr lang="cs-CZ" b="0" i="1" dirty="0" smtClean="0"/>
              <a:t> vzdálenost</a:t>
            </a:r>
            <a:endParaRPr lang="cs-CZ" b="0" dirty="0"/>
          </a:p>
        </p:txBody>
      </p:sp>
      <p:graphicFrame>
        <p:nvGraphicFramePr>
          <p:cNvPr id="23" name="Tabulk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5864"/>
              </p:ext>
            </p:extLst>
          </p:nvPr>
        </p:nvGraphicFramePr>
        <p:xfrm>
          <a:off x="791664" y="5093816"/>
          <a:ext cx="756000" cy="77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ulk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15758"/>
              </p:ext>
            </p:extLst>
          </p:nvPr>
        </p:nvGraphicFramePr>
        <p:xfrm>
          <a:off x="1727768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ulk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9459"/>
              </p:ext>
            </p:extLst>
          </p:nvPr>
        </p:nvGraphicFramePr>
        <p:xfrm>
          <a:off x="2703655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ulk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60301"/>
              </p:ext>
            </p:extLst>
          </p:nvPr>
        </p:nvGraphicFramePr>
        <p:xfrm>
          <a:off x="3671984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ulk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2631"/>
              </p:ext>
            </p:extLst>
          </p:nvPr>
        </p:nvGraphicFramePr>
        <p:xfrm>
          <a:off x="4680096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ulk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82919"/>
              </p:ext>
            </p:extLst>
          </p:nvPr>
        </p:nvGraphicFramePr>
        <p:xfrm>
          <a:off x="5688208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ulk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97949"/>
              </p:ext>
            </p:extLst>
          </p:nvPr>
        </p:nvGraphicFramePr>
        <p:xfrm>
          <a:off x="6696320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ulk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97261"/>
              </p:ext>
            </p:extLst>
          </p:nvPr>
        </p:nvGraphicFramePr>
        <p:xfrm>
          <a:off x="7632424" y="509381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Přímá spojnice 10"/>
          <p:cNvCxnSpPr/>
          <p:nvPr/>
        </p:nvCxnSpPr>
        <p:spPr bwMode="auto">
          <a:xfrm>
            <a:off x="1039137" y="5237832"/>
            <a:ext cx="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Přímá spojnice se šipkou 12"/>
          <p:cNvCxnSpPr/>
          <p:nvPr/>
        </p:nvCxnSpPr>
        <p:spPr bwMode="auto">
          <a:xfrm>
            <a:off x="1168993" y="5237832"/>
            <a:ext cx="0" cy="50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Přímá spojnice se šipkou 14"/>
          <p:cNvCxnSpPr/>
          <p:nvPr/>
        </p:nvCxnSpPr>
        <p:spPr bwMode="auto">
          <a:xfrm>
            <a:off x="2213828" y="5222842"/>
            <a:ext cx="18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Přímá spojnice 16"/>
          <p:cNvCxnSpPr/>
          <p:nvPr/>
        </p:nvCxnSpPr>
        <p:spPr bwMode="auto">
          <a:xfrm flipH="1">
            <a:off x="3080287" y="5207852"/>
            <a:ext cx="18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Přímá spojnice se šipkou 18"/>
          <p:cNvCxnSpPr/>
          <p:nvPr/>
        </p:nvCxnSpPr>
        <p:spPr bwMode="auto">
          <a:xfrm>
            <a:off x="3089812" y="5207852"/>
            <a:ext cx="0" cy="3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Přímá spojnice se šipkou 32"/>
          <p:cNvCxnSpPr/>
          <p:nvPr/>
        </p:nvCxnSpPr>
        <p:spPr bwMode="auto">
          <a:xfrm>
            <a:off x="3913285" y="5474842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Přímá spojnice 34"/>
          <p:cNvCxnSpPr/>
          <p:nvPr/>
        </p:nvCxnSpPr>
        <p:spPr bwMode="auto">
          <a:xfrm flipH="1" flipV="1">
            <a:off x="4788024" y="5471816"/>
            <a:ext cx="39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Přímá spojnice se šipkou 36"/>
          <p:cNvCxnSpPr/>
          <p:nvPr/>
        </p:nvCxnSpPr>
        <p:spPr bwMode="auto">
          <a:xfrm>
            <a:off x="4797549" y="5471816"/>
            <a:ext cx="0" cy="270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Přímá spojnice se šipkou 38"/>
          <p:cNvCxnSpPr/>
          <p:nvPr/>
        </p:nvCxnSpPr>
        <p:spPr bwMode="auto">
          <a:xfrm>
            <a:off x="5940152" y="572278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Přímá spojnice 40"/>
          <p:cNvCxnSpPr/>
          <p:nvPr/>
        </p:nvCxnSpPr>
        <p:spPr bwMode="auto">
          <a:xfrm flipH="1">
            <a:off x="6789837" y="5741832"/>
            <a:ext cx="18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Přímá spojnice se šipkou 42"/>
          <p:cNvCxnSpPr/>
          <p:nvPr/>
        </p:nvCxnSpPr>
        <p:spPr bwMode="auto">
          <a:xfrm flipV="1">
            <a:off x="6804248" y="5441808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Přímá spojnice 44"/>
          <p:cNvCxnSpPr>
            <a:endCxn id="30" idx="2"/>
          </p:cNvCxnSpPr>
          <p:nvPr/>
        </p:nvCxnSpPr>
        <p:spPr bwMode="auto">
          <a:xfrm flipH="1">
            <a:off x="8010423" y="5729808"/>
            <a:ext cx="21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Přímá spojnice se šipkou 46"/>
          <p:cNvCxnSpPr/>
          <p:nvPr/>
        </p:nvCxnSpPr>
        <p:spPr bwMode="auto">
          <a:xfrm flipV="1">
            <a:off x="8010423" y="5237832"/>
            <a:ext cx="0" cy="50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95239"/>
              </p:ext>
            </p:extLst>
          </p:nvPr>
        </p:nvGraphicFramePr>
        <p:xfrm>
          <a:off x="5786773" y="4580235"/>
          <a:ext cx="307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3073320" imgH="279360" progId="Equation.DSMT4">
                  <p:embed/>
                </p:oleObj>
              </mc:Choice>
              <mc:Fallback>
                <p:oleObj name="Equation" r:id="rId3" imgW="3073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773" y="4580235"/>
                        <a:ext cx="307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12881"/>
              </p:ext>
            </p:extLst>
          </p:nvPr>
        </p:nvGraphicFramePr>
        <p:xfrm>
          <a:off x="1081658" y="602957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52280" imgH="215640" progId="Equation.DSMT4">
                  <p:embed/>
                </p:oleObj>
              </mc:Choice>
              <mc:Fallback>
                <p:oleObj name="Equation" r:id="rId5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58" y="602957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45829"/>
              </p:ext>
            </p:extLst>
          </p:nvPr>
        </p:nvGraphicFramePr>
        <p:xfrm>
          <a:off x="2067500" y="602992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114120" imgH="203040" progId="Equation.DSMT4">
                  <p:embed/>
                </p:oleObj>
              </mc:Choice>
              <mc:Fallback>
                <p:oleObj name="Equation" r:id="rId7" imgW="114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00" y="602992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85576"/>
              </p:ext>
            </p:extLst>
          </p:nvPr>
        </p:nvGraphicFramePr>
        <p:xfrm>
          <a:off x="3013646" y="602957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646" y="6029573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15918"/>
              </p:ext>
            </p:extLst>
          </p:nvPr>
        </p:nvGraphicFramePr>
        <p:xfrm>
          <a:off x="3946641" y="602992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641" y="602992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81363"/>
              </p:ext>
            </p:extLst>
          </p:nvPr>
        </p:nvGraphicFramePr>
        <p:xfrm>
          <a:off x="4985321" y="602322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3" imgW="152280" imgH="215640" progId="Equation.DSMT4">
                  <p:embed/>
                </p:oleObj>
              </mc:Choice>
              <mc:Fallback>
                <p:oleObj name="Equation" r:id="rId13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321" y="602322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05593"/>
              </p:ext>
            </p:extLst>
          </p:nvPr>
        </p:nvGraphicFramePr>
        <p:xfrm>
          <a:off x="5968646" y="602992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646" y="602992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789330"/>
              </p:ext>
            </p:extLst>
          </p:nvPr>
        </p:nvGraphicFramePr>
        <p:xfrm>
          <a:off x="6939880" y="602992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880" y="602992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k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34177"/>
              </p:ext>
            </p:extLst>
          </p:nvPr>
        </p:nvGraphicFramePr>
        <p:xfrm>
          <a:off x="7993633" y="602322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7" imgW="152280" imgH="215640" progId="Equation.DSMT4">
                  <p:embed/>
                </p:oleObj>
              </mc:Choice>
              <mc:Fallback>
                <p:oleObj name="Equation" r:id="rId17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633" y="602322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60000" y="4530606"/>
            <a:ext cx="5514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Odhad počtu kroků z počátečního stavu do stavu cílového:</a:t>
            </a:r>
            <a:endParaRPr lang="cs-CZ" sz="1600" b="0" dirty="0"/>
          </a:p>
        </p:txBody>
      </p:sp>
    </p:spTree>
    <p:extLst>
      <p:ext uri="{BB962C8B-B14F-4D97-AF65-F5344CB8AC3E}">
        <p14:creationId xmlns:p14="http://schemas.microsoft.com/office/powerpoint/2010/main" val="20197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aoblený obdélník 27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30637"/>
              </p:ext>
            </p:extLst>
          </p:nvPr>
        </p:nvGraphicFramePr>
        <p:xfrm>
          <a:off x="1181414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ulk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0579"/>
              </p:ext>
            </p:extLst>
          </p:nvPr>
        </p:nvGraphicFramePr>
        <p:xfrm>
          <a:off x="2970459" y="2421845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457868" y="1734094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Zadání: </a:t>
            </a:r>
            <a:r>
              <a:rPr lang="cs-CZ" b="0" dirty="0"/>
              <a:t>přesunout kostky na hracím poli z počátečního stavu do stavu cílového.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7584" y="20726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Počáteční stav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2743868" y="2072648"/>
            <a:ext cx="1268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 smtClean="0"/>
              <a:t>Cílový stav</a:t>
            </a:r>
            <a:endParaRPr lang="cs-CZ" sz="1600" b="1" dirty="0"/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5196007" y="2413340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posuň prázdné pole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2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doprava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nahoru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posuň prázdné pole </a:t>
            </a:r>
            <a:r>
              <a:rPr lang="cs-CZ" sz="1400" b="0" dirty="0" smtClean="0"/>
              <a:t>dolů</a:t>
            </a:r>
            <a:endParaRPr lang="cs-CZ" sz="1400" b="0" dirty="0"/>
          </a:p>
        </p:txBody>
      </p:sp>
      <p:sp>
        <p:nvSpPr>
          <p:cNvPr id="62" name="Obdélník 61"/>
          <p:cNvSpPr/>
          <p:nvPr/>
        </p:nvSpPr>
        <p:spPr>
          <a:xfrm>
            <a:off x="360000" y="4556284"/>
            <a:ext cx="3008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Která z funkcí je přípustná?</a:t>
            </a:r>
            <a:endParaRPr lang="cs-CZ" b="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1660"/>
              </p:ext>
            </p:extLst>
          </p:nvPr>
        </p:nvGraphicFramePr>
        <p:xfrm>
          <a:off x="6084000" y="3620338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533160" imgH="279360" progId="Equation.DSMT4">
                  <p:embed/>
                </p:oleObj>
              </mc:Choice>
              <mc:Fallback>
                <p:oleObj name="Equation" r:id="rId3" imgW="533160" imgH="2793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000" y="3620338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k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033894"/>
              </p:ext>
            </p:extLst>
          </p:nvPr>
        </p:nvGraphicFramePr>
        <p:xfrm>
          <a:off x="6084000" y="3861048"/>
          <a:ext cx="660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000" y="3861048"/>
                        <a:ext cx="660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32767"/>
              </p:ext>
            </p:extLst>
          </p:nvPr>
        </p:nvGraphicFramePr>
        <p:xfrm>
          <a:off x="6084000" y="4221406"/>
          <a:ext cx="673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7" imgW="672840" imgH="253800" progId="Equation.DSMT4">
                  <p:embed/>
                </p:oleObj>
              </mc:Choice>
              <mc:Fallback>
                <p:oleObj name="Equation" r:id="rId7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000" y="4221406"/>
                        <a:ext cx="673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bdélník 68"/>
          <p:cNvSpPr/>
          <p:nvPr/>
        </p:nvSpPr>
        <p:spPr>
          <a:xfrm>
            <a:off x="360000" y="4818638"/>
            <a:ext cx="3008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Obě funkce jsou přípustné.</a:t>
            </a:r>
            <a:endParaRPr lang="cs-CZ" b="0" dirty="0">
              <a:solidFill>
                <a:srgbClr val="339933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60000" y="3573016"/>
            <a:ext cx="5514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Odhad počtu kroků z počátečního stavu do stavu cílového:</a:t>
            </a:r>
            <a:endParaRPr lang="cs-CZ" sz="1600" b="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60000" y="4198179"/>
            <a:ext cx="57422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Skutečný počet kroků z počátečního stavu do stavu cílového:</a:t>
            </a:r>
            <a:endParaRPr lang="cs-CZ" sz="1600" b="0" dirty="0"/>
          </a:p>
        </p:txBody>
      </p:sp>
      <p:sp>
        <p:nvSpPr>
          <p:cNvPr id="26" name="Obdélník 25"/>
          <p:cNvSpPr/>
          <p:nvPr/>
        </p:nvSpPr>
        <p:spPr>
          <a:xfrm>
            <a:off x="4429236" y="4556299"/>
            <a:ext cx="38577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Která z funkcí je konzistentní?</a:t>
            </a:r>
            <a:endParaRPr lang="cs-CZ" b="0" dirty="0">
              <a:solidFill>
                <a:srgbClr val="FF00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4429237" y="4815499"/>
            <a:ext cx="347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Obě funkce jsou i </a:t>
            </a:r>
            <a:r>
              <a:rPr lang="cs-CZ" dirty="0">
                <a:solidFill>
                  <a:srgbClr val="339933"/>
                </a:solidFill>
              </a:rPr>
              <a:t>konzistentní.</a:t>
            </a:r>
            <a:endParaRPr lang="cs-CZ" b="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6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71025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Reprezentace úlohy pro počítačové zpracování</a:t>
            </a:r>
            <a:endParaRPr lang="cs-CZ" sz="2000" dirty="0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43600" y="1938318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node.state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702005" y="1938318"/>
            <a:ext cx="47357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popisuje konfiguraci světa (odpovídá stavu </a:t>
            </a:r>
            <a:r>
              <a:rPr lang="cs-CZ" b="0" i="1" dirty="0" err="1" smtClean="0"/>
              <a:t>s</a:t>
            </a:r>
            <a:r>
              <a:rPr lang="cs-CZ" b="0" dirty="0" err="1" smtClean="0">
                <a:sym typeface="Symbol"/>
              </a:rPr>
              <a:t></a:t>
            </a:r>
            <a:r>
              <a:rPr lang="cs-CZ" b="0" i="1" dirty="0" err="1" smtClean="0">
                <a:sym typeface="Symbol"/>
              </a:rPr>
              <a:t>S</a:t>
            </a:r>
            <a:r>
              <a:rPr lang="cs-CZ" b="0" dirty="0" smtClean="0">
                <a:sym typeface="Symbol"/>
              </a:rPr>
              <a:t>)</a:t>
            </a:r>
            <a:endParaRPr lang="cs-CZ" b="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699791" y="2276872"/>
            <a:ext cx="473800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identifikátor bezprostředního předchůdce vrcholu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43600" y="2276872"/>
            <a:ext cx="1872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node.parent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125946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Reprezentace „stavů“ v paměti počítače</a:t>
            </a:r>
            <a:endParaRPr lang="cs-CZ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43600" y="2586390"/>
            <a:ext cx="1731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node.action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40000" y="2899946"/>
            <a:ext cx="166589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node.pathCost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711317" y="2586390"/>
            <a:ext cx="616707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akce </a:t>
            </a:r>
            <a:r>
              <a:rPr lang="cs-CZ" b="0" i="1" dirty="0" err="1" smtClean="0"/>
              <a:t>a</a:t>
            </a:r>
            <a:r>
              <a:rPr lang="cs-CZ" b="0" dirty="0" err="1" smtClean="0">
                <a:sym typeface="Symbol"/>
              </a:rPr>
              <a:t></a:t>
            </a:r>
            <a:r>
              <a:rPr lang="cs-CZ" b="0" i="1" dirty="0" err="1" smtClean="0">
                <a:sym typeface="Symbol"/>
              </a:rPr>
              <a:t>A</a:t>
            </a:r>
            <a:r>
              <a:rPr lang="cs-CZ" b="0" dirty="0" smtClean="0"/>
              <a:t>, která vedla k přechodu z rodiče na současný vrchol</a:t>
            </a:r>
            <a:endParaRPr lang="cs-CZ" b="0" dirty="0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699792" y="2918244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 z kořene (počátečního stavu) k tomuto stavu</a:t>
            </a:r>
            <a:endParaRPr lang="cs-CZ" b="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43600" y="1650286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7030A0"/>
                </a:solidFill>
              </a:rPr>
              <a:t>node.id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99924" y="1650286"/>
            <a:ext cx="417633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jednoznačný identifikátor vrcholu, např.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/>
              <a:t> </a:t>
            </a:r>
            <a:endParaRPr lang="cs-CZ" b="0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2711317" y="3195286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vrchol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 vyjádřeno funkcí g(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)</a:t>
            </a:r>
            <a:endParaRPr lang="cs-CZ" b="0" i="1" dirty="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39552" y="2901600"/>
            <a:ext cx="13660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node.depth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695744" y="2938046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hloubka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dirty="0"/>
              <a:t> ve stromovém grafu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238263" y="3646565"/>
            <a:ext cx="8712968" cy="2158699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Obdélník 2"/>
          <p:cNvSpPr>
            <a:spLocks noChangeArrowheads="1"/>
          </p:cNvSpPr>
          <p:nvPr/>
        </p:nvSpPr>
        <p:spPr bwMode="auto">
          <a:xfrm>
            <a:off x="349337" y="364502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39348"/>
              </p:ext>
            </p:extLst>
          </p:nvPr>
        </p:nvGraphicFramePr>
        <p:xfrm>
          <a:off x="2609675" y="382033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9675" y="382033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740257"/>
              </p:ext>
            </p:extLst>
          </p:nvPr>
        </p:nvGraphicFramePr>
        <p:xfrm>
          <a:off x="3517023" y="439180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023" y="439180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8343"/>
              </p:ext>
            </p:extLst>
          </p:nvPr>
        </p:nvGraphicFramePr>
        <p:xfrm>
          <a:off x="1259632" y="53061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530613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38491"/>
              </p:ext>
            </p:extLst>
          </p:nvPr>
        </p:nvGraphicFramePr>
        <p:xfrm>
          <a:off x="2326783" y="53151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6783" y="531519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64063"/>
              </p:ext>
            </p:extLst>
          </p:nvPr>
        </p:nvGraphicFramePr>
        <p:xfrm>
          <a:off x="2832854" y="530120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2854" y="530120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ál 73"/>
          <p:cNvSpPr/>
          <p:nvPr/>
        </p:nvSpPr>
        <p:spPr bwMode="auto">
          <a:xfrm>
            <a:off x="2622381" y="415701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1884275" y="467249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ál 75"/>
          <p:cNvSpPr/>
          <p:nvPr/>
        </p:nvSpPr>
        <p:spPr bwMode="auto">
          <a:xfrm>
            <a:off x="3377474" y="467120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ál 76"/>
          <p:cNvSpPr/>
          <p:nvPr/>
        </p:nvSpPr>
        <p:spPr bwMode="auto">
          <a:xfrm>
            <a:off x="1475532" y="519320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vál 77"/>
          <p:cNvSpPr/>
          <p:nvPr/>
        </p:nvSpPr>
        <p:spPr bwMode="auto">
          <a:xfrm>
            <a:off x="2294779" y="519320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ál 78"/>
          <p:cNvSpPr/>
          <p:nvPr/>
        </p:nvSpPr>
        <p:spPr bwMode="auto">
          <a:xfrm>
            <a:off x="3770955" y="519320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1545970" y="4798538"/>
            <a:ext cx="777245" cy="396000"/>
            <a:chOff x="5407846" y="4255868"/>
            <a:chExt cx="777245" cy="396000"/>
          </a:xfrm>
        </p:grpSpPr>
        <p:cxnSp>
          <p:nvCxnSpPr>
            <p:cNvPr id="82" name="Přímá spojnice 81"/>
            <p:cNvCxnSpPr/>
            <p:nvPr/>
          </p:nvCxnSpPr>
          <p:spPr bwMode="auto">
            <a:xfrm>
              <a:off x="5789091" y="4255868"/>
              <a:ext cx="396000" cy="39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Přímá spojnice 82"/>
            <p:cNvCxnSpPr/>
            <p:nvPr/>
          </p:nvCxnSpPr>
          <p:spPr bwMode="auto">
            <a:xfrm flipH="1">
              <a:off x="5407846" y="4255868"/>
              <a:ext cx="396000" cy="39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84" name="Skupina 83"/>
          <p:cNvGrpSpPr/>
          <p:nvPr/>
        </p:nvGrpSpPr>
        <p:grpSpPr>
          <a:xfrm>
            <a:off x="3045728" y="4794801"/>
            <a:ext cx="777245" cy="396000"/>
            <a:chOff x="5407846" y="4255868"/>
            <a:chExt cx="777245" cy="396000"/>
          </a:xfrm>
        </p:grpSpPr>
        <p:cxnSp>
          <p:nvCxnSpPr>
            <p:cNvPr id="85" name="Přímá spojnice 84"/>
            <p:cNvCxnSpPr/>
            <p:nvPr/>
          </p:nvCxnSpPr>
          <p:spPr bwMode="auto">
            <a:xfrm>
              <a:off x="5789091" y="4255868"/>
              <a:ext cx="396000" cy="39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7" name="Přímá spojnice 86"/>
            <p:cNvCxnSpPr/>
            <p:nvPr/>
          </p:nvCxnSpPr>
          <p:spPr bwMode="auto">
            <a:xfrm flipH="1">
              <a:off x="5407846" y="4255868"/>
              <a:ext cx="396000" cy="39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88" name="Skupina 87"/>
          <p:cNvGrpSpPr/>
          <p:nvPr/>
        </p:nvGrpSpPr>
        <p:grpSpPr>
          <a:xfrm>
            <a:off x="1956381" y="4276495"/>
            <a:ext cx="1440000" cy="396000"/>
            <a:chOff x="5407846" y="4255868"/>
            <a:chExt cx="777245" cy="396000"/>
          </a:xfrm>
        </p:grpSpPr>
        <p:cxnSp>
          <p:nvCxnSpPr>
            <p:cNvPr id="89" name="Přímá spojnice 88"/>
            <p:cNvCxnSpPr/>
            <p:nvPr/>
          </p:nvCxnSpPr>
          <p:spPr bwMode="auto">
            <a:xfrm>
              <a:off x="5789091" y="4255868"/>
              <a:ext cx="396000" cy="39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0" name="Přímá spojnice 89"/>
            <p:cNvCxnSpPr/>
            <p:nvPr/>
          </p:nvCxnSpPr>
          <p:spPr bwMode="auto">
            <a:xfrm flipH="1">
              <a:off x="5407846" y="4255868"/>
              <a:ext cx="396000" cy="39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91" name="Ovál 90"/>
          <p:cNvSpPr/>
          <p:nvPr/>
        </p:nvSpPr>
        <p:spPr bwMode="auto">
          <a:xfrm>
            <a:off x="2978867" y="519320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09416"/>
              </p:ext>
            </p:extLst>
          </p:nvPr>
        </p:nvGraphicFramePr>
        <p:xfrm>
          <a:off x="1680987" y="437515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13" imgW="190440" imgH="279360" progId="Equation.DSMT4">
                  <p:embed/>
                </p:oleObj>
              </mc:Choice>
              <mc:Fallback>
                <p:oleObj name="Equation" r:id="rId1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0987" y="437515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94452"/>
              </p:ext>
            </p:extLst>
          </p:nvPr>
        </p:nvGraphicFramePr>
        <p:xfrm>
          <a:off x="3833646" y="530120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33646" y="530120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70823"/>
              </p:ext>
            </p:extLst>
          </p:nvPr>
        </p:nvGraphicFramePr>
        <p:xfrm>
          <a:off x="4779963" y="3922713"/>
          <a:ext cx="3327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7" imgW="3327120" imgH="1714320" progId="Equation.DSMT4">
                  <p:embed/>
                </p:oleObj>
              </mc:Choice>
              <mc:Fallback>
                <p:oleObj name="Equation" r:id="rId17" imgW="332712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79963" y="3922713"/>
                        <a:ext cx="3327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2127306" y="4149080"/>
            <a:ext cx="3564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978867" y="4162161"/>
            <a:ext cx="3564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1403648" y="4758668"/>
            <a:ext cx="3564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2086505" y="4731509"/>
            <a:ext cx="3564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2978867" y="4746630"/>
            <a:ext cx="3564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3592724" y="4726500"/>
            <a:ext cx="3564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104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24" grpId="0"/>
      <p:bldP spid="30" grpId="0"/>
      <p:bldP spid="32" grpId="0"/>
      <p:bldP spid="33" grpId="0" animBg="1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1" grpId="0" animBg="1"/>
      <p:bldP spid="101" grpId="0"/>
      <p:bldP spid="102" grpId="0"/>
      <p:bldP spid="103" grpId="0"/>
      <p:bldP spid="105" grpId="0"/>
      <p:bldP spid="106" grpId="0"/>
      <p:bldP spid="10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Uspořádané </a:t>
            </a:r>
            <a:r>
              <a:rPr lang="cs-CZ" sz="2000" dirty="0"/>
              <a:t>prohledávání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84657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40800" y="1722294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využívají stejný algoritmus jako UCS</a:t>
            </a:r>
            <a:endParaRPr lang="en-US" b="0" dirty="0"/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482400" y="215570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0800" y="2031426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seřazení vrcholů na základě </a:t>
            </a:r>
            <a:r>
              <a:rPr lang="cs-CZ" dirty="0" smtClean="0"/>
              <a:t>hodnotící funkce </a:t>
            </a:r>
            <a:r>
              <a:rPr lang="cs-CZ" b="0" i="1" dirty="0" smtClean="0"/>
              <a:t>f</a:t>
            </a:r>
            <a:endParaRPr lang="cs-CZ" i="1" dirty="0"/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482400" y="24441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40800" y="2319844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strategie založené na  </a:t>
            </a:r>
            <a:r>
              <a:rPr lang="cs-CZ" b="0" dirty="0" smtClean="0"/>
              <a:t>uspořádaném prohledávání</a:t>
            </a:r>
            <a:endParaRPr lang="cs-CZ" b="0" dirty="0"/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482400" y="153705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40800" y="1412776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název pro algoritmy využívající heuristické funkce</a:t>
            </a:r>
            <a:endParaRPr lang="cs-CZ" dirty="0"/>
          </a:p>
        </p:txBody>
      </p:sp>
      <p:sp>
        <p:nvSpPr>
          <p:cNvPr id="27" name="Obdélník 26"/>
          <p:cNvSpPr/>
          <p:nvPr/>
        </p:nvSpPr>
        <p:spPr>
          <a:xfrm>
            <a:off x="70560" y="1052736"/>
            <a:ext cx="1805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Best-first search</a:t>
            </a:r>
            <a:endParaRPr lang="en-US" i="1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022442" y="2946430"/>
            <a:ext cx="3931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algoritmus A* a jeho modifikace</a:t>
            </a:r>
            <a:endParaRPr lang="cs-CZ" b="0" dirty="0"/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864042" y="308159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1022442" y="2636912"/>
            <a:ext cx="26350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b="0" dirty="0" smtClean="0"/>
              <a:t>greedy best-first search</a:t>
            </a:r>
            <a:endParaRPr lang="en-US" b="0" dirty="0"/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864042" y="27720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353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  <p:bldP spid="40" grpId="0" animBg="1"/>
      <p:bldP spid="41" grpId="0"/>
      <p:bldP spid="53" grpId="0" animBg="1"/>
      <p:bldP spid="56" grpId="0"/>
      <p:bldP spid="23" grpId="0" animBg="1"/>
      <p:bldP spid="24" grpId="0"/>
      <p:bldP spid="28" grpId="0"/>
      <p:bldP spid="29" grpId="0" animBg="1"/>
      <p:bldP spid="34" grpId="0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Hladov</a:t>
            </a:r>
            <a:r>
              <a:rPr lang="cs-CZ" sz="2000" dirty="0"/>
              <a:t>é</a:t>
            </a:r>
            <a:r>
              <a:rPr lang="cs-CZ" sz="2000" dirty="0" smtClean="0"/>
              <a:t> heuristické hledání</a:t>
            </a:r>
            <a:endParaRPr lang="cs-CZ" sz="2000" dirty="0"/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569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Greedy best-first search</a:t>
            </a:r>
            <a:endParaRPr lang="en-US" i="1" dirty="0"/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671772"/>
            <a:ext cx="18429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hodnotící funkce:</a:t>
            </a:r>
            <a:endParaRPr lang="cs-CZ" b="0" dirty="0"/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7977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74870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strategie: expanduj stav, který pravděpodobně povede nejrychleji k cíli</a:t>
            </a:r>
            <a:endParaRPr lang="cs-CZ" b="0" dirty="0"/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72456"/>
              </p:ext>
            </p:extLst>
          </p:nvPr>
        </p:nvGraphicFramePr>
        <p:xfrm>
          <a:off x="2270125" y="1720850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1143000" imgH="304560" progId="Equation.DSMT4">
                  <p:embed/>
                </p:oleObj>
              </mc:Choice>
              <mc:Fallback>
                <p:oleObj name="Equation" r:id="rId4" imgW="1143000" imgH="3045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720850"/>
                        <a:ext cx="1143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40800" y="1980129"/>
            <a:ext cx="7365982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kde:</a:t>
            </a: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cs-CZ" b="0" i="1" dirty="0" smtClean="0"/>
              <a:t>h</a:t>
            </a:r>
            <a:r>
              <a:rPr lang="cs-CZ" b="0" dirty="0" smtClean="0"/>
              <a:t>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/>
              <a:t>)	</a:t>
            </a:r>
            <a:r>
              <a:rPr lang="cs-CZ" b="0" dirty="0" smtClean="0"/>
              <a:t>odhad ceny </a:t>
            </a:r>
            <a:r>
              <a:rPr lang="cs-CZ" b="0" dirty="0"/>
              <a:t>cesty z </a:t>
            </a:r>
            <a:r>
              <a:rPr lang="cs-CZ" b="0" dirty="0" smtClean="0"/>
              <a:t>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/>
              <a:t> </a:t>
            </a:r>
            <a:r>
              <a:rPr lang="cs-CZ" b="0" dirty="0" smtClean="0"/>
              <a:t>do nejbližšího cílového vrcholu (stavu)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0813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8" grpId="0"/>
      <p:bldP spid="199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71025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Reprezentace úlohy pro počítačové zpracování</a:t>
            </a:r>
            <a:endParaRPr lang="cs-CZ" sz="2000" dirty="0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43600" y="1938318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node.state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702005" y="1938318"/>
            <a:ext cx="47357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popisuje konfiguraci světa (odpovídá stavu </a:t>
            </a:r>
            <a:r>
              <a:rPr lang="cs-CZ" b="0" i="1" dirty="0" err="1" smtClean="0"/>
              <a:t>s</a:t>
            </a:r>
            <a:r>
              <a:rPr lang="cs-CZ" b="0" dirty="0" err="1" smtClean="0">
                <a:sym typeface="Symbol"/>
              </a:rPr>
              <a:t></a:t>
            </a:r>
            <a:r>
              <a:rPr lang="cs-CZ" b="0" i="1" dirty="0" err="1" smtClean="0">
                <a:sym typeface="Symbol"/>
              </a:rPr>
              <a:t>S</a:t>
            </a:r>
            <a:r>
              <a:rPr lang="cs-CZ" b="0" dirty="0" smtClean="0">
                <a:sym typeface="Symbol"/>
              </a:rPr>
              <a:t>)</a:t>
            </a:r>
            <a:endParaRPr lang="cs-CZ" b="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699792" y="2276872"/>
            <a:ext cx="55871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identifikátor </a:t>
            </a:r>
            <a:r>
              <a:rPr lang="cs-CZ" b="0" dirty="0" smtClean="0"/>
              <a:t>bezprostředního předchůdce vrcholu</a:t>
            </a:r>
            <a:endParaRPr lang="cs-CZ" b="0" dirty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43600" y="2276872"/>
            <a:ext cx="1872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node.parent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125946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Reprezentace „stavů“ v paměti počítače</a:t>
            </a:r>
            <a:endParaRPr lang="cs-CZ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43600" y="2586390"/>
            <a:ext cx="1731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node.action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711317" y="2586390"/>
            <a:ext cx="616707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akce </a:t>
            </a:r>
            <a:r>
              <a:rPr lang="cs-CZ" b="0" i="1" dirty="0" err="1" smtClean="0"/>
              <a:t>a</a:t>
            </a:r>
            <a:r>
              <a:rPr lang="cs-CZ" b="0" dirty="0" err="1" smtClean="0">
                <a:sym typeface="Symbol"/>
              </a:rPr>
              <a:t></a:t>
            </a:r>
            <a:r>
              <a:rPr lang="cs-CZ" b="0" i="1" dirty="0" err="1" smtClean="0">
                <a:sym typeface="Symbol"/>
              </a:rPr>
              <a:t>A</a:t>
            </a:r>
            <a:r>
              <a:rPr lang="cs-CZ" b="0" dirty="0" smtClean="0"/>
              <a:t>, která vedla k přechodu z rodiče na současný vrchol</a:t>
            </a:r>
            <a:endParaRPr lang="cs-CZ" b="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43600" y="1650286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7030A0"/>
                </a:solidFill>
              </a:rPr>
              <a:t>node.id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99924" y="1650286"/>
            <a:ext cx="41043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jednoznačný identifikátor vrcholu, např.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/>
              <a:t> </a:t>
            </a:r>
            <a:endParaRPr lang="cs-CZ" b="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539552" y="2924944"/>
            <a:ext cx="166589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node.pathEval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695744" y="2932979"/>
            <a:ext cx="617859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odhad ceny cesty z počátečního vrcholu přes vrchol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/>
              <a:t> </a:t>
            </a:r>
            <a:r>
              <a:rPr lang="cs-CZ" b="0" dirty="0" smtClean="0"/>
              <a:t>do nejbližšího cílového stavu</a:t>
            </a:r>
            <a:endParaRPr lang="cs-CZ" b="0" dirty="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707269" y="3429000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vrchol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 vyjádřeno funkcí f(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)</a:t>
            </a:r>
            <a:endParaRPr lang="cs-CZ" b="0" i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40000" y="2926800"/>
            <a:ext cx="166589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node.pathCost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2696400" y="2934000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 z kořene (počátečního stavu) k tomuto stavu</a:t>
            </a:r>
            <a:endParaRPr lang="cs-CZ" b="0" dirty="0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711317" y="3160018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vrchol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 vyjádřeno funkcí g(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)</a:t>
            </a:r>
            <a:endParaRPr lang="cs-CZ" b="0" i="1" dirty="0"/>
          </a:p>
        </p:txBody>
      </p:sp>
    </p:spTree>
    <p:extLst>
      <p:ext uri="{BB962C8B-B14F-4D97-AF65-F5344CB8AC3E}">
        <p14:creationId xmlns:p14="http://schemas.microsoft.com/office/powerpoint/2010/main" val="9816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24" grpId="0"/>
      <p:bldP spid="26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Zaoblený obdélník 8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  <a:endParaRPr lang="cs-CZ" sz="2000" dirty="0"/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60000" y="1695847"/>
            <a:ext cx="8697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 smtClean="0"/>
              <a:t>Hrací deska má 5 polí – dvě pole jsou obsazena bílými a dvě černými kameny (prázdné pole je označeno červeně). Počáteční uspořádání kamenů je:</a:t>
            </a:r>
            <a:endParaRPr lang="cs-CZ" altLang="cs-CZ" sz="1600" b="0" dirty="0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539750" y="3356992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1.	Je-li sousední pole prázdné, může se kámen do tohoto pole </a:t>
            </a:r>
            <a:r>
              <a:rPr lang="cs-CZ" altLang="cs-CZ" sz="1600" b="0" dirty="0" smtClean="0"/>
              <a:t>přesunout, cena: 1.</a:t>
            </a:r>
            <a:endParaRPr lang="cs-CZ" altLang="cs-CZ" sz="1600" b="0" dirty="0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39750" y="3623692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2.	Je-li pole ob jeden kámen prázdné, může kámen přeskočit</a:t>
            </a:r>
            <a:r>
              <a:rPr lang="en-US" altLang="cs-CZ" sz="1600" b="0" dirty="0"/>
              <a:t> </a:t>
            </a:r>
            <a:r>
              <a:rPr lang="cs-CZ" altLang="cs-CZ" sz="1600" b="0" dirty="0"/>
              <a:t>do volného pole, </a:t>
            </a:r>
            <a:r>
              <a:rPr lang="cs-CZ" altLang="cs-CZ" sz="1600" b="0" dirty="0" smtClean="0"/>
              <a:t>cena: </a:t>
            </a:r>
            <a:r>
              <a:rPr lang="cs-CZ" altLang="cs-CZ" sz="1600" b="0" dirty="0"/>
              <a:t>1.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39750" y="3899917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3.	Je-li pole ob dva kameny prázdné, může kámen přeskočit do volného </a:t>
            </a:r>
            <a:r>
              <a:rPr lang="cs-CZ" altLang="cs-CZ" sz="1600" b="0" dirty="0" smtClean="0"/>
              <a:t>pole</a:t>
            </a:r>
            <a:r>
              <a:rPr lang="cs-CZ" altLang="cs-CZ" sz="1600" b="0" dirty="0"/>
              <a:t>, cena: </a:t>
            </a:r>
            <a:r>
              <a:rPr lang="cs-CZ" altLang="cs-CZ" sz="1600" b="0" dirty="0" smtClean="0"/>
              <a:t>2.</a:t>
            </a:r>
            <a:endParaRPr lang="cs-CZ" altLang="cs-CZ" sz="1600" b="0" dirty="0"/>
          </a:p>
        </p:txBody>
      </p:sp>
      <p:sp>
        <p:nvSpPr>
          <p:cNvPr id="92" name="Obdélník 91"/>
          <p:cNvSpPr/>
          <p:nvPr/>
        </p:nvSpPr>
        <p:spPr>
          <a:xfrm>
            <a:off x="5469196" y="2361978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bdélník 92"/>
          <p:cNvSpPr/>
          <p:nvPr/>
        </p:nvSpPr>
        <p:spPr>
          <a:xfrm>
            <a:off x="5469196" y="2568341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4" name="Obdélník 93"/>
          <p:cNvSpPr/>
          <p:nvPr/>
        </p:nvSpPr>
        <p:spPr>
          <a:xfrm>
            <a:off x="5469196" y="2786135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5757228" y="2276872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bílá kostka</a:t>
            </a:r>
            <a:endParaRPr lang="cs-CZ" sz="1600" b="0" dirty="0"/>
          </a:p>
        </p:txBody>
      </p: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5770576" y="2492896"/>
            <a:ext cx="1348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černá kostka</a:t>
            </a:r>
            <a:endParaRPr lang="cs-CZ" sz="1600" b="0" dirty="0"/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757228" y="2708920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prázdné pole</a:t>
            </a:r>
            <a:endParaRPr lang="cs-CZ" sz="1600" b="0" dirty="0"/>
          </a:p>
        </p:txBody>
      </p:sp>
      <p:graphicFrame>
        <p:nvGraphicFramePr>
          <p:cNvPr id="10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36889"/>
              </p:ext>
            </p:extLst>
          </p:nvPr>
        </p:nvGraphicFramePr>
        <p:xfrm>
          <a:off x="2833347" y="2492896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360000" y="3068960"/>
            <a:ext cx="3581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altLang="cs-CZ" b="0" dirty="0"/>
              <a:t>S kameny lze pohybovat následovně:</a:t>
            </a:r>
          </a:p>
        </p:txBody>
      </p:sp>
      <p:sp>
        <p:nvSpPr>
          <p:cNvPr id="104" name="Text Box 139"/>
          <p:cNvSpPr txBox="1">
            <a:spLocks noChangeArrowheads="1"/>
          </p:cNvSpPr>
          <p:nvPr/>
        </p:nvSpPr>
        <p:spPr bwMode="auto">
          <a:xfrm>
            <a:off x="360000" y="4221088"/>
            <a:ext cx="748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Cílem je aby kameny stejné barvy byly vedle sebe a bílé byly první zprava.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360000" y="4653136"/>
            <a:ext cx="478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FF0000"/>
                </a:solidFill>
              </a:rPr>
              <a:t>Navrhněte vhodnou heuristickou funkci.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60000" y="4890646"/>
            <a:ext cx="8892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>
                <a:solidFill>
                  <a:srgbClr val="339933"/>
                </a:solidFill>
              </a:rPr>
              <a:t>Nejnižší počet nesprávně obsazených polí vůči cílovým stavům (včetně prázdného).</a:t>
            </a:r>
          </a:p>
        </p:txBody>
      </p:sp>
      <p:graphicFrame>
        <p:nvGraphicFramePr>
          <p:cNvPr id="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275284"/>
              </p:ext>
            </p:extLst>
          </p:nvPr>
        </p:nvGraphicFramePr>
        <p:xfrm>
          <a:off x="1691680" y="5373216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0907779"/>
              </p:ext>
            </p:extLst>
          </p:nvPr>
        </p:nvGraphicFramePr>
        <p:xfrm>
          <a:off x="1691680" y="5631572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2933110"/>
              </p:ext>
            </p:extLst>
          </p:nvPr>
        </p:nvGraphicFramePr>
        <p:xfrm>
          <a:off x="1691680" y="5867986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88432"/>
              </p:ext>
            </p:extLst>
          </p:nvPr>
        </p:nvGraphicFramePr>
        <p:xfrm>
          <a:off x="3203848" y="5589240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447493" y="6093296"/>
            <a:ext cx="13963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cs-CZ" altLang="cs-CZ" sz="1600" dirty="0" smtClean="0"/>
              <a:t>Cílové stavy</a:t>
            </a:r>
            <a:endParaRPr lang="cs-CZ" altLang="cs-CZ" sz="1600" dirty="0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843808" y="6094800"/>
            <a:ext cx="1793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cs-CZ" altLang="cs-CZ" sz="1600" dirty="0" smtClean="0"/>
              <a:t>Hodnocený stav</a:t>
            </a:r>
            <a:endParaRPr lang="cs-CZ" altLang="cs-CZ" sz="1600" dirty="0"/>
          </a:p>
        </p:txBody>
      </p:sp>
    </p:spTree>
    <p:extLst>
      <p:ext uri="{BB962C8B-B14F-4D97-AF65-F5344CB8AC3E}">
        <p14:creationId xmlns:p14="http://schemas.microsoft.com/office/powerpoint/2010/main" val="348951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Zaoblený obdélník 8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  <a:endParaRPr lang="cs-CZ" sz="2000" dirty="0"/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60000" y="1695847"/>
            <a:ext cx="8697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 smtClean="0"/>
              <a:t>Hrací deska má 5 polí – dvě pole jsou obsazena bílými a dvě černými kameny (prázdné pole je označeno červeně). Počáteční uspořádání kamenů je:</a:t>
            </a:r>
            <a:endParaRPr lang="cs-CZ" altLang="cs-CZ" sz="1600" b="0" dirty="0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539750" y="3356992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1.	Je-li sousední pole prázdné, může se kámen do tohoto pole </a:t>
            </a:r>
            <a:r>
              <a:rPr lang="cs-CZ" altLang="cs-CZ" sz="1600" b="0" dirty="0" smtClean="0"/>
              <a:t>přesunout, cena: 1.</a:t>
            </a:r>
            <a:endParaRPr lang="cs-CZ" altLang="cs-CZ" sz="1600" b="0" dirty="0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39750" y="3623692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2.	Je-li pole ob jeden kámen prázdné, může kámen přeskočit</a:t>
            </a:r>
            <a:r>
              <a:rPr lang="en-US" altLang="cs-CZ" sz="1600" b="0" dirty="0"/>
              <a:t> </a:t>
            </a:r>
            <a:r>
              <a:rPr lang="cs-CZ" altLang="cs-CZ" sz="1600" b="0" dirty="0"/>
              <a:t>do volného pole, </a:t>
            </a:r>
            <a:r>
              <a:rPr lang="cs-CZ" altLang="cs-CZ" sz="1600" b="0" dirty="0" smtClean="0"/>
              <a:t>cena: </a:t>
            </a:r>
            <a:r>
              <a:rPr lang="cs-CZ" altLang="cs-CZ" sz="1600" b="0" dirty="0"/>
              <a:t>1.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39750" y="3899917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3.	Je-li pole ob dva kameny prázdné, může kámen přeskočit do volného </a:t>
            </a:r>
            <a:r>
              <a:rPr lang="cs-CZ" altLang="cs-CZ" sz="1600" b="0" dirty="0" smtClean="0"/>
              <a:t>pole</a:t>
            </a:r>
            <a:r>
              <a:rPr lang="cs-CZ" altLang="cs-CZ" sz="1600" b="0" dirty="0"/>
              <a:t>, cena: </a:t>
            </a:r>
            <a:r>
              <a:rPr lang="cs-CZ" altLang="cs-CZ" sz="1600" b="0" dirty="0" smtClean="0"/>
              <a:t>2.</a:t>
            </a:r>
            <a:endParaRPr lang="cs-CZ" altLang="cs-CZ" sz="1600" b="0" dirty="0"/>
          </a:p>
        </p:txBody>
      </p:sp>
      <p:sp>
        <p:nvSpPr>
          <p:cNvPr id="92" name="Obdélník 91"/>
          <p:cNvSpPr/>
          <p:nvPr/>
        </p:nvSpPr>
        <p:spPr>
          <a:xfrm>
            <a:off x="5469196" y="2361978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bdélník 92"/>
          <p:cNvSpPr/>
          <p:nvPr/>
        </p:nvSpPr>
        <p:spPr>
          <a:xfrm>
            <a:off x="5469196" y="2568341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4" name="Obdélník 93"/>
          <p:cNvSpPr/>
          <p:nvPr/>
        </p:nvSpPr>
        <p:spPr>
          <a:xfrm>
            <a:off x="5469196" y="2786135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5757228" y="2276872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bílá kostka</a:t>
            </a:r>
            <a:endParaRPr lang="cs-CZ" sz="1600" b="0" dirty="0"/>
          </a:p>
        </p:txBody>
      </p: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5770576" y="2492896"/>
            <a:ext cx="1348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černá kostka</a:t>
            </a:r>
            <a:endParaRPr lang="cs-CZ" sz="1600" b="0" dirty="0"/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757228" y="2708920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prázdné pole</a:t>
            </a:r>
            <a:endParaRPr lang="cs-CZ" sz="1600" b="0" dirty="0"/>
          </a:p>
        </p:txBody>
      </p:sp>
      <p:graphicFrame>
        <p:nvGraphicFramePr>
          <p:cNvPr id="10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90472"/>
              </p:ext>
            </p:extLst>
          </p:nvPr>
        </p:nvGraphicFramePr>
        <p:xfrm>
          <a:off x="2833347" y="2492896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360000" y="3068960"/>
            <a:ext cx="3581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altLang="cs-CZ" b="0" dirty="0"/>
              <a:t>S kameny lze pohybovat následovně:</a:t>
            </a:r>
          </a:p>
        </p:txBody>
      </p:sp>
      <p:sp>
        <p:nvSpPr>
          <p:cNvPr id="104" name="Text Box 139"/>
          <p:cNvSpPr txBox="1">
            <a:spLocks noChangeArrowheads="1"/>
          </p:cNvSpPr>
          <p:nvPr/>
        </p:nvSpPr>
        <p:spPr bwMode="auto">
          <a:xfrm>
            <a:off x="360000" y="4221088"/>
            <a:ext cx="748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Cílem je aby kameny stejné barvy byly vedle sebe a bílé byly první zprava.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360000" y="4653136"/>
            <a:ext cx="478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FF0000"/>
                </a:solidFill>
              </a:rPr>
              <a:t>Navrhněte vhodnou heuristickou funkci.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60000" y="4890646"/>
            <a:ext cx="83981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339933"/>
                </a:solidFill>
              </a:rPr>
              <a:t>Nejnižší počet nesprávně obsazených polí vůči cílovým stavům (včetně prázdného).</a:t>
            </a:r>
            <a:endParaRPr lang="cs-CZ" altLang="cs-CZ" sz="1600" dirty="0">
              <a:solidFill>
                <a:srgbClr val="339933"/>
              </a:solidFill>
            </a:endParaRPr>
          </a:p>
        </p:txBody>
      </p:sp>
      <p:graphicFrame>
        <p:nvGraphicFramePr>
          <p:cNvPr id="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53260537"/>
              </p:ext>
            </p:extLst>
          </p:nvPr>
        </p:nvGraphicFramePr>
        <p:xfrm>
          <a:off x="1691680" y="5373216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330798"/>
              </p:ext>
            </p:extLst>
          </p:nvPr>
        </p:nvGraphicFramePr>
        <p:xfrm>
          <a:off x="1691680" y="5631572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7275379"/>
              </p:ext>
            </p:extLst>
          </p:nvPr>
        </p:nvGraphicFramePr>
        <p:xfrm>
          <a:off x="1691680" y="5867986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0439"/>
              </p:ext>
            </p:extLst>
          </p:nvPr>
        </p:nvGraphicFramePr>
        <p:xfrm>
          <a:off x="3203848" y="5589240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90176"/>
              </p:ext>
            </p:extLst>
          </p:nvPr>
        </p:nvGraphicFramePr>
        <p:xfrm>
          <a:off x="4466431" y="558924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0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431" y="5589240"/>
                        <a:ext cx="482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k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61771"/>
              </p:ext>
            </p:extLst>
          </p:nvPr>
        </p:nvGraphicFramePr>
        <p:xfrm>
          <a:off x="2699792" y="532978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329783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438272"/>
              </p:ext>
            </p:extLst>
          </p:nvPr>
        </p:nvGraphicFramePr>
        <p:xfrm>
          <a:off x="2700338" y="561022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k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10225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07809"/>
              </p:ext>
            </p:extLst>
          </p:nvPr>
        </p:nvGraphicFramePr>
        <p:xfrm>
          <a:off x="2700338" y="584041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152280" imgH="215640" progId="Equation.DSMT4">
                  <p:embed/>
                </p:oleObj>
              </mc:Choice>
              <mc:Fallback>
                <p:oleObj name="Equation" r:id="rId9" imgW="152280" imgH="21564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4041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1447493" y="6093296"/>
            <a:ext cx="13963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cs-CZ" altLang="cs-CZ" sz="1600" dirty="0" smtClean="0"/>
              <a:t>Cílové stavy</a:t>
            </a:r>
            <a:endParaRPr lang="cs-CZ" altLang="cs-CZ" sz="1600" dirty="0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2843808" y="6094800"/>
            <a:ext cx="1793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cs-CZ" altLang="cs-CZ" sz="1600" dirty="0" smtClean="0"/>
              <a:t>Hodnocený stav</a:t>
            </a:r>
            <a:endParaRPr lang="cs-CZ" altLang="cs-CZ" sz="1600" dirty="0"/>
          </a:p>
        </p:txBody>
      </p:sp>
    </p:spTree>
    <p:extLst>
      <p:ext uri="{BB962C8B-B14F-4D97-AF65-F5344CB8AC3E}">
        <p14:creationId xmlns:p14="http://schemas.microsoft.com/office/powerpoint/2010/main" val="8227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aoblený obdélník 36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0548009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5968880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0697298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7933951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grpSp>
        <p:nvGrpSpPr>
          <p:cNvPr id="164" name="Skupina 163"/>
          <p:cNvGrpSpPr/>
          <p:nvPr/>
        </p:nvGrpSpPr>
        <p:grpSpPr>
          <a:xfrm>
            <a:off x="332764" y="4880705"/>
            <a:ext cx="1506024" cy="388125"/>
            <a:chOff x="321085" y="6405435"/>
            <a:chExt cx="1506024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88536915"/>
              </p:ext>
            </p:extLst>
          </p:nvPr>
        </p:nvGraphicFramePr>
        <p:xfrm>
          <a:off x="627373" y="502472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aphicFrame>
        <p:nvGraphicFramePr>
          <p:cNvPr id="1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1979616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Zaoblený obdélník 137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53669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81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Zaoblený obdélník 98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19139631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72096286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0075100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0043037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01356720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46518064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4534479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8224641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50976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98902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624590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86648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55907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91717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Skupina 65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71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72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73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7897641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Skupina 74"/>
          <p:cNvGrpSpPr/>
          <p:nvPr/>
        </p:nvGrpSpPr>
        <p:grpSpPr>
          <a:xfrm>
            <a:off x="3312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0184732"/>
              </p:ext>
            </p:extLst>
          </p:nvPr>
        </p:nvGraphicFramePr>
        <p:xfrm>
          <a:off x="625628" y="502660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Skupina 82"/>
          <p:cNvGrpSpPr/>
          <p:nvPr/>
        </p:nvGrpSpPr>
        <p:grpSpPr>
          <a:xfrm>
            <a:off x="1699200" y="4881600"/>
            <a:ext cx="1506024" cy="388125"/>
            <a:chOff x="6009079" y="4871781"/>
            <a:chExt cx="1506024" cy="388125"/>
          </a:xfrm>
        </p:grpSpPr>
        <p:sp>
          <p:nvSpPr>
            <p:cNvPr id="84" name="Zaoblený obdélník 83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86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8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9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57626179"/>
              </p:ext>
            </p:extLst>
          </p:nvPr>
        </p:nvGraphicFramePr>
        <p:xfrm>
          <a:off x="1995492" y="503352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" name="Skupina 91"/>
          <p:cNvGrpSpPr/>
          <p:nvPr/>
        </p:nvGrpSpPr>
        <p:grpSpPr>
          <a:xfrm>
            <a:off x="3060000" y="4881600"/>
            <a:ext cx="1506024" cy="388125"/>
            <a:chOff x="1707060" y="4888824"/>
            <a:chExt cx="1506024" cy="388125"/>
          </a:xfrm>
        </p:grpSpPr>
        <p:sp>
          <p:nvSpPr>
            <p:cNvPr id="93" name="Zaoblený obdélník 92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8167777"/>
              </p:ext>
            </p:extLst>
          </p:nvPr>
        </p:nvGraphicFramePr>
        <p:xfrm>
          <a:off x="3373307" y="502255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94797"/>
              </p:ext>
            </p:extLst>
          </p:nvPr>
        </p:nvGraphicFramePr>
        <p:xfrm>
          <a:off x="3814763" y="19605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Objek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19605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91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6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aoblený obdélník 177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71000537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393902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91579869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87495238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46108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2289774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3063166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37055589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17559594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69944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91255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25917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0" imgW="190500" imgH="279400" progId="Equation.DSMT4">
                  <p:embed/>
                </p:oleObj>
              </mc:Choice>
              <mc:Fallback>
                <p:oleObj name="Equation" r:id="rId1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73501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19018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783927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Skupina 65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71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72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73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25031003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5" name="Skupina 134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36" name="Zaoblený obdélník 135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2814973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3" name="Skupina 142"/>
          <p:cNvGrpSpPr/>
          <p:nvPr/>
        </p:nvGrpSpPr>
        <p:grpSpPr>
          <a:xfrm>
            <a:off x="1699200" y="4881600"/>
            <a:ext cx="1506024" cy="388125"/>
            <a:chOff x="6009079" y="4871781"/>
            <a:chExt cx="1506024" cy="388125"/>
          </a:xfrm>
        </p:grpSpPr>
        <p:sp>
          <p:nvSpPr>
            <p:cNvPr id="144" name="Zaoblený obdélník 143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46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48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3282782"/>
              </p:ext>
            </p:extLst>
          </p:nvPr>
        </p:nvGraphicFramePr>
        <p:xfrm>
          <a:off x="1995492" y="503352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9" name="Skupina 168"/>
          <p:cNvGrpSpPr/>
          <p:nvPr/>
        </p:nvGrpSpPr>
        <p:grpSpPr>
          <a:xfrm>
            <a:off x="3060000" y="4881600"/>
            <a:ext cx="1506024" cy="388125"/>
            <a:chOff x="1707060" y="4888824"/>
            <a:chExt cx="1506024" cy="388125"/>
          </a:xfrm>
        </p:grpSpPr>
        <p:sp>
          <p:nvSpPr>
            <p:cNvPr id="172" name="Zaoblený obdélník 171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74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5762950"/>
              </p:ext>
            </p:extLst>
          </p:nvPr>
        </p:nvGraphicFramePr>
        <p:xfrm>
          <a:off x="3373307" y="502255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6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aoblený obdélník 110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7401883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25824298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4384233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13810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93640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01988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92451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10" imgW="190440" imgH="279360" progId="Equation.DSMT4">
                  <p:embed/>
                </p:oleObj>
              </mc:Choice>
              <mc:Fallback>
                <p:oleObj name="Equation" r:id="rId1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569068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90056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2668089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45473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2777518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0969861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00230110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2567524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94797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3895309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6533705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26865117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59809304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1874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29483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84604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24" imgW="190500" imgH="279400" progId="Equation.DSMT4">
                  <p:embed/>
                </p:oleObj>
              </mc:Choice>
              <mc:Fallback>
                <p:oleObj name="Equation" r:id="rId2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73364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97946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495998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Skupina 65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71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72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73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7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9180357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Skupina 74"/>
          <p:cNvGrpSpPr/>
          <p:nvPr/>
        </p:nvGrpSpPr>
        <p:grpSpPr>
          <a:xfrm>
            <a:off x="3312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83" name="Skupina 82"/>
          <p:cNvGrpSpPr/>
          <p:nvPr/>
        </p:nvGrpSpPr>
        <p:grpSpPr>
          <a:xfrm>
            <a:off x="1699200" y="4881600"/>
            <a:ext cx="1506024" cy="388125"/>
            <a:chOff x="6009079" y="4871781"/>
            <a:chExt cx="1506024" cy="388125"/>
          </a:xfrm>
        </p:grpSpPr>
        <p:sp>
          <p:nvSpPr>
            <p:cNvPr id="84" name="Zaoblený obdélník 83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86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8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pSp>
        <p:nvGrpSpPr>
          <p:cNvPr id="92" name="Skupina 91"/>
          <p:cNvGrpSpPr/>
          <p:nvPr/>
        </p:nvGrpSpPr>
        <p:grpSpPr>
          <a:xfrm>
            <a:off x="3060000" y="4881600"/>
            <a:ext cx="1506024" cy="388125"/>
            <a:chOff x="1707060" y="4888824"/>
            <a:chExt cx="1506024" cy="388125"/>
          </a:xfrm>
        </p:grpSpPr>
        <p:sp>
          <p:nvSpPr>
            <p:cNvPr id="93" name="Zaoblený obdélník 92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pSp>
        <p:nvGrpSpPr>
          <p:cNvPr id="135" name="Skupina 134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36" name="Zaoblený obdélník 135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3880680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9" name="Skupina 148"/>
          <p:cNvGrpSpPr/>
          <p:nvPr/>
        </p:nvGrpSpPr>
        <p:grpSpPr>
          <a:xfrm>
            <a:off x="317821" y="5338800"/>
            <a:ext cx="1506024" cy="388125"/>
            <a:chOff x="6009079" y="4871781"/>
            <a:chExt cx="1506024" cy="388125"/>
          </a:xfrm>
        </p:grpSpPr>
        <p:sp>
          <p:nvSpPr>
            <p:cNvPr id="150" name="Zaoblený obdélník 14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5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5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85278825"/>
              </p:ext>
            </p:extLst>
          </p:nvPr>
        </p:nvGraphicFramePr>
        <p:xfrm>
          <a:off x="614113" y="547524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6" name="Skupina 155"/>
          <p:cNvGrpSpPr/>
          <p:nvPr/>
        </p:nvGrpSpPr>
        <p:grpSpPr>
          <a:xfrm>
            <a:off x="1678621" y="5338800"/>
            <a:ext cx="1506024" cy="388125"/>
            <a:chOff x="1707060" y="4888824"/>
            <a:chExt cx="1506024" cy="388125"/>
          </a:xfrm>
        </p:grpSpPr>
        <p:sp>
          <p:nvSpPr>
            <p:cNvPr id="158" name="Zaoblený obdélník 157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0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74094522"/>
              </p:ext>
            </p:extLst>
          </p:nvPr>
        </p:nvGraphicFramePr>
        <p:xfrm>
          <a:off x="1972878" y="54642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4795356"/>
              </p:ext>
            </p:extLst>
          </p:nvPr>
        </p:nvGraphicFramePr>
        <p:xfrm>
          <a:off x="630717" y="501874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0550298"/>
              </p:ext>
            </p:extLst>
          </p:nvPr>
        </p:nvGraphicFramePr>
        <p:xfrm>
          <a:off x="1987927" y="503208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20520365"/>
              </p:ext>
            </p:extLst>
          </p:nvPr>
        </p:nvGraphicFramePr>
        <p:xfrm>
          <a:off x="3347864" y="50260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4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Zaoblený obdélník 237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4839194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8820777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84444684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15613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228631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1896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04235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10" imgW="190440" imgH="279360" progId="Equation.DSMT4">
                  <p:embed/>
                </p:oleObj>
              </mc:Choice>
              <mc:Fallback>
                <p:oleObj name="Equation" r:id="rId1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88176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96567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9948924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54482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8139647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838934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18864073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4053230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610426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6500399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4937065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5244334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40971307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88778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83974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54765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24" imgW="190500" imgH="279400" progId="Equation.DSMT4">
                  <p:embed/>
                </p:oleObj>
              </mc:Choice>
              <mc:Fallback>
                <p:oleObj name="Equation" r:id="rId2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47467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93715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30463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5" name="Skupina 74"/>
          <p:cNvGrpSpPr/>
          <p:nvPr/>
        </p:nvGrpSpPr>
        <p:grpSpPr>
          <a:xfrm>
            <a:off x="73728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3180813"/>
              </p:ext>
            </p:extLst>
          </p:nvPr>
        </p:nvGraphicFramePr>
        <p:xfrm>
          <a:off x="7668344" y="50188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6344115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4834203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4" name="Skupina 193"/>
          <p:cNvGrpSpPr/>
          <p:nvPr/>
        </p:nvGrpSpPr>
        <p:grpSpPr>
          <a:xfrm>
            <a:off x="1699200" y="4881600"/>
            <a:ext cx="1506024" cy="388125"/>
            <a:chOff x="6009079" y="4871781"/>
            <a:chExt cx="1506024" cy="388125"/>
          </a:xfrm>
        </p:grpSpPr>
        <p:sp>
          <p:nvSpPr>
            <p:cNvPr id="195" name="Zaoblený obdélník 194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8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pSp>
        <p:nvGrpSpPr>
          <p:cNvPr id="200" name="Skupina 199"/>
          <p:cNvGrpSpPr/>
          <p:nvPr/>
        </p:nvGrpSpPr>
        <p:grpSpPr>
          <a:xfrm>
            <a:off x="3060000" y="4881600"/>
            <a:ext cx="1506024" cy="388125"/>
            <a:chOff x="1707060" y="4888824"/>
            <a:chExt cx="1506024" cy="388125"/>
          </a:xfrm>
        </p:grpSpPr>
        <p:sp>
          <p:nvSpPr>
            <p:cNvPr id="201" name="Zaoblený obdélník 200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pSp>
        <p:nvGrpSpPr>
          <p:cNvPr id="220" name="Skupina 219"/>
          <p:cNvGrpSpPr/>
          <p:nvPr/>
        </p:nvGrpSpPr>
        <p:grpSpPr>
          <a:xfrm>
            <a:off x="317821" y="5338800"/>
            <a:ext cx="1506024" cy="388125"/>
            <a:chOff x="6009079" y="4871781"/>
            <a:chExt cx="1506024" cy="388125"/>
          </a:xfrm>
        </p:grpSpPr>
        <p:sp>
          <p:nvSpPr>
            <p:cNvPr id="221" name="Zaoblený obdélník 220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23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224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25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22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8986346"/>
              </p:ext>
            </p:extLst>
          </p:nvPr>
        </p:nvGraphicFramePr>
        <p:xfrm>
          <a:off x="614113" y="547524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7" name="Skupina 226"/>
          <p:cNvGrpSpPr/>
          <p:nvPr/>
        </p:nvGrpSpPr>
        <p:grpSpPr>
          <a:xfrm>
            <a:off x="1678621" y="5338800"/>
            <a:ext cx="1506024" cy="388125"/>
            <a:chOff x="1707060" y="4888824"/>
            <a:chExt cx="1506024" cy="388125"/>
          </a:xfrm>
        </p:grpSpPr>
        <p:sp>
          <p:nvSpPr>
            <p:cNvPr id="228" name="Zaoblený obdélník 227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30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232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33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23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3145954"/>
              </p:ext>
            </p:extLst>
          </p:nvPr>
        </p:nvGraphicFramePr>
        <p:xfrm>
          <a:off x="1972878" y="54642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62497729"/>
              </p:ext>
            </p:extLst>
          </p:nvPr>
        </p:nvGraphicFramePr>
        <p:xfrm>
          <a:off x="1987927" y="503208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1407368"/>
              </p:ext>
            </p:extLst>
          </p:nvPr>
        </p:nvGraphicFramePr>
        <p:xfrm>
          <a:off x="3347864" y="50260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3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</a:t>
            </a:r>
            <a:r>
              <a:rPr lang="cs-CZ" sz="2000" dirty="0" smtClean="0"/>
              <a:t>dle ceny</a:t>
            </a:r>
            <a:endParaRPr lang="cs-CZ" sz="2000" dirty="0"/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40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Uniform-</a:t>
            </a:r>
            <a:r>
              <a:rPr lang="cs-CZ" i="1" dirty="0" smtClean="0"/>
              <a:t>C</a:t>
            </a:r>
            <a:r>
              <a:rPr lang="en-US" i="1" dirty="0" err="1" smtClean="0"/>
              <a:t>ost</a:t>
            </a:r>
            <a:r>
              <a:rPr lang="en-US" i="1" dirty="0" smtClean="0"/>
              <a:t> </a:t>
            </a:r>
            <a:r>
              <a:rPr lang="cs-CZ" i="1" dirty="0" smtClean="0"/>
              <a:t>S</a:t>
            </a:r>
            <a:r>
              <a:rPr lang="en-US" i="1" dirty="0" err="1" smtClean="0"/>
              <a:t>earch</a:t>
            </a:r>
            <a:r>
              <a:rPr lang="cs-CZ" i="1" dirty="0" smtClean="0"/>
              <a:t> </a:t>
            </a:r>
            <a:r>
              <a:rPr lang="en-US" i="1" dirty="0" smtClean="0"/>
              <a:t>(</a:t>
            </a:r>
            <a:r>
              <a:rPr lang="cs-CZ" i="1" dirty="0" smtClean="0"/>
              <a:t>UCS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167177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strategie: expanduje se stav s </a:t>
            </a:r>
            <a:r>
              <a:rPr lang="cs-CZ" b="0" u="sng" dirty="0"/>
              <a:t>nejmenší</a:t>
            </a:r>
            <a:r>
              <a:rPr lang="cs-CZ" b="0" dirty="0"/>
              <a:t> </a:t>
            </a:r>
            <a:r>
              <a:rPr lang="cs-CZ" b="0" dirty="0" smtClean="0"/>
              <a:t>cenou cesty</a:t>
            </a:r>
            <a:endParaRPr lang="cs-CZ" b="0" dirty="0"/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17977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1362254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modifikace BFS zohledňující cenu cesty</a:t>
            </a:r>
            <a:endParaRPr lang="cs-CZ" b="0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640800" y="4730016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realizace: jako </a:t>
            </a:r>
            <a:r>
              <a:rPr lang="cs-CZ" dirty="0" smtClean="0"/>
              <a:t>prioritní řada </a:t>
            </a:r>
            <a:r>
              <a:rPr lang="cs-CZ" b="0" dirty="0" smtClean="0"/>
              <a:t>seřazená dle </a:t>
            </a:r>
            <a:r>
              <a:rPr lang="cs-CZ" b="0" i="1" dirty="0" smtClean="0"/>
              <a:t>g</a:t>
            </a:r>
            <a:endParaRPr lang="cs-CZ" b="0" i="1" dirty="0"/>
          </a:p>
        </p:txBody>
      </p:sp>
      <p:sp>
        <p:nvSpPr>
          <p:cNvPr id="191" name="Zaoblený obdélník 190"/>
          <p:cNvSpPr/>
          <p:nvPr/>
        </p:nvSpPr>
        <p:spPr bwMode="auto">
          <a:xfrm>
            <a:off x="482400" y="487213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40800" y="5034662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založen na upravené grafové verzi obecného algoritmu pro hledání</a:t>
            </a:r>
            <a:endParaRPr lang="cs-CZ" b="0" i="1" dirty="0"/>
          </a:p>
        </p:txBody>
      </p:sp>
      <p:sp>
        <p:nvSpPr>
          <p:cNvPr id="19" name="Zaoblený obdélník 18"/>
          <p:cNvSpPr/>
          <p:nvPr/>
        </p:nvSpPr>
        <p:spPr bwMode="auto">
          <a:xfrm>
            <a:off x="482400" y="51767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40800" y="196535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cesty:</a:t>
            </a:r>
            <a:endParaRPr lang="cs-CZ" b="0" dirty="0"/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482400" y="2091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976538"/>
              </p:ext>
            </p:extLst>
          </p:nvPr>
        </p:nvGraphicFramePr>
        <p:xfrm>
          <a:off x="755576" y="2303910"/>
          <a:ext cx="5067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4" imgW="5067000" imgH="355320" progId="Equation.DSMT4">
                  <p:embed/>
                </p:oleObj>
              </mc:Choice>
              <mc:Fallback>
                <p:oleObj name="Equation" r:id="rId4" imgW="5067000" imgH="35532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03910"/>
                        <a:ext cx="5067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74115"/>
              </p:ext>
            </p:extLst>
          </p:nvPr>
        </p:nvGraphicFramePr>
        <p:xfrm>
          <a:off x="2266644" y="3064228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6" imgW="520560" imgH="304560" progId="Equation.DSMT4">
                  <p:embed/>
                </p:oleObj>
              </mc:Choice>
              <mc:Fallback>
                <p:oleObj name="Equation" r:id="rId6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6644" y="3064228"/>
                        <a:ext cx="52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204000" y="3039999"/>
            <a:ext cx="394013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 od počátku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i="1" baseline="-25000" dirty="0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3204000" y="3404617"/>
            <a:ext cx="394013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cena cesty od počátku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j</a:t>
            </a:r>
            <a:endParaRPr lang="cs-CZ" i="1" baseline="-25000" dirty="0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04516"/>
              </p:ext>
            </p:extLst>
          </p:nvPr>
        </p:nvGraphicFramePr>
        <p:xfrm>
          <a:off x="2269211" y="3789040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8" imgW="914400" imgH="355320" progId="Equation.DSMT4">
                  <p:embed/>
                </p:oleObj>
              </mc:Choice>
              <mc:Fallback>
                <p:oleObj name="Equation" r:id="rId8" imgW="914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9211" y="3789040"/>
                        <a:ext cx="914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204000" y="3750940"/>
            <a:ext cx="550151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 z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při vykonání akce </a:t>
            </a:r>
            <a:r>
              <a:rPr lang="cs-CZ" b="0" i="1" dirty="0" smtClean="0"/>
              <a:t>a</a:t>
            </a:r>
            <a:endParaRPr lang="cs-CZ" i="1" dirty="0"/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33765"/>
              </p:ext>
            </p:extLst>
          </p:nvPr>
        </p:nvGraphicFramePr>
        <p:xfrm>
          <a:off x="2249355" y="3407128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0" imgW="533160" imgH="355320" progId="Equation.DSMT4">
                  <p:embed/>
                </p:oleObj>
              </mc:Choice>
              <mc:Fallback>
                <p:oleObj name="Equation" r:id="rId10" imgW="533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49355" y="3407128"/>
                        <a:ext cx="533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4437112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ceny přechodů mezi stavy </a:t>
            </a:r>
            <a:r>
              <a:rPr lang="cs-CZ" b="0" i="1" dirty="0" smtClean="0"/>
              <a:t>c</a:t>
            </a:r>
            <a:r>
              <a:rPr lang="cs-CZ" b="0" dirty="0" smtClean="0"/>
              <a:t> jsou </a:t>
            </a:r>
            <a:r>
              <a:rPr lang="cs-CZ" dirty="0" smtClean="0"/>
              <a:t>nezáporné</a:t>
            </a:r>
            <a:endParaRPr lang="cs-CZ" i="1" dirty="0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482400" y="456275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763688" y="2776210"/>
            <a:ext cx="394013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kde:</a:t>
            </a:r>
            <a:endParaRPr lang="cs-CZ" i="1" baseline="-25000" dirty="0"/>
          </a:p>
        </p:txBody>
      </p:sp>
    </p:spTree>
    <p:extLst>
      <p:ext uri="{BB962C8B-B14F-4D97-AF65-F5344CB8AC3E}">
        <p14:creationId xmlns:p14="http://schemas.microsoft.com/office/powerpoint/2010/main" val="21586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/>
      <p:bldP spid="69" grpId="0" animBg="1"/>
      <p:bldP spid="72" grpId="0"/>
      <p:bldP spid="191" grpId="0" animBg="1"/>
      <p:bldP spid="18" grpId="0"/>
      <p:bldP spid="19" grpId="0" animBg="1"/>
      <p:bldP spid="20" grpId="0"/>
      <p:bldP spid="21" grpId="0" animBg="1"/>
      <p:bldP spid="24" grpId="0"/>
      <p:bldP spid="26" grpId="0"/>
      <p:bldP spid="28" grpId="0"/>
      <p:bldP spid="30" grpId="0"/>
      <p:bldP spid="31" grpId="0" animBg="1"/>
      <p:bldP spid="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Zaoblený obdélník 140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11" name="Přímá spojnice se šipkou 110"/>
          <p:cNvCxnSpPr>
            <a:endCxn id="116" idx="0"/>
          </p:cNvCxnSpPr>
          <p:nvPr/>
        </p:nvCxnSpPr>
        <p:spPr bwMode="auto">
          <a:xfrm flipH="1">
            <a:off x="1961560" y="3264362"/>
            <a:ext cx="577874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Přímá spojnice se šipkou 111"/>
          <p:cNvCxnSpPr>
            <a:endCxn id="142" idx="0"/>
          </p:cNvCxnSpPr>
          <p:nvPr/>
        </p:nvCxnSpPr>
        <p:spPr bwMode="auto">
          <a:xfrm>
            <a:off x="2539434" y="3264362"/>
            <a:ext cx="75228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3" name="Přímá spojnice se šipkou 112"/>
          <p:cNvCxnSpPr>
            <a:endCxn id="143" idx="0"/>
          </p:cNvCxnSpPr>
          <p:nvPr/>
        </p:nvCxnSpPr>
        <p:spPr bwMode="auto">
          <a:xfrm>
            <a:off x="2539434" y="3264362"/>
            <a:ext cx="8324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4" name="Přímá spojnice se šipkou 113"/>
          <p:cNvCxnSpPr>
            <a:endCxn id="115" idx="0"/>
          </p:cNvCxnSpPr>
          <p:nvPr/>
        </p:nvCxnSpPr>
        <p:spPr bwMode="auto">
          <a:xfrm flipH="1">
            <a:off x="1313608" y="3264362"/>
            <a:ext cx="12258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5050770"/>
              </p:ext>
            </p:extLst>
          </p:nvPr>
        </p:nvGraphicFramePr>
        <p:xfrm>
          <a:off x="1043608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503355"/>
              </p:ext>
            </p:extLst>
          </p:nvPr>
        </p:nvGraphicFramePr>
        <p:xfrm>
          <a:off x="16915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5361262"/>
              </p:ext>
            </p:extLst>
          </p:nvPr>
        </p:nvGraphicFramePr>
        <p:xfrm>
          <a:off x="2344662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0337311"/>
              </p:ext>
            </p:extLst>
          </p:nvPr>
        </p:nvGraphicFramePr>
        <p:xfrm>
          <a:off x="31018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93311"/>
              </p:ext>
            </p:extLst>
          </p:nvPr>
        </p:nvGraphicFramePr>
        <p:xfrm>
          <a:off x="1366034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34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63446"/>
              </p:ext>
            </p:extLst>
          </p:nvPr>
        </p:nvGraphicFramePr>
        <p:xfrm>
          <a:off x="1953674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674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485888"/>
              </p:ext>
            </p:extLst>
          </p:nvPr>
        </p:nvGraphicFramePr>
        <p:xfrm>
          <a:off x="2591844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844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13314"/>
              </p:ext>
            </p:extLst>
          </p:nvPr>
        </p:nvGraphicFramePr>
        <p:xfrm>
          <a:off x="3167908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08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Zaoblený obdélník 147"/>
          <p:cNvSpPr/>
          <p:nvPr/>
        </p:nvSpPr>
        <p:spPr bwMode="auto">
          <a:xfrm>
            <a:off x="2258098" y="372725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Zaoblený obdélník 167"/>
          <p:cNvSpPr/>
          <p:nvPr/>
        </p:nvSpPr>
        <p:spPr bwMode="auto">
          <a:xfrm>
            <a:off x="3023768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9" name="Objek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34178"/>
              </p:ext>
            </p:extLst>
          </p:nvPr>
        </p:nvGraphicFramePr>
        <p:xfrm>
          <a:off x="2235726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26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02378"/>
              </p:ext>
            </p:extLst>
          </p:nvPr>
        </p:nvGraphicFramePr>
        <p:xfrm>
          <a:off x="3017731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31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1737523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8869832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6621603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45679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22123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35501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08438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22" imgW="190440" imgH="279360" progId="Equation.DSMT4">
                  <p:embed/>
                </p:oleObj>
              </mc:Choice>
              <mc:Fallback>
                <p:oleObj name="Equation" r:id="rId22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83239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87884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2757398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66529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7343210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6007836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5596303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551135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908773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1998643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9116495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5925756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00409344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7454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22166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13692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35" imgW="190500" imgH="279400" progId="Equation.DSMT4">
                  <p:embed/>
                </p:oleObj>
              </mc:Choice>
              <mc:Fallback>
                <p:oleObj name="Equation" r:id="rId35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44884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Equation" r:id="rId37" imgW="215640" imgH="279360" progId="Equation.DSMT4">
                  <p:embed/>
                </p:oleObj>
              </mc:Choice>
              <mc:Fallback>
                <p:oleObj name="Equation" r:id="rId3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2100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Equation" r:id="rId39" imgW="215640" imgH="279360" progId="Equation.DSMT4">
                  <p:embed/>
                </p:oleObj>
              </mc:Choice>
              <mc:Fallback>
                <p:oleObj name="Equation" r:id="rId3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65046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Equation" r:id="rId41" imgW="215640" imgH="279360" progId="Equation.DSMT4">
                  <p:embed/>
                </p:oleObj>
              </mc:Choice>
              <mc:Fallback>
                <p:oleObj name="Equation" r:id="rId4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5" name="Skupina 74"/>
          <p:cNvGrpSpPr/>
          <p:nvPr/>
        </p:nvGrpSpPr>
        <p:grpSpPr>
          <a:xfrm>
            <a:off x="73728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83" name="Skupina 82"/>
          <p:cNvGrpSpPr/>
          <p:nvPr/>
        </p:nvGrpSpPr>
        <p:grpSpPr>
          <a:xfrm>
            <a:off x="331200" y="4881600"/>
            <a:ext cx="1506024" cy="388125"/>
            <a:chOff x="6009079" y="4871781"/>
            <a:chExt cx="1506024" cy="388125"/>
          </a:xfrm>
        </p:grpSpPr>
        <p:sp>
          <p:nvSpPr>
            <p:cNvPr id="84" name="Zaoblený obdélník 83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86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8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pSp>
        <p:nvGrpSpPr>
          <p:cNvPr id="92" name="Skupina 91"/>
          <p:cNvGrpSpPr/>
          <p:nvPr/>
        </p:nvGrpSpPr>
        <p:grpSpPr>
          <a:xfrm>
            <a:off x="1699200" y="4881600"/>
            <a:ext cx="1506024" cy="388125"/>
            <a:chOff x="1707060" y="4888824"/>
            <a:chExt cx="1506024" cy="388125"/>
          </a:xfrm>
        </p:grpSpPr>
        <p:sp>
          <p:nvSpPr>
            <p:cNvPr id="93" name="Zaoblený obdélník 92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pSp>
        <p:nvGrpSpPr>
          <p:cNvPr id="149" name="Skupina 148"/>
          <p:cNvGrpSpPr/>
          <p:nvPr/>
        </p:nvGrpSpPr>
        <p:grpSpPr>
          <a:xfrm>
            <a:off x="1699200" y="5338800"/>
            <a:ext cx="1506024" cy="388125"/>
            <a:chOff x="6009079" y="4871781"/>
            <a:chExt cx="1506024" cy="388125"/>
          </a:xfrm>
        </p:grpSpPr>
        <p:sp>
          <p:nvSpPr>
            <p:cNvPr id="150" name="Zaoblený obdélník 14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5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5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9112294"/>
              </p:ext>
            </p:extLst>
          </p:nvPr>
        </p:nvGraphicFramePr>
        <p:xfrm>
          <a:off x="1991943" y="547524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6" name="Skupina 155"/>
          <p:cNvGrpSpPr/>
          <p:nvPr/>
        </p:nvGrpSpPr>
        <p:grpSpPr>
          <a:xfrm>
            <a:off x="3060000" y="5338800"/>
            <a:ext cx="1506024" cy="388125"/>
            <a:chOff x="1707060" y="4888824"/>
            <a:chExt cx="1506024" cy="388125"/>
          </a:xfrm>
        </p:grpSpPr>
        <p:sp>
          <p:nvSpPr>
            <p:cNvPr id="158" name="Zaoblený obdélník 157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0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7700470"/>
              </p:ext>
            </p:extLst>
          </p:nvPr>
        </p:nvGraphicFramePr>
        <p:xfrm>
          <a:off x="3350708" y="54642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8533317"/>
              </p:ext>
            </p:extLst>
          </p:nvPr>
        </p:nvGraphicFramePr>
        <p:xfrm>
          <a:off x="7668344" y="50188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4755289"/>
              </p:ext>
            </p:extLst>
          </p:nvPr>
        </p:nvGraphicFramePr>
        <p:xfrm>
          <a:off x="612255" y="503208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0887219"/>
              </p:ext>
            </p:extLst>
          </p:nvPr>
        </p:nvGraphicFramePr>
        <p:xfrm>
          <a:off x="2000767" y="50260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4244231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5063054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3" name="Skupina 202"/>
          <p:cNvGrpSpPr/>
          <p:nvPr/>
        </p:nvGrpSpPr>
        <p:grpSpPr>
          <a:xfrm>
            <a:off x="3060000" y="4881600"/>
            <a:ext cx="1506024" cy="388125"/>
            <a:chOff x="1707060" y="4888824"/>
            <a:chExt cx="1506024" cy="388125"/>
          </a:xfrm>
        </p:grpSpPr>
        <p:sp>
          <p:nvSpPr>
            <p:cNvPr id="204" name="Zaoblený obdélník 203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</p:grpSp>
      <p:grpSp>
        <p:nvGrpSpPr>
          <p:cNvPr id="209" name="Skupina 208"/>
          <p:cNvGrpSpPr/>
          <p:nvPr/>
        </p:nvGrpSpPr>
        <p:grpSpPr>
          <a:xfrm>
            <a:off x="322253" y="5338800"/>
            <a:ext cx="1506024" cy="388125"/>
            <a:chOff x="6009079" y="4871781"/>
            <a:chExt cx="1506024" cy="388125"/>
          </a:xfrm>
        </p:grpSpPr>
        <p:sp>
          <p:nvSpPr>
            <p:cNvPr id="210" name="Zaoblený obdélník 20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1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1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9</a:t>
              </a:r>
              <a:endParaRPr lang="cs-CZ" sz="1400" b="0" dirty="0"/>
            </a:p>
          </p:txBody>
        </p:sp>
      </p:grpSp>
      <p:graphicFrame>
        <p:nvGraphicFramePr>
          <p:cNvPr id="2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8205363"/>
              </p:ext>
            </p:extLst>
          </p:nvPr>
        </p:nvGraphicFramePr>
        <p:xfrm>
          <a:off x="3355193" y="50198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1388939"/>
              </p:ext>
            </p:extLst>
          </p:nvPr>
        </p:nvGraphicFramePr>
        <p:xfrm>
          <a:off x="610025" y="548322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52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Zaoblený obdélník 278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11" name="Přímá spojnice se šipkou 110"/>
          <p:cNvCxnSpPr>
            <a:endCxn id="116" idx="0"/>
          </p:cNvCxnSpPr>
          <p:nvPr/>
        </p:nvCxnSpPr>
        <p:spPr bwMode="auto">
          <a:xfrm flipH="1">
            <a:off x="1961560" y="3264362"/>
            <a:ext cx="577874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Přímá spojnice se šipkou 111"/>
          <p:cNvCxnSpPr>
            <a:endCxn id="142" idx="0"/>
          </p:cNvCxnSpPr>
          <p:nvPr/>
        </p:nvCxnSpPr>
        <p:spPr bwMode="auto">
          <a:xfrm>
            <a:off x="2539434" y="3264362"/>
            <a:ext cx="75228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3" name="Přímá spojnice se šipkou 112"/>
          <p:cNvCxnSpPr>
            <a:endCxn id="143" idx="0"/>
          </p:cNvCxnSpPr>
          <p:nvPr/>
        </p:nvCxnSpPr>
        <p:spPr bwMode="auto">
          <a:xfrm>
            <a:off x="2539434" y="3264362"/>
            <a:ext cx="8324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4" name="Přímá spojnice se šipkou 113"/>
          <p:cNvCxnSpPr>
            <a:endCxn id="115" idx="0"/>
          </p:cNvCxnSpPr>
          <p:nvPr/>
        </p:nvCxnSpPr>
        <p:spPr bwMode="auto">
          <a:xfrm flipH="1">
            <a:off x="1313608" y="3264362"/>
            <a:ext cx="12258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1959965"/>
              </p:ext>
            </p:extLst>
          </p:nvPr>
        </p:nvGraphicFramePr>
        <p:xfrm>
          <a:off x="1043608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9129661"/>
              </p:ext>
            </p:extLst>
          </p:nvPr>
        </p:nvGraphicFramePr>
        <p:xfrm>
          <a:off x="16915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4539523"/>
              </p:ext>
            </p:extLst>
          </p:nvPr>
        </p:nvGraphicFramePr>
        <p:xfrm>
          <a:off x="2344662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6937655"/>
              </p:ext>
            </p:extLst>
          </p:nvPr>
        </p:nvGraphicFramePr>
        <p:xfrm>
          <a:off x="31018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22139"/>
              </p:ext>
            </p:extLst>
          </p:nvPr>
        </p:nvGraphicFramePr>
        <p:xfrm>
          <a:off x="1366034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34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77267"/>
              </p:ext>
            </p:extLst>
          </p:nvPr>
        </p:nvGraphicFramePr>
        <p:xfrm>
          <a:off x="1953674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674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74974"/>
              </p:ext>
            </p:extLst>
          </p:nvPr>
        </p:nvGraphicFramePr>
        <p:xfrm>
          <a:off x="2591844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844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39511"/>
              </p:ext>
            </p:extLst>
          </p:nvPr>
        </p:nvGraphicFramePr>
        <p:xfrm>
          <a:off x="3167908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08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Zaoblený obdélník 147"/>
          <p:cNvSpPr/>
          <p:nvPr/>
        </p:nvSpPr>
        <p:spPr bwMode="auto">
          <a:xfrm>
            <a:off x="2258098" y="372725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Zaoblený obdélník 167"/>
          <p:cNvSpPr/>
          <p:nvPr/>
        </p:nvSpPr>
        <p:spPr bwMode="auto">
          <a:xfrm>
            <a:off x="3023768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9" name="Objek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18941"/>
              </p:ext>
            </p:extLst>
          </p:nvPr>
        </p:nvGraphicFramePr>
        <p:xfrm>
          <a:off x="2235726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26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33058"/>
              </p:ext>
            </p:extLst>
          </p:nvPr>
        </p:nvGraphicFramePr>
        <p:xfrm>
          <a:off x="3017731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31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9167016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4845322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4685076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36366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119122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06296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906030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22" imgW="190440" imgH="279360" progId="Equation.DSMT4">
                  <p:embed/>
                </p:oleObj>
              </mc:Choice>
              <mc:Fallback>
                <p:oleObj name="Equation" r:id="rId22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05655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5072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6530309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258814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0957095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36763360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1390672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7362380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19668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857784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1083764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97240834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71219546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386262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64680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44889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Equation" r:id="rId35" imgW="190500" imgH="279400" progId="Equation.DSMT4">
                  <p:embed/>
                </p:oleObj>
              </mc:Choice>
              <mc:Fallback>
                <p:oleObj name="Equation" r:id="rId35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49346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37" imgW="215640" imgH="279360" progId="Equation.DSMT4">
                  <p:embed/>
                </p:oleObj>
              </mc:Choice>
              <mc:Fallback>
                <p:oleObj name="Equation" r:id="rId3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51405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39" imgW="215640" imgH="279360" progId="Equation.DSMT4">
                  <p:embed/>
                </p:oleObj>
              </mc:Choice>
              <mc:Fallback>
                <p:oleObj name="Equation" r:id="rId3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31237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8" name="Equation" r:id="rId41" imgW="215640" imgH="279360" progId="Equation.DSMT4">
                  <p:embed/>
                </p:oleObj>
              </mc:Choice>
              <mc:Fallback>
                <p:oleObj name="Equation" r:id="rId4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5" name="Skupina 74"/>
          <p:cNvGrpSpPr/>
          <p:nvPr/>
        </p:nvGrpSpPr>
        <p:grpSpPr>
          <a:xfrm>
            <a:off x="73728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7128103"/>
              </p:ext>
            </p:extLst>
          </p:nvPr>
        </p:nvGraphicFramePr>
        <p:xfrm>
          <a:off x="7668344" y="50188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44214117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2067561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1" name="Skupina 200"/>
          <p:cNvGrpSpPr/>
          <p:nvPr/>
        </p:nvGrpSpPr>
        <p:grpSpPr>
          <a:xfrm>
            <a:off x="4644000" y="5338800"/>
            <a:ext cx="1506024" cy="388125"/>
            <a:chOff x="6009079" y="4871781"/>
            <a:chExt cx="1506024" cy="388125"/>
          </a:xfrm>
        </p:grpSpPr>
        <p:sp>
          <p:nvSpPr>
            <p:cNvPr id="202" name="Zaoblený obdélník 20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3930105"/>
              </p:ext>
            </p:extLst>
          </p:nvPr>
        </p:nvGraphicFramePr>
        <p:xfrm>
          <a:off x="4921521" y="548323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3" name="Skupina 242"/>
          <p:cNvGrpSpPr/>
          <p:nvPr/>
        </p:nvGrpSpPr>
        <p:grpSpPr>
          <a:xfrm>
            <a:off x="1699200" y="4881600"/>
            <a:ext cx="1506024" cy="388125"/>
            <a:chOff x="1707060" y="4888824"/>
            <a:chExt cx="1506024" cy="388125"/>
          </a:xfrm>
        </p:grpSpPr>
        <p:sp>
          <p:nvSpPr>
            <p:cNvPr id="244" name="Zaoblený obdélník 243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46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47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48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pSp>
        <p:nvGrpSpPr>
          <p:cNvPr id="249" name="Skupina 248"/>
          <p:cNvGrpSpPr/>
          <p:nvPr/>
        </p:nvGrpSpPr>
        <p:grpSpPr>
          <a:xfrm>
            <a:off x="1699200" y="5338800"/>
            <a:ext cx="1506024" cy="388125"/>
            <a:chOff x="6009079" y="4871781"/>
            <a:chExt cx="1506024" cy="388125"/>
          </a:xfrm>
        </p:grpSpPr>
        <p:sp>
          <p:nvSpPr>
            <p:cNvPr id="250" name="Zaoblený obdélník 24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25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5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25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44124258"/>
              </p:ext>
            </p:extLst>
          </p:nvPr>
        </p:nvGraphicFramePr>
        <p:xfrm>
          <a:off x="1991943" y="547524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6" name="Skupina 255"/>
          <p:cNvGrpSpPr/>
          <p:nvPr/>
        </p:nvGrpSpPr>
        <p:grpSpPr>
          <a:xfrm>
            <a:off x="3060000" y="5338800"/>
            <a:ext cx="1506024" cy="388125"/>
            <a:chOff x="1707060" y="4888824"/>
            <a:chExt cx="1506024" cy="388125"/>
          </a:xfrm>
        </p:grpSpPr>
        <p:sp>
          <p:nvSpPr>
            <p:cNvPr id="257" name="Zaoblený obdélník 256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59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260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61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2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9534038"/>
              </p:ext>
            </p:extLst>
          </p:nvPr>
        </p:nvGraphicFramePr>
        <p:xfrm>
          <a:off x="3350708" y="54642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2582509"/>
              </p:ext>
            </p:extLst>
          </p:nvPr>
        </p:nvGraphicFramePr>
        <p:xfrm>
          <a:off x="2000767" y="50260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5" name="Skupina 264"/>
          <p:cNvGrpSpPr/>
          <p:nvPr/>
        </p:nvGrpSpPr>
        <p:grpSpPr>
          <a:xfrm>
            <a:off x="3060000" y="4881600"/>
            <a:ext cx="1506024" cy="388125"/>
            <a:chOff x="1707060" y="4888824"/>
            <a:chExt cx="1506024" cy="388125"/>
          </a:xfrm>
        </p:grpSpPr>
        <p:sp>
          <p:nvSpPr>
            <p:cNvPr id="266" name="Zaoblený obdélník 265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68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69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70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</p:grpSp>
      <p:grpSp>
        <p:nvGrpSpPr>
          <p:cNvPr id="271" name="Skupina 270"/>
          <p:cNvGrpSpPr/>
          <p:nvPr/>
        </p:nvGrpSpPr>
        <p:grpSpPr>
          <a:xfrm>
            <a:off x="322253" y="5338800"/>
            <a:ext cx="1506024" cy="388125"/>
            <a:chOff x="6009079" y="4871781"/>
            <a:chExt cx="1506024" cy="388125"/>
          </a:xfrm>
        </p:grpSpPr>
        <p:sp>
          <p:nvSpPr>
            <p:cNvPr id="272" name="Zaoblený obdélník 27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74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75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76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9</a:t>
              </a:r>
              <a:endParaRPr lang="cs-CZ" sz="1400" b="0" dirty="0"/>
            </a:p>
          </p:txBody>
        </p:sp>
      </p:grpSp>
      <p:graphicFrame>
        <p:nvGraphicFramePr>
          <p:cNvPr id="27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17610843"/>
              </p:ext>
            </p:extLst>
          </p:nvPr>
        </p:nvGraphicFramePr>
        <p:xfrm>
          <a:off x="3355193" y="50198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1905523"/>
              </p:ext>
            </p:extLst>
          </p:nvPr>
        </p:nvGraphicFramePr>
        <p:xfrm>
          <a:off x="610025" y="548322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9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Zaoblený obdélník 236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41" name="Přímá spojnice se šipkou 140"/>
          <p:cNvCxnSpPr>
            <a:endCxn id="189" idx="0"/>
          </p:cNvCxnSpPr>
          <p:nvPr/>
        </p:nvCxnSpPr>
        <p:spPr bwMode="auto">
          <a:xfrm flipH="1">
            <a:off x="4201751" y="3264362"/>
            <a:ext cx="486321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7" name="Přímá spojnice se šipkou 186"/>
          <p:cNvCxnSpPr>
            <a:endCxn id="192" idx="0"/>
          </p:cNvCxnSpPr>
          <p:nvPr/>
        </p:nvCxnSpPr>
        <p:spPr bwMode="auto">
          <a:xfrm>
            <a:off x="4688072" y="3264362"/>
            <a:ext cx="159149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8" name="Přímá spojnice se šipkou 187"/>
          <p:cNvCxnSpPr>
            <a:endCxn id="193" idx="0"/>
          </p:cNvCxnSpPr>
          <p:nvPr/>
        </p:nvCxnSpPr>
        <p:spPr bwMode="auto">
          <a:xfrm>
            <a:off x="4688072" y="3264362"/>
            <a:ext cx="920581" cy="530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6507919"/>
              </p:ext>
            </p:extLst>
          </p:nvPr>
        </p:nvGraphicFramePr>
        <p:xfrm>
          <a:off x="3931751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226582"/>
              </p:ext>
            </p:extLst>
          </p:nvPr>
        </p:nvGraphicFramePr>
        <p:xfrm>
          <a:off x="4577221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78396571"/>
              </p:ext>
            </p:extLst>
          </p:nvPr>
        </p:nvGraphicFramePr>
        <p:xfrm>
          <a:off x="5338653" y="379499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Objekt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5011"/>
              </p:ext>
            </p:extLst>
          </p:nvPr>
        </p:nvGraphicFramePr>
        <p:xfrm>
          <a:off x="4129987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987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Objek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38302"/>
              </p:ext>
            </p:extLst>
          </p:nvPr>
        </p:nvGraphicFramePr>
        <p:xfrm>
          <a:off x="4528418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418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k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80017"/>
              </p:ext>
            </p:extLst>
          </p:nvPr>
        </p:nvGraphicFramePr>
        <p:xfrm>
          <a:off x="5218981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981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Zaoblený obdélník 196"/>
          <p:cNvSpPr/>
          <p:nvPr/>
        </p:nvSpPr>
        <p:spPr bwMode="auto">
          <a:xfrm>
            <a:off x="4488453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8" name="Objek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035030"/>
              </p:ext>
            </p:extLst>
          </p:nvPr>
        </p:nvGraphicFramePr>
        <p:xfrm>
          <a:off x="4456113" y="39243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10" imgW="279360" imgH="279360" progId="Equation.DSMT4">
                  <p:embed/>
                </p:oleObj>
              </mc:Choice>
              <mc:Fallback>
                <p:oleObj name="Equation" r:id="rId10" imgW="27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924300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k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85540"/>
              </p:ext>
            </p:extLst>
          </p:nvPr>
        </p:nvGraphicFramePr>
        <p:xfrm>
          <a:off x="5214938" y="392430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12" imgW="253800" imgH="279360" progId="Equation.DSMT4">
                  <p:embed/>
                </p:oleObj>
              </mc:Choice>
              <mc:Fallback>
                <p:oleObj name="Equation" r:id="rId12" imgW="253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92430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Přímá spojnice se šipkou 110"/>
          <p:cNvCxnSpPr>
            <a:endCxn id="116" idx="0"/>
          </p:cNvCxnSpPr>
          <p:nvPr/>
        </p:nvCxnSpPr>
        <p:spPr bwMode="auto">
          <a:xfrm flipH="1">
            <a:off x="1961560" y="3264362"/>
            <a:ext cx="577874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Přímá spojnice se šipkou 111"/>
          <p:cNvCxnSpPr>
            <a:endCxn id="142" idx="0"/>
          </p:cNvCxnSpPr>
          <p:nvPr/>
        </p:nvCxnSpPr>
        <p:spPr bwMode="auto">
          <a:xfrm>
            <a:off x="2539434" y="3264362"/>
            <a:ext cx="75228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3" name="Přímá spojnice se šipkou 112"/>
          <p:cNvCxnSpPr>
            <a:endCxn id="143" idx="0"/>
          </p:cNvCxnSpPr>
          <p:nvPr/>
        </p:nvCxnSpPr>
        <p:spPr bwMode="auto">
          <a:xfrm>
            <a:off x="2539434" y="3264362"/>
            <a:ext cx="8324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4" name="Přímá spojnice se šipkou 113"/>
          <p:cNvCxnSpPr>
            <a:endCxn id="115" idx="0"/>
          </p:cNvCxnSpPr>
          <p:nvPr/>
        </p:nvCxnSpPr>
        <p:spPr bwMode="auto">
          <a:xfrm flipH="1">
            <a:off x="1313608" y="3264362"/>
            <a:ext cx="12258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2587981"/>
              </p:ext>
            </p:extLst>
          </p:nvPr>
        </p:nvGraphicFramePr>
        <p:xfrm>
          <a:off x="1043608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33732412"/>
              </p:ext>
            </p:extLst>
          </p:nvPr>
        </p:nvGraphicFramePr>
        <p:xfrm>
          <a:off x="16915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0731819"/>
              </p:ext>
            </p:extLst>
          </p:nvPr>
        </p:nvGraphicFramePr>
        <p:xfrm>
          <a:off x="2344662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0546735"/>
              </p:ext>
            </p:extLst>
          </p:nvPr>
        </p:nvGraphicFramePr>
        <p:xfrm>
          <a:off x="31018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11849"/>
              </p:ext>
            </p:extLst>
          </p:nvPr>
        </p:nvGraphicFramePr>
        <p:xfrm>
          <a:off x="1366034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14" imgW="190440" imgH="279360" progId="Equation.DSMT4">
                  <p:embed/>
                </p:oleObj>
              </mc:Choice>
              <mc:Fallback>
                <p:oleObj name="Equation" r:id="rId1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34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848549"/>
              </p:ext>
            </p:extLst>
          </p:nvPr>
        </p:nvGraphicFramePr>
        <p:xfrm>
          <a:off x="1953674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674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58445"/>
              </p:ext>
            </p:extLst>
          </p:nvPr>
        </p:nvGraphicFramePr>
        <p:xfrm>
          <a:off x="2591844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844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25400"/>
              </p:ext>
            </p:extLst>
          </p:nvPr>
        </p:nvGraphicFramePr>
        <p:xfrm>
          <a:off x="3167908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08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Zaoblený obdélník 147"/>
          <p:cNvSpPr/>
          <p:nvPr/>
        </p:nvSpPr>
        <p:spPr bwMode="auto">
          <a:xfrm>
            <a:off x="2258098" y="372725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Zaoblený obdélník 167"/>
          <p:cNvSpPr/>
          <p:nvPr/>
        </p:nvSpPr>
        <p:spPr bwMode="auto">
          <a:xfrm>
            <a:off x="3023768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9" name="Objek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45459"/>
              </p:ext>
            </p:extLst>
          </p:nvPr>
        </p:nvGraphicFramePr>
        <p:xfrm>
          <a:off x="2235726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26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94183"/>
              </p:ext>
            </p:extLst>
          </p:nvPr>
        </p:nvGraphicFramePr>
        <p:xfrm>
          <a:off x="3017731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31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2606192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85897218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998834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5140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90149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19397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91668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31" imgW="190440" imgH="279360" progId="Equation.DSMT4">
                  <p:embed/>
                </p:oleObj>
              </mc:Choice>
              <mc:Fallback>
                <p:oleObj name="Equation" r:id="rId31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18065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93475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175227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2760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799103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6361044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0176533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7111002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02162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3865503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560085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1356349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8296755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089695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09322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29563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44" imgW="190500" imgH="279400" progId="Equation.DSMT4">
                  <p:embed/>
                </p:oleObj>
              </mc:Choice>
              <mc:Fallback>
                <p:oleObj name="Equation" r:id="rId4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89808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46" imgW="215640" imgH="279360" progId="Equation.DSMT4">
                  <p:embed/>
                </p:oleObj>
              </mc:Choice>
              <mc:Fallback>
                <p:oleObj name="Equation" r:id="rId4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96513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48" imgW="215640" imgH="279360" progId="Equation.DSMT4">
                  <p:embed/>
                </p:oleObj>
              </mc:Choice>
              <mc:Fallback>
                <p:oleObj name="Equation" r:id="rId4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92971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50" imgW="215640" imgH="279360" progId="Equation.DSMT4">
                  <p:embed/>
                </p:oleObj>
              </mc:Choice>
              <mc:Fallback>
                <p:oleObj name="Equation" r:id="rId5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5" name="Skupina 74"/>
          <p:cNvGrpSpPr/>
          <p:nvPr/>
        </p:nvGrpSpPr>
        <p:grpSpPr>
          <a:xfrm>
            <a:off x="73728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92" name="Skupina 91"/>
          <p:cNvGrpSpPr/>
          <p:nvPr/>
        </p:nvGrpSpPr>
        <p:grpSpPr>
          <a:xfrm>
            <a:off x="331200" y="4881600"/>
            <a:ext cx="1506024" cy="388125"/>
            <a:chOff x="1707060" y="4888824"/>
            <a:chExt cx="1506024" cy="388125"/>
          </a:xfrm>
        </p:grpSpPr>
        <p:sp>
          <p:nvSpPr>
            <p:cNvPr id="93" name="Zaoblený obdélník 92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pSp>
        <p:nvGrpSpPr>
          <p:cNvPr id="149" name="Skupina 148"/>
          <p:cNvGrpSpPr/>
          <p:nvPr/>
        </p:nvGrpSpPr>
        <p:grpSpPr>
          <a:xfrm>
            <a:off x="3060000" y="5351814"/>
            <a:ext cx="1506024" cy="388125"/>
            <a:chOff x="6009079" y="4871781"/>
            <a:chExt cx="1506024" cy="388125"/>
          </a:xfrm>
        </p:grpSpPr>
        <p:sp>
          <p:nvSpPr>
            <p:cNvPr id="150" name="Zaoblený obdélník 14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5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5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2844874"/>
              </p:ext>
            </p:extLst>
          </p:nvPr>
        </p:nvGraphicFramePr>
        <p:xfrm>
          <a:off x="3330011" y="548826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6" name="Skupina 155"/>
          <p:cNvGrpSpPr/>
          <p:nvPr/>
        </p:nvGrpSpPr>
        <p:grpSpPr>
          <a:xfrm>
            <a:off x="323528" y="5805264"/>
            <a:ext cx="1506024" cy="388125"/>
            <a:chOff x="1707060" y="4888824"/>
            <a:chExt cx="1506024" cy="388125"/>
          </a:xfrm>
        </p:grpSpPr>
        <p:sp>
          <p:nvSpPr>
            <p:cNvPr id="158" name="Zaoblený obdélník 157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0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97776696"/>
              </p:ext>
            </p:extLst>
          </p:nvPr>
        </p:nvGraphicFramePr>
        <p:xfrm>
          <a:off x="614236" y="593073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8636695"/>
              </p:ext>
            </p:extLst>
          </p:nvPr>
        </p:nvGraphicFramePr>
        <p:xfrm>
          <a:off x="7668344" y="50188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82099879"/>
              </p:ext>
            </p:extLst>
          </p:nvPr>
        </p:nvGraphicFramePr>
        <p:xfrm>
          <a:off x="634620" y="50260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5887019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5440653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3" name="Skupina 202"/>
          <p:cNvGrpSpPr/>
          <p:nvPr/>
        </p:nvGrpSpPr>
        <p:grpSpPr>
          <a:xfrm>
            <a:off x="1699200" y="4881600"/>
            <a:ext cx="1506024" cy="388125"/>
            <a:chOff x="1707060" y="4888824"/>
            <a:chExt cx="1506024" cy="388125"/>
          </a:xfrm>
        </p:grpSpPr>
        <p:sp>
          <p:nvSpPr>
            <p:cNvPr id="204" name="Zaoblený obdélník 203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</p:grpSp>
      <p:grpSp>
        <p:nvGrpSpPr>
          <p:cNvPr id="209" name="Skupina 208"/>
          <p:cNvGrpSpPr/>
          <p:nvPr/>
        </p:nvGrpSpPr>
        <p:grpSpPr>
          <a:xfrm>
            <a:off x="3060000" y="4881600"/>
            <a:ext cx="1506024" cy="388125"/>
            <a:chOff x="6009079" y="4871781"/>
            <a:chExt cx="1506024" cy="388125"/>
          </a:xfrm>
        </p:grpSpPr>
        <p:sp>
          <p:nvSpPr>
            <p:cNvPr id="210" name="Zaoblený obdélník 20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1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1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9</a:t>
              </a:r>
              <a:endParaRPr lang="cs-CZ" sz="1400" b="0" dirty="0"/>
            </a:p>
          </p:txBody>
        </p:sp>
      </p:grpSp>
      <p:graphicFrame>
        <p:nvGraphicFramePr>
          <p:cNvPr id="2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0258553"/>
              </p:ext>
            </p:extLst>
          </p:nvPr>
        </p:nvGraphicFramePr>
        <p:xfrm>
          <a:off x="1979521" y="50198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2556898"/>
              </p:ext>
            </p:extLst>
          </p:nvPr>
        </p:nvGraphicFramePr>
        <p:xfrm>
          <a:off x="3353748" y="502628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Zaoblený obdélník 199"/>
          <p:cNvSpPr/>
          <p:nvPr/>
        </p:nvSpPr>
        <p:spPr bwMode="auto">
          <a:xfrm>
            <a:off x="5244650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1" name="Skupina 200"/>
          <p:cNvGrpSpPr/>
          <p:nvPr/>
        </p:nvGrpSpPr>
        <p:grpSpPr>
          <a:xfrm>
            <a:off x="4644000" y="5338800"/>
            <a:ext cx="1506024" cy="388125"/>
            <a:chOff x="6009079" y="4871781"/>
            <a:chExt cx="1506024" cy="388125"/>
          </a:xfrm>
        </p:grpSpPr>
        <p:sp>
          <p:nvSpPr>
            <p:cNvPr id="202" name="Zaoblený obdélník 20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2402018"/>
              </p:ext>
            </p:extLst>
          </p:nvPr>
        </p:nvGraphicFramePr>
        <p:xfrm>
          <a:off x="4921521" y="548323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2" name="Skupina 221"/>
          <p:cNvGrpSpPr/>
          <p:nvPr/>
        </p:nvGrpSpPr>
        <p:grpSpPr>
          <a:xfrm>
            <a:off x="331200" y="5338800"/>
            <a:ext cx="1506024" cy="388125"/>
            <a:chOff x="6009079" y="4871781"/>
            <a:chExt cx="1506024" cy="388125"/>
          </a:xfrm>
        </p:grpSpPr>
        <p:sp>
          <p:nvSpPr>
            <p:cNvPr id="223" name="Zaoblený obdélník 222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25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226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568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10</a:t>
              </a:r>
              <a:endParaRPr lang="cs-CZ" sz="1400" b="0" dirty="0"/>
            </a:p>
          </p:txBody>
        </p:sp>
      </p:grpSp>
      <p:graphicFrame>
        <p:nvGraphicFramePr>
          <p:cNvPr id="22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8052365"/>
              </p:ext>
            </p:extLst>
          </p:nvPr>
        </p:nvGraphicFramePr>
        <p:xfrm>
          <a:off x="637772" y="54930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9" name="Skupina 228"/>
          <p:cNvGrpSpPr/>
          <p:nvPr/>
        </p:nvGrpSpPr>
        <p:grpSpPr>
          <a:xfrm>
            <a:off x="1699200" y="5351814"/>
            <a:ext cx="1506024" cy="388125"/>
            <a:chOff x="6009079" y="4871781"/>
            <a:chExt cx="1506024" cy="388125"/>
          </a:xfrm>
        </p:grpSpPr>
        <p:sp>
          <p:nvSpPr>
            <p:cNvPr id="230" name="Zaoblený obdélník 22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33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  <p:sp>
          <p:nvSpPr>
            <p:cNvPr id="234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35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4846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11</a:t>
              </a:r>
              <a:endParaRPr lang="cs-CZ" sz="1400" b="0" dirty="0"/>
            </a:p>
          </p:txBody>
        </p:sp>
      </p:grpSp>
      <p:graphicFrame>
        <p:nvGraphicFramePr>
          <p:cNvPr id="23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5471558"/>
              </p:ext>
            </p:extLst>
          </p:nvPr>
        </p:nvGraphicFramePr>
        <p:xfrm>
          <a:off x="2004898" y="551092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9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Zaoblený obdélník 31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41" name="Přímá spojnice se šipkou 140"/>
          <p:cNvCxnSpPr>
            <a:endCxn id="189" idx="0"/>
          </p:cNvCxnSpPr>
          <p:nvPr/>
        </p:nvCxnSpPr>
        <p:spPr bwMode="auto">
          <a:xfrm flipH="1">
            <a:off x="4201751" y="3264362"/>
            <a:ext cx="486321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7" name="Přímá spojnice se šipkou 186"/>
          <p:cNvCxnSpPr>
            <a:endCxn id="192" idx="0"/>
          </p:cNvCxnSpPr>
          <p:nvPr/>
        </p:nvCxnSpPr>
        <p:spPr bwMode="auto">
          <a:xfrm>
            <a:off x="4688072" y="3264362"/>
            <a:ext cx="159149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8" name="Přímá spojnice se šipkou 187"/>
          <p:cNvCxnSpPr>
            <a:endCxn id="193" idx="0"/>
          </p:cNvCxnSpPr>
          <p:nvPr/>
        </p:nvCxnSpPr>
        <p:spPr bwMode="auto">
          <a:xfrm>
            <a:off x="4688072" y="3264362"/>
            <a:ext cx="920581" cy="530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60185570"/>
              </p:ext>
            </p:extLst>
          </p:nvPr>
        </p:nvGraphicFramePr>
        <p:xfrm>
          <a:off x="3931751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571374"/>
              </p:ext>
            </p:extLst>
          </p:nvPr>
        </p:nvGraphicFramePr>
        <p:xfrm>
          <a:off x="4577221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03786891"/>
              </p:ext>
            </p:extLst>
          </p:nvPr>
        </p:nvGraphicFramePr>
        <p:xfrm>
          <a:off x="5338653" y="379499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Objekt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606958"/>
              </p:ext>
            </p:extLst>
          </p:nvPr>
        </p:nvGraphicFramePr>
        <p:xfrm>
          <a:off x="4129987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987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Objek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002512"/>
              </p:ext>
            </p:extLst>
          </p:nvPr>
        </p:nvGraphicFramePr>
        <p:xfrm>
          <a:off x="4528418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418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k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332559"/>
              </p:ext>
            </p:extLst>
          </p:nvPr>
        </p:nvGraphicFramePr>
        <p:xfrm>
          <a:off x="5218981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981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Zaoblený obdélník 196"/>
          <p:cNvSpPr/>
          <p:nvPr/>
        </p:nvSpPr>
        <p:spPr bwMode="auto">
          <a:xfrm>
            <a:off x="4488453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8" name="Objek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341285"/>
              </p:ext>
            </p:extLst>
          </p:nvPr>
        </p:nvGraphicFramePr>
        <p:xfrm>
          <a:off x="4456113" y="39243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10" imgW="279360" imgH="279360" progId="Equation.DSMT4">
                  <p:embed/>
                </p:oleObj>
              </mc:Choice>
              <mc:Fallback>
                <p:oleObj name="Equation" r:id="rId10" imgW="27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924300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k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65832"/>
              </p:ext>
            </p:extLst>
          </p:nvPr>
        </p:nvGraphicFramePr>
        <p:xfrm>
          <a:off x="5214938" y="392430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12" imgW="253800" imgH="279360" progId="Equation.DSMT4">
                  <p:embed/>
                </p:oleObj>
              </mc:Choice>
              <mc:Fallback>
                <p:oleObj name="Equation" r:id="rId12" imgW="253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92430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Přímá spojnice se šipkou 110"/>
          <p:cNvCxnSpPr>
            <a:endCxn id="116" idx="0"/>
          </p:cNvCxnSpPr>
          <p:nvPr/>
        </p:nvCxnSpPr>
        <p:spPr bwMode="auto">
          <a:xfrm flipH="1">
            <a:off x="1961560" y="3264362"/>
            <a:ext cx="577874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Přímá spojnice se šipkou 111"/>
          <p:cNvCxnSpPr>
            <a:endCxn id="142" idx="0"/>
          </p:cNvCxnSpPr>
          <p:nvPr/>
        </p:nvCxnSpPr>
        <p:spPr bwMode="auto">
          <a:xfrm>
            <a:off x="2539434" y="3264362"/>
            <a:ext cx="75228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3" name="Přímá spojnice se šipkou 112"/>
          <p:cNvCxnSpPr>
            <a:endCxn id="143" idx="0"/>
          </p:cNvCxnSpPr>
          <p:nvPr/>
        </p:nvCxnSpPr>
        <p:spPr bwMode="auto">
          <a:xfrm>
            <a:off x="2539434" y="3264362"/>
            <a:ext cx="8324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4" name="Přímá spojnice se šipkou 113"/>
          <p:cNvCxnSpPr>
            <a:endCxn id="115" idx="0"/>
          </p:cNvCxnSpPr>
          <p:nvPr/>
        </p:nvCxnSpPr>
        <p:spPr bwMode="auto">
          <a:xfrm flipH="1">
            <a:off x="1313608" y="3264362"/>
            <a:ext cx="12258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72998992"/>
              </p:ext>
            </p:extLst>
          </p:nvPr>
        </p:nvGraphicFramePr>
        <p:xfrm>
          <a:off x="1043608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2131288"/>
              </p:ext>
            </p:extLst>
          </p:nvPr>
        </p:nvGraphicFramePr>
        <p:xfrm>
          <a:off x="16915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5341578"/>
              </p:ext>
            </p:extLst>
          </p:nvPr>
        </p:nvGraphicFramePr>
        <p:xfrm>
          <a:off x="2344662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7266641"/>
              </p:ext>
            </p:extLst>
          </p:nvPr>
        </p:nvGraphicFramePr>
        <p:xfrm>
          <a:off x="31018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47513"/>
              </p:ext>
            </p:extLst>
          </p:nvPr>
        </p:nvGraphicFramePr>
        <p:xfrm>
          <a:off x="1366034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14" imgW="190440" imgH="279360" progId="Equation.DSMT4">
                  <p:embed/>
                </p:oleObj>
              </mc:Choice>
              <mc:Fallback>
                <p:oleObj name="Equation" r:id="rId1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34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18520"/>
              </p:ext>
            </p:extLst>
          </p:nvPr>
        </p:nvGraphicFramePr>
        <p:xfrm>
          <a:off x="1953674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674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30739"/>
              </p:ext>
            </p:extLst>
          </p:nvPr>
        </p:nvGraphicFramePr>
        <p:xfrm>
          <a:off x="2591844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844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92290"/>
              </p:ext>
            </p:extLst>
          </p:nvPr>
        </p:nvGraphicFramePr>
        <p:xfrm>
          <a:off x="3167908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08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Zaoblený obdélník 147"/>
          <p:cNvSpPr/>
          <p:nvPr/>
        </p:nvSpPr>
        <p:spPr bwMode="auto">
          <a:xfrm>
            <a:off x="2258098" y="372725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Zaoblený obdélník 167"/>
          <p:cNvSpPr/>
          <p:nvPr/>
        </p:nvSpPr>
        <p:spPr bwMode="auto">
          <a:xfrm>
            <a:off x="3023768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9" name="Objek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531425"/>
              </p:ext>
            </p:extLst>
          </p:nvPr>
        </p:nvGraphicFramePr>
        <p:xfrm>
          <a:off x="2235726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26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39333"/>
              </p:ext>
            </p:extLst>
          </p:nvPr>
        </p:nvGraphicFramePr>
        <p:xfrm>
          <a:off x="3017731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31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34742476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51576637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8870079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67546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88286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67968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26603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31" imgW="190440" imgH="279360" progId="Equation.DSMT4">
                  <p:embed/>
                </p:oleObj>
              </mc:Choice>
              <mc:Fallback>
                <p:oleObj name="Equation" r:id="rId31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4750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57345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1952276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3448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3076407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7842477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6143671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6980149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06023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8669583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2963260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40774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0544548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81469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87898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91130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44" imgW="190500" imgH="279400" progId="Equation.DSMT4">
                  <p:embed/>
                </p:oleObj>
              </mc:Choice>
              <mc:Fallback>
                <p:oleObj name="Equation" r:id="rId4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92917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46" imgW="215640" imgH="279360" progId="Equation.DSMT4">
                  <p:embed/>
                </p:oleObj>
              </mc:Choice>
              <mc:Fallback>
                <p:oleObj name="Equation" r:id="rId4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32194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48" imgW="215640" imgH="279360" progId="Equation.DSMT4">
                  <p:embed/>
                </p:oleObj>
              </mc:Choice>
              <mc:Fallback>
                <p:oleObj name="Equation" r:id="rId4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68202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50" imgW="215640" imgH="279360" progId="Equation.DSMT4">
                  <p:embed/>
                </p:oleObj>
              </mc:Choice>
              <mc:Fallback>
                <p:oleObj name="Equation" r:id="rId5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5" name="Skupina 74"/>
          <p:cNvGrpSpPr/>
          <p:nvPr/>
        </p:nvGrpSpPr>
        <p:grpSpPr>
          <a:xfrm>
            <a:off x="73728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92" name="Skupina 91"/>
          <p:cNvGrpSpPr/>
          <p:nvPr/>
        </p:nvGrpSpPr>
        <p:grpSpPr>
          <a:xfrm>
            <a:off x="6008400" y="5353200"/>
            <a:ext cx="1506024" cy="388125"/>
            <a:chOff x="1707060" y="4888824"/>
            <a:chExt cx="1506024" cy="388125"/>
          </a:xfrm>
        </p:grpSpPr>
        <p:sp>
          <p:nvSpPr>
            <p:cNvPr id="93" name="Zaoblený obdélník 92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6576275"/>
              </p:ext>
            </p:extLst>
          </p:nvPr>
        </p:nvGraphicFramePr>
        <p:xfrm>
          <a:off x="7668344" y="50188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56518439"/>
              </p:ext>
            </p:extLst>
          </p:nvPr>
        </p:nvGraphicFramePr>
        <p:xfrm>
          <a:off x="6299697" y="54832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0710666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62799977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Zaoblený obdélník 199"/>
          <p:cNvSpPr/>
          <p:nvPr/>
        </p:nvSpPr>
        <p:spPr bwMode="auto">
          <a:xfrm>
            <a:off x="5244650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1" name="Skupina 200"/>
          <p:cNvGrpSpPr/>
          <p:nvPr/>
        </p:nvGrpSpPr>
        <p:grpSpPr>
          <a:xfrm>
            <a:off x="4644000" y="5338800"/>
            <a:ext cx="1506024" cy="388125"/>
            <a:chOff x="6009079" y="4871781"/>
            <a:chExt cx="1506024" cy="388125"/>
          </a:xfrm>
        </p:grpSpPr>
        <p:sp>
          <p:nvSpPr>
            <p:cNvPr id="202" name="Zaoblený obdélník 20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7019865"/>
              </p:ext>
            </p:extLst>
          </p:nvPr>
        </p:nvGraphicFramePr>
        <p:xfrm>
          <a:off x="4921521" y="548323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3" name="Skupina 242"/>
          <p:cNvGrpSpPr/>
          <p:nvPr/>
        </p:nvGrpSpPr>
        <p:grpSpPr>
          <a:xfrm>
            <a:off x="3060000" y="5351814"/>
            <a:ext cx="1506024" cy="388125"/>
            <a:chOff x="6009079" y="4871781"/>
            <a:chExt cx="1506024" cy="388125"/>
          </a:xfrm>
        </p:grpSpPr>
        <p:sp>
          <p:nvSpPr>
            <p:cNvPr id="244" name="Zaoblený obdélník 243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46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247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48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24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5282341"/>
              </p:ext>
            </p:extLst>
          </p:nvPr>
        </p:nvGraphicFramePr>
        <p:xfrm>
          <a:off x="3330011" y="548826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0" name="Skupina 249"/>
          <p:cNvGrpSpPr/>
          <p:nvPr/>
        </p:nvGrpSpPr>
        <p:grpSpPr>
          <a:xfrm>
            <a:off x="323528" y="5805264"/>
            <a:ext cx="1506024" cy="388125"/>
            <a:chOff x="1707060" y="4888824"/>
            <a:chExt cx="1506024" cy="388125"/>
          </a:xfrm>
        </p:grpSpPr>
        <p:sp>
          <p:nvSpPr>
            <p:cNvPr id="251" name="Zaoblený obdélník 250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83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284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85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2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54489274"/>
              </p:ext>
            </p:extLst>
          </p:nvPr>
        </p:nvGraphicFramePr>
        <p:xfrm>
          <a:off x="614236" y="593073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8" name="Skupina 287"/>
          <p:cNvGrpSpPr/>
          <p:nvPr/>
        </p:nvGrpSpPr>
        <p:grpSpPr>
          <a:xfrm>
            <a:off x="1699200" y="4881600"/>
            <a:ext cx="1506024" cy="388125"/>
            <a:chOff x="1707060" y="4888824"/>
            <a:chExt cx="1506024" cy="388125"/>
          </a:xfrm>
        </p:grpSpPr>
        <p:sp>
          <p:nvSpPr>
            <p:cNvPr id="289" name="Zaoblený obdélník 288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92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93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</p:grpSp>
      <p:grpSp>
        <p:nvGrpSpPr>
          <p:cNvPr id="294" name="Skupina 293"/>
          <p:cNvGrpSpPr/>
          <p:nvPr/>
        </p:nvGrpSpPr>
        <p:grpSpPr>
          <a:xfrm>
            <a:off x="3060000" y="4881600"/>
            <a:ext cx="1506024" cy="388125"/>
            <a:chOff x="6009079" y="4871781"/>
            <a:chExt cx="1506024" cy="388125"/>
          </a:xfrm>
        </p:grpSpPr>
        <p:sp>
          <p:nvSpPr>
            <p:cNvPr id="295" name="Zaoblený obdélník 294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97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98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99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9</a:t>
              </a:r>
              <a:endParaRPr lang="cs-CZ" sz="1400" b="0" dirty="0"/>
            </a:p>
          </p:txBody>
        </p:sp>
      </p:grpSp>
      <p:graphicFrame>
        <p:nvGraphicFramePr>
          <p:cNvPr id="3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4833435"/>
              </p:ext>
            </p:extLst>
          </p:nvPr>
        </p:nvGraphicFramePr>
        <p:xfrm>
          <a:off x="1979521" y="50198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5243958"/>
              </p:ext>
            </p:extLst>
          </p:nvPr>
        </p:nvGraphicFramePr>
        <p:xfrm>
          <a:off x="3353748" y="502628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2" name="Skupina 301"/>
          <p:cNvGrpSpPr/>
          <p:nvPr/>
        </p:nvGrpSpPr>
        <p:grpSpPr>
          <a:xfrm>
            <a:off x="331200" y="5338800"/>
            <a:ext cx="1506024" cy="388125"/>
            <a:chOff x="6009079" y="4871781"/>
            <a:chExt cx="1506024" cy="388125"/>
          </a:xfrm>
        </p:grpSpPr>
        <p:sp>
          <p:nvSpPr>
            <p:cNvPr id="303" name="Zaoblený obdélník 302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306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07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568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10</a:t>
              </a:r>
              <a:endParaRPr lang="cs-CZ" sz="1400" b="0" dirty="0"/>
            </a:p>
          </p:txBody>
        </p:sp>
      </p:grpSp>
      <p:graphicFrame>
        <p:nvGraphicFramePr>
          <p:cNvPr id="30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586808"/>
              </p:ext>
            </p:extLst>
          </p:nvPr>
        </p:nvGraphicFramePr>
        <p:xfrm>
          <a:off x="637772" y="54930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9" name="Skupina 308"/>
          <p:cNvGrpSpPr/>
          <p:nvPr/>
        </p:nvGrpSpPr>
        <p:grpSpPr>
          <a:xfrm>
            <a:off x="1699200" y="5351814"/>
            <a:ext cx="1506024" cy="388125"/>
            <a:chOff x="6009079" y="4871781"/>
            <a:chExt cx="1506024" cy="388125"/>
          </a:xfrm>
        </p:grpSpPr>
        <p:sp>
          <p:nvSpPr>
            <p:cNvPr id="310" name="Zaoblený obdélník 30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31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  <p:sp>
          <p:nvSpPr>
            <p:cNvPr id="31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1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4846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11</a:t>
              </a:r>
              <a:endParaRPr lang="cs-CZ" sz="1400" b="0" dirty="0"/>
            </a:p>
          </p:txBody>
        </p:sp>
      </p:grpSp>
      <p:graphicFrame>
        <p:nvGraphicFramePr>
          <p:cNvPr id="3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8128782"/>
              </p:ext>
            </p:extLst>
          </p:nvPr>
        </p:nvGraphicFramePr>
        <p:xfrm>
          <a:off x="2004898" y="551092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7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Zaoblený obdélník 236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253" name="Přímá spojnice se šipkou 252"/>
          <p:cNvCxnSpPr>
            <a:endCxn id="259" idx="0"/>
          </p:cNvCxnSpPr>
          <p:nvPr/>
        </p:nvCxnSpPr>
        <p:spPr bwMode="auto">
          <a:xfrm>
            <a:off x="5670152" y="3264362"/>
            <a:ext cx="1992340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4" name="Přímá spojnice se šipkou 253"/>
          <p:cNvCxnSpPr>
            <a:endCxn id="260" idx="0"/>
          </p:cNvCxnSpPr>
          <p:nvPr/>
        </p:nvCxnSpPr>
        <p:spPr bwMode="auto">
          <a:xfrm>
            <a:off x="5670152" y="3264362"/>
            <a:ext cx="2640412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5" name="Přímá spojnice se šipkou 254"/>
          <p:cNvCxnSpPr>
            <a:endCxn id="257" idx="0"/>
          </p:cNvCxnSpPr>
          <p:nvPr/>
        </p:nvCxnSpPr>
        <p:spPr bwMode="auto">
          <a:xfrm>
            <a:off x="5670152" y="3264362"/>
            <a:ext cx="709515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6" name="Přímá spojnice se šipkou 255"/>
          <p:cNvCxnSpPr>
            <a:endCxn id="258" idx="0"/>
          </p:cNvCxnSpPr>
          <p:nvPr/>
        </p:nvCxnSpPr>
        <p:spPr bwMode="auto">
          <a:xfrm>
            <a:off x="5670152" y="3264362"/>
            <a:ext cx="1380212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5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91801"/>
              </p:ext>
            </p:extLst>
          </p:nvPr>
        </p:nvGraphicFramePr>
        <p:xfrm>
          <a:off x="6109667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1744504"/>
              </p:ext>
            </p:extLst>
          </p:nvPr>
        </p:nvGraphicFramePr>
        <p:xfrm>
          <a:off x="6780364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99662820"/>
              </p:ext>
            </p:extLst>
          </p:nvPr>
        </p:nvGraphicFramePr>
        <p:xfrm>
          <a:off x="7392492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57963743"/>
              </p:ext>
            </p:extLst>
          </p:nvPr>
        </p:nvGraphicFramePr>
        <p:xfrm>
          <a:off x="8040564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" name="Objekt 2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49487"/>
              </p:ext>
            </p:extLst>
          </p:nvPr>
        </p:nvGraphicFramePr>
        <p:xfrm>
          <a:off x="5796136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Objek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24871"/>
              </p:ext>
            </p:extLst>
          </p:nvPr>
        </p:nvGraphicFramePr>
        <p:xfrm>
          <a:off x="6156176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" name="Objekt 2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96681"/>
              </p:ext>
            </p:extLst>
          </p:nvPr>
        </p:nvGraphicFramePr>
        <p:xfrm>
          <a:off x="6516216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" name="Objekt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94279"/>
              </p:ext>
            </p:extLst>
          </p:nvPr>
        </p:nvGraphicFramePr>
        <p:xfrm>
          <a:off x="7524452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452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" name="Zaoblený obdélník 264"/>
          <p:cNvSpPr/>
          <p:nvPr/>
        </p:nvSpPr>
        <p:spPr bwMode="auto">
          <a:xfrm>
            <a:off x="6006376" y="372564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" name="Zaoblený obdélník 265"/>
          <p:cNvSpPr/>
          <p:nvPr/>
        </p:nvSpPr>
        <p:spPr bwMode="auto">
          <a:xfrm>
            <a:off x="7956456" y="372725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67" name="Objekt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15340"/>
              </p:ext>
            </p:extLst>
          </p:nvPr>
        </p:nvGraphicFramePr>
        <p:xfrm>
          <a:off x="5999163" y="39243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39243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Objekt 2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41771"/>
              </p:ext>
            </p:extLst>
          </p:nvPr>
        </p:nvGraphicFramePr>
        <p:xfrm>
          <a:off x="7918450" y="39243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Equation" r:id="rId14" imgW="279360" imgH="279360" progId="Equation.DSMT4">
                  <p:embed/>
                </p:oleObj>
              </mc:Choice>
              <mc:Fallback>
                <p:oleObj name="Equation" r:id="rId14" imgW="27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3924300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1" name="Přímá spojnice se šipkou 140"/>
          <p:cNvCxnSpPr>
            <a:endCxn id="189" idx="0"/>
          </p:cNvCxnSpPr>
          <p:nvPr/>
        </p:nvCxnSpPr>
        <p:spPr bwMode="auto">
          <a:xfrm flipH="1">
            <a:off x="4201751" y="3264362"/>
            <a:ext cx="486321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7" name="Přímá spojnice se šipkou 186"/>
          <p:cNvCxnSpPr>
            <a:endCxn id="192" idx="0"/>
          </p:cNvCxnSpPr>
          <p:nvPr/>
        </p:nvCxnSpPr>
        <p:spPr bwMode="auto">
          <a:xfrm>
            <a:off x="4688072" y="3264362"/>
            <a:ext cx="159149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8" name="Přímá spojnice se šipkou 187"/>
          <p:cNvCxnSpPr>
            <a:endCxn id="193" idx="0"/>
          </p:cNvCxnSpPr>
          <p:nvPr/>
        </p:nvCxnSpPr>
        <p:spPr bwMode="auto">
          <a:xfrm>
            <a:off x="4688072" y="3264362"/>
            <a:ext cx="920581" cy="530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712692"/>
              </p:ext>
            </p:extLst>
          </p:nvPr>
        </p:nvGraphicFramePr>
        <p:xfrm>
          <a:off x="3931751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8041262"/>
              </p:ext>
            </p:extLst>
          </p:nvPr>
        </p:nvGraphicFramePr>
        <p:xfrm>
          <a:off x="4577221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63077598"/>
              </p:ext>
            </p:extLst>
          </p:nvPr>
        </p:nvGraphicFramePr>
        <p:xfrm>
          <a:off x="5338653" y="379499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Objekt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80620"/>
              </p:ext>
            </p:extLst>
          </p:nvPr>
        </p:nvGraphicFramePr>
        <p:xfrm>
          <a:off x="4129987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987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Objek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99400"/>
              </p:ext>
            </p:extLst>
          </p:nvPr>
        </p:nvGraphicFramePr>
        <p:xfrm>
          <a:off x="4528418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418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k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59975"/>
              </p:ext>
            </p:extLst>
          </p:nvPr>
        </p:nvGraphicFramePr>
        <p:xfrm>
          <a:off x="5218981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981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Zaoblený obdélník 196"/>
          <p:cNvSpPr/>
          <p:nvPr/>
        </p:nvSpPr>
        <p:spPr bwMode="auto">
          <a:xfrm>
            <a:off x="4488453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8" name="Objek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0839"/>
              </p:ext>
            </p:extLst>
          </p:nvPr>
        </p:nvGraphicFramePr>
        <p:xfrm>
          <a:off x="4456113" y="39243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Equation" r:id="rId21" imgW="279360" imgH="279360" progId="Equation.DSMT4">
                  <p:embed/>
                </p:oleObj>
              </mc:Choice>
              <mc:Fallback>
                <p:oleObj name="Equation" r:id="rId21" imgW="27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924300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k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39265"/>
              </p:ext>
            </p:extLst>
          </p:nvPr>
        </p:nvGraphicFramePr>
        <p:xfrm>
          <a:off x="5214938" y="392430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23" imgW="253800" imgH="279360" progId="Equation.DSMT4">
                  <p:embed/>
                </p:oleObj>
              </mc:Choice>
              <mc:Fallback>
                <p:oleObj name="Equation" r:id="rId23" imgW="253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92430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Přímá spojnice se šipkou 110"/>
          <p:cNvCxnSpPr>
            <a:endCxn id="116" idx="0"/>
          </p:cNvCxnSpPr>
          <p:nvPr/>
        </p:nvCxnSpPr>
        <p:spPr bwMode="auto">
          <a:xfrm flipH="1">
            <a:off x="1961560" y="3264362"/>
            <a:ext cx="577874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Přímá spojnice se šipkou 111"/>
          <p:cNvCxnSpPr>
            <a:endCxn id="142" idx="0"/>
          </p:cNvCxnSpPr>
          <p:nvPr/>
        </p:nvCxnSpPr>
        <p:spPr bwMode="auto">
          <a:xfrm>
            <a:off x="2539434" y="3264362"/>
            <a:ext cx="75228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3" name="Přímá spojnice se šipkou 112"/>
          <p:cNvCxnSpPr>
            <a:endCxn id="143" idx="0"/>
          </p:cNvCxnSpPr>
          <p:nvPr/>
        </p:nvCxnSpPr>
        <p:spPr bwMode="auto">
          <a:xfrm>
            <a:off x="2539434" y="3264362"/>
            <a:ext cx="8324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4" name="Přímá spojnice se šipkou 113"/>
          <p:cNvCxnSpPr>
            <a:endCxn id="115" idx="0"/>
          </p:cNvCxnSpPr>
          <p:nvPr/>
        </p:nvCxnSpPr>
        <p:spPr bwMode="auto">
          <a:xfrm flipH="1">
            <a:off x="1313608" y="3264362"/>
            <a:ext cx="1225826" cy="515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835633"/>
              </p:ext>
            </p:extLst>
          </p:nvPr>
        </p:nvGraphicFramePr>
        <p:xfrm>
          <a:off x="1043608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7203839"/>
              </p:ext>
            </p:extLst>
          </p:nvPr>
        </p:nvGraphicFramePr>
        <p:xfrm>
          <a:off x="16915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69155344"/>
              </p:ext>
            </p:extLst>
          </p:nvPr>
        </p:nvGraphicFramePr>
        <p:xfrm>
          <a:off x="2344662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5949682"/>
              </p:ext>
            </p:extLst>
          </p:nvPr>
        </p:nvGraphicFramePr>
        <p:xfrm>
          <a:off x="3101860" y="37800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92302"/>
              </p:ext>
            </p:extLst>
          </p:nvPr>
        </p:nvGraphicFramePr>
        <p:xfrm>
          <a:off x="1366034" y="340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25" imgW="190440" imgH="279360" progId="Equation.DSMT4">
                  <p:embed/>
                </p:oleObj>
              </mc:Choice>
              <mc:Fallback>
                <p:oleObj name="Equation" r:id="rId25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34" y="340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38464"/>
              </p:ext>
            </p:extLst>
          </p:nvPr>
        </p:nvGraphicFramePr>
        <p:xfrm>
          <a:off x="1953674" y="340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674" y="340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67501"/>
              </p:ext>
            </p:extLst>
          </p:nvPr>
        </p:nvGraphicFramePr>
        <p:xfrm>
          <a:off x="2591844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844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04105"/>
              </p:ext>
            </p:extLst>
          </p:nvPr>
        </p:nvGraphicFramePr>
        <p:xfrm>
          <a:off x="3167908" y="34020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08" y="34020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Zaoblený obdélník 147"/>
          <p:cNvSpPr/>
          <p:nvPr/>
        </p:nvSpPr>
        <p:spPr bwMode="auto">
          <a:xfrm>
            <a:off x="2258098" y="3727259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Zaoblený obdélník 167"/>
          <p:cNvSpPr/>
          <p:nvPr/>
        </p:nvSpPr>
        <p:spPr bwMode="auto">
          <a:xfrm>
            <a:off x="3023768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9" name="Objek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7592"/>
              </p:ext>
            </p:extLst>
          </p:nvPr>
        </p:nvGraphicFramePr>
        <p:xfrm>
          <a:off x="2235726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26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12950"/>
              </p:ext>
            </p:extLst>
          </p:nvPr>
        </p:nvGraphicFramePr>
        <p:xfrm>
          <a:off x="3017731" y="3924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31" y="3924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Přímá spojnice se šipkou 116"/>
          <p:cNvCxnSpPr>
            <a:endCxn id="133" idx="0"/>
          </p:cNvCxnSpPr>
          <p:nvPr/>
        </p:nvCxnSpPr>
        <p:spPr bwMode="auto">
          <a:xfrm>
            <a:off x="5700425" y="2616383"/>
            <a:ext cx="761815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8" name="Přímá spojnice se šipkou 117"/>
          <p:cNvCxnSpPr>
            <a:endCxn id="123" idx="0"/>
          </p:cNvCxnSpPr>
          <p:nvPr/>
        </p:nvCxnSpPr>
        <p:spPr bwMode="auto">
          <a:xfrm flipH="1">
            <a:off x="5670152" y="2616383"/>
            <a:ext cx="3027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9" name="Přímá spojnice se šipkou 118"/>
          <p:cNvCxnSpPr>
            <a:endCxn id="122" idx="0"/>
          </p:cNvCxnSpPr>
          <p:nvPr/>
        </p:nvCxnSpPr>
        <p:spPr bwMode="auto">
          <a:xfrm flipH="1">
            <a:off x="2539434" y="2616383"/>
            <a:ext cx="3160991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0" name="Přímá spojnice se šipkou 119"/>
          <p:cNvCxnSpPr>
            <a:endCxn id="121" idx="0"/>
          </p:cNvCxnSpPr>
          <p:nvPr/>
        </p:nvCxnSpPr>
        <p:spPr bwMode="auto">
          <a:xfrm flipH="1">
            <a:off x="4688072" y="2616383"/>
            <a:ext cx="1012353" cy="5399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7954020"/>
              </p:ext>
            </p:extLst>
          </p:nvPr>
        </p:nvGraphicFramePr>
        <p:xfrm>
          <a:off x="441807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5890614"/>
              </p:ext>
            </p:extLst>
          </p:nvPr>
        </p:nvGraphicFramePr>
        <p:xfrm>
          <a:off x="2269434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6305685"/>
              </p:ext>
            </p:extLst>
          </p:nvPr>
        </p:nvGraphicFramePr>
        <p:xfrm>
          <a:off x="5400152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Zaoblený obdélník 123"/>
          <p:cNvSpPr/>
          <p:nvPr/>
        </p:nvSpPr>
        <p:spPr bwMode="auto">
          <a:xfrm>
            <a:off x="2183850" y="309087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Zaoblený obdélník 124"/>
          <p:cNvSpPr/>
          <p:nvPr/>
        </p:nvSpPr>
        <p:spPr bwMode="auto">
          <a:xfrm>
            <a:off x="4319216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Zaoblený obdélník 125"/>
          <p:cNvSpPr/>
          <p:nvPr/>
        </p:nvSpPr>
        <p:spPr bwMode="auto">
          <a:xfrm>
            <a:off x="5292080" y="30924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95272"/>
              </p:ext>
            </p:extLst>
          </p:nvPr>
        </p:nvGraphicFramePr>
        <p:xfrm>
          <a:off x="1951261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61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637133"/>
              </p:ext>
            </p:extLst>
          </p:nvPr>
        </p:nvGraphicFramePr>
        <p:xfrm>
          <a:off x="4101976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41557"/>
              </p:ext>
            </p:extLst>
          </p:nvPr>
        </p:nvGraphicFramePr>
        <p:xfrm>
          <a:off x="5085705" y="2933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705" y="29335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71728"/>
              </p:ext>
            </p:extLst>
          </p:nvPr>
        </p:nvGraphicFramePr>
        <p:xfrm>
          <a:off x="3373388" y="273285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42" imgW="190440" imgH="279360" progId="Equation.DSMT4">
                  <p:embed/>
                </p:oleObj>
              </mc:Choice>
              <mc:Fallback>
                <p:oleObj name="Equation" r:id="rId42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88" y="273285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k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90873"/>
              </p:ext>
            </p:extLst>
          </p:nvPr>
        </p:nvGraphicFramePr>
        <p:xfrm>
          <a:off x="471614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Equation" r:id="rId43" imgW="215640" imgH="279360" progId="Equation.DSMT4">
                  <p:embed/>
                </p:oleObj>
              </mc:Choice>
              <mc:Fallback>
                <p:oleObj name="Equation" r:id="rId4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22070"/>
              </p:ext>
            </p:extLst>
          </p:nvPr>
        </p:nvGraphicFramePr>
        <p:xfrm>
          <a:off x="5436220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Equation" r:id="rId45" imgW="215640" imgH="279360" progId="Equation.DSMT4">
                  <p:embed/>
                </p:oleObj>
              </mc:Choice>
              <mc:Fallback>
                <p:oleObj name="Equation" r:id="rId4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1026653"/>
              </p:ext>
            </p:extLst>
          </p:nvPr>
        </p:nvGraphicFramePr>
        <p:xfrm>
          <a:off x="6192240" y="315636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Objek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19821"/>
              </p:ext>
            </p:extLst>
          </p:nvPr>
        </p:nvGraphicFramePr>
        <p:xfrm>
          <a:off x="5868268" y="278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Equation" r:id="rId47" imgW="215640" imgH="279360" progId="Equation.DSMT4">
                  <p:embed/>
                </p:oleObj>
              </mc:Choice>
              <mc:Fallback>
                <p:oleObj name="Equation" r:id="rId4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68" y="278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69035367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2342506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09400047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8163512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19327"/>
              </p:ext>
            </p:extLst>
          </p:nvPr>
        </p:nvGraphicFramePr>
        <p:xfrm>
          <a:off x="3815145" y="1960990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Equation" r:id="rId49" imgW="215640" imgH="279360" progId="Equation.DSMT4">
                  <p:embed/>
                </p:oleObj>
              </mc:Choice>
              <mc:Fallback>
                <p:oleObj name="Equation" r:id="rId4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145" y="1960990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8117111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9688960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7268618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3781650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27419"/>
              </p:ext>
            </p:extLst>
          </p:nvPr>
        </p:nvGraphicFramePr>
        <p:xfrm>
          <a:off x="4356100" y="20619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Equation" r:id="rId51" imgW="215640" imgH="279360" progId="Equation.DSMT4">
                  <p:embed/>
                </p:oleObj>
              </mc:Choice>
              <mc:Fallback>
                <p:oleObj name="Equation" r:id="rId5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196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69195"/>
              </p:ext>
            </p:extLst>
          </p:nvPr>
        </p:nvGraphicFramePr>
        <p:xfrm>
          <a:off x="5205382" y="20303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9" name="Equation" r:id="rId53" imgW="215640" imgH="279360" progId="Equation.DSMT4">
                  <p:embed/>
                </p:oleObj>
              </mc:Choice>
              <mc:Fallback>
                <p:oleObj name="Equation" r:id="rId5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82" y="20303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84255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Equation" r:id="rId55" imgW="190500" imgH="279400" progId="Equation.DSMT4">
                  <p:embed/>
                </p:oleObj>
              </mc:Choice>
              <mc:Fallback>
                <p:oleObj name="Equation" r:id="rId55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283736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Equation" r:id="rId57" imgW="215640" imgH="279360" progId="Equation.DSMT4">
                  <p:embed/>
                </p:oleObj>
              </mc:Choice>
              <mc:Fallback>
                <p:oleObj name="Equation" r:id="rId5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25104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Equation" r:id="rId59" imgW="215640" imgH="279360" progId="Equation.DSMT4">
                  <p:embed/>
                </p:oleObj>
              </mc:Choice>
              <mc:Fallback>
                <p:oleObj name="Equation" r:id="rId5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47536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Equation" r:id="rId61" imgW="215640" imgH="279360" progId="Equation.DSMT4">
                  <p:embed/>
                </p:oleObj>
              </mc:Choice>
              <mc:Fallback>
                <p:oleObj name="Equation" r:id="rId6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5" name="Skupina 74"/>
          <p:cNvGrpSpPr/>
          <p:nvPr/>
        </p:nvGrpSpPr>
        <p:grpSpPr>
          <a:xfrm>
            <a:off x="7372800" y="4881600"/>
            <a:ext cx="1506024" cy="388125"/>
            <a:chOff x="3087540" y="4888824"/>
            <a:chExt cx="1506024" cy="388125"/>
          </a:xfrm>
        </p:grpSpPr>
        <p:sp>
          <p:nvSpPr>
            <p:cNvPr id="77" name="Zaoblený obdélník 76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81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</p:grpSp>
      <p:grpSp>
        <p:nvGrpSpPr>
          <p:cNvPr id="92" name="Skupina 91"/>
          <p:cNvGrpSpPr/>
          <p:nvPr/>
        </p:nvGrpSpPr>
        <p:grpSpPr>
          <a:xfrm>
            <a:off x="6008400" y="5353200"/>
            <a:ext cx="1506024" cy="388125"/>
            <a:chOff x="1707060" y="4888824"/>
            <a:chExt cx="1506024" cy="388125"/>
          </a:xfrm>
        </p:grpSpPr>
        <p:sp>
          <p:nvSpPr>
            <p:cNvPr id="93" name="Zaoblený obdélník 92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</p:grpSp>
      <p:grpSp>
        <p:nvGrpSpPr>
          <p:cNvPr id="149" name="Skupina 148"/>
          <p:cNvGrpSpPr/>
          <p:nvPr/>
        </p:nvGrpSpPr>
        <p:grpSpPr>
          <a:xfrm>
            <a:off x="331200" y="5805264"/>
            <a:ext cx="1506024" cy="388125"/>
            <a:chOff x="6009079" y="4871781"/>
            <a:chExt cx="1506024" cy="388125"/>
          </a:xfrm>
        </p:grpSpPr>
        <p:sp>
          <p:nvSpPr>
            <p:cNvPr id="150" name="Zaoblený obdélník 14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5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</p:grpSp>
      <p:graphicFrame>
        <p:nvGraphicFramePr>
          <p:cNvPr id="15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335360"/>
              </p:ext>
            </p:extLst>
          </p:nvPr>
        </p:nvGraphicFramePr>
        <p:xfrm>
          <a:off x="614952" y="594171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6" name="Skupina 155"/>
          <p:cNvGrpSpPr/>
          <p:nvPr/>
        </p:nvGrpSpPr>
        <p:grpSpPr>
          <a:xfrm>
            <a:off x="1691680" y="5805264"/>
            <a:ext cx="1506024" cy="388125"/>
            <a:chOff x="1707060" y="4888824"/>
            <a:chExt cx="1506024" cy="388125"/>
          </a:xfrm>
        </p:grpSpPr>
        <p:sp>
          <p:nvSpPr>
            <p:cNvPr id="158" name="Zaoblený obdélník 157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0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68041439"/>
              </p:ext>
            </p:extLst>
          </p:nvPr>
        </p:nvGraphicFramePr>
        <p:xfrm>
          <a:off x="1982388" y="593073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1880014"/>
              </p:ext>
            </p:extLst>
          </p:nvPr>
        </p:nvGraphicFramePr>
        <p:xfrm>
          <a:off x="7668344" y="501883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3940218"/>
              </p:ext>
            </p:extLst>
          </p:nvPr>
        </p:nvGraphicFramePr>
        <p:xfrm>
          <a:off x="6299697" y="5483245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4644008" y="4882493"/>
            <a:ext cx="1506024" cy="388125"/>
            <a:chOff x="321085" y="6405435"/>
            <a:chExt cx="1506024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389739" y="6405435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265700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452123" y="645862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073511" y="645480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321085" y="645333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7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25522"/>
              </p:ext>
            </p:extLst>
          </p:nvPr>
        </p:nvGraphicFramePr>
        <p:xfrm>
          <a:off x="4941469" y="503028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0" name="Skupina 179"/>
          <p:cNvGrpSpPr/>
          <p:nvPr/>
        </p:nvGrpSpPr>
        <p:grpSpPr>
          <a:xfrm>
            <a:off x="6008400" y="4881600"/>
            <a:ext cx="1506024" cy="388125"/>
            <a:chOff x="3087540" y="4888824"/>
            <a:chExt cx="1506024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150000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032155" y="49211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087540" y="491968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851920" y="49208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218578" y="4924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</p:grpSp>
      <p:graphicFrame>
        <p:nvGraphicFramePr>
          <p:cNvPr id="1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5586308"/>
              </p:ext>
            </p:extLst>
          </p:nvPr>
        </p:nvGraphicFramePr>
        <p:xfrm>
          <a:off x="6300192" y="50355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3" name="Skupina 202"/>
          <p:cNvGrpSpPr/>
          <p:nvPr/>
        </p:nvGrpSpPr>
        <p:grpSpPr>
          <a:xfrm>
            <a:off x="1699200" y="4881600"/>
            <a:ext cx="1506024" cy="388125"/>
            <a:chOff x="1707060" y="4888824"/>
            <a:chExt cx="1506024" cy="388125"/>
          </a:xfrm>
        </p:grpSpPr>
        <p:sp>
          <p:nvSpPr>
            <p:cNvPr id="204" name="Zaoblený obdélník 203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</p:grpSp>
      <p:grpSp>
        <p:nvGrpSpPr>
          <p:cNvPr id="209" name="Skupina 208"/>
          <p:cNvGrpSpPr/>
          <p:nvPr/>
        </p:nvGrpSpPr>
        <p:grpSpPr>
          <a:xfrm>
            <a:off x="3060000" y="4881600"/>
            <a:ext cx="1506024" cy="388125"/>
            <a:chOff x="6009079" y="4871781"/>
            <a:chExt cx="1506024" cy="388125"/>
          </a:xfrm>
        </p:grpSpPr>
        <p:sp>
          <p:nvSpPr>
            <p:cNvPr id="210" name="Zaoblený obdélník 20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12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3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14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9</a:t>
              </a:r>
              <a:endParaRPr lang="cs-CZ" sz="1400" b="0" dirty="0"/>
            </a:p>
          </p:txBody>
        </p:sp>
      </p:grpSp>
      <p:graphicFrame>
        <p:nvGraphicFramePr>
          <p:cNvPr id="2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8482432"/>
              </p:ext>
            </p:extLst>
          </p:nvPr>
        </p:nvGraphicFramePr>
        <p:xfrm>
          <a:off x="1979521" y="50198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4560835"/>
              </p:ext>
            </p:extLst>
          </p:nvPr>
        </p:nvGraphicFramePr>
        <p:xfrm>
          <a:off x="3353748" y="502628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Zaoblený obdélník 199"/>
          <p:cNvSpPr/>
          <p:nvPr/>
        </p:nvSpPr>
        <p:spPr bwMode="auto">
          <a:xfrm>
            <a:off x="5244650" y="37260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1" name="Skupina 200"/>
          <p:cNvGrpSpPr/>
          <p:nvPr/>
        </p:nvGrpSpPr>
        <p:grpSpPr>
          <a:xfrm>
            <a:off x="4644000" y="5338800"/>
            <a:ext cx="1506024" cy="388125"/>
            <a:chOff x="6009079" y="4871781"/>
            <a:chExt cx="1506024" cy="388125"/>
          </a:xfrm>
        </p:grpSpPr>
        <p:sp>
          <p:nvSpPr>
            <p:cNvPr id="202" name="Zaoblený obdélník 201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</p:grpSp>
      <p:graphicFrame>
        <p:nvGraphicFramePr>
          <p:cNvPr id="22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2918657"/>
              </p:ext>
            </p:extLst>
          </p:nvPr>
        </p:nvGraphicFramePr>
        <p:xfrm>
          <a:off x="4921521" y="548323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2" name="Skupina 221"/>
          <p:cNvGrpSpPr/>
          <p:nvPr/>
        </p:nvGrpSpPr>
        <p:grpSpPr>
          <a:xfrm>
            <a:off x="331200" y="5338800"/>
            <a:ext cx="1506024" cy="388125"/>
            <a:chOff x="6009079" y="4871781"/>
            <a:chExt cx="1506024" cy="388125"/>
          </a:xfrm>
        </p:grpSpPr>
        <p:sp>
          <p:nvSpPr>
            <p:cNvPr id="223" name="Zaoblený obdélník 222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25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226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568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10</a:t>
              </a:r>
              <a:endParaRPr lang="cs-CZ" sz="1400" b="0" dirty="0"/>
            </a:p>
          </p:txBody>
        </p:sp>
      </p:grpSp>
      <p:graphicFrame>
        <p:nvGraphicFramePr>
          <p:cNvPr id="22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72883217"/>
              </p:ext>
            </p:extLst>
          </p:nvPr>
        </p:nvGraphicFramePr>
        <p:xfrm>
          <a:off x="637772" y="549307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9" name="Skupina 228"/>
          <p:cNvGrpSpPr/>
          <p:nvPr/>
        </p:nvGrpSpPr>
        <p:grpSpPr>
          <a:xfrm>
            <a:off x="3059832" y="5351814"/>
            <a:ext cx="1506024" cy="388125"/>
            <a:chOff x="6009079" y="4871781"/>
            <a:chExt cx="1506024" cy="388125"/>
          </a:xfrm>
        </p:grpSpPr>
        <p:sp>
          <p:nvSpPr>
            <p:cNvPr id="230" name="Zaoblený obdélník 229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33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3</a:t>
              </a:r>
              <a:endParaRPr lang="cs-CZ" sz="1400" b="0" dirty="0"/>
            </a:p>
          </p:txBody>
        </p:sp>
        <p:sp>
          <p:nvSpPr>
            <p:cNvPr id="234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35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4846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11</a:t>
              </a:r>
              <a:endParaRPr lang="cs-CZ" sz="1400" b="0" dirty="0"/>
            </a:p>
          </p:txBody>
        </p:sp>
      </p:grpSp>
      <p:graphicFrame>
        <p:nvGraphicFramePr>
          <p:cNvPr id="23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2636338"/>
              </p:ext>
            </p:extLst>
          </p:nvPr>
        </p:nvGraphicFramePr>
        <p:xfrm>
          <a:off x="3365530" y="551092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9" name="Skupina 268"/>
          <p:cNvGrpSpPr/>
          <p:nvPr/>
        </p:nvGrpSpPr>
        <p:grpSpPr>
          <a:xfrm>
            <a:off x="331200" y="4881600"/>
            <a:ext cx="1506024" cy="388125"/>
            <a:chOff x="1707060" y="4888824"/>
            <a:chExt cx="1506024" cy="388125"/>
          </a:xfrm>
        </p:grpSpPr>
        <p:sp>
          <p:nvSpPr>
            <p:cNvPr id="270" name="Zaoblený obdélník 269"/>
            <p:cNvSpPr/>
            <p:nvPr/>
          </p:nvSpPr>
          <p:spPr bwMode="auto">
            <a:xfrm>
              <a:off x="1772924" y="4888824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bdélník 2"/>
            <p:cNvSpPr>
              <a:spLocks noChangeArrowheads="1"/>
            </p:cNvSpPr>
            <p:nvPr/>
          </p:nvSpPr>
          <p:spPr bwMode="auto">
            <a:xfrm>
              <a:off x="2651675" y="492416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72" name="Obdélník 2"/>
            <p:cNvSpPr>
              <a:spLocks noChangeArrowheads="1"/>
            </p:cNvSpPr>
            <p:nvPr/>
          </p:nvSpPr>
          <p:spPr bwMode="auto">
            <a:xfrm>
              <a:off x="2838098" y="492798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273" name="Obdélník 2"/>
            <p:cNvSpPr>
              <a:spLocks noChangeArrowheads="1"/>
            </p:cNvSpPr>
            <p:nvPr/>
          </p:nvSpPr>
          <p:spPr bwMode="auto">
            <a:xfrm>
              <a:off x="1707060" y="4922696"/>
              <a:ext cx="568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13</a:t>
              </a:r>
              <a:endParaRPr lang="cs-CZ" sz="1400" b="0" dirty="0"/>
            </a:p>
          </p:txBody>
        </p:sp>
        <p:sp>
          <p:nvSpPr>
            <p:cNvPr id="274" name="Obdélník 2"/>
            <p:cNvSpPr>
              <a:spLocks noChangeArrowheads="1"/>
            </p:cNvSpPr>
            <p:nvPr/>
          </p:nvSpPr>
          <p:spPr bwMode="auto">
            <a:xfrm>
              <a:off x="2463112" y="49208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</p:grpSp>
      <p:graphicFrame>
        <p:nvGraphicFramePr>
          <p:cNvPr id="27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3227266"/>
              </p:ext>
            </p:extLst>
          </p:nvPr>
        </p:nvGraphicFramePr>
        <p:xfrm>
          <a:off x="647705" y="5019579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6" name="Skupina 275"/>
          <p:cNvGrpSpPr/>
          <p:nvPr/>
        </p:nvGrpSpPr>
        <p:grpSpPr>
          <a:xfrm>
            <a:off x="1688316" y="5343339"/>
            <a:ext cx="1506024" cy="388125"/>
            <a:chOff x="6009079" y="4871781"/>
            <a:chExt cx="1506024" cy="388125"/>
          </a:xfrm>
        </p:grpSpPr>
        <p:sp>
          <p:nvSpPr>
            <p:cNvPr id="277" name="Zaoblený obdélník 276"/>
            <p:cNvSpPr/>
            <p:nvPr/>
          </p:nvSpPr>
          <p:spPr bwMode="auto">
            <a:xfrm>
              <a:off x="6077733" y="4871781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bdélník 2"/>
            <p:cNvSpPr>
              <a:spLocks noChangeArrowheads="1"/>
            </p:cNvSpPr>
            <p:nvPr/>
          </p:nvSpPr>
          <p:spPr bwMode="auto">
            <a:xfrm>
              <a:off x="6953694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279" name="Obdélník 2"/>
            <p:cNvSpPr>
              <a:spLocks noChangeArrowheads="1"/>
            </p:cNvSpPr>
            <p:nvPr/>
          </p:nvSpPr>
          <p:spPr bwMode="auto">
            <a:xfrm>
              <a:off x="7140117" y="492497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280" name="Obdélník 2"/>
            <p:cNvSpPr>
              <a:spLocks noChangeArrowheads="1"/>
            </p:cNvSpPr>
            <p:nvPr/>
          </p:nvSpPr>
          <p:spPr bwMode="auto">
            <a:xfrm>
              <a:off x="6761505" y="492114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81" name="Obdélník 2"/>
            <p:cNvSpPr>
              <a:spLocks noChangeArrowheads="1"/>
            </p:cNvSpPr>
            <p:nvPr/>
          </p:nvSpPr>
          <p:spPr bwMode="auto">
            <a:xfrm>
              <a:off x="6009079" y="4919682"/>
              <a:ext cx="4846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12</a:t>
              </a:r>
              <a:endParaRPr lang="cs-CZ" sz="1400" b="0" dirty="0"/>
            </a:p>
          </p:txBody>
        </p:sp>
      </p:grpSp>
      <p:graphicFrame>
        <p:nvGraphicFramePr>
          <p:cNvPr id="2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4504241"/>
              </p:ext>
            </p:extLst>
          </p:nvPr>
        </p:nvGraphicFramePr>
        <p:xfrm>
          <a:off x="2008473" y="548514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96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Hladové heuristické hledání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547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Greedy best-first search</a:t>
            </a:r>
          </a:p>
        </p:txBody>
      </p:sp>
      <p:graphicFrame>
        <p:nvGraphicFramePr>
          <p:cNvPr id="26" name="Tabulk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89053"/>
              </p:ext>
            </p:extLst>
          </p:nvPr>
        </p:nvGraphicFramePr>
        <p:xfrm>
          <a:off x="323528" y="1772816"/>
          <a:ext cx="6404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 smtClean="0">
                          <a:solidFill>
                            <a:schemeClr val="bg1"/>
                          </a:solidFill>
                        </a:rPr>
                        <a:t>stromová verze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 smtClean="0">
                          <a:solidFill>
                            <a:schemeClr val="bg1"/>
                          </a:solidFill>
                        </a:rPr>
                        <a:t>grafová verze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časová složitost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paměťová náročnost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úplnost</a:t>
                      </a:r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/>
                        <a:t>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ANO</a:t>
                      </a:r>
                      <a:r>
                        <a:rPr lang="cs-CZ" sz="1600" b="0" baseline="30000" dirty="0" smtClean="0"/>
                        <a:t>*</a:t>
                      </a:r>
                      <a:endParaRPr lang="cs-CZ" sz="1600" baseline="300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optimálnost</a:t>
                      </a:r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/>
                        <a:t>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NE</a:t>
                      </a:r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340483"/>
              </p:ext>
            </p:extLst>
          </p:nvPr>
        </p:nvGraphicFramePr>
        <p:xfrm>
          <a:off x="3394075" y="2519363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4" imgW="634680" imgH="406080" progId="Equation.DSMT4">
                  <p:embed/>
                </p:oleObj>
              </mc:Choice>
              <mc:Fallback>
                <p:oleObj name="Equation" r:id="rId4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2519363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52872"/>
              </p:ext>
            </p:extLst>
          </p:nvPr>
        </p:nvGraphicFramePr>
        <p:xfrm>
          <a:off x="5410200" y="294163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6" imgW="634680" imgH="406080" progId="Equation.DSMT4">
                  <p:embed/>
                </p:oleObj>
              </mc:Choice>
              <mc:Fallback>
                <p:oleObj name="Equation" r:id="rId6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4163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61955"/>
              </p:ext>
            </p:extLst>
          </p:nvPr>
        </p:nvGraphicFramePr>
        <p:xfrm>
          <a:off x="5410200" y="252888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2888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Zaoblený obdélník 30"/>
          <p:cNvSpPr/>
          <p:nvPr/>
        </p:nvSpPr>
        <p:spPr bwMode="auto">
          <a:xfrm>
            <a:off x="6876255" y="2197656"/>
            <a:ext cx="2221941" cy="1365250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6876256" y="2485688"/>
            <a:ext cx="22219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sz="1600" b="0" i="1" dirty="0" smtClean="0"/>
              <a:t>b	</a:t>
            </a:r>
            <a:r>
              <a:rPr lang="cs-CZ" b="0" dirty="0"/>
              <a:t>větvící </a:t>
            </a:r>
            <a:r>
              <a:rPr lang="cs-CZ" b="0" dirty="0" smtClean="0"/>
              <a:t>faktor</a:t>
            </a:r>
          </a:p>
          <a:p>
            <a:pPr marL="271463" indent="-271463">
              <a:tabLst>
                <a:tab pos="271463" algn="l"/>
              </a:tabLst>
            </a:pPr>
            <a:r>
              <a:rPr lang="cs-CZ" b="0" i="1" dirty="0" smtClean="0"/>
              <a:t>m</a:t>
            </a:r>
            <a:r>
              <a:rPr lang="cs-CZ" b="0" dirty="0" smtClean="0"/>
              <a:t>	maximální hloubka stavového prostoru úlohy</a:t>
            </a:r>
            <a:endParaRPr lang="cs-CZ" b="0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876256" y="2227505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kde:</a:t>
            </a:r>
            <a:endParaRPr lang="cs-CZ" sz="1600" b="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23528" y="4141872"/>
            <a:ext cx="3700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 smtClean="0"/>
              <a:t>*</a:t>
            </a:r>
            <a:r>
              <a:rPr lang="cs-CZ" b="0" dirty="0"/>
              <a:t>	</a:t>
            </a:r>
            <a:r>
              <a:rPr lang="cs-CZ" b="0" dirty="0" smtClean="0"/>
              <a:t>jen v konečném stavovém prostoru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93683"/>
              </p:ext>
            </p:extLst>
          </p:nvPr>
        </p:nvGraphicFramePr>
        <p:xfrm>
          <a:off x="3398838" y="291623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10" imgW="634680" imgH="406080" progId="Equation.DSMT4">
                  <p:embed/>
                </p:oleObj>
              </mc:Choice>
              <mc:Fallback>
                <p:oleObj name="Equation" r:id="rId10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91623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 bwMode="auto">
          <a:xfrm>
            <a:off x="5335524" y="3381856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bdélník 27"/>
          <p:cNvSpPr/>
          <p:nvPr/>
        </p:nvSpPr>
        <p:spPr bwMode="auto">
          <a:xfrm>
            <a:off x="5309315" y="3743415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bdélník 35"/>
          <p:cNvSpPr/>
          <p:nvPr/>
        </p:nvSpPr>
        <p:spPr bwMode="auto">
          <a:xfrm>
            <a:off x="3278102" y="3381856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bdélník 36"/>
          <p:cNvSpPr/>
          <p:nvPr/>
        </p:nvSpPr>
        <p:spPr bwMode="auto">
          <a:xfrm>
            <a:off x="3235474" y="3754538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bdélník 2"/>
          <p:cNvSpPr>
            <a:spLocks noChangeArrowheads="1"/>
          </p:cNvSpPr>
          <p:nvPr/>
        </p:nvSpPr>
        <p:spPr bwMode="auto">
          <a:xfrm>
            <a:off x="252000" y="5004465"/>
            <a:ext cx="82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b="0" dirty="0" smtClean="0"/>
              <a:t>Dobře definovaná heuristická funkce může významně zredukovat časovou i paměťovou náročnost.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325609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" grpId="0" animBg="1"/>
      <p:bldP spid="28" grpId="0" animBg="1"/>
      <p:bldP spid="36" grpId="0" animBg="1"/>
      <p:bldP spid="37" grpId="0" animBg="1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Algoritmus A*</a:t>
            </a:r>
            <a:endParaRPr lang="cs-CZ" sz="2000" dirty="0"/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1406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i="1" dirty="0" smtClean="0"/>
              <a:t>A* </a:t>
            </a:r>
            <a:r>
              <a:rPr lang="cs-CZ" i="1" dirty="0" err="1" smtClean="0"/>
              <a:t>algorithm</a:t>
            </a:r>
            <a:endParaRPr lang="en-US" i="1" dirty="0"/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733907"/>
            <a:ext cx="18429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hodnotící funkce:</a:t>
            </a:r>
            <a:endParaRPr lang="cs-CZ" b="0" dirty="0"/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8598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51867"/>
              </p:ext>
            </p:extLst>
          </p:nvPr>
        </p:nvGraphicFramePr>
        <p:xfrm>
          <a:off x="2362200" y="1743075"/>
          <a:ext cx="181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1815840" imgH="304560" progId="Equation.DSMT4">
                  <p:embed/>
                </p:oleObj>
              </mc:Choice>
              <mc:Fallback>
                <p:oleObj name="Equation" r:id="rId4" imgW="1815840" imgH="3045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43075"/>
                        <a:ext cx="181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0800" y="2093947"/>
            <a:ext cx="7365982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kde:</a:t>
            </a: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cs-CZ" b="0" i="1" dirty="0" smtClean="0"/>
              <a:t>g</a:t>
            </a:r>
            <a:r>
              <a:rPr lang="cs-CZ" b="0" dirty="0" smtClean="0"/>
              <a:t>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)	cena cesty z počátečního vrcholu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baseline="-25000" dirty="0" smtClean="0"/>
          </a:p>
          <a:p>
            <a:pPr>
              <a:tabLst>
                <a:tab pos="361950" algn="l"/>
              </a:tabLst>
            </a:pPr>
            <a:r>
              <a:rPr lang="cs-CZ" b="0" i="1" dirty="0" smtClean="0"/>
              <a:t>	h</a:t>
            </a:r>
            <a:r>
              <a:rPr lang="cs-CZ" b="0" dirty="0" smtClean="0"/>
              <a:t>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/>
              <a:t>)	</a:t>
            </a:r>
            <a:r>
              <a:rPr lang="cs-CZ" b="0" dirty="0" smtClean="0"/>
              <a:t>odhad ceny </a:t>
            </a:r>
            <a:r>
              <a:rPr lang="cs-CZ" b="0" dirty="0"/>
              <a:t>cesty z </a:t>
            </a:r>
            <a:r>
              <a:rPr lang="cs-CZ" b="0" dirty="0" smtClean="0"/>
              <a:t>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/>
              <a:t> </a:t>
            </a:r>
            <a:r>
              <a:rPr lang="cs-CZ" b="0" dirty="0" smtClean="0"/>
              <a:t>do nejbližšího cílového vrcholu (stavu)</a:t>
            </a:r>
            <a:endParaRPr lang="cs-CZ" i="1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40800" y="1362254"/>
            <a:ext cx="74870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strategie: expanduj stav</a:t>
            </a:r>
            <a:r>
              <a:rPr lang="cs-CZ" b="0" dirty="0"/>
              <a:t> </a:t>
            </a:r>
            <a:r>
              <a:rPr lang="cs-CZ" b="0" dirty="0" smtClean="0"/>
              <a:t>s odhadovanou nejnižší celkovou cenou cesty</a:t>
            </a:r>
            <a:endParaRPr lang="cs-CZ" b="0" dirty="0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02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6" grpId="0"/>
      <p:bldP spid="17" grpId="0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71025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Reprezentace úlohy pro počítačové zpracování</a:t>
            </a:r>
            <a:endParaRPr lang="cs-CZ" sz="2000" dirty="0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43600" y="1938318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node.state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702005" y="1938318"/>
            <a:ext cx="47357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popisuje konfiguraci světa (odpovídá stavu </a:t>
            </a:r>
            <a:r>
              <a:rPr lang="cs-CZ" b="0" i="1" dirty="0" err="1" smtClean="0"/>
              <a:t>s</a:t>
            </a:r>
            <a:r>
              <a:rPr lang="cs-CZ" b="0" dirty="0" err="1" smtClean="0">
                <a:sym typeface="Symbol"/>
              </a:rPr>
              <a:t></a:t>
            </a:r>
            <a:r>
              <a:rPr lang="cs-CZ" b="0" i="1" dirty="0" err="1" smtClean="0">
                <a:sym typeface="Symbol"/>
              </a:rPr>
              <a:t>S</a:t>
            </a:r>
            <a:r>
              <a:rPr lang="cs-CZ" b="0" dirty="0" smtClean="0">
                <a:sym typeface="Symbol"/>
              </a:rPr>
              <a:t>)</a:t>
            </a:r>
            <a:endParaRPr lang="cs-CZ" b="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699792" y="2276872"/>
            <a:ext cx="55871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identifikátor </a:t>
            </a:r>
            <a:r>
              <a:rPr lang="cs-CZ" b="0" dirty="0" smtClean="0"/>
              <a:t>bezprostředního předchůdce vrcholu</a:t>
            </a:r>
            <a:endParaRPr lang="cs-CZ" b="0" dirty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43600" y="2276872"/>
            <a:ext cx="1872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node.parent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125946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Reprezentace „stavů“ v paměti počítače</a:t>
            </a:r>
            <a:endParaRPr lang="cs-CZ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43600" y="2586390"/>
            <a:ext cx="1731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node.action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43600" y="2905894"/>
            <a:ext cx="166589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node.pathCost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711317" y="2586390"/>
            <a:ext cx="616707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akce </a:t>
            </a:r>
            <a:r>
              <a:rPr lang="cs-CZ" b="0" i="1" dirty="0" err="1" smtClean="0"/>
              <a:t>a</a:t>
            </a:r>
            <a:r>
              <a:rPr lang="cs-CZ" b="0" dirty="0" err="1" smtClean="0">
                <a:sym typeface="Symbol"/>
              </a:rPr>
              <a:t></a:t>
            </a:r>
            <a:r>
              <a:rPr lang="cs-CZ" b="0" i="1" dirty="0" err="1" smtClean="0">
                <a:sym typeface="Symbol"/>
              </a:rPr>
              <a:t>A</a:t>
            </a:r>
            <a:r>
              <a:rPr lang="cs-CZ" b="0" dirty="0" smtClean="0"/>
              <a:t>, která vedla k přechodu z rodiče na současný vrchol</a:t>
            </a:r>
            <a:endParaRPr lang="cs-CZ" b="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43600" y="1650286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>
                <a:solidFill>
                  <a:srgbClr val="7030A0"/>
                </a:solidFill>
              </a:rPr>
              <a:t>node.id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99924" y="1650286"/>
            <a:ext cx="41043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jednoznačný identifikátor vrcholu, např.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/>
              <a:t> </a:t>
            </a:r>
            <a:endParaRPr lang="cs-CZ" b="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539552" y="3481958"/>
            <a:ext cx="166589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>
                <a:solidFill>
                  <a:srgbClr val="7030A0"/>
                </a:solidFill>
              </a:rPr>
              <a:t>node.pathEval</a:t>
            </a:r>
            <a:endParaRPr lang="cs-CZ" dirty="0" smtClean="0">
              <a:solidFill>
                <a:srgbClr val="7030A0"/>
              </a:solidFill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700000" y="3489993"/>
            <a:ext cx="617859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odhad ceny cesty z počátečního vrcholu přes vrchol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/>
              <a:t> </a:t>
            </a:r>
            <a:r>
              <a:rPr lang="cs-CZ" b="0" dirty="0" smtClean="0"/>
              <a:t>do nejbližšího cílového stavu</a:t>
            </a:r>
            <a:endParaRPr lang="cs-CZ" b="0" dirty="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700000" y="3976621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vrchol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 vyjádřeno funkcí f(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)</a:t>
            </a:r>
            <a:endParaRPr lang="cs-CZ" b="0" i="1" dirty="0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700000" y="2927769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cesty z kořene (počátečního stavu) k tomuto stavu</a:t>
            </a:r>
            <a:endParaRPr lang="cs-CZ" b="0" dirty="0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2700000" y="3147661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vrchol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 vyjádřeno funkcí g(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i="1" dirty="0" smtClean="0"/>
              <a:t>)</a:t>
            </a:r>
            <a:endParaRPr lang="cs-CZ" b="0" i="1" dirty="0"/>
          </a:p>
        </p:txBody>
      </p:sp>
      <p:sp>
        <p:nvSpPr>
          <p:cNvPr id="2" name="Zaoblený obdélník 1"/>
          <p:cNvSpPr/>
          <p:nvPr/>
        </p:nvSpPr>
        <p:spPr bwMode="auto">
          <a:xfrm>
            <a:off x="539552" y="2927769"/>
            <a:ext cx="7992888" cy="1437335"/>
          </a:xfrm>
          <a:prstGeom prst="roundRect">
            <a:avLst>
              <a:gd name="adj" fmla="val 8025"/>
            </a:avLst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6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aoblený obdélník 37"/>
          <p:cNvSpPr/>
          <p:nvPr/>
        </p:nvSpPr>
        <p:spPr bwMode="auto">
          <a:xfrm>
            <a:off x="15480" y="1179984"/>
            <a:ext cx="9108000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6650048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85285404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8216866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2746955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55559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4572885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aphicFrame>
        <p:nvGraphicFramePr>
          <p:cNvPr id="1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13952562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Zaoblený obdélník 137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97627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40822"/>
              </p:ext>
            </p:extLst>
          </p:nvPr>
        </p:nvGraphicFramePr>
        <p:xfrm>
          <a:off x="3491880" y="3664800"/>
          <a:ext cx="2451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2450880" imgH="291960" progId="Equation.DSMT4">
                  <p:embed/>
                </p:oleObj>
              </mc:Choice>
              <mc:Fallback>
                <p:oleObj name="Equation" r:id="rId6" imgW="2450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1880" y="3664800"/>
                        <a:ext cx="2451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Skupina 2"/>
          <p:cNvGrpSpPr/>
          <p:nvPr/>
        </p:nvGrpSpPr>
        <p:grpSpPr>
          <a:xfrm>
            <a:off x="15480" y="4881600"/>
            <a:ext cx="1658424" cy="388125"/>
            <a:chOff x="737660" y="4005064"/>
            <a:chExt cx="1658424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37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</p:grp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1434749"/>
              </p:ext>
            </p:extLst>
          </p:nvPr>
        </p:nvGraphicFramePr>
        <p:xfrm>
          <a:off x="292990" y="503014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0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Zaoblený obdélník 77"/>
          <p:cNvSpPr/>
          <p:nvPr/>
        </p:nvSpPr>
        <p:spPr bwMode="auto">
          <a:xfrm>
            <a:off x="15480" y="1179984"/>
            <a:ext cx="9108000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5559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Zaoblený obdélník 121"/>
          <p:cNvSpPr/>
          <p:nvPr/>
        </p:nvSpPr>
        <p:spPr bwMode="auto">
          <a:xfrm>
            <a:off x="4572885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91947118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3437338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5640835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9642016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1827675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3694467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763784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61652834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21484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39546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56293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39155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37068"/>
              </p:ext>
            </p:extLst>
          </p:nvPr>
        </p:nvGraphicFramePr>
        <p:xfrm>
          <a:off x="1854000" y="3664800"/>
          <a:ext cx="499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2" imgW="4991040" imgH="901440" progId="Equation.DSMT4">
                  <p:embed/>
                </p:oleObj>
              </mc:Choice>
              <mc:Fallback>
                <p:oleObj name="Equation" r:id="rId12" imgW="4991040" imgH="90144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000" y="3664800"/>
                        <a:ext cx="4991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Skupina 98"/>
          <p:cNvGrpSpPr/>
          <p:nvPr/>
        </p:nvGrpSpPr>
        <p:grpSpPr>
          <a:xfrm>
            <a:off x="4543200" y="4881600"/>
            <a:ext cx="1658424" cy="388125"/>
            <a:chOff x="737660" y="4005064"/>
            <a:chExt cx="1658424" cy="388125"/>
          </a:xfrm>
        </p:grpSpPr>
        <p:sp>
          <p:nvSpPr>
            <p:cNvPr id="100" name="Zaoblený obdélník 9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</p:grpSp>
      <p:graphicFrame>
        <p:nvGraphicFramePr>
          <p:cNvPr id="10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9632365"/>
              </p:ext>
            </p:extLst>
          </p:nvPr>
        </p:nvGraphicFramePr>
        <p:xfrm>
          <a:off x="4814533" y="502803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7" name="Skupina 106"/>
          <p:cNvGrpSpPr/>
          <p:nvPr/>
        </p:nvGrpSpPr>
        <p:grpSpPr>
          <a:xfrm>
            <a:off x="1501313" y="4881600"/>
            <a:ext cx="1658424" cy="388125"/>
            <a:chOff x="737660" y="4005064"/>
            <a:chExt cx="1658424" cy="388125"/>
          </a:xfrm>
        </p:grpSpPr>
        <p:sp>
          <p:nvSpPr>
            <p:cNvPr id="108" name="Zaoblený obdélník 107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10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1</a:t>
              </a:r>
              <a:endParaRPr lang="cs-CZ" sz="1400" b="0" dirty="0"/>
            </a:p>
          </p:txBody>
        </p:sp>
        <p:sp>
          <p:nvSpPr>
            <p:cNvPr id="111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2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13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2990917" y="4881600"/>
            <a:ext cx="1658424" cy="388125"/>
            <a:chOff x="737660" y="4005064"/>
            <a:chExt cx="1658424" cy="388125"/>
          </a:xfrm>
        </p:grpSpPr>
        <p:sp>
          <p:nvSpPr>
            <p:cNvPr id="115" name="Zaoblený obdélník 114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17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18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9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23" name="Skupina 122"/>
          <p:cNvGrpSpPr/>
          <p:nvPr/>
        </p:nvGrpSpPr>
        <p:grpSpPr>
          <a:xfrm>
            <a:off x="14400" y="4881600"/>
            <a:ext cx="1658424" cy="388125"/>
            <a:chOff x="737660" y="4005064"/>
            <a:chExt cx="1658424" cy="388125"/>
          </a:xfrm>
        </p:grpSpPr>
        <p:sp>
          <p:nvSpPr>
            <p:cNvPr id="124" name="Zaoblený obdélník 123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6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8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9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95036771"/>
              </p:ext>
            </p:extLst>
          </p:nvPr>
        </p:nvGraphicFramePr>
        <p:xfrm>
          <a:off x="294271" y="50388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9035533"/>
              </p:ext>
            </p:extLst>
          </p:nvPr>
        </p:nvGraphicFramePr>
        <p:xfrm>
          <a:off x="1800637" y="503723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0450498"/>
              </p:ext>
            </p:extLst>
          </p:nvPr>
        </p:nvGraphicFramePr>
        <p:xfrm>
          <a:off x="3297881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72275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14" imgW="215806" imgH="279279" progId="Equation.DSMT4">
                  <p:embed/>
                </p:oleObj>
              </mc:Choice>
              <mc:Fallback>
                <p:oleObj name="Equation" r:id="rId14" imgW="215806" imgH="279279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27565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Objek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87089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Objek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19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4716338" y="1792797"/>
            <a:ext cx="4392000" cy="1368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511843" y="1791288"/>
            <a:ext cx="442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932040" y="1755575"/>
            <a:ext cx="4278452" cy="140038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výchozí stav transformuj do podoby požadované algoritmem a uloží jej do seznamu stavů k expanzi</a:t>
            </a:r>
          </a:p>
          <a:p>
            <a:pPr>
              <a:spcBef>
                <a:spcPts val="600"/>
              </a:spcBef>
            </a:pPr>
            <a:r>
              <a:rPr lang="cs-CZ" b="0" i="1" dirty="0" smtClean="0"/>
              <a:t>funkce </a:t>
            </a:r>
            <a:r>
              <a:rPr lang="cs-CZ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cs-CZ" b="0" dirty="0" smtClean="0">
                <a:sym typeface="Symbol"/>
              </a:rPr>
              <a:t>()</a:t>
            </a:r>
            <a:r>
              <a:rPr lang="cs-CZ" b="0" i="1" dirty="0" smtClean="0">
                <a:sym typeface="Symbol"/>
              </a:rPr>
              <a:t> vytvoří proměnnou v požadovaném tvaru</a:t>
            </a:r>
            <a:endParaRPr lang="en-US" b="0" i="1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problem</a:t>
            </a:r>
            <a:r>
              <a:rPr lang="en-US" b="0" dirty="0" err="1" smtClean="0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b="0" dirty="0" smtClean="0">
                <a:sym typeface="Symbol"/>
              </a:rPr>
              <a:t>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 smtClean="0">
                <a:sym typeface="Symbol"/>
              </a:rPr>
              <a:t>(</a:t>
            </a:r>
            <a:r>
              <a:rPr lang="en-US" dirty="0" err="1" smtClean="0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 smtClean="0">
                <a:sym typeface="Symbol"/>
              </a:rPr>
              <a:t>)}</a:t>
            </a:r>
            <a:endParaRPr lang="cs-CZ" b="0" dirty="0" smtClean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 smtClean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action</a:t>
            </a:r>
            <a:endParaRPr lang="cs-CZ" b="0" dirty="0" smtClean="0"/>
          </a:p>
          <a:p>
            <a:pPr>
              <a:tabLst>
                <a:tab pos="442913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pathCost</a:t>
            </a:r>
            <a:endParaRPr lang="cs-CZ" b="0" dirty="0" smtClean="0"/>
          </a:p>
        </p:txBody>
      </p:sp>
    </p:spTree>
    <p:extLst>
      <p:ext uri="{BB962C8B-B14F-4D97-AF65-F5344CB8AC3E}">
        <p14:creationId xmlns:p14="http://schemas.microsoft.com/office/powerpoint/2010/main" val="48532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Zaoblený obdélník 169"/>
          <p:cNvSpPr/>
          <p:nvPr/>
        </p:nvSpPr>
        <p:spPr bwMode="auto">
          <a:xfrm>
            <a:off x="15480" y="1179984"/>
            <a:ext cx="9108000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5559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Zaoblený obdélník 121"/>
          <p:cNvSpPr/>
          <p:nvPr/>
        </p:nvSpPr>
        <p:spPr bwMode="auto">
          <a:xfrm>
            <a:off x="4572885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431932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84535581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1870610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4034013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8313866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91060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2084596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88070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58881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87512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15853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9" name="Skupina 98"/>
          <p:cNvGrpSpPr/>
          <p:nvPr/>
        </p:nvGrpSpPr>
        <p:grpSpPr>
          <a:xfrm>
            <a:off x="4543200" y="4881600"/>
            <a:ext cx="1658424" cy="388125"/>
            <a:chOff x="737660" y="4005064"/>
            <a:chExt cx="1658424" cy="388125"/>
          </a:xfrm>
        </p:grpSpPr>
        <p:sp>
          <p:nvSpPr>
            <p:cNvPr id="100" name="Zaoblený obdélník 9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</p:grpSp>
      <p:graphicFrame>
        <p:nvGraphicFramePr>
          <p:cNvPr id="10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09492524"/>
              </p:ext>
            </p:extLst>
          </p:nvPr>
        </p:nvGraphicFramePr>
        <p:xfrm>
          <a:off x="4814533" y="502803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" name="Skupina 122"/>
          <p:cNvGrpSpPr/>
          <p:nvPr/>
        </p:nvGrpSpPr>
        <p:grpSpPr>
          <a:xfrm>
            <a:off x="6030000" y="4881600"/>
            <a:ext cx="1658424" cy="388125"/>
            <a:chOff x="737660" y="4005064"/>
            <a:chExt cx="1658424" cy="388125"/>
          </a:xfrm>
        </p:grpSpPr>
        <p:sp>
          <p:nvSpPr>
            <p:cNvPr id="124" name="Zaoblený obdélník 123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6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8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9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78255527"/>
              </p:ext>
            </p:extLst>
          </p:nvPr>
        </p:nvGraphicFramePr>
        <p:xfrm>
          <a:off x="6343625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563379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7666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45624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60104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" name="Skupina 144"/>
          <p:cNvGrpSpPr/>
          <p:nvPr/>
        </p:nvGrpSpPr>
        <p:grpSpPr>
          <a:xfrm>
            <a:off x="1501313" y="4881600"/>
            <a:ext cx="1658424" cy="388125"/>
            <a:chOff x="737660" y="4005064"/>
            <a:chExt cx="1658424" cy="388125"/>
          </a:xfrm>
        </p:grpSpPr>
        <p:sp>
          <p:nvSpPr>
            <p:cNvPr id="146" name="Zaoblený obdélník 145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8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1</a:t>
              </a:r>
              <a:endParaRPr lang="cs-CZ" sz="1400" b="0" dirty="0"/>
            </a:p>
          </p:txBody>
        </p:sp>
        <p:sp>
          <p:nvSpPr>
            <p:cNvPr id="149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50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16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5536201"/>
              </p:ext>
            </p:extLst>
          </p:nvPr>
        </p:nvGraphicFramePr>
        <p:xfrm>
          <a:off x="1800637" y="503723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2" name="Skupina 161"/>
          <p:cNvGrpSpPr/>
          <p:nvPr/>
        </p:nvGrpSpPr>
        <p:grpSpPr>
          <a:xfrm>
            <a:off x="2990917" y="4881600"/>
            <a:ext cx="1658424" cy="388125"/>
            <a:chOff x="737660" y="4005064"/>
            <a:chExt cx="1658424" cy="388125"/>
          </a:xfrm>
        </p:grpSpPr>
        <p:sp>
          <p:nvSpPr>
            <p:cNvPr id="164" name="Zaoblený obdélník 163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16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5042637"/>
              </p:ext>
            </p:extLst>
          </p:nvPr>
        </p:nvGraphicFramePr>
        <p:xfrm>
          <a:off x="3297881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4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Zaoblený obdélník 144"/>
          <p:cNvSpPr/>
          <p:nvPr/>
        </p:nvSpPr>
        <p:spPr bwMode="auto">
          <a:xfrm>
            <a:off x="15480" y="1179984"/>
            <a:ext cx="9108000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5559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Zaoblený obdélník 121"/>
          <p:cNvSpPr/>
          <p:nvPr/>
        </p:nvSpPr>
        <p:spPr bwMode="auto">
          <a:xfrm>
            <a:off x="4572885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8867781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9411948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7334826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5557422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1598115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946351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081770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01423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9693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44347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39052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377370"/>
              </p:ext>
            </p:extLst>
          </p:nvPr>
        </p:nvGraphicFramePr>
        <p:xfrm>
          <a:off x="1854000" y="3664800"/>
          <a:ext cx="4991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2" imgW="4991040" imgH="596880" progId="Equation.DSMT4">
                  <p:embed/>
                </p:oleObj>
              </mc:Choice>
              <mc:Fallback>
                <p:oleObj name="Equation" r:id="rId12" imgW="49910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000" y="3664800"/>
                        <a:ext cx="4991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Skupina 98"/>
          <p:cNvGrpSpPr/>
          <p:nvPr/>
        </p:nvGrpSpPr>
        <p:grpSpPr>
          <a:xfrm>
            <a:off x="4543200" y="4881600"/>
            <a:ext cx="1658424" cy="388125"/>
            <a:chOff x="737660" y="4005064"/>
            <a:chExt cx="1658424" cy="388125"/>
          </a:xfrm>
        </p:grpSpPr>
        <p:sp>
          <p:nvSpPr>
            <p:cNvPr id="100" name="Zaoblený obdélník 9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</p:grpSp>
      <p:graphicFrame>
        <p:nvGraphicFramePr>
          <p:cNvPr id="10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924212"/>
              </p:ext>
            </p:extLst>
          </p:nvPr>
        </p:nvGraphicFramePr>
        <p:xfrm>
          <a:off x="4814533" y="502803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7" name="Skupina 106"/>
          <p:cNvGrpSpPr/>
          <p:nvPr/>
        </p:nvGrpSpPr>
        <p:grpSpPr>
          <a:xfrm>
            <a:off x="14400" y="4881600"/>
            <a:ext cx="1658424" cy="388125"/>
            <a:chOff x="737660" y="4005064"/>
            <a:chExt cx="1658424" cy="388125"/>
          </a:xfrm>
        </p:grpSpPr>
        <p:sp>
          <p:nvSpPr>
            <p:cNvPr id="108" name="Zaoblený obdélník 107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10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1</a:t>
              </a:r>
              <a:endParaRPr lang="cs-CZ" sz="1400" b="0" dirty="0"/>
            </a:p>
          </p:txBody>
        </p:sp>
        <p:sp>
          <p:nvSpPr>
            <p:cNvPr id="111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2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13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1501200" y="4881600"/>
            <a:ext cx="1658424" cy="388125"/>
            <a:chOff x="737660" y="4005064"/>
            <a:chExt cx="1658424" cy="388125"/>
          </a:xfrm>
        </p:grpSpPr>
        <p:sp>
          <p:nvSpPr>
            <p:cNvPr id="115" name="Zaoblený obdélník 114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17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18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9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23" name="Skupina 122"/>
          <p:cNvGrpSpPr/>
          <p:nvPr/>
        </p:nvGrpSpPr>
        <p:grpSpPr>
          <a:xfrm>
            <a:off x="6030000" y="4881600"/>
            <a:ext cx="1658424" cy="388125"/>
            <a:chOff x="737660" y="4005064"/>
            <a:chExt cx="1658424" cy="388125"/>
          </a:xfrm>
        </p:grpSpPr>
        <p:sp>
          <p:nvSpPr>
            <p:cNvPr id="124" name="Zaoblený obdélník 123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6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8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9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1319202"/>
              </p:ext>
            </p:extLst>
          </p:nvPr>
        </p:nvGraphicFramePr>
        <p:xfrm>
          <a:off x="6343625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22855394"/>
              </p:ext>
            </p:extLst>
          </p:nvPr>
        </p:nvGraphicFramePr>
        <p:xfrm>
          <a:off x="288602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0083674"/>
              </p:ext>
            </p:extLst>
          </p:nvPr>
        </p:nvGraphicFramePr>
        <p:xfrm>
          <a:off x="1773213" y="502515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Přímá spojnice se šipkou 76"/>
          <p:cNvCxnSpPr>
            <a:stCxn id="42" idx="2"/>
            <a:endCxn id="84" idx="0"/>
          </p:cNvCxnSpPr>
          <p:nvPr/>
        </p:nvCxnSpPr>
        <p:spPr bwMode="auto">
          <a:xfrm flipH="1">
            <a:off x="1457624" y="2617200"/>
            <a:ext cx="2027104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Přímá spojnice se šipkou 77"/>
          <p:cNvCxnSpPr>
            <a:stCxn id="42" idx="2"/>
            <a:endCxn id="85" idx="0"/>
          </p:cNvCxnSpPr>
          <p:nvPr/>
        </p:nvCxnSpPr>
        <p:spPr bwMode="auto">
          <a:xfrm flipH="1">
            <a:off x="2171911" y="2617200"/>
            <a:ext cx="1312817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Přímá spojnice se šipkou 78"/>
          <p:cNvCxnSpPr>
            <a:stCxn id="42" idx="2"/>
            <a:endCxn id="86" idx="0"/>
          </p:cNvCxnSpPr>
          <p:nvPr/>
        </p:nvCxnSpPr>
        <p:spPr bwMode="auto">
          <a:xfrm flipH="1">
            <a:off x="2913083" y="2617200"/>
            <a:ext cx="571645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99189"/>
              </p:ext>
            </p:extLst>
          </p:nvPr>
        </p:nvGraphicFramePr>
        <p:xfrm>
          <a:off x="1358383" y="280070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383" y="2800707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83487"/>
              </p:ext>
            </p:extLst>
          </p:nvPr>
        </p:nvGraphicFramePr>
        <p:xfrm>
          <a:off x="2051844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844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68150"/>
              </p:ext>
            </p:extLst>
          </p:nvPr>
        </p:nvGraphicFramePr>
        <p:xfrm>
          <a:off x="26490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0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8103309"/>
              </p:ext>
            </p:extLst>
          </p:nvPr>
        </p:nvGraphicFramePr>
        <p:xfrm>
          <a:off x="1187624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365576"/>
              </p:ext>
            </p:extLst>
          </p:nvPr>
        </p:nvGraphicFramePr>
        <p:xfrm>
          <a:off x="1901911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992006"/>
              </p:ext>
            </p:extLst>
          </p:nvPr>
        </p:nvGraphicFramePr>
        <p:xfrm>
          <a:off x="2643083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Zaoblený obdélník 88"/>
          <p:cNvSpPr/>
          <p:nvPr/>
        </p:nvSpPr>
        <p:spPr bwMode="auto">
          <a:xfrm>
            <a:off x="1820716" y="311711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2548781" y="311711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2" name="Objek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39950"/>
              </p:ext>
            </p:extLst>
          </p:nvPr>
        </p:nvGraphicFramePr>
        <p:xfrm>
          <a:off x="1929408" y="334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408" y="334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146914"/>
              </p:ext>
            </p:extLst>
          </p:nvPr>
        </p:nvGraphicFramePr>
        <p:xfrm>
          <a:off x="2685064" y="334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64" y="334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Přímá spojnice se šipkou 93"/>
          <p:cNvCxnSpPr>
            <a:stCxn id="42" idx="2"/>
            <a:endCxn id="95" idx="0"/>
          </p:cNvCxnSpPr>
          <p:nvPr/>
        </p:nvCxnSpPr>
        <p:spPr bwMode="auto">
          <a:xfrm flipH="1">
            <a:off x="809552" y="2617200"/>
            <a:ext cx="2675176" cy="5657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6807415"/>
              </p:ext>
            </p:extLst>
          </p:nvPr>
        </p:nvGraphicFramePr>
        <p:xfrm>
          <a:off x="539552" y="318295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Objek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98587"/>
              </p:ext>
            </p:extLst>
          </p:nvPr>
        </p:nvGraphicFramePr>
        <p:xfrm>
          <a:off x="899592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Skupina 96"/>
          <p:cNvGrpSpPr/>
          <p:nvPr/>
        </p:nvGrpSpPr>
        <p:grpSpPr>
          <a:xfrm>
            <a:off x="2991600" y="4881600"/>
            <a:ext cx="1658424" cy="388125"/>
            <a:chOff x="737660" y="4005064"/>
            <a:chExt cx="1658424" cy="388125"/>
          </a:xfrm>
        </p:grpSpPr>
        <p:sp>
          <p:nvSpPr>
            <p:cNvPr id="130" name="Zaoblený obdélník 12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3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36" name="Skupina 135"/>
          <p:cNvGrpSpPr/>
          <p:nvPr/>
        </p:nvGrpSpPr>
        <p:grpSpPr>
          <a:xfrm>
            <a:off x="14400" y="5326081"/>
            <a:ext cx="1658424" cy="388125"/>
            <a:chOff x="737660" y="4005064"/>
            <a:chExt cx="1658424" cy="388125"/>
          </a:xfrm>
        </p:grpSpPr>
        <p:sp>
          <p:nvSpPr>
            <p:cNvPr id="137" name="Zaoblený obdélník 136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0153306"/>
              </p:ext>
            </p:extLst>
          </p:nvPr>
        </p:nvGraphicFramePr>
        <p:xfrm>
          <a:off x="3278306" y="503444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42935416"/>
              </p:ext>
            </p:extLst>
          </p:nvPr>
        </p:nvGraphicFramePr>
        <p:xfrm>
          <a:off x="300627" y="546614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3644549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72275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26" imgW="215806" imgH="279279" progId="Equation.DSMT4">
                  <p:embed/>
                </p:oleObj>
              </mc:Choice>
              <mc:Fallback>
                <p:oleObj name="Equation" r:id="rId26" imgW="215806" imgH="279279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27565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Objek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87089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Objek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49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Zaoblený obdélník 212"/>
          <p:cNvSpPr/>
          <p:nvPr/>
        </p:nvSpPr>
        <p:spPr bwMode="auto">
          <a:xfrm>
            <a:off x="15480" y="1179984"/>
            <a:ext cx="9108000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5559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Zaoblený obdélník 121"/>
          <p:cNvSpPr/>
          <p:nvPr/>
        </p:nvSpPr>
        <p:spPr bwMode="auto">
          <a:xfrm>
            <a:off x="4572885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3456885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95482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7725824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1398646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6516089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9176813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93735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93600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60764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05910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Skupina 98"/>
          <p:cNvGrpSpPr/>
          <p:nvPr/>
        </p:nvGrpSpPr>
        <p:grpSpPr>
          <a:xfrm>
            <a:off x="4543200" y="4881600"/>
            <a:ext cx="1658424" cy="388125"/>
            <a:chOff x="737660" y="4005064"/>
            <a:chExt cx="1658424" cy="388125"/>
          </a:xfrm>
        </p:grpSpPr>
        <p:sp>
          <p:nvSpPr>
            <p:cNvPr id="100" name="Zaoblený obdélník 9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</p:grpSp>
      <p:graphicFrame>
        <p:nvGraphicFramePr>
          <p:cNvPr id="10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0021189"/>
              </p:ext>
            </p:extLst>
          </p:nvPr>
        </p:nvGraphicFramePr>
        <p:xfrm>
          <a:off x="4814533" y="502803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7" name="Skupina 106"/>
          <p:cNvGrpSpPr/>
          <p:nvPr/>
        </p:nvGrpSpPr>
        <p:grpSpPr>
          <a:xfrm>
            <a:off x="7509600" y="4881600"/>
            <a:ext cx="1658424" cy="388125"/>
            <a:chOff x="737660" y="4005064"/>
            <a:chExt cx="1658424" cy="388125"/>
          </a:xfrm>
        </p:grpSpPr>
        <p:sp>
          <p:nvSpPr>
            <p:cNvPr id="108" name="Zaoblený obdélník 107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10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1</a:t>
              </a:r>
              <a:endParaRPr lang="cs-CZ" sz="1400" b="0" dirty="0"/>
            </a:p>
          </p:txBody>
        </p:sp>
        <p:sp>
          <p:nvSpPr>
            <p:cNvPr id="111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2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13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23" name="Skupina 122"/>
          <p:cNvGrpSpPr/>
          <p:nvPr/>
        </p:nvGrpSpPr>
        <p:grpSpPr>
          <a:xfrm>
            <a:off x="6030000" y="4881600"/>
            <a:ext cx="1658424" cy="388125"/>
            <a:chOff x="737660" y="4005064"/>
            <a:chExt cx="1658424" cy="388125"/>
          </a:xfrm>
        </p:grpSpPr>
        <p:sp>
          <p:nvSpPr>
            <p:cNvPr id="124" name="Zaoblený obdélník 123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6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8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9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4205665"/>
              </p:ext>
            </p:extLst>
          </p:nvPr>
        </p:nvGraphicFramePr>
        <p:xfrm>
          <a:off x="6343625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9710331"/>
              </p:ext>
            </p:extLst>
          </p:nvPr>
        </p:nvGraphicFramePr>
        <p:xfrm>
          <a:off x="7819849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Přímá spojnice se šipkou 76"/>
          <p:cNvCxnSpPr>
            <a:stCxn id="42" idx="2"/>
            <a:endCxn id="84" idx="0"/>
          </p:cNvCxnSpPr>
          <p:nvPr/>
        </p:nvCxnSpPr>
        <p:spPr bwMode="auto">
          <a:xfrm flipH="1">
            <a:off x="1457624" y="2617200"/>
            <a:ext cx="2027104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Přímá spojnice se šipkou 77"/>
          <p:cNvCxnSpPr>
            <a:stCxn id="42" idx="2"/>
            <a:endCxn id="85" idx="0"/>
          </p:cNvCxnSpPr>
          <p:nvPr/>
        </p:nvCxnSpPr>
        <p:spPr bwMode="auto">
          <a:xfrm flipH="1">
            <a:off x="2171911" y="2617200"/>
            <a:ext cx="1312817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Přímá spojnice se šipkou 78"/>
          <p:cNvCxnSpPr>
            <a:stCxn id="42" idx="2"/>
            <a:endCxn id="86" idx="0"/>
          </p:cNvCxnSpPr>
          <p:nvPr/>
        </p:nvCxnSpPr>
        <p:spPr bwMode="auto">
          <a:xfrm flipH="1">
            <a:off x="2913083" y="2617200"/>
            <a:ext cx="571645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659318"/>
              </p:ext>
            </p:extLst>
          </p:nvPr>
        </p:nvGraphicFramePr>
        <p:xfrm>
          <a:off x="1358383" y="280070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383" y="2800707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65667"/>
              </p:ext>
            </p:extLst>
          </p:nvPr>
        </p:nvGraphicFramePr>
        <p:xfrm>
          <a:off x="2051844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844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57812"/>
              </p:ext>
            </p:extLst>
          </p:nvPr>
        </p:nvGraphicFramePr>
        <p:xfrm>
          <a:off x="26490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0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8699237"/>
              </p:ext>
            </p:extLst>
          </p:nvPr>
        </p:nvGraphicFramePr>
        <p:xfrm>
          <a:off x="1187624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56329886"/>
              </p:ext>
            </p:extLst>
          </p:nvPr>
        </p:nvGraphicFramePr>
        <p:xfrm>
          <a:off x="1901911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83295671"/>
              </p:ext>
            </p:extLst>
          </p:nvPr>
        </p:nvGraphicFramePr>
        <p:xfrm>
          <a:off x="2643083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Zaoblený obdélník 88"/>
          <p:cNvSpPr/>
          <p:nvPr/>
        </p:nvSpPr>
        <p:spPr bwMode="auto">
          <a:xfrm>
            <a:off x="1820716" y="311711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2548781" y="311711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2" name="Objek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89757"/>
              </p:ext>
            </p:extLst>
          </p:nvPr>
        </p:nvGraphicFramePr>
        <p:xfrm>
          <a:off x="1929408" y="334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408" y="334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3537"/>
              </p:ext>
            </p:extLst>
          </p:nvPr>
        </p:nvGraphicFramePr>
        <p:xfrm>
          <a:off x="2685064" y="334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64" y="334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Přímá spojnice se šipkou 93"/>
          <p:cNvCxnSpPr>
            <a:stCxn id="42" idx="2"/>
            <a:endCxn id="95" idx="0"/>
          </p:cNvCxnSpPr>
          <p:nvPr/>
        </p:nvCxnSpPr>
        <p:spPr bwMode="auto">
          <a:xfrm flipH="1">
            <a:off x="809552" y="2617200"/>
            <a:ext cx="2675176" cy="5657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4833167"/>
              </p:ext>
            </p:extLst>
          </p:nvPr>
        </p:nvGraphicFramePr>
        <p:xfrm>
          <a:off x="539552" y="318295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Objek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51478"/>
              </p:ext>
            </p:extLst>
          </p:nvPr>
        </p:nvGraphicFramePr>
        <p:xfrm>
          <a:off x="899592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22" imgW="190440" imgH="279360" progId="Equation.DSMT4">
                  <p:embed/>
                </p:oleObj>
              </mc:Choice>
              <mc:Fallback>
                <p:oleObj name="Equation" r:id="rId22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35049044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634193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04167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24" imgW="215806" imgH="279279" progId="Equation.DSMT4">
                  <p:embed/>
                </p:oleObj>
              </mc:Choice>
              <mc:Fallback>
                <p:oleObj name="Equation" r:id="rId24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44772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243660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" name="Skupina 185"/>
          <p:cNvGrpSpPr/>
          <p:nvPr/>
        </p:nvGrpSpPr>
        <p:grpSpPr>
          <a:xfrm>
            <a:off x="1501200" y="4881600"/>
            <a:ext cx="1658424" cy="388125"/>
            <a:chOff x="737660" y="4005064"/>
            <a:chExt cx="1658424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92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19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7696887"/>
              </p:ext>
            </p:extLst>
          </p:nvPr>
        </p:nvGraphicFramePr>
        <p:xfrm>
          <a:off x="1773213" y="502515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7" name="Skupina 196"/>
          <p:cNvGrpSpPr/>
          <p:nvPr/>
        </p:nvGrpSpPr>
        <p:grpSpPr>
          <a:xfrm>
            <a:off x="2991600" y="4881600"/>
            <a:ext cx="1658424" cy="388125"/>
            <a:chOff x="737660" y="4005064"/>
            <a:chExt cx="1658424" cy="388125"/>
          </a:xfrm>
        </p:grpSpPr>
        <p:sp>
          <p:nvSpPr>
            <p:cNvPr id="198" name="Zaoblený obdélník 197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00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201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02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03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204" name="Skupina 203"/>
          <p:cNvGrpSpPr/>
          <p:nvPr/>
        </p:nvGrpSpPr>
        <p:grpSpPr>
          <a:xfrm>
            <a:off x="14400" y="5326081"/>
            <a:ext cx="1658424" cy="388125"/>
            <a:chOff x="737660" y="4005064"/>
            <a:chExt cx="1658424" cy="388125"/>
          </a:xfrm>
        </p:grpSpPr>
        <p:sp>
          <p:nvSpPr>
            <p:cNvPr id="205" name="Zaoblený obdélník 204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10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21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0269083"/>
              </p:ext>
            </p:extLst>
          </p:nvPr>
        </p:nvGraphicFramePr>
        <p:xfrm>
          <a:off x="3278306" y="503444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3986483"/>
              </p:ext>
            </p:extLst>
          </p:nvPr>
        </p:nvGraphicFramePr>
        <p:xfrm>
          <a:off x="300627" y="546614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Zaoblený obdélník 178"/>
          <p:cNvSpPr/>
          <p:nvPr/>
        </p:nvSpPr>
        <p:spPr bwMode="auto">
          <a:xfrm>
            <a:off x="15480" y="1179984"/>
            <a:ext cx="9108000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5559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Zaoblený obdélník 121"/>
          <p:cNvSpPr/>
          <p:nvPr/>
        </p:nvSpPr>
        <p:spPr bwMode="auto">
          <a:xfrm>
            <a:off x="4572885" y="4581128"/>
            <a:ext cx="4500000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6640400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2739417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3333047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5023185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432145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88024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cxnSp>
        <p:nvCxnSpPr>
          <p:cNvPr id="37" name="Přímá spojnice se šipkou 36"/>
          <p:cNvCxnSpPr>
            <a:stCxn id="41" idx="2"/>
            <a:endCxn id="42" idx="0"/>
          </p:cNvCxnSpPr>
          <p:nvPr/>
        </p:nvCxnSpPr>
        <p:spPr bwMode="auto">
          <a:xfrm flipH="1">
            <a:off x="3484728" y="2014251"/>
            <a:ext cx="1085198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Přímá spojnice se šipkou 37"/>
          <p:cNvCxnSpPr>
            <a:stCxn id="41" idx="2"/>
            <a:endCxn id="43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Přímá spojnice se šipkou 38"/>
          <p:cNvCxnSpPr>
            <a:stCxn id="41" idx="2"/>
            <a:endCxn id="44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2366899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6833362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Zaoblený obdélník 46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87594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aoblený obdélník 52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076120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28199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22381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81892"/>
              </p:ext>
            </p:extLst>
          </p:nvPr>
        </p:nvGraphicFramePr>
        <p:xfrm>
          <a:off x="1852954" y="3664074"/>
          <a:ext cx="496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12" imgW="4965480" imgH="596880" progId="Equation.DSMT4">
                  <p:embed/>
                </p:oleObj>
              </mc:Choice>
              <mc:Fallback>
                <p:oleObj name="Equation" r:id="rId12" imgW="49654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954" y="3664074"/>
                        <a:ext cx="4965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Skupina 98"/>
          <p:cNvGrpSpPr/>
          <p:nvPr/>
        </p:nvGrpSpPr>
        <p:grpSpPr>
          <a:xfrm>
            <a:off x="4543200" y="4881600"/>
            <a:ext cx="1658424" cy="388125"/>
            <a:chOff x="737660" y="4005064"/>
            <a:chExt cx="1658424" cy="388125"/>
          </a:xfrm>
        </p:grpSpPr>
        <p:sp>
          <p:nvSpPr>
            <p:cNvPr id="100" name="Zaoblený obdélník 9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</p:grpSp>
      <p:graphicFrame>
        <p:nvGraphicFramePr>
          <p:cNvPr id="10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990052"/>
              </p:ext>
            </p:extLst>
          </p:nvPr>
        </p:nvGraphicFramePr>
        <p:xfrm>
          <a:off x="4814533" y="502803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7" name="Skupina 106"/>
          <p:cNvGrpSpPr/>
          <p:nvPr/>
        </p:nvGrpSpPr>
        <p:grpSpPr>
          <a:xfrm>
            <a:off x="7509600" y="4881600"/>
            <a:ext cx="1658424" cy="388125"/>
            <a:chOff x="737660" y="4005064"/>
            <a:chExt cx="1658424" cy="388125"/>
          </a:xfrm>
        </p:grpSpPr>
        <p:sp>
          <p:nvSpPr>
            <p:cNvPr id="108" name="Zaoblený obdélník 107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10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1</a:t>
              </a:r>
              <a:endParaRPr lang="cs-CZ" sz="1400" b="0" dirty="0"/>
            </a:p>
          </p:txBody>
        </p:sp>
        <p:sp>
          <p:nvSpPr>
            <p:cNvPr id="111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2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13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14400" y="4881600"/>
            <a:ext cx="1658424" cy="388125"/>
            <a:chOff x="737660" y="4005064"/>
            <a:chExt cx="1658424" cy="388125"/>
          </a:xfrm>
        </p:grpSpPr>
        <p:sp>
          <p:nvSpPr>
            <p:cNvPr id="115" name="Zaoblený obdélník 114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17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18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19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23" name="Skupina 122"/>
          <p:cNvGrpSpPr/>
          <p:nvPr/>
        </p:nvGrpSpPr>
        <p:grpSpPr>
          <a:xfrm>
            <a:off x="6030000" y="4881600"/>
            <a:ext cx="1658424" cy="388125"/>
            <a:chOff x="737660" y="4005064"/>
            <a:chExt cx="1658424" cy="388125"/>
          </a:xfrm>
        </p:grpSpPr>
        <p:sp>
          <p:nvSpPr>
            <p:cNvPr id="124" name="Zaoblený obdélník 123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6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8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9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7024325"/>
              </p:ext>
            </p:extLst>
          </p:nvPr>
        </p:nvGraphicFramePr>
        <p:xfrm>
          <a:off x="6343625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5581003"/>
              </p:ext>
            </p:extLst>
          </p:nvPr>
        </p:nvGraphicFramePr>
        <p:xfrm>
          <a:off x="7819849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505059"/>
              </p:ext>
            </p:extLst>
          </p:nvPr>
        </p:nvGraphicFramePr>
        <p:xfrm>
          <a:off x="323528" y="502515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Přímá spojnice se šipkou 76"/>
          <p:cNvCxnSpPr>
            <a:stCxn id="42" idx="2"/>
            <a:endCxn id="84" idx="0"/>
          </p:cNvCxnSpPr>
          <p:nvPr/>
        </p:nvCxnSpPr>
        <p:spPr bwMode="auto">
          <a:xfrm flipH="1">
            <a:off x="1457624" y="2617200"/>
            <a:ext cx="2027104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Přímá spojnice se šipkou 77"/>
          <p:cNvCxnSpPr>
            <a:stCxn id="42" idx="2"/>
            <a:endCxn id="85" idx="0"/>
          </p:cNvCxnSpPr>
          <p:nvPr/>
        </p:nvCxnSpPr>
        <p:spPr bwMode="auto">
          <a:xfrm flipH="1">
            <a:off x="2171911" y="2617200"/>
            <a:ext cx="1312817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Přímá spojnice se šipkou 78"/>
          <p:cNvCxnSpPr>
            <a:stCxn id="42" idx="2"/>
            <a:endCxn id="86" idx="0"/>
          </p:cNvCxnSpPr>
          <p:nvPr/>
        </p:nvCxnSpPr>
        <p:spPr bwMode="auto">
          <a:xfrm flipH="1">
            <a:off x="2913083" y="2617200"/>
            <a:ext cx="571645" cy="559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34993"/>
              </p:ext>
            </p:extLst>
          </p:nvPr>
        </p:nvGraphicFramePr>
        <p:xfrm>
          <a:off x="1358383" y="280070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383" y="2800707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43336"/>
              </p:ext>
            </p:extLst>
          </p:nvPr>
        </p:nvGraphicFramePr>
        <p:xfrm>
          <a:off x="2051844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844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82189"/>
              </p:ext>
            </p:extLst>
          </p:nvPr>
        </p:nvGraphicFramePr>
        <p:xfrm>
          <a:off x="26490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0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100442"/>
              </p:ext>
            </p:extLst>
          </p:nvPr>
        </p:nvGraphicFramePr>
        <p:xfrm>
          <a:off x="1187624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5716621"/>
              </p:ext>
            </p:extLst>
          </p:nvPr>
        </p:nvGraphicFramePr>
        <p:xfrm>
          <a:off x="1901911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6988889"/>
              </p:ext>
            </p:extLst>
          </p:nvPr>
        </p:nvGraphicFramePr>
        <p:xfrm>
          <a:off x="2643083" y="31769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Zaoblený obdélník 88"/>
          <p:cNvSpPr/>
          <p:nvPr/>
        </p:nvSpPr>
        <p:spPr bwMode="auto">
          <a:xfrm>
            <a:off x="1820716" y="311711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2548781" y="311711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2" name="Objek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682775"/>
              </p:ext>
            </p:extLst>
          </p:nvPr>
        </p:nvGraphicFramePr>
        <p:xfrm>
          <a:off x="1929408" y="334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408" y="334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84546"/>
              </p:ext>
            </p:extLst>
          </p:nvPr>
        </p:nvGraphicFramePr>
        <p:xfrm>
          <a:off x="2685064" y="334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64" y="334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Přímá spojnice se šipkou 93"/>
          <p:cNvCxnSpPr>
            <a:stCxn id="42" idx="2"/>
            <a:endCxn id="95" idx="0"/>
          </p:cNvCxnSpPr>
          <p:nvPr/>
        </p:nvCxnSpPr>
        <p:spPr bwMode="auto">
          <a:xfrm flipH="1">
            <a:off x="809552" y="2617200"/>
            <a:ext cx="2675176" cy="5657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4553783"/>
              </p:ext>
            </p:extLst>
          </p:nvPr>
        </p:nvGraphicFramePr>
        <p:xfrm>
          <a:off x="539552" y="318295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Objek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38019"/>
              </p:ext>
            </p:extLst>
          </p:nvPr>
        </p:nvGraphicFramePr>
        <p:xfrm>
          <a:off x="899592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Skupina 96"/>
          <p:cNvGrpSpPr/>
          <p:nvPr/>
        </p:nvGrpSpPr>
        <p:grpSpPr>
          <a:xfrm>
            <a:off x="1501200" y="4881600"/>
            <a:ext cx="1658424" cy="388125"/>
            <a:chOff x="737660" y="4005064"/>
            <a:chExt cx="1658424" cy="388125"/>
          </a:xfrm>
        </p:grpSpPr>
        <p:sp>
          <p:nvSpPr>
            <p:cNvPr id="130" name="Zaoblený obdélník 12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2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34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pSp>
        <p:nvGrpSpPr>
          <p:cNvPr id="136" name="Skupina 135"/>
          <p:cNvGrpSpPr/>
          <p:nvPr/>
        </p:nvGrpSpPr>
        <p:grpSpPr>
          <a:xfrm>
            <a:off x="2991600" y="4881600"/>
            <a:ext cx="1658424" cy="388125"/>
            <a:chOff x="737660" y="4005064"/>
            <a:chExt cx="1658424" cy="388125"/>
          </a:xfrm>
        </p:grpSpPr>
        <p:sp>
          <p:nvSpPr>
            <p:cNvPr id="137" name="Zaoblený obdélník 136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</p:grpSp>
      <p:graphicFrame>
        <p:nvGraphicFramePr>
          <p:cNvPr id="1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6677626"/>
              </p:ext>
            </p:extLst>
          </p:nvPr>
        </p:nvGraphicFramePr>
        <p:xfrm>
          <a:off x="1773213" y="503444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5118353"/>
              </p:ext>
            </p:extLst>
          </p:nvPr>
        </p:nvGraphicFramePr>
        <p:xfrm>
          <a:off x="3268781" y="503467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Přímá spojnice se šipkou 144"/>
          <p:cNvCxnSpPr>
            <a:stCxn id="43" idx="2"/>
            <a:endCxn id="153" idx="0"/>
          </p:cNvCxnSpPr>
          <p:nvPr/>
        </p:nvCxnSpPr>
        <p:spPr bwMode="auto">
          <a:xfrm>
            <a:off x="4569926" y="2616383"/>
            <a:ext cx="1198097" cy="5624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6" name="Přímá spojnice se šipkou 145"/>
          <p:cNvCxnSpPr>
            <a:stCxn id="43" idx="2"/>
            <a:endCxn id="151" idx="0"/>
          </p:cNvCxnSpPr>
          <p:nvPr/>
        </p:nvCxnSpPr>
        <p:spPr bwMode="auto">
          <a:xfrm flipH="1">
            <a:off x="3594821" y="2616383"/>
            <a:ext cx="975105" cy="5624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992086"/>
              </p:ext>
            </p:extLst>
          </p:nvPr>
        </p:nvGraphicFramePr>
        <p:xfrm>
          <a:off x="3635896" y="278092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26" imgW="190440" imgH="279360" progId="Equation.DSMT4">
                  <p:embed/>
                </p:oleObj>
              </mc:Choice>
              <mc:Fallback>
                <p:oleObj name="Equation" r:id="rId26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8092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k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83626"/>
              </p:ext>
            </p:extLst>
          </p:nvPr>
        </p:nvGraphicFramePr>
        <p:xfrm>
          <a:off x="4171427" y="27809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427" y="27809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9" name="Přímá spojnice se šipkou 148"/>
          <p:cNvCxnSpPr>
            <a:stCxn id="43" idx="2"/>
            <a:endCxn id="152" idx="0"/>
          </p:cNvCxnSpPr>
          <p:nvPr/>
        </p:nvCxnSpPr>
        <p:spPr bwMode="auto">
          <a:xfrm flipH="1">
            <a:off x="4283749" y="2616383"/>
            <a:ext cx="286177" cy="5624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0" name="Objek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17713"/>
              </p:ext>
            </p:extLst>
          </p:nvPr>
        </p:nvGraphicFramePr>
        <p:xfrm>
          <a:off x="4932164" y="27809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164" y="27809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7966947"/>
              </p:ext>
            </p:extLst>
          </p:nvPr>
        </p:nvGraphicFramePr>
        <p:xfrm>
          <a:off x="3324821" y="31788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5651507"/>
              </p:ext>
            </p:extLst>
          </p:nvPr>
        </p:nvGraphicFramePr>
        <p:xfrm>
          <a:off x="4013749" y="31788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7984511"/>
              </p:ext>
            </p:extLst>
          </p:nvPr>
        </p:nvGraphicFramePr>
        <p:xfrm>
          <a:off x="5498023" y="31788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" name="Zaoblený obdélník 153"/>
          <p:cNvSpPr/>
          <p:nvPr/>
        </p:nvSpPr>
        <p:spPr bwMode="auto">
          <a:xfrm>
            <a:off x="3955483" y="31176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Zaoblený obdélník 154"/>
          <p:cNvSpPr/>
          <p:nvPr/>
        </p:nvSpPr>
        <p:spPr bwMode="auto">
          <a:xfrm>
            <a:off x="5407600" y="3117600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6" name="Objek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324173"/>
              </p:ext>
            </p:extLst>
          </p:nvPr>
        </p:nvGraphicFramePr>
        <p:xfrm>
          <a:off x="3923928" y="33209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3209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192291"/>
              </p:ext>
            </p:extLst>
          </p:nvPr>
        </p:nvGraphicFramePr>
        <p:xfrm>
          <a:off x="5457825" y="3322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322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8281054"/>
              </p:ext>
            </p:extLst>
          </p:nvPr>
        </p:nvGraphicFramePr>
        <p:xfrm>
          <a:off x="4778418" y="31788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9" name="Přímá spojnice se šipkou 158"/>
          <p:cNvCxnSpPr>
            <a:stCxn id="43" idx="2"/>
            <a:endCxn id="158" idx="0"/>
          </p:cNvCxnSpPr>
          <p:nvPr/>
        </p:nvCxnSpPr>
        <p:spPr bwMode="auto">
          <a:xfrm>
            <a:off x="4569926" y="2616383"/>
            <a:ext cx="478492" cy="5624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60" name="Objek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95807"/>
              </p:ext>
            </p:extLst>
          </p:nvPr>
        </p:nvGraphicFramePr>
        <p:xfrm>
          <a:off x="5436220" y="27809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20" y="27809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5476208"/>
              </p:ext>
            </p:extLst>
          </p:nvPr>
        </p:nvGraphicFramePr>
        <p:xfrm>
          <a:off x="3168583" y="2509200"/>
          <a:ext cx="632290" cy="108000"/>
        </p:xfrm>
        <a:graphic>
          <a:graphicData uri="http://schemas.openxmlformats.org/drawingml/2006/table">
            <a:tbl>
              <a:tblPr/>
              <a:tblGrid>
                <a:gridCol w="12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853294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Zaoblený obdélník 48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Zaoblený obdélník 64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72275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38" imgW="215806" imgH="279279" progId="Equation.DSMT4">
                  <p:embed/>
                </p:oleObj>
              </mc:Choice>
              <mc:Fallback>
                <p:oleObj name="Equation" r:id="rId38" imgW="215806" imgH="279279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27565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Objek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87089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Objek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" name="Skupina 160"/>
          <p:cNvGrpSpPr/>
          <p:nvPr/>
        </p:nvGrpSpPr>
        <p:grpSpPr>
          <a:xfrm>
            <a:off x="14400" y="5326081"/>
            <a:ext cx="1658424" cy="388125"/>
            <a:chOff x="737660" y="4005064"/>
            <a:chExt cx="1658424" cy="388125"/>
          </a:xfrm>
        </p:grpSpPr>
        <p:sp>
          <p:nvSpPr>
            <p:cNvPr id="162" name="Zaoblený obdélník 161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</p:grpSp>
      <p:grpSp>
        <p:nvGrpSpPr>
          <p:cNvPr id="169" name="Skupina 168"/>
          <p:cNvGrpSpPr/>
          <p:nvPr/>
        </p:nvGrpSpPr>
        <p:grpSpPr>
          <a:xfrm>
            <a:off x="1501200" y="5328000"/>
            <a:ext cx="1658424" cy="388125"/>
            <a:chOff x="737660" y="4005064"/>
            <a:chExt cx="1658424" cy="388125"/>
          </a:xfrm>
        </p:grpSpPr>
        <p:sp>
          <p:nvSpPr>
            <p:cNvPr id="170" name="Zaoblený obdélník 169"/>
            <p:cNvSpPr/>
            <p:nvPr/>
          </p:nvSpPr>
          <p:spPr bwMode="auto">
            <a:xfrm>
              <a:off x="806314" y="4005064"/>
              <a:ext cx="144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" name="Obdélník 2"/>
            <p:cNvSpPr>
              <a:spLocks noChangeArrowheads="1"/>
            </p:cNvSpPr>
            <p:nvPr/>
          </p:nvSpPr>
          <p:spPr bwMode="auto">
            <a:xfrm>
              <a:off x="1682275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73" name="Obdélník 2"/>
            <p:cNvSpPr>
              <a:spLocks noChangeArrowheads="1"/>
            </p:cNvSpPr>
            <p:nvPr/>
          </p:nvSpPr>
          <p:spPr bwMode="auto">
            <a:xfrm>
              <a:off x="1868698" y="405825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74" name="Obdélník 2"/>
            <p:cNvSpPr>
              <a:spLocks noChangeArrowheads="1"/>
            </p:cNvSpPr>
            <p:nvPr/>
          </p:nvSpPr>
          <p:spPr bwMode="auto">
            <a:xfrm>
              <a:off x="1490086" y="40544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737660" y="405296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2021098" y="40580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</p:grpSp>
      <p:graphicFrame>
        <p:nvGraphicFramePr>
          <p:cNvPr id="17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3226868"/>
              </p:ext>
            </p:extLst>
          </p:nvPr>
        </p:nvGraphicFramePr>
        <p:xfrm>
          <a:off x="329194" y="547566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8019733"/>
              </p:ext>
            </p:extLst>
          </p:nvPr>
        </p:nvGraphicFramePr>
        <p:xfrm>
          <a:off x="1788964" y="546417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6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Algoritmus A*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1406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i="1" dirty="0"/>
              <a:t>A* </a:t>
            </a:r>
            <a:r>
              <a:rPr lang="cs-CZ" i="1" dirty="0" err="1"/>
              <a:t>algorithm</a:t>
            </a:r>
            <a:endParaRPr lang="en-US" i="1" dirty="0"/>
          </a:p>
        </p:txBody>
      </p:sp>
      <p:graphicFrame>
        <p:nvGraphicFramePr>
          <p:cNvPr id="26" name="Tabulk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69519"/>
              </p:ext>
            </p:extLst>
          </p:nvPr>
        </p:nvGraphicFramePr>
        <p:xfrm>
          <a:off x="1928192" y="1484784"/>
          <a:ext cx="4372000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smtClean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 smtClean="0">
                          <a:solidFill>
                            <a:schemeClr val="bg1"/>
                          </a:solidFill>
                        </a:rPr>
                        <a:t>grafová verze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úplnost</a:t>
                      </a:r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ANO</a:t>
                      </a:r>
                      <a:endParaRPr lang="cs-CZ" sz="1600" baseline="300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optimálnost</a:t>
                      </a:r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ANO</a:t>
                      </a:r>
                      <a:r>
                        <a:rPr lang="cs-CZ" sz="1600" b="0" baseline="30000" dirty="0" smtClean="0"/>
                        <a:t>*</a:t>
                      </a:r>
                      <a:endParaRPr lang="cs-CZ" sz="1600" baseline="300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 bwMode="auto">
          <a:xfrm>
            <a:off x="4843763" y="2301255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bdélník 27"/>
          <p:cNvSpPr/>
          <p:nvPr/>
        </p:nvSpPr>
        <p:spPr bwMode="auto">
          <a:xfrm>
            <a:off x="4948309" y="2672433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928192" y="3018438"/>
            <a:ext cx="4085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 smtClean="0"/>
              <a:t>*</a:t>
            </a:r>
            <a:r>
              <a:rPr lang="cs-CZ" b="0" dirty="0"/>
              <a:t>	</a:t>
            </a:r>
            <a:r>
              <a:rPr lang="cs-CZ" b="0" dirty="0" smtClean="0"/>
              <a:t>pokud je heuristická funkce konzistentní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40800" y="4101455"/>
            <a:ext cx="86117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vyjádření závislé na stavovém prostoru úlohy, jedná </a:t>
            </a:r>
            <a:r>
              <a:rPr lang="cs-CZ" b="0" dirty="0"/>
              <a:t>se však o </a:t>
            </a:r>
            <a:r>
              <a:rPr lang="cs-CZ" dirty="0"/>
              <a:t>exponenciální </a:t>
            </a:r>
            <a:r>
              <a:rPr lang="cs-CZ" dirty="0" smtClean="0"/>
              <a:t>závislost</a:t>
            </a:r>
            <a:r>
              <a:rPr lang="cs-CZ" b="0" dirty="0" smtClean="0"/>
              <a:t> </a:t>
            </a:r>
            <a:endParaRPr lang="cs-CZ" i="1" dirty="0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360000" y="4869160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Vyvinuty modifikace A* s nižší paměťovou náročností:</a:t>
            </a:r>
            <a:endParaRPr lang="cs-CZ" i="1" dirty="0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0800" y="5250106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/>
              <a:t>Iterative</a:t>
            </a:r>
            <a:r>
              <a:rPr lang="cs-CZ" dirty="0" smtClean="0"/>
              <a:t> </a:t>
            </a:r>
            <a:r>
              <a:rPr lang="cs-CZ" dirty="0" err="1" smtClean="0"/>
              <a:t>deeping</a:t>
            </a:r>
            <a:r>
              <a:rPr lang="cs-CZ" dirty="0" smtClean="0"/>
              <a:t> A* </a:t>
            </a:r>
            <a:r>
              <a:rPr lang="cs-CZ" b="0" dirty="0" smtClean="0"/>
              <a:t>(IDA*)</a:t>
            </a:r>
            <a:endParaRPr lang="cs-CZ" i="1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40800" y="5588660"/>
            <a:ext cx="29629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/>
              <a:t>Memory-bounded</a:t>
            </a:r>
            <a:r>
              <a:rPr lang="cs-CZ" dirty="0" smtClean="0"/>
              <a:t> A* </a:t>
            </a:r>
            <a:r>
              <a:rPr lang="cs-CZ" b="0" dirty="0" smtClean="0"/>
              <a:t>(MA*)</a:t>
            </a:r>
            <a:endParaRPr lang="cs-CZ" i="1" dirty="0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40800" y="5906690"/>
            <a:ext cx="420296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 smtClean="0"/>
              <a:t>Simplified</a:t>
            </a:r>
            <a:r>
              <a:rPr lang="cs-CZ" dirty="0" smtClean="0"/>
              <a:t> </a:t>
            </a:r>
            <a:r>
              <a:rPr lang="cs-CZ" dirty="0" err="1" smtClean="0"/>
              <a:t>Memory-bounded</a:t>
            </a:r>
            <a:r>
              <a:rPr lang="cs-CZ" dirty="0" smtClean="0"/>
              <a:t> A* </a:t>
            </a:r>
            <a:r>
              <a:rPr lang="cs-CZ" b="0" dirty="0" smtClean="0"/>
              <a:t>(SMA*)</a:t>
            </a:r>
            <a:endParaRPr lang="cs-CZ" i="1" dirty="0"/>
          </a:p>
        </p:txBody>
      </p:sp>
      <p:sp>
        <p:nvSpPr>
          <p:cNvPr id="4" name="Pravá složená závorka 3"/>
          <p:cNvSpPr/>
          <p:nvPr/>
        </p:nvSpPr>
        <p:spPr bwMode="auto">
          <a:xfrm>
            <a:off x="4644008" y="5578398"/>
            <a:ext cx="304301" cy="65658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4948309" y="5614302"/>
            <a:ext cx="3872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A*, který se dokáže </a:t>
            </a:r>
            <a:r>
              <a:rPr lang="cs-CZ" b="0" dirty="0" smtClean="0"/>
              <a:t>přizpůsobit podle </a:t>
            </a:r>
            <a:r>
              <a:rPr lang="cs-CZ" b="0" dirty="0"/>
              <a:t>množství </a:t>
            </a:r>
            <a:r>
              <a:rPr lang="cs-CZ" b="0" dirty="0" smtClean="0"/>
              <a:t>dostupné paměti</a:t>
            </a:r>
            <a:endParaRPr lang="cs-CZ" i="1" dirty="0"/>
          </a:p>
        </p:txBody>
      </p:sp>
      <p:sp>
        <p:nvSpPr>
          <p:cNvPr id="44" name="Zaoblený obdélník 43"/>
          <p:cNvSpPr/>
          <p:nvPr/>
        </p:nvSpPr>
        <p:spPr bwMode="auto">
          <a:xfrm>
            <a:off x="482400" y="53792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482400" y="57107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Zaoblený obdélník 45"/>
          <p:cNvSpPr/>
          <p:nvPr/>
        </p:nvSpPr>
        <p:spPr bwMode="auto">
          <a:xfrm>
            <a:off x="482400" y="60421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4572000" y="5240581"/>
            <a:ext cx="3637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/>
              <a:t>založený na stejné myšlence jako IDS</a:t>
            </a:r>
            <a:endParaRPr lang="cs-CZ" i="1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40800" y="3789040"/>
            <a:ext cx="83976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závislé na kvalitě heuristické funkce </a:t>
            </a:r>
            <a:endParaRPr lang="cs-CZ" i="1" dirty="0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180000" y="3450486"/>
            <a:ext cx="83976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Paměťová i časová složitost</a:t>
            </a:r>
            <a:endParaRPr lang="cs-CZ" i="1" dirty="0"/>
          </a:p>
        </p:txBody>
      </p:sp>
      <p:sp>
        <p:nvSpPr>
          <p:cNvPr id="30" name="Zaoblený obdélník 29"/>
          <p:cNvSpPr/>
          <p:nvPr/>
        </p:nvSpPr>
        <p:spPr bwMode="auto">
          <a:xfrm>
            <a:off x="482400" y="39150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482400" y="42465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2449" y="4365104"/>
            <a:ext cx="73643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u složitějších úloh je hlavní problém nedostatek </a:t>
            </a:r>
            <a:r>
              <a:rPr lang="cs-CZ" b="0" i="1" dirty="0"/>
              <a:t>paměti 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161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35" grpId="0"/>
      <p:bldP spid="38" grpId="0"/>
      <p:bldP spid="40" grpId="0"/>
      <p:bldP spid="41" grpId="0"/>
      <p:bldP spid="42" grpId="0"/>
      <p:bldP spid="43" grpId="0"/>
      <p:bldP spid="4" grpId="0" animBg="1"/>
      <p:bldP spid="5" grpId="0"/>
      <p:bldP spid="44" grpId="0" animBg="1"/>
      <p:bldP spid="45" grpId="0" animBg="1"/>
      <p:bldP spid="46" grpId="0" animBg="1"/>
      <p:bldP spid="6" grpId="0"/>
      <p:bldP spid="27" grpId="0"/>
      <p:bldP spid="29" grpId="0"/>
      <p:bldP spid="30" grpId="0" animBg="1"/>
      <p:bldP spid="31" grpId="0" animBg="1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Zaoblený obdélník 67"/>
          <p:cNvSpPr/>
          <p:nvPr/>
        </p:nvSpPr>
        <p:spPr bwMode="auto">
          <a:xfrm>
            <a:off x="251520" y="5001000"/>
            <a:ext cx="8712968" cy="1222595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753455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Vliv přesnosti heuristické funkce na výkonost algoritmu</a:t>
            </a:r>
            <a:endParaRPr lang="cs-CZ" sz="2000" dirty="0"/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482400" y="206259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0799" y="1917646"/>
            <a:ext cx="7646167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</a:t>
            </a:r>
            <a:r>
              <a:rPr lang="cs-CZ" b="0" dirty="0" smtClean="0"/>
              <a:t>ředpokládejme</a:t>
            </a:r>
            <a:r>
              <a:rPr lang="cs-CZ" b="0" dirty="0"/>
              <a:t>, že A* vygeneruje </a:t>
            </a:r>
            <a:r>
              <a:rPr lang="cs-CZ" b="0" dirty="0" smtClean="0"/>
              <a:t>při hledání </a:t>
            </a:r>
            <a:r>
              <a:rPr lang="cs-CZ" b="0" dirty="0"/>
              <a:t>řešení </a:t>
            </a:r>
            <a:r>
              <a:rPr lang="cs-CZ" b="0" i="1" dirty="0"/>
              <a:t>N</a:t>
            </a:r>
            <a:r>
              <a:rPr lang="cs-CZ" b="0" dirty="0"/>
              <a:t> vrcholů </a:t>
            </a:r>
            <a:r>
              <a:rPr lang="cs-CZ" b="0" dirty="0" smtClean="0"/>
              <a:t>a řešení </a:t>
            </a:r>
            <a:r>
              <a:rPr lang="cs-CZ" b="0" dirty="0"/>
              <a:t>se nachází v hloubce </a:t>
            </a:r>
            <a:r>
              <a:rPr lang="cs-CZ" b="0" i="1" dirty="0" smtClean="0"/>
              <a:t>d</a:t>
            </a:r>
            <a:endParaRPr lang="cs-CZ" i="1" dirty="0"/>
          </a:p>
        </p:txBody>
      </p:sp>
      <p:sp>
        <p:nvSpPr>
          <p:cNvPr id="42" name="Zaoblený obdélník 41"/>
          <p:cNvSpPr/>
          <p:nvPr/>
        </p:nvSpPr>
        <p:spPr bwMode="auto">
          <a:xfrm>
            <a:off x="482400" y="25968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40800" y="2492896"/>
            <a:ext cx="8338544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b</a:t>
            </a:r>
            <a:r>
              <a:rPr lang="cs-CZ" b="0" baseline="30000" dirty="0" smtClean="0"/>
              <a:t>*</a:t>
            </a:r>
            <a:r>
              <a:rPr lang="cs-CZ" b="0" dirty="0" smtClean="0"/>
              <a:t> </a:t>
            </a:r>
            <a:r>
              <a:rPr lang="cs-CZ" b="0" dirty="0"/>
              <a:t>odpovídá faktoru </a:t>
            </a:r>
            <a:r>
              <a:rPr lang="cs-CZ" b="0" dirty="0" smtClean="0"/>
              <a:t>větvení </a:t>
            </a:r>
            <a:r>
              <a:rPr lang="cs-CZ" b="0" dirty="0" smtClean="0"/>
              <a:t>vyváženého stromu </a:t>
            </a:r>
            <a:r>
              <a:rPr lang="cs-CZ" b="0" dirty="0" smtClean="0"/>
              <a:t>o </a:t>
            </a:r>
            <a:r>
              <a:rPr lang="cs-CZ" b="0" i="1" dirty="0" smtClean="0"/>
              <a:t>N</a:t>
            </a:r>
            <a:r>
              <a:rPr lang="cs-CZ" b="0" dirty="0" smtClean="0"/>
              <a:t>+1 vrcholech, který by vznikl </a:t>
            </a:r>
            <a:r>
              <a:rPr lang="cs-CZ" b="0" dirty="0"/>
              <a:t>aplikací </a:t>
            </a:r>
            <a:r>
              <a:rPr lang="cs-CZ" b="0" dirty="0" smtClean="0"/>
              <a:t>neinformovaného algoritmu </a:t>
            </a:r>
            <a:r>
              <a:rPr lang="cs-CZ" b="0" dirty="0"/>
              <a:t>na </a:t>
            </a:r>
            <a:r>
              <a:rPr lang="cs-CZ" b="0" dirty="0" smtClean="0"/>
              <a:t>úlohu s řešením v hloubce </a:t>
            </a:r>
            <a:r>
              <a:rPr lang="cs-CZ" b="0" i="1" dirty="0" smtClean="0"/>
              <a:t>d</a:t>
            </a:r>
            <a:endParaRPr lang="cs-CZ" b="0" i="1" dirty="0"/>
          </a:p>
        </p:txBody>
      </p:sp>
      <p:sp>
        <p:nvSpPr>
          <p:cNvPr id="44" name="Zaoblený obdélník 43"/>
          <p:cNvSpPr/>
          <p:nvPr/>
        </p:nvSpPr>
        <p:spPr bwMode="auto">
          <a:xfrm>
            <a:off x="482400" y="13210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1196752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kvalitu heuristické funkce lze vyjádřit pomocí </a:t>
            </a:r>
            <a:r>
              <a:rPr lang="cs-CZ" dirty="0" smtClean="0"/>
              <a:t>efektivního </a:t>
            </a:r>
            <a:r>
              <a:rPr lang="cs-CZ" dirty="0"/>
              <a:t>faktoru </a:t>
            </a:r>
            <a:r>
              <a:rPr lang="cs-CZ" dirty="0" smtClean="0"/>
              <a:t>větvení </a:t>
            </a:r>
            <a:r>
              <a:rPr lang="cs-CZ" b="0" i="1" dirty="0" smtClean="0"/>
              <a:t>b</a:t>
            </a:r>
            <a:r>
              <a:rPr lang="cs-CZ" b="0" baseline="30000" dirty="0" smtClean="0"/>
              <a:t>*</a:t>
            </a:r>
            <a:endParaRPr lang="cs-CZ" dirty="0"/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252413" y="1588730"/>
            <a:ext cx="29883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Efektivní </a:t>
            </a:r>
            <a:r>
              <a:rPr lang="cs-CZ" altLang="cs-CZ" sz="2000" dirty="0">
                <a:solidFill>
                  <a:srgbClr val="C00000"/>
                </a:solidFill>
              </a:rPr>
              <a:t>faktor</a:t>
            </a:r>
            <a:r>
              <a:rPr lang="cs-CZ" altLang="cs-CZ" sz="2000" dirty="0" smtClean="0">
                <a:solidFill>
                  <a:srgbClr val="C00000"/>
                </a:solidFill>
              </a:rPr>
              <a:t> větvení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152"/>
              </p:ext>
            </p:extLst>
          </p:nvPr>
        </p:nvGraphicFramePr>
        <p:xfrm>
          <a:off x="3096085" y="3073400"/>
          <a:ext cx="242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4" imgW="2425680" imgH="355320" progId="Equation.DSMT4">
                  <p:embed/>
                </p:oleObj>
              </mc:Choice>
              <mc:Fallback>
                <p:oleObj name="Equation" r:id="rId4" imgW="2425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6085" y="3073400"/>
                        <a:ext cx="2425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Zaoblený obdélník 59"/>
          <p:cNvSpPr/>
          <p:nvPr/>
        </p:nvSpPr>
        <p:spPr bwMode="auto">
          <a:xfrm>
            <a:off x="238263" y="3430541"/>
            <a:ext cx="8712968" cy="1150587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349337" y="34290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360000" y="3789040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Algoritmus A</a:t>
            </a:r>
            <a:r>
              <a:rPr lang="cs-CZ" b="0" dirty="0"/>
              <a:t>* </a:t>
            </a:r>
            <a:r>
              <a:rPr lang="cs-CZ" b="0" dirty="0" smtClean="0"/>
              <a:t>vygeneroval 52 vrcholů k nalezení řešení v hloubce 5.</a:t>
            </a:r>
            <a:endParaRPr lang="cs-CZ" i="1" dirty="0"/>
          </a:p>
        </p:txBody>
      </p:sp>
      <p:graphicFrame>
        <p:nvGraphicFramePr>
          <p:cNvPr id="63" name="Objek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79679"/>
              </p:ext>
            </p:extLst>
          </p:nvPr>
        </p:nvGraphicFramePr>
        <p:xfrm>
          <a:off x="2493185" y="4153520"/>
          <a:ext cx="331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6" imgW="3314520" imgH="355320" progId="Equation.DSMT4">
                  <p:embed/>
                </p:oleObj>
              </mc:Choice>
              <mc:Fallback>
                <p:oleObj name="Equation" r:id="rId6" imgW="3314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3185" y="4153520"/>
                        <a:ext cx="3314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Zaoblený obdélník 63"/>
          <p:cNvSpPr/>
          <p:nvPr/>
        </p:nvSpPr>
        <p:spPr bwMode="auto">
          <a:xfrm>
            <a:off x="482400" y="469541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40800" y="4571603"/>
            <a:ext cx="833854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volba počátečního a cílových stavů ovlivňuje hodnotu </a:t>
            </a:r>
            <a:r>
              <a:rPr lang="cs-CZ" b="0" i="1" dirty="0" smtClean="0"/>
              <a:t>b</a:t>
            </a:r>
            <a:r>
              <a:rPr lang="cs-CZ" b="0" baseline="30000" dirty="0" smtClean="0"/>
              <a:t>*</a:t>
            </a:r>
            <a:r>
              <a:rPr lang="cs-CZ" b="0" dirty="0" smtClean="0"/>
              <a:t> </a:t>
            </a:r>
            <a:r>
              <a:rPr lang="cs-CZ" b="0" i="1" dirty="0" smtClean="0"/>
              <a:t>=&gt; </a:t>
            </a:r>
            <a:r>
              <a:rPr lang="cs-CZ" b="0" dirty="0" smtClean="0"/>
              <a:t>nutno statisticky vyhodnotit</a:t>
            </a:r>
            <a:endParaRPr lang="cs-CZ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360000" y="5616059"/>
            <a:ext cx="478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FF0000"/>
                </a:solidFill>
              </a:rPr>
              <a:t>Která heuristická funkce je lepší a proč?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360000" y="5863555"/>
            <a:ext cx="83981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>
                <a:solidFill>
                  <a:srgbClr val="339933"/>
                </a:solidFill>
              </a:rPr>
              <a:t>Druhá. K nalezení řešení je v průměru potřeba vygenerovat méně stavů.</a:t>
            </a:r>
            <a:endParaRPr lang="cs-CZ" altLang="cs-CZ" sz="1600" dirty="0">
              <a:solidFill>
                <a:srgbClr val="339933"/>
              </a:solidFill>
            </a:endParaRPr>
          </a:p>
        </p:txBody>
      </p:sp>
      <p:sp>
        <p:nvSpPr>
          <p:cNvPr id="69" name="Obdélník 2"/>
          <p:cNvSpPr>
            <a:spLocks noChangeArrowheads="1"/>
          </p:cNvSpPr>
          <p:nvPr/>
        </p:nvSpPr>
        <p:spPr bwMode="auto">
          <a:xfrm>
            <a:off x="362594" y="4999459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360000" y="5359499"/>
            <a:ext cx="847043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Navrženy byly dvě heuristické funkce. Jejich </a:t>
            </a:r>
            <a:r>
              <a:rPr lang="cs-CZ" b="0" dirty="0"/>
              <a:t>efektivní faktory </a:t>
            </a:r>
            <a:r>
              <a:rPr lang="cs-CZ" b="0" dirty="0" smtClean="0"/>
              <a:t>větvení </a:t>
            </a:r>
            <a:r>
              <a:rPr lang="cs-CZ" b="0" dirty="0"/>
              <a:t>jsou</a:t>
            </a:r>
            <a:r>
              <a:rPr lang="cs-CZ" b="0" dirty="0" smtClean="0"/>
              <a:t>:</a:t>
            </a:r>
            <a:endParaRPr lang="cs-CZ" i="1" dirty="0"/>
          </a:p>
        </p:txBody>
      </p:sp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67547"/>
              </p:ext>
            </p:extLst>
          </p:nvPr>
        </p:nvGraphicFramePr>
        <p:xfrm>
          <a:off x="7520632" y="5410671"/>
          <a:ext cx="939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8" imgW="939600" imgH="596880" progId="Equation.DSMT4">
                  <p:embed/>
                </p:oleObj>
              </mc:Choice>
              <mc:Fallback>
                <p:oleObj name="Equation" r:id="rId8" imgW="9396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20632" y="5410671"/>
                        <a:ext cx="9398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Zaoblený obdélník 72"/>
          <p:cNvSpPr/>
          <p:nvPr/>
        </p:nvSpPr>
        <p:spPr bwMode="auto">
          <a:xfrm>
            <a:off x="482400" y="637308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40800" y="6258798"/>
            <a:ext cx="833854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efektivní faktor </a:t>
            </a:r>
            <a:r>
              <a:rPr lang="cs-CZ" b="0" dirty="0" smtClean="0"/>
              <a:t>větvení </a:t>
            </a:r>
            <a:r>
              <a:rPr lang="cs-CZ" b="0" dirty="0"/>
              <a:t>ideálně </a:t>
            </a:r>
            <a:r>
              <a:rPr lang="cs-CZ" b="0" dirty="0" smtClean="0"/>
              <a:t>navržené heuristické funkce je blízký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638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56" grpId="0"/>
      <p:bldP spid="60" grpId="0" animBg="1"/>
      <p:bldP spid="61" grpId="0"/>
      <p:bldP spid="62" grpId="0"/>
      <p:bldP spid="64" grpId="0" animBg="1"/>
      <p:bldP spid="65" grpId="0"/>
      <p:bldP spid="66" grpId="0"/>
      <p:bldP spid="67" grpId="0"/>
      <p:bldP spid="69" grpId="0"/>
      <p:bldP spid="70" grpId="0"/>
      <p:bldP spid="73" grpId="0" animBg="1"/>
      <p:bldP spid="7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Zaoblený obdélník 67"/>
          <p:cNvSpPr/>
          <p:nvPr/>
        </p:nvSpPr>
        <p:spPr bwMode="auto">
          <a:xfrm>
            <a:off x="238263" y="1179984"/>
            <a:ext cx="8712968" cy="5561384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Heuristická funkce</a:t>
            </a:r>
            <a:endParaRPr lang="cs-CZ" sz="2000" dirty="0"/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349337" y="126876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15900"/>
              </p:ext>
            </p:extLst>
          </p:nvPr>
        </p:nvGraphicFramePr>
        <p:xfrm>
          <a:off x="7293421" y="1954899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360000" y="1628800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Pro hlavolam, který je na obrázku bylo vygenerováno 1 200 náhodných úloh.</a:t>
            </a:r>
            <a:endParaRPr lang="cs-CZ" b="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20000" y="2768506"/>
            <a:ext cx="72812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h</a:t>
            </a:r>
            <a:r>
              <a:rPr lang="cs-CZ" b="0" baseline="-25000" dirty="0"/>
              <a:t>2</a:t>
            </a:r>
            <a:r>
              <a:rPr lang="cs-CZ" b="0" dirty="0" smtClean="0"/>
              <a:t> = součet vzdáleností kostek od jejich cílového umístění</a:t>
            </a:r>
            <a:endParaRPr lang="cs-CZ" b="0" dirty="0"/>
          </a:p>
        </p:txBody>
      </p:sp>
      <p:sp>
        <p:nvSpPr>
          <p:cNvPr id="67" name="Obdélník 66"/>
          <p:cNvSpPr/>
          <p:nvPr/>
        </p:nvSpPr>
        <p:spPr>
          <a:xfrm>
            <a:off x="360000" y="1905032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Délka řešení byla mezi 2 a 24 tahy.</a:t>
            </a:r>
            <a:endParaRPr lang="cs-CZ" b="0" dirty="0"/>
          </a:p>
        </p:txBody>
      </p:sp>
      <p:sp>
        <p:nvSpPr>
          <p:cNvPr id="69" name="Obdélník 68"/>
          <p:cNvSpPr/>
          <p:nvPr/>
        </p:nvSpPr>
        <p:spPr>
          <a:xfrm>
            <a:off x="360000" y="2220741"/>
            <a:ext cx="6876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Řešení bylo hledáno pomoc IDS a algoritmu A* s heuristikami:</a:t>
            </a:r>
            <a:endParaRPr lang="cs-CZ" b="0" baseline="-25000" dirty="0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720000" y="2530996"/>
            <a:ext cx="72812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h</a:t>
            </a:r>
            <a:r>
              <a:rPr lang="cs-CZ" b="0" baseline="-25000" dirty="0" smtClean="0"/>
              <a:t>1</a:t>
            </a:r>
            <a:r>
              <a:rPr lang="cs-CZ" b="0" dirty="0" smtClean="0"/>
              <a:t> = počet chybně umístěných kostek</a:t>
            </a:r>
            <a:endParaRPr lang="cs-CZ" b="0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92899"/>
              </p:ext>
            </p:extLst>
          </p:nvPr>
        </p:nvGraphicFramePr>
        <p:xfrm>
          <a:off x="1524000" y="3183592"/>
          <a:ext cx="609599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cs-CZ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cs-CZ" sz="1600" b="0" baseline="30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cs-CZ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IDS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A*(</a:t>
                      </a:r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cs-CZ" sz="16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A*(</a:t>
                      </a:r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cs-CZ" sz="16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IDS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A*(</a:t>
                      </a:r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cs-CZ" sz="16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A*(</a:t>
                      </a:r>
                      <a:r>
                        <a:rPr lang="cs-CZ" sz="1600" b="0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cs-CZ" sz="16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2,45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1,79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1,79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2,87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680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2,73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1,34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1,30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6 384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2,80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1,33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47 127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2,79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1,38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3,6.10</a:t>
                      </a:r>
                      <a:r>
                        <a:rPr lang="cs-CZ" sz="1600" b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227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2,78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539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1 301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1,25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3 056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363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7 276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676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1,47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1,27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18 094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1 219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39 135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1 641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1,48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>
                          <a:solidFill>
                            <a:schemeClr val="tx1"/>
                          </a:solidFill>
                        </a:rPr>
                        <a:t>1,26</a:t>
                      </a:r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0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67" grpId="0"/>
      <p:bldP spid="69" grpId="0"/>
      <p:bldP spid="7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Tvorba přípustných heuristických funkcí</a:t>
            </a:r>
            <a:endParaRPr lang="cs-CZ" sz="2000" dirty="0"/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482400" y="15585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40800" y="1434262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relaxace = uvolnění podmínek (zjednodušení původní úlohy)</a:t>
            </a:r>
            <a:endParaRPr lang="en-US" b="0" dirty="0"/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482400" y="12490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1124744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lze vytvořit pomocí relaxace (uvolnění) problému</a:t>
            </a:r>
            <a:endParaRPr lang="cs-CZ" dirty="0"/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38263" y="1900064"/>
            <a:ext cx="8712968" cy="318512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endParaRPr lang="cs-CZ" b="0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198884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38" name="Tabulk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36094"/>
              </p:ext>
            </p:extLst>
          </p:nvPr>
        </p:nvGraphicFramePr>
        <p:xfrm>
          <a:off x="7658455" y="2306728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délník 38"/>
          <p:cNvSpPr/>
          <p:nvPr/>
        </p:nvSpPr>
        <p:spPr>
          <a:xfrm>
            <a:off x="360000" y="2454174"/>
            <a:ext cx="829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Uvažujme hlavolam zachycený na obrázku.</a:t>
            </a:r>
            <a:endParaRPr lang="cs-CZ" b="0" dirty="0"/>
          </a:p>
        </p:txBody>
      </p:sp>
      <p:sp>
        <p:nvSpPr>
          <p:cNvPr id="42" name="Obdélník 41"/>
          <p:cNvSpPr/>
          <p:nvPr/>
        </p:nvSpPr>
        <p:spPr>
          <a:xfrm>
            <a:off x="360000" y="2730406"/>
            <a:ext cx="5796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Definujte jednou větou co nejpřesněji povolené akce.</a:t>
            </a:r>
            <a:endParaRPr lang="cs-CZ" baseline="-25000" dirty="0">
              <a:solidFill>
                <a:srgbClr val="FF0000"/>
              </a:solidFill>
            </a:endParaRPr>
          </a:p>
        </p:txBody>
      </p:sp>
      <p:sp>
        <p:nvSpPr>
          <p:cNvPr id="45" name="Obdélník 44"/>
          <p:cNvSpPr/>
          <p:nvPr/>
        </p:nvSpPr>
        <p:spPr>
          <a:xfrm>
            <a:off x="360000" y="2996952"/>
            <a:ext cx="5896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Povolen pouze přesun na volné sousední hrací pole.</a:t>
            </a:r>
            <a:endParaRPr lang="cs-CZ" baseline="-25000" dirty="0">
              <a:solidFill>
                <a:srgbClr val="339933"/>
              </a:solidFill>
            </a:endParaRPr>
          </a:p>
        </p:txBody>
      </p:sp>
      <p:sp>
        <p:nvSpPr>
          <p:cNvPr id="46" name="Obdélník 45"/>
          <p:cNvSpPr/>
          <p:nvPr/>
        </p:nvSpPr>
        <p:spPr>
          <a:xfrm>
            <a:off x="360000" y="3335506"/>
            <a:ext cx="2466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Možné zjednodušení:</a:t>
            </a:r>
            <a:endParaRPr lang="cs-CZ" b="0" dirty="0"/>
          </a:p>
        </p:txBody>
      </p:sp>
      <p:sp>
        <p:nvSpPr>
          <p:cNvPr id="5" name="Obdélník 4"/>
          <p:cNvSpPr/>
          <p:nvPr/>
        </p:nvSpPr>
        <p:spPr>
          <a:xfrm>
            <a:off x="911228" y="3667423"/>
            <a:ext cx="7501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cs-CZ" b="0" dirty="0" smtClean="0"/>
              <a:t>i)	kostku </a:t>
            </a:r>
            <a:r>
              <a:rPr lang="cs-CZ" b="0" dirty="0"/>
              <a:t>lze přesunout přímo, na kterékoliv místo, i když je obsazené = </a:t>
            </a:r>
            <a:r>
              <a:rPr lang="cs-CZ" b="0" i="1" dirty="0"/>
              <a:t>h</a:t>
            </a:r>
            <a:r>
              <a:rPr lang="cs-CZ" b="0" baseline="-25000" dirty="0"/>
              <a:t>1</a:t>
            </a:r>
            <a:endParaRPr lang="cs-CZ" b="0" dirty="0"/>
          </a:p>
        </p:txBody>
      </p:sp>
      <p:sp>
        <p:nvSpPr>
          <p:cNvPr id="47" name="Obdélník 46"/>
          <p:cNvSpPr/>
          <p:nvPr/>
        </p:nvSpPr>
        <p:spPr>
          <a:xfrm>
            <a:off x="948132" y="4005977"/>
            <a:ext cx="7809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tabLst>
                <a:tab pos="361950" algn="l"/>
              </a:tabLst>
            </a:pPr>
            <a:r>
              <a:rPr lang="cs-CZ" b="0" dirty="0" err="1" smtClean="0"/>
              <a:t>ii</a:t>
            </a:r>
            <a:r>
              <a:rPr lang="cs-CZ" b="0" dirty="0" smtClean="0"/>
              <a:t>)	kostku </a:t>
            </a:r>
            <a:r>
              <a:rPr lang="cs-CZ" b="0" dirty="0"/>
              <a:t>lze </a:t>
            </a:r>
            <a:r>
              <a:rPr lang="cs-CZ" b="0" dirty="0" smtClean="0"/>
              <a:t>posouvat jen v horizontálním a vertikálním směru, vždy jen o jednu pozici, lze ji však přesouvat i na obsazené pozice = </a:t>
            </a:r>
            <a:r>
              <a:rPr lang="cs-CZ" b="0" i="1" dirty="0" smtClean="0"/>
              <a:t>h</a:t>
            </a:r>
            <a:r>
              <a:rPr lang="cs-CZ" b="0" baseline="-25000" dirty="0" smtClean="0"/>
              <a:t>2</a:t>
            </a:r>
            <a:endParaRPr lang="cs-CZ" b="0" dirty="0"/>
          </a:p>
        </p:txBody>
      </p:sp>
      <p:sp>
        <p:nvSpPr>
          <p:cNvPr id="49" name="Obdélník 48"/>
          <p:cNvSpPr/>
          <p:nvPr/>
        </p:nvSpPr>
        <p:spPr>
          <a:xfrm>
            <a:off x="360000" y="4609802"/>
            <a:ext cx="8052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Heuristiky </a:t>
            </a:r>
            <a:r>
              <a:rPr lang="cs-CZ" b="0" i="1" dirty="0" smtClean="0"/>
              <a:t>h</a:t>
            </a:r>
            <a:r>
              <a:rPr lang="cs-CZ" b="0" baseline="-25000" dirty="0" smtClean="0"/>
              <a:t>1</a:t>
            </a:r>
            <a:r>
              <a:rPr lang="cs-CZ" b="0" dirty="0" smtClean="0"/>
              <a:t> a </a:t>
            </a:r>
            <a:r>
              <a:rPr lang="cs-CZ" b="0" i="1" dirty="0" smtClean="0"/>
              <a:t>h</a:t>
            </a:r>
            <a:r>
              <a:rPr lang="cs-CZ" b="0" baseline="-25000" dirty="0" smtClean="0"/>
              <a:t>2</a:t>
            </a:r>
            <a:r>
              <a:rPr lang="cs-CZ" b="0" dirty="0" smtClean="0"/>
              <a:t> vracejí přesný počet tahů pro zvolená zjednodušení. 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2247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9" grpId="0" animBg="1"/>
      <p:bldP spid="30" grpId="0"/>
      <p:bldP spid="36" grpId="0" animBg="1"/>
      <p:bldP spid="37" grpId="0"/>
      <p:bldP spid="39" grpId="0"/>
      <p:bldP spid="42" grpId="0"/>
      <p:bldP spid="46" grpId="0"/>
      <p:bldP spid="5" grpId="0"/>
      <p:bldP spid="47" grpId="0"/>
      <p:bldP spid="4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Tvorba přípustných heuristických funkcí</a:t>
            </a:r>
            <a:endParaRPr lang="cs-CZ" sz="2000" dirty="0"/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482400" y="227861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40800" y="2154342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optimální řešení původní úlohy je řešením i pro zjednodušenou úlohu</a:t>
            </a:r>
            <a:endParaRPr lang="en-US" b="0" dirty="0"/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482400" y="12490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1124744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graf stavového prostoru zjednodušené úlohy je super graf původní úlohy</a:t>
            </a:r>
            <a:endParaRPr lang="cs-CZ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0800" y="1372394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původní graf je rozšířen o další hrany</a:t>
            </a:r>
            <a:endParaRPr lang="cs-CZ" i="1" dirty="0"/>
          </a:p>
        </p:txBody>
      </p:sp>
      <p:sp>
        <p:nvSpPr>
          <p:cNvPr id="2" name="Šipka dolů 1"/>
          <p:cNvSpPr/>
          <p:nvPr/>
        </p:nvSpPr>
        <p:spPr bwMode="auto">
          <a:xfrm>
            <a:off x="3779912" y="1729998"/>
            <a:ext cx="529023" cy="424344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40800" y="2411363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pro zjednodušenou úlohu může existovat lepší řešení</a:t>
            </a:r>
            <a:endParaRPr lang="en-US" b="0" i="1" dirty="0"/>
          </a:p>
        </p:txBody>
      </p:sp>
      <p:sp>
        <p:nvSpPr>
          <p:cNvPr id="28" name="Šipka dolů 27"/>
          <p:cNvSpPr/>
          <p:nvPr/>
        </p:nvSpPr>
        <p:spPr bwMode="auto">
          <a:xfrm>
            <a:off x="3773912" y="2787087"/>
            <a:ext cx="529023" cy="424344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482400" y="340926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3284984"/>
            <a:ext cx="84105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cena optimálního řešení zjednodušené úlohy je přípustnou heuristikou pro původní úlohu</a:t>
            </a:r>
            <a:endParaRPr lang="en-US" b="0" dirty="0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3520058"/>
            <a:ext cx="8626576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cena optimálního řešení zjednodušené </a:t>
            </a:r>
            <a:r>
              <a:rPr lang="cs-CZ" b="0" i="1" dirty="0" smtClean="0"/>
              <a:t>úlohy je nižší či rovna cenně optimální cesty</a:t>
            </a:r>
            <a:r>
              <a:rPr lang="cs-CZ" b="0" i="1" dirty="0"/>
              <a:t> </a:t>
            </a:r>
            <a:r>
              <a:rPr lang="cs-CZ" b="0" i="1" dirty="0" smtClean="0"/>
              <a:t>původní </a:t>
            </a:r>
            <a:r>
              <a:rPr lang="cs-CZ" b="0" i="1" dirty="0"/>
              <a:t>úlohu</a:t>
            </a:r>
            <a:r>
              <a:rPr lang="cs-CZ" b="0" i="1" dirty="0" smtClean="0"/>
              <a:t>  </a:t>
            </a:r>
            <a:endParaRPr lang="en-US" b="0" i="1" dirty="0"/>
          </a:p>
        </p:txBody>
      </p:sp>
      <p:sp>
        <p:nvSpPr>
          <p:cNvPr id="35" name="Šipka dolů 34"/>
          <p:cNvSpPr/>
          <p:nvPr/>
        </p:nvSpPr>
        <p:spPr bwMode="auto">
          <a:xfrm>
            <a:off x="3773912" y="3888693"/>
            <a:ext cx="529023" cy="424344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482400" y="451086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0800" y="4386590"/>
            <a:ext cx="84105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takto vytvořená heuristika je zároveň konzistentní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7002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" grpId="0" animBg="1"/>
      <p:bldP spid="27" grpId="0"/>
      <p:bldP spid="28" grpId="0" animBg="1"/>
      <p:bldP spid="31" grpId="0" animBg="1"/>
      <p:bldP spid="33" grpId="0"/>
      <p:bldP spid="34" grpId="0"/>
      <p:bldP spid="35" grpId="0" animBg="1"/>
      <p:bldP spid="40" grpId="0" animBg="1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897471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Automatická tvorba přípustných heuristických funkcí</a:t>
            </a:r>
            <a:endParaRPr lang="cs-CZ" sz="2000" dirty="0"/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482400" y="12490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1124744"/>
            <a:ext cx="863257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pokud je problém zapsán formálním jazykem, lze generování uvolněných úloh automatizovat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482400" y="153415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1409879"/>
            <a:ext cx="54642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na tomto principu založen např. program ABSOLVER</a:t>
            </a:r>
            <a:endParaRPr lang="cs-CZ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40800" y="1638325"/>
            <a:ext cx="54642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nalezl první použitelnou heuristiku pro Rubikovu kostku</a:t>
            </a:r>
            <a:endParaRPr lang="cs-CZ" i="1" dirty="0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238263" y="2055515"/>
            <a:ext cx="8712968" cy="4176464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endParaRPr lang="cs-CZ" b="0" dirty="0"/>
          </a:p>
        </p:txBody>
      </p:sp>
      <p:sp>
        <p:nvSpPr>
          <p:cNvPr id="39" name="Obdélník 2"/>
          <p:cNvSpPr>
            <a:spLocks noChangeArrowheads="1"/>
          </p:cNvSpPr>
          <p:nvPr/>
        </p:nvSpPr>
        <p:spPr bwMode="auto">
          <a:xfrm>
            <a:off x="349337" y="2144291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42" name="Tabulk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70093"/>
              </p:ext>
            </p:extLst>
          </p:nvPr>
        </p:nvGraphicFramePr>
        <p:xfrm>
          <a:off x="7260815" y="2605956"/>
          <a:ext cx="972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délník 42"/>
          <p:cNvSpPr/>
          <p:nvPr/>
        </p:nvSpPr>
        <p:spPr>
          <a:xfrm>
            <a:off x="360000" y="2504331"/>
            <a:ext cx="534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Uvažujme hlavolam zachycený na obrázku.</a:t>
            </a:r>
            <a:endParaRPr lang="cs-CZ" b="0" dirty="0"/>
          </a:p>
        </p:txBody>
      </p:sp>
      <p:sp>
        <p:nvSpPr>
          <p:cNvPr id="53" name="Obdélník 52"/>
          <p:cNvSpPr/>
          <p:nvPr/>
        </p:nvSpPr>
        <p:spPr>
          <a:xfrm>
            <a:off x="360000" y="2860650"/>
            <a:ext cx="3460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Problém lze formálně zapsat jako:</a:t>
            </a:r>
            <a:endParaRPr lang="cs-CZ" b="0" dirty="0"/>
          </a:p>
        </p:txBody>
      </p:sp>
      <p:sp>
        <p:nvSpPr>
          <p:cNvPr id="56" name="Obdélník 55"/>
          <p:cNvSpPr/>
          <p:nvPr/>
        </p:nvSpPr>
        <p:spPr>
          <a:xfrm>
            <a:off x="720000" y="3139971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Kostka může být přesunuta ze čtverce A do čtverce </a:t>
            </a:r>
            <a:r>
              <a:rPr lang="cs-CZ" b="0" dirty="0"/>
              <a:t>B pokud má čtverec A se čtvercem B </a:t>
            </a:r>
            <a:r>
              <a:rPr lang="cs-CZ" dirty="0"/>
              <a:t>společnou</a:t>
            </a:r>
            <a:r>
              <a:rPr lang="cs-CZ" b="0" dirty="0"/>
              <a:t> </a:t>
            </a:r>
            <a:r>
              <a:rPr lang="cs-CZ" dirty="0" smtClean="0"/>
              <a:t>hranu</a:t>
            </a:r>
            <a:r>
              <a:rPr lang="cs-CZ" b="0" dirty="0" smtClean="0"/>
              <a:t> </a:t>
            </a:r>
            <a:r>
              <a:rPr lang="cs-CZ" b="0" dirty="0"/>
              <a:t>a B je </a:t>
            </a:r>
            <a:r>
              <a:rPr lang="cs-CZ" dirty="0" smtClean="0"/>
              <a:t>volné</a:t>
            </a:r>
            <a:r>
              <a:rPr lang="cs-CZ" b="0" dirty="0"/>
              <a:t>.</a:t>
            </a:r>
            <a:endParaRPr lang="cs-CZ" dirty="0"/>
          </a:p>
        </p:txBody>
      </p:sp>
      <p:sp>
        <p:nvSpPr>
          <p:cNvPr id="62" name="Obdélník 61"/>
          <p:cNvSpPr/>
          <p:nvPr/>
        </p:nvSpPr>
        <p:spPr>
          <a:xfrm>
            <a:off x="360000" y="3739604"/>
            <a:ext cx="4431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 smtClean="0"/>
              <a:t>Lze navrhnout následující uvolněné problémy:</a:t>
            </a:r>
            <a:endParaRPr lang="cs-CZ" b="0" dirty="0"/>
          </a:p>
        </p:txBody>
      </p:sp>
      <p:sp>
        <p:nvSpPr>
          <p:cNvPr id="64" name="Obdélník 63"/>
          <p:cNvSpPr/>
          <p:nvPr/>
        </p:nvSpPr>
        <p:spPr>
          <a:xfrm>
            <a:off x="720000" y="4037776"/>
            <a:ext cx="8123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tabLst>
                <a:tab pos="361950" algn="l"/>
              </a:tabLst>
            </a:pPr>
            <a:r>
              <a:rPr lang="cs-CZ" b="0" dirty="0" smtClean="0"/>
              <a:t>i)	Kostka může být přesunuta ze čtverce A do čtverce B pokud má A </a:t>
            </a:r>
            <a:r>
              <a:rPr lang="cs-CZ" dirty="0" smtClean="0"/>
              <a:t>společnou hranu </a:t>
            </a:r>
            <a:r>
              <a:rPr lang="cs-CZ" b="0" dirty="0" smtClean="0"/>
              <a:t>s B.</a:t>
            </a:r>
            <a:endParaRPr lang="cs-CZ" b="0" dirty="0"/>
          </a:p>
        </p:txBody>
      </p:sp>
      <p:sp>
        <p:nvSpPr>
          <p:cNvPr id="65" name="Obdélník 64"/>
          <p:cNvSpPr/>
          <p:nvPr/>
        </p:nvSpPr>
        <p:spPr>
          <a:xfrm>
            <a:off x="720000" y="4592354"/>
            <a:ext cx="780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cs-CZ" b="0" dirty="0" err="1" smtClean="0"/>
              <a:t>ii</a:t>
            </a:r>
            <a:r>
              <a:rPr lang="cs-CZ" b="0" dirty="0" smtClean="0"/>
              <a:t>)	Kostka může být přesunuta ze čtverce A do čtverce B pokud je B </a:t>
            </a:r>
            <a:r>
              <a:rPr lang="cs-CZ" dirty="0" smtClean="0"/>
              <a:t>prázdné</a:t>
            </a:r>
            <a:r>
              <a:rPr lang="cs-CZ" b="0" dirty="0" smtClean="0"/>
              <a:t>.</a:t>
            </a:r>
            <a:endParaRPr lang="cs-CZ" b="0" dirty="0"/>
          </a:p>
        </p:txBody>
      </p:sp>
      <p:sp>
        <p:nvSpPr>
          <p:cNvPr id="66" name="Obdélník 65"/>
          <p:cNvSpPr/>
          <p:nvPr/>
        </p:nvSpPr>
        <p:spPr>
          <a:xfrm>
            <a:off x="720000" y="4930908"/>
            <a:ext cx="780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cs-CZ" b="0" dirty="0" err="1" smtClean="0"/>
              <a:t>iii</a:t>
            </a:r>
            <a:r>
              <a:rPr lang="cs-CZ" b="0" dirty="0" smtClean="0"/>
              <a:t>)	Kostka může být přesunuta ze čtverce A do čtverce B.</a:t>
            </a:r>
            <a:endParaRPr lang="cs-CZ" b="0" dirty="0"/>
          </a:p>
        </p:txBody>
      </p:sp>
      <p:sp>
        <p:nvSpPr>
          <p:cNvPr id="67" name="Obdélník 66"/>
          <p:cNvSpPr/>
          <p:nvPr/>
        </p:nvSpPr>
        <p:spPr>
          <a:xfrm>
            <a:off x="360000" y="5410855"/>
            <a:ext cx="8483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Ze kterého uvolněného problému by byla vytvořena heuristika č. 1 a ze kterého č. 2? </a:t>
            </a:r>
            <a:endParaRPr lang="cs-CZ" baseline="-25000" dirty="0">
              <a:solidFill>
                <a:srgbClr val="FF0000"/>
              </a:solidFill>
            </a:endParaRPr>
          </a:p>
        </p:txBody>
      </p:sp>
      <p:sp>
        <p:nvSpPr>
          <p:cNvPr id="68" name="Obdélník 67"/>
          <p:cNvSpPr/>
          <p:nvPr/>
        </p:nvSpPr>
        <p:spPr>
          <a:xfrm>
            <a:off x="360000" y="5677401"/>
            <a:ext cx="5896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339933"/>
                </a:solidFill>
              </a:rPr>
              <a:t>Heuristika č. 1 z </a:t>
            </a:r>
            <a:r>
              <a:rPr lang="cs-CZ" dirty="0" err="1" smtClean="0">
                <a:solidFill>
                  <a:srgbClr val="339933"/>
                </a:solidFill>
              </a:rPr>
              <a:t>iii</a:t>
            </a:r>
            <a:r>
              <a:rPr lang="cs-CZ" dirty="0" smtClean="0">
                <a:solidFill>
                  <a:srgbClr val="339933"/>
                </a:solidFill>
              </a:rPr>
              <a:t>) a č. 2 z i).</a:t>
            </a:r>
            <a:endParaRPr lang="cs-CZ" baseline="-25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26" grpId="0" animBg="1"/>
      <p:bldP spid="36" grpId="0"/>
      <p:bldP spid="37" grpId="0"/>
      <p:bldP spid="38" grpId="0" animBg="1"/>
      <p:bldP spid="39" grpId="0"/>
      <p:bldP spid="43" grpId="0"/>
      <p:bldP spid="53" grpId="0"/>
      <p:bldP spid="56" grpId="0"/>
      <p:bldP spid="62" grpId="0"/>
      <p:bldP spid="64" grpId="0"/>
      <p:bldP spid="65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aoblený obdélník 25"/>
          <p:cNvSpPr/>
          <p:nvPr/>
        </p:nvSpPr>
        <p:spPr bwMode="auto">
          <a:xfrm>
            <a:off x="540512" y="2015203"/>
            <a:ext cx="856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932040" y="1966054"/>
            <a:ext cx="432047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vytvoř seznam již prozkoumaných stavů</a:t>
            </a:r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pathCost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6127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informované metody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1784" y="779874"/>
            <a:ext cx="897471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Automatická tvorba přípustných heuristických funkcí</a:t>
            </a:r>
            <a:endParaRPr lang="cs-CZ" sz="2000" dirty="0"/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482400" y="12490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1124744"/>
            <a:ext cx="863257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pokud žádná ze získaných heuristik není výrazně lepší, lze vytvořit složenou heuristiku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482400" y="204110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1916832"/>
            <a:ext cx="778801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jelikož jsou heuristiky </a:t>
            </a:r>
            <a:r>
              <a:rPr lang="cs-CZ" b="0" i="1" dirty="0" smtClean="0"/>
              <a:t>h</a:t>
            </a:r>
            <a:r>
              <a:rPr lang="cs-CZ" b="0" baseline="-25000" dirty="0" smtClean="0"/>
              <a:t>1</a:t>
            </a:r>
            <a:r>
              <a:rPr lang="cs-CZ" b="0" dirty="0" smtClean="0"/>
              <a:t>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) až </a:t>
            </a:r>
            <a:r>
              <a:rPr lang="cs-CZ" b="0" i="1" dirty="0" smtClean="0"/>
              <a:t>h</a:t>
            </a:r>
            <a:r>
              <a:rPr lang="cs-CZ" b="0" baseline="-25000" dirty="0" smtClean="0"/>
              <a:t>m</a:t>
            </a:r>
            <a:r>
              <a:rPr lang="cs-CZ" b="0" dirty="0" smtClean="0"/>
              <a:t>(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) přípustné, je i složená heuristika přípustná </a:t>
            </a:r>
            <a:endParaRPr lang="cs-CZ" dirty="0"/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238262" y="2780928"/>
            <a:ext cx="8712967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1257300" indent="-1257300" algn="just">
              <a:tabLst>
                <a:tab pos="1257300" algn="l"/>
              </a:tabLst>
            </a:pPr>
            <a:r>
              <a:rPr lang="cs-CZ" dirty="0" smtClean="0"/>
              <a:t>Poznámka:</a:t>
            </a:r>
            <a:r>
              <a:rPr lang="cs-CZ" b="0" dirty="0" smtClean="0"/>
              <a:t> 	pro praktické použití má smysl používat pouze heuristiky, které lze získat bez použití algoritmů pro hledání řešení. Při nedodržení tohoto požadavku by bylo získání odhadu ceny cesty výpočetně příliš náročné.</a:t>
            </a:r>
            <a:endParaRPr lang="cs-CZ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9904"/>
              </p:ext>
            </p:extLst>
          </p:nvPr>
        </p:nvGraphicFramePr>
        <p:xfrm>
          <a:off x="3131840" y="1518692"/>
          <a:ext cx="236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361960" imgH="304560" progId="Equation.DSMT4">
                  <p:embed/>
                </p:oleObj>
              </mc:Choice>
              <mc:Fallback>
                <p:oleObj name="Equation" r:id="rId3" imgW="236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518692"/>
                        <a:ext cx="2362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2180481"/>
            <a:ext cx="778801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zároveň je i konzistentní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49987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  <p:bldP spid="69" grpId="0"/>
      <p:bldP spid="3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Zaoblený obdélník 82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  <p:sp>
        <p:nvSpPr>
          <p:cNvPr id="39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60000" y="1695847"/>
            <a:ext cx="8697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 smtClean="0"/>
              <a:t>Hrací deska má 5 polí – dvě pole jsou obsazena bílými a dvě černými kameny (prázdné pole je označeno červeně). Počáteční uspořádání kamenů je:</a:t>
            </a:r>
            <a:endParaRPr lang="cs-CZ" altLang="cs-CZ" sz="1600" b="0" dirty="0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539750" y="3356992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1.	Je-li sousední pole prázdné, může se kámen do tohoto pole </a:t>
            </a:r>
            <a:r>
              <a:rPr lang="cs-CZ" altLang="cs-CZ" sz="1600" b="0" dirty="0" smtClean="0"/>
              <a:t>přesunout, cena: 1.</a:t>
            </a:r>
            <a:endParaRPr lang="cs-CZ" altLang="cs-CZ" sz="1600" b="0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39750" y="3623692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2.	Je-li pole ob jeden kámen prázdné, může kámen přeskočit</a:t>
            </a:r>
            <a:r>
              <a:rPr lang="en-US" altLang="cs-CZ" sz="1600" b="0" dirty="0"/>
              <a:t> </a:t>
            </a:r>
            <a:r>
              <a:rPr lang="cs-CZ" altLang="cs-CZ" sz="1600" b="0" dirty="0"/>
              <a:t>do volného pole, </a:t>
            </a:r>
            <a:r>
              <a:rPr lang="cs-CZ" altLang="cs-CZ" sz="1600" b="0" dirty="0" smtClean="0"/>
              <a:t>cena: </a:t>
            </a:r>
            <a:r>
              <a:rPr lang="cs-CZ" altLang="cs-CZ" sz="1600" b="0" dirty="0"/>
              <a:t>1.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39750" y="3899917"/>
            <a:ext cx="8604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3.	Je-li pole ob dva kameny prázdné, může kámen přeskočit do volného </a:t>
            </a:r>
            <a:r>
              <a:rPr lang="cs-CZ" altLang="cs-CZ" sz="1600" b="0" dirty="0" smtClean="0"/>
              <a:t>pole</a:t>
            </a:r>
            <a:r>
              <a:rPr lang="cs-CZ" altLang="cs-CZ" sz="1600" b="0" dirty="0"/>
              <a:t>, cena: </a:t>
            </a:r>
            <a:r>
              <a:rPr lang="cs-CZ" altLang="cs-CZ" sz="1600" b="0" dirty="0" smtClean="0"/>
              <a:t>2.</a:t>
            </a:r>
            <a:endParaRPr lang="cs-CZ" altLang="cs-CZ" sz="1600" b="0" dirty="0"/>
          </a:p>
        </p:txBody>
      </p:sp>
      <p:sp>
        <p:nvSpPr>
          <p:cNvPr id="44" name="Obdélník 43"/>
          <p:cNvSpPr/>
          <p:nvPr/>
        </p:nvSpPr>
        <p:spPr>
          <a:xfrm>
            <a:off x="5469196" y="2361978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/>
          <p:cNvSpPr/>
          <p:nvPr/>
        </p:nvSpPr>
        <p:spPr>
          <a:xfrm>
            <a:off x="5469196" y="2568341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6" name="Obdélník 45"/>
          <p:cNvSpPr/>
          <p:nvPr/>
        </p:nvSpPr>
        <p:spPr>
          <a:xfrm>
            <a:off x="5469196" y="2786135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757228" y="2276872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bílá kostka</a:t>
            </a:r>
            <a:endParaRPr lang="cs-CZ" sz="1600" b="0" dirty="0"/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770576" y="2492896"/>
            <a:ext cx="1348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černá kostka</a:t>
            </a:r>
            <a:endParaRPr lang="cs-CZ" sz="1600" b="0" dirty="0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757228" y="2708920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prázdné pole</a:t>
            </a:r>
            <a:endParaRPr lang="cs-CZ" sz="1600" b="0" dirty="0"/>
          </a:p>
        </p:txBody>
      </p:sp>
      <p:graphicFrame>
        <p:nvGraphicFramePr>
          <p:cNvPr id="5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1210"/>
              </p:ext>
            </p:extLst>
          </p:nvPr>
        </p:nvGraphicFramePr>
        <p:xfrm>
          <a:off x="2833347" y="2492896"/>
          <a:ext cx="1080000" cy="2160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bdélník 55"/>
          <p:cNvSpPr/>
          <p:nvPr/>
        </p:nvSpPr>
        <p:spPr>
          <a:xfrm>
            <a:off x="360000" y="3068960"/>
            <a:ext cx="3581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cs-CZ" altLang="cs-CZ" b="0" dirty="0"/>
              <a:t>S kameny lze pohybovat následovně:</a:t>
            </a:r>
          </a:p>
        </p:txBody>
      </p:sp>
      <p:sp>
        <p:nvSpPr>
          <p:cNvPr id="60" name="Text Box 139"/>
          <p:cNvSpPr txBox="1">
            <a:spLocks noChangeArrowheads="1"/>
          </p:cNvSpPr>
          <p:nvPr/>
        </p:nvSpPr>
        <p:spPr bwMode="auto">
          <a:xfrm>
            <a:off x="360000" y="4221088"/>
            <a:ext cx="748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b="0" dirty="0"/>
              <a:t>Cílem je aby kameny stejné barvy byly vedle sebe a bílé byly první zprava.</a:t>
            </a:r>
          </a:p>
        </p:txBody>
      </p:sp>
      <p:sp>
        <p:nvSpPr>
          <p:cNvPr id="79" name="Text Box 139"/>
          <p:cNvSpPr txBox="1">
            <a:spLocks noChangeArrowheads="1"/>
          </p:cNvSpPr>
          <p:nvPr/>
        </p:nvSpPr>
        <p:spPr bwMode="auto">
          <a:xfrm>
            <a:off x="360000" y="4661277"/>
            <a:ext cx="748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/>
              <a:t>Heuristické znalosti:</a:t>
            </a:r>
            <a:endParaRPr lang="cs-CZ" altLang="cs-CZ" sz="1600" dirty="0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9750" y="4968111"/>
            <a:ext cx="774721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Preferuj </a:t>
            </a:r>
            <a:r>
              <a:rPr lang="cs-CZ" sz="1600" b="0" dirty="0"/>
              <a:t>přeskok </a:t>
            </a:r>
            <a:r>
              <a:rPr lang="cs-CZ" sz="1600" b="0" dirty="0" smtClean="0"/>
              <a:t>před </a:t>
            </a:r>
            <a:r>
              <a:rPr lang="cs-CZ" sz="1600" b="0" dirty="0"/>
              <a:t>posunem </a:t>
            </a:r>
            <a:r>
              <a:rPr lang="cs-CZ" sz="1600" b="0" dirty="0" smtClean="0"/>
              <a:t>na </a:t>
            </a:r>
            <a:r>
              <a:rPr lang="cs-CZ" sz="1600" b="0" dirty="0"/>
              <a:t>sousední pole</a:t>
            </a:r>
            <a:r>
              <a:rPr lang="cs-CZ" sz="1600" b="0" dirty="0" smtClean="0"/>
              <a:t>. </a:t>
            </a:r>
            <a:endParaRPr lang="cs-CZ" sz="1600" b="0" dirty="0"/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539750" y="5250686"/>
            <a:ext cx="7868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Preferuj </a:t>
            </a:r>
            <a:r>
              <a:rPr lang="cs-CZ" sz="1600" b="0" dirty="0"/>
              <a:t>takový přeskok, kdy kámen obsadí pole, které je součástí cílového stavu</a:t>
            </a:r>
            <a:r>
              <a:rPr lang="cs-CZ" sz="1600" b="0" dirty="0" smtClean="0"/>
              <a:t>. </a:t>
            </a:r>
            <a:endParaRPr lang="cs-CZ" sz="1600" b="0" dirty="0"/>
          </a:p>
        </p:txBody>
      </p:sp>
    </p:spTree>
    <p:extLst>
      <p:ext uri="{BB962C8B-B14F-4D97-AF65-F5344CB8AC3E}">
        <p14:creationId xmlns:p14="http://schemas.microsoft.com/office/powerpoint/2010/main" val="60020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  <p:bldP spid="56" grpId="0"/>
      <p:bldP spid="60" grpId="0"/>
      <p:bldP spid="79" grpId="0"/>
      <p:bldP spid="80" grpId="0"/>
      <p:bldP spid="8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aoblený obdélník 36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39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9" name="Text Box 139"/>
          <p:cNvSpPr txBox="1">
            <a:spLocks noChangeArrowheads="1"/>
          </p:cNvSpPr>
          <p:nvPr/>
        </p:nvSpPr>
        <p:spPr bwMode="auto">
          <a:xfrm>
            <a:off x="360001" y="3509149"/>
            <a:ext cx="173665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/>
              <a:t>Metapravidla</a:t>
            </a:r>
            <a:endParaRPr lang="cs-CZ" altLang="cs-CZ" sz="1600" dirty="0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9750" y="3815983"/>
            <a:ext cx="52563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/>
              <a:t>(M1</a:t>
            </a:r>
            <a:r>
              <a:rPr lang="cs-CZ" sz="1600" b="0" dirty="0" smtClean="0"/>
              <a:t>) </a:t>
            </a:r>
            <a:r>
              <a:rPr lang="cs-CZ" sz="1600" b="0" dirty="0"/>
              <a:t>Preferuj přeskok před posunem na sousední pole. </a:t>
            </a: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539750" y="4098558"/>
            <a:ext cx="8064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/>
              <a:t>(M2</a:t>
            </a:r>
            <a:r>
              <a:rPr lang="cs-CZ" sz="1600" b="0" dirty="0" smtClean="0"/>
              <a:t>) Preferuj </a:t>
            </a:r>
            <a:r>
              <a:rPr lang="cs-CZ" sz="1600" b="0" dirty="0"/>
              <a:t>takový přeskok, kdy kámen obsadí pole, které je součástí cílového stavu</a:t>
            </a:r>
            <a:r>
              <a:rPr lang="cs-CZ" sz="1600" b="0" dirty="0" smtClean="0"/>
              <a:t>. </a:t>
            </a:r>
            <a:endParaRPr lang="cs-CZ" sz="1600" b="0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59494" y="1755973"/>
            <a:ext cx="3474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/>
              <a:t>A</a:t>
            </a:r>
            <a:r>
              <a:rPr lang="cs-CZ" altLang="cs-CZ" sz="1600" dirty="0" smtClean="0"/>
              <a:t>kce</a:t>
            </a:r>
            <a:endParaRPr lang="cs-CZ" altLang="cs-CZ" sz="1600" dirty="0"/>
          </a:p>
        </p:txBody>
      </p:sp>
      <p:sp>
        <p:nvSpPr>
          <p:cNvPr id="30" name="Obdélník 2"/>
          <p:cNvSpPr>
            <a:spLocks noChangeArrowheads="1"/>
          </p:cNvSpPr>
          <p:nvPr/>
        </p:nvSpPr>
        <p:spPr bwMode="auto">
          <a:xfrm>
            <a:off x="540000" y="2044005"/>
            <a:ext cx="50785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p</a:t>
            </a:r>
            <a:r>
              <a:rPr lang="cs-CZ" altLang="cs-CZ" sz="1400" b="0" dirty="0" smtClean="0"/>
              <a:t>řesuň prázdné pole doprava, </a:t>
            </a:r>
            <a:r>
              <a:rPr lang="cs-CZ" altLang="cs-CZ" sz="1400" b="0" i="1" dirty="0" smtClean="0"/>
              <a:t>c</a:t>
            </a:r>
            <a:r>
              <a:rPr lang="cs-CZ" altLang="cs-CZ" sz="1400" b="0" dirty="0" smtClean="0"/>
              <a:t>=1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prázdné pole </a:t>
            </a:r>
            <a:r>
              <a:rPr lang="cs-CZ" altLang="cs-CZ" sz="1400" b="0" dirty="0" smtClean="0"/>
              <a:t>doleva, </a:t>
            </a:r>
            <a:r>
              <a:rPr lang="cs-CZ" altLang="cs-CZ" sz="1400" b="0" i="1" dirty="0"/>
              <a:t>c</a:t>
            </a:r>
            <a:r>
              <a:rPr lang="cs-CZ" altLang="cs-CZ" sz="1400" b="0" dirty="0"/>
              <a:t>=1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„přeskoč </a:t>
            </a:r>
            <a:r>
              <a:rPr lang="cs-CZ" altLang="cs-CZ" sz="1400" b="0" dirty="0" smtClean="0"/>
              <a:t>prázdným polem“ </a:t>
            </a:r>
            <a:r>
              <a:rPr lang="cs-CZ" sz="1400" b="0" dirty="0" smtClean="0"/>
              <a:t>ob jeden kámen doprava, </a:t>
            </a:r>
            <a:r>
              <a:rPr lang="cs-CZ" altLang="cs-CZ" sz="1400" b="0" i="1" dirty="0"/>
              <a:t>c</a:t>
            </a:r>
            <a:r>
              <a:rPr lang="cs-CZ" altLang="cs-CZ" sz="1400" b="0" dirty="0"/>
              <a:t>=1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„přeskoč </a:t>
            </a:r>
            <a:r>
              <a:rPr lang="cs-CZ" altLang="cs-CZ" sz="1400" b="0" dirty="0"/>
              <a:t>prázdným polem“ </a:t>
            </a:r>
            <a:r>
              <a:rPr lang="cs-CZ" sz="1400" b="0" dirty="0"/>
              <a:t>ob jeden kámen </a:t>
            </a:r>
            <a:r>
              <a:rPr lang="cs-CZ" sz="1400" b="0" dirty="0" smtClean="0"/>
              <a:t>doleva, </a:t>
            </a:r>
            <a:r>
              <a:rPr lang="cs-CZ" altLang="cs-CZ" sz="1400" b="0" i="1" dirty="0"/>
              <a:t>c</a:t>
            </a:r>
            <a:r>
              <a:rPr lang="cs-CZ" altLang="cs-CZ" sz="1400" b="0" dirty="0"/>
              <a:t>=1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„přeskoč </a:t>
            </a:r>
            <a:r>
              <a:rPr lang="cs-CZ" altLang="cs-CZ" sz="1400" b="0" dirty="0"/>
              <a:t>prázdným polem“ </a:t>
            </a:r>
            <a:r>
              <a:rPr lang="cs-CZ" sz="1400" b="0" dirty="0" smtClean="0"/>
              <a:t>ob </a:t>
            </a:r>
            <a:r>
              <a:rPr lang="cs-CZ" sz="1400" b="0" dirty="0"/>
              <a:t>dva </a:t>
            </a:r>
            <a:r>
              <a:rPr lang="cs-CZ" sz="1400" b="0" dirty="0" smtClean="0"/>
              <a:t>kameny doprava, </a:t>
            </a:r>
            <a:r>
              <a:rPr lang="cs-CZ" altLang="cs-CZ" sz="1400" b="0" i="1" dirty="0" smtClean="0"/>
              <a:t>c</a:t>
            </a:r>
            <a:r>
              <a:rPr lang="cs-CZ" altLang="cs-CZ" sz="1400" b="0" dirty="0" smtClean="0"/>
              <a:t>=2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„přeskoč </a:t>
            </a:r>
            <a:r>
              <a:rPr lang="cs-CZ" altLang="cs-CZ" sz="1400" b="0" dirty="0"/>
              <a:t>prázdným polem“ </a:t>
            </a:r>
            <a:r>
              <a:rPr lang="cs-CZ" sz="1400" b="0" dirty="0" smtClean="0"/>
              <a:t>ob </a:t>
            </a:r>
            <a:r>
              <a:rPr lang="cs-CZ" sz="1400" b="0" dirty="0"/>
              <a:t>dva kameny </a:t>
            </a:r>
            <a:r>
              <a:rPr lang="cs-CZ" sz="1400" b="0" dirty="0" smtClean="0"/>
              <a:t>doleva, </a:t>
            </a:r>
            <a:r>
              <a:rPr lang="cs-CZ" altLang="cs-CZ" sz="1400" b="0" i="1" dirty="0" smtClean="0"/>
              <a:t>c</a:t>
            </a:r>
            <a:r>
              <a:rPr lang="cs-CZ" altLang="cs-CZ" sz="1400" b="0" dirty="0" smtClean="0"/>
              <a:t>=2</a:t>
            </a:r>
            <a:endParaRPr lang="cs-CZ" sz="1400" b="0" dirty="0"/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360000" y="4498082"/>
            <a:ext cx="173665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altLang="cs-CZ" sz="1600" dirty="0" smtClean="0"/>
              <a:t>Strategie</a:t>
            </a:r>
            <a:endParaRPr lang="cs-CZ" altLang="cs-CZ" sz="1600" dirty="0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40000" y="5034662"/>
            <a:ext cx="71184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Pokud existuje více stejně dobrých kandidátů, vyber podle hodnotící funkce.</a:t>
            </a:r>
            <a:endParaRPr lang="cs-CZ" sz="1600" b="0" dirty="0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40000" y="4775205"/>
            <a:ext cx="6469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600" b="0" dirty="0" smtClean="0"/>
              <a:t>Přednostně expandovány stavy s více aktivními metapravidly.</a:t>
            </a:r>
            <a:endParaRPr lang="cs-CZ" sz="1600" b="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287326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29" grpId="0"/>
      <p:bldP spid="30" grpId="0"/>
      <p:bldP spid="31" grpId="0"/>
      <p:bldP spid="32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Zaoblený obdélník 70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9748992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8813769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943451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2092461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aphicFrame>
        <p:nvGraphicFramePr>
          <p:cNvPr id="13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46622440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Zaoblený obdélník 137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53645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331200" y="4881600"/>
            <a:ext cx="2151517" cy="388125"/>
            <a:chOff x="692292" y="3789040"/>
            <a:chExt cx="2151517" cy="388125"/>
          </a:xfrm>
        </p:grpSpPr>
        <p:sp>
          <p:nvSpPr>
            <p:cNvPr id="40" name="Zaoblený obdélník 39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2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3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4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45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46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7485136"/>
              </p:ext>
            </p:extLst>
          </p:nvPr>
        </p:nvGraphicFramePr>
        <p:xfrm>
          <a:off x="628574" y="50442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61777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Zaoblený obdélník 127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5003400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1259736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74171323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9709284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pSp>
        <p:nvGrpSpPr>
          <p:cNvPr id="4" name="Skupina 3"/>
          <p:cNvGrpSpPr/>
          <p:nvPr/>
        </p:nvGrpSpPr>
        <p:grpSpPr>
          <a:xfrm>
            <a:off x="332251" y="4881600"/>
            <a:ext cx="2151517" cy="388125"/>
            <a:chOff x="692292" y="3789040"/>
            <a:chExt cx="2151517" cy="388125"/>
          </a:xfrm>
        </p:grpSpPr>
        <p:sp>
          <p:nvSpPr>
            <p:cNvPr id="40" name="Zaoblený obdélník 39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42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43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44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45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46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pSp>
        <p:nvGrpSpPr>
          <p:cNvPr id="38" name="Skupina 37"/>
          <p:cNvGrpSpPr/>
          <p:nvPr/>
        </p:nvGrpSpPr>
        <p:grpSpPr>
          <a:xfrm>
            <a:off x="4724739" y="4881599"/>
            <a:ext cx="2151517" cy="388125"/>
            <a:chOff x="692292" y="3789040"/>
            <a:chExt cx="2151517" cy="388125"/>
          </a:xfrm>
        </p:grpSpPr>
        <p:sp>
          <p:nvSpPr>
            <p:cNvPr id="39" name="Zaoblený obdélník 3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8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9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5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6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06263315"/>
              </p:ext>
            </p:extLst>
          </p:nvPr>
        </p:nvGraphicFramePr>
        <p:xfrm>
          <a:off x="5018906" y="50251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Přímá spojnice se šipkou 64"/>
          <p:cNvCxnSpPr>
            <a:stCxn id="70" idx="2"/>
            <a:endCxn id="71" idx="0"/>
          </p:cNvCxnSpPr>
          <p:nvPr/>
        </p:nvCxnSpPr>
        <p:spPr bwMode="auto">
          <a:xfrm flipH="1">
            <a:off x="3438583" y="2014251"/>
            <a:ext cx="1131343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Přímá spojnice se šipkou 65"/>
          <p:cNvCxnSpPr>
            <a:stCxn id="70" idx="2"/>
            <a:endCxn id="72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Přímá spojnice se šipkou 68"/>
          <p:cNvCxnSpPr>
            <a:stCxn id="70" idx="2"/>
            <a:endCxn id="73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5499331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81773297"/>
              </p:ext>
            </p:extLst>
          </p:nvPr>
        </p:nvGraphicFramePr>
        <p:xfrm>
          <a:off x="3168583" y="250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2112839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4437631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Zaoblený obdélník 73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67599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Zaoblený obdélník 76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07652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29280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42614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Zaoblený obdélník 81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159249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89860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86370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Skupina 85"/>
          <p:cNvGrpSpPr/>
          <p:nvPr/>
        </p:nvGrpSpPr>
        <p:grpSpPr>
          <a:xfrm>
            <a:off x="331200" y="5332090"/>
            <a:ext cx="2151517" cy="388125"/>
            <a:chOff x="692292" y="3789040"/>
            <a:chExt cx="2151517" cy="388125"/>
          </a:xfrm>
        </p:grpSpPr>
        <p:sp>
          <p:nvSpPr>
            <p:cNvPr id="89" name="Zaoblený obdélník 8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2712431"/>
              </p:ext>
            </p:extLst>
          </p:nvPr>
        </p:nvGraphicFramePr>
        <p:xfrm>
          <a:off x="622566" y="50283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9627576"/>
              </p:ext>
            </p:extLst>
          </p:nvPr>
        </p:nvGraphicFramePr>
        <p:xfrm>
          <a:off x="632982" y="548265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8" name="Skupina 117"/>
          <p:cNvGrpSpPr/>
          <p:nvPr/>
        </p:nvGrpSpPr>
        <p:grpSpPr>
          <a:xfrm>
            <a:off x="2401433" y="4881598"/>
            <a:ext cx="2151517" cy="388125"/>
            <a:chOff x="692292" y="3789040"/>
            <a:chExt cx="2151517" cy="388125"/>
          </a:xfrm>
        </p:grpSpPr>
        <p:sp>
          <p:nvSpPr>
            <p:cNvPr id="119" name="Zaoblený obdélník 11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62721016"/>
              </p:ext>
            </p:extLst>
          </p:nvPr>
        </p:nvGraphicFramePr>
        <p:xfrm>
          <a:off x="2699970" y="50237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253579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Zaoblený obdélník 95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4001727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24463816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1000380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6474136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pSp>
        <p:nvGrpSpPr>
          <p:cNvPr id="4" name="Skupina 3"/>
          <p:cNvGrpSpPr/>
          <p:nvPr/>
        </p:nvGrpSpPr>
        <p:grpSpPr>
          <a:xfrm>
            <a:off x="6770340" y="4881600"/>
            <a:ext cx="2151517" cy="388125"/>
            <a:chOff x="692292" y="3789040"/>
            <a:chExt cx="2151517" cy="388125"/>
          </a:xfrm>
        </p:grpSpPr>
        <p:sp>
          <p:nvSpPr>
            <p:cNvPr id="40" name="Zaoblený obdélník 39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42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43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44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45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46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pSp>
        <p:nvGrpSpPr>
          <p:cNvPr id="38" name="Skupina 37"/>
          <p:cNvGrpSpPr/>
          <p:nvPr/>
        </p:nvGrpSpPr>
        <p:grpSpPr>
          <a:xfrm>
            <a:off x="4724739" y="4881599"/>
            <a:ext cx="2151517" cy="388125"/>
            <a:chOff x="692292" y="3789040"/>
            <a:chExt cx="2151517" cy="388125"/>
          </a:xfrm>
        </p:grpSpPr>
        <p:sp>
          <p:nvSpPr>
            <p:cNvPr id="39" name="Zaoblený obdélník 3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8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9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5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6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155604"/>
              </p:ext>
            </p:extLst>
          </p:nvPr>
        </p:nvGraphicFramePr>
        <p:xfrm>
          <a:off x="5018906" y="50251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Přímá spojnice se šipkou 64"/>
          <p:cNvCxnSpPr>
            <a:stCxn id="70" idx="2"/>
            <a:endCxn id="71" idx="0"/>
          </p:cNvCxnSpPr>
          <p:nvPr/>
        </p:nvCxnSpPr>
        <p:spPr bwMode="auto">
          <a:xfrm flipH="1">
            <a:off x="3438583" y="2014251"/>
            <a:ext cx="1131343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Přímá spojnice se šipkou 65"/>
          <p:cNvCxnSpPr>
            <a:stCxn id="70" idx="2"/>
            <a:endCxn id="72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Přímá spojnice se šipkou 68"/>
          <p:cNvCxnSpPr>
            <a:stCxn id="70" idx="2"/>
            <a:endCxn id="73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0047199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3935565"/>
              </p:ext>
            </p:extLst>
          </p:nvPr>
        </p:nvGraphicFramePr>
        <p:xfrm>
          <a:off x="3168583" y="250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5352804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1653388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Zaoblený obdélník 73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94742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Zaoblený obdélník 76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76740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56046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0560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Zaoblený obdélník 81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8598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70771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29954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Skupina 85"/>
          <p:cNvGrpSpPr/>
          <p:nvPr/>
        </p:nvGrpSpPr>
        <p:grpSpPr>
          <a:xfrm>
            <a:off x="331200" y="5332090"/>
            <a:ext cx="2151517" cy="388125"/>
            <a:chOff x="692292" y="3789040"/>
            <a:chExt cx="2151517" cy="388125"/>
          </a:xfrm>
        </p:grpSpPr>
        <p:sp>
          <p:nvSpPr>
            <p:cNvPr id="89" name="Zaoblený obdélník 8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1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096509"/>
              </p:ext>
            </p:extLst>
          </p:nvPr>
        </p:nvGraphicFramePr>
        <p:xfrm>
          <a:off x="7060655" y="50283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5211154"/>
              </p:ext>
            </p:extLst>
          </p:nvPr>
        </p:nvGraphicFramePr>
        <p:xfrm>
          <a:off x="632982" y="548265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8" name="Skupina 117"/>
          <p:cNvGrpSpPr/>
          <p:nvPr/>
        </p:nvGrpSpPr>
        <p:grpSpPr>
          <a:xfrm>
            <a:off x="2401433" y="4881598"/>
            <a:ext cx="2151517" cy="388125"/>
            <a:chOff x="692292" y="3789040"/>
            <a:chExt cx="2151517" cy="388125"/>
          </a:xfrm>
        </p:grpSpPr>
        <p:sp>
          <p:nvSpPr>
            <p:cNvPr id="119" name="Zaoblený obdélník 11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9393133"/>
              </p:ext>
            </p:extLst>
          </p:nvPr>
        </p:nvGraphicFramePr>
        <p:xfrm>
          <a:off x="2699970" y="50237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423185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Zaoblený obdélník 163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6" name="Přímá spojnice se šipkou 95"/>
          <p:cNvCxnSpPr>
            <a:stCxn id="78" idx="2"/>
            <a:endCxn id="114" idx="0"/>
          </p:cNvCxnSpPr>
          <p:nvPr/>
        </p:nvCxnSpPr>
        <p:spPr bwMode="auto">
          <a:xfrm>
            <a:off x="5709661" y="2668085"/>
            <a:ext cx="1010018" cy="50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Přímá spojnice se šipkou 96"/>
          <p:cNvCxnSpPr>
            <a:stCxn id="73" idx="2"/>
            <a:endCxn id="102" idx="0"/>
          </p:cNvCxnSpPr>
          <p:nvPr/>
        </p:nvCxnSpPr>
        <p:spPr bwMode="auto">
          <a:xfrm>
            <a:off x="5700425" y="2616383"/>
            <a:ext cx="380327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8" name="Přímá spojnice se šipkou 97"/>
          <p:cNvCxnSpPr>
            <a:stCxn id="73" idx="2"/>
            <a:endCxn id="101" idx="0"/>
          </p:cNvCxnSpPr>
          <p:nvPr/>
        </p:nvCxnSpPr>
        <p:spPr bwMode="auto">
          <a:xfrm flipH="1">
            <a:off x="4639552" y="2616383"/>
            <a:ext cx="1060873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Přímá spojnice se šipkou 98"/>
          <p:cNvCxnSpPr>
            <a:stCxn id="73" idx="2"/>
            <a:endCxn id="100" idx="0"/>
          </p:cNvCxnSpPr>
          <p:nvPr/>
        </p:nvCxnSpPr>
        <p:spPr bwMode="auto">
          <a:xfrm flipH="1">
            <a:off x="5382653" y="2616383"/>
            <a:ext cx="317772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Zaoblený obdélník 104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6077660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0344974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0740236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2840484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pSp>
        <p:nvGrpSpPr>
          <p:cNvPr id="4" name="Skupina 3"/>
          <p:cNvGrpSpPr/>
          <p:nvPr/>
        </p:nvGrpSpPr>
        <p:grpSpPr>
          <a:xfrm>
            <a:off x="331200" y="5777179"/>
            <a:ext cx="2151517" cy="388125"/>
            <a:chOff x="692292" y="3789040"/>
            <a:chExt cx="2151517" cy="388125"/>
          </a:xfrm>
        </p:grpSpPr>
        <p:sp>
          <p:nvSpPr>
            <p:cNvPr id="40" name="Zaoblený obdélník 39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42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43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44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45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46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38" name="Skupina 37"/>
          <p:cNvGrpSpPr/>
          <p:nvPr/>
        </p:nvGrpSpPr>
        <p:grpSpPr>
          <a:xfrm>
            <a:off x="4724739" y="4881599"/>
            <a:ext cx="2151517" cy="388125"/>
            <a:chOff x="692292" y="3789040"/>
            <a:chExt cx="2151517" cy="388125"/>
          </a:xfrm>
        </p:grpSpPr>
        <p:sp>
          <p:nvSpPr>
            <p:cNvPr id="39" name="Zaoblený obdélník 3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8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9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5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6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104115"/>
              </p:ext>
            </p:extLst>
          </p:nvPr>
        </p:nvGraphicFramePr>
        <p:xfrm>
          <a:off x="5018906" y="50251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Přímá spojnice se šipkou 64"/>
          <p:cNvCxnSpPr>
            <a:stCxn id="70" idx="2"/>
            <a:endCxn id="71" idx="0"/>
          </p:cNvCxnSpPr>
          <p:nvPr/>
        </p:nvCxnSpPr>
        <p:spPr bwMode="auto">
          <a:xfrm flipH="1">
            <a:off x="3438583" y="2014251"/>
            <a:ext cx="1131343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Přímá spojnice se šipkou 65"/>
          <p:cNvCxnSpPr>
            <a:stCxn id="70" idx="2"/>
            <a:endCxn id="72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Přímá spojnice se šipkou 68"/>
          <p:cNvCxnSpPr>
            <a:stCxn id="70" idx="2"/>
            <a:endCxn id="73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1404431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668781"/>
              </p:ext>
            </p:extLst>
          </p:nvPr>
        </p:nvGraphicFramePr>
        <p:xfrm>
          <a:off x="3168583" y="250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5531778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4168240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Zaoblený obdélník 73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72876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Zaoblený obdélník 76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80432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03698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8950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Zaoblený obdélník 81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1210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82797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68683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Skupina 85"/>
          <p:cNvGrpSpPr/>
          <p:nvPr/>
        </p:nvGrpSpPr>
        <p:grpSpPr>
          <a:xfrm>
            <a:off x="331200" y="5331600"/>
            <a:ext cx="2151517" cy="388125"/>
            <a:chOff x="692292" y="3789040"/>
            <a:chExt cx="2151517" cy="388125"/>
          </a:xfrm>
        </p:grpSpPr>
        <p:sp>
          <p:nvSpPr>
            <p:cNvPr id="89" name="Zaoblený obdélník 8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4190182"/>
              </p:ext>
            </p:extLst>
          </p:nvPr>
        </p:nvGraphicFramePr>
        <p:xfrm>
          <a:off x="632982" y="547913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8" name="Skupina 117"/>
          <p:cNvGrpSpPr/>
          <p:nvPr/>
        </p:nvGrpSpPr>
        <p:grpSpPr>
          <a:xfrm>
            <a:off x="2401433" y="4881600"/>
            <a:ext cx="2151517" cy="388125"/>
            <a:chOff x="692292" y="3789040"/>
            <a:chExt cx="2151517" cy="388125"/>
          </a:xfrm>
        </p:grpSpPr>
        <p:sp>
          <p:nvSpPr>
            <p:cNvPr id="119" name="Zaoblený obdélník 11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2020610"/>
              </p:ext>
            </p:extLst>
          </p:nvPr>
        </p:nvGraphicFramePr>
        <p:xfrm>
          <a:off x="2699970" y="502061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6063040"/>
              </p:ext>
            </p:extLst>
          </p:nvPr>
        </p:nvGraphicFramePr>
        <p:xfrm>
          <a:off x="5112653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4952097"/>
              </p:ext>
            </p:extLst>
          </p:nvPr>
        </p:nvGraphicFramePr>
        <p:xfrm>
          <a:off x="43695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6417001"/>
              </p:ext>
            </p:extLst>
          </p:nvPr>
        </p:nvGraphicFramePr>
        <p:xfrm>
          <a:off x="58107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Zaoblený obdélník 102"/>
          <p:cNvSpPr/>
          <p:nvPr/>
        </p:nvSpPr>
        <p:spPr bwMode="auto">
          <a:xfrm>
            <a:off x="4283968" y="312092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Zaoblený obdélník 103"/>
          <p:cNvSpPr/>
          <p:nvPr/>
        </p:nvSpPr>
        <p:spPr bwMode="auto">
          <a:xfrm>
            <a:off x="4994747" y="311774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5725209" y="31129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5781"/>
              </p:ext>
            </p:extLst>
          </p:nvPr>
        </p:nvGraphicFramePr>
        <p:xfrm>
          <a:off x="4316576" y="33647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576" y="33647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99717"/>
              </p:ext>
            </p:extLst>
          </p:nvPr>
        </p:nvGraphicFramePr>
        <p:xfrm>
          <a:off x="50784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78991"/>
              </p:ext>
            </p:extLst>
          </p:nvPr>
        </p:nvGraphicFramePr>
        <p:xfrm>
          <a:off x="58023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10559"/>
              </p:ext>
            </p:extLst>
          </p:nvPr>
        </p:nvGraphicFramePr>
        <p:xfrm>
          <a:off x="4675003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003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043201"/>
              </p:ext>
            </p:extLst>
          </p:nvPr>
        </p:nvGraphicFramePr>
        <p:xfrm>
          <a:off x="52691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1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67834"/>
              </p:ext>
            </p:extLst>
          </p:nvPr>
        </p:nvGraphicFramePr>
        <p:xfrm>
          <a:off x="5724252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52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2370462"/>
              </p:ext>
            </p:extLst>
          </p:nvPr>
        </p:nvGraphicFramePr>
        <p:xfrm>
          <a:off x="6449679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49602"/>
              </p:ext>
            </p:extLst>
          </p:nvPr>
        </p:nvGraphicFramePr>
        <p:xfrm>
          <a:off x="601216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Skupina 125"/>
          <p:cNvGrpSpPr/>
          <p:nvPr/>
        </p:nvGrpSpPr>
        <p:grpSpPr>
          <a:xfrm>
            <a:off x="6770340" y="4881600"/>
            <a:ext cx="2151517" cy="388125"/>
            <a:chOff x="692292" y="3789040"/>
            <a:chExt cx="2151517" cy="388125"/>
          </a:xfrm>
        </p:grpSpPr>
        <p:sp>
          <p:nvSpPr>
            <p:cNvPr id="128" name="Zaoblený obdélník 127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0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31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2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34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3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0657472"/>
              </p:ext>
            </p:extLst>
          </p:nvPr>
        </p:nvGraphicFramePr>
        <p:xfrm>
          <a:off x="7060655" y="50283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6" name="Skupina 135"/>
          <p:cNvGrpSpPr/>
          <p:nvPr/>
        </p:nvGrpSpPr>
        <p:grpSpPr>
          <a:xfrm>
            <a:off x="2401200" y="5331600"/>
            <a:ext cx="2151517" cy="388125"/>
            <a:chOff x="692292" y="3789040"/>
            <a:chExt cx="2151517" cy="388125"/>
          </a:xfrm>
        </p:grpSpPr>
        <p:sp>
          <p:nvSpPr>
            <p:cNvPr id="137" name="Zaoblený obdélník 136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43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144" name="Skupina 143"/>
          <p:cNvGrpSpPr/>
          <p:nvPr/>
        </p:nvGrpSpPr>
        <p:grpSpPr>
          <a:xfrm>
            <a:off x="331200" y="4881600"/>
            <a:ext cx="2151517" cy="388125"/>
            <a:chOff x="692292" y="3789040"/>
            <a:chExt cx="2151517" cy="388125"/>
          </a:xfrm>
        </p:grpSpPr>
        <p:sp>
          <p:nvSpPr>
            <p:cNvPr id="145" name="Zaoblený obdélník 144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48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9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50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6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4266038"/>
              </p:ext>
            </p:extLst>
          </p:nvPr>
        </p:nvGraphicFramePr>
        <p:xfrm>
          <a:off x="619107" y="504735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7052358"/>
              </p:ext>
            </p:extLst>
          </p:nvPr>
        </p:nvGraphicFramePr>
        <p:xfrm>
          <a:off x="614544" y="593233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57889854"/>
              </p:ext>
            </p:extLst>
          </p:nvPr>
        </p:nvGraphicFramePr>
        <p:xfrm>
          <a:off x="2692639" y="547913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286473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Zaoblený obdélník 203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1424365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4040397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4700245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405019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pSp>
        <p:nvGrpSpPr>
          <p:cNvPr id="38" name="Skupina 37"/>
          <p:cNvGrpSpPr/>
          <p:nvPr/>
        </p:nvGrpSpPr>
        <p:grpSpPr>
          <a:xfrm>
            <a:off x="4724739" y="4881599"/>
            <a:ext cx="2151517" cy="388125"/>
            <a:chOff x="692292" y="3789040"/>
            <a:chExt cx="2151517" cy="388125"/>
          </a:xfrm>
        </p:grpSpPr>
        <p:sp>
          <p:nvSpPr>
            <p:cNvPr id="39" name="Zaoblený obdélník 3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8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9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5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6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9908850"/>
              </p:ext>
            </p:extLst>
          </p:nvPr>
        </p:nvGraphicFramePr>
        <p:xfrm>
          <a:off x="5018906" y="50251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Přímá spojnice se šipkou 64"/>
          <p:cNvCxnSpPr>
            <a:stCxn id="70" idx="2"/>
            <a:endCxn id="71" idx="0"/>
          </p:cNvCxnSpPr>
          <p:nvPr/>
        </p:nvCxnSpPr>
        <p:spPr bwMode="auto">
          <a:xfrm flipH="1">
            <a:off x="3438583" y="2014251"/>
            <a:ext cx="1131343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Přímá spojnice se šipkou 65"/>
          <p:cNvCxnSpPr>
            <a:stCxn id="70" idx="2"/>
            <a:endCxn id="72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Přímá spojnice se šipkou 68"/>
          <p:cNvCxnSpPr>
            <a:stCxn id="70" idx="2"/>
            <a:endCxn id="73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8032703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51537911"/>
              </p:ext>
            </p:extLst>
          </p:nvPr>
        </p:nvGraphicFramePr>
        <p:xfrm>
          <a:off x="3168583" y="250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922927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2087632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Zaoblený obdélník 73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04895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Zaoblený obdélník 76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86663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27623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90328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Zaoblený obdélník 81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1131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70567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989294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Přímá spojnice se šipkou 95"/>
          <p:cNvCxnSpPr>
            <a:stCxn id="78" idx="2"/>
            <a:endCxn id="114" idx="0"/>
          </p:cNvCxnSpPr>
          <p:nvPr/>
        </p:nvCxnSpPr>
        <p:spPr bwMode="auto">
          <a:xfrm>
            <a:off x="5709661" y="2668085"/>
            <a:ext cx="1010018" cy="50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Přímá spojnice se šipkou 96"/>
          <p:cNvCxnSpPr>
            <a:stCxn id="73" idx="2"/>
            <a:endCxn id="102" idx="0"/>
          </p:cNvCxnSpPr>
          <p:nvPr/>
        </p:nvCxnSpPr>
        <p:spPr bwMode="auto">
          <a:xfrm>
            <a:off x="5700425" y="2616383"/>
            <a:ext cx="380327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8" name="Přímá spojnice se šipkou 97"/>
          <p:cNvCxnSpPr>
            <a:stCxn id="73" idx="2"/>
            <a:endCxn id="101" idx="0"/>
          </p:cNvCxnSpPr>
          <p:nvPr/>
        </p:nvCxnSpPr>
        <p:spPr bwMode="auto">
          <a:xfrm flipH="1">
            <a:off x="4639552" y="2616383"/>
            <a:ext cx="1060873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Přímá spojnice se šipkou 98"/>
          <p:cNvCxnSpPr>
            <a:stCxn id="73" idx="2"/>
            <a:endCxn id="100" idx="0"/>
          </p:cNvCxnSpPr>
          <p:nvPr/>
        </p:nvCxnSpPr>
        <p:spPr bwMode="auto">
          <a:xfrm flipH="1">
            <a:off x="5382653" y="2616383"/>
            <a:ext cx="317772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08187643"/>
              </p:ext>
            </p:extLst>
          </p:nvPr>
        </p:nvGraphicFramePr>
        <p:xfrm>
          <a:off x="5112653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10062454"/>
              </p:ext>
            </p:extLst>
          </p:nvPr>
        </p:nvGraphicFramePr>
        <p:xfrm>
          <a:off x="43695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291460"/>
              </p:ext>
            </p:extLst>
          </p:nvPr>
        </p:nvGraphicFramePr>
        <p:xfrm>
          <a:off x="58107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Zaoblený obdélník 102"/>
          <p:cNvSpPr/>
          <p:nvPr/>
        </p:nvSpPr>
        <p:spPr bwMode="auto">
          <a:xfrm>
            <a:off x="4283968" y="312092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Zaoblený obdélník 103"/>
          <p:cNvSpPr/>
          <p:nvPr/>
        </p:nvSpPr>
        <p:spPr bwMode="auto">
          <a:xfrm>
            <a:off x="4994747" y="311774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5725209" y="31129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36942"/>
              </p:ext>
            </p:extLst>
          </p:nvPr>
        </p:nvGraphicFramePr>
        <p:xfrm>
          <a:off x="4316576" y="33647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576" y="33647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37437"/>
              </p:ext>
            </p:extLst>
          </p:nvPr>
        </p:nvGraphicFramePr>
        <p:xfrm>
          <a:off x="50784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29076"/>
              </p:ext>
            </p:extLst>
          </p:nvPr>
        </p:nvGraphicFramePr>
        <p:xfrm>
          <a:off x="58023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615138"/>
              </p:ext>
            </p:extLst>
          </p:nvPr>
        </p:nvGraphicFramePr>
        <p:xfrm>
          <a:off x="4675003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003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8528"/>
              </p:ext>
            </p:extLst>
          </p:nvPr>
        </p:nvGraphicFramePr>
        <p:xfrm>
          <a:off x="52691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1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325673"/>
              </p:ext>
            </p:extLst>
          </p:nvPr>
        </p:nvGraphicFramePr>
        <p:xfrm>
          <a:off x="5724252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52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628388"/>
              </p:ext>
            </p:extLst>
          </p:nvPr>
        </p:nvGraphicFramePr>
        <p:xfrm>
          <a:off x="6449679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08094"/>
              </p:ext>
            </p:extLst>
          </p:nvPr>
        </p:nvGraphicFramePr>
        <p:xfrm>
          <a:off x="601216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Skupina 125"/>
          <p:cNvGrpSpPr/>
          <p:nvPr/>
        </p:nvGrpSpPr>
        <p:grpSpPr>
          <a:xfrm>
            <a:off x="6770340" y="4881600"/>
            <a:ext cx="2151517" cy="388125"/>
            <a:chOff x="692292" y="3789040"/>
            <a:chExt cx="2151517" cy="388125"/>
          </a:xfrm>
        </p:grpSpPr>
        <p:sp>
          <p:nvSpPr>
            <p:cNvPr id="128" name="Zaoblený obdélník 127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0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31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2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34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3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9748301"/>
              </p:ext>
            </p:extLst>
          </p:nvPr>
        </p:nvGraphicFramePr>
        <p:xfrm>
          <a:off x="7060655" y="50283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Skupina 143"/>
          <p:cNvGrpSpPr/>
          <p:nvPr/>
        </p:nvGrpSpPr>
        <p:grpSpPr>
          <a:xfrm>
            <a:off x="4723200" y="5331600"/>
            <a:ext cx="2151517" cy="388125"/>
            <a:chOff x="692292" y="3789040"/>
            <a:chExt cx="2151517" cy="388125"/>
          </a:xfrm>
        </p:grpSpPr>
        <p:sp>
          <p:nvSpPr>
            <p:cNvPr id="145" name="Zaoblený obdélník 144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48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9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50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6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285337"/>
              </p:ext>
            </p:extLst>
          </p:nvPr>
        </p:nvGraphicFramePr>
        <p:xfrm>
          <a:off x="5003968" y="54820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2" name="Skupina 151"/>
          <p:cNvGrpSpPr/>
          <p:nvPr/>
        </p:nvGrpSpPr>
        <p:grpSpPr>
          <a:xfrm>
            <a:off x="331200" y="5777179"/>
            <a:ext cx="2151517" cy="388125"/>
            <a:chOff x="692292" y="3789040"/>
            <a:chExt cx="2151517" cy="388125"/>
          </a:xfrm>
        </p:grpSpPr>
        <p:sp>
          <p:nvSpPr>
            <p:cNvPr id="153" name="Zaoblený obdélník 152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55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156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57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58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164" name="Skupina 163"/>
          <p:cNvGrpSpPr/>
          <p:nvPr/>
        </p:nvGrpSpPr>
        <p:grpSpPr>
          <a:xfrm>
            <a:off x="331200" y="5331600"/>
            <a:ext cx="2151517" cy="388125"/>
            <a:chOff x="692292" y="3789040"/>
            <a:chExt cx="2151517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70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72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26539720"/>
              </p:ext>
            </p:extLst>
          </p:nvPr>
        </p:nvGraphicFramePr>
        <p:xfrm>
          <a:off x="632982" y="547913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4" name="Skupina 173"/>
          <p:cNvGrpSpPr/>
          <p:nvPr/>
        </p:nvGrpSpPr>
        <p:grpSpPr>
          <a:xfrm>
            <a:off x="2401433" y="4881600"/>
            <a:ext cx="2151517" cy="388125"/>
            <a:chOff x="692292" y="3789040"/>
            <a:chExt cx="2151517" cy="388125"/>
          </a:xfrm>
        </p:grpSpPr>
        <p:sp>
          <p:nvSpPr>
            <p:cNvPr id="175" name="Zaoblený obdélník 174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81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8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33891005"/>
              </p:ext>
            </p:extLst>
          </p:nvPr>
        </p:nvGraphicFramePr>
        <p:xfrm>
          <a:off x="2699970" y="502061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3" name="Skupina 182"/>
          <p:cNvGrpSpPr/>
          <p:nvPr/>
        </p:nvGrpSpPr>
        <p:grpSpPr>
          <a:xfrm>
            <a:off x="2401200" y="5331600"/>
            <a:ext cx="2151517" cy="388125"/>
            <a:chOff x="692292" y="3789040"/>
            <a:chExt cx="2151517" cy="388125"/>
          </a:xfrm>
        </p:grpSpPr>
        <p:sp>
          <p:nvSpPr>
            <p:cNvPr id="184" name="Zaoblený obdélník 183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6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87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92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20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4051905"/>
              </p:ext>
            </p:extLst>
          </p:nvPr>
        </p:nvGraphicFramePr>
        <p:xfrm>
          <a:off x="614544" y="593233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0019087"/>
              </p:ext>
            </p:extLst>
          </p:nvPr>
        </p:nvGraphicFramePr>
        <p:xfrm>
          <a:off x="2692639" y="547913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239803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aoblený obdélník 192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5478206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983823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9004015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4276577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pSp>
        <p:nvGrpSpPr>
          <p:cNvPr id="4" name="Skupina 3"/>
          <p:cNvGrpSpPr/>
          <p:nvPr/>
        </p:nvGrpSpPr>
        <p:grpSpPr>
          <a:xfrm>
            <a:off x="331200" y="5331600"/>
            <a:ext cx="2151517" cy="388125"/>
            <a:chOff x="692292" y="3789040"/>
            <a:chExt cx="2151517" cy="388125"/>
          </a:xfrm>
        </p:grpSpPr>
        <p:sp>
          <p:nvSpPr>
            <p:cNvPr id="40" name="Zaoblený obdélník 39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42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43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44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45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46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38" name="Skupina 37"/>
          <p:cNvGrpSpPr/>
          <p:nvPr/>
        </p:nvGrpSpPr>
        <p:grpSpPr>
          <a:xfrm>
            <a:off x="4724739" y="4881599"/>
            <a:ext cx="2151517" cy="388125"/>
            <a:chOff x="692292" y="3789040"/>
            <a:chExt cx="2151517" cy="388125"/>
          </a:xfrm>
        </p:grpSpPr>
        <p:sp>
          <p:nvSpPr>
            <p:cNvPr id="39" name="Zaoblený obdélník 3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8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9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5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6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92214949"/>
              </p:ext>
            </p:extLst>
          </p:nvPr>
        </p:nvGraphicFramePr>
        <p:xfrm>
          <a:off x="5018906" y="50251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Přímá spojnice se šipkou 64"/>
          <p:cNvCxnSpPr>
            <a:stCxn id="70" idx="2"/>
            <a:endCxn id="71" idx="0"/>
          </p:cNvCxnSpPr>
          <p:nvPr/>
        </p:nvCxnSpPr>
        <p:spPr bwMode="auto">
          <a:xfrm flipH="1">
            <a:off x="3438583" y="2014251"/>
            <a:ext cx="1131343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Přímá spojnice se šipkou 65"/>
          <p:cNvCxnSpPr>
            <a:stCxn id="70" idx="2"/>
            <a:endCxn id="72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Přímá spojnice se šipkou 68"/>
          <p:cNvCxnSpPr>
            <a:stCxn id="70" idx="2"/>
            <a:endCxn id="73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6359228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68951876"/>
              </p:ext>
            </p:extLst>
          </p:nvPr>
        </p:nvGraphicFramePr>
        <p:xfrm>
          <a:off x="3168583" y="250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0441027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7860406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Zaoblený obdélník 73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55078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Zaoblený obdélník 76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12916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1277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56706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Zaoblený obdélník 81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05676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116347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05399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Skupina 85"/>
          <p:cNvGrpSpPr/>
          <p:nvPr/>
        </p:nvGrpSpPr>
        <p:grpSpPr>
          <a:xfrm>
            <a:off x="331200" y="5777179"/>
            <a:ext cx="2151517" cy="388125"/>
            <a:chOff x="692292" y="3789040"/>
            <a:chExt cx="2151517" cy="388125"/>
          </a:xfrm>
        </p:grpSpPr>
        <p:sp>
          <p:nvSpPr>
            <p:cNvPr id="89" name="Zaoblený obdélník 8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7311108"/>
              </p:ext>
            </p:extLst>
          </p:nvPr>
        </p:nvGraphicFramePr>
        <p:xfrm>
          <a:off x="632982" y="592774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8" name="Skupina 117"/>
          <p:cNvGrpSpPr/>
          <p:nvPr/>
        </p:nvGrpSpPr>
        <p:grpSpPr>
          <a:xfrm>
            <a:off x="2401433" y="5331600"/>
            <a:ext cx="2151517" cy="388125"/>
            <a:chOff x="692292" y="3789040"/>
            <a:chExt cx="2151517" cy="388125"/>
          </a:xfrm>
        </p:grpSpPr>
        <p:sp>
          <p:nvSpPr>
            <p:cNvPr id="119" name="Zaoblený obdélník 11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4149661"/>
              </p:ext>
            </p:extLst>
          </p:nvPr>
        </p:nvGraphicFramePr>
        <p:xfrm>
          <a:off x="2699970" y="547837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" name="Přímá spojnice se šipkou 95"/>
          <p:cNvCxnSpPr>
            <a:stCxn id="78" idx="2"/>
            <a:endCxn id="114" idx="0"/>
          </p:cNvCxnSpPr>
          <p:nvPr/>
        </p:nvCxnSpPr>
        <p:spPr bwMode="auto">
          <a:xfrm>
            <a:off x="5709661" y="2668085"/>
            <a:ext cx="1010018" cy="50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Přímá spojnice se šipkou 96"/>
          <p:cNvCxnSpPr>
            <a:stCxn id="73" idx="2"/>
            <a:endCxn id="102" idx="0"/>
          </p:cNvCxnSpPr>
          <p:nvPr/>
        </p:nvCxnSpPr>
        <p:spPr bwMode="auto">
          <a:xfrm>
            <a:off x="5700425" y="2616383"/>
            <a:ext cx="380327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8" name="Přímá spojnice se šipkou 97"/>
          <p:cNvCxnSpPr>
            <a:stCxn id="73" idx="2"/>
            <a:endCxn id="101" idx="0"/>
          </p:cNvCxnSpPr>
          <p:nvPr/>
        </p:nvCxnSpPr>
        <p:spPr bwMode="auto">
          <a:xfrm flipH="1">
            <a:off x="4639552" y="2616383"/>
            <a:ext cx="1060873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Přímá spojnice se šipkou 98"/>
          <p:cNvCxnSpPr>
            <a:stCxn id="73" idx="2"/>
            <a:endCxn id="100" idx="0"/>
          </p:cNvCxnSpPr>
          <p:nvPr/>
        </p:nvCxnSpPr>
        <p:spPr bwMode="auto">
          <a:xfrm flipH="1">
            <a:off x="5382653" y="2616383"/>
            <a:ext cx="317772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92944687"/>
              </p:ext>
            </p:extLst>
          </p:nvPr>
        </p:nvGraphicFramePr>
        <p:xfrm>
          <a:off x="5112653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487466"/>
              </p:ext>
            </p:extLst>
          </p:nvPr>
        </p:nvGraphicFramePr>
        <p:xfrm>
          <a:off x="43695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3306396"/>
              </p:ext>
            </p:extLst>
          </p:nvPr>
        </p:nvGraphicFramePr>
        <p:xfrm>
          <a:off x="58107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Zaoblený obdélník 102"/>
          <p:cNvSpPr/>
          <p:nvPr/>
        </p:nvSpPr>
        <p:spPr bwMode="auto">
          <a:xfrm>
            <a:off x="4283968" y="312092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Zaoblený obdélník 103"/>
          <p:cNvSpPr/>
          <p:nvPr/>
        </p:nvSpPr>
        <p:spPr bwMode="auto">
          <a:xfrm>
            <a:off x="4994747" y="311774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5725209" y="31129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74132"/>
              </p:ext>
            </p:extLst>
          </p:nvPr>
        </p:nvGraphicFramePr>
        <p:xfrm>
          <a:off x="4316576" y="33647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576" y="33647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12705"/>
              </p:ext>
            </p:extLst>
          </p:nvPr>
        </p:nvGraphicFramePr>
        <p:xfrm>
          <a:off x="50784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52740"/>
              </p:ext>
            </p:extLst>
          </p:nvPr>
        </p:nvGraphicFramePr>
        <p:xfrm>
          <a:off x="58023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72560"/>
              </p:ext>
            </p:extLst>
          </p:nvPr>
        </p:nvGraphicFramePr>
        <p:xfrm>
          <a:off x="4675003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003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39811"/>
              </p:ext>
            </p:extLst>
          </p:nvPr>
        </p:nvGraphicFramePr>
        <p:xfrm>
          <a:off x="52691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1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05602"/>
              </p:ext>
            </p:extLst>
          </p:nvPr>
        </p:nvGraphicFramePr>
        <p:xfrm>
          <a:off x="5724252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52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0670397"/>
              </p:ext>
            </p:extLst>
          </p:nvPr>
        </p:nvGraphicFramePr>
        <p:xfrm>
          <a:off x="6449679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22327"/>
              </p:ext>
            </p:extLst>
          </p:nvPr>
        </p:nvGraphicFramePr>
        <p:xfrm>
          <a:off x="601216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Skupina 125"/>
          <p:cNvGrpSpPr/>
          <p:nvPr/>
        </p:nvGrpSpPr>
        <p:grpSpPr>
          <a:xfrm>
            <a:off x="6770340" y="4881600"/>
            <a:ext cx="2151517" cy="388125"/>
            <a:chOff x="692292" y="3789040"/>
            <a:chExt cx="2151517" cy="388125"/>
          </a:xfrm>
        </p:grpSpPr>
        <p:sp>
          <p:nvSpPr>
            <p:cNvPr id="128" name="Zaoblený obdélník 127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0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31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2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34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3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7853183"/>
              </p:ext>
            </p:extLst>
          </p:nvPr>
        </p:nvGraphicFramePr>
        <p:xfrm>
          <a:off x="7060655" y="50283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6" name="Skupina 135"/>
          <p:cNvGrpSpPr/>
          <p:nvPr/>
        </p:nvGrpSpPr>
        <p:grpSpPr>
          <a:xfrm>
            <a:off x="2401200" y="4881600"/>
            <a:ext cx="2151517" cy="388125"/>
            <a:chOff x="692292" y="3789040"/>
            <a:chExt cx="2151517" cy="388125"/>
          </a:xfrm>
        </p:grpSpPr>
        <p:sp>
          <p:nvSpPr>
            <p:cNvPr id="137" name="Zaoblený obdélník 136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143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144" name="Skupina 143"/>
          <p:cNvGrpSpPr/>
          <p:nvPr/>
        </p:nvGrpSpPr>
        <p:grpSpPr>
          <a:xfrm>
            <a:off x="4723200" y="5331600"/>
            <a:ext cx="2151517" cy="388125"/>
            <a:chOff x="692292" y="3789040"/>
            <a:chExt cx="2151517" cy="388125"/>
          </a:xfrm>
        </p:grpSpPr>
        <p:sp>
          <p:nvSpPr>
            <p:cNvPr id="145" name="Zaoblený obdélník 144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48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9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50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6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3926343"/>
              </p:ext>
            </p:extLst>
          </p:nvPr>
        </p:nvGraphicFramePr>
        <p:xfrm>
          <a:off x="5003968" y="54820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5541435"/>
              </p:ext>
            </p:extLst>
          </p:nvPr>
        </p:nvGraphicFramePr>
        <p:xfrm>
          <a:off x="614544" y="548118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19154923"/>
              </p:ext>
            </p:extLst>
          </p:nvPr>
        </p:nvGraphicFramePr>
        <p:xfrm>
          <a:off x="2692639" y="50439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2" name="Přímá spojnice se šipkou 151"/>
          <p:cNvCxnSpPr>
            <a:stCxn id="102" idx="2"/>
            <a:endCxn id="158" idx="0"/>
          </p:cNvCxnSpPr>
          <p:nvPr/>
        </p:nvCxnSpPr>
        <p:spPr bwMode="auto">
          <a:xfrm>
            <a:off x="6080752" y="3284891"/>
            <a:ext cx="789652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3" name="Přímá spojnice se šipkou 152"/>
          <p:cNvCxnSpPr>
            <a:stCxn id="102" idx="2"/>
            <a:endCxn id="159" idx="0"/>
          </p:cNvCxnSpPr>
          <p:nvPr/>
        </p:nvCxnSpPr>
        <p:spPr bwMode="auto">
          <a:xfrm>
            <a:off x="6080752" y="3284891"/>
            <a:ext cx="1437724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4" name="Přímá spojnice se šipkou 153"/>
          <p:cNvCxnSpPr>
            <a:stCxn id="102" idx="2"/>
            <a:endCxn id="156" idx="0"/>
          </p:cNvCxnSpPr>
          <p:nvPr/>
        </p:nvCxnSpPr>
        <p:spPr bwMode="auto">
          <a:xfrm flipH="1">
            <a:off x="5587579" y="3284891"/>
            <a:ext cx="493173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5" name="Přímá spojnice se šipkou 154"/>
          <p:cNvCxnSpPr>
            <a:stCxn id="102" idx="2"/>
            <a:endCxn id="157" idx="0"/>
          </p:cNvCxnSpPr>
          <p:nvPr/>
        </p:nvCxnSpPr>
        <p:spPr bwMode="auto">
          <a:xfrm>
            <a:off x="6080752" y="3284891"/>
            <a:ext cx="177524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87839"/>
              </p:ext>
            </p:extLst>
          </p:nvPr>
        </p:nvGraphicFramePr>
        <p:xfrm>
          <a:off x="5317579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22058653"/>
              </p:ext>
            </p:extLst>
          </p:nvPr>
        </p:nvGraphicFramePr>
        <p:xfrm>
          <a:off x="5988276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7982551"/>
              </p:ext>
            </p:extLst>
          </p:nvPr>
        </p:nvGraphicFramePr>
        <p:xfrm>
          <a:off x="6600404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2707153"/>
              </p:ext>
            </p:extLst>
          </p:nvPr>
        </p:nvGraphicFramePr>
        <p:xfrm>
          <a:off x="7248476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Objek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98392"/>
              </p:ext>
            </p:extLst>
          </p:nvPr>
        </p:nvGraphicFramePr>
        <p:xfrm>
          <a:off x="5508104" y="363541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32" imgW="190440" imgH="279360" progId="Equation.DSMT4">
                  <p:embed/>
                </p:oleObj>
              </mc:Choice>
              <mc:Fallback>
                <p:oleObj name="Equation" r:id="rId32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63541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k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92480"/>
              </p:ext>
            </p:extLst>
          </p:nvPr>
        </p:nvGraphicFramePr>
        <p:xfrm>
          <a:off x="5940276" y="36354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76" y="36354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k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14320"/>
              </p:ext>
            </p:extLst>
          </p:nvPr>
        </p:nvGraphicFramePr>
        <p:xfrm>
          <a:off x="6732364" y="36354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35" imgW="215640" imgH="279360" progId="Equation.DSMT4">
                  <p:embed/>
                </p:oleObj>
              </mc:Choice>
              <mc:Fallback>
                <p:oleObj name="Equation" r:id="rId3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364" y="36354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k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29447"/>
              </p:ext>
            </p:extLst>
          </p:nvPr>
        </p:nvGraphicFramePr>
        <p:xfrm>
          <a:off x="7308428" y="36354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7" imgW="215640" imgH="279360" progId="Equation.DSMT4">
                  <p:embed/>
                </p:oleObj>
              </mc:Choice>
              <mc:Fallback>
                <p:oleObj name="Equation" r:id="rId3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428" y="36354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Zaoblený obdélník 167"/>
          <p:cNvSpPr/>
          <p:nvPr/>
        </p:nvSpPr>
        <p:spPr bwMode="auto">
          <a:xfrm>
            <a:off x="5214288" y="39590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Zaoblený obdélník 168"/>
          <p:cNvSpPr/>
          <p:nvPr/>
        </p:nvSpPr>
        <p:spPr bwMode="auto">
          <a:xfrm>
            <a:off x="7164368" y="396067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0" name="Objek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36514"/>
              </p:ext>
            </p:extLst>
          </p:nvPr>
        </p:nvGraphicFramePr>
        <p:xfrm>
          <a:off x="5232400" y="41576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39" imgW="215640" imgH="279360" progId="Equation.DSMT4">
                  <p:embed/>
                </p:oleObj>
              </mc:Choice>
              <mc:Fallback>
                <p:oleObj name="Equation" r:id="rId3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576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98857"/>
              </p:ext>
            </p:extLst>
          </p:nvPr>
        </p:nvGraphicFramePr>
        <p:xfrm>
          <a:off x="7158038" y="41576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41" imgW="215640" imgH="279360" progId="Equation.DSMT4">
                  <p:embed/>
                </p:oleObj>
              </mc:Choice>
              <mc:Fallback>
                <p:oleObj name="Equation" r:id="rId4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41576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331200" y="4881600"/>
            <a:ext cx="2151517" cy="388125"/>
            <a:chOff x="692292" y="3789040"/>
            <a:chExt cx="2151517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9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pSp>
        <p:nvGrpSpPr>
          <p:cNvPr id="181" name="Skupina 180"/>
          <p:cNvGrpSpPr/>
          <p:nvPr/>
        </p:nvGrpSpPr>
        <p:grpSpPr>
          <a:xfrm>
            <a:off x="2401200" y="5778000"/>
            <a:ext cx="2151517" cy="388125"/>
            <a:chOff x="692292" y="3789040"/>
            <a:chExt cx="2151517" cy="388125"/>
          </a:xfrm>
        </p:grpSpPr>
        <p:sp>
          <p:nvSpPr>
            <p:cNvPr id="182" name="Zaoblený obdélník 181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86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187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8</a:t>
              </a:r>
              <a:endParaRPr lang="cs-CZ" sz="1400" b="0" dirty="0"/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14129758"/>
              </p:ext>
            </p:extLst>
          </p:nvPr>
        </p:nvGraphicFramePr>
        <p:xfrm>
          <a:off x="2692639" y="592805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5042288"/>
              </p:ext>
            </p:extLst>
          </p:nvPr>
        </p:nvGraphicFramePr>
        <p:xfrm>
          <a:off x="608432" y="503118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92534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aoblený obdélník 192"/>
          <p:cNvSpPr/>
          <p:nvPr/>
        </p:nvSpPr>
        <p:spPr bwMode="auto">
          <a:xfrm>
            <a:off x="238263" y="1179984"/>
            <a:ext cx="8712968" cy="534536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8" name="Přímá spojnice se šipkou 97"/>
          <p:cNvCxnSpPr>
            <a:stCxn id="73" idx="2"/>
            <a:endCxn id="101" idx="0"/>
          </p:cNvCxnSpPr>
          <p:nvPr/>
        </p:nvCxnSpPr>
        <p:spPr bwMode="auto">
          <a:xfrm flipH="1">
            <a:off x="4639552" y="2616383"/>
            <a:ext cx="1060873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Přímá spojnice se šipkou 98"/>
          <p:cNvCxnSpPr>
            <a:stCxn id="73" idx="2"/>
            <a:endCxn id="100" idx="0"/>
          </p:cNvCxnSpPr>
          <p:nvPr/>
        </p:nvCxnSpPr>
        <p:spPr bwMode="auto">
          <a:xfrm flipH="1">
            <a:off x="5382653" y="2616383"/>
            <a:ext cx="317772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3" name="Přímá spojnice se šipkou 152"/>
          <p:cNvCxnSpPr>
            <a:stCxn id="102" idx="2"/>
            <a:endCxn id="159" idx="0"/>
          </p:cNvCxnSpPr>
          <p:nvPr/>
        </p:nvCxnSpPr>
        <p:spPr bwMode="auto">
          <a:xfrm>
            <a:off x="6080752" y="3284891"/>
            <a:ext cx="1437724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2" name="Přímá spojnice se šipkou 151"/>
          <p:cNvCxnSpPr>
            <a:stCxn id="102" idx="2"/>
            <a:endCxn id="158" idx="0"/>
          </p:cNvCxnSpPr>
          <p:nvPr/>
        </p:nvCxnSpPr>
        <p:spPr bwMode="auto">
          <a:xfrm>
            <a:off x="6080752" y="3284891"/>
            <a:ext cx="789652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4" name="Přímá spojnice se šipkou 153"/>
          <p:cNvCxnSpPr>
            <a:stCxn id="102" idx="2"/>
            <a:endCxn id="156" idx="0"/>
          </p:cNvCxnSpPr>
          <p:nvPr/>
        </p:nvCxnSpPr>
        <p:spPr bwMode="auto">
          <a:xfrm flipH="1">
            <a:off x="5587579" y="3284891"/>
            <a:ext cx="493173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5" name="Přímá spojnice se šipkou 154"/>
          <p:cNvCxnSpPr>
            <a:stCxn id="102" idx="2"/>
            <a:endCxn id="157" idx="0"/>
          </p:cNvCxnSpPr>
          <p:nvPr/>
        </p:nvCxnSpPr>
        <p:spPr bwMode="auto">
          <a:xfrm>
            <a:off x="6080752" y="3284891"/>
            <a:ext cx="177524" cy="728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Přímá spojnice se šipkou 68"/>
          <p:cNvCxnSpPr>
            <a:stCxn id="70" idx="2"/>
            <a:endCxn id="73" idx="0"/>
          </p:cNvCxnSpPr>
          <p:nvPr/>
        </p:nvCxnSpPr>
        <p:spPr bwMode="auto">
          <a:xfrm>
            <a:off x="4569926" y="2014251"/>
            <a:ext cx="1130499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Přímá spojnice se šipkou 96"/>
          <p:cNvCxnSpPr>
            <a:stCxn id="73" idx="2"/>
            <a:endCxn id="102" idx="0"/>
          </p:cNvCxnSpPr>
          <p:nvPr/>
        </p:nvCxnSpPr>
        <p:spPr bwMode="auto">
          <a:xfrm>
            <a:off x="5700425" y="2616383"/>
            <a:ext cx="380327" cy="56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Zaoblený obdélník 104"/>
          <p:cNvSpPr/>
          <p:nvPr/>
        </p:nvSpPr>
        <p:spPr bwMode="auto">
          <a:xfrm>
            <a:off x="323528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58611" y="4581128"/>
            <a:ext cx="4205789" cy="172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86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</a:rPr>
              <a:t>informované </a:t>
            </a:r>
            <a:r>
              <a:rPr lang="cs-CZ" sz="2400" cap="all" dirty="0">
                <a:solidFill>
                  <a:schemeClr val="bg1"/>
                </a:solidFill>
              </a:rPr>
              <a:t>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348244" y="1783013"/>
            <a:ext cx="2382495" cy="10987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09990" y="1774910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Počátek</a:t>
            </a:r>
            <a:endParaRPr lang="cs-CZ" b="0" dirty="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78611" y="177481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</a:t>
            </a:r>
            <a:r>
              <a:rPr lang="cs-CZ" b="0" dirty="0" smtClean="0"/>
              <a:t>íl</a:t>
            </a:r>
            <a:endParaRPr lang="cs-CZ" b="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273986" y="1273438"/>
            <a:ext cx="8074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smtClean="0"/>
              <a:t>Akce</a:t>
            </a:r>
            <a:endParaRPr lang="cs-CZ" dirty="0"/>
          </a:p>
        </p:txBody>
      </p:sp>
      <p:graphicFrame>
        <p:nvGraphicFramePr>
          <p:cNvPr id="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0871834"/>
              </p:ext>
            </p:extLst>
          </p:nvPr>
        </p:nvGraphicFramePr>
        <p:xfrm>
          <a:off x="1691680" y="207013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1092755"/>
              </p:ext>
            </p:extLst>
          </p:nvPr>
        </p:nvGraphicFramePr>
        <p:xfrm>
          <a:off x="506927" y="207486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8869608"/>
              </p:ext>
            </p:extLst>
          </p:nvPr>
        </p:nvGraphicFramePr>
        <p:xfrm>
          <a:off x="1691680" y="2328490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9531525"/>
              </p:ext>
            </p:extLst>
          </p:nvPr>
        </p:nvGraphicFramePr>
        <p:xfrm>
          <a:off x="1691680" y="2564904"/>
          <a:ext cx="900000" cy="180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Obdélník 162"/>
          <p:cNvSpPr/>
          <p:nvPr/>
        </p:nvSpPr>
        <p:spPr>
          <a:xfrm>
            <a:off x="384520" y="4581129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 smtClean="0">
                <a:solidFill>
                  <a:srgbClr val="339933"/>
                </a:solidFill>
              </a:rPr>
              <a:t>fringe</a:t>
            </a:r>
            <a:endParaRPr lang="cs-CZ" dirty="0" smtClean="0">
              <a:solidFill>
                <a:srgbClr val="339933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4740399" y="4581128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0" name="Zaoblený obdélník 189"/>
          <p:cNvSpPr/>
          <p:nvPr/>
        </p:nvSpPr>
        <p:spPr bwMode="auto">
          <a:xfrm>
            <a:off x="6330042" y="1575103"/>
            <a:ext cx="2562438" cy="1493857"/>
          </a:xfrm>
          <a:prstGeom prst="roundRect">
            <a:avLst>
              <a:gd name="adj" fmla="val 11102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bdélník 2"/>
          <p:cNvSpPr>
            <a:spLocks noChangeArrowheads="1"/>
          </p:cNvSpPr>
          <p:nvPr/>
        </p:nvSpPr>
        <p:spPr bwMode="auto">
          <a:xfrm>
            <a:off x="6372200" y="1646681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 smtClean="0"/>
              <a:t>a</a:t>
            </a:r>
            <a:r>
              <a:rPr lang="cs-CZ" sz="1400" b="0" i="0" baseline="-25000" dirty="0" smtClean="0"/>
              <a:t>1</a:t>
            </a:r>
            <a:r>
              <a:rPr lang="cs-CZ" sz="1400" b="0" i="0" dirty="0" smtClean="0"/>
              <a:t> – </a:t>
            </a:r>
            <a:r>
              <a:rPr lang="cs-CZ" altLang="cs-CZ" sz="1400" b="0" dirty="0" smtClean="0"/>
              <a:t>přesuň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i="1" baseline="-25000" dirty="0" smtClean="0"/>
              <a:t>2</a:t>
            </a:r>
            <a:r>
              <a:rPr lang="cs-CZ" sz="1400" b="0" baseline="-25000" dirty="0" smtClean="0"/>
              <a:t>¨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altLang="cs-CZ" sz="1400" b="0" dirty="0"/>
              <a:t>přesuň doleva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/>
              <a:t>3</a:t>
            </a:r>
            <a:r>
              <a:rPr lang="cs-CZ" sz="1400" b="0" dirty="0" smtClean="0"/>
              <a:t> </a:t>
            </a:r>
            <a:r>
              <a:rPr lang="cs-CZ" sz="1400" b="0" dirty="0"/>
              <a:t>– </a:t>
            </a:r>
            <a:r>
              <a:rPr lang="cs-CZ" sz="1400" b="0" dirty="0" smtClean="0"/>
              <a:t>přeskoč ob </a:t>
            </a:r>
            <a:r>
              <a:rPr lang="cs-CZ" sz="1400" b="0" dirty="0"/>
              <a:t>jeden doprava</a:t>
            </a:r>
            <a:endParaRPr lang="cs-CZ" sz="1400" b="0" dirty="0" smtClean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4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jeden </a:t>
            </a:r>
            <a:r>
              <a:rPr lang="cs-CZ" sz="1400" b="0" dirty="0" smtClean="0"/>
              <a:t>doleva</a:t>
            </a:r>
            <a:endParaRPr lang="cs-CZ" sz="1400" b="0" dirty="0"/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5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doprava</a:t>
            </a:r>
          </a:p>
          <a:p>
            <a:r>
              <a:rPr lang="cs-CZ" sz="1400" b="0" i="1" dirty="0" smtClean="0"/>
              <a:t>a</a:t>
            </a:r>
            <a:r>
              <a:rPr lang="cs-CZ" sz="1400" b="0" baseline="-25000" dirty="0" smtClean="0"/>
              <a:t>6</a:t>
            </a:r>
            <a:r>
              <a:rPr lang="cs-CZ" sz="1400" b="0" dirty="0" smtClean="0"/>
              <a:t> </a:t>
            </a:r>
            <a:r>
              <a:rPr lang="cs-CZ" sz="1400" b="0" dirty="0"/>
              <a:t>– přeskoč ob dva </a:t>
            </a:r>
            <a:r>
              <a:rPr lang="cs-CZ" sz="1400" b="0" dirty="0" smtClean="0"/>
              <a:t>doleva</a:t>
            </a:r>
            <a:endParaRPr lang="cs-CZ" sz="1400" b="0" dirty="0"/>
          </a:p>
        </p:txBody>
      </p:sp>
      <p:grpSp>
        <p:nvGrpSpPr>
          <p:cNvPr id="4" name="Skupina 3"/>
          <p:cNvGrpSpPr/>
          <p:nvPr/>
        </p:nvGrpSpPr>
        <p:grpSpPr>
          <a:xfrm>
            <a:off x="331200" y="5331600"/>
            <a:ext cx="2151517" cy="388125"/>
            <a:chOff x="692292" y="3789040"/>
            <a:chExt cx="2151517" cy="388125"/>
          </a:xfrm>
        </p:grpSpPr>
        <p:sp>
          <p:nvSpPr>
            <p:cNvPr id="40" name="Zaoblený obdélník 39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42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43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44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45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46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38" name="Skupina 37"/>
          <p:cNvGrpSpPr/>
          <p:nvPr/>
        </p:nvGrpSpPr>
        <p:grpSpPr>
          <a:xfrm>
            <a:off x="4724739" y="4881599"/>
            <a:ext cx="2151517" cy="388125"/>
            <a:chOff x="692292" y="3789040"/>
            <a:chExt cx="2151517" cy="388125"/>
          </a:xfrm>
        </p:grpSpPr>
        <p:sp>
          <p:nvSpPr>
            <p:cNvPr id="39" name="Zaoblený obdélník 3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48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0</a:t>
              </a:r>
              <a:endParaRPr lang="cs-CZ" sz="1400" b="0" dirty="0"/>
            </a:p>
          </p:txBody>
        </p:sp>
        <p:sp>
          <p:nvSpPr>
            <p:cNvPr id="49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>
                  <a:sym typeface="Symbol"/>
                </a:rPr>
                <a:t></a:t>
              </a:r>
              <a:endParaRPr lang="cs-CZ" sz="1400" b="0" dirty="0"/>
            </a:p>
          </p:txBody>
        </p:sp>
        <p:sp>
          <p:nvSpPr>
            <p:cNvPr id="5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6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6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1240433"/>
              </p:ext>
            </p:extLst>
          </p:nvPr>
        </p:nvGraphicFramePr>
        <p:xfrm>
          <a:off x="5018906" y="50251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Přímá spojnice se šipkou 64"/>
          <p:cNvCxnSpPr>
            <a:stCxn id="70" idx="2"/>
            <a:endCxn id="71" idx="0"/>
          </p:cNvCxnSpPr>
          <p:nvPr/>
        </p:nvCxnSpPr>
        <p:spPr bwMode="auto">
          <a:xfrm flipH="1">
            <a:off x="3438583" y="2014251"/>
            <a:ext cx="1131343" cy="494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Přímá spojnice se šipkou 65"/>
          <p:cNvCxnSpPr>
            <a:stCxn id="70" idx="2"/>
            <a:endCxn id="72" idx="0"/>
          </p:cNvCxnSpPr>
          <p:nvPr/>
        </p:nvCxnSpPr>
        <p:spPr bwMode="auto">
          <a:xfrm>
            <a:off x="4569926" y="2014251"/>
            <a:ext cx="0" cy="49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3565310"/>
              </p:ext>
            </p:extLst>
          </p:nvPr>
        </p:nvGraphicFramePr>
        <p:xfrm>
          <a:off x="4299926" y="190625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2035917"/>
              </p:ext>
            </p:extLst>
          </p:nvPr>
        </p:nvGraphicFramePr>
        <p:xfrm>
          <a:off x="3168583" y="250920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2753777"/>
              </p:ext>
            </p:extLst>
          </p:nvPr>
        </p:nvGraphicFramePr>
        <p:xfrm>
          <a:off x="4299926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4648679"/>
              </p:ext>
            </p:extLst>
          </p:nvPr>
        </p:nvGraphicFramePr>
        <p:xfrm>
          <a:off x="5430425" y="2508383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Zaoblený obdélník 73"/>
          <p:cNvSpPr/>
          <p:nvPr/>
        </p:nvSpPr>
        <p:spPr bwMode="auto">
          <a:xfrm>
            <a:off x="4211960" y="1844824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391619"/>
              </p:ext>
            </p:extLst>
          </p:nvPr>
        </p:nvGraphicFramePr>
        <p:xfrm>
          <a:off x="3991099" y="16646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0" name="Equation" r:id="rId4" imgW="190500" imgH="279400" progId="Equation.DSMT4">
                  <p:embed/>
                </p:oleObj>
              </mc:Choice>
              <mc:Fallback>
                <p:oleObj name="Equation" r:id="rId4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99" y="16646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Zaoblený obdélník 76"/>
          <p:cNvSpPr/>
          <p:nvPr/>
        </p:nvSpPr>
        <p:spPr bwMode="auto">
          <a:xfrm>
            <a:off x="3080873" y="2447950"/>
            <a:ext cx="843055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5349661" y="24520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13568"/>
              </p:ext>
            </p:extLst>
          </p:nvPr>
        </p:nvGraphicFramePr>
        <p:xfrm>
          <a:off x="2807033" y="2285504"/>
          <a:ext cx="252799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1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33" y="2285504"/>
                        <a:ext cx="252799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709"/>
              </p:ext>
            </p:extLst>
          </p:nvPr>
        </p:nvGraphicFramePr>
        <p:xfrm>
          <a:off x="3995936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2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70826"/>
              </p:ext>
            </p:extLst>
          </p:nvPr>
        </p:nvGraphicFramePr>
        <p:xfrm>
          <a:off x="5129138" y="22768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3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138" y="227687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Zaoblený obdélník 81"/>
          <p:cNvSpPr/>
          <p:nvPr/>
        </p:nvSpPr>
        <p:spPr bwMode="auto">
          <a:xfrm>
            <a:off x="4224328" y="2452023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59107"/>
              </p:ext>
            </p:extLst>
          </p:nvPr>
        </p:nvGraphicFramePr>
        <p:xfrm>
          <a:off x="3671888" y="2062163"/>
          <a:ext cx="252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4" name="Equation" r:id="rId12" imgW="215806" imgH="279279" progId="Equation.DSMT4">
                  <p:embed/>
                </p:oleObj>
              </mc:Choice>
              <mc:Fallback>
                <p:oleObj name="Equation" r:id="rId12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2163"/>
                        <a:ext cx="252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1249"/>
              </p:ext>
            </p:extLst>
          </p:nvPr>
        </p:nvGraphicFramePr>
        <p:xfrm>
          <a:off x="4356100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5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52703"/>
              </p:ext>
            </p:extLst>
          </p:nvPr>
        </p:nvGraphicFramePr>
        <p:xfrm>
          <a:off x="5205413" y="2062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6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621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Skupina 85"/>
          <p:cNvGrpSpPr/>
          <p:nvPr/>
        </p:nvGrpSpPr>
        <p:grpSpPr>
          <a:xfrm>
            <a:off x="331200" y="5777179"/>
            <a:ext cx="2151517" cy="388125"/>
            <a:chOff x="692292" y="3789040"/>
            <a:chExt cx="2151517" cy="388125"/>
          </a:xfrm>
        </p:grpSpPr>
        <p:sp>
          <p:nvSpPr>
            <p:cNvPr id="89" name="Zaoblený obdélník 8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9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1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5368394"/>
              </p:ext>
            </p:extLst>
          </p:nvPr>
        </p:nvGraphicFramePr>
        <p:xfrm>
          <a:off x="632982" y="5927746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8" name="Skupina 117"/>
          <p:cNvGrpSpPr/>
          <p:nvPr/>
        </p:nvGrpSpPr>
        <p:grpSpPr>
          <a:xfrm>
            <a:off x="2401433" y="5331600"/>
            <a:ext cx="2151517" cy="388125"/>
            <a:chOff x="692292" y="3789040"/>
            <a:chExt cx="2151517" cy="388125"/>
          </a:xfrm>
        </p:grpSpPr>
        <p:sp>
          <p:nvSpPr>
            <p:cNvPr id="119" name="Zaoblený obdélník 118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1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2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23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24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2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9468298"/>
              </p:ext>
            </p:extLst>
          </p:nvPr>
        </p:nvGraphicFramePr>
        <p:xfrm>
          <a:off x="2699970" y="547837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" name="Přímá spojnice se šipkou 95"/>
          <p:cNvCxnSpPr>
            <a:stCxn id="78" idx="2"/>
            <a:endCxn id="114" idx="0"/>
          </p:cNvCxnSpPr>
          <p:nvPr/>
        </p:nvCxnSpPr>
        <p:spPr bwMode="auto">
          <a:xfrm>
            <a:off x="5709661" y="2668085"/>
            <a:ext cx="1010018" cy="50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0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58253957"/>
              </p:ext>
            </p:extLst>
          </p:nvPr>
        </p:nvGraphicFramePr>
        <p:xfrm>
          <a:off x="5112653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2955994"/>
              </p:ext>
            </p:extLst>
          </p:nvPr>
        </p:nvGraphicFramePr>
        <p:xfrm>
          <a:off x="43695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8509380"/>
              </p:ext>
            </p:extLst>
          </p:nvPr>
        </p:nvGraphicFramePr>
        <p:xfrm>
          <a:off x="5810752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Zaoblený obdélník 102"/>
          <p:cNvSpPr/>
          <p:nvPr/>
        </p:nvSpPr>
        <p:spPr bwMode="auto">
          <a:xfrm>
            <a:off x="4283968" y="312092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Zaoblený obdélník 103"/>
          <p:cNvSpPr/>
          <p:nvPr/>
        </p:nvSpPr>
        <p:spPr bwMode="auto">
          <a:xfrm>
            <a:off x="4994747" y="3117748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5725209" y="3112985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634135"/>
              </p:ext>
            </p:extLst>
          </p:nvPr>
        </p:nvGraphicFramePr>
        <p:xfrm>
          <a:off x="4316576" y="33647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7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576" y="33647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81111"/>
              </p:ext>
            </p:extLst>
          </p:nvPr>
        </p:nvGraphicFramePr>
        <p:xfrm>
          <a:off x="50784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8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07288"/>
              </p:ext>
            </p:extLst>
          </p:nvPr>
        </p:nvGraphicFramePr>
        <p:xfrm>
          <a:off x="5802313" y="3365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59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365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49133"/>
              </p:ext>
            </p:extLst>
          </p:nvPr>
        </p:nvGraphicFramePr>
        <p:xfrm>
          <a:off x="4675003" y="28024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0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003" y="2802491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34777"/>
              </p:ext>
            </p:extLst>
          </p:nvPr>
        </p:nvGraphicFramePr>
        <p:xfrm>
          <a:off x="526910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1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10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76590"/>
              </p:ext>
            </p:extLst>
          </p:nvPr>
        </p:nvGraphicFramePr>
        <p:xfrm>
          <a:off x="5724252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2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52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9921972"/>
              </p:ext>
            </p:extLst>
          </p:nvPr>
        </p:nvGraphicFramePr>
        <p:xfrm>
          <a:off x="6449679" y="3176891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631"/>
              </p:ext>
            </p:extLst>
          </p:nvPr>
        </p:nvGraphicFramePr>
        <p:xfrm>
          <a:off x="6012160" y="28024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3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0249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Skupina 125"/>
          <p:cNvGrpSpPr/>
          <p:nvPr/>
        </p:nvGrpSpPr>
        <p:grpSpPr>
          <a:xfrm>
            <a:off x="6770340" y="4881600"/>
            <a:ext cx="2151517" cy="388125"/>
            <a:chOff x="692292" y="3789040"/>
            <a:chExt cx="2151517" cy="388125"/>
          </a:xfrm>
        </p:grpSpPr>
        <p:sp>
          <p:nvSpPr>
            <p:cNvPr id="128" name="Zaoblený obdélník 127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0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31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2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5</a:t>
              </a:r>
              <a:endParaRPr lang="cs-CZ" sz="1400" b="0" dirty="0"/>
            </a:p>
          </p:txBody>
        </p:sp>
        <p:sp>
          <p:nvSpPr>
            <p:cNvPr id="134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35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66550706"/>
              </p:ext>
            </p:extLst>
          </p:nvPr>
        </p:nvGraphicFramePr>
        <p:xfrm>
          <a:off x="7060655" y="502830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6" name="Skupina 135"/>
          <p:cNvGrpSpPr/>
          <p:nvPr/>
        </p:nvGrpSpPr>
        <p:grpSpPr>
          <a:xfrm>
            <a:off x="2401200" y="4881600"/>
            <a:ext cx="2151517" cy="388125"/>
            <a:chOff x="692292" y="3789040"/>
            <a:chExt cx="2151517" cy="388125"/>
          </a:xfrm>
        </p:grpSpPr>
        <p:sp>
          <p:nvSpPr>
            <p:cNvPr id="137" name="Zaoblený obdélník 136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143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pSp>
        <p:nvGrpSpPr>
          <p:cNvPr id="144" name="Skupina 143"/>
          <p:cNvGrpSpPr/>
          <p:nvPr/>
        </p:nvGrpSpPr>
        <p:grpSpPr>
          <a:xfrm>
            <a:off x="4723200" y="5331600"/>
            <a:ext cx="2151517" cy="388125"/>
            <a:chOff x="692292" y="3789040"/>
            <a:chExt cx="2151517" cy="388125"/>
          </a:xfrm>
        </p:grpSpPr>
        <p:sp>
          <p:nvSpPr>
            <p:cNvPr id="145" name="Zaoblený obdélník 144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2</a:t>
              </a:r>
              <a:endParaRPr lang="cs-CZ" sz="1400" b="0" dirty="0"/>
            </a:p>
          </p:txBody>
        </p:sp>
        <p:sp>
          <p:nvSpPr>
            <p:cNvPr id="148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49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50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4</a:t>
              </a:r>
              <a:endParaRPr lang="cs-CZ" sz="1400" b="0" dirty="0"/>
            </a:p>
          </p:txBody>
        </p:sp>
        <p:sp>
          <p:nvSpPr>
            <p:cNvPr id="151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aphicFrame>
        <p:nvGraphicFramePr>
          <p:cNvPr id="160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6586612"/>
              </p:ext>
            </p:extLst>
          </p:nvPr>
        </p:nvGraphicFramePr>
        <p:xfrm>
          <a:off x="5003968" y="5482064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91533846"/>
              </p:ext>
            </p:extLst>
          </p:nvPr>
        </p:nvGraphicFramePr>
        <p:xfrm>
          <a:off x="614544" y="5481187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1362102"/>
              </p:ext>
            </p:extLst>
          </p:nvPr>
        </p:nvGraphicFramePr>
        <p:xfrm>
          <a:off x="2692639" y="5043970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7622619"/>
              </p:ext>
            </p:extLst>
          </p:nvPr>
        </p:nvGraphicFramePr>
        <p:xfrm>
          <a:off x="5317579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0235419"/>
              </p:ext>
            </p:extLst>
          </p:nvPr>
        </p:nvGraphicFramePr>
        <p:xfrm>
          <a:off x="5988276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91750822"/>
              </p:ext>
            </p:extLst>
          </p:nvPr>
        </p:nvGraphicFramePr>
        <p:xfrm>
          <a:off x="6600404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06974598"/>
              </p:ext>
            </p:extLst>
          </p:nvPr>
        </p:nvGraphicFramePr>
        <p:xfrm>
          <a:off x="7248476" y="4013412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Objek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88334"/>
              </p:ext>
            </p:extLst>
          </p:nvPr>
        </p:nvGraphicFramePr>
        <p:xfrm>
          <a:off x="5508104" y="363541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4" name="Equation" r:id="rId32" imgW="190440" imgH="279360" progId="Equation.DSMT4">
                  <p:embed/>
                </p:oleObj>
              </mc:Choice>
              <mc:Fallback>
                <p:oleObj name="Equation" r:id="rId32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63541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k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00125"/>
              </p:ext>
            </p:extLst>
          </p:nvPr>
        </p:nvGraphicFramePr>
        <p:xfrm>
          <a:off x="5940276" y="36354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5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76" y="36354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k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43733"/>
              </p:ext>
            </p:extLst>
          </p:nvPr>
        </p:nvGraphicFramePr>
        <p:xfrm>
          <a:off x="6732364" y="36354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6" name="Equation" r:id="rId35" imgW="215640" imgH="279360" progId="Equation.DSMT4">
                  <p:embed/>
                </p:oleObj>
              </mc:Choice>
              <mc:Fallback>
                <p:oleObj name="Equation" r:id="rId3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364" y="36354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k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0448"/>
              </p:ext>
            </p:extLst>
          </p:nvPr>
        </p:nvGraphicFramePr>
        <p:xfrm>
          <a:off x="7308428" y="36354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7" name="Equation" r:id="rId37" imgW="215640" imgH="279360" progId="Equation.DSMT4">
                  <p:embed/>
                </p:oleObj>
              </mc:Choice>
              <mc:Fallback>
                <p:oleObj name="Equation" r:id="rId3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428" y="36354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Zaoblený obdélník 167"/>
          <p:cNvSpPr/>
          <p:nvPr/>
        </p:nvSpPr>
        <p:spPr bwMode="auto">
          <a:xfrm>
            <a:off x="5214288" y="395906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Zaoblený obdélník 168"/>
          <p:cNvSpPr/>
          <p:nvPr/>
        </p:nvSpPr>
        <p:spPr bwMode="auto">
          <a:xfrm>
            <a:off x="7164368" y="3960671"/>
            <a:ext cx="720000" cy="21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0" name="Objek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27819"/>
              </p:ext>
            </p:extLst>
          </p:nvPr>
        </p:nvGraphicFramePr>
        <p:xfrm>
          <a:off x="5232400" y="41576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8" name="Equation" r:id="rId39" imgW="215640" imgH="279360" progId="Equation.DSMT4">
                  <p:embed/>
                </p:oleObj>
              </mc:Choice>
              <mc:Fallback>
                <p:oleObj name="Equation" r:id="rId3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576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09812"/>
              </p:ext>
            </p:extLst>
          </p:nvPr>
        </p:nvGraphicFramePr>
        <p:xfrm>
          <a:off x="7158038" y="41576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69" name="Equation" r:id="rId41" imgW="215640" imgH="279360" progId="Equation.DSMT4">
                  <p:embed/>
                </p:oleObj>
              </mc:Choice>
              <mc:Fallback>
                <p:oleObj name="Equation" r:id="rId41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41576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" name="Skupina 172"/>
          <p:cNvGrpSpPr/>
          <p:nvPr/>
        </p:nvGrpSpPr>
        <p:grpSpPr>
          <a:xfrm>
            <a:off x="6771600" y="5331600"/>
            <a:ext cx="2151517" cy="388125"/>
            <a:chOff x="692292" y="3789040"/>
            <a:chExt cx="2151517" cy="388125"/>
          </a:xfrm>
        </p:grpSpPr>
        <p:sp>
          <p:nvSpPr>
            <p:cNvPr id="174" name="Zaoblený obdélník 173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77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78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9</a:t>
              </a:r>
              <a:endParaRPr lang="cs-CZ" sz="1400" b="0" dirty="0"/>
            </a:p>
          </p:txBody>
        </p:sp>
        <p:sp>
          <p:nvSpPr>
            <p:cNvPr id="179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80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M:1,2</a:t>
              </a:r>
              <a:endParaRPr lang="cs-CZ" sz="1400" b="0" dirty="0"/>
            </a:p>
          </p:txBody>
        </p:sp>
      </p:grpSp>
      <p:grpSp>
        <p:nvGrpSpPr>
          <p:cNvPr id="181" name="Skupina 180"/>
          <p:cNvGrpSpPr/>
          <p:nvPr/>
        </p:nvGrpSpPr>
        <p:grpSpPr>
          <a:xfrm>
            <a:off x="2401200" y="5778000"/>
            <a:ext cx="2151517" cy="388125"/>
            <a:chOff x="692292" y="3789040"/>
            <a:chExt cx="2151517" cy="388125"/>
          </a:xfrm>
        </p:grpSpPr>
        <p:sp>
          <p:nvSpPr>
            <p:cNvPr id="182" name="Zaoblený obdélník 181"/>
            <p:cNvSpPr/>
            <p:nvPr/>
          </p:nvSpPr>
          <p:spPr bwMode="auto">
            <a:xfrm>
              <a:off x="760946" y="3789040"/>
              <a:ext cx="198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1636907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a</a:t>
              </a:r>
              <a:r>
                <a:rPr lang="cs-CZ" sz="1400" b="0" baseline="-25000" dirty="0" smtClean="0">
                  <a:sym typeface="Symbol"/>
                </a:rPr>
                <a:t>1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1823330" y="384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6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1444718" y="383840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186" name="Obdélník 2"/>
            <p:cNvSpPr>
              <a:spLocks noChangeArrowheads="1"/>
            </p:cNvSpPr>
            <p:nvPr/>
          </p:nvSpPr>
          <p:spPr bwMode="auto">
            <a:xfrm>
              <a:off x="692292" y="38369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 smtClean="0">
                  <a:sym typeface="Symbol"/>
                </a:rPr>
                <a:t>v</a:t>
              </a:r>
              <a:r>
                <a:rPr lang="cs-CZ" sz="1400" b="0" baseline="-25000" dirty="0" smtClean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187" name="Obdélník 2"/>
            <p:cNvSpPr>
              <a:spLocks noChangeArrowheads="1"/>
            </p:cNvSpPr>
            <p:nvPr/>
          </p:nvSpPr>
          <p:spPr bwMode="auto">
            <a:xfrm>
              <a:off x="1975730" y="384199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8</a:t>
              </a:r>
              <a:endParaRPr lang="cs-CZ" sz="1400" b="0" dirty="0"/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2137655" y="3841998"/>
              <a:ext cx="706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 smtClean="0"/>
                <a:t>M:</a:t>
              </a:r>
              <a:endParaRPr lang="cs-CZ" sz="1400" b="0" dirty="0"/>
            </a:p>
          </p:txBody>
        </p:sp>
      </p:grpSp>
      <p:graphicFrame>
        <p:nvGraphicFramePr>
          <p:cNvPr id="189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2116402"/>
              </p:ext>
            </p:extLst>
          </p:nvPr>
        </p:nvGraphicFramePr>
        <p:xfrm>
          <a:off x="2692639" y="592805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roup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1407562"/>
              </p:ext>
            </p:extLst>
          </p:nvPr>
        </p:nvGraphicFramePr>
        <p:xfrm>
          <a:off x="7054230" y="5458088"/>
          <a:ext cx="540000" cy="108000"/>
        </p:xfrm>
        <a:graphic>
          <a:graphicData uri="http://schemas.openxmlformats.org/drawingml/2006/table">
            <a:tbl>
              <a:tblPr/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1784" y="779874"/>
            <a:ext cx="705723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Zakomponování znalostí do řídící strategie algoritmu</a:t>
            </a:r>
          </a:p>
        </p:txBody>
      </p:sp>
    </p:spTree>
    <p:extLst>
      <p:ext uri="{BB962C8B-B14F-4D97-AF65-F5344CB8AC3E}">
        <p14:creationId xmlns:p14="http://schemas.microsoft.com/office/powerpoint/2010/main" val="102193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4536504" y="2527320"/>
            <a:ext cx="4572000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801069" y="2525809"/>
            <a:ext cx="3924000" cy="504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860032" y="2491541"/>
            <a:ext cx="4392487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pokud je seznam prázdný, řešení nenalezeno =</a:t>
            </a:r>
            <a:r>
              <a:rPr lang="en-US" b="0" dirty="0" smtClean="0"/>
              <a:t>&gt;</a:t>
            </a:r>
            <a:r>
              <a:rPr lang="cs-CZ" b="0" dirty="0" smtClean="0"/>
              <a:t> vrať chybu a ukonči hledání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pathCost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6236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aoblený obdélník 24"/>
          <p:cNvSpPr/>
          <p:nvPr/>
        </p:nvSpPr>
        <p:spPr bwMode="auto">
          <a:xfrm>
            <a:off x="4536504" y="3006879"/>
            <a:ext cx="4572000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802800" y="3005368"/>
            <a:ext cx="388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644008" y="2943941"/>
            <a:ext cx="46085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na základě zvolené strategie vyber ze seznamu stav k expanzi a přesuň jej do proměnné node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Grafový algoritmus pro hledání řešení</a:t>
            </a:r>
            <a:endParaRPr lang="cs-CZ" sz="20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Proměnné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628174" y="5039004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 smtClean="0"/>
              <a:t>problem.initialState</a:t>
            </a:r>
            <a:endParaRPr lang="cs-CZ" b="0" dirty="0" smtClean="0"/>
          </a:p>
          <a:p>
            <a:pPr>
              <a:tabLst>
                <a:tab pos="720725" algn="l"/>
              </a:tabLst>
            </a:pPr>
            <a:r>
              <a:rPr lang="cs-CZ" b="0" dirty="0"/>
              <a:t>	</a:t>
            </a:r>
            <a:r>
              <a:rPr lang="cs-CZ" b="0" dirty="0" smtClean="0"/>
              <a:t>.</a:t>
            </a:r>
            <a:r>
              <a:rPr lang="cs-CZ" b="0" dirty="0" err="1" smtClean="0"/>
              <a:t>succesor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 smtClean="0"/>
              <a:t>	.</a:t>
            </a:r>
            <a:r>
              <a:rPr lang="cs-CZ" b="0" dirty="0" err="1" smtClean="0"/>
              <a:t>goalTest</a:t>
            </a:r>
            <a:endParaRPr lang="cs-CZ" b="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pathCost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94604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17786</TotalTime>
  <Words>6351</Words>
  <Application>Microsoft Office PowerPoint</Application>
  <PresentationFormat>Předvádění na obrazovce (4:3)</PresentationFormat>
  <Paragraphs>2658</Paragraphs>
  <Slides>79</Slides>
  <Notes>42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79</vt:i4>
      </vt:variant>
    </vt:vector>
  </HeadingPairs>
  <TitlesOfParts>
    <vt:vector size="85" baseType="lpstr">
      <vt:lpstr>Arial</vt:lpstr>
      <vt:lpstr>Calibri</vt:lpstr>
      <vt:lpstr>Courier New</vt:lpstr>
      <vt:lpstr>Symbol</vt:lpstr>
      <vt:lpstr>Výchozí návrh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1734</cp:revision>
  <dcterms:created xsi:type="dcterms:W3CDTF">2005-11-19T22:51:08Z</dcterms:created>
  <dcterms:modified xsi:type="dcterms:W3CDTF">2018-10-31T08:47:05Z</dcterms:modified>
</cp:coreProperties>
</file>