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2" r:id="rId2"/>
    <p:sldId id="368" r:id="rId3"/>
    <p:sldId id="318" r:id="rId4"/>
    <p:sldId id="347" r:id="rId5"/>
    <p:sldId id="316" r:id="rId6"/>
    <p:sldId id="369" r:id="rId7"/>
    <p:sldId id="297" r:id="rId8"/>
    <p:sldId id="349" r:id="rId9"/>
    <p:sldId id="348" r:id="rId10"/>
    <p:sldId id="344" r:id="rId11"/>
    <p:sldId id="350" r:id="rId12"/>
    <p:sldId id="345" r:id="rId13"/>
    <p:sldId id="351" r:id="rId14"/>
    <p:sldId id="352" r:id="rId15"/>
    <p:sldId id="353" r:id="rId16"/>
    <p:sldId id="367" r:id="rId17"/>
    <p:sldId id="354" r:id="rId18"/>
    <p:sldId id="371" r:id="rId19"/>
    <p:sldId id="328" r:id="rId20"/>
    <p:sldId id="355" r:id="rId21"/>
    <p:sldId id="330" r:id="rId22"/>
    <p:sldId id="372" r:id="rId23"/>
    <p:sldId id="303" r:id="rId24"/>
    <p:sldId id="373" r:id="rId25"/>
    <p:sldId id="374" r:id="rId26"/>
    <p:sldId id="375" r:id="rId27"/>
    <p:sldId id="305" r:id="rId28"/>
    <p:sldId id="358" r:id="rId29"/>
    <p:sldId id="357" r:id="rId30"/>
    <p:sldId id="361" r:id="rId31"/>
    <p:sldId id="308" r:id="rId32"/>
    <p:sldId id="336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3300"/>
    <a:srgbClr val="006600"/>
    <a:srgbClr val="FF0000"/>
    <a:srgbClr val="BBE0E3"/>
    <a:srgbClr val="99CC00"/>
    <a:srgbClr val="00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740" autoAdjust="0"/>
  </p:normalViewPr>
  <p:slideViewPr>
    <p:cSldViewPr>
      <p:cViewPr varScale="1">
        <p:scale>
          <a:sx n="80" d="100"/>
          <a:sy n="80" d="100"/>
        </p:scale>
        <p:origin x="115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232173-090F-40ED-AD48-9314D3DE09F3}" type="datetimeFigureOut">
              <a:rPr lang="cs-CZ"/>
              <a:pPr>
                <a:defRPr/>
              </a:pPr>
              <a:t>11.12.2018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21333-950B-4167-90C8-CF459EA27CC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1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Ukázka </a:t>
            </a:r>
            <a:r>
              <a:rPr lang="cs-CZ" smtClean="0"/>
              <a:t>na skupině studentů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04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908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422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73D4-A6EB-4875-BF48-6A18426EDDB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8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84D39-65A3-46CE-A437-0518025C80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18D4-F384-44D9-935F-B9DEE3B184A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19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A6D2-EB9C-46FA-9A23-7CC48163AF5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9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9B003-C045-4F3F-8ADE-2F581EB6D02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9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36811-847F-4F21-BF0B-F085B37783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2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8FE0-F1E3-4A9A-9EBA-BE7AD2C4E5C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4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D4DC-6F32-434C-A749-632CAE2A227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896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4315E-C1A6-45BA-8D33-C5F70CE775B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7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B3AC-ADC9-483C-B032-4F49640A347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0A07-B54A-4AAE-AAF9-09A7E26B91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4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DBAB18C-168D-4BBA-9099-D3CA8FC9041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9.bin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9.wmf"/><Relationship Id="rId17" Type="http://schemas.openxmlformats.org/officeDocument/2006/relationships/image" Target="../media/image61.wmf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image" Target="../media/image62.wmf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7.bin"/><Relationship Id="rId28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Relationship Id="rId27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1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10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aoblený obdélník 10"/>
          <p:cNvSpPr/>
          <p:nvPr/>
        </p:nvSpPr>
        <p:spPr bwMode="auto">
          <a:xfrm>
            <a:off x="4212648" y="2708920"/>
            <a:ext cx="547192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9" y="1700807"/>
            <a:ext cx="9622457" cy="119088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972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0" cap="all" dirty="0" smtClean="0">
                <a:solidFill>
                  <a:schemeClr val="bg1"/>
                </a:solidFill>
                <a:latin typeface="+mn-lt"/>
              </a:rPr>
              <a:t>teorie fuzzy množin</a:t>
            </a:r>
            <a:endParaRPr lang="cs-CZ" sz="6000" cap="all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2" name="TextovéPole 11"/>
          <p:cNvSpPr txBox="1"/>
          <p:nvPr/>
        </p:nvSpPr>
        <p:spPr>
          <a:xfrm>
            <a:off x="4605599" y="2884138"/>
            <a:ext cx="4476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 smtClean="0">
                <a:solidFill>
                  <a:schemeClr val="bg1"/>
                </a:solidFill>
                <a:latin typeface="+mn-lt"/>
              </a:rPr>
              <a:t>a její aplikace</a:t>
            </a:r>
            <a:endParaRPr lang="cs-CZ" sz="4000" cap="all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59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8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114809"/>
              </p:ext>
            </p:extLst>
          </p:nvPr>
        </p:nvGraphicFramePr>
        <p:xfrm>
          <a:off x="2448710" y="1895284"/>
          <a:ext cx="574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571320" imgH="304560" progId="Equation.DSMT4">
                  <p:embed/>
                </p:oleObj>
              </mc:Choice>
              <mc:Fallback>
                <p:oleObj name="Equation" r:id="rId3" imgW="571320" imgH="304560" progId="Equation.DSMT4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710" y="1895284"/>
                        <a:ext cx="5746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640800" y="3479438"/>
            <a:ext cx="47003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/>
              <a:t>pro konečné univerzum lze užít i tabulkový zápis</a:t>
            </a:r>
            <a:endParaRPr lang="cs-CZ" altLang="cs-CZ" sz="1600" i="1" dirty="0"/>
          </a:p>
        </p:txBody>
      </p:sp>
      <p:grpSp>
        <p:nvGrpSpPr>
          <p:cNvPr id="66" name="Skupina 6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71" name="Zaoblený obdélník 7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2" name="TextovéPole 71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</a:t>
            </a:r>
            <a:r>
              <a:rPr lang="cs-CZ" altLang="cs-CZ" sz="2000" dirty="0"/>
              <a:t>pojmy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252413" y="1166560"/>
            <a:ext cx="2606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Funkce </a:t>
            </a:r>
            <a:r>
              <a:rPr lang="cs-CZ" altLang="cs-CZ" sz="2000" dirty="0" smtClean="0">
                <a:solidFill>
                  <a:srgbClr val="C00000"/>
                </a:solidFill>
              </a:rPr>
              <a:t>příslušnosti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40800" y="1481502"/>
            <a:ext cx="76023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přiřazuje každému prvku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 smtClean="0"/>
              <a:t> univerza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 smtClean="0"/>
              <a:t> stupeň </a:t>
            </a:r>
            <a:r>
              <a:rPr lang="cs-CZ" altLang="cs-CZ" b="0" dirty="0"/>
              <a:t>příslušnosti do </a:t>
            </a:r>
            <a:r>
              <a:rPr lang="cs-CZ" altLang="cs-CZ" b="0" dirty="0" smtClean="0"/>
              <a:t>fuzzy množiny</a:t>
            </a:r>
            <a:endParaRPr lang="cs-CZ" altLang="cs-CZ" dirty="0"/>
          </a:p>
        </p:txBody>
      </p:sp>
      <p:sp>
        <p:nvSpPr>
          <p:cNvPr id="79" name="Zaoblený obdélník 78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40800" y="321297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nejčastěji popsána rovnicí či sadou rovnic</a:t>
            </a:r>
            <a:endParaRPr lang="cs-CZ" altLang="cs-CZ" dirty="0"/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482400" y="33481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640800" y="1875454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>
                <a:sym typeface="Symbol" pitchFamily="18" charset="2"/>
              </a:rPr>
              <a:t>formální značení</a:t>
            </a:r>
            <a:endParaRPr lang="cs-CZ" altLang="cs-CZ" b="0" dirty="0">
              <a:sym typeface="Symbol" pitchFamily="18" charset="2"/>
            </a:endParaRPr>
          </a:p>
        </p:txBody>
      </p:sp>
      <p:sp>
        <p:nvSpPr>
          <p:cNvPr id="83" name="Zaoblený obdélník 82"/>
          <p:cNvSpPr/>
          <p:nvPr/>
        </p:nvSpPr>
        <p:spPr bwMode="auto">
          <a:xfrm>
            <a:off x="482400" y="200147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40800" y="3908288"/>
            <a:ext cx="70325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jednom univerzu může být více fuzzy množin =</a:t>
            </a:r>
            <a:r>
              <a:rPr lang="en-US" altLang="cs-CZ" b="0" dirty="0"/>
              <a:t>&gt;</a:t>
            </a:r>
            <a:r>
              <a:rPr lang="cs-CZ" altLang="cs-CZ" b="0" dirty="0"/>
              <a:t> více funkcí příslušnosti</a:t>
            </a:r>
            <a:endParaRPr lang="cs-CZ" altLang="cs-CZ" dirty="0"/>
          </a:p>
        </p:txBody>
      </p:sp>
      <p:sp>
        <p:nvSpPr>
          <p:cNvPr id="85" name="Zaoblený obdélník 84"/>
          <p:cNvSpPr/>
          <p:nvPr/>
        </p:nvSpPr>
        <p:spPr bwMode="auto">
          <a:xfrm>
            <a:off x="482400" y="404345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4345212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jednotlivé funkce příslušnosti se mohou překrývat</a:t>
            </a:r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44680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640800" y="477558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spojité ostré </a:t>
            </a:r>
            <a:r>
              <a:rPr lang="cs-CZ" b="0" u="sng" dirty="0" smtClean="0"/>
              <a:t>množiny</a:t>
            </a:r>
            <a:r>
              <a:rPr lang="cs-CZ" b="0" dirty="0" smtClean="0"/>
              <a:t> </a:t>
            </a:r>
            <a:r>
              <a:rPr lang="cs-CZ" b="0" dirty="0"/>
              <a:t>mají vždy tvar obdélníku</a:t>
            </a:r>
            <a:endParaRPr lang="cs-CZ" altLang="cs-CZ" b="0" dirty="0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482400" y="491075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640800" y="5178678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pro fuzzy množiny definována celá řada různých funkcí příslušnosti</a:t>
            </a:r>
            <a:endParaRPr lang="cs-CZ" altLang="cs-CZ" b="0" dirty="0"/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482400" y="530470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Rectangle 52"/>
          <p:cNvSpPr>
            <a:spLocks noChangeArrowheads="1"/>
          </p:cNvSpPr>
          <p:nvPr/>
        </p:nvSpPr>
        <p:spPr bwMode="auto">
          <a:xfrm>
            <a:off x="2835297" y="2421106"/>
            <a:ext cx="150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prvky univerza</a:t>
            </a:r>
            <a:endParaRPr lang="cs-CZ" altLang="cs-CZ" sz="1600" i="1" dirty="0"/>
          </a:p>
        </p:txBody>
      </p:sp>
      <p:sp>
        <p:nvSpPr>
          <p:cNvPr id="95" name="Rectangle 52"/>
          <p:cNvSpPr>
            <a:spLocks noChangeArrowheads="1"/>
          </p:cNvSpPr>
          <p:nvPr/>
        </p:nvSpPr>
        <p:spPr bwMode="auto">
          <a:xfrm>
            <a:off x="1331640" y="2420888"/>
            <a:ext cx="1495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fuzzy množina</a:t>
            </a:r>
            <a:endParaRPr lang="cs-CZ" altLang="cs-CZ" sz="1600" i="1" dirty="0"/>
          </a:p>
        </p:txBody>
      </p:sp>
      <p:cxnSp>
        <p:nvCxnSpPr>
          <p:cNvPr id="3" name="Přímá spojnice se šipkou 2"/>
          <p:cNvCxnSpPr>
            <a:stCxn id="95" idx="0"/>
          </p:cNvCxnSpPr>
          <p:nvPr/>
        </p:nvCxnSpPr>
        <p:spPr bwMode="auto">
          <a:xfrm flipV="1">
            <a:off x="2079601" y="2214008"/>
            <a:ext cx="548183" cy="2068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Přímá spojnice se šipkou 5"/>
          <p:cNvCxnSpPr>
            <a:stCxn id="94" idx="0"/>
          </p:cNvCxnSpPr>
          <p:nvPr/>
        </p:nvCxnSpPr>
        <p:spPr bwMode="auto">
          <a:xfrm flipH="1" flipV="1">
            <a:off x="2987824" y="2214008"/>
            <a:ext cx="601045" cy="2070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5" grpId="0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Zaoblený obdélník 106"/>
          <p:cNvSpPr/>
          <p:nvPr/>
        </p:nvSpPr>
        <p:spPr bwMode="auto">
          <a:xfrm>
            <a:off x="180000" y="4461320"/>
            <a:ext cx="8712968" cy="11999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180000" y="2949152"/>
            <a:ext cx="8712968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" name="Zaoblený obdélník 102"/>
          <p:cNvSpPr/>
          <p:nvPr/>
        </p:nvSpPr>
        <p:spPr bwMode="auto">
          <a:xfrm>
            <a:off x="179512" y="1461192"/>
            <a:ext cx="8712968" cy="12719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22146"/>
              </p:ext>
            </p:extLst>
          </p:nvPr>
        </p:nvGraphicFramePr>
        <p:xfrm>
          <a:off x="2127600" y="1687661"/>
          <a:ext cx="135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Objek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00" y="1687661"/>
                        <a:ext cx="1358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AutoShape 150"/>
          <p:cNvCxnSpPr>
            <a:cxnSpLocks noChangeShapeType="1"/>
          </p:cNvCxnSpPr>
          <p:nvPr/>
        </p:nvCxnSpPr>
        <p:spPr bwMode="auto">
          <a:xfrm>
            <a:off x="5459313" y="2405360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51"/>
          <p:cNvCxnSpPr>
            <a:cxnSpLocks noChangeShapeType="1"/>
          </p:cNvCxnSpPr>
          <p:nvPr/>
        </p:nvCxnSpPr>
        <p:spPr bwMode="auto">
          <a:xfrm flipV="1">
            <a:off x="5459313" y="1613360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52"/>
          <p:cNvSpPr txBox="1">
            <a:spLocks noChangeArrowheads="1"/>
          </p:cNvSpPr>
          <p:nvPr/>
        </p:nvSpPr>
        <p:spPr bwMode="auto">
          <a:xfrm>
            <a:off x="7011103" y="244839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9" name="Text Box 153"/>
          <p:cNvSpPr txBox="1">
            <a:spLocks noChangeArrowheads="1"/>
          </p:cNvSpPr>
          <p:nvPr/>
        </p:nvSpPr>
        <p:spPr bwMode="auto">
          <a:xfrm>
            <a:off x="4996336" y="1523134"/>
            <a:ext cx="515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41" name="Text Box 155"/>
          <p:cNvSpPr txBox="1">
            <a:spLocks noChangeArrowheads="1"/>
          </p:cNvSpPr>
          <p:nvPr/>
        </p:nvSpPr>
        <p:spPr bwMode="auto">
          <a:xfrm>
            <a:off x="5355341" y="1760587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157"/>
          <p:cNvSpPr txBox="1">
            <a:spLocks noChangeArrowheads="1"/>
          </p:cNvSpPr>
          <p:nvPr/>
        </p:nvSpPr>
        <p:spPr bwMode="auto">
          <a:xfrm>
            <a:off x="5403972" y="2403947"/>
            <a:ext cx="156727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tabLst>
                <a:tab pos="269875" algn="l"/>
                <a:tab pos="538163" algn="l"/>
                <a:tab pos="808038" algn="l"/>
                <a:tab pos="1076325" algn="l"/>
                <a:tab pos="1346200" algn="l"/>
              </a:tabLst>
            </a:pP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	1	2	3	4	5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7" name="Přímá spojnice 6"/>
          <p:cNvCxnSpPr/>
          <p:nvPr/>
        </p:nvCxnSpPr>
        <p:spPr bwMode="auto">
          <a:xfrm>
            <a:off x="5454551" y="2405360"/>
            <a:ext cx="27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Přímá spojnice 9"/>
          <p:cNvCxnSpPr/>
          <p:nvPr/>
        </p:nvCxnSpPr>
        <p:spPr bwMode="auto">
          <a:xfrm flipV="1">
            <a:off x="5724551" y="1866950"/>
            <a:ext cx="0" cy="536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Přímá spojnice 59"/>
          <p:cNvCxnSpPr/>
          <p:nvPr/>
        </p:nvCxnSpPr>
        <p:spPr bwMode="auto">
          <a:xfrm flipV="1">
            <a:off x="6251401" y="1868363"/>
            <a:ext cx="0" cy="536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Přímá spojnice 60"/>
          <p:cNvCxnSpPr/>
          <p:nvPr/>
        </p:nvCxnSpPr>
        <p:spPr bwMode="auto">
          <a:xfrm>
            <a:off x="5717408" y="1875333"/>
            <a:ext cx="5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Přímá spojnice 61"/>
          <p:cNvCxnSpPr/>
          <p:nvPr/>
        </p:nvCxnSpPr>
        <p:spPr bwMode="auto">
          <a:xfrm>
            <a:off x="6244258" y="2406178"/>
            <a:ext cx="57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Přímá spojnice 4"/>
          <p:cNvCxnSpPr/>
          <p:nvPr/>
        </p:nvCxnSpPr>
        <p:spPr bwMode="auto">
          <a:xfrm flipV="1">
            <a:off x="5459313" y="1871711"/>
            <a:ext cx="1368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3" name="Objek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50736"/>
              </p:ext>
            </p:extLst>
          </p:nvPr>
        </p:nvGraphicFramePr>
        <p:xfrm>
          <a:off x="2127600" y="3189296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6" imgW="939600" imgH="304560" progId="Equation.DSMT4">
                  <p:embed/>
                </p:oleObj>
              </mc:Choice>
              <mc:Fallback>
                <p:oleObj name="Equation" r:id="rId6" imgW="93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00" y="3189296"/>
                        <a:ext cx="939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AutoShape 150"/>
          <p:cNvCxnSpPr>
            <a:cxnSpLocks noChangeShapeType="1"/>
          </p:cNvCxnSpPr>
          <p:nvPr/>
        </p:nvCxnSpPr>
        <p:spPr bwMode="auto">
          <a:xfrm>
            <a:off x="5459333" y="3890096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51"/>
          <p:cNvCxnSpPr>
            <a:cxnSpLocks noChangeShapeType="1"/>
          </p:cNvCxnSpPr>
          <p:nvPr/>
        </p:nvCxnSpPr>
        <p:spPr bwMode="auto">
          <a:xfrm flipV="1">
            <a:off x="5459333" y="3098096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152"/>
          <p:cNvSpPr txBox="1">
            <a:spLocks noChangeArrowheads="1"/>
          </p:cNvSpPr>
          <p:nvPr/>
        </p:nvSpPr>
        <p:spPr bwMode="auto">
          <a:xfrm>
            <a:off x="7011123" y="393313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7" name="Text Box 153"/>
          <p:cNvSpPr txBox="1">
            <a:spLocks noChangeArrowheads="1"/>
          </p:cNvSpPr>
          <p:nvPr/>
        </p:nvSpPr>
        <p:spPr bwMode="auto">
          <a:xfrm>
            <a:off x="4996356" y="3007870"/>
            <a:ext cx="515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68" name="Text Box 155"/>
          <p:cNvSpPr txBox="1">
            <a:spLocks noChangeArrowheads="1"/>
          </p:cNvSpPr>
          <p:nvPr/>
        </p:nvSpPr>
        <p:spPr bwMode="auto">
          <a:xfrm>
            <a:off x="5355361" y="324532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69" name="Text Box 157"/>
          <p:cNvSpPr txBox="1">
            <a:spLocks noChangeArrowheads="1"/>
          </p:cNvSpPr>
          <p:nvPr/>
        </p:nvSpPr>
        <p:spPr bwMode="auto">
          <a:xfrm>
            <a:off x="5403992" y="3888683"/>
            <a:ext cx="156727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tabLst>
                <a:tab pos="269875" algn="l"/>
                <a:tab pos="538163" algn="l"/>
                <a:tab pos="808038" algn="l"/>
                <a:tab pos="1076325" algn="l"/>
                <a:tab pos="1346200" algn="l"/>
              </a:tabLst>
            </a:pP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	1	2	3	4	5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70" name="Přímá spojnice 69"/>
          <p:cNvCxnSpPr/>
          <p:nvPr/>
        </p:nvCxnSpPr>
        <p:spPr bwMode="auto">
          <a:xfrm>
            <a:off x="5454571" y="3890096"/>
            <a:ext cx="1368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Přímá spojnice 70"/>
          <p:cNvCxnSpPr/>
          <p:nvPr/>
        </p:nvCxnSpPr>
        <p:spPr bwMode="auto">
          <a:xfrm flipV="1">
            <a:off x="5724571" y="3350715"/>
            <a:ext cx="0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Přímá spojnice 71"/>
          <p:cNvCxnSpPr/>
          <p:nvPr/>
        </p:nvCxnSpPr>
        <p:spPr bwMode="auto">
          <a:xfrm flipV="1">
            <a:off x="6251421" y="3353099"/>
            <a:ext cx="0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Přímá spojnice 75"/>
          <p:cNvCxnSpPr/>
          <p:nvPr/>
        </p:nvCxnSpPr>
        <p:spPr bwMode="auto">
          <a:xfrm flipV="1">
            <a:off x="6541015" y="3356448"/>
            <a:ext cx="0" cy="50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7" name="Objek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84036"/>
              </p:ext>
            </p:extLst>
          </p:nvPr>
        </p:nvGraphicFramePr>
        <p:xfrm>
          <a:off x="2127600" y="2057952"/>
          <a:ext cx="251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8" imgW="2514600" imgH="330120" progId="Equation.DSMT4">
                  <p:embed/>
                </p:oleObj>
              </mc:Choice>
              <mc:Fallback>
                <p:oleObj name="Equation" r:id="rId8" imgW="2514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00" y="2057952"/>
                        <a:ext cx="2514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k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427102"/>
              </p:ext>
            </p:extLst>
          </p:nvPr>
        </p:nvGraphicFramePr>
        <p:xfrm>
          <a:off x="2127600" y="3563245"/>
          <a:ext cx="251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10" imgW="2514600" imgH="330120" progId="Equation.DSMT4">
                  <p:embed/>
                </p:oleObj>
              </mc:Choice>
              <mc:Fallback>
                <p:oleObj name="Equation" r:id="rId10" imgW="2514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00" y="3563245"/>
                        <a:ext cx="2514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67281"/>
              </p:ext>
            </p:extLst>
          </p:nvPr>
        </p:nvGraphicFramePr>
        <p:xfrm>
          <a:off x="2127600" y="4667873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2" imgW="939600" imgH="304560" progId="Equation.DSMT4">
                  <p:embed/>
                </p:oleObj>
              </mc:Choice>
              <mc:Fallback>
                <p:oleObj name="Equation" r:id="rId12" imgW="93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00" y="4667873"/>
                        <a:ext cx="939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AutoShape 150"/>
          <p:cNvCxnSpPr>
            <a:cxnSpLocks noChangeShapeType="1"/>
          </p:cNvCxnSpPr>
          <p:nvPr/>
        </p:nvCxnSpPr>
        <p:spPr bwMode="auto">
          <a:xfrm>
            <a:off x="5458169" y="5402264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51"/>
          <p:cNvCxnSpPr>
            <a:cxnSpLocks noChangeShapeType="1"/>
          </p:cNvCxnSpPr>
          <p:nvPr/>
        </p:nvCxnSpPr>
        <p:spPr bwMode="auto">
          <a:xfrm flipV="1">
            <a:off x="5458169" y="4610264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 Box 152"/>
          <p:cNvSpPr txBox="1">
            <a:spLocks noChangeArrowheads="1"/>
          </p:cNvSpPr>
          <p:nvPr/>
        </p:nvSpPr>
        <p:spPr bwMode="auto">
          <a:xfrm>
            <a:off x="7009959" y="5445299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3" name="Text Box 153"/>
          <p:cNvSpPr txBox="1">
            <a:spLocks noChangeArrowheads="1"/>
          </p:cNvSpPr>
          <p:nvPr/>
        </p:nvSpPr>
        <p:spPr bwMode="auto">
          <a:xfrm>
            <a:off x="4995192" y="4520038"/>
            <a:ext cx="5159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84" name="Text Box 155"/>
          <p:cNvSpPr txBox="1">
            <a:spLocks noChangeArrowheads="1"/>
          </p:cNvSpPr>
          <p:nvPr/>
        </p:nvSpPr>
        <p:spPr bwMode="auto">
          <a:xfrm>
            <a:off x="5354197" y="4757491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85" name="Text Box 157"/>
          <p:cNvSpPr txBox="1">
            <a:spLocks noChangeArrowheads="1"/>
          </p:cNvSpPr>
          <p:nvPr/>
        </p:nvSpPr>
        <p:spPr bwMode="auto">
          <a:xfrm>
            <a:off x="5402828" y="5400851"/>
            <a:ext cx="156727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tabLst>
                <a:tab pos="269875" algn="l"/>
                <a:tab pos="538163" algn="l"/>
                <a:tab pos="808038" algn="l"/>
                <a:tab pos="1076325" algn="l"/>
                <a:tab pos="1346200" algn="l"/>
              </a:tabLst>
            </a:pP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	1	2	3	4	5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87" name="Přímá spojnice 86"/>
          <p:cNvCxnSpPr/>
          <p:nvPr/>
        </p:nvCxnSpPr>
        <p:spPr bwMode="auto">
          <a:xfrm flipV="1">
            <a:off x="5723407" y="4863854"/>
            <a:ext cx="0" cy="536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Přímá spojnice 87"/>
          <p:cNvCxnSpPr/>
          <p:nvPr/>
        </p:nvCxnSpPr>
        <p:spPr bwMode="auto">
          <a:xfrm flipV="1">
            <a:off x="6250257" y="4865267"/>
            <a:ext cx="0" cy="536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Přímá spojnice 88"/>
          <p:cNvCxnSpPr/>
          <p:nvPr/>
        </p:nvCxnSpPr>
        <p:spPr bwMode="auto">
          <a:xfrm flipV="1">
            <a:off x="5458169" y="4868615"/>
            <a:ext cx="1368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Přímá spojnice 89"/>
          <p:cNvCxnSpPr/>
          <p:nvPr/>
        </p:nvCxnSpPr>
        <p:spPr bwMode="auto">
          <a:xfrm flipV="1">
            <a:off x="6539851" y="4863853"/>
            <a:ext cx="0" cy="5369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1" name="Objek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79978"/>
              </p:ext>
            </p:extLst>
          </p:nvPr>
        </p:nvGraphicFramePr>
        <p:xfrm>
          <a:off x="2127600" y="5075810"/>
          <a:ext cx="248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14" imgW="2489040" imgH="330120" progId="Equation.DSMT4">
                  <p:embed/>
                </p:oleObj>
              </mc:Choice>
              <mc:Fallback>
                <p:oleObj name="Equation" r:id="rId14" imgW="248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00" y="5075810"/>
                        <a:ext cx="2489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Přímá spojnice 91"/>
          <p:cNvCxnSpPr/>
          <p:nvPr/>
        </p:nvCxnSpPr>
        <p:spPr bwMode="auto">
          <a:xfrm flipV="1">
            <a:off x="5458132" y="5375996"/>
            <a:ext cx="0" cy="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Přímá spojnice 92"/>
          <p:cNvCxnSpPr/>
          <p:nvPr/>
        </p:nvCxnSpPr>
        <p:spPr bwMode="auto">
          <a:xfrm flipV="1">
            <a:off x="5990111" y="5375996"/>
            <a:ext cx="0" cy="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Přímá spojnice 93"/>
          <p:cNvCxnSpPr/>
          <p:nvPr/>
        </p:nvCxnSpPr>
        <p:spPr bwMode="auto">
          <a:xfrm flipV="1">
            <a:off x="6801896" y="5375996"/>
            <a:ext cx="0" cy="28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Přímá spojnice 94"/>
          <p:cNvCxnSpPr/>
          <p:nvPr/>
        </p:nvCxnSpPr>
        <p:spPr bwMode="auto">
          <a:xfrm flipV="1">
            <a:off x="5725117" y="3872014"/>
            <a:ext cx="0" cy="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římá spojnice 95"/>
          <p:cNvCxnSpPr/>
          <p:nvPr/>
        </p:nvCxnSpPr>
        <p:spPr bwMode="auto">
          <a:xfrm flipV="1">
            <a:off x="6251180" y="3880207"/>
            <a:ext cx="0" cy="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Přímá spojnice 96"/>
          <p:cNvCxnSpPr/>
          <p:nvPr/>
        </p:nvCxnSpPr>
        <p:spPr bwMode="auto">
          <a:xfrm flipV="1">
            <a:off x="6541015" y="3872014"/>
            <a:ext cx="0" cy="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Přímá spojnice 74"/>
          <p:cNvCxnSpPr/>
          <p:nvPr/>
        </p:nvCxnSpPr>
        <p:spPr bwMode="auto">
          <a:xfrm flipV="1">
            <a:off x="5459333" y="3374735"/>
            <a:ext cx="1368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73" name="Skupina 72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8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98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9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00" name="Zaoblený obdélník 9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1" name="TextovéPole 100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Grafické zobrazení množin a fuzzy množin</a:t>
            </a: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277329" y="1497782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06" name="Obdélník 2"/>
          <p:cNvSpPr>
            <a:spLocks noChangeArrowheads="1"/>
          </p:cNvSpPr>
          <p:nvPr/>
        </p:nvSpPr>
        <p:spPr bwMode="auto">
          <a:xfrm>
            <a:off x="277200" y="2985742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08" name="Obdélník 2"/>
          <p:cNvSpPr>
            <a:spLocks noChangeArrowheads="1"/>
          </p:cNvSpPr>
          <p:nvPr/>
        </p:nvSpPr>
        <p:spPr bwMode="auto">
          <a:xfrm>
            <a:off x="277200" y="449791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6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66" grpId="0"/>
      <p:bldP spid="67" grpId="0"/>
      <p:bldP spid="68" grpId="0"/>
      <p:bldP spid="69" grpId="0"/>
      <p:bldP spid="82" grpId="0"/>
      <p:bldP spid="83" grpId="0"/>
      <p:bldP spid="84" grpId="0"/>
      <p:bldP spid="85" grpId="0"/>
      <p:bldP spid="106" grpId="0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AutoShape 150"/>
          <p:cNvCxnSpPr>
            <a:cxnSpLocks noChangeShapeType="1"/>
          </p:cNvCxnSpPr>
          <p:nvPr/>
        </p:nvCxnSpPr>
        <p:spPr bwMode="auto">
          <a:xfrm>
            <a:off x="5227321" y="5502943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Freeform 226"/>
          <p:cNvSpPr>
            <a:spLocks/>
          </p:cNvSpPr>
          <p:nvPr/>
        </p:nvSpPr>
        <p:spPr bwMode="auto">
          <a:xfrm>
            <a:off x="5217129" y="4909218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80" name="AutoShape 150"/>
          <p:cNvCxnSpPr>
            <a:cxnSpLocks noChangeShapeType="1"/>
          </p:cNvCxnSpPr>
          <p:nvPr/>
        </p:nvCxnSpPr>
        <p:spPr bwMode="auto">
          <a:xfrm>
            <a:off x="5192973" y="2990527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Freeform 197"/>
          <p:cNvSpPr>
            <a:spLocks/>
          </p:cNvSpPr>
          <p:nvPr/>
        </p:nvSpPr>
        <p:spPr bwMode="auto">
          <a:xfrm>
            <a:off x="5198205" y="2392040"/>
            <a:ext cx="1265238" cy="596900"/>
          </a:xfrm>
          <a:custGeom>
            <a:avLst/>
            <a:gdLst>
              <a:gd name="T0" fmla="*/ 0 w 3351"/>
              <a:gd name="T1" fmla="*/ 2147483647 h 942"/>
              <a:gd name="T2" fmla="*/ 2147483647 w 3351"/>
              <a:gd name="T3" fmla="*/ 2147483647 h 942"/>
              <a:gd name="T4" fmla="*/ 2147483647 w 3351"/>
              <a:gd name="T5" fmla="*/ 0 h 942"/>
              <a:gd name="T6" fmla="*/ 2147483647 w 3351"/>
              <a:gd name="T7" fmla="*/ 0 h 9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51" h="942">
                <a:moveTo>
                  <a:pt x="0" y="942"/>
                </a:moveTo>
                <a:lnTo>
                  <a:pt x="959" y="942"/>
                </a:lnTo>
                <a:lnTo>
                  <a:pt x="2587" y="0"/>
                </a:lnTo>
                <a:lnTo>
                  <a:pt x="3351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5" name="Text Box 152"/>
          <p:cNvSpPr txBox="1">
            <a:spLocks noChangeArrowheads="1"/>
          </p:cNvSpPr>
          <p:nvPr/>
        </p:nvSpPr>
        <p:spPr bwMode="auto">
          <a:xfrm>
            <a:off x="2355850" y="3014340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296" name="Text Box 153"/>
          <p:cNvSpPr txBox="1">
            <a:spLocks noChangeArrowheads="1"/>
          </p:cNvSpPr>
          <p:nvPr/>
        </p:nvSpPr>
        <p:spPr bwMode="auto">
          <a:xfrm>
            <a:off x="383655" y="2020565"/>
            <a:ext cx="515937" cy="25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2298" name="Text Box 155"/>
          <p:cNvSpPr txBox="1">
            <a:spLocks noChangeArrowheads="1"/>
          </p:cNvSpPr>
          <p:nvPr/>
        </p:nvSpPr>
        <p:spPr bwMode="auto">
          <a:xfrm>
            <a:off x="700088" y="2291161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300" name="Text Box 157"/>
          <p:cNvSpPr txBox="1">
            <a:spLocks noChangeArrowheads="1"/>
          </p:cNvSpPr>
          <p:nvPr/>
        </p:nvSpPr>
        <p:spPr bwMode="auto">
          <a:xfrm>
            <a:off x="693736" y="289966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sp>
        <p:nvSpPr>
          <p:cNvPr id="12301" name="Text Box 158"/>
          <p:cNvSpPr txBox="1">
            <a:spLocks noChangeArrowheads="1"/>
          </p:cNvSpPr>
          <p:nvPr/>
        </p:nvSpPr>
        <p:spPr bwMode="auto">
          <a:xfrm>
            <a:off x="1198563" y="3014340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02" name="Text Box 159"/>
          <p:cNvSpPr txBox="1">
            <a:spLocks noChangeArrowheads="1"/>
          </p:cNvSpPr>
          <p:nvPr/>
        </p:nvSpPr>
        <p:spPr bwMode="auto">
          <a:xfrm>
            <a:off x="1919288" y="3014340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2303" name="AutoShape 160"/>
          <p:cNvCxnSpPr>
            <a:cxnSpLocks noChangeShapeType="1"/>
          </p:cNvCxnSpPr>
          <p:nvPr/>
        </p:nvCxnSpPr>
        <p:spPr bwMode="auto">
          <a:xfrm>
            <a:off x="1271588" y="2420888"/>
            <a:ext cx="0" cy="57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Text Box 194"/>
          <p:cNvSpPr txBox="1">
            <a:spLocks noChangeArrowheads="1"/>
          </p:cNvSpPr>
          <p:nvPr/>
        </p:nvSpPr>
        <p:spPr bwMode="auto">
          <a:xfrm>
            <a:off x="4704494" y="2015803"/>
            <a:ext cx="534987" cy="27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2306" name="Text Box 199"/>
          <p:cNvSpPr txBox="1">
            <a:spLocks noChangeArrowheads="1"/>
          </p:cNvSpPr>
          <p:nvPr/>
        </p:nvSpPr>
        <p:spPr bwMode="auto">
          <a:xfrm>
            <a:off x="5563330" y="3019103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07" name="Text Box 200"/>
          <p:cNvSpPr txBox="1">
            <a:spLocks noChangeArrowheads="1"/>
          </p:cNvSpPr>
          <p:nvPr/>
        </p:nvSpPr>
        <p:spPr bwMode="auto">
          <a:xfrm>
            <a:off x="6134830" y="3019103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2308" name="AutoShape 201"/>
          <p:cNvCxnSpPr>
            <a:cxnSpLocks noChangeShapeType="1"/>
          </p:cNvCxnSpPr>
          <p:nvPr/>
        </p:nvCxnSpPr>
        <p:spPr bwMode="auto">
          <a:xfrm>
            <a:off x="6161818" y="2397073"/>
            <a:ext cx="1587" cy="57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205"/>
          <p:cNvSpPr txBox="1">
            <a:spLocks noChangeArrowheads="1"/>
          </p:cNvSpPr>
          <p:nvPr/>
        </p:nvSpPr>
        <p:spPr bwMode="auto">
          <a:xfrm>
            <a:off x="409552" y="4494831"/>
            <a:ext cx="496887" cy="31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2310" name="Text Box 211"/>
          <p:cNvSpPr txBox="1">
            <a:spLocks noChangeArrowheads="1"/>
          </p:cNvSpPr>
          <p:nvPr/>
        </p:nvSpPr>
        <p:spPr bwMode="auto">
          <a:xfrm>
            <a:off x="1987527" y="553598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γ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11" name="Text Box 216"/>
          <p:cNvSpPr txBox="1">
            <a:spLocks noChangeArrowheads="1"/>
          </p:cNvSpPr>
          <p:nvPr/>
        </p:nvSpPr>
        <p:spPr bwMode="auto">
          <a:xfrm>
            <a:off x="4718656" y="458112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2312" name="Text Box 221"/>
          <p:cNvSpPr txBox="1">
            <a:spLocks noChangeArrowheads="1"/>
          </p:cNvSpPr>
          <p:nvPr/>
        </p:nvSpPr>
        <p:spPr bwMode="auto">
          <a:xfrm>
            <a:off x="5417153" y="5528047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13" name="Text Box 222"/>
          <p:cNvSpPr txBox="1">
            <a:spLocks noChangeArrowheads="1"/>
          </p:cNvSpPr>
          <p:nvPr/>
        </p:nvSpPr>
        <p:spPr bwMode="auto">
          <a:xfrm>
            <a:off x="5580665" y="5528047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2314" name="AutoShape 223"/>
          <p:cNvCxnSpPr>
            <a:cxnSpLocks noChangeShapeType="1"/>
          </p:cNvCxnSpPr>
          <p:nvPr/>
        </p:nvCxnSpPr>
        <p:spPr bwMode="auto">
          <a:xfrm>
            <a:off x="5629878" y="4902572"/>
            <a:ext cx="1587" cy="6111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27"/>
          <p:cNvCxnSpPr>
            <a:cxnSpLocks noChangeShapeType="1"/>
          </p:cNvCxnSpPr>
          <p:nvPr/>
        </p:nvCxnSpPr>
        <p:spPr bwMode="auto">
          <a:xfrm>
            <a:off x="6107718" y="4913685"/>
            <a:ext cx="0" cy="6111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 Box 228"/>
          <p:cNvSpPr txBox="1">
            <a:spLocks noChangeArrowheads="1"/>
          </p:cNvSpPr>
          <p:nvPr/>
        </p:nvSpPr>
        <p:spPr bwMode="auto">
          <a:xfrm>
            <a:off x="6061678" y="5528047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γ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19" name="Text Box 229"/>
          <p:cNvSpPr txBox="1">
            <a:spLocks noChangeArrowheads="1"/>
          </p:cNvSpPr>
          <p:nvPr/>
        </p:nvSpPr>
        <p:spPr bwMode="auto">
          <a:xfrm>
            <a:off x="6422040" y="5528047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δ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26" name="Text Box 152"/>
          <p:cNvSpPr txBox="1">
            <a:spLocks noChangeArrowheads="1"/>
          </p:cNvSpPr>
          <p:nvPr/>
        </p:nvSpPr>
        <p:spPr bwMode="auto">
          <a:xfrm>
            <a:off x="6715855" y="3017515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28" name="Text Box 155"/>
          <p:cNvSpPr txBox="1">
            <a:spLocks noChangeArrowheads="1"/>
          </p:cNvSpPr>
          <p:nvPr/>
        </p:nvSpPr>
        <p:spPr bwMode="auto">
          <a:xfrm>
            <a:off x="5060093" y="2281635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329" name="Text Box 157"/>
          <p:cNvSpPr txBox="1">
            <a:spLocks noChangeArrowheads="1"/>
          </p:cNvSpPr>
          <p:nvPr/>
        </p:nvSpPr>
        <p:spPr bwMode="auto">
          <a:xfrm>
            <a:off x="5063267" y="2881514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sp>
        <p:nvSpPr>
          <p:cNvPr id="12332" name="Text Box 152"/>
          <p:cNvSpPr txBox="1">
            <a:spLocks noChangeArrowheads="1"/>
          </p:cNvSpPr>
          <p:nvPr/>
        </p:nvSpPr>
        <p:spPr bwMode="auto">
          <a:xfrm>
            <a:off x="2351064" y="553281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34" name="Text Box 155"/>
          <p:cNvSpPr txBox="1">
            <a:spLocks noChangeArrowheads="1"/>
          </p:cNvSpPr>
          <p:nvPr/>
        </p:nvSpPr>
        <p:spPr bwMode="auto">
          <a:xfrm>
            <a:off x="695302" y="4797152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335" name="Text Box 157"/>
          <p:cNvSpPr txBox="1">
            <a:spLocks noChangeArrowheads="1"/>
          </p:cNvSpPr>
          <p:nvPr/>
        </p:nvSpPr>
        <p:spPr bwMode="auto">
          <a:xfrm>
            <a:off x="709589" y="5373216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sp>
        <p:nvSpPr>
          <p:cNvPr id="12336" name="Text Box 158"/>
          <p:cNvSpPr txBox="1">
            <a:spLocks noChangeArrowheads="1"/>
          </p:cNvSpPr>
          <p:nvPr/>
        </p:nvSpPr>
        <p:spPr bwMode="auto">
          <a:xfrm>
            <a:off x="1123927" y="553281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37" name="Text Box 159"/>
          <p:cNvSpPr txBox="1">
            <a:spLocks noChangeArrowheads="1"/>
          </p:cNvSpPr>
          <p:nvPr/>
        </p:nvSpPr>
        <p:spPr bwMode="auto">
          <a:xfrm>
            <a:off x="1411264" y="553281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2338" name="AutoShape 160"/>
          <p:cNvCxnSpPr>
            <a:cxnSpLocks noChangeShapeType="1"/>
          </p:cNvCxnSpPr>
          <p:nvPr/>
        </p:nvCxnSpPr>
        <p:spPr bwMode="auto">
          <a:xfrm>
            <a:off x="1465239" y="4906044"/>
            <a:ext cx="0" cy="57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1" name="Text Box 152"/>
          <p:cNvSpPr txBox="1">
            <a:spLocks noChangeArrowheads="1"/>
          </p:cNvSpPr>
          <p:nvPr/>
        </p:nvSpPr>
        <p:spPr bwMode="auto">
          <a:xfrm>
            <a:off x="6710965" y="5529635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43" name="Text Box 155"/>
          <p:cNvSpPr txBox="1">
            <a:spLocks noChangeArrowheads="1"/>
          </p:cNvSpPr>
          <p:nvPr/>
        </p:nvSpPr>
        <p:spPr bwMode="auto">
          <a:xfrm>
            <a:off x="5055203" y="4806678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344" name="Text Box 157"/>
          <p:cNvSpPr txBox="1">
            <a:spLocks noChangeArrowheads="1"/>
          </p:cNvSpPr>
          <p:nvPr/>
        </p:nvSpPr>
        <p:spPr bwMode="auto">
          <a:xfrm>
            <a:off x="5067903" y="541994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12345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608996"/>
              </p:ext>
            </p:extLst>
          </p:nvPr>
        </p:nvGraphicFramePr>
        <p:xfrm>
          <a:off x="2365200" y="2086868"/>
          <a:ext cx="1981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1981080" imgH="1054080" progId="Equation.DSMT4">
                  <p:embed/>
                </p:oleObj>
              </mc:Choice>
              <mc:Fallback>
                <p:oleObj name="Equation" r:id="rId3" imgW="1981080" imgH="1054080" progId="Equation.DSMT4">
                  <p:embed/>
                  <p:pic>
                    <p:nvPicPr>
                      <p:cNvPr id="0" name="Objek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200" y="2086868"/>
                        <a:ext cx="1981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6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54534"/>
              </p:ext>
            </p:extLst>
          </p:nvPr>
        </p:nvGraphicFramePr>
        <p:xfrm>
          <a:off x="6806648" y="2060848"/>
          <a:ext cx="1981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981080" imgH="1054080" progId="Equation.DSMT4">
                  <p:embed/>
                </p:oleObj>
              </mc:Choice>
              <mc:Fallback>
                <p:oleObj name="Equation" r:id="rId5" imgW="1981080" imgH="1054080" progId="Equation.DSMT4">
                  <p:embed/>
                  <p:pic>
                    <p:nvPicPr>
                      <p:cNvPr id="0" name="Objek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648" y="2060848"/>
                        <a:ext cx="1981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7" name="Objek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38218"/>
              </p:ext>
            </p:extLst>
          </p:nvPr>
        </p:nvGraphicFramePr>
        <p:xfrm>
          <a:off x="2366516" y="4387180"/>
          <a:ext cx="2349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2349360" imgH="1562040" progId="Equation.DSMT4">
                  <p:embed/>
                </p:oleObj>
              </mc:Choice>
              <mc:Fallback>
                <p:oleObj name="Equation" r:id="rId7" imgW="2349360" imgH="1562040" progId="Equation.DSMT4">
                  <p:embed/>
                  <p:pic>
                    <p:nvPicPr>
                      <p:cNvPr id="0" name="Objek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516" y="4387180"/>
                        <a:ext cx="2349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8" name="Objek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50866"/>
              </p:ext>
            </p:extLst>
          </p:nvPr>
        </p:nvGraphicFramePr>
        <p:xfrm>
          <a:off x="6806888" y="4277196"/>
          <a:ext cx="2006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2006280" imgH="1815840" progId="Equation.DSMT4">
                  <p:embed/>
                </p:oleObj>
              </mc:Choice>
              <mc:Fallback>
                <p:oleObj name="Equation" r:id="rId9" imgW="2006280" imgH="1815840" progId="Equation.DSMT4">
                  <p:embed/>
                  <p:pic>
                    <p:nvPicPr>
                      <p:cNvPr id="0" name="Objek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888" y="4277196"/>
                        <a:ext cx="20066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AutoShape 150"/>
          <p:cNvCxnSpPr>
            <a:cxnSpLocks noChangeShapeType="1"/>
          </p:cNvCxnSpPr>
          <p:nvPr/>
        </p:nvCxnSpPr>
        <p:spPr bwMode="auto">
          <a:xfrm>
            <a:off x="827559" y="3000053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51"/>
          <p:cNvCxnSpPr>
            <a:cxnSpLocks noChangeShapeType="1"/>
          </p:cNvCxnSpPr>
          <p:nvPr/>
        </p:nvCxnSpPr>
        <p:spPr bwMode="auto">
          <a:xfrm flipV="1">
            <a:off x="827559" y="2208053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Freeform 156"/>
          <p:cNvSpPr>
            <a:spLocks/>
          </p:cNvSpPr>
          <p:nvPr/>
        </p:nvSpPr>
        <p:spPr bwMode="auto">
          <a:xfrm flipV="1">
            <a:off x="827584" y="2406599"/>
            <a:ext cx="1479550" cy="596900"/>
          </a:xfrm>
          <a:custGeom>
            <a:avLst/>
            <a:gdLst>
              <a:gd name="T0" fmla="*/ 0 w 3351"/>
              <a:gd name="T1" fmla="*/ 2147483647 h 942"/>
              <a:gd name="T2" fmla="*/ 2147483647 w 3351"/>
              <a:gd name="T3" fmla="*/ 2147483647 h 942"/>
              <a:gd name="T4" fmla="*/ 2147483647 w 3351"/>
              <a:gd name="T5" fmla="*/ 0 h 942"/>
              <a:gd name="T6" fmla="*/ 2147483647 w 3351"/>
              <a:gd name="T7" fmla="*/ 0 h 9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51" h="942">
                <a:moveTo>
                  <a:pt x="0" y="942"/>
                </a:moveTo>
                <a:lnTo>
                  <a:pt x="959" y="942"/>
                </a:lnTo>
                <a:lnTo>
                  <a:pt x="2587" y="0"/>
                </a:lnTo>
                <a:lnTo>
                  <a:pt x="3351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72" name="Přímá spojnice 71"/>
          <p:cNvCxnSpPr/>
          <p:nvPr/>
        </p:nvCxnSpPr>
        <p:spPr bwMode="auto">
          <a:xfrm flipV="1">
            <a:off x="838200" y="2406599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AutoShape 150"/>
          <p:cNvCxnSpPr>
            <a:cxnSpLocks noChangeShapeType="1"/>
          </p:cNvCxnSpPr>
          <p:nvPr/>
        </p:nvCxnSpPr>
        <p:spPr bwMode="auto">
          <a:xfrm>
            <a:off x="850801" y="5498180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51"/>
          <p:cNvCxnSpPr>
            <a:cxnSpLocks noChangeShapeType="1"/>
          </p:cNvCxnSpPr>
          <p:nvPr/>
        </p:nvCxnSpPr>
        <p:spPr bwMode="auto">
          <a:xfrm flipV="1">
            <a:off x="850801" y="4706180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Freeform 224"/>
          <p:cNvSpPr>
            <a:spLocks/>
          </p:cNvSpPr>
          <p:nvPr/>
        </p:nvSpPr>
        <p:spPr bwMode="auto">
          <a:xfrm>
            <a:off x="847702" y="4899397"/>
            <a:ext cx="1398587" cy="598488"/>
          </a:xfrm>
          <a:custGeom>
            <a:avLst/>
            <a:gdLst>
              <a:gd name="T0" fmla="*/ 0 w 3493"/>
              <a:gd name="T1" fmla="*/ 2147483647 h 942"/>
              <a:gd name="T2" fmla="*/ 2147483647 w 3493"/>
              <a:gd name="T3" fmla="*/ 2147483647 h 942"/>
              <a:gd name="T4" fmla="*/ 2147483647 w 3493"/>
              <a:gd name="T5" fmla="*/ 0 h 942"/>
              <a:gd name="T6" fmla="*/ 2147483647 w 3493"/>
              <a:gd name="T7" fmla="*/ 2147483647 h 942"/>
              <a:gd name="T8" fmla="*/ 2147483647 w 3493"/>
              <a:gd name="T9" fmla="*/ 2147483647 h 9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3" h="942">
                <a:moveTo>
                  <a:pt x="0" y="940"/>
                </a:moveTo>
                <a:lnTo>
                  <a:pt x="839" y="940"/>
                </a:lnTo>
                <a:lnTo>
                  <a:pt x="1528" y="0"/>
                </a:lnTo>
                <a:lnTo>
                  <a:pt x="2867" y="942"/>
                </a:lnTo>
                <a:lnTo>
                  <a:pt x="3493" y="942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79" name="Přímá spojnice 78"/>
          <p:cNvCxnSpPr/>
          <p:nvPr/>
        </p:nvCxnSpPr>
        <p:spPr bwMode="auto">
          <a:xfrm flipV="1">
            <a:off x="861442" y="4909489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AutoShape 151"/>
          <p:cNvCxnSpPr>
            <a:cxnSpLocks noChangeShapeType="1"/>
          </p:cNvCxnSpPr>
          <p:nvPr/>
        </p:nvCxnSpPr>
        <p:spPr bwMode="auto">
          <a:xfrm flipV="1">
            <a:off x="5192973" y="2198527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Přímá spojnice 81"/>
          <p:cNvCxnSpPr/>
          <p:nvPr/>
        </p:nvCxnSpPr>
        <p:spPr bwMode="auto">
          <a:xfrm flipV="1">
            <a:off x="5203614" y="2392310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AutoShape 151"/>
          <p:cNvCxnSpPr>
            <a:cxnSpLocks noChangeShapeType="1"/>
          </p:cNvCxnSpPr>
          <p:nvPr/>
        </p:nvCxnSpPr>
        <p:spPr bwMode="auto">
          <a:xfrm flipV="1">
            <a:off x="5217795" y="4710943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Přímá spojnice 84"/>
          <p:cNvCxnSpPr/>
          <p:nvPr/>
        </p:nvCxnSpPr>
        <p:spPr bwMode="auto">
          <a:xfrm flipV="1">
            <a:off x="5228436" y="4914252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 Box 152"/>
          <p:cNvSpPr txBox="1">
            <a:spLocks noChangeArrowheads="1"/>
          </p:cNvSpPr>
          <p:nvPr/>
        </p:nvSpPr>
        <p:spPr bwMode="auto">
          <a:xfrm>
            <a:off x="5790216" y="468191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8" name="Text Box 152"/>
          <p:cNvSpPr txBox="1">
            <a:spLocks noChangeArrowheads="1"/>
          </p:cNvSpPr>
          <p:nvPr/>
        </p:nvSpPr>
        <p:spPr bwMode="auto">
          <a:xfrm>
            <a:off x="1441154" y="4678735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9" name="Text Box 152"/>
          <p:cNvSpPr txBox="1">
            <a:spLocks noChangeArrowheads="1"/>
          </p:cNvSpPr>
          <p:nvPr/>
        </p:nvSpPr>
        <p:spPr bwMode="auto">
          <a:xfrm>
            <a:off x="5798776" y="2126927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0" name="Text Box 152"/>
          <p:cNvSpPr txBox="1">
            <a:spLocks noChangeArrowheads="1"/>
          </p:cNvSpPr>
          <p:nvPr/>
        </p:nvSpPr>
        <p:spPr bwMode="auto">
          <a:xfrm>
            <a:off x="1441450" y="2173235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3" name="Skupina 92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5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96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98" name="Zaoblený obdélník 9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99" name="TextovéPole 98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Nejpoužívanější tvary funkce příslušnosti</a:t>
            </a:r>
          </a:p>
        </p:txBody>
      </p:sp>
      <p:sp>
        <p:nvSpPr>
          <p:cNvPr id="101" name="Rectangle 23"/>
          <p:cNvSpPr>
            <a:spLocks noChangeArrowheads="1"/>
          </p:cNvSpPr>
          <p:nvPr/>
        </p:nvSpPr>
        <p:spPr bwMode="auto">
          <a:xfrm>
            <a:off x="252413" y="1382584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L-funkce</a:t>
            </a:r>
          </a:p>
        </p:txBody>
      </p:sp>
      <p:sp>
        <p:nvSpPr>
          <p:cNvPr id="102" name="Rectangle 23"/>
          <p:cNvSpPr>
            <a:spLocks noChangeArrowheads="1"/>
          </p:cNvSpPr>
          <p:nvPr/>
        </p:nvSpPr>
        <p:spPr bwMode="auto">
          <a:xfrm>
            <a:off x="4574640" y="1382424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cs-CZ" sz="2000" dirty="0">
                <a:solidFill>
                  <a:srgbClr val="C00000"/>
                </a:solidFill>
              </a:rPr>
              <a:t>Γ-</a:t>
            </a:r>
            <a:r>
              <a:rPr lang="cs-CZ" altLang="cs-CZ" sz="2000" dirty="0">
                <a:solidFill>
                  <a:srgbClr val="C00000"/>
                </a:solidFill>
              </a:rPr>
              <a:t>funkce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52000" y="3779832"/>
            <a:ext cx="3389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Trojúhelníková (</a:t>
            </a:r>
            <a:r>
              <a:rPr lang="el-GR" altLang="cs-CZ" sz="2000" dirty="0">
                <a:solidFill>
                  <a:srgbClr val="C00000"/>
                </a:solidFill>
              </a:rPr>
              <a:t>Λ-</a:t>
            </a:r>
            <a:r>
              <a:rPr lang="cs-CZ" altLang="cs-CZ" sz="2000" dirty="0">
                <a:solidFill>
                  <a:srgbClr val="C00000"/>
                </a:solidFill>
              </a:rPr>
              <a:t>funkce) </a:t>
            </a:r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4574680" y="3780040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Lichoběžníková (</a:t>
            </a:r>
            <a:r>
              <a:rPr lang="el-GR" altLang="cs-CZ" sz="2000" dirty="0">
                <a:solidFill>
                  <a:srgbClr val="C00000"/>
                </a:solidFill>
              </a:rPr>
              <a:t>Π-</a:t>
            </a:r>
            <a:r>
              <a:rPr lang="cs-CZ" altLang="cs-CZ" sz="2000" dirty="0">
                <a:solidFill>
                  <a:srgbClr val="C00000"/>
                </a:solidFill>
              </a:rPr>
              <a:t>funkce)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 animBg="1"/>
      <p:bldP spid="12305" grpId="0" animBg="1"/>
      <p:bldP spid="12295" grpId="0"/>
      <p:bldP spid="12296" grpId="0"/>
      <p:bldP spid="12298" grpId="0"/>
      <p:bldP spid="12300" grpId="0"/>
      <p:bldP spid="12301" grpId="0"/>
      <p:bldP spid="12302" grpId="0"/>
      <p:bldP spid="12304" grpId="0"/>
      <p:bldP spid="12306" grpId="0"/>
      <p:bldP spid="12307" grpId="0"/>
      <p:bldP spid="12309" grpId="0"/>
      <p:bldP spid="12310" grpId="0"/>
      <p:bldP spid="12311" grpId="0"/>
      <p:bldP spid="12312" grpId="0"/>
      <p:bldP spid="12313" grpId="0"/>
      <p:bldP spid="12318" grpId="0"/>
      <p:bldP spid="12319" grpId="0"/>
      <p:bldP spid="12326" grpId="0"/>
      <p:bldP spid="12328" grpId="0"/>
      <p:bldP spid="12329" grpId="0"/>
      <p:bldP spid="12332" grpId="0"/>
      <p:bldP spid="12334" grpId="0"/>
      <p:bldP spid="12335" grpId="0"/>
      <p:bldP spid="12336" grpId="0"/>
      <p:bldP spid="12337" grpId="0"/>
      <p:bldP spid="12341" grpId="0"/>
      <p:bldP spid="12343" grpId="0"/>
      <p:bldP spid="12344" grpId="0"/>
      <p:bldP spid="12299" grpId="0" animBg="1"/>
      <p:bldP spid="12315" grpId="0" animBg="1"/>
      <p:bldP spid="87" grpId="0"/>
      <p:bldP spid="88" grpId="0"/>
      <p:bldP spid="89" grpId="0"/>
      <p:bldP spid="90" grpId="0"/>
      <p:bldP spid="101" grpId="0"/>
      <p:bldP spid="102" grpId="0"/>
      <p:bldP spid="104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216"/>
          <p:cNvSpPr txBox="1">
            <a:spLocks noChangeArrowheads="1"/>
          </p:cNvSpPr>
          <p:nvPr/>
        </p:nvSpPr>
        <p:spPr bwMode="auto">
          <a:xfrm>
            <a:off x="2329604" y="470527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cxnSp>
        <p:nvCxnSpPr>
          <p:cNvPr id="112" name="AutoShape 227"/>
          <p:cNvCxnSpPr>
            <a:cxnSpLocks noChangeShapeType="1"/>
          </p:cNvCxnSpPr>
          <p:nvPr/>
        </p:nvCxnSpPr>
        <p:spPr bwMode="auto">
          <a:xfrm>
            <a:off x="3587523" y="5123359"/>
            <a:ext cx="0" cy="576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 Box 228"/>
          <p:cNvSpPr txBox="1">
            <a:spLocks noChangeArrowheads="1"/>
          </p:cNvSpPr>
          <p:nvPr/>
        </p:nvSpPr>
        <p:spPr bwMode="auto">
          <a:xfrm>
            <a:off x="3520843" y="5764425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4" name="Text Box 229"/>
          <p:cNvSpPr txBox="1">
            <a:spLocks noChangeArrowheads="1"/>
          </p:cNvSpPr>
          <p:nvPr/>
        </p:nvSpPr>
        <p:spPr bwMode="auto">
          <a:xfrm>
            <a:off x="3741630" y="5727628"/>
            <a:ext cx="582264" cy="2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c+a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5" name="Text Box 152"/>
          <p:cNvSpPr txBox="1">
            <a:spLocks noChangeArrowheads="1"/>
          </p:cNvSpPr>
          <p:nvPr/>
        </p:nvSpPr>
        <p:spPr bwMode="auto">
          <a:xfrm>
            <a:off x="4355254" y="5729216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6" name="Text Box 155"/>
          <p:cNvSpPr txBox="1">
            <a:spLocks noChangeArrowheads="1"/>
          </p:cNvSpPr>
          <p:nvPr/>
        </p:nvSpPr>
        <p:spPr bwMode="auto">
          <a:xfrm>
            <a:off x="2670917" y="5012187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17" name="Text Box 157"/>
          <p:cNvSpPr txBox="1">
            <a:spLocks noChangeArrowheads="1"/>
          </p:cNvSpPr>
          <p:nvPr/>
        </p:nvSpPr>
        <p:spPr bwMode="auto">
          <a:xfrm>
            <a:off x="2712192" y="570064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18" name="AutoShape 151"/>
          <p:cNvCxnSpPr>
            <a:cxnSpLocks noChangeShapeType="1"/>
          </p:cNvCxnSpPr>
          <p:nvPr/>
        </p:nvCxnSpPr>
        <p:spPr bwMode="auto">
          <a:xfrm flipV="1">
            <a:off x="2862084" y="4910524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150"/>
          <p:cNvCxnSpPr>
            <a:cxnSpLocks noChangeShapeType="1"/>
          </p:cNvCxnSpPr>
          <p:nvPr/>
        </p:nvCxnSpPr>
        <p:spPr bwMode="auto">
          <a:xfrm>
            <a:off x="2866847" y="5702524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 Box 155"/>
          <p:cNvSpPr txBox="1">
            <a:spLocks noChangeArrowheads="1"/>
          </p:cNvSpPr>
          <p:nvPr/>
        </p:nvSpPr>
        <p:spPr bwMode="auto">
          <a:xfrm>
            <a:off x="2344337" y="5213923"/>
            <a:ext cx="454465" cy="37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0,5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8" name="Volný tvar 97"/>
          <p:cNvSpPr/>
          <p:nvPr/>
        </p:nvSpPr>
        <p:spPr>
          <a:xfrm>
            <a:off x="2862681" y="5115208"/>
            <a:ext cx="733277" cy="588481"/>
          </a:xfrm>
          <a:custGeom>
            <a:avLst/>
            <a:gdLst>
              <a:gd name="connsiteX0" fmla="*/ 0 w 400050"/>
              <a:gd name="connsiteY0" fmla="*/ 585788 h 586078"/>
              <a:gd name="connsiteX1" fmla="*/ 119063 w 400050"/>
              <a:gd name="connsiteY1" fmla="*/ 509588 h 586078"/>
              <a:gd name="connsiteX2" fmla="*/ 219075 w 400050"/>
              <a:gd name="connsiteY2" fmla="*/ 114300 h 586078"/>
              <a:gd name="connsiteX3" fmla="*/ 400050 w 400050"/>
              <a:gd name="connsiteY3" fmla="*/ 0 h 58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586078">
                <a:moveTo>
                  <a:pt x="0" y="585788"/>
                </a:moveTo>
                <a:cubicBezTo>
                  <a:pt x="41275" y="586978"/>
                  <a:pt x="82551" y="588169"/>
                  <a:pt x="119063" y="509588"/>
                </a:cubicBezTo>
                <a:cubicBezTo>
                  <a:pt x="155575" y="431007"/>
                  <a:pt x="172244" y="199231"/>
                  <a:pt x="219075" y="114300"/>
                </a:cubicBezTo>
                <a:cubicBezTo>
                  <a:pt x="265906" y="29369"/>
                  <a:pt x="341313" y="3175"/>
                  <a:pt x="40005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cs-CZ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99" name="Volný tvar 98"/>
          <p:cNvSpPr/>
          <p:nvPr/>
        </p:nvSpPr>
        <p:spPr>
          <a:xfrm flipH="1">
            <a:off x="3595958" y="5113833"/>
            <a:ext cx="733277" cy="588481"/>
          </a:xfrm>
          <a:custGeom>
            <a:avLst/>
            <a:gdLst>
              <a:gd name="connsiteX0" fmla="*/ 0 w 400050"/>
              <a:gd name="connsiteY0" fmla="*/ 585788 h 586078"/>
              <a:gd name="connsiteX1" fmla="*/ 119063 w 400050"/>
              <a:gd name="connsiteY1" fmla="*/ 509588 h 586078"/>
              <a:gd name="connsiteX2" fmla="*/ 219075 w 400050"/>
              <a:gd name="connsiteY2" fmla="*/ 114300 h 586078"/>
              <a:gd name="connsiteX3" fmla="*/ 400050 w 400050"/>
              <a:gd name="connsiteY3" fmla="*/ 0 h 58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586078">
                <a:moveTo>
                  <a:pt x="0" y="585788"/>
                </a:moveTo>
                <a:cubicBezTo>
                  <a:pt x="41275" y="586978"/>
                  <a:pt x="82551" y="588169"/>
                  <a:pt x="119063" y="509588"/>
                </a:cubicBezTo>
                <a:cubicBezTo>
                  <a:pt x="155575" y="431007"/>
                  <a:pt x="172244" y="199231"/>
                  <a:pt x="219075" y="114300"/>
                </a:cubicBezTo>
                <a:cubicBezTo>
                  <a:pt x="265906" y="29369"/>
                  <a:pt x="341313" y="3175"/>
                  <a:pt x="40005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119" name="Přímá spojnice 118"/>
          <p:cNvCxnSpPr/>
          <p:nvPr/>
        </p:nvCxnSpPr>
        <p:spPr bwMode="auto">
          <a:xfrm flipV="1">
            <a:off x="2872725" y="5132390"/>
            <a:ext cx="147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AutoShape 223"/>
          <p:cNvCxnSpPr>
            <a:cxnSpLocks noChangeShapeType="1"/>
          </p:cNvCxnSpPr>
          <p:nvPr/>
        </p:nvCxnSpPr>
        <p:spPr bwMode="auto">
          <a:xfrm>
            <a:off x="3169393" y="5410929"/>
            <a:ext cx="1587" cy="288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23"/>
          <p:cNvCxnSpPr>
            <a:cxnSpLocks noChangeShapeType="1"/>
          </p:cNvCxnSpPr>
          <p:nvPr/>
        </p:nvCxnSpPr>
        <p:spPr bwMode="auto">
          <a:xfrm>
            <a:off x="4027022" y="5415689"/>
            <a:ext cx="1587" cy="2880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Text Box 229"/>
          <p:cNvSpPr txBox="1">
            <a:spLocks noChangeArrowheads="1"/>
          </p:cNvSpPr>
          <p:nvPr/>
        </p:nvSpPr>
        <p:spPr bwMode="auto">
          <a:xfrm>
            <a:off x="2876228" y="5733380"/>
            <a:ext cx="582264" cy="2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c-a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 Box 229"/>
              <p:cNvSpPr txBox="1">
                <a:spLocks noChangeArrowheads="1"/>
              </p:cNvSpPr>
              <p:nvPr/>
            </p:nvSpPr>
            <p:spPr bwMode="auto">
              <a:xfrm>
                <a:off x="4311723" y="4835451"/>
                <a:ext cx="1661492" cy="287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Aft>
                    <a:spcPts val="0"/>
                  </a:spcAft>
                  <a:buNone/>
                </a:pPr>
                <a:r>
                  <a:rPr lang="cs-CZ" sz="1600" b="0" dirty="0">
                    <a:latin typeface="Times New Roman"/>
                    <a:ea typeface="Calibri"/>
                    <a:cs typeface="Times New Roman"/>
                  </a:rPr>
                  <a:t>sklon = -</a:t>
                </a:r>
                <a14:m>
                  <m:oMath xmlns:m="http://schemas.openxmlformats.org/officeDocument/2006/math">
                    <m:r>
                      <a:rPr lang="cs-CZ" sz="1600" b="0" i="1">
                        <a:latin typeface="Cambria Math"/>
                        <a:ea typeface="Calibri"/>
                        <a:cs typeface="Times New Roman"/>
                      </a:rPr>
                      <m:t>𝑏</m:t>
                    </m:r>
                  </m:oMath>
                </a14:m>
                <a:r>
                  <a:rPr lang="cs-CZ" sz="1600" b="0" dirty="0">
                    <a:latin typeface="Times New Roman"/>
                    <a:ea typeface="Calibri"/>
                    <a:cs typeface="Times New Roman"/>
                  </a:rPr>
                  <a:t>/(2</a:t>
                </a:r>
                <a14:m>
                  <m:oMath xmlns:m="http://schemas.openxmlformats.org/officeDocument/2006/math">
                    <m:r>
                      <a:rPr lang="cs-CZ" sz="1600" b="0" i="1">
                        <a:latin typeface="Cambria Math"/>
                        <a:ea typeface="Calibri"/>
                        <a:cs typeface="Times New Roman"/>
                      </a:rPr>
                      <m:t>𝑎</m:t>
                    </m:r>
                  </m:oMath>
                </a14:m>
                <a:r>
                  <a:rPr lang="cs-CZ" sz="1600" b="0" dirty="0">
                    <a:latin typeface="Times New Roman"/>
                    <a:ea typeface="Calibri"/>
                    <a:cs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125" name="Text 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1723" y="4835451"/>
                <a:ext cx="1661492" cy="287908"/>
              </a:xfrm>
              <a:prstGeom prst="rect">
                <a:avLst/>
              </a:prstGeom>
              <a:blipFill rotWithShape="1">
                <a:blip r:embed="rId3"/>
                <a:stretch>
                  <a:fillRect t="-14894" b="-361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Přímá spojnice 125"/>
          <p:cNvCxnSpPr/>
          <p:nvPr/>
        </p:nvCxnSpPr>
        <p:spPr>
          <a:xfrm flipH="1">
            <a:off x="4078272" y="5115208"/>
            <a:ext cx="858354" cy="2877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58178"/>
              </p:ext>
            </p:extLst>
          </p:nvPr>
        </p:nvGraphicFramePr>
        <p:xfrm>
          <a:off x="4864617" y="5175972"/>
          <a:ext cx="156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562040" imgH="660240" progId="Equation.DSMT4">
                  <p:embed/>
                </p:oleObj>
              </mc:Choice>
              <mc:Fallback>
                <p:oleObj name="Equation" r:id="rId4" imgW="1562040" imgH="660240" progId="Equation.DSMT4">
                  <p:embed/>
                  <p:pic>
                    <p:nvPicPr>
                      <p:cNvPr id="0" name="Objek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617" y="5175972"/>
                        <a:ext cx="156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1" name="Přímá spojnice 100"/>
          <p:cNvCxnSpPr/>
          <p:nvPr/>
        </p:nvCxnSpPr>
        <p:spPr>
          <a:xfrm flipV="1">
            <a:off x="2867961" y="5407747"/>
            <a:ext cx="1476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52"/>
          <p:cNvSpPr txBox="1">
            <a:spLocks noChangeArrowheads="1"/>
          </p:cNvSpPr>
          <p:nvPr/>
        </p:nvSpPr>
        <p:spPr bwMode="auto">
          <a:xfrm>
            <a:off x="3550400" y="4872249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57" name="Skupina 5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6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2" name="Zaoblený obdélník 6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3" name="TextovéPole 62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 smtClean="0"/>
              <a:t>Spojité funkce </a:t>
            </a:r>
            <a:r>
              <a:rPr lang="cs-CZ" altLang="cs-CZ" sz="2000" dirty="0"/>
              <a:t>příslušnosti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cs-CZ" altLang="cs-CZ" b="0" dirty="0" smtClean="0"/>
              <a:t>využívány například při modelování</a:t>
            </a:r>
            <a:endParaRPr lang="cs-CZ" altLang="cs-CZ" b="0" dirty="0"/>
          </a:p>
        </p:txBody>
      </p:sp>
      <p:sp>
        <p:nvSpPr>
          <p:cNvPr id="66" name="Zaoblený obdélník 65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7" name="AutoShape 150"/>
          <p:cNvCxnSpPr>
            <a:cxnSpLocks noChangeShapeType="1"/>
          </p:cNvCxnSpPr>
          <p:nvPr/>
        </p:nvCxnSpPr>
        <p:spPr bwMode="auto">
          <a:xfrm>
            <a:off x="2845591" y="3384166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Freeform 226"/>
          <p:cNvSpPr>
            <a:spLocks/>
          </p:cNvSpPr>
          <p:nvPr/>
        </p:nvSpPr>
        <p:spPr bwMode="auto">
          <a:xfrm>
            <a:off x="2835399" y="2790441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9" name="Text Box 216"/>
          <p:cNvSpPr txBox="1">
            <a:spLocks noChangeArrowheads="1"/>
          </p:cNvSpPr>
          <p:nvPr/>
        </p:nvSpPr>
        <p:spPr bwMode="auto">
          <a:xfrm>
            <a:off x="2336926" y="2462351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70" name="Text Box 221"/>
          <p:cNvSpPr txBox="1">
            <a:spLocks noChangeArrowheads="1"/>
          </p:cNvSpPr>
          <p:nvPr/>
        </p:nvSpPr>
        <p:spPr bwMode="auto">
          <a:xfrm>
            <a:off x="3035423" y="3409270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" name="Text Box 222"/>
          <p:cNvSpPr txBox="1">
            <a:spLocks noChangeArrowheads="1"/>
          </p:cNvSpPr>
          <p:nvPr/>
        </p:nvSpPr>
        <p:spPr bwMode="auto">
          <a:xfrm>
            <a:off x="3198935" y="3409270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72" name="AutoShape 223"/>
          <p:cNvCxnSpPr>
            <a:cxnSpLocks noChangeShapeType="1"/>
          </p:cNvCxnSpPr>
          <p:nvPr/>
        </p:nvCxnSpPr>
        <p:spPr bwMode="auto">
          <a:xfrm>
            <a:off x="3248148" y="2783795"/>
            <a:ext cx="1587" cy="61118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27"/>
          <p:cNvCxnSpPr>
            <a:cxnSpLocks noChangeShapeType="1"/>
          </p:cNvCxnSpPr>
          <p:nvPr/>
        </p:nvCxnSpPr>
        <p:spPr bwMode="auto">
          <a:xfrm>
            <a:off x="3725988" y="2794908"/>
            <a:ext cx="0" cy="6111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 Box 228"/>
          <p:cNvSpPr txBox="1">
            <a:spLocks noChangeArrowheads="1"/>
          </p:cNvSpPr>
          <p:nvPr/>
        </p:nvSpPr>
        <p:spPr bwMode="auto">
          <a:xfrm>
            <a:off x="3679948" y="3409270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γ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5" name="Text Box 229"/>
          <p:cNvSpPr txBox="1">
            <a:spLocks noChangeArrowheads="1"/>
          </p:cNvSpPr>
          <p:nvPr/>
        </p:nvSpPr>
        <p:spPr bwMode="auto">
          <a:xfrm>
            <a:off x="4040310" y="3409270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δ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6" name="Text Box 152"/>
          <p:cNvSpPr txBox="1">
            <a:spLocks noChangeArrowheads="1"/>
          </p:cNvSpPr>
          <p:nvPr/>
        </p:nvSpPr>
        <p:spPr bwMode="auto">
          <a:xfrm>
            <a:off x="4329235" y="3410858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7" name="Text Box 155"/>
          <p:cNvSpPr txBox="1">
            <a:spLocks noChangeArrowheads="1"/>
          </p:cNvSpPr>
          <p:nvPr/>
        </p:nvSpPr>
        <p:spPr bwMode="auto">
          <a:xfrm>
            <a:off x="2673473" y="2687901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79" name="Text Box 157"/>
          <p:cNvSpPr txBox="1">
            <a:spLocks noChangeArrowheads="1"/>
          </p:cNvSpPr>
          <p:nvPr/>
        </p:nvSpPr>
        <p:spPr bwMode="auto">
          <a:xfrm>
            <a:off x="2686173" y="3301168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80" name="Objek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047663"/>
              </p:ext>
            </p:extLst>
          </p:nvPr>
        </p:nvGraphicFramePr>
        <p:xfrm>
          <a:off x="4425158" y="2158419"/>
          <a:ext cx="2006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6" imgW="2006280" imgH="1815840" progId="Equation.DSMT4">
                  <p:embed/>
                </p:oleObj>
              </mc:Choice>
              <mc:Fallback>
                <p:oleObj name="Equation" r:id="rId6" imgW="2006280" imgH="1815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8" y="2158419"/>
                        <a:ext cx="20066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AutoShape 151"/>
          <p:cNvCxnSpPr>
            <a:cxnSpLocks noChangeShapeType="1"/>
          </p:cNvCxnSpPr>
          <p:nvPr/>
        </p:nvCxnSpPr>
        <p:spPr bwMode="auto">
          <a:xfrm flipV="1">
            <a:off x="2836065" y="2592166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Přímá spojnice 81"/>
          <p:cNvCxnSpPr/>
          <p:nvPr/>
        </p:nvCxnSpPr>
        <p:spPr bwMode="auto">
          <a:xfrm flipV="1">
            <a:off x="2846706" y="2795475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 Box 152"/>
          <p:cNvSpPr txBox="1">
            <a:spLocks noChangeArrowheads="1"/>
          </p:cNvSpPr>
          <p:nvPr/>
        </p:nvSpPr>
        <p:spPr bwMode="auto">
          <a:xfrm>
            <a:off x="3408486" y="2563133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2192950" y="1661263"/>
            <a:ext cx="3518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Lichoběžníková (</a:t>
            </a:r>
            <a:r>
              <a:rPr lang="el-GR" altLang="cs-CZ" sz="2000" dirty="0">
                <a:solidFill>
                  <a:srgbClr val="C00000"/>
                </a:solidFill>
              </a:rPr>
              <a:t>Π-</a:t>
            </a:r>
            <a:r>
              <a:rPr lang="cs-CZ" altLang="cs-CZ" sz="2000" dirty="0">
                <a:solidFill>
                  <a:srgbClr val="C00000"/>
                </a:solidFill>
              </a:rPr>
              <a:t>funkce) </a:t>
            </a: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2192400" y="4220736"/>
            <a:ext cx="21387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Zvonová funkce</a:t>
            </a:r>
          </a:p>
        </p:txBody>
      </p:sp>
    </p:spTree>
    <p:extLst>
      <p:ext uri="{BB962C8B-B14F-4D97-AF65-F5344CB8AC3E}">
        <p14:creationId xmlns:p14="http://schemas.microsoft.com/office/powerpoint/2010/main" val="20734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115" grpId="0"/>
      <p:bldP spid="116" grpId="0"/>
      <p:bldP spid="117" grpId="0"/>
      <p:bldP spid="122" grpId="0"/>
      <p:bldP spid="98" grpId="0" animBg="1"/>
      <p:bldP spid="99" grpId="0" animBg="1"/>
      <p:bldP spid="124" grpId="0"/>
      <p:bldP spid="125" grpId="0"/>
      <p:bldP spid="52" grpId="0"/>
      <p:bldP spid="68" grpId="0" animBg="1"/>
      <p:bldP spid="69" grpId="0"/>
      <p:bldP spid="70" grpId="0"/>
      <p:bldP spid="71" grpId="0"/>
      <p:bldP spid="74" grpId="0"/>
      <p:bldP spid="75" grpId="0"/>
      <p:bldP spid="76" grpId="0"/>
      <p:bldP spid="77" grpId="0"/>
      <p:bldP spid="79" grpId="0"/>
      <p:bldP spid="86" grpId="0"/>
      <p:bldP spid="87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římá spojnice 3"/>
          <p:cNvCxnSpPr/>
          <p:nvPr/>
        </p:nvCxnSpPr>
        <p:spPr bwMode="auto">
          <a:xfrm>
            <a:off x="5425054" y="1582075"/>
            <a:ext cx="90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AutoShape 150"/>
          <p:cNvCxnSpPr>
            <a:cxnSpLocks noChangeShapeType="1"/>
          </p:cNvCxnSpPr>
          <p:nvPr/>
        </p:nvCxnSpPr>
        <p:spPr bwMode="auto">
          <a:xfrm>
            <a:off x="5170136" y="2189312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Freeform 226"/>
          <p:cNvSpPr>
            <a:spLocks/>
          </p:cNvSpPr>
          <p:nvPr/>
        </p:nvSpPr>
        <p:spPr bwMode="auto">
          <a:xfrm>
            <a:off x="5159944" y="1595587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1" name="Text Box 216"/>
          <p:cNvSpPr txBox="1">
            <a:spLocks noChangeArrowheads="1"/>
          </p:cNvSpPr>
          <p:nvPr/>
        </p:nvSpPr>
        <p:spPr bwMode="auto">
          <a:xfrm>
            <a:off x="4771245" y="1268760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2312" name="Text Box 221"/>
          <p:cNvSpPr txBox="1">
            <a:spLocks noChangeArrowheads="1"/>
          </p:cNvSpPr>
          <p:nvPr/>
        </p:nvSpPr>
        <p:spPr bwMode="auto">
          <a:xfrm>
            <a:off x="4996430" y="1893918"/>
            <a:ext cx="139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41" name="Text Box 152"/>
          <p:cNvSpPr txBox="1">
            <a:spLocks noChangeArrowheads="1"/>
          </p:cNvSpPr>
          <p:nvPr/>
        </p:nvSpPr>
        <p:spPr bwMode="auto">
          <a:xfrm>
            <a:off x="6653780" y="2216004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43" name="Text Box 155"/>
          <p:cNvSpPr txBox="1">
            <a:spLocks noChangeArrowheads="1"/>
          </p:cNvSpPr>
          <p:nvPr/>
        </p:nvSpPr>
        <p:spPr bwMode="auto">
          <a:xfrm>
            <a:off x="4998018" y="1508599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344" name="Text Box 157"/>
          <p:cNvSpPr txBox="1">
            <a:spLocks noChangeArrowheads="1"/>
          </p:cNvSpPr>
          <p:nvPr/>
        </p:nvSpPr>
        <p:spPr bwMode="auto">
          <a:xfrm>
            <a:off x="5010718" y="2081364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84" name="AutoShape 151"/>
          <p:cNvCxnSpPr>
            <a:cxnSpLocks noChangeShapeType="1"/>
          </p:cNvCxnSpPr>
          <p:nvPr/>
        </p:nvCxnSpPr>
        <p:spPr bwMode="auto">
          <a:xfrm flipV="1">
            <a:off x="5160610" y="1397312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Přímá spojnice 50"/>
          <p:cNvCxnSpPr/>
          <p:nvPr/>
        </p:nvCxnSpPr>
        <p:spPr bwMode="auto">
          <a:xfrm flipV="1">
            <a:off x="5166409" y="2028408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Přímá spojnice 84"/>
          <p:cNvCxnSpPr/>
          <p:nvPr/>
        </p:nvCxnSpPr>
        <p:spPr bwMode="auto">
          <a:xfrm flipV="1">
            <a:off x="5171251" y="1595858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AutoShape 150"/>
          <p:cNvCxnSpPr>
            <a:cxnSpLocks noChangeShapeType="1"/>
          </p:cNvCxnSpPr>
          <p:nvPr/>
        </p:nvCxnSpPr>
        <p:spPr bwMode="auto">
          <a:xfrm>
            <a:off x="5160408" y="3515370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216"/>
          <p:cNvSpPr txBox="1">
            <a:spLocks noChangeArrowheads="1"/>
          </p:cNvSpPr>
          <p:nvPr/>
        </p:nvSpPr>
        <p:spPr bwMode="auto">
          <a:xfrm>
            <a:off x="4788024" y="2564904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41" name="Text Box 152"/>
          <p:cNvSpPr txBox="1">
            <a:spLocks noChangeArrowheads="1"/>
          </p:cNvSpPr>
          <p:nvPr/>
        </p:nvSpPr>
        <p:spPr bwMode="auto">
          <a:xfrm>
            <a:off x="6622782" y="361407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2" name="Text Box 155"/>
          <p:cNvSpPr txBox="1">
            <a:spLocks noChangeArrowheads="1"/>
          </p:cNvSpPr>
          <p:nvPr/>
        </p:nvSpPr>
        <p:spPr bwMode="auto">
          <a:xfrm>
            <a:off x="4988290" y="2834657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Text Box 157"/>
          <p:cNvSpPr txBox="1">
            <a:spLocks noChangeArrowheads="1"/>
          </p:cNvSpPr>
          <p:nvPr/>
        </p:nvSpPr>
        <p:spPr bwMode="auto">
          <a:xfrm>
            <a:off x="5000990" y="3407422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44" name="AutoShape 151"/>
          <p:cNvCxnSpPr>
            <a:cxnSpLocks noChangeShapeType="1"/>
          </p:cNvCxnSpPr>
          <p:nvPr/>
        </p:nvCxnSpPr>
        <p:spPr bwMode="auto">
          <a:xfrm flipV="1">
            <a:off x="5150882" y="2723370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Freeform 226"/>
          <p:cNvSpPr>
            <a:spLocks/>
          </p:cNvSpPr>
          <p:nvPr/>
        </p:nvSpPr>
        <p:spPr bwMode="auto">
          <a:xfrm>
            <a:off x="5150216" y="2921645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50" name="AutoShape 150"/>
          <p:cNvCxnSpPr>
            <a:cxnSpLocks noChangeShapeType="1"/>
          </p:cNvCxnSpPr>
          <p:nvPr/>
        </p:nvCxnSpPr>
        <p:spPr bwMode="auto">
          <a:xfrm>
            <a:off x="5136594" y="4811514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16"/>
          <p:cNvSpPr txBox="1">
            <a:spLocks noChangeArrowheads="1"/>
          </p:cNvSpPr>
          <p:nvPr/>
        </p:nvSpPr>
        <p:spPr bwMode="auto">
          <a:xfrm>
            <a:off x="4716016" y="386104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58" name="Text Box 152"/>
          <p:cNvSpPr txBox="1">
            <a:spLocks noChangeArrowheads="1"/>
          </p:cNvSpPr>
          <p:nvPr/>
        </p:nvSpPr>
        <p:spPr bwMode="auto">
          <a:xfrm>
            <a:off x="6620238" y="4941168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9" name="Text Box 155"/>
          <p:cNvSpPr txBox="1">
            <a:spLocks noChangeArrowheads="1"/>
          </p:cNvSpPr>
          <p:nvPr/>
        </p:nvSpPr>
        <p:spPr bwMode="auto">
          <a:xfrm>
            <a:off x="4964476" y="4130801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Text Box 157"/>
          <p:cNvSpPr txBox="1">
            <a:spLocks noChangeArrowheads="1"/>
          </p:cNvSpPr>
          <p:nvPr/>
        </p:nvSpPr>
        <p:spPr bwMode="auto">
          <a:xfrm>
            <a:off x="4977176" y="4703566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61" name="AutoShape 151"/>
          <p:cNvCxnSpPr>
            <a:cxnSpLocks noChangeShapeType="1"/>
          </p:cNvCxnSpPr>
          <p:nvPr/>
        </p:nvCxnSpPr>
        <p:spPr bwMode="auto">
          <a:xfrm flipV="1">
            <a:off x="5127068" y="4019514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Freeform 226"/>
          <p:cNvSpPr>
            <a:spLocks/>
          </p:cNvSpPr>
          <p:nvPr/>
        </p:nvSpPr>
        <p:spPr bwMode="auto">
          <a:xfrm>
            <a:off x="5126402" y="4217789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092503"/>
              </p:ext>
            </p:extLst>
          </p:nvPr>
        </p:nvGraphicFramePr>
        <p:xfrm>
          <a:off x="720000" y="4272136"/>
          <a:ext cx="231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2311200" imgH="380880" progId="Equation.DSMT4">
                  <p:embed/>
                </p:oleObj>
              </mc:Choice>
              <mc:Fallback>
                <p:oleObj name="Equation" r:id="rId3" imgW="2311200" imgH="38088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272136"/>
                        <a:ext cx="2311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50582"/>
              </p:ext>
            </p:extLst>
          </p:nvPr>
        </p:nvGraphicFramePr>
        <p:xfrm>
          <a:off x="720000" y="2996952"/>
          <a:ext cx="245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2450880" imgH="380880" progId="Equation.DSMT4">
                  <p:embed/>
                </p:oleObj>
              </mc:Choice>
              <mc:Fallback>
                <p:oleObj name="Equation" r:id="rId5" imgW="2450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996952"/>
                        <a:ext cx="2451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44723"/>
              </p:ext>
            </p:extLst>
          </p:nvPr>
        </p:nvGraphicFramePr>
        <p:xfrm>
          <a:off x="720000" y="1556792"/>
          <a:ext cx="311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3111480" imgH="380880" progId="Equation.DSMT4">
                  <p:embed/>
                </p:oleObj>
              </mc:Choice>
              <mc:Fallback>
                <p:oleObj name="Equation" r:id="rId7" imgW="3111480" imgH="380880" progId="Equation.DSMT4">
                  <p:embed/>
                  <p:pic>
                    <p:nvPicPr>
                      <p:cNvPr id="0" name="Objek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556792"/>
                        <a:ext cx="3111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78387"/>
              </p:ext>
            </p:extLst>
          </p:nvPr>
        </p:nvGraphicFramePr>
        <p:xfrm>
          <a:off x="720000" y="1988840"/>
          <a:ext cx="311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9" imgW="3111480" imgH="380880" progId="Equation.DSMT4">
                  <p:embed/>
                </p:oleObj>
              </mc:Choice>
              <mc:Fallback>
                <p:oleObj name="Equation" r:id="rId9" imgW="3111480" imgH="380880" progId="Equation.DSMT4">
                  <p:embed/>
                  <p:pic>
                    <p:nvPicPr>
                      <p:cNvPr id="0" name="Objek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988840"/>
                        <a:ext cx="3111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Přímá spojnice 56"/>
          <p:cNvCxnSpPr/>
          <p:nvPr/>
        </p:nvCxnSpPr>
        <p:spPr bwMode="auto">
          <a:xfrm>
            <a:off x="5148501" y="3519138"/>
            <a:ext cx="25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Přímá spojnice 44"/>
          <p:cNvCxnSpPr/>
          <p:nvPr/>
        </p:nvCxnSpPr>
        <p:spPr bwMode="auto">
          <a:xfrm flipV="1">
            <a:off x="5384923" y="2903366"/>
            <a:ext cx="0" cy="61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Přímá spojnice 33"/>
          <p:cNvCxnSpPr/>
          <p:nvPr/>
        </p:nvCxnSpPr>
        <p:spPr bwMode="auto">
          <a:xfrm>
            <a:off x="5370453" y="2908133"/>
            <a:ext cx="105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Přímá spojnice 63"/>
          <p:cNvCxnSpPr/>
          <p:nvPr/>
        </p:nvCxnSpPr>
        <p:spPr bwMode="auto">
          <a:xfrm>
            <a:off x="6394433" y="3517752"/>
            <a:ext cx="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Přímá spojnice 45"/>
          <p:cNvCxnSpPr/>
          <p:nvPr/>
        </p:nvCxnSpPr>
        <p:spPr bwMode="auto">
          <a:xfrm flipV="1">
            <a:off x="6407324" y="2908133"/>
            <a:ext cx="0" cy="61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Přímá spojnice 47"/>
          <p:cNvCxnSpPr/>
          <p:nvPr/>
        </p:nvCxnSpPr>
        <p:spPr bwMode="auto">
          <a:xfrm flipV="1">
            <a:off x="5161523" y="2921916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Přímá spojnice 52"/>
          <p:cNvCxnSpPr/>
          <p:nvPr/>
        </p:nvCxnSpPr>
        <p:spPr bwMode="auto">
          <a:xfrm>
            <a:off x="5125466" y="4817662"/>
            <a:ext cx="42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Přímá spojnice 51"/>
          <p:cNvCxnSpPr/>
          <p:nvPr/>
        </p:nvCxnSpPr>
        <p:spPr bwMode="auto">
          <a:xfrm>
            <a:off x="6025893" y="4816273"/>
            <a:ext cx="475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Přímá spojnice 62"/>
          <p:cNvCxnSpPr/>
          <p:nvPr/>
        </p:nvCxnSpPr>
        <p:spPr bwMode="auto">
          <a:xfrm flipV="1">
            <a:off x="6037758" y="4203890"/>
            <a:ext cx="0" cy="61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Přímá spojnice 61"/>
          <p:cNvCxnSpPr/>
          <p:nvPr/>
        </p:nvCxnSpPr>
        <p:spPr bwMode="auto">
          <a:xfrm flipV="1">
            <a:off x="5538465" y="4199510"/>
            <a:ext cx="0" cy="61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Přímá spojnice 48"/>
          <p:cNvCxnSpPr/>
          <p:nvPr/>
        </p:nvCxnSpPr>
        <p:spPr bwMode="auto">
          <a:xfrm>
            <a:off x="5528884" y="4201894"/>
            <a:ext cx="518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Skupina 71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7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7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77" name="Zaoblený obdélník 7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9" name="TextovéPole 78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</a:t>
            </a:r>
            <a:r>
              <a:rPr lang="cs-CZ" altLang="cs-CZ" sz="2000" dirty="0"/>
              <a:t>pojmy</a:t>
            </a:r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auto">
          <a:xfrm>
            <a:off x="252000" y="1166560"/>
            <a:ext cx="867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cs-CZ" sz="2000" dirty="0">
                <a:solidFill>
                  <a:srgbClr val="C00000"/>
                </a:solidFill>
              </a:rPr>
              <a:t>α-</a:t>
            </a:r>
            <a:r>
              <a:rPr lang="cs-CZ" altLang="cs-CZ" sz="2000" dirty="0">
                <a:solidFill>
                  <a:srgbClr val="C00000"/>
                </a:solidFill>
              </a:rPr>
              <a:t>řez </a:t>
            </a: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52000" y="2564904"/>
            <a:ext cx="2776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Nosič fuzzy množiny 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52000" y="3789040"/>
            <a:ext cx="27767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sz="2000" dirty="0">
                <a:solidFill>
                  <a:srgbClr val="C00000"/>
                </a:solidFill>
              </a:rPr>
              <a:t>Jádro fuzzy množiny 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cxnSp>
        <p:nvCxnSpPr>
          <p:cNvPr id="65" name="Přímá spojnice 64"/>
          <p:cNvCxnSpPr/>
          <p:nvPr/>
        </p:nvCxnSpPr>
        <p:spPr bwMode="auto">
          <a:xfrm flipV="1">
            <a:off x="5137709" y="4218060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Přímá spojnice 2"/>
          <p:cNvCxnSpPr/>
          <p:nvPr/>
        </p:nvCxnSpPr>
        <p:spPr bwMode="auto">
          <a:xfrm flipV="1">
            <a:off x="5434581" y="1577308"/>
            <a:ext cx="0" cy="61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Přímá spojnice 32"/>
          <p:cNvCxnSpPr/>
          <p:nvPr/>
        </p:nvCxnSpPr>
        <p:spPr bwMode="auto">
          <a:xfrm flipV="1">
            <a:off x="5157168" y="2195460"/>
            <a:ext cx="288000" cy="9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Přímá spojnice 53"/>
          <p:cNvCxnSpPr/>
          <p:nvPr/>
        </p:nvCxnSpPr>
        <p:spPr bwMode="auto">
          <a:xfrm flipV="1">
            <a:off x="6309011" y="1582075"/>
            <a:ext cx="0" cy="61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Přímá spojnice 5"/>
          <p:cNvCxnSpPr/>
          <p:nvPr/>
        </p:nvCxnSpPr>
        <p:spPr bwMode="auto">
          <a:xfrm>
            <a:off x="6299486" y="2194071"/>
            <a:ext cx="25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252000" y="5096161"/>
            <a:ext cx="2108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sz="2000" dirty="0">
                <a:solidFill>
                  <a:srgbClr val="C00000"/>
                </a:solidFill>
              </a:rPr>
              <a:t>Fuzzy singleton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10653"/>
              </p:ext>
            </p:extLst>
          </p:nvPr>
        </p:nvGraphicFramePr>
        <p:xfrm>
          <a:off x="720000" y="5552024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1" imgW="2273040" imgH="406080" progId="Equation.DSMT4">
                  <p:embed/>
                </p:oleObj>
              </mc:Choice>
              <mc:Fallback>
                <p:oleObj name="Equation" r:id="rId11" imgW="2273040" imgH="406080" progId="Equation.DSMT4">
                  <p:embed/>
                  <p:pic>
                    <p:nvPicPr>
                      <p:cNvPr id="0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5552024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AutoShape 150"/>
          <p:cNvCxnSpPr>
            <a:cxnSpLocks noChangeShapeType="1"/>
          </p:cNvCxnSpPr>
          <p:nvPr/>
        </p:nvCxnSpPr>
        <p:spPr bwMode="auto">
          <a:xfrm>
            <a:off x="5159483" y="622199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152"/>
          <p:cNvSpPr txBox="1">
            <a:spLocks noChangeArrowheads="1"/>
          </p:cNvSpPr>
          <p:nvPr/>
        </p:nvSpPr>
        <p:spPr bwMode="auto">
          <a:xfrm>
            <a:off x="6643127" y="6248687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0" name="Text Box 155"/>
          <p:cNvSpPr txBox="1">
            <a:spLocks noChangeArrowheads="1"/>
          </p:cNvSpPr>
          <p:nvPr/>
        </p:nvSpPr>
        <p:spPr bwMode="auto">
          <a:xfrm>
            <a:off x="4987365" y="554128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1" name="Text Box 157"/>
          <p:cNvSpPr txBox="1">
            <a:spLocks noChangeArrowheads="1"/>
          </p:cNvSpPr>
          <p:nvPr/>
        </p:nvSpPr>
        <p:spPr bwMode="auto">
          <a:xfrm>
            <a:off x="5000065" y="611404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92" name="AutoShape 151"/>
          <p:cNvCxnSpPr>
            <a:cxnSpLocks noChangeShapeType="1"/>
          </p:cNvCxnSpPr>
          <p:nvPr/>
        </p:nvCxnSpPr>
        <p:spPr bwMode="auto">
          <a:xfrm flipV="1">
            <a:off x="5149957" y="542999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152"/>
          <p:cNvSpPr txBox="1">
            <a:spLocks noChangeArrowheads="1"/>
          </p:cNvSpPr>
          <p:nvPr/>
        </p:nvSpPr>
        <p:spPr bwMode="auto">
          <a:xfrm>
            <a:off x="5731820" y="5393967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4" name="Text Box 216"/>
          <p:cNvSpPr txBox="1">
            <a:spLocks noChangeArrowheads="1"/>
          </p:cNvSpPr>
          <p:nvPr/>
        </p:nvSpPr>
        <p:spPr bwMode="auto">
          <a:xfrm>
            <a:off x="4688584" y="5301443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cxnSp>
        <p:nvCxnSpPr>
          <p:cNvPr id="95" name="Přímá spojnice 94"/>
          <p:cNvCxnSpPr/>
          <p:nvPr/>
        </p:nvCxnSpPr>
        <p:spPr bwMode="auto">
          <a:xfrm flipH="1" flipV="1">
            <a:off x="5153499" y="6214061"/>
            <a:ext cx="14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římá spojnice 95"/>
          <p:cNvCxnSpPr/>
          <p:nvPr/>
        </p:nvCxnSpPr>
        <p:spPr bwMode="auto">
          <a:xfrm flipV="1">
            <a:off x="5779681" y="5624344"/>
            <a:ext cx="0" cy="54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Přímá spojnice 96"/>
          <p:cNvCxnSpPr/>
          <p:nvPr/>
        </p:nvCxnSpPr>
        <p:spPr bwMode="auto">
          <a:xfrm flipV="1">
            <a:off x="5777561" y="6196061"/>
            <a:ext cx="0" cy="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Přímá spojnice 97"/>
          <p:cNvCxnSpPr/>
          <p:nvPr/>
        </p:nvCxnSpPr>
        <p:spPr bwMode="auto">
          <a:xfrm flipV="1">
            <a:off x="5160598" y="562854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 Box 152"/>
          <p:cNvSpPr txBox="1">
            <a:spLocks noChangeArrowheads="1"/>
          </p:cNvSpPr>
          <p:nvPr/>
        </p:nvSpPr>
        <p:spPr bwMode="auto">
          <a:xfrm>
            <a:off x="5731819" y="6248687"/>
            <a:ext cx="257261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i="1" baseline="30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 animBg="1"/>
      <p:bldP spid="12311" grpId="0"/>
      <p:bldP spid="12312" grpId="0"/>
      <p:bldP spid="12341" grpId="0"/>
      <p:bldP spid="12343" grpId="0"/>
      <p:bldP spid="12344" grpId="0"/>
      <p:bldP spid="39" grpId="0"/>
      <p:bldP spid="41" grpId="0"/>
      <p:bldP spid="42" grpId="0"/>
      <p:bldP spid="43" grpId="0"/>
      <p:bldP spid="38" grpId="0" animBg="1"/>
      <p:bldP spid="56" grpId="0"/>
      <p:bldP spid="58" grpId="0"/>
      <p:bldP spid="59" grpId="0"/>
      <p:bldP spid="60" grpId="0"/>
      <p:bldP spid="55" grpId="0" animBg="1"/>
      <p:bldP spid="81" grpId="0"/>
      <p:bldP spid="82" grpId="0"/>
      <p:bldP spid="86" grpId="0"/>
      <p:bldP spid="87" grpId="0"/>
      <p:bldP spid="89" grpId="0"/>
      <p:bldP spid="90" grpId="0"/>
      <p:bldP spid="91" grpId="0"/>
      <p:bldP spid="93" grpId="0"/>
      <p:bldP spid="94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Zaoblený obdélník 120"/>
          <p:cNvSpPr/>
          <p:nvPr/>
        </p:nvSpPr>
        <p:spPr bwMode="auto">
          <a:xfrm>
            <a:off x="364472" y="2576502"/>
            <a:ext cx="8393136" cy="12719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4" name="AutoShape 150"/>
          <p:cNvCxnSpPr>
            <a:cxnSpLocks noChangeShapeType="1"/>
          </p:cNvCxnSpPr>
          <p:nvPr/>
        </p:nvCxnSpPr>
        <p:spPr bwMode="auto">
          <a:xfrm>
            <a:off x="5161107" y="216039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Freeform 226"/>
          <p:cNvSpPr>
            <a:spLocks/>
          </p:cNvSpPr>
          <p:nvPr/>
        </p:nvSpPr>
        <p:spPr bwMode="auto">
          <a:xfrm>
            <a:off x="5150915" y="1566670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1" name="Text Box 152"/>
          <p:cNvSpPr txBox="1">
            <a:spLocks noChangeArrowheads="1"/>
          </p:cNvSpPr>
          <p:nvPr/>
        </p:nvSpPr>
        <p:spPr bwMode="auto">
          <a:xfrm>
            <a:off x="6644751" y="2187087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2" name="Text Box 155"/>
          <p:cNvSpPr txBox="1">
            <a:spLocks noChangeArrowheads="1"/>
          </p:cNvSpPr>
          <p:nvPr/>
        </p:nvSpPr>
        <p:spPr bwMode="auto">
          <a:xfrm>
            <a:off x="4988989" y="147968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73" name="Text Box 157"/>
          <p:cNvSpPr txBox="1">
            <a:spLocks noChangeArrowheads="1"/>
          </p:cNvSpPr>
          <p:nvPr/>
        </p:nvSpPr>
        <p:spPr bwMode="auto">
          <a:xfrm>
            <a:off x="5001689" y="205244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74" name="AutoShape 151"/>
          <p:cNvCxnSpPr>
            <a:cxnSpLocks noChangeShapeType="1"/>
          </p:cNvCxnSpPr>
          <p:nvPr/>
        </p:nvCxnSpPr>
        <p:spPr bwMode="auto">
          <a:xfrm flipV="1">
            <a:off x="5151581" y="136839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Přímá spojnice 74"/>
          <p:cNvCxnSpPr/>
          <p:nvPr/>
        </p:nvCxnSpPr>
        <p:spPr bwMode="auto">
          <a:xfrm flipV="1">
            <a:off x="5162222" y="156694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 Box 152"/>
          <p:cNvSpPr txBox="1">
            <a:spLocks noChangeArrowheads="1"/>
          </p:cNvSpPr>
          <p:nvPr/>
        </p:nvSpPr>
        <p:spPr bwMode="auto">
          <a:xfrm>
            <a:off x="5798192" y="133038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1" name="Text Box 216"/>
          <p:cNvSpPr txBox="1">
            <a:spLocks noChangeArrowheads="1"/>
          </p:cNvSpPr>
          <p:nvPr/>
        </p:nvSpPr>
        <p:spPr bwMode="auto">
          <a:xfrm>
            <a:off x="4692921" y="126645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cxnSp>
        <p:nvCxnSpPr>
          <p:cNvPr id="14" name="Přímá spojnice se šipkou 13"/>
          <p:cNvCxnSpPr/>
          <p:nvPr/>
        </p:nvCxnSpPr>
        <p:spPr bwMode="auto">
          <a:xfrm>
            <a:off x="6456237" y="1576468"/>
            <a:ext cx="0" cy="591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5" name="Text Box 152"/>
          <p:cNvSpPr txBox="1">
            <a:spLocks noChangeArrowheads="1"/>
          </p:cNvSpPr>
          <p:nvPr/>
        </p:nvSpPr>
        <p:spPr bwMode="auto">
          <a:xfrm>
            <a:off x="6525827" y="1758145"/>
            <a:ext cx="4670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110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11575"/>
              </p:ext>
            </p:extLst>
          </p:nvPr>
        </p:nvGraphicFramePr>
        <p:xfrm>
          <a:off x="2195736" y="2884894"/>
          <a:ext cx="78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787320" imgH="304560" progId="Equation.DSMT4">
                  <p:embed/>
                </p:oleObj>
              </mc:Choice>
              <mc:Fallback>
                <p:oleObj name="Equation" r:id="rId3" imgW="787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84894"/>
                        <a:ext cx="787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628575"/>
              </p:ext>
            </p:extLst>
          </p:nvPr>
        </p:nvGraphicFramePr>
        <p:xfrm>
          <a:off x="2195736" y="3170808"/>
          <a:ext cx="78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787320" imgH="330120" progId="Equation.DSMT4">
                  <p:embed/>
                </p:oleObj>
              </mc:Choice>
              <mc:Fallback>
                <p:oleObj name="Equation" r:id="rId5" imgW="787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70808"/>
                        <a:ext cx="787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Skupina 69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1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7" name="Zaoblený obdélník 11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8" name="TextovéPole 117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</a:t>
            </a:r>
            <a:r>
              <a:rPr lang="cs-CZ" altLang="cs-CZ" sz="2000" dirty="0"/>
              <a:t>pojmy</a:t>
            </a:r>
          </a:p>
        </p:txBody>
      </p:sp>
      <p:sp>
        <p:nvSpPr>
          <p:cNvPr id="120" name="Rectangle 23"/>
          <p:cNvSpPr>
            <a:spLocks noChangeArrowheads="1"/>
          </p:cNvSpPr>
          <p:nvPr/>
        </p:nvSpPr>
        <p:spPr bwMode="auto">
          <a:xfrm>
            <a:off x="252000" y="116656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Výška fuzzy množiny</a:t>
            </a:r>
          </a:p>
        </p:txBody>
      </p:sp>
      <p:sp>
        <p:nvSpPr>
          <p:cNvPr id="136" name="Obdélník 2"/>
          <p:cNvSpPr>
            <a:spLocks noChangeArrowheads="1"/>
          </p:cNvSpPr>
          <p:nvPr/>
        </p:nvSpPr>
        <p:spPr bwMode="auto">
          <a:xfrm>
            <a:off x="474988" y="2613092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137" name="Tabulka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95696"/>
              </p:ext>
            </p:extLst>
          </p:nvPr>
        </p:nvGraphicFramePr>
        <p:xfrm>
          <a:off x="3635896" y="2709550"/>
          <a:ext cx="17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max</a:t>
                      </a:r>
                      <a:endParaRPr lang="cs-CZ" sz="1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sup</a:t>
                      </a:r>
                      <a:endParaRPr lang="cs-CZ" sz="1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A</a:t>
                      </a:r>
                      <a:endParaRPr lang="cs-CZ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5</a:t>
                      </a:r>
                      <a:endParaRPr lang="cs-CZ" sz="160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cs-CZ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cs-CZ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cs-CZ" sz="1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cs-CZ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46012"/>
              </p:ext>
            </p:extLst>
          </p:nvPr>
        </p:nvGraphicFramePr>
        <p:xfrm>
          <a:off x="720725" y="1638300"/>
          <a:ext cx="1727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1726920" imgH="431640" progId="Equation.DSMT4">
                  <p:embed/>
                </p:oleObj>
              </mc:Choice>
              <mc:Fallback>
                <p:oleObj name="Equation" r:id="rId7" imgW="1726920" imgH="431640" progId="Equation.DSMT4">
                  <p:embed/>
                  <p:pic>
                    <p:nvPicPr>
                      <p:cNvPr id="0" name="Objek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638300"/>
                        <a:ext cx="1727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8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AutoShape 150"/>
          <p:cNvCxnSpPr>
            <a:cxnSpLocks noChangeShapeType="1"/>
          </p:cNvCxnSpPr>
          <p:nvPr/>
        </p:nvCxnSpPr>
        <p:spPr bwMode="auto">
          <a:xfrm>
            <a:off x="5155932" y="3484914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Freeform 226"/>
          <p:cNvSpPr>
            <a:spLocks/>
          </p:cNvSpPr>
          <p:nvPr/>
        </p:nvSpPr>
        <p:spPr bwMode="auto">
          <a:xfrm>
            <a:off x="5145740" y="2891189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0" name="Text Box 152"/>
          <p:cNvSpPr txBox="1">
            <a:spLocks noChangeArrowheads="1"/>
          </p:cNvSpPr>
          <p:nvPr/>
        </p:nvSpPr>
        <p:spPr bwMode="auto">
          <a:xfrm>
            <a:off x="6639576" y="3511606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1" name="Text Box 155"/>
          <p:cNvSpPr txBox="1">
            <a:spLocks noChangeArrowheads="1"/>
          </p:cNvSpPr>
          <p:nvPr/>
        </p:nvSpPr>
        <p:spPr bwMode="auto">
          <a:xfrm>
            <a:off x="4983814" y="2804201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82" name="Text Box 157"/>
          <p:cNvSpPr txBox="1">
            <a:spLocks noChangeArrowheads="1"/>
          </p:cNvSpPr>
          <p:nvPr/>
        </p:nvSpPr>
        <p:spPr bwMode="auto">
          <a:xfrm>
            <a:off x="4996514" y="3376966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86" name="AutoShape 151"/>
          <p:cNvCxnSpPr>
            <a:cxnSpLocks noChangeShapeType="1"/>
          </p:cNvCxnSpPr>
          <p:nvPr/>
        </p:nvCxnSpPr>
        <p:spPr bwMode="auto">
          <a:xfrm flipV="1">
            <a:off x="5146406" y="2692914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Přímá spojnice 86"/>
          <p:cNvCxnSpPr/>
          <p:nvPr/>
        </p:nvCxnSpPr>
        <p:spPr bwMode="auto">
          <a:xfrm flipV="1">
            <a:off x="5157047" y="2891460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AutoShape 150"/>
          <p:cNvCxnSpPr>
            <a:cxnSpLocks noChangeShapeType="1"/>
          </p:cNvCxnSpPr>
          <p:nvPr/>
        </p:nvCxnSpPr>
        <p:spPr bwMode="auto">
          <a:xfrm>
            <a:off x="5171281" y="4844180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Freeform 226"/>
          <p:cNvSpPr>
            <a:spLocks/>
          </p:cNvSpPr>
          <p:nvPr/>
        </p:nvSpPr>
        <p:spPr bwMode="auto">
          <a:xfrm>
            <a:off x="5161089" y="4448179"/>
            <a:ext cx="1374775" cy="400763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1" name="Text Box 152"/>
          <p:cNvSpPr txBox="1">
            <a:spLocks noChangeArrowheads="1"/>
          </p:cNvSpPr>
          <p:nvPr/>
        </p:nvSpPr>
        <p:spPr bwMode="auto">
          <a:xfrm>
            <a:off x="6654925" y="4870872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2" name="Text Box 155"/>
          <p:cNvSpPr txBox="1">
            <a:spLocks noChangeArrowheads="1"/>
          </p:cNvSpPr>
          <p:nvPr/>
        </p:nvSpPr>
        <p:spPr bwMode="auto">
          <a:xfrm>
            <a:off x="4999163" y="4163467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3" name="Text Box 157"/>
          <p:cNvSpPr txBox="1">
            <a:spLocks noChangeArrowheads="1"/>
          </p:cNvSpPr>
          <p:nvPr/>
        </p:nvSpPr>
        <p:spPr bwMode="auto">
          <a:xfrm>
            <a:off x="5011863" y="4736232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94" name="AutoShape 151"/>
          <p:cNvCxnSpPr>
            <a:cxnSpLocks noChangeShapeType="1"/>
          </p:cNvCxnSpPr>
          <p:nvPr/>
        </p:nvCxnSpPr>
        <p:spPr bwMode="auto">
          <a:xfrm flipV="1">
            <a:off x="5161755" y="4052180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Přímá spojnice 94"/>
          <p:cNvCxnSpPr/>
          <p:nvPr/>
        </p:nvCxnSpPr>
        <p:spPr bwMode="auto">
          <a:xfrm flipV="1">
            <a:off x="5172396" y="4250726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 Box 152"/>
          <p:cNvSpPr txBox="1">
            <a:spLocks noChangeArrowheads="1"/>
          </p:cNvSpPr>
          <p:nvPr/>
        </p:nvSpPr>
        <p:spPr bwMode="auto">
          <a:xfrm>
            <a:off x="5825197" y="2663582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9" name="Text Box 152"/>
          <p:cNvSpPr txBox="1">
            <a:spLocks noChangeArrowheads="1"/>
          </p:cNvSpPr>
          <p:nvPr/>
        </p:nvSpPr>
        <p:spPr bwMode="auto">
          <a:xfrm>
            <a:off x="5778626" y="4029197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2" name="Text Box 216"/>
          <p:cNvSpPr txBox="1">
            <a:spLocks noChangeArrowheads="1"/>
          </p:cNvSpPr>
          <p:nvPr/>
        </p:nvSpPr>
        <p:spPr bwMode="auto">
          <a:xfrm>
            <a:off x="4694004" y="2577187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03" name="Text Box 216"/>
          <p:cNvSpPr txBox="1">
            <a:spLocks noChangeArrowheads="1"/>
          </p:cNvSpPr>
          <p:nvPr/>
        </p:nvSpPr>
        <p:spPr bwMode="auto">
          <a:xfrm>
            <a:off x="4693569" y="3919115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06" name="Objek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46012"/>
              </p:ext>
            </p:extLst>
          </p:nvPr>
        </p:nvGraphicFramePr>
        <p:xfrm>
          <a:off x="720000" y="1637944"/>
          <a:ext cx="1727200" cy="43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637944"/>
                        <a:ext cx="1727200" cy="43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k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77389"/>
              </p:ext>
            </p:extLst>
          </p:nvPr>
        </p:nvGraphicFramePr>
        <p:xfrm>
          <a:off x="720000" y="2908176"/>
          <a:ext cx="80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799920" imgH="304560" progId="Equation.DSMT4">
                  <p:embed/>
                </p:oleObj>
              </mc:Choice>
              <mc:Fallback>
                <p:oleObj name="Equation" r:id="rId5" imgW="799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908176"/>
                        <a:ext cx="800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k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959964"/>
              </p:ext>
            </p:extLst>
          </p:nvPr>
        </p:nvGraphicFramePr>
        <p:xfrm>
          <a:off x="720000" y="4204320"/>
          <a:ext cx="80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7" imgW="799920" imgH="304560" progId="Equation.DSMT4">
                  <p:embed/>
                </p:oleObj>
              </mc:Choice>
              <mc:Fallback>
                <p:oleObj name="Equation" r:id="rId7" imgW="799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204320"/>
                        <a:ext cx="800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Skupina 69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1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16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7" name="Zaoblený obdélník 116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8" name="TextovéPole 117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</a:t>
            </a:r>
            <a:r>
              <a:rPr lang="cs-CZ" altLang="cs-CZ" sz="2000" dirty="0"/>
              <a:t>pojmy</a:t>
            </a:r>
          </a:p>
        </p:txBody>
      </p:sp>
      <p:sp>
        <p:nvSpPr>
          <p:cNvPr id="120" name="Rectangle 23"/>
          <p:cNvSpPr>
            <a:spLocks noChangeArrowheads="1"/>
          </p:cNvSpPr>
          <p:nvPr/>
        </p:nvSpPr>
        <p:spPr bwMode="auto">
          <a:xfrm>
            <a:off x="252000" y="116656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Výška fuzzy množiny</a:t>
            </a:r>
          </a:p>
        </p:txBody>
      </p:sp>
      <p:sp>
        <p:nvSpPr>
          <p:cNvPr id="138" name="Rectangle 23"/>
          <p:cNvSpPr>
            <a:spLocks noChangeArrowheads="1"/>
          </p:cNvSpPr>
          <p:nvPr/>
        </p:nvSpPr>
        <p:spPr bwMode="auto">
          <a:xfrm>
            <a:off x="252000" y="2364050"/>
            <a:ext cx="31181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Normální fuzzy množina</a:t>
            </a:r>
          </a:p>
        </p:txBody>
      </p:sp>
      <p:sp>
        <p:nvSpPr>
          <p:cNvPr id="139" name="Rectangle 23"/>
          <p:cNvSpPr>
            <a:spLocks noChangeArrowheads="1"/>
          </p:cNvSpPr>
          <p:nvPr/>
        </p:nvSpPr>
        <p:spPr bwMode="auto">
          <a:xfrm>
            <a:off x="252000" y="3687677"/>
            <a:ext cx="35750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Subnormální fuzzy množina</a:t>
            </a:r>
          </a:p>
        </p:txBody>
      </p:sp>
      <p:cxnSp>
        <p:nvCxnSpPr>
          <p:cNvPr id="53" name="AutoShape 150"/>
          <p:cNvCxnSpPr>
            <a:cxnSpLocks noChangeShapeType="1"/>
          </p:cNvCxnSpPr>
          <p:nvPr/>
        </p:nvCxnSpPr>
        <p:spPr bwMode="auto">
          <a:xfrm>
            <a:off x="5161107" y="216039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Freeform 226"/>
          <p:cNvSpPr>
            <a:spLocks/>
          </p:cNvSpPr>
          <p:nvPr/>
        </p:nvSpPr>
        <p:spPr bwMode="auto">
          <a:xfrm>
            <a:off x="5150915" y="1566670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5" name="Text Box 152"/>
          <p:cNvSpPr txBox="1">
            <a:spLocks noChangeArrowheads="1"/>
          </p:cNvSpPr>
          <p:nvPr/>
        </p:nvSpPr>
        <p:spPr bwMode="auto">
          <a:xfrm>
            <a:off x="6644751" y="2187087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6" name="Text Box 155"/>
          <p:cNvSpPr txBox="1">
            <a:spLocks noChangeArrowheads="1"/>
          </p:cNvSpPr>
          <p:nvPr/>
        </p:nvSpPr>
        <p:spPr bwMode="auto">
          <a:xfrm>
            <a:off x="4988989" y="147968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57" name="Text Box 157"/>
          <p:cNvSpPr txBox="1">
            <a:spLocks noChangeArrowheads="1"/>
          </p:cNvSpPr>
          <p:nvPr/>
        </p:nvSpPr>
        <p:spPr bwMode="auto">
          <a:xfrm>
            <a:off x="5001689" y="205244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58" name="AutoShape 151"/>
          <p:cNvCxnSpPr>
            <a:cxnSpLocks noChangeShapeType="1"/>
          </p:cNvCxnSpPr>
          <p:nvPr/>
        </p:nvCxnSpPr>
        <p:spPr bwMode="auto">
          <a:xfrm flipV="1">
            <a:off x="5151581" y="136839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Přímá spojnice 58"/>
          <p:cNvCxnSpPr/>
          <p:nvPr/>
        </p:nvCxnSpPr>
        <p:spPr bwMode="auto">
          <a:xfrm flipV="1">
            <a:off x="5162222" y="156694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152"/>
          <p:cNvSpPr txBox="1">
            <a:spLocks noChangeArrowheads="1"/>
          </p:cNvSpPr>
          <p:nvPr/>
        </p:nvSpPr>
        <p:spPr bwMode="auto">
          <a:xfrm>
            <a:off x="5798192" y="1330380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1" name="Text Box 216"/>
          <p:cNvSpPr txBox="1">
            <a:spLocks noChangeArrowheads="1"/>
          </p:cNvSpPr>
          <p:nvPr/>
        </p:nvSpPr>
        <p:spPr bwMode="auto">
          <a:xfrm>
            <a:off x="4692921" y="126645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cxnSp>
        <p:nvCxnSpPr>
          <p:cNvPr id="62" name="Přímá spojnice se šipkou 61"/>
          <p:cNvCxnSpPr/>
          <p:nvPr/>
        </p:nvCxnSpPr>
        <p:spPr bwMode="auto">
          <a:xfrm>
            <a:off x="6456237" y="1576468"/>
            <a:ext cx="0" cy="591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67" name="Text Box 152"/>
          <p:cNvSpPr txBox="1">
            <a:spLocks noChangeArrowheads="1"/>
          </p:cNvSpPr>
          <p:nvPr/>
        </p:nvSpPr>
        <p:spPr bwMode="auto">
          <a:xfrm>
            <a:off x="6525827" y="1758145"/>
            <a:ext cx="4670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  <p:bldP spid="81" grpId="0"/>
      <p:bldP spid="82" grpId="0"/>
      <p:bldP spid="89" grpId="0" animBg="1"/>
      <p:bldP spid="91" grpId="0"/>
      <p:bldP spid="92" grpId="0"/>
      <p:bldP spid="93" grpId="0"/>
      <p:bldP spid="98" grpId="0"/>
      <p:bldP spid="99" grpId="0"/>
      <p:bldP spid="102" grpId="0"/>
      <p:bldP spid="103" grpId="0"/>
      <p:bldP spid="138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AutoShape 150"/>
          <p:cNvCxnSpPr>
            <a:cxnSpLocks noChangeShapeType="1"/>
          </p:cNvCxnSpPr>
          <p:nvPr/>
        </p:nvCxnSpPr>
        <p:spPr bwMode="auto">
          <a:xfrm>
            <a:off x="1164483" y="2644846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1" name="Text Box 152"/>
          <p:cNvSpPr txBox="1">
            <a:spLocks noChangeArrowheads="1"/>
          </p:cNvSpPr>
          <p:nvPr/>
        </p:nvSpPr>
        <p:spPr bwMode="auto">
          <a:xfrm>
            <a:off x="2648127" y="2671538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343" name="Text Box 155"/>
          <p:cNvSpPr txBox="1">
            <a:spLocks noChangeArrowheads="1"/>
          </p:cNvSpPr>
          <p:nvPr/>
        </p:nvSpPr>
        <p:spPr bwMode="auto">
          <a:xfrm>
            <a:off x="992365" y="196413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344" name="Text Box 157"/>
          <p:cNvSpPr txBox="1">
            <a:spLocks noChangeArrowheads="1"/>
          </p:cNvSpPr>
          <p:nvPr/>
        </p:nvSpPr>
        <p:spPr bwMode="auto">
          <a:xfrm>
            <a:off x="1005065" y="2536898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84" name="AutoShape 151"/>
          <p:cNvCxnSpPr>
            <a:cxnSpLocks noChangeShapeType="1"/>
          </p:cNvCxnSpPr>
          <p:nvPr/>
        </p:nvCxnSpPr>
        <p:spPr bwMode="auto">
          <a:xfrm flipV="1">
            <a:off x="1154957" y="1852846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152"/>
          <p:cNvSpPr txBox="1">
            <a:spLocks noChangeArrowheads="1"/>
          </p:cNvSpPr>
          <p:nvPr/>
        </p:nvSpPr>
        <p:spPr bwMode="auto">
          <a:xfrm>
            <a:off x="1840012" y="1816818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0" name="Text Box 216"/>
          <p:cNvSpPr txBox="1">
            <a:spLocks noChangeArrowheads="1"/>
          </p:cNvSpPr>
          <p:nvPr/>
        </p:nvSpPr>
        <p:spPr bwMode="auto">
          <a:xfrm>
            <a:off x="693584" y="1724294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442369"/>
              </p:ext>
            </p:extLst>
          </p:nvPr>
        </p:nvGraphicFramePr>
        <p:xfrm>
          <a:off x="720000" y="3573016"/>
          <a:ext cx="5295901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5295600" imgH="330120" progId="Equation.DSMT4">
                  <p:embed/>
                </p:oleObj>
              </mc:Choice>
              <mc:Fallback>
                <p:oleObj name="Equation" r:id="rId3" imgW="529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573016"/>
                        <a:ext cx="5295901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478533" y="3212976"/>
            <a:ext cx="2247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cs-CZ" sz="1600" b="0" u="sng" dirty="0" smtClean="0"/>
              <a:t>Podmínka konvexnosti</a:t>
            </a:r>
            <a:endParaRPr lang="cs-CZ" sz="1600" b="0" u="sng" dirty="0"/>
          </a:p>
        </p:txBody>
      </p:sp>
      <p:cxnSp>
        <p:nvCxnSpPr>
          <p:cNvPr id="133" name="AutoShape 150"/>
          <p:cNvCxnSpPr>
            <a:cxnSpLocks noChangeShapeType="1"/>
          </p:cNvCxnSpPr>
          <p:nvPr/>
        </p:nvCxnSpPr>
        <p:spPr bwMode="auto">
          <a:xfrm>
            <a:off x="5581096" y="2621360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Text Box 152"/>
          <p:cNvSpPr txBox="1">
            <a:spLocks noChangeArrowheads="1"/>
          </p:cNvSpPr>
          <p:nvPr/>
        </p:nvSpPr>
        <p:spPr bwMode="auto">
          <a:xfrm>
            <a:off x="7064740" y="2648052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5" name="Text Box 155"/>
          <p:cNvSpPr txBox="1">
            <a:spLocks noChangeArrowheads="1"/>
          </p:cNvSpPr>
          <p:nvPr/>
        </p:nvSpPr>
        <p:spPr bwMode="auto">
          <a:xfrm>
            <a:off x="5408978" y="1940647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36" name="Text Box 157"/>
          <p:cNvSpPr txBox="1">
            <a:spLocks noChangeArrowheads="1"/>
          </p:cNvSpPr>
          <p:nvPr/>
        </p:nvSpPr>
        <p:spPr bwMode="auto">
          <a:xfrm>
            <a:off x="5421678" y="2513412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37" name="AutoShape 151"/>
          <p:cNvCxnSpPr>
            <a:cxnSpLocks noChangeShapeType="1"/>
          </p:cNvCxnSpPr>
          <p:nvPr/>
        </p:nvCxnSpPr>
        <p:spPr bwMode="auto">
          <a:xfrm flipV="1">
            <a:off x="5571570" y="1829360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Text Box 152"/>
          <p:cNvSpPr txBox="1">
            <a:spLocks noChangeArrowheads="1"/>
          </p:cNvSpPr>
          <p:nvPr/>
        </p:nvSpPr>
        <p:spPr bwMode="auto">
          <a:xfrm>
            <a:off x="6204588" y="1793332"/>
            <a:ext cx="1397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9" name="Text Box 216"/>
          <p:cNvSpPr txBox="1">
            <a:spLocks noChangeArrowheads="1"/>
          </p:cNvSpPr>
          <p:nvPr/>
        </p:nvSpPr>
        <p:spPr bwMode="auto">
          <a:xfrm>
            <a:off x="5110197" y="170080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i="1" baseline="-25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44" name="Volný tvar 143"/>
          <p:cNvSpPr/>
          <p:nvPr/>
        </p:nvSpPr>
        <p:spPr>
          <a:xfrm>
            <a:off x="1159444" y="2046631"/>
            <a:ext cx="1473103" cy="596629"/>
          </a:xfrm>
          <a:custGeom>
            <a:avLst/>
            <a:gdLst>
              <a:gd name="connsiteX0" fmla="*/ 0 w 1276350"/>
              <a:gd name="connsiteY0" fmla="*/ 428684 h 428684"/>
              <a:gd name="connsiteX1" fmla="*/ 385762 w 1276350"/>
              <a:gd name="connsiteY1" fmla="*/ 261996 h 428684"/>
              <a:gd name="connsiteX2" fmla="*/ 609600 w 1276350"/>
              <a:gd name="connsiteY2" fmla="*/ 59 h 428684"/>
              <a:gd name="connsiteX3" fmla="*/ 862012 w 1276350"/>
              <a:gd name="connsiteY3" fmla="*/ 285809 h 428684"/>
              <a:gd name="connsiteX4" fmla="*/ 1276350 w 1276350"/>
              <a:gd name="connsiteY4" fmla="*/ 423921 h 42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350" h="428684">
                <a:moveTo>
                  <a:pt x="0" y="428684"/>
                </a:moveTo>
                <a:cubicBezTo>
                  <a:pt x="142081" y="381058"/>
                  <a:pt x="284162" y="333433"/>
                  <a:pt x="385762" y="261996"/>
                </a:cubicBezTo>
                <a:cubicBezTo>
                  <a:pt x="487362" y="190558"/>
                  <a:pt x="530225" y="-3910"/>
                  <a:pt x="609600" y="59"/>
                </a:cubicBezTo>
                <a:cubicBezTo>
                  <a:pt x="688975" y="4028"/>
                  <a:pt x="750887" y="215165"/>
                  <a:pt x="862012" y="285809"/>
                </a:cubicBezTo>
                <a:cubicBezTo>
                  <a:pt x="973137" y="356453"/>
                  <a:pt x="1211263" y="401696"/>
                  <a:pt x="1276350" y="42392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145" name="Volný tvar 144"/>
          <p:cNvSpPr/>
          <p:nvPr/>
        </p:nvSpPr>
        <p:spPr>
          <a:xfrm>
            <a:off x="5571569" y="2027907"/>
            <a:ext cx="1486641" cy="591224"/>
          </a:xfrm>
          <a:custGeom>
            <a:avLst/>
            <a:gdLst>
              <a:gd name="connsiteX0" fmla="*/ 0 w 1266825"/>
              <a:gd name="connsiteY0" fmla="*/ 419861 h 419861"/>
              <a:gd name="connsiteX1" fmla="*/ 242887 w 1266825"/>
              <a:gd name="connsiteY1" fmla="*/ 210311 h 419861"/>
              <a:gd name="connsiteX2" fmla="*/ 357187 w 1266825"/>
              <a:gd name="connsiteY2" fmla="*/ 100774 h 419861"/>
              <a:gd name="connsiteX3" fmla="*/ 476250 w 1266825"/>
              <a:gd name="connsiteY3" fmla="*/ 238886 h 419861"/>
              <a:gd name="connsiteX4" fmla="*/ 671512 w 1266825"/>
              <a:gd name="connsiteY4" fmla="*/ 761 h 419861"/>
              <a:gd name="connsiteX5" fmla="*/ 933450 w 1266825"/>
              <a:gd name="connsiteY5" fmla="*/ 334136 h 419861"/>
              <a:gd name="connsiteX6" fmla="*/ 1266825 w 1266825"/>
              <a:gd name="connsiteY6" fmla="*/ 419861 h 41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6825" h="419861">
                <a:moveTo>
                  <a:pt x="0" y="419861"/>
                </a:moveTo>
                <a:lnTo>
                  <a:pt x="242887" y="210311"/>
                </a:lnTo>
                <a:cubicBezTo>
                  <a:pt x="302418" y="157130"/>
                  <a:pt x="318293" y="96012"/>
                  <a:pt x="357187" y="100774"/>
                </a:cubicBezTo>
                <a:cubicBezTo>
                  <a:pt x="396081" y="105536"/>
                  <a:pt x="423863" y="255555"/>
                  <a:pt x="476250" y="238886"/>
                </a:cubicBezTo>
                <a:cubicBezTo>
                  <a:pt x="528637" y="222217"/>
                  <a:pt x="595312" y="-15114"/>
                  <a:pt x="671512" y="761"/>
                </a:cubicBezTo>
                <a:cubicBezTo>
                  <a:pt x="747712" y="16636"/>
                  <a:pt x="834231" y="264286"/>
                  <a:pt x="933450" y="334136"/>
                </a:cubicBezTo>
                <a:cubicBezTo>
                  <a:pt x="1032669" y="403986"/>
                  <a:pt x="1212056" y="406367"/>
                  <a:pt x="1266825" y="419861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85" name="Přímá spojnice 84"/>
          <p:cNvCxnSpPr/>
          <p:nvPr/>
        </p:nvCxnSpPr>
        <p:spPr bwMode="auto">
          <a:xfrm flipV="1">
            <a:off x="1165598" y="2051392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Přímá spojnice 142"/>
          <p:cNvCxnSpPr/>
          <p:nvPr/>
        </p:nvCxnSpPr>
        <p:spPr bwMode="auto">
          <a:xfrm flipV="1">
            <a:off x="5582211" y="2027906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Skupina 34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7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0" name="Zaoblený obdélník 3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1" name="TextovéPole 40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</a:t>
            </a:r>
            <a:r>
              <a:rPr lang="cs-CZ" altLang="cs-CZ" sz="2000" dirty="0"/>
              <a:t>pojmy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52000" y="1228690"/>
            <a:ext cx="3163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Konvexní fuzzy množina</a:t>
            </a: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4525374" y="1228690"/>
            <a:ext cx="35750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Nekonvexní fuzzy množina</a:t>
            </a:r>
          </a:p>
        </p:txBody>
      </p:sp>
    </p:spTree>
    <p:extLst>
      <p:ext uri="{BB962C8B-B14F-4D97-AF65-F5344CB8AC3E}">
        <p14:creationId xmlns:p14="http://schemas.microsoft.com/office/powerpoint/2010/main" val="32740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62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základní Operace 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5311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KLASICKÉ množiny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604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41" name="Line 85"/>
          <p:cNvSpPr>
            <a:spLocks noChangeShapeType="1"/>
          </p:cNvSpPr>
          <p:nvPr/>
        </p:nvSpPr>
        <p:spPr bwMode="auto">
          <a:xfrm>
            <a:off x="6010275" y="2062163"/>
            <a:ext cx="248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42" name="Line 86"/>
          <p:cNvSpPr>
            <a:spLocks noChangeShapeType="1"/>
          </p:cNvSpPr>
          <p:nvPr/>
        </p:nvSpPr>
        <p:spPr bwMode="auto">
          <a:xfrm flipV="1">
            <a:off x="6010275" y="1390650"/>
            <a:ext cx="0" cy="67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43" name="Line 87"/>
          <p:cNvSpPr>
            <a:spLocks noChangeShapeType="1"/>
          </p:cNvSpPr>
          <p:nvPr/>
        </p:nvSpPr>
        <p:spPr bwMode="auto">
          <a:xfrm>
            <a:off x="5937250" y="1625600"/>
            <a:ext cx="7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51" name="Rectangle 95"/>
          <p:cNvSpPr>
            <a:spLocks noChangeArrowheads="1"/>
          </p:cNvSpPr>
          <p:nvPr/>
        </p:nvSpPr>
        <p:spPr bwMode="auto">
          <a:xfrm>
            <a:off x="5689600" y="1436688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4352" name="Line 96"/>
          <p:cNvSpPr>
            <a:spLocks noChangeShapeType="1"/>
          </p:cNvSpPr>
          <p:nvPr/>
        </p:nvSpPr>
        <p:spPr bwMode="auto">
          <a:xfrm>
            <a:off x="5989638" y="3474715"/>
            <a:ext cx="248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53" name="Line 97"/>
          <p:cNvSpPr>
            <a:spLocks noChangeShapeType="1"/>
          </p:cNvSpPr>
          <p:nvPr/>
        </p:nvSpPr>
        <p:spPr bwMode="auto">
          <a:xfrm flipV="1">
            <a:off x="5989638" y="2803202"/>
            <a:ext cx="0" cy="671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54" name="Line 98"/>
          <p:cNvSpPr>
            <a:spLocks noChangeShapeType="1"/>
          </p:cNvSpPr>
          <p:nvPr/>
        </p:nvSpPr>
        <p:spPr bwMode="auto">
          <a:xfrm>
            <a:off x="5916613" y="3045295"/>
            <a:ext cx="7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61" name="Rectangle 105"/>
          <p:cNvSpPr>
            <a:spLocks noChangeArrowheads="1"/>
          </p:cNvSpPr>
          <p:nvPr/>
        </p:nvSpPr>
        <p:spPr bwMode="auto">
          <a:xfrm>
            <a:off x="5386388" y="2626990"/>
            <a:ext cx="627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24362" name="Rectangle 106"/>
          <p:cNvSpPr>
            <a:spLocks noChangeArrowheads="1"/>
          </p:cNvSpPr>
          <p:nvPr/>
        </p:nvSpPr>
        <p:spPr bwMode="auto">
          <a:xfrm>
            <a:off x="5668963" y="2851621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4363" name="Line 107"/>
          <p:cNvSpPr>
            <a:spLocks noChangeShapeType="1"/>
          </p:cNvSpPr>
          <p:nvPr/>
        </p:nvSpPr>
        <p:spPr bwMode="auto">
          <a:xfrm>
            <a:off x="5989638" y="5012283"/>
            <a:ext cx="248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64" name="Line 108"/>
          <p:cNvSpPr>
            <a:spLocks noChangeShapeType="1"/>
          </p:cNvSpPr>
          <p:nvPr/>
        </p:nvSpPr>
        <p:spPr bwMode="auto">
          <a:xfrm flipV="1">
            <a:off x="5989638" y="4340771"/>
            <a:ext cx="0" cy="67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65" name="Line 109"/>
          <p:cNvSpPr>
            <a:spLocks noChangeShapeType="1"/>
          </p:cNvSpPr>
          <p:nvPr/>
        </p:nvSpPr>
        <p:spPr bwMode="auto">
          <a:xfrm>
            <a:off x="5916613" y="4594893"/>
            <a:ext cx="7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73" name="Rectangle 117"/>
          <p:cNvSpPr>
            <a:spLocks noChangeArrowheads="1"/>
          </p:cNvSpPr>
          <p:nvPr/>
        </p:nvSpPr>
        <p:spPr bwMode="auto">
          <a:xfrm>
            <a:off x="5668963" y="4420142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4377" name="Line 121"/>
          <p:cNvSpPr>
            <a:spLocks noChangeShapeType="1"/>
          </p:cNvSpPr>
          <p:nvPr/>
        </p:nvSpPr>
        <p:spPr bwMode="auto">
          <a:xfrm flipH="1">
            <a:off x="7019925" y="1436688"/>
            <a:ext cx="36036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4382" name="Rectangle 126"/>
          <p:cNvSpPr>
            <a:spLocks noChangeArrowheads="1"/>
          </p:cNvSpPr>
          <p:nvPr/>
        </p:nvSpPr>
        <p:spPr bwMode="auto">
          <a:xfrm>
            <a:off x="8237538" y="2062163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/>
          </a:p>
        </p:txBody>
      </p:sp>
      <p:sp>
        <p:nvSpPr>
          <p:cNvPr id="224383" name="Rectangle 127"/>
          <p:cNvSpPr>
            <a:spLocks noChangeArrowheads="1"/>
          </p:cNvSpPr>
          <p:nvPr/>
        </p:nvSpPr>
        <p:spPr bwMode="auto">
          <a:xfrm>
            <a:off x="8245475" y="3452490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/>
          </a:p>
        </p:txBody>
      </p:sp>
      <p:sp>
        <p:nvSpPr>
          <p:cNvPr id="224384" name="Rectangle 128"/>
          <p:cNvSpPr>
            <a:spLocks noChangeArrowheads="1"/>
          </p:cNvSpPr>
          <p:nvPr/>
        </p:nvSpPr>
        <p:spPr bwMode="auto">
          <a:xfrm>
            <a:off x="8245475" y="4964658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63754"/>
              </p:ext>
            </p:extLst>
          </p:nvPr>
        </p:nvGraphicFramePr>
        <p:xfrm>
          <a:off x="720000" y="1628800"/>
          <a:ext cx="889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0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628800"/>
                        <a:ext cx="889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k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08057"/>
              </p:ext>
            </p:extLst>
          </p:nvPr>
        </p:nvGraphicFramePr>
        <p:xfrm>
          <a:off x="1980000" y="1530504"/>
          <a:ext cx="2654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2654280" imgH="330120" progId="Equation.DSMT4">
                  <p:embed/>
                </p:oleObj>
              </mc:Choice>
              <mc:Fallback>
                <p:oleObj name="Equation" r:id="rId5" imgW="2654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00" y="1530504"/>
                        <a:ext cx="2654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k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66516"/>
              </p:ext>
            </p:extLst>
          </p:nvPr>
        </p:nvGraphicFramePr>
        <p:xfrm>
          <a:off x="1980000" y="3053527"/>
          <a:ext cx="261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7" imgW="2616120" imgH="330120" progId="Equation.DSMT4">
                  <p:embed/>
                </p:oleObj>
              </mc:Choice>
              <mc:Fallback>
                <p:oleObj name="Equation" r:id="rId7" imgW="2616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00" y="3053527"/>
                        <a:ext cx="261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12076"/>
              </p:ext>
            </p:extLst>
          </p:nvPr>
        </p:nvGraphicFramePr>
        <p:xfrm>
          <a:off x="720000" y="3122487"/>
          <a:ext cx="889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9" imgW="888840" imgH="203040" progId="Equation.DSMT4">
                  <p:embed/>
                </p:oleObj>
              </mc:Choice>
              <mc:Fallback>
                <p:oleObj name="Equation" r:id="rId9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122487"/>
                        <a:ext cx="889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k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22332"/>
              </p:ext>
            </p:extLst>
          </p:nvPr>
        </p:nvGraphicFramePr>
        <p:xfrm>
          <a:off x="1980000" y="4523742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1" imgW="1511280" imgH="304560" progId="Equation.DSMT4">
                  <p:embed/>
                </p:oleObj>
              </mc:Choice>
              <mc:Fallback>
                <p:oleObj name="Equation" r:id="rId11" imgW="1511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00" y="4523742"/>
                        <a:ext cx="1511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982737"/>
              </p:ext>
            </p:extLst>
          </p:nvPr>
        </p:nvGraphicFramePr>
        <p:xfrm>
          <a:off x="720000" y="458775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587750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495517"/>
              </p:ext>
            </p:extLst>
          </p:nvPr>
        </p:nvGraphicFramePr>
        <p:xfrm>
          <a:off x="6072263" y="467638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5" imgW="190440" imgH="241200" progId="Equation.DSMT4">
                  <p:embed/>
                </p:oleObj>
              </mc:Choice>
              <mc:Fallback>
                <p:oleObj name="Equation" r:id="rId15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263" y="4676382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82783"/>
              </p:ext>
            </p:extLst>
          </p:nvPr>
        </p:nvGraphicFramePr>
        <p:xfrm>
          <a:off x="6530502" y="472653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16" imgW="177480" imgH="190440" progId="Equation.DSMT4">
                  <p:embed/>
                </p:oleObj>
              </mc:Choice>
              <mc:Fallback>
                <p:oleObj name="Equation" r:id="rId16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502" y="472653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76642"/>
              </p:ext>
            </p:extLst>
          </p:nvPr>
        </p:nvGraphicFramePr>
        <p:xfrm>
          <a:off x="7394650" y="467414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650" y="4674146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20730"/>
              </p:ext>
            </p:extLst>
          </p:nvPr>
        </p:nvGraphicFramePr>
        <p:xfrm>
          <a:off x="6158557" y="3185790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9" imgW="177480" imgH="190440" progId="Equation.DSMT4">
                  <p:embed/>
                </p:oleObj>
              </mc:Choice>
              <mc:Fallback>
                <p:oleObj name="Equation" r:id="rId19" imgW="177480" imgH="190440" progId="Equation.DSMT4">
                  <p:embed/>
                  <p:pic>
                    <p:nvPicPr>
                      <p:cNvPr id="0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557" y="3185790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251810"/>
              </p:ext>
            </p:extLst>
          </p:nvPr>
        </p:nvGraphicFramePr>
        <p:xfrm>
          <a:off x="7342188" y="3185688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21" imgW="177480" imgH="190440" progId="Equation.DSMT4">
                  <p:embed/>
                </p:oleObj>
              </mc:Choice>
              <mc:Fallback>
                <p:oleObj name="Equation" r:id="rId21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3185688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245858"/>
              </p:ext>
            </p:extLst>
          </p:nvPr>
        </p:nvGraphicFramePr>
        <p:xfrm>
          <a:off x="7289427" y="177043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23" imgW="177480" imgH="190440" progId="Equation.DSMT4">
                  <p:embed/>
                </p:oleObj>
              </mc:Choice>
              <mc:Fallback>
                <p:oleObj name="Equation" r:id="rId23" imgW="177480" imgH="190440" progId="Equation.DSMT4">
                  <p:embed/>
                  <p:pic>
                    <p:nvPicPr>
                      <p:cNvPr id="0" name="Objek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427" y="1770437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63545"/>
              </p:ext>
            </p:extLst>
          </p:nvPr>
        </p:nvGraphicFramePr>
        <p:xfrm>
          <a:off x="6161516" y="177281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25" imgW="177646" imgH="190335" progId="Equation.DSMT4">
                  <p:embed/>
                </p:oleObj>
              </mc:Choice>
              <mc:Fallback>
                <p:oleObj name="Equation" r:id="rId25" imgW="177646" imgH="190335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516" y="1772816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33872"/>
              </p:ext>
            </p:extLst>
          </p:nvPr>
        </p:nvGraphicFramePr>
        <p:xfrm>
          <a:off x="7435575" y="128905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26" imgW="190440" imgH="203040" progId="Equation.DSMT4">
                  <p:embed/>
                </p:oleObj>
              </mc:Choice>
              <mc:Fallback>
                <p:oleObj name="Equation" r:id="rId26" imgW="190440" imgH="203040" progId="Equation.DSMT4">
                  <p:embed/>
                  <p:pic>
                    <p:nvPicPr>
                      <p:cNvPr id="0" name="Objek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575" y="1289050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Skupina 12"/>
          <p:cNvGrpSpPr/>
          <p:nvPr/>
        </p:nvGrpSpPr>
        <p:grpSpPr>
          <a:xfrm>
            <a:off x="6017645" y="1628254"/>
            <a:ext cx="2176481" cy="445491"/>
            <a:chOff x="6002338" y="1625600"/>
            <a:chExt cx="2176481" cy="445491"/>
          </a:xfrm>
        </p:grpSpPr>
        <p:sp>
          <p:nvSpPr>
            <p:cNvPr id="224346" name="Line 90"/>
            <p:cNvSpPr>
              <a:spLocks noChangeShapeType="1"/>
            </p:cNvSpPr>
            <p:nvPr/>
          </p:nvSpPr>
          <p:spPr bwMode="auto">
            <a:xfrm>
              <a:off x="6002338" y="1625600"/>
              <a:ext cx="67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4347" name="Line 91"/>
            <p:cNvSpPr>
              <a:spLocks noChangeShapeType="1"/>
            </p:cNvSpPr>
            <p:nvPr/>
          </p:nvSpPr>
          <p:spPr bwMode="auto">
            <a:xfrm>
              <a:off x="6665913" y="1625600"/>
              <a:ext cx="0" cy="433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>
              <a:off x="6652419" y="2055812"/>
              <a:ext cx="1526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2" name="Line 91"/>
            <p:cNvSpPr>
              <a:spLocks noChangeShapeType="1"/>
            </p:cNvSpPr>
            <p:nvPr/>
          </p:nvSpPr>
          <p:spPr bwMode="auto">
            <a:xfrm>
              <a:off x="6011863" y="1639091"/>
              <a:ext cx="0" cy="432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5999164" y="1623062"/>
            <a:ext cx="2189200" cy="453587"/>
            <a:chOff x="5999164" y="1618299"/>
            <a:chExt cx="2189200" cy="453587"/>
          </a:xfrm>
        </p:grpSpPr>
        <p:sp>
          <p:nvSpPr>
            <p:cNvPr id="224348" name="Line 92"/>
            <p:cNvSpPr>
              <a:spLocks noChangeShapeType="1"/>
            </p:cNvSpPr>
            <p:nvPr/>
          </p:nvSpPr>
          <p:spPr bwMode="auto">
            <a:xfrm>
              <a:off x="6507164" y="1626393"/>
              <a:ext cx="168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" name="Line 90"/>
            <p:cNvSpPr>
              <a:spLocks noChangeShapeType="1"/>
            </p:cNvSpPr>
            <p:nvPr/>
          </p:nvSpPr>
          <p:spPr bwMode="auto">
            <a:xfrm>
              <a:off x="5999164" y="2055812"/>
              <a:ext cx="532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4349" name="Line 93"/>
            <p:cNvSpPr>
              <a:spLocks noChangeShapeType="1"/>
            </p:cNvSpPr>
            <p:nvPr/>
          </p:nvSpPr>
          <p:spPr bwMode="auto">
            <a:xfrm>
              <a:off x="8174831" y="1639886"/>
              <a:ext cx="0" cy="4320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6517450" y="1618299"/>
              <a:ext cx="0" cy="4320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5976916" y="3047362"/>
            <a:ext cx="2181243" cy="440729"/>
            <a:chOff x="5976550" y="2616278"/>
            <a:chExt cx="2181243" cy="440729"/>
          </a:xfrm>
        </p:grpSpPr>
        <p:sp>
          <p:nvSpPr>
            <p:cNvPr id="84" name="Line 90"/>
            <p:cNvSpPr>
              <a:spLocks noChangeShapeType="1"/>
            </p:cNvSpPr>
            <p:nvPr/>
          </p:nvSpPr>
          <p:spPr bwMode="auto">
            <a:xfrm>
              <a:off x="5976550" y="2616278"/>
              <a:ext cx="67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5" name="Line 91"/>
            <p:cNvSpPr>
              <a:spLocks noChangeShapeType="1"/>
            </p:cNvSpPr>
            <p:nvPr/>
          </p:nvSpPr>
          <p:spPr bwMode="auto">
            <a:xfrm>
              <a:off x="6640124" y="2616278"/>
              <a:ext cx="0" cy="433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631393" y="3046490"/>
              <a:ext cx="1526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5990837" y="2625007"/>
              <a:ext cx="0" cy="432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5978438" y="3039661"/>
            <a:ext cx="2189200" cy="451204"/>
            <a:chOff x="5978438" y="2608184"/>
            <a:chExt cx="2189200" cy="451204"/>
          </a:xfrm>
        </p:grpSpPr>
        <p:sp>
          <p:nvSpPr>
            <p:cNvPr id="88" name="Line 92"/>
            <p:cNvSpPr>
              <a:spLocks noChangeShapeType="1"/>
            </p:cNvSpPr>
            <p:nvPr/>
          </p:nvSpPr>
          <p:spPr bwMode="auto">
            <a:xfrm>
              <a:off x="6486438" y="2616278"/>
              <a:ext cx="168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5978438" y="3048078"/>
              <a:ext cx="5328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0" name="Line 93"/>
            <p:cNvSpPr>
              <a:spLocks noChangeShapeType="1"/>
            </p:cNvSpPr>
            <p:nvPr/>
          </p:nvSpPr>
          <p:spPr bwMode="auto">
            <a:xfrm>
              <a:off x="8154105" y="2627388"/>
              <a:ext cx="0" cy="4320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6499105" y="2608184"/>
              <a:ext cx="0" cy="4320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5976623" y="3042383"/>
            <a:ext cx="2193262" cy="443346"/>
            <a:chOff x="5976550" y="2606362"/>
            <a:chExt cx="2193262" cy="443346"/>
          </a:xfrm>
        </p:grpSpPr>
        <p:sp>
          <p:nvSpPr>
            <p:cNvPr id="224376" name="Line 120"/>
            <p:cNvSpPr>
              <a:spLocks noChangeShapeType="1"/>
            </p:cNvSpPr>
            <p:nvPr/>
          </p:nvSpPr>
          <p:spPr bwMode="auto">
            <a:xfrm>
              <a:off x="6486438" y="2617864"/>
              <a:ext cx="1656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5" name="Line 93"/>
            <p:cNvSpPr>
              <a:spLocks noChangeShapeType="1"/>
            </p:cNvSpPr>
            <p:nvPr/>
          </p:nvSpPr>
          <p:spPr bwMode="auto">
            <a:xfrm>
              <a:off x="6499105" y="2606362"/>
              <a:ext cx="0" cy="4320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6" name="Line 93"/>
            <p:cNvSpPr>
              <a:spLocks noChangeShapeType="1"/>
            </p:cNvSpPr>
            <p:nvPr/>
          </p:nvSpPr>
          <p:spPr bwMode="auto">
            <a:xfrm>
              <a:off x="6640887" y="2617708"/>
              <a:ext cx="0" cy="4320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5976550" y="3048000"/>
              <a:ext cx="532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8" name="Line 120"/>
            <p:cNvSpPr>
              <a:spLocks noChangeShapeType="1"/>
            </p:cNvSpPr>
            <p:nvPr/>
          </p:nvSpPr>
          <p:spPr bwMode="auto">
            <a:xfrm>
              <a:off x="6629012" y="3045619"/>
              <a:ext cx="1540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6003928" y="1626989"/>
            <a:ext cx="2188800" cy="444700"/>
            <a:chOff x="5999163" y="1627186"/>
            <a:chExt cx="2188800" cy="444700"/>
          </a:xfrm>
        </p:grpSpPr>
        <p:sp>
          <p:nvSpPr>
            <p:cNvPr id="75" name="Line 93"/>
            <p:cNvSpPr>
              <a:spLocks noChangeShapeType="1"/>
            </p:cNvSpPr>
            <p:nvPr/>
          </p:nvSpPr>
          <p:spPr bwMode="auto">
            <a:xfrm>
              <a:off x="8174781" y="1639886"/>
              <a:ext cx="0" cy="4320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6013450" y="1637505"/>
              <a:ext cx="0" cy="432000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4375" name="Line 119"/>
            <p:cNvSpPr>
              <a:spLocks noChangeShapeType="1"/>
            </p:cNvSpPr>
            <p:nvPr/>
          </p:nvSpPr>
          <p:spPr bwMode="auto">
            <a:xfrm>
              <a:off x="5999163" y="1627186"/>
              <a:ext cx="21888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5980113" y="4594893"/>
            <a:ext cx="2180246" cy="428925"/>
            <a:chOff x="5980113" y="3659310"/>
            <a:chExt cx="2180246" cy="428925"/>
          </a:xfrm>
        </p:grpSpPr>
        <p:sp>
          <p:nvSpPr>
            <p:cNvPr id="111" name="Line 91"/>
            <p:cNvSpPr>
              <a:spLocks noChangeShapeType="1"/>
            </p:cNvSpPr>
            <p:nvPr/>
          </p:nvSpPr>
          <p:spPr bwMode="auto">
            <a:xfrm>
              <a:off x="6948264" y="3663435"/>
              <a:ext cx="0" cy="42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2" name="Line 90"/>
            <p:cNvSpPr>
              <a:spLocks noChangeShapeType="1"/>
            </p:cNvSpPr>
            <p:nvPr/>
          </p:nvSpPr>
          <p:spPr bwMode="auto">
            <a:xfrm>
              <a:off x="6936359" y="4076700"/>
              <a:ext cx="1224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Line 91"/>
            <p:cNvSpPr>
              <a:spLocks noChangeShapeType="1"/>
            </p:cNvSpPr>
            <p:nvPr/>
          </p:nvSpPr>
          <p:spPr bwMode="auto">
            <a:xfrm>
              <a:off x="6326855" y="3659310"/>
              <a:ext cx="0" cy="42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Line 90"/>
            <p:cNvSpPr>
              <a:spLocks noChangeShapeType="1"/>
            </p:cNvSpPr>
            <p:nvPr/>
          </p:nvSpPr>
          <p:spPr bwMode="auto">
            <a:xfrm>
              <a:off x="5980113" y="4076700"/>
              <a:ext cx="360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5" name="Line 90"/>
            <p:cNvSpPr>
              <a:spLocks noChangeShapeType="1"/>
            </p:cNvSpPr>
            <p:nvPr/>
          </p:nvSpPr>
          <p:spPr bwMode="auto">
            <a:xfrm>
              <a:off x="6313638" y="3666453"/>
              <a:ext cx="64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5976916" y="4597273"/>
            <a:ext cx="2177866" cy="437513"/>
            <a:chOff x="5980112" y="3661054"/>
            <a:chExt cx="2177866" cy="437513"/>
          </a:xfrm>
        </p:grpSpPr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6326855" y="3661054"/>
              <a:ext cx="0" cy="433387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6312694" y="4078409"/>
              <a:ext cx="648000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2" name="Line 114"/>
            <p:cNvSpPr>
              <a:spLocks noChangeShapeType="1"/>
            </p:cNvSpPr>
            <p:nvPr/>
          </p:nvSpPr>
          <p:spPr bwMode="auto">
            <a:xfrm>
              <a:off x="5980112" y="3664072"/>
              <a:ext cx="360000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1" name="Line 115"/>
            <p:cNvSpPr>
              <a:spLocks noChangeShapeType="1"/>
            </p:cNvSpPr>
            <p:nvPr/>
          </p:nvSpPr>
          <p:spPr bwMode="auto">
            <a:xfrm>
              <a:off x="5990828" y="3665180"/>
              <a:ext cx="0" cy="433387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>
              <a:off x="6948138" y="3662640"/>
              <a:ext cx="0" cy="433387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9" name="Line 114"/>
            <p:cNvSpPr>
              <a:spLocks noChangeShapeType="1"/>
            </p:cNvSpPr>
            <p:nvPr/>
          </p:nvSpPr>
          <p:spPr bwMode="auto">
            <a:xfrm>
              <a:off x="6933978" y="3666453"/>
              <a:ext cx="1224000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0" name="Line 115"/>
            <p:cNvSpPr>
              <a:spLocks noChangeShapeType="1"/>
            </p:cNvSpPr>
            <p:nvPr/>
          </p:nvSpPr>
          <p:spPr bwMode="auto">
            <a:xfrm>
              <a:off x="8145537" y="3664072"/>
              <a:ext cx="0" cy="433387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cxnSp>
        <p:nvCxnSpPr>
          <p:cNvPr id="121" name="Přímá spojnice 120"/>
          <p:cNvCxnSpPr/>
          <p:nvPr/>
        </p:nvCxnSpPr>
        <p:spPr bwMode="auto">
          <a:xfrm flipV="1">
            <a:off x="5992168" y="3048661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Přímá spojnice 121"/>
          <p:cNvCxnSpPr/>
          <p:nvPr/>
        </p:nvCxnSpPr>
        <p:spPr bwMode="auto">
          <a:xfrm flipV="1">
            <a:off x="6012160" y="1627186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Přímá spojnice 123"/>
          <p:cNvCxnSpPr/>
          <p:nvPr/>
        </p:nvCxnSpPr>
        <p:spPr bwMode="auto">
          <a:xfrm flipV="1">
            <a:off x="5994649" y="4600322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05"/>
          <p:cNvSpPr>
            <a:spLocks noChangeArrowheads="1"/>
          </p:cNvSpPr>
          <p:nvPr/>
        </p:nvSpPr>
        <p:spPr bwMode="auto">
          <a:xfrm>
            <a:off x="5385600" y="1208657"/>
            <a:ext cx="627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6" name="Rectangle 105"/>
          <p:cNvSpPr>
            <a:spLocks noChangeArrowheads="1"/>
          </p:cNvSpPr>
          <p:nvPr/>
        </p:nvSpPr>
        <p:spPr bwMode="auto">
          <a:xfrm>
            <a:off x="5385600" y="4155702"/>
            <a:ext cx="627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5677892" y="3301113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06"/>
          <p:cNvSpPr>
            <a:spLocks noChangeArrowheads="1"/>
          </p:cNvSpPr>
          <p:nvPr/>
        </p:nvSpPr>
        <p:spPr bwMode="auto">
          <a:xfrm>
            <a:off x="5680342" y="4827336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106"/>
          <p:cNvSpPr>
            <a:spLocks noChangeArrowheads="1"/>
          </p:cNvSpPr>
          <p:nvPr/>
        </p:nvSpPr>
        <p:spPr bwMode="auto">
          <a:xfrm>
            <a:off x="5707042" y="1871817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19784"/>
              </p:ext>
            </p:extLst>
          </p:nvPr>
        </p:nvGraphicFramePr>
        <p:xfrm>
          <a:off x="6476369" y="3185789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28" imgW="190440" imgH="203040" progId="Equation.DSMT4">
                  <p:embed/>
                </p:oleObj>
              </mc:Choice>
              <mc:Fallback>
                <p:oleObj name="Equation" r:id="rId28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369" y="3185789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Skupina 129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31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33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4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35" name="Zaoblený obdélník 13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6" name="TextovéPole 135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138" name="Rectangle 23"/>
          <p:cNvSpPr>
            <a:spLocks noChangeArrowheads="1"/>
          </p:cNvSpPr>
          <p:nvPr/>
        </p:nvSpPr>
        <p:spPr bwMode="auto">
          <a:xfrm>
            <a:off x="252000" y="1166560"/>
            <a:ext cx="162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Sjednocení </a:t>
            </a:r>
          </a:p>
        </p:txBody>
      </p:sp>
      <p:sp>
        <p:nvSpPr>
          <p:cNvPr id="139" name="Rectangle 23"/>
          <p:cNvSpPr>
            <a:spLocks noChangeArrowheads="1"/>
          </p:cNvSpPr>
          <p:nvPr/>
        </p:nvSpPr>
        <p:spPr bwMode="auto">
          <a:xfrm>
            <a:off x="252000" y="2668850"/>
            <a:ext cx="105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Průnik </a:t>
            </a:r>
          </a:p>
        </p:txBody>
      </p:sp>
      <p:sp>
        <p:nvSpPr>
          <p:cNvPr id="140" name="Rectangle 23"/>
          <p:cNvSpPr>
            <a:spLocks noChangeArrowheads="1"/>
          </p:cNvSpPr>
          <p:nvPr/>
        </p:nvSpPr>
        <p:spPr bwMode="auto">
          <a:xfrm>
            <a:off x="252000" y="4115632"/>
            <a:ext cx="1268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Doplněk </a:t>
            </a:r>
          </a:p>
        </p:txBody>
      </p:sp>
      <p:sp>
        <p:nvSpPr>
          <p:cNvPr id="13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operace</a:t>
            </a:r>
            <a:endParaRPr lang="cs-CZ" alt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2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2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41" grpId="0" animBg="1"/>
      <p:bldP spid="224342" grpId="0" animBg="1"/>
      <p:bldP spid="224343" grpId="0" animBg="1"/>
      <p:bldP spid="224351" grpId="0"/>
      <p:bldP spid="224352" grpId="0" animBg="1"/>
      <p:bldP spid="224353" grpId="0" animBg="1"/>
      <p:bldP spid="224354" grpId="0" animBg="1"/>
      <p:bldP spid="224361" grpId="0"/>
      <p:bldP spid="224362" grpId="0"/>
      <p:bldP spid="224363" grpId="0" animBg="1"/>
      <p:bldP spid="224364" grpId="0" animBg="1"/>
      <p:bldP spid="224365" grpId="0" animBg="1"/>
      <p:bldP spid="224373" grpId="0"/>
      <p:bldP spid="224377" grpId="0" animBg="1"/>
      <p:bldP spid="224382" grpId="0"/>
      <p:bldP spid="224383" grpId="0"/>
      <p:bldP spid="224384" grpId="0"/>
      <p:bldP spid="125" grpId="0"/>
      <p:bldP spid="126" grpId="0"/>
      <p:bldP spid="127" grpId="0"/>
      <p:bldP spid="128" grpId="0"/>
      <p:bldP spid="129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5311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KLASICKÉ množiny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604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teorie fuzzy množin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25857"/>
              </p:ext>
            </p:extLst>
          </p:nvPr>
        </p:nvGraphicFramePr>
        <p:xfrm>
          <a:off x="720000" y="1628800"/>
          <a:ext cx="2273301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2273040" imgH="304560" progId="Equation.DSMT4">
                  <p:embed/>
                </p:oleObj>
              </mc:Choice>
              <mc:Fallback>
                <p:oleObj name="Equation" r:id="rId3" imgW="2273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628800"/>
                        <a:ext cx="2273301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k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9559"/>
              </p:ext>
            </p:extLst>
          </p:nvPr>
        </p:nvGraphicFramePr>
        <p:xfrm>
          <a:off x="4680000" y="1628800"/>
          <a:ext cx="2273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2273040" imgH="304560" progId="Equation.DSMT4">
                  <p:embed/>
                </p:oleObj>
              </mc:Choice>
              <mc:Fallback>
                <p:oleObj name="Equation" r:id="rId5" imgW="2273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00" y="1628800"/>
                        <a:ext cx="2273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k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62840"/>
              </p:ext>
            </p:extLst>
          </p:nvPr>
        </p:nvGraphicFramePr>
        <p:xfrm>
          <a:off x="4680000" y="2632113"/>
          <a:ext cx="1231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7" imgW="1231560" imgH="190440" progId="Equation.DSMT4">
                  <p:embed/>
                </p:oleObj>
              </mc:Choice>
              <mc:Fallback>
                <p:oleObj name="Equation" r:id="rId7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00" y="2632113"/>
                        <a:ext cx="12319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36806"/>
              </p:ext>
            </p:extLst>
          </p:nvPr>
        </p:nvGraphicFramePr>
        <p:xfrm>
          <a:off x="720000" y="2632113"/>
          <a:ext cx="1231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9" imgW="1231560" imgH="190440" progId="Equation.DSMT4">
                  <p:embed/>
                </p:oleObj>
              </mc:Choice>
              <mc:Fallback>
                <p:oleObj name="Equation" r:id="rId9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632113"/>
                        <a:ext cx="12319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43573"/>
              </p:ext>
            </p:extLst>
          </p:nvPr>
        </p:nvGraphicFramePr>
        <p:xfrm>
          <a:off x="4680000" y="3542693"/>
          <a:ext cx="279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1" imgW="2793960" imgH="304560" progId="Equation.DSMT4">
                  <p:embed/>
                </p:oleObj>
              </mc:Choice>
              <mc:Fallback>
                <p:oleObj name="Equation" r:id="rId11" imgW="2793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00" y="3542693"/>
                        <a:ext cx="279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41883"/>
              </p:ext>
            </p:extLst>
          </p:nvPr>
        </p:nvGraphicFramePr>
        <p:xfrm>
          <a:off x="720000" y="3542693"/>
          <a:ext cx="279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3" imgW="2793960" imgH="304560" progId="Equation.DSMT4">
                  <p:embed/>
                </p:oleObj>
              </mc:Choice>
              <mc:Fallback>
                <p:oleObj name="Equation" r:id="rId13" imgW="2793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542693"/>
                        <a:ext cx="279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441256"/>
              </p:ext>
            </p:extLst>
          </p:nvPr>
        </p:nvGraphicFramePr>
        <p:xfrm>
          <a:off x="4680000" y="4504321"/>
          <a:ext cx="876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5" imgW="876240" imgH="190440" progId="Equation.DSMT4">
                  <p:embed/>
                </p:oleObj>
              </mc:Choice>
              <mc:Fallback>
                <p:oleObj name="Equation" r:id="rId15" imgW="876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00" y="4504321"/>
                        <a:ext cx="876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k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62172"/>
              </p:ext>
            </p:extLst>
          </p:nvPr>
        </p:nvGraphicFramePr>
        <p:xfrm>
          <a:off x="720000" y="4550805"/>
          <a:ext cx="876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7" imgW="876240" imgH="190440" progId="Equation.DSMT4">
                  <p:embed/>
                </p:oleObj>
              </mc:Choice>
              <mc:Fallback>
                <p:oleObj name="Equation" r:id="rId17" imgW="876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550805"/>
                        <a:ext cx="8763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k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26893"/>
              </p:ext>
            </p:extLst>
          </p:nvPr>
        </p:nvGraphicFramePr>
        <p:xfrm>
          <a:off x="720000" y="5558917"/>
          <a:ext cx="140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19" imgW="1409400" imgH="342720" progId="Equation.DSMT4">
                  <p:embed/>
                </p:oleObj>
              </mc:Choice>
              <mc:Fallback>
                <p:oleObj name="Equation" r:id="rId19" imgW="1409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5558917"/>
                        <a:ext cx="1409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k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10598"/>
              </p:ext>
            </p:extLst>
          </p:nvPr>
        </p:nvGraphicFramePr>
        <p:xfrm>
          <a:off x="4680000" y="5558917"/>
          <a:ext cx="140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21" imgW="1409400" imgH="342720" progId="Equation.DSMT4">
                  <p:embed/>
                </p:oleObj>
              </mc:Choice>
              <mc:Fallback>
                <p:oleObj name="Equation" r:id="rId21" imgW="1409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00" y="5558917"/>
                        <a:ext cx="1409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Skupina 39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1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2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5" name="Zaoblený obdélník 4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pl-PL" altLang="cs-CZ" sz="2000" dirty="0"/>
              <a:t>Zákony platné pro </a:t>
            </a:r>
            <a:r>
              <a:rPr lang="pl-PL" altLang="cs-CZ" sz="2000" dirty="0" smtClean="0"/>
              <a:t>základní operace</a:t>
            </a:r>
            <a:endParaRPr lang="pl-PL" altLang="cs-CZ" sz="2000" dirty="0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252000" y="1166560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Asociativní zákony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52000" y="2204864"/>
            <a:ext cx="2606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Komutativní zákony</a:t>
            </a: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252000" y="3110645"/>
            <a:ext cx="2619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Distributivní zákony</a:t>
            </a: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252000" y="4078687"/>
            <a:ext cx="2736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Zákony idempotence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252000" y="5086799"/>
            <a:ext cx="28937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>
                <a:solidFill>
                  <a:srgbClr val="C00000"/>
                </a:solidFill>
              </a:rPr>
              <a:t>De </a:t>
            </a:r>
            <a:r>
              <a:rPr lang="cs-CZ" altLang="cs-CZ" sz="2000" smtClean="0">
                <a:solidFill>
                  <a:srgbClr val="C00000"/>
                </a:solidFill>
              </a:rPr>
              <a:t>Morganovy </a:t>
            </a:r>
            <a:r>
              <a:rPr lang="cs-CZ" altLang="cs-CZ" sz="2000" dirty="0">
                <a:solidFill>
                  <a:srgbClr val="C00000"/>
                </a:solidFill>
              </a:rPr>
              <a:t>zákony</a:t>
            </a:r>
          </a:p>
        </p:txBody>
      </p:sp>
    </p:spTree>
    <p:extLst>
      <p:ext uri="{BB962C8B-B14F-4D97-AF65-F5344CB8AC3E}">
        <p14:creationId xmlns:p14="http://schemas.microsoft.com/office/powerpoint/2010/main" val="36035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90174"/>
              </p:ext>
            </p:extLst>
          </p:nvPr>
        </p:nvGraphicFramePr>
        <p:xfrm>
          <a:off x="720000" y="3861048"/>
          <a:ext cx="10541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812520" imgH="215640" progId="Equation.DSMT4">
                  <p:embed/>
                </p:oleObj>
              </mc:Choice>
              <mc:Fallback>
                <p:oleObj name="Equation" r:id="rId3" imgW="812520" imgH="2156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861048"/>
                        <a:ext cx="10541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05096"/>
              </p:ext>
            </p:extLst>
          </p:nvPr>
        </p:nvGraphicFramePr>
        <p:xfrm>
          <a:off x="720000" y="2276872"/>
          <a:ext cx="10302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276872"/>
                        <a:ext cx="1030287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Line 107"/>
          <p:cNvSpPr>
            <a:spLocks noChangeShapeType="1"/>
          </p:cNvSpPr>
          <p:nvPr/>
        </p:nvSpPr>
        <p:spPr bwMode="auto">
          <a:xfrm>
            <a:off x="4420251" y="2781243"/>
            <a:ext cx="248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4" name="Line 108"/>
          <p:cNvSpPr>
            <a:spLocks noChangeShapeType="1"/>
          </p:cNvSpPr>
          <p:nvPr/>
        </p:nvSpPr>
        <p:spPr bwMode="auto">
          <a:xfrm flipV="1">
            <a:off x="4420251" y="2109731"/>
            <a:ext cx="0" cy="67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5" name="Line 109"/>
          <p:cNvSpPr>
            <a:spLocks noChangeShapeType="1"/>
          </p:cNvSpPr>
          <p:nvPr/>
        </p:nvSpPr>
        <p:spPr bwMode="auto">
          <a:xfrm>
            <a:off x="4347226" y="2361472"/>
            <a:ext cx="7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76" name="Rectangle 117"/>
          <p:cNvSpPr>
            <a:spLocks noChangeArrowheads="1"/>
          </p:cNvSpPr>
          <p:nvPr/>
        </p:nvSpPr>
        <p:spPr bwMode="auto">
          <a:xfrm>
            <a:off x="4099576" y="2189102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7" name="Rectangle 128"/>
          <p:cNvSpPr>
            <a:spLocks noChangeArrowheads="1"/>
          </p:cNvSpPr>
          <p:nvPr/>
        </p:nvSpPr>
        <p:spPr bwMode="auto">
          <a:xfrm>
            <a:off x="6676088" y="2733618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/>
          </a:p>
        </p:txBody>
      </p:sp>
      <p:graphicFrame>
        <p:nvGraphicFramePr>
          <p:cNvPr id="78" name="Objek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14543"/>
              </p:ext>
            </p:extLst>
          </p:nvPr>
        </p:nvGraphicFramePr>
        <p:xfrm>
          <a:off x="4502876" y="244534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876" y="2445342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62428"/>
              </p:ext>
            </p:extLst>
          </p:nvPr>
        </p:nvGraphicFramePr>
        <p:xfrm>
          <a:off x="4961115" y="249549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115" y="2495493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73161"/>
              </p:ext>
            </p:extLst>
          </p:nvPr>
        </p:nvGraphicFramePr>
        <p:xfrm>
          <a:off x="5825263" y="244310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263" y="2443106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Skupina 80"/>
          <p:cNvGrpSpPr/>
          <p:nvPr/>
        </p:nvGrpSpPr>
        <p:grpSpPr>
          <a:xfrm>
            <a:off x="4410726" y="2349019"/>
            <a:ext cx="2180246" cy="433388"/>
            <a:chOff x="5980113" y="3651530"/>
            <a:chExt cx="2180246" cy="433388"/>
          </a:xfrm>
        </p:grpSpPr>
        <p:sp>
          <p:nvSpPr>
            <p:cNvPr id="82" name="Line 91"/>
            <p:cNvSpPr>
              <a:spLocks noChangeShapeType="1"/>
            </p:cNvSpPr>
            <p:nvPr/>
          </p:nvSpPr>
          <p:spPr bwMode="auto">
            <a:xfrm>
              <a:off x="6948264" y="3651530"/>
              <a:ext cx="0" cy="433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3" name="Line 90"/>
            <p:cNvSpPr>
              <a:spLocks noChangeShapeType="1"/>
            </p:cNvSpPr>
            <p:nvPr/>
          </p:nvSpPr>
          <p:spPr bwMode="auto">
            <a:xfrm>
              <a:off x="6936359" y="4076700"/>
              <a:ext cx="1224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4" name="Line 91"/>
            <p:cNvSpPr>
              <a:spLocks noChangeShapeType="1"/>
            </p:cNvSpPr>
            <p:nvPr/>
          </p:nvSpPr>
          <p:spPr bwMode="auto">
            <a:xfrm>
              <a:off x="6326855" y="3652167"/>
              <a:ext cx="0" cy="432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5" name="Line 90"/>
            <p:cNvSpPr>
              <a:spLocks noChangeShapeType="1"/>
            </p:cNvSpPr>
            <p:nvPr/>
          </p:nvSpPr>
          <p:spPr bwMode="auto">
            <a:xfrm>
              <a:off x="5980113" y="4076700"/>
              <a:ext cx="360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313638" y="3666453"/>
              <a:ext cx="64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87" name="Skupina 86"/>
          <p:cNvGrpSpPr/>
          <p:nvPr/>
        </p:nvGrpSpPr>
        <p:grpSpPr>
          <a:xfrm>
            <a:off x="4417546" y="2351243"/>
            <a:ext cx="2177866" cy="435927"/>
            <a:chOff x="5980112" y="3650735"/>
            <a:chExt cx="2177866" cy="435927"/>
          </a:xfrm>
        </p:grpSpPr>
        <p:sp>
          <p:nvSpPr>
            <p:cNvPr id="88" name="Line 115"/>
            <p:cNvSpPr>
              <a:spLocks noChangeShapeType="1"/>
            </p:cNvSpPr>
            <p:nvPr/>
          </p:nvSpPr>
          <p:spPr bwMode="auto">
            <a:xfrm>
              <a:off x="6326855" y="3651530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9" name="Line 114"/>
            <p:cNvSpPr>
              <a:spLocks noChangeShapeType="1"/>
            </p:cNvSpPr>
            <p:nvPr/>
          </p:nvSpPr>
          <p:spPr bwMode="auto">
            <a:xfrm>
              <a:off x="6312694" y="4076028"/>
              <a:ext cx="648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0" name="Line 114"/>
            <p:cNvSpPr>
              <a:spLocks noChangeShapeType="1"/>
            </p:cNvSpPr>
            <p:nvPr/>
          </p:nvSpPr>
          <p:spPr bwMode="auto">
            <a:xfrm>
              <a:off x="5980112" y="3664072"/>
              <a:ext cx="360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1" name="Line 115"/>
            <p:cNvSpPr>
              <a:spLocks noChangeShapeType="1"/>
            </p:cNvSpPr>
            <p:nvPr/>
          </p:nvSpPr>
          <p:spPr bwMode="auto">
            <a:xfrm>
              <a:off x="5990828" y="3653275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2" name="Line 115"/>
            <p:cNvSpPr>
              <a:spLocks noChangeShapeType="1"/>
            </p:cNvSpPr>
            <p:nvPr/>
          </p:nvSpPr>
          <p:spPr bwMode="auto">
            <a:xfrm>
              <a:off x="6948138" y="3650735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3" name="Line 114"/>
            <p:cNvSpPr>
              <a:spLocks noChangeShapeType="1"/>
            </p:cNvSpPr>
            <p:nvPr/>
          </p:nvSpPr>
          <p:spPr bwMode="auto">
            <a:xfrm>
              <a:off x="6933978" y="3661690"/>
              <a:ext cx="1224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4" name="Line 115"/>
            <p:cNvSpPr>
              <a:spLocks noChangeShapeType="1"/>
            </p:cNvSpPr>
            <p:nvPr/>
          </p:nvSpPr>
          <p:spPr bwMode="auto">
            <a:xfrm>
              <a:off x="8145537" y="3652167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cxnSp>
        <p:nvCxnSpPr>
          <p:cNvPr id="95" name="Přímá spojnice 94"/>
          <p:cNvCxnSpPr/>
          <p:nvPr/>
        </p:nvCxnSpPr>
        <p:spPr bwMode="auto">
          <a:xfrm flipV="1">
            <a:off x="4425262" y="2364520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Rectangle 106"/>
          <p:cNvSpPr>
            <a:spLocks noChangeArrowheads="1"/>
          </p:cNvSpPr>
          <p:nvPr/>
        </p:nvSpPr>
        <p:spPr bwMode="auto">
          <a:xfrm>
            <a:off x="4110955" y="2596296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Line 107"/>
          <p:cNvSpPr>
            <a:spLocks noChangeShapeType="1"/>
          </p:cNvSpPr>
          <p:nvPr/>
        </p:nvSpPr>
        <p:spPr bwMode="auto">
          <a:xfrm>
            <a:off x="4434243" y="4118764"/>
            <a:ext cx="248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8" name="Line 108"/>
          <p:cNvSpPr>
            <a:spLocks noChangeShapeType="1"/>
          </p:cNvSpPr>
          <p:nvPr/>
        </p:nvSpPr>
        <p:spPr bwMode="auto">
          <a:xfrm flipV="1">
            <a:off x="4434243" y="3447252"/>
            <a:ext cx="0" cy="67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9" name="Line 109"/>
          <p:cNvSpPr>
            <a:spLocks noChangeShapeType="1"/>
          </p:cNvSpPr>
          <p:nvPr/>
        </p:nvSpPr>
        <p:spPr bwMode="auto">
          <a:xfrm>
            <a:off x="4361218" y="3701374"/>
            <a:ext cx="7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0" name="Rectangle 117"/>
          <p:cNvSpPr>
            <a:spLocks noChangeArrowheads="1"/>
          </p:cNvSpPr>
          <p:nvPr/>
        </p:nvSpPr>
        <p:spPr bwMode="auto">
          <a:xfrm>
            <a:off x="4113568" y="3526623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" name="Rectangle 128"/>
          <p:cNvSpPr>
            <a:spLocks noChangeArrowheads="1"/>
          </p:cNvSpPr>
          <p:nvPr/>
        </p:nvSpPr>
        <p:spPr bwMode="auto">
          <a:xfrm>
            <a:off x="6690080" y="4071139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/>
          </a:p>
        </p:txBody>
      </p:sp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378808"/>
              </p:ext>
            </p:extLst>
          </p:nvPr>
        </p:nvGraphicFramePr>
        <p:xfrm>
          <a:off x="4516868" y="378286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2" imgW="190440" imgH="241200" progId="Equation.DSMT4">
                  <p:embed/>
                </p:oleObj>
              </mc:Choice>
              <mc:Fallback>
                <p:oleObj name="Equation" r:id="rId12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868" y="3782863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k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72430"/>
              </p:ext>
            </p:extLst>
          </p:nvPr>
        </p:nvGraphicFramePr>
        <p:xfrm>
          <a:off x="4975107" y="383301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3" imgW="177480" imgH="190440" progId="Equation.DSMT4">
                  <p:embed/>
                </p:oleObj>
              </mc:Choice>
              <mc:Fallback>
                <p:oleObj name="Equation" r:id="rId13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107" y="3833014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k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27598"/>
              </p:ext>
            </p:extLst>
          </p:nvPr>
        </p:nvGraphicFramePr>
        <p:xfrm>
          <a:off x="5839255" y="3780627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255" y="3780627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Skupina 104"/>
          <p:cNvGrpSpPr/>
          <p:nvPr/>
        </p:nvGrpSpPr>
        <p:grpSpPr>
          <a:xfrm>
            <a:off x="4422633" y="3689731"/>
            <a:ext cx="2180246" cy="433388"/>
            <a:chOff x="5980113" y="3651530"/>
            <a:chExt cx="2180246" cy="433388"/>
          </a:xfrm>
        </p:grpSpPr>
        <p:sp>
          <p:nvSpPr>
            <p:cNvPr id="106" name="Line 91"/>
            <p:cNvSpPr>
              <a:spLocks noChangeShapeType="1"/>
            </p:cNvSpPr>
            <p:nvPr/>
          </p:nvSpPr>
          <p:spPr bwMode="auto">
            <a:xfrm>
              <a:off x="6948264" y="3651530"/>
              <a:ext cx="0" cy="433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7" name="Line 90"/>
            <p:cNvSpPr>
              <a:spLocks noChangeShapeType="1"/>
            </p:cNvSpPr>
            <p:nvPr/>
          </p:nvSpPr>
          <p:spPr bwMode="auto">
            <a:xfrm>
              <a:off x="6936359" y="4076700"/>
              <a:ext cx="1224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8" name="Line 91"/>
            <p:cNvSpPr>
              <a:spLocks noChangeShapeType="1"/>
            </p:cNvSpPr>
            <p:nvPr/>
          </p:nvSpPr>
          <p:spPr bwMode="auto">
            <a:xfrm>
              <a:off x="6326855" y="3652547"/>
              <a:ext cx="0" cy="432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9" name="Line 90"/>
            <p:cNvSpPr>
              <a:spLocks noChangeShapeType="1"/>
            </p:cNvSpPr>
            <p:nvPr/>
          </p:nvSpPr>
          <p:spPr bwMode="auto">
            <a:xfrm>
              <a:off x="5980113" y="4076700"/>
              <a:ext cx="360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0" name="Line 90"/>
            <p:cNvSpPr>
              <a:spLocks noChangeShapeType="1"/>
            </p:cNvSpPr>
            <p:nvPr/>
          </p:nvSpPr>
          <p:spPr bwMode="auto">
            <a:xfrm>
              <a:off x="6313638" y="3664072"/>
              <a:ext cx="648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11" name="Skupina 110"/>
          <p:cNvGrpSpPr/>
          <p:nvPr/>
        </p:nvGrpSpPr>
        <p:grpSpPr>
          <a:xfrm>
            <a:off x="4421178" y="3686957"/>
            <a:ext cx="2177866" cy="439581"/>
            <a:chOff x="5980112" y="3650735"/>
            <a:chExt cx="2177866" cy="439581"/>
          </a:xfrm>
        </p:grpSpPr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6326855" y="3653911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6312694" y="4078409"/>
              <a:ext cx="648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5980112" y="3664072"/>
              <a:ext cx="360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5990828" y="3655656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6948138" y="3650735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6933978" y="3666453"/>
              <a:ext cx="1224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>
              <a:off x="8145537" y="3656929"/>
              <a:ext cx="0" cy="433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20" name="Rectangle 106"/>
          <p:cNvSpPr>
            <a:spLocks noChangeArrowheads="1"/>
          </p:cNvSpPr>
          <p:nvPr/>
        </p:nvSpPr>
        <p:spPr bwMode="auto">
          <a:xfrm>
            <a:off x="4124947" y="3933817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Přímá spojnice 5"/>
          <p:cNvCxnSpPr/>
          <p:nvPr/>
        </p:nvCxnSpPr>
        <p:spPr bwMode="auto">
          <a:xfrm>
            <a:off x="4409202" y="2774189"/>
            <a:ext cx="218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Skupina 6"/>
          <p:cNvGrpSpPr/>
          <p:nvPr/>
        </p:nvGrpSpPr>
        <p:grpSpPr>
          <a:xfrm>
            <a:off x="4423460" y="3692338"/>
            <a:ext cx="2181600" cy="435327"/>
            <a:chOff x="2566197" y="4520124"/>
            <a:chExt cx="2181600" cy="435327"/>
          </a:xfrm>
        </p:grpSpPr>
        <p:cxnSp>
          <p:nvCxnSpPr>
            <p:cNvPr id="122" name="Přímá spojnice 121"/>
            <p:cNvCxnSpPr/>
            <p:nvPr/>
          </p:nvCxnSpPr>
          <p:spPr bwMode="auto">
            <a:xfrm>
              <a:off x="2566197" y="4528746"/>
              <a:ext cx="2181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Line 115"/>
            <p:cNvSpPr>
              <a:spLocks noChangeShapeType="1"/>
            </p:cNvSpPr>
            <p:nvPr/>
          </p:nvSpPr>
          <p:spPr bwMode="auto">
            <a:xfrm>
              <a:off x="2577136" y="4520124"/>
              <a:ext cx="0" cy="433387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4" name="Line 115"/>
            <p:cNvSpPr>
              <a:spLocks noChangeShapeType="1"/>
            </p:cNvSpPr>
            <p:nvPr/>
          </p:nvSpPr>
          <p:spPr bwMode="auto">
            <a:xfrm>
              <a:off x="4732128" y="4522064"/>
              <a:ext cx="0" cy="433387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cxnSp>
        <p:nvCxnSpPr>
          <p:cNvPr id="119" name="Přímá spojnice 118"/>
          <p:cNvCxnSpPr/>
          <p:nvPr/>
        </p:nvCxnSpPr>
        <p:spPr bwMode="auto">
          <a:xfrm flipV="1">
            <a:off x="4431283" y="3704689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05"/>
          <p:cNvSpPr>
            <a:spLocks noChangeArrowheads="1"/>
          </p:cNvSpPr>
          <p:nvPr/>
        </p:nvSpPr>
        <p:spPr bwMode="auto">
          <a:xfrm>
            <a:off x="3798200" y="1967598"/>
            <a:ext cx="627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6" name="Rectangle 105"/>
          <p:cNvSpPr>
            <a:spLocks noChangeArrowheads="1"/>
          </p:cNvSpPr>
          <p:nvPr/>
        </p:nvSpPr>
        <p:spPr bwMode="auto">
          <a:xfrm>
            <a:off x="3813365" y="3304599"/>
            <a:ext cx="627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130" name="Skupina 129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31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33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34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35" name="Zaoblený obdélník 134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6" name="TextovéPole 135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7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pl-PL" altLang="cs-CZ" sz="2000" dirty="0"/>
              <a:t>Zákony platné pro </a:t>
            </a:r>
            <a:r>
              <a:rPr lang="pl-PL" altLang="cs-CZ" sz="2000" dirty="0" smtClean="0"/>
              <a:t>základní operace</a:t>
            </a:r>
            <a:endParaRPr lang="pl-PL" altLang="cs-CZ" sz="2000" dirty="0"/>
          </a:p>
        </p:txBody>
      </p:sp>
      <p:sp>
        <p:nvSpPr>
          <p:cNvPr id="138" name="Rectangle 23"/>
          <p:cNvSpPr>
            <a:spLocks noChangeArrowheads="1"/>
          </p:cNvSpPr>
          <p:nvPr/>
        </p:nvSpPr>
        <p:spPr bwMode="auto">
          <a:xfrm>
            <a:off x="252000" y="1844824"/>
            <a:ext cx="3132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Zákon vyloučení třetího </a:t>
            </a:r>
          </a:p>
        </p:txBody>
      </p:sp>
      <p:sp>
        <p:nvSpPr>
          <p:cNvPr id="139" name="Rectangle 23"/>
          <p:cNvSpPr>
            <a:spLocks noChangeArrowheads="1"/>
          </p:cNvSpPr>
          <p:nvPr/>
        </p:nvSpPr>
        <p:spPr bwMode="auto">
          <a:xfrm>
            <a:off x="252000" y="3431515"/>
            <a:ext cx="2606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Zákon kontradikce </a:t>
            </a:r>
          </a:p>
        </p:txBody>
      </p:sp>
      <p:sp>
        <p:nvSpPr>
          <p:cNvPr id="140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platí </a:t>
            </a:r>
            <a:r>
              <a:rPr lang="cs-CZ" altLang="cs-CZ" b="0" dirty="0"/>
              <a:t>i </a:t>
            </a:r>
            <a:r>
              <a:rPr lang="cs-CZ" b="0" dirty="0"/>
              <a:t>dva základní zákony aristotelovské logiky</a:t>
            </a:r>
            <a:endParaRPr lang="cs-CZ" altLang="cs-CZ" b="0" dirty="0"/>
          </a:p>
        </p:txBody>
      </p:sp>
      <p:sp>
        <p:nvSpPr>
          <p:cNvPr id="141" name="Zaoblený obdélník 140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/>
      <p:bldP spid="77" grpId="0"/>
      <p:bldP spid="96" grpId="0"/>
      <p:bldP spid="97" grpId="0" animBg="1"/>
      <p:bldP spid="98" grpId="0" animBg="1"/>
      <p:bldP spid="99" grpId="0" animBg="1"/>
      <p:bldP spid="100" grpId="0"/>
      <p:bldP spid="101" grpId="0"/>
      <p:bldP spid="120" grpId="0"/>
      <p:bldP spid="125" grpId="0"/>
      <p:bldP spid="126" grpId="0"/>
      <p:bldP spid="138" grpId="0"/>
      <p:bldP spid="1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62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základní Operace 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433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množiny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604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3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aoblený obdélník 45"/>
          <p:cNvSpPr/>
          <p:nvPr/>
        </p:nvSpPr>
        <p:spPr bwMode="auto">
          <a:xfrm>
            <a:off x="180000" y="2061983"/>
            <a:ext cx="8712968" cy="3816424"/>
          </a:xfrm>
          <a:prstGeom prst="roundRect">
            <a:avLst>
              <a:gd name="adj" fmla="val 94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17638"/>
              </p:ext>
            </p:extLst>
          </p:nvPr>
        </p:nvGraphicFramePr>
        <p:xfrm>
          <a:off x="1332000" y="3586088"/>
          <a:ext cx="261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2616120" imgH="330120" progId="Equation.DSMT4">
                  <p:embed/>
                </p:oleObj>
              </mc:Choice>
              <mc:Fallback>
                <p:oleObj name="Equation" r:id="rId3" imgW="2616120" imgH="330120" progId="Equation.DSMT4">
                  <p:embed/>
                  <p:pic>
                    <p:nvPicPr>
                      <p:cNvPr id="0" name="Objek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000" y="3586088"/>
                        <a:ext cx="261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k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816622"/>
              </p:ext>
            </p:extLst>
          </p:nvPr>
        </p:nvGraphicFramePr>
        <p:xfrm>
          <a:off x="4852800" y="3586888"/>
          <a:ext cx="2044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2044440" imgH="304560" progId="Equation.DSMT4">
                  <p:embed/>
                </p:oleObj>
              </mc:Choice>
              <mc:Fallback>
                <p:oleObj name="Equation" r:id="rId5" imgW="2044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800" y="3586888"/>
                        <a:ext cx="2044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630238" y="2542971"/>
            <a:ext cx="2051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Dány ostré množiny:</a:t>
            </a:r>
            <a:endParaRPr lang="cs-CZ" altLang="cs-CZ" sz="1600" dirty="0"/>
          </a:p>
        </p:txBody>
      </p:sp>
      <p:graphicFrame>
        <p:nvGraphicFramePr>
          <p:cNvPr id="54" name="Objek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12998"/>
              </p:ext>
            </p:extLst>
          </p:nvPr>
        </p:nvGraphicFramePr>
        <p:xfrm>
          <a:off x="1333336" y="2895253"/>
          <a:ext cx="157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1574640" imgH="304560" progId="Equation.DSMT4">
                  <p:embed/>
                </p:oleObj>
              </mc:Choice>
              <mc:Fallback>
                <p:oleObj name="Equation" r:id="rId7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336" y="2895253"/>
                        <a:ext cx="157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k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27162"/>
              </p:ext>
            </p:extLst>
          </p:nvPr>
        </p:nvGraphicFramePr>
        <p:xfrm>
          <a:off x="4852800" y="2895583"/>
          <a:ext cx="157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1574640" imgH="304560" progId="Equation.DSMT4">
                  <p:embed/>
                </p:oleObj>
              </mc:Choice>
              <mc:Fallback>
                <p:oleObj name="Equation" r:id="rId9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800" y="2895583"/>
                        <a:ext cx="157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658813" y="4510255"/>
            <a:ext cx="254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Dány fuzzy množiny:</a:t>
            </a:r>
            <a:endParaRPr lang="cs-CZ" altLang="cs-CZ" sz="1600" dirty="0"/>
          </a:p>
        </p:txBody>
      </p:sp>
      <p:graphicFrame>
        <p:nvGraphicFramePr>
          <p:cNvPr id="59" name="Objek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01248"/>
              </p:ext>
            </p:extLst>
          </p:nvPr>
        </p:nvGraphicFramePr>
        <p:xfrm>
          <a:off x="1338596" y="4876579"/>
          <a:ext cx="2044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1" imgW="2044440" imgH="241200" progId="Equation.DSMT4">
                  <p:embed/>
                </p:oleObj>
              </mc:Choice>
              <mc:Fallback>
                <p:oleObj name="Equation" r:id="rId11" imgW="2044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596" y="4876579"/>
                        <a:ext cx="2044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580694"/>
              </p:ext>
            </p:extLst>
          </p:nvPr>
        </p:nvGraphicFramePr>
        <p:xfrm>
          <a:off x="1331640" y="4853527"/>
          <a:ext cx="196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3" imgW="1968480" imgH="304560" progId="Equation.DSMT4">
                  <p:embed/>
                </p:oleObj>
              </mc:Choice>
              <mc:Fallback>
                <p:oleObj name="Equation" r:id="rId13" imgW="1968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853527"/>
                        <a:ext cx="196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k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2420"/>
              </p:ext>
            </p:extLst>
          </p:nvPr>
        </p:nvGraphicFramePr>
        <p:xfrm>
          <a:off x="4856163" y="4819650"/>
          <a:ext cx="1943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5" imgW="1942920" imgH="304560" progId="Equation.DSMT4">
                  <p:embed/>
                </p:oleObj>
              </mc:Choice>
              <mc:Fallback>
                <p:oleObj name="Equation" r:id="rId15" imgW="1942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4819650"/>
                        <a:ext cx="1943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k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364603"/>
              </p:ext>
            </p:extLst>
          </p:nvPr>
        </p:nvGraphicFramePr>
        <p:xfrm>
          <a:off x="4851400" y="4845050"/>
          <a:ext cx="201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17" imgW="2019240" imgH="241200" progId="Equation.DSMT4">
                  <p:embed/>
                </p:oleObj>
              </mc:Choice>
              <mc:Fallback>
                <p:oleObj name="Equation" r:id="rId17" imgW="2019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845050"/>
                        <a:ext cx="201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99641"/>
              </p:ext>
            </p:extLst>
          </p:nvPr>
        </p:nvGraphicFramePr>
        <p:xfrm>
          <a:off x="1333500" y="3987800"/>
          <a:ext cx="196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9" imgW="1968480" imgH="304560" progId="Equation.DSMT4">
                  <p:embed/>
                </p:oleObj>
              </mc:Choice>
              <mc:Fallback>
                <p:oleObj name="Equation" r:id="rId19" imgW="1968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987800"/>
                        <a:ext cx="196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58842"/>
              </p:ext>
            </p:extLst>
          </p:nvPr>
        </p:nvGraphicFramePr>
        <p:xfrm>
          <a:off x="4852988" y="3987800"/>
          <a:ext cx="196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21" imgW="1968480" imgH="304560" progId="Equation.DSMT4">
                  <p:embed/>
                </p:oleObj>
              </mc:Choice>
              <mc:Fallback>
                <p:oleObj name="Equation" r:id="rId21" imgW="1968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3987800"/>
                        <a:ext cx="196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65536"/>
              </p:ext>
            </p:extLst>
          </p:nvPr>
        </p:nvGraphicFramePr>
        <p:xfrm>
          <a:off x="1333336" y="5302343"/>
          <a:ext cx="2400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23" imgW="2400120" imgH="241200" progId="Equation.DSMT4">
                  <p:embed/>
                </p:oleObj>
              </mc:Choice>
              <mc:Fallback>
                <p:oleObj name="Equation" r:id="rId23" imgW="2400120" imgH="241200" progId="Equation.DSMT4">
                  <p:embed/>
                  <p:pic>
                    <p:nvPicPr>
                      <p:cNvPr id="0" name="Objek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336" y="5302343"/>
                        <a:ext cx="2400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91652"/>
              </p:ext>
            </p:extLst>
          </p:nvPr>
        </p:nvGraphicFramePr>
        <p:xfrm>
          <a:off x="4852800" y="5302343"/>
          <a:ext cx="2540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25" imgW="2539800" imgH="241200" progId="Equation.DSMT4">
                  <p:embed/>
                </p:oleObj>
              </mc:Choice>
              <mc:Fallback>
                <p:oleObj name="Equation" r:id="rId25" imgW="253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800" y="5302343"/>
                        <a:ext cx="2540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38" name="Skupina 3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3" name="Zaoblený obdélník 4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 smtClean="0"/>
              <a:t>Průnik a sjednocení množin</a:t>
            </a:r>
            <a:endParaRPr lang="cs-CZ" altLang="cs-CZ" sz="2000" dirty="0"/>
          </a:p>
        </p:txBody>
      </p:sp>
      <p:sp>
        <p:nvSpPr>
          <p:cNvPr id="48" name="Obdélník 2"/>
          <p:cNvSpPr>
            <a:spLocks noChangeArrowheads="1"/>
          </p:cNvSpPr>
          <p:nvPr/>
        </p:nvSpPr>
        <p:spPr bwMode="auto">
          <a:xfrm>
            <a:off x="277200" y="209857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640800" y="1196752"/>
            <a:ext cx="796364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funkci </a:t>
            </a:r>
            <a:r>
              <a:rPr lang="cs-CZ" altLang="cs-CZ" b="0" dirty="0"/>
              <a:t>příslušnosti </a:t>
            </a:r>
            <a:r>
              <a:rPr lang="cs-CZ" altLang="cs-CZ" b="0" dirty="0" smtClean="0"/>
              <a:t>prvků do </a:t>
            </a:r>
            <a:r>
              <a:rPr lang="cs-CZ" altLang="cs-CZ" dirty="0" smtClean="0"/>
              <a:t>množiny</a:t>
            </a:r>
            <a:r>
              <a:rPr lang="cs-CZ" altLang="cs-CZ" b="0" dirty="0" smtClean="0"/>
              <a:t> vzniklé operací průnik či sjednocení lze vyjádřit mnoha </a:t>
            </a:r>
            <a:r>
              <a:rPr lang="cs-CZ" altLang="cs-CZ" b="0" dirty="0"/>
              <a:t>způsoby</a:t>
            </a:r>
            <a:endParaRPr lang="cs-CZ" altLang="cs-CZ" dirty="0"/>
          </a:p>
        </p:txBody>
      </p:sp>
      <p:sp>
        <p:nvSpPr>
          <p:cNvPr id="57" name="Zaoblený obdélník 5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40800" y="6114782"/>
            <a:ext cx="71206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fuzzy množiny se jedná o odlišné operace </a:t>
            </a:r>
            <a:r>
              <a:rPr lang="en-US" altLang="cs-CZ" b="0" dirty="0"/>
              <a:t>=&gt; </a:t>
            </a:r>
            <a:r>
              <a:rPr lang="cs-CZ" altLang="cs-CZ" b="0" dirty="0"/>
              <a:t>zaveden systém norem</a:t>
            </a:r>
            <a:endParaRPr lang="cs-CZ" altLang="cs-CZ" dirty="0"/>
          </a:p>
        </p:txBody>
      </p:sp>
      <p:sp>
        <p:nvSpPr>
          <p:cNvPr id="61" name="Zaoblený obdélník 60"/>
          <p:cNvSpPr/>
          <p:nvPr/>
        </p:nvSpPr>
        <p:spPr bwMode="auto">
          <a:xfrm>
            <a:off x="482400" y="624995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30000" y="3289702"/>
            <a:ext cx="2933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Průnik lze vyjádřit např. jako:</a:t>
            </a:r>
            <a:endParaRPr lang="cs-CZ" altLang="cs-CZ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3" grpId="0"/>
      <p:bldP spid="58" grpId="0"/>
      <p:bldP spid="48" grpId="0"/>
      <p:bldP spid="60" grpId="0"/>
      <p:bldP spid="61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kupina 44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2" name="Zaoblený obdélník 5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3" name="TextovéPole 52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Průnik fuzzy množin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957596"/>
              </p:ext>
            </p:extLst>
          </p:nvPr>
        </p:nvGraphicFramePr>
        <p:xfrm>
          <a:off x="3279775" y="3943033"/>
          <a:ext cx="241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2412720" imgH="330120" progId="Equation.DSMT4">
                  <p:embed/>
                </p:oleObj>
              </mc:Choice>
              <mc:Fallback>
                <p:oleObj name="Equation" r:id="rId3" imgW="2412720" imgH="33012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3943033"/>
                        <a:ext cx="2413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57067"/>
              </p:ext>
            </p:extLst>
          </p:nvPr>
        </p:nvGraphicFramePr>
        <p:xfrm>
          <a:off x="3208338" y="1268760"/>
          <a:ext cx="241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5" imgW="2412720" imgH="330120" progId="Equation.DSMT4">
                  <p:embed/>
                </p:oleObj>
              </mc:Choice>
              <mc:Fallback>
                <p:oleObj name="Equation" r:id="rId5" imgW="241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1268760"/>
                        <a:ext cx="2413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5089029"/>
            <a:ext cx="177010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definiční obor</a:t>
            </a:r>
            <a:endParaRPr lang="cs-CZ" altLang="cs-CZ" dirty="0"/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521330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40800" y="4370388"/>
            <a:ext cx="799999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stupeň příslušnosti určen pomocí </a:t>
            </a:r>
            <a:r>
              <a:rPr lang="cs-CZ" altLang="cs-CZ" dirty="0" smtClean="0"/>
              <a:t>t</a:t>
            </a:r>
            <a:r>
              <a:rPr lang="pt-BR" altLang="cs-CZ" dirty="0" smtClean="0"/>
              <a:t>riangulární konorm</a:t>
            </a:r>
            <a:r>
              <a:rPr lang="cs-CZ" altLang="cs-CZ" dirty="0" smtClean="0"/>
              <a:t>y</a:t>
            </a:r>
            <a:r>
              <a:rPr lang="pt-BR" altLang="cs-CZ" dirty="0" smtClean="0"/>
              <a:t> </a:t>
            </a:r>
            <a:r>
              <a:rPr lang="pt-BR" altLang="cs-CZ" b="0" dirty="0"/>
              <a:t>(</a:t>
            </a:r>
            <a:r>
              <a:rPr lang="pt-BR" altLang="cs-CZ" b="0" i="1" dirty="0"/>
              <a:t>s</a:t>
            </a:r>
            <a:r>
              <a:rPr lang="pt-BR" altLang="cs-CZ" b="0" dirty="0"/>
              <a:t>-norma popř. </a:t>
            </a:r>
            <a:r>
              <a:rPr lang="pt-BR" altLang="cs-CZ" b="0" i="1" dirty="0"/>
              <a:t>t</a:t>
            </a:r>
            <a:r>
              <a:rPr lang="pt-BR" altLang="cs-CZ" b="0" dirty="0"/>
              <a:t>-konorma) </a:t>
            </a:r>
          </a:p>
        </p:txBody>
      </p:sp>
      <p:sp>
        <p:nvSpPr>
          <p:cNvPr id="39" name="Zaoblený obdélník 38"/>
          <p:cNvSpPr/>
          <p:nvPr/>
        </p:nvSpPr>
        <p:spPr bwMode="auto">
          <a:xfrm>
            <a:off x="482400" y="44930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91421"/>
              </p:ext>
            </p:extLst>
          </p:nvPr>
        </p:nvGraphicFramePr>
        <p:xfrm>
          <a:off x="720000" y="1964085"/>
          <a:ext cx="2349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7" imgW="2349360" imgH="330120" progId="Equation.DSMT4">
                  <p:embed/>
                </p:oleObj>
              </mc:Choice>
              <mc:Fallback>
                <p:oleObj name="Equation" r:id="rId7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964085"/>
                        <a:ext cx="2349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15163"/>
              </p:ext>
            </p:extLst>
          </p:nvPr>
        </p:nvGraphicFramePr>
        <p:xfrm>
          <a:off x="720000" y="2626008"/>
          <a:ext cx="181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9" imgW="1815840" imgH="304560" progId="Equation.DSMT4">
                  <p:embed/>
                </p:oleObj>
              </mc:Choice>
              <mc:Fallback>
                <p:oleObj name="Equation" r:id="rId9" imgW="1815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626008"/>
                        <a:ext cx="181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40800" y="2302974"/>
            <a:ext cx="76023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definiční obor</a:t>
            </a:r>
            <a:endParaRPr lang="cs-CZ" altLang="cs-CZ" dirty="0"/>
          </a:p>
        </p:txBody>
      </p:sp>
      <p:sp>
        <p:nvSpPr>
          <p:cNvPr id="55" name="Zaoblený obdélník 54"/>
          <p:cNvSpPr/>
          <p:nvPr/>
        </p:nvSpPr>
        <p:spPr bwMode="auto">
          <a:xfrm>
            <a:off x="482400" y="241124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640800" y="1660575"/>
            <a:ext cx="76023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stupeň </a:t>
            </a:r>
            <a:r>
              <a:rPr lang="cs-CZ" altLang="cs-CZ" b="0" dirty="0"/>
              <a:t>příslušnosti určen pomocí </a:t>
            </a:r>
            <a:r>
              <a:rPr lang="cs-CZ" altLang="cs-CZ" dirty="0" smtClean="0"/>
              <a:t>triangulární normy </a:t>
            </a:r>
            <a:r>
              <a:rPr lang="cs-CZ" altLang="cs-CZ" b="0" dirty="0"/>
              <a:t>(</a:t>
            </a:r>
            <a:r>
              <a:rPr lang="cs-CZ" altLang="cs-CZ" b="0" i="1" dirty="0"/>
              <a:t>t</a:t>
            </a:r>
            <a:r>
              <a:rPr lang="cs-CZ" altLang="cs-CZ" b="0" dirty="0"/>
              <a:t>-norma) 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78321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955799"/>
              </p:ext>
            </p:extLst>
          </p:nvPr>
        </p:nvGraphicFramePr>
        <p:xfrm>
          <a:off x="720000" y="5428456"/>
          <a:ext cx="184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1" imgW="1841400" imgH="304560" progId="Equation.DSMT4">
                  <p:embed/>
                </p:oleObj>
              </mc:Choice>
              <mc:Fallback>
                <p:oleObj name="Equation" r:id="rId11" imgW="1841400" imgH="304560" progId="Equation.DSMT4">
                  <p:embed/>
                  <p:pic>
                    <p:nvPicPr>
                      <p:cNvPr id="0" name="Objek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5428456"/>
                        <a:ext cx="184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88946"/>
              </p:ext>
            </p:extLst>
          </p:nvPr>
        </p:nvGraphicFramePr>
        <p:xfrm>
          <a:off x="720000" y="4671242"/>
          <a:ext cx="237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3" imgW="2374560" imgH="330120" progId="Equation.DSMT4">
                  <p:embed/>
                </p:oleObj>
              </mc:Choice>
              <mc:Fallback>
                <p:oleObj name="Equation" r:id="rId13" imgW="2374560" imgH="330120" progId="Equation.DSMT4">
                  <p:embed/>
                  <p:pic>
                    <p:nvPicPr>
                      <p:cNvPr id="0" name="Objek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671242"/>
                        <a:ext cx="237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1200" y="3397567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Sjednocení fuzzy množin</a:t>
            </a:r>
          </a:p>
        </p:txBody>
      </p:sp>
    </p:spTree>
    <p:extLst>
      <p:ext uri="{BB962C8B-B14F-4D97-AF65-F5344CB8AC3E}">
        <p14:creationId xmlns:p14="http://schemas.microsoft.com/office/powerpoint/2010/main" val="33207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7" grpId="0"/>
      <p:bldP spid="39" grpId="0" animBg="1"/>
      <p:bldP spid="50" grpId="0"/>
      <p:bldP spid="55" grpId="0" animBg="1"/>
      <p:bldP spid="62" grpId="0"/>
      <p:bldP spid="63" grpId="0" animBg="1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59589"/>
              </p:ext>
            </p:extLst>
          </p:nvPr>
        </p:nvGraphicFramePr>
        <p:xfrm>
          <a:off x="2708674" y="1591747"/>
          <a:ext cx="293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2933640" imgH="330120" progId="Equation.DSMT4">
                  <p:embed/>
                </p:oleObj>
              </mc:Choice>
              <mc:Fallback>
                <p:oleObj name="Equation" r:id="rId3" imgW="2933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674" y="1591747"/>
                        <a:ext cx="293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20364"/>
              </p:ext>
            </p:extLst>
          </p:nvPr>
        </p:nvGraphicFramePr>
        <p:xfrm>
          <a:off x="2699792" y="1988840"/>
          <a:ext cx="298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5" imgW="2984400" imgH="330120" progId="Equation.DSMT4">
                  <p:embed/>
                </p:oleObj>
              </mc:Choice>
              <mc:Fallback>
                <p:oleObj name="Equation" r:id="rId5" imgW="298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88840"/>
                        <a:ext cx="2984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13495"/>
              </p:ext>
            </p:extLst>
          </p:nvPr>
        </p:nvGraphicFramePr>
        <p:xfrm>
          <a:off x="1835696" y="2857376"/>
          <a:ext cx="4660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7" imgW="4660560" imgH="355320" progId="Equation.DSMT4">
                  <p:embed/>
                </p:oleObj>
              </mc:Choice>
              <mc:Fallback>
                <p:oleObj name="Equation" r:id="rId7" imgW="4660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7376"/>
                        <a:ext cx="4660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270229"/>
              </p:ext>
            </p:extLst>
          </p:nvPr>
        </p:nvGraphicFramePr>
        <p:xfrm>
          <a:off x="873125" y="4352925"/>
          <a:ext cx="673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9" imgW="6730920" imgH="330120" progId="Equation.DSMT4">
                  <p:embed/>
                </p:oleObj>
              </mc:Choice>
              <mc:Fallback>
                <p:oleObj name="Equation" r:id="rId9" imgW="6730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352925"/>
                        <a:ext cx="673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k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73282"/>
              </p:ext>
            </p:extLst>
          </p:nvPr>
        </p:nvGraphicFramePr>
        <p:xfrm>
          <a:off x="873125" y="4725144"/>
          <a:ext cx="678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1" imgW="6781680" imgH="330120" progId="Equation.DSMT4">
                  <p:embed/>
                </p:oleObj>
              </mc:Choice>
              <mc:Fallback>
                <p:oleObj name="Equation" r:id="rId11" imgW="6781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725144"/>
                        <a:ext cx="678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Skupina 31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3" name="Zaoblený obdélník 5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4" name="TextovéPole 53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Vlastnosti </a:t>
            </a:r>
            <a:r>
              <a:rPr lang="cs-CZ" altLang="cs-CZ" sz="2000" i="1" dirty="0"/>
              <a:t>t</a:t>
            </a:r>
            <a:r>
              <a:rPr lang="cs-CZ" altLang="cs-CZ" sz="2000" dirty="0"/>
              <a:t>-normy a </a:t>
            </a:r>
            <a:r>
              <a:rPr lang="cs-CZ" altLang="cs-CZ" sz="2000" i="1" dirty="0"/>
              <a:t>s</a:t>
            </a:r>
            <a:r>
              <a:rPr lang="cs-CZ" altLang="cs-CZ" sz="2000" dirty="0"/>
              <a:t>-normy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252000" y="1166560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Komutativnost</a:t>
            </a: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252000" y="2492896"/>
            <a:ext cx="1936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Asociativnost 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252000" y="3933056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Monotónnost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646378"/>
              </p:ext>
            </p:extLst>
          </p:nvPr>
        </p:nvGraphicFramePr>
        <p:xfrm>
          <a:off x="1790847" y="3226885"/>
          <a:ext cx="476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3" imgW="4762440" imgH="355320" progId="Equation.DSMT4">
                  <p:embed/>
                </p:oleObj>
              </mc:Choice>
              <mc:Fallback>
                <p:oleObj name="Equation" r:id="rId13" imgW="4762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847" y="3226885"/>
                        <a:ext cx="476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3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15144"/>
              </p:ext>
            </p:extLst>
          </p:nvPr>
        </p:nvGraphicFramePr>
        <p:xfrm>
          <a:off x="830263" y="3017739"/>
          <a:ext cx="209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2095200" imgH="330120" progId="Equation.DSMT4">
                  <p:embed/>
                </p:oleObj>
              </mc:Choice>
              <mc:Fallback>
                <p:oleObj name="Equation" r:id="rId3" imgW="2095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017739"/>
                        <a:ext cx="209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89228"/>
              </p:ext>
            </p:extLst>
          </p:nvPr>
        </p:nvGraphicFramePr>
        <p:xfrm>
          <a:off x="4664075" y="1581150"/>
          <a:ext cx="2895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2895480" imgH="711000" progId="Equation.DSMT4">
                  <p:embed/>
                </p:oleObj>
              </mc:Choice>
              <mc:Fallback>
                <p:oleObj name="Equation" r:id="rId5" imgW="2895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4075" y="1581150"/>
                        <a:ext cx="2895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26145"/>
              </p:ext>
            </p:extLst>
          </p:nvPr>
        </p:nvGraphicFramePr>
        <p:xfrm>
          <a:off x="836613" y="1590203"/>
          <a:ext cx="2781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7" imgW="2781000" imgH="711000" progId="Equation.DSMT4">
                  <p:embed/>
                </p:oleObj>
              </mc:Choice>
              <mc:Fallback>
                <p:oleObj name="Equation" r:id="rId7" imgW="2781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613" y="1590203"/>
                        <a:ext cx="2781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k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09773"/>
              </p:ext>
            </p:extLst>
          </p:nvPr>
        </p:nvGraphicFramePr>
        <p:xfrm>
          <a:off x="4683125" y="2974975"/>
          <a:ext cx="212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9" imgW="2120760" imgH="330120" progId="Equation.DSMT4">
                  <p:embed/>
                </p:oleObj>
              </mc:Choice>
              <mc:Fallback>
                <p:oleObj name="Equation" r:id="rId9" imgW="212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974975"/>
                        <a:ext cx="212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Skupina 2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1" name="Zaoblený obdélník 3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2" name="TextovéPole 31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 smtClean="0"/>
              <a:t>Zákony platné pro </a:t>
            </a:r>
            <a:r>
              <a:rPr lang="cs-CZ" altLang="cs-CZ" sz="2000" i="1" dirty="0" smtClean="0"/>
              <a:t>t</a:t>
            </a:r>
            <a:r>
              <a:rPr lang="cs-CZ" altLang="cs-CZ" sz="2000" dirty="0" smtClean="0"/>
              <a:t>-normu </a:t>
            </a:r>
            <a:r>
              <a:rPr lang="cs-CZ" altLang="cs-CZ" sz="2000" dirty="0"/>
              <a:t>a </a:t>
            </a:r>
            <a:r>
              <a:rPr lang="cs-CZ" altLang="cs-CZ" sz="2000" i="1" dirty="0" smtClean="0"/>
              <a:t>s</a:t>
            </a:r>
            <a:r>
              <a:rPr lang="cs-CZ" altLang="cs-CZ" sz="2000" dirty="0" smtClean="0"/>
              <a:t>-normu</a:t>
            </a:r>
            <a:endParaRPr lang="cs-CZ" altLang="cs-CZ" sz="2000" dirty="0"/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52000" y="1166560"/>
            <a:ext cx="3276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Axiom hraničních hodnot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52000" y="2524834"/>
            <a:ext cx="2593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Zákon idempotence</a:t>
            </a:r>
          </a:p>
        </p:txBody>
      </p:sp>
    </p:spTree>
    <p:extLst>
      <p:ext uri="{BB962C8B-B14F-4D97-AF65-F5344CB8AC3E}">
        <p14:creationId xmlns:p14="http://schemas.microsoft.com/office/powerpoint/2010/main" val="36857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Šipka dolů 1"/>
          <p:cNvSpPr>
            <a:spLocks noChangeArrowheads="1"/>
          </p:cNvSpPr>
          <p:nvPr/>
        </p:nvSpPr>
        <p:spPr bwMode="auto">
          <a:xfrm>
            <a:off x="6300192" y="2623269"/>
            <a:ext cx="647700" cy="2305050"/>
          </a:xfrm>
          <a:prstGeom prst="downArrow">
            <a:avLst>
              <a:gd name="adj1" fmla="val 50000"/>
              <a:gd name="adj2" fmla="val 50038"/>
            </a:avLst>
          </a:prstGeom>
          <a:solidFill>
            <a:srgbClr val="00B0F0"/>
          </a:solidFill>
          <a:ln w="25400" algn="ctr">
            <a:solidFill>
              <a:srgbClr val="00B0F0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600"/>
          </a:p>
        </p:txBody>
      </p:sp>
      <p:sp>
        <p:nvSpPr>
          <p:cNvPr id="22542" name="Šipka dolů 16"/>
          <p:cNvSpPr>
            <a:spLocks noChangeArrowheads="1"/>
          </p:cNvSpPr>
          <p:nvPr/>
        </p:nvSpPr>
        <p:spPr bwMode="auto">
          <a:xfrm flipV="1">
            <a:off x="3275856" y="2593557"/>
            <a:ext cx="647700" cy="2305050"/>
          </a:xfrm>
          <a:prstGeom prst="downArrow">
            <a:avLst>
              <a:gd name="adj1" fmla="val 50000"/>
              <a:gd name="adj2" fmla="val 50038"/>
            </a:avLst>
          </a:prstGeom>
          <a:solidFill>
            <a:srgbClr val="00B0F0"/>
          </a:solidFill>
          <a:ln w="25400" algn="ctr">
            <a:solidFill>
              <a:srgbClr val="00B0F0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600"/>
          </a:p>
        </p:txBody>
      </p:sp>
      <p:graphicFrame>
        <p:nvGraphicFramePr>
          <p:cNvPr id="22534" name="Object 3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31791"/>
              </p:ext>
            </p:extLst>
          </p:nvPr>
        </p:nvGraphicFramePr>
        <p:xfrm>
          <a:off x="574675" y="1857375"/>
          <a:ext cx="7994650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95559" imgH="4286905" progId="Word.Document.8">
                  <p:embed/>
                </p:oleObj>
              </mc:Choice>
              <mc:Fallback>
                <p:oleObj name="Document" r:id="rId4" imgW="7395559" imgH="4286905" progId="Word.Document.8">
                  <p:embed/>
                  <p:pic>
                    <p:nvPicPr>
                      <p:cNvPr id="0" name="Object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857375"/>
                        <a:ext cx="7994650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Skupina 1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" name="Zaoblený obdélník 2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Vybrané operátory </a:t>
            </a:r>
            <a:r>
              <a:rPr lang="cs-CZ" altLang="cs-CZ" sz="2000" i="1" dirty="0"/>
              <a:t>t</a:t>
            </a:r>
            <a:r>
              <a:rPr lang="cs-CZ" altLang="cs-CZ" sz="2000" dirty="0"/>
              <a:t>-normy a </a:t>
            </a:r>
            <a:r>
              <a:rPr lang="cs-CZ" altLang="cs-CZ" sz="2000" i="1" dirty="0"/>
              <a:t>s</a:t>
            </a:r>
            <a:r>
              <a:rPr lang="cs-CZ" altLang="cs-CZ" sz="2000" dirty="0"/>
              <a:t>-normy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68429"/>
              </p:ext>
            </p:extLst>
          </p:nvPr>
        </p:nvGraphicFramePr>
        <p:xfrm>
          <a:off x="3923556" y="6093296"/>
          <a:ext cx="179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1790640" imgH="304560" progId="Equation.DSMT4">
                  <p:embed/>
                </p:oleObj>
              </mc:Choice>
              <mc:Fallback>
                <p:oleObj name="Equation" r:id="rId6" imgW="1790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556" y="6093296"/>
                        <a:ext cx="179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élník 22"/>
          <p:cNvSpPr/>
          <p:nvPr/>
        </p:nvSpPr>
        <p:spPr bwMode="auto">
          <a:xfrm>
            <a:off x="180000" y="1574898"/>
            <a:ext cx="8712968" cy="4320480"/>
          </a:xfrm>
          <a:prstGeom prst="roundRect">
            <a:avLst>
              <a:gd name="adj" fmla="val 94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9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39291"/>
              </p:ext>
            </p:extLst>
          </p:nvPr>
        </p:nvGraphicFramePr>
        <p:xfrm>
          <a:off x="1230310" y="3356992"/>
          <a:ext cx="6798074" cy="2346344"/>
        </p:xfrm>
        <a:graphic>
          <a:graphicData uri="http://schemas.openxmlformats.org/drawingml/2006/table">
            <a:tbl>
              <a:tblPr/>
              <a:tblGrid>
                <a:gridCol w="22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b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b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Klasická </a:t>
                      </a:r>
                      <a:r>
                        <a:rPr kumimoji="0" lang="cs-C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0,300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Klasická </a:t>
                      </a:r>
                      <a:r>
                        <a:rPr kumimoji="0" lang="cs-C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0,700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Hamacherova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cs-C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0,266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Hamacherova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cs-C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0,734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Algebraický součin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0,210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Algebraický součet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0,790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Einsteinova </a:t>
                      </a:r>
                      <a:r>
                        <a:rPr kumimoji="0" lang="cs-C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0,176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Einsteinova </a:t>
                      </a:r>
                      <a:r>
                        <a:rPr kumimoji="0" lang="cs-C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-norma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0,826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Omezený rozdíl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0,000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Omezený součet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1,000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Drastický součin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0,000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Drastický součet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1,000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676" marB="4567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Skupina 2"/>
          <p:cNvGrpSpPr/>
          <p:nvPr/>
        </p:nvGrpSpPr>
        <p:grpSpPr>
          <a:xfrm>
            <a:off x="323528" y="2105424"/>
            <a:ext cx="8519093" cy="1029656"/>
            <a:chOff x="323528" y="2105424"/>
            <a:chExt cx="8519093" cy="1029656"/>
          </a:xfrm>
        </p:grpSpPr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679381" y="2120078"/>
              <a:ext cx="48683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0" dirty="0" smtClean="0"/>
                <a:t>Stupeň příslušnosti prvku </a:t>
              </a:r>
              <a:r>
                <a:rPr lang="cs-CZ" altLang="cs-CZ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cs-CZ" altLang="cs-CZ" sz="1600" b="0" baseline="-25000" dirty="0" smtClean="0"/>
                <a:t>1</a:t>
              </a:r>
              <a:r>
                <a:rPr lang="cs-CZ" altLang="cs-CZ" sz="1600" b="0" dirty="0" smtClean="0"/>
                <a:t> do fuzzy množiny </a:t>
              </a:r>
              <a:r>
                <a:rPr lang="cs-CZ" altLang="cs-CZ" sz="16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cs-CZ" altLang="cs-CZ" sz="1600" b="0" dirty="0" smtClean="0"/>
                <a:t> je</a:t>
              </a:r>
              <a:endParaRPr lang="cs-CZ" altLang="cs-CZ" sz="1600" b="0" dirty="0"/>
            </a:p>
          </p:txBody>
        </p:sp>
        <p:graphicFrame>
          <p:nvGraphicFramePr>
            <p:cNvPr id="2" name="Objek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449124"/>
                </p:ext>
              </p:extLst>
            </p:nvPr>
          </p:nvGraphicFramePr>
          <p:xfrm>
            <a:off x="5364708" y="2141334"/>
            <a:ext cx="1079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3" imgW="1079280" imgH="304560" progId="Equation.DSMT4">
                    <p:embed/>
                  </p:oleObj>
                </mc:Choice>
                <mc:Fallback>
                  <p:oleObj name="Equation" r:id="rId3" imgW="107928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64708" y="2141334"/>
                          <a:ext cx="1079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k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350395"/>
                </p:ext>
              </p:extLst>
            </p:nvPr>
          </p:nvGraphicFramePr>
          <p:xfrm>
            <a:off x="395536" y="2465847"/>
            <a:ext cx="1092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5" imgW="1091880" imgH="304560" progId="Equation.DSMT4">
                    <p:embed/>
                  </p:oleObj>
                </mc:Choice>
                <mc:Fallback>
                  <p:oleObj name="Equation" r:id="rId5" imgW="109188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5536" y="2465847"/>
                          <a:ext cx="1092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384216" y="2442440"/>
              <a:ext cx="72867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0" dirty="0" smtClean="0"/>
                <a:t>. Tabulka ukazuje příslušnost tohoto prvku do fuzzy </a:t>
              </a:r>
              <a:r>
                <a:rPr lang="cs-CZ" altLang="cs-CZ" sz="1600" b="0" dirty="0"/>
                <a:t>množiny </a:t>
              </a:r>
              <a:r>
                <a:rPr lang="cs-CZ" altLang="cs-CZ" sz="1600" b="0" dirty="0" smtClean="0"/>
                <a:t>vzniklé průnikem </a:t>
              </a:r>
              <a:endParaRPr lang="cs-CZ" altLang="cs-CZ" sz="1600" b="0" dirty="0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6444208" y="2105424"/>
              <a:ext cx="23984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cs-CZ" altLang="cs-CZ" sz="1600" b="0" dirty="0" smtClean="0"/>
                <a:t>a do </a:t>
              </a:r>
              <a:r>
                <a:rPr lang="cs-CZ" altLang="cs-CZ" sz="1600" b="0" dirty="0"/>
                <a:t>fuzzy množiny </a:t>
              </a:r>
              <a:r>
                <a:rPr lang="cs-CZ" altLang="cs-CZ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cs-CZ" altLang="cs-CZ" sz="1600" b="0" dirty="0"/>
                <a:t> je 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23528" y="2796526"/>
              <a:ext cx="34708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b="0" dirty="0" smtClean="0"/>
                <a:t>a sjednocením fuzzy množiny </a:t>
              </a:r>
              <a:r>
                <a:rPr lang="cs-CZ" altLang="cs-CZ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cs-CZ" altLang="cs-CZ" sz="1600" b="0" dirty="0" smtClean="0"/>
                <a:t> </a:t>
              </a:r>
              <a:r>
                <a:rPr lang="cs-CZ" altLang="cs-CZ" sz="1600" b="0" dirty="0" err="1" smtClean="0"/>
                <a:t>a</a:t>
              </a:r>
              <a:r>
                <a:rPr lang="cs-CZ" altLang="cs-CZ" sz="1600" b="0" dirty="0" smtClean="0"/>
                <a:t> </a:t>
              </a:r>
              <a:r>
                <a:rPr lang="cs-CZ" altLang="cs-CZ" sz="1600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cs-CZ" altLang="cs-CZ" sz="1600" b="0" dirty="0" smtClean="0">
                  <a:latin typeface="+mj-lt"/>
                  <a:cs typeface="Times New Roman" panose="02020603050405020304" pitchFamily="18" charset="0"/>
                </a:rPr>
                <a:t>.</a:t>
              </a:r>
              <a:endParaRPr lang="cs-CZ" altLang="cs-CZ" sz="1600" b="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4" name="Zaoblený obdélník 3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Vybrané operátory </a:t>
            </a:r>
            <a:r>
              <a:rPr lang="cs-CZ" altLang="cs-CZ" sz="2000" i="1" dirty="0"/>
              <a:t>t</a:t>
            </a:r>
            <a:r>
              <a:rPr lang="cs-CZ" altLang="cs-CZ" sz="2000" dirty="0"/>
              <a:t>-normy a </a:t>
            </a:r>
            <a:r>
              <a:rPr lang="cs-CZ" altLang="cs-CZ" sz="2000" i="1" dirty="0"/>
              <a:t>s</a:t>
            </a:r>
            <a:r>
              <a:rPr lang="cs-CZ" altLang="cs-CZ" sz="2000" dirty="0"/>
              <a:t>-normy</a:t>
            </a:r>
          </a:p>
        </p:txBody>
      </p:sp>
      <p:sp>
        <p:nvSpPr>
          <p:cNvPr id="24" name="Obdélník 2"/>
          <p:cNvSpPr>
            <a:spLocks noChangeArrowheads="1"/>
          </p:cNvSpPr>
          <p:nvPr/>
        </p:nvSpPr>
        <p:spPr bwMode="auto">
          <a:xfrm>
            <a:off x="277200" y="166539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0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Zaoblený obdélník 41"/>
          <p:cNvSpPr/>
          <p:nvPr/>
        </p:nvSpPr>
        <p:spPr bwMode="auto">
          <a:xfrm>
            <a:off x="180000" y="3140968"/>
            <a:ext cx="8712968" cy="28083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388938" y="3522702"/>
            <a:ext cx="5820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/>
              <a:t>Zadání</a:t>
            </a:r>
            <a:r>
              <a:rPr lang="cs-CZ" altLang="cs-CZ" sz="1600" b="0" dirty="0" smtClean="0"/>
              <a:t>: převeďte algebraický součin na odpovídající </a:t>
            </a:r>
            <a:r>
              <a:rPr lang="cs-CZ" altLang="cs-CZ" sz="1600" b="0" i="1" dirty="0" smtClean="0"/>
              <a:t>s</a:t>
            </a:r>
            <a:r>
              <a:rPr lang="cs-CZ" altLang="cs-CZ" sz="1600" b="0" dirty="0" smtClean="0"/>
              <a:t>-normu.</a:t>
            </a:r>
            <a:endParaRPr lang="cs-CZ" altLang="cs-CZ" sz="1600" b="0" dirty="0"/>
          </a:p>
        </p:txBody>
      </p:sp>
      <p:graphicFrame>
        <p:nvGraphicFramePr>
          <p:cNvPr id="2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70107"/>
              </p:ext>
            </p:extLst>
          </p:nvPr>
        </p:nvGraphicFramePr>
        <p:xfrm>
          <a:off x="498475" y="2524125"/>
          <a:ext cx="40449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3111480" imgH="279360" progId="Equation.DSMT4">
                  <p:embed/>
                </p:oleObj>
              </mc:Choice>
              <mc:Fallback>
                <p:oleObj name="Equation" r:id="rId3" imgW="3111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524125"/>
                        <a:ext cx="40449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98181"/>
              </p:ext>
            </p:extLst>
          </p:nvPr>
        </p:nvGraphicFramePr>
        <p:xfrm>
          <a:off x="500063" y="1587500"/>
          <a:ext cx="40449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3111480" imgH="279360" progId="Equation.DSMT4">
                  <p:embed/>
                </p:oleObj>
              </mc:Choice>
              <mc:Fallback>
                <p:oleObj name="Equation" r:id="rId5" imgW="3111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87500"/>
                        <a:ext cx="40449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478719"/>
              </p:ext>
            </p:extLst>
          </p:nvPr>
        </p:nvGraphicFramePr>
        <p:xfrm>
          <a:off x="608013" y="3848100"/>
          <a:ext cx="262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2628720" imgH="330120" progId="Equation.DSMT4">
                  <p:embed/>
                </p:oleObj>
              </mc:Choice>
              <mc:Fallback>
                <p:oleObj name="Equation" r:id="rId7" imgW="2628720" imgH="33012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848100"/>
                        <a:ext cx="2628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k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40781"/>
              </p:ext>
            </p:extLst>
          </p:nvPr>
        </p:nvGraphicFramePr>
        <p:xfrm>
          <a:off x="944846" y="5403056"/>
          <a:ext cx="403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9" imgW="4038480" imgH="330120" progId="Equation.DSMT4">
                  <p:embed/>
                </p:oleObj>
              </mc:Choice>
              <mc:Fallback>
                <p:oleObj name="Equation" r:id="rId9" imgW="4038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46" y="5403056"/>
                        <a:ext cx="403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28022"/>
              </p:ext>
            </p:extLst>
          </p:nvPr>
        </p:nvGraphicFramePr>
        <p:xfrm>
          <a:off x="568672" y="4548325"/>
          <a:ext cx="645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1" imgW="6451560" imgH="393480" progId="Equation.DSMT4">
                  <p:embed/>
                </p:oleObj>
              </mc:Choice>
              <mc:Fallback>
                <p:oleObj name="Equation" r:id="rId11" imgW="645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72" y="4548325"/>
                        <a:ext cx="645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Šipka doprava 3"/>
          <p:cNvSpPr/>
          <p:nvPr/>
        </p:nvSpPr>
        <p:spPr bwMode="auto">
          <a:xfrm rot="5400000">
            <a:off x="1979736" y="4185088"/>
            <a:ext cx="180000" cy="252000"/>
          </a:xfrm>
          <a:prstGeom prst="rightArrow">
            <a:avLst/>
          </a:prstGeom>
          <a:solidFill>
            <a:srgbClr val="FF0000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4" name="Skupina 23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8" name="Zaoblený obdélník 3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9" name="TextovéPole 38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Dualita </a:t>
            </a:r>
            <a:r>
              <a:rPr lang="cs-CZ" altLang="cs-CZ" sz="2000" i="1" dirty="0"/>
              <a:t>t</a:t>
            </a:r>
            <a:r>
              <a:rPr lang="cs-CZ" altLang="cs-CZ" sz="2000" dirty="0"/>
              <a:t>-normy a </a:t>
            </a:r>
            <a:r>
              <a:rPr lang="cs-CZ" altLang="cs-CZ" sz="2000" i="1" dirty="0"/>
              <a:t>s</a:t>
            </a:r>
            <a:r>
              <a:rPr lang="cs-CZ" altLang="cs-CZ" sz="2000" dirty="0"/>
              <a:t>-normy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 smtClean="0"/>
              <a:t>t</a:t>
            </a:r>
            <a:r>
              <a:rPr lang="cs-CZ" altLang="cs-CZ" b="0" dirty="0" smtClean="0"/>
              <a:t>-normu lze převést na odpovídající </a:t>
            </a:r>
            <a:r>
              <a:rPr lang="cs-CZ" altLang="cs-CZ" b="0" i="1" dirty="0" smtClean="0"/>
              <a:t>s</a:t>
            </a:r>
            <a:r>
              <a:rPr lang="cs-CZ" altLang="cs-CZ" b="0" dirty="0" smtClean="0"/>
              <a:t>-normu pomocí vztahu</a:t>
            </a:r>
            <a:endParaRPr lang="cs-CZ" altLang="cs-CZ" dirty="0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482400" y="132277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2132856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obdobně lze získat </a:t>
            </a:r>
            <a:r>
              <a:rPr lang="cs-CZ" altLang="cs-CZ" b="0" i="1" dirty="0" smtClean="0"/>
              <a:t>t</a:t>
            </a:r>
            <a:r>
              <a:rPr lang="cs-CZ" altLang="cs-CZ" b="0" dirty="0" smtClean="0"/>
              <a:t>-normu z odpovídající </a:t>
            </a:r>
            <a:r>
              <a:rPr lang="cs-CZ" altLang="cs-CZ" b="0" i="1" dirty="0" smtClean="0"/>
              <a:t>s</a:t>
            </a:r>
            <a:r>
              <a:rPr lang="cs-CZ" altLang="cs-CZ" b="0" dirty="0" smtClean="0"/>
              <a:t>-normy</a:t>
            </a:r>
            <a:endParaRPr lang="cs-CZ" altLang="cs-CZ" dirty="0"/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482400" y="22588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Obdélník 2"/>
          <p:cNvSpPr>
            <a:spLocks noChangeArrowheads="1"/>
          </p:cNvSpPr>
          <p:nvPr/>
        </p:nvSpPr>
        <p:spPr bwMode="auto">
          <a:xfrm>
            <a:off x="277200" y="317755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4" name="Rectangle 54"/>
          <p:cNvSpPr>
            <a:spLocks noChangeArrowheads="1"/>
          </p:cNvSpPr>
          <p:nvPr/>
        </p:nvSpPr>
        <p:spPr bwMode="auto">
          <a:xfrm>
            <a:off x="388800" y="5034662"/>
            <a:ext cx="495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/>
              <a:t>Ověření</a:t>
            </a:r>
            <a:r>
              <a:rPr lang="cs-CZ" altLang="cs-CZ" sz="1600" b="0" dirty="0" smtClean="0"/>
              <a:t>: odpovídající </a:t>
            </a:r>
            <a:r>
              <a:rPr lang="cs-CZ" altLang="cs-CZ" sz="1600" b="0" i="1" dirty="0" smtClean="0"/>
              <a:t>s</a:t>
            </a:r>
            <a:r>
              <a:rPr lang="cs-CZ" altLang="cs-CZ" sz="1600" b="0" dirty="0" smtClean="0"/>
              <a:t>-norma je algebraický součet</a:t>
            </a:r>
            <a:endParaRPr lang="cs-CZ" altLang="cs-CZ" sz="1600" b="0" dirty="0"/>
          </a:p>
        </p:txBody>
      </p:sp>
    </p:spTree>
    <p:extLst>
      <p:ext uri="{BB962C8B-B14F-4D97-AF65-F5344CB8AC3E}">
        <p14:creationId xmlns:p14="http://schemas.microsoft.com/office/powerpoint/2010/main" val="21780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4" grpId="0" animBg="1"/>
      <p:bldP spid="32" grpId="0"/>
      <p:bldP spid="41" grpId="0" animBg="1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252413" y="278092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Množina</a:t>
            </a: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116656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Prvek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252413" y="4365104"/>
            <a:ext cx="1495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Univerzum</a:t>
            </a:r>
            <a:endParaRPr lang="cs-CZ" altLang="cs-CZ" sz="2000" b="0" dirty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KLASICKÉ množiny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Základní pojmy</a:t>
            </a:r>
            <a:endParaRPr lang="cs-CZ" sz="2000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14815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jeden </a:t>
            </a:r>
            <a:r>
              <a:rPr lang="cs-CZ" altLang="cs-CZ" b="0" dirty="0" smtClean="0"/>
              <a:t>z objektů, </a:t>
            </a:r>
            <a:r>
              <a:rPr lang="cs-CZ" altLang="cs-CZ" b="0" dirty="0"/>
              <a:t>se </a:t>
            </a:r>
            <a:r>
              <a:rPr lang="cs-CZ" altLang="cs-CZ" b="0" dirty="0" smtClean="0"/>
              <a:t>kterými </a:t>
            </a:r>
            <a:r>
              <a:rPr lang="cs-CZ" altLang="cs-CZ" b="0" dirty="0"/>
              <a:t>je pracováno</a:t>
            </a:r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215434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značen malými písmeny z konce abecedy, nejčastěji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22895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40800" y="1803446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může být abstraktní (číslo, myšlenka, …) či konkrétní (předmět, živočich, …)</a:t>
            </a: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482400" y="193861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40800" y="3137686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soubor prvků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/>
              <a:t>, o kterých se domníváme, že patří k sobě</a:t>
            </a:r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482400" y="327285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40800" y="3810526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značena velkými písmeny z počátku abecedy, nejčastěji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cs-CZ" altLang="cs-CZ" b="0" dirty="0">
                <a:sym typeface="Symbol" pitchFamily="18" charset="2"/>
              </a:rPr>
              <a:t>,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endParaRPr lang="cs-CZ" altLang="cs-CZ" b="0" dirty="0">
              <a:sym typeface="Symbol" pitchFamily="18" charset="2"/>
            </a:endParaRP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82400" y="39456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40800" y="3459630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tvořená jen</a:t>
            </a:r>
            <a:r>
              <a:rPr lang="cs-CZ" altLang="cs-CZ" b="0" dirty="0"/>
              <a:t> </a:t>
            </a:r>
            <a:r>
              <a:rPr lang="cs-CZ" altLang="cs-CZ" dirty="0" smtClean="0"/>
              <a:t>přípustnými</a:t>
            </a:r>
            <a:r>
              <a:rPr lang="cs-CZ" altLang="cs-CZ" b="0" dirty="0" smtClean="0"/>
              <a:t> prvky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cs-CZ" altLang="cs-CZ" b="0" dirty="0">
              <a:sym typeface="Symbol" pitchFamily="18" charset="2"/>
            </a:endParaRPr>
          </a:p>
        </p:txBody>
      </p:sp>
      <p:sp>
        <p:nvSpPr>
          <p:cNvPr id="86" name="Zaoblený obdélník 85"/>
          <p:cNvSpPr/>
          <p:nvPr/>
        </p:nvSpPr>
        <p:spPr bwMode="auto">
          <a:xfrm>
            <a:off x="482400" y="359479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640800" y="479387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množina </a:t>
            </a:r>
            <a:r>
              <a:rPr lang="cs-CZ" altLang="cs-CZ" b="0" dirty="0" smtClean="0"/>
              <a:t>všech přípustných prvků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 smtClean="0"/>
              <a:t> (všech </a:t>
            </a:r>
            <a:r>
              <a:rPr lang="cs-CZ" altLang="cs-CZ" b="0" dirty="0"/>
              <a:t>uvažovaných </a:t>
            </a:r>
            <a:r>
              <a:rPr lang="cs-CZ" altLang="cs-CZ" b="0" dirty="0" smtClean="0"/>
              <a:t>prvků)</a:t>
            </a:r>
            <a:endParaRPr lang="cs-CZ" altLang="cs-CZ" b="0" dirty="0">
              <a:sym typeface="Symbol" pitchFamily="18" charset="2"/>
            </a:endParaRPr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482400" y="49290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640800" y="5115814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značeno velkými písmeny z konce abecedy, nejčastěji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</a:p>
        </p:txBody>
      </p:sp>
      <p:sp>
        <p:nvSpPr>
          <p:cNvPr id="104" name="Zaoblený obdélník 103"/>
          <p:cNvSpPr/>
          <p:nvPr/>
        </p:nvSpPr>
        <p:spPr bwMode="auto">
          <a:xfrm>
            <a:off x="482400" y="525098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4" grpId="0"/>
      <p:bldP spid="74" grpId="0"/>
      <p:bldP spid="61" grpId="0"/>
      <p:bldP spid="63" grpId="0" animBg="1"/>
      <p:bldP spid="66" grpId="0"/>
      <p:bldP spid="67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 animBg="1"/>
      <p:bldP spid="91" grpId="0"/>
      <p:bldP spid="10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31017"/>
              </p:ext>
            </p:extLst>
          </p:nvPr>
        </p:nvGraphicFramePr>
        <p:xfrm>
          <a:off x="720000" y="2903458"/>
          <a:ext cx="1295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1295280" imgH="304560" progId="Equation.DSMT4">
                  <p:embed/>
                </p:oleObj>
              </mc:Choice>
              <mc:Fallback>
                <p:oleObj name="Equation" r:id="rId3" imgW="1295280" imgH="304560" progId="Equation.DSMT4">
                  <p:embed/>
                  <p:pic>
                    <p:nvPicPr>
                      <p:cNvPr id="0" name="Objek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903458"/>
                        <a:ext cx="1295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684525"/>
              </p:ext>
            </p:extLst>
          </p:nvPr>
        </p:nvGraphicFramePr>
        <p:xfrm>
          <a:off x="720000" y="3804791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5" imgW="1803240" imgH="330120" progId="Equation.DSMT4">
                  <p:embed/>
                </p:oleObj>
              </mc:Choice>
              <mc:Fallback>
                <p:oleObj name="Equation" r:id="rId5" imgW="1803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804791"/>
                        <a:ext cx="180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34644"/>
              </p:ext>
            </p:extLst>
          </p:nvPr>
        </p:nvGraphicFramePr>
        <p:xfrm>
          <a:off x="720000" y="4648993"/>
          <a:ext cx="292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7" imgW="2920680" imgH="596880" progId="Equation.DSMT4">
                  <p:embed/>
                </p:oleObj>
              </mc:Choice>
              <mc:Fallback>
                <p:oleObj name="Equation" r:id="rId7" imgW="2920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648993"/>
                        <a:ext cx="2921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47258"/>
              </p:ext>
            </p:extLst>
          </p:nvPr>
        </p:nvGraphicFramePr>
        <p:xfrm>
          <a:off x="720000" y="5314156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9" imgW="2958840" imgH="419040" progId="Equation.DSMT4">
                  <p:embed/>
                </p:oleObj>
              </mc:Choice>
              <mc:Fallback>
                <p:oleObj name="Equation" r:id="rId9" imgW="295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5314156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Skupina 42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8" name="Zaoblený obdélník 4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9" name="TextovéPole 48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Fuzzy doplněk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40800" y="2564904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definiční obor</a:t>
            </a:r>
            <a:endParaRPr lang="cs-CZ" altLang="cs-CZ" b="0" dirty="0"/>
          </a:p>
        </p:txBody>
      </p:sp>
      <p:sp>
        <p:nvSpPr>
          <p:cNvPr id="65" name="Zaoblený obdélník 64"/>
          <p:cNvSpPr/>
          <p:nvPr/>
        </p:nvSpPr>
        <p:spPr bwMode="auto">
          <a:xfrm>
            <a:off x="482400" y="27000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3501008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nejpoužívanější </a:t>
            </a:r>
            <a:r>
              <a:rPr lang="cs-CZ" altLang="cs-CZ" b="0" dirty="0" smtClean="0"/>
              <a:t>vyjádření</a:t>
            </a:r>
            <a:endParaRPr lang="cs-CZ" altLang="cs-CZ" b="0" dirty="0"/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363617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40800" y="4322489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alternativní vztahy</a:t>
            </a:r>
          </a:p>
        </p:txBody>
      </p:sp>
      <p:sp>
        <p:nvSpPr>
          <p:cNvPr id="71" name="Zaoblený obdélník 70"/>
          <p:cNvSpPr/>
          <p:nvPr/>
        </p:nvSpPr>
        <p:spPr bwMode="auto">
          <a:xfrm>
            <a:off x="482400" y="445765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97959"/>
              </p:ext>
            </p:extLst>
          </p:nvPr>
        </p:nvGraphicFramePr>
        <p:xfrm>
          <a:off x="3460432" y="1201192"/>
          <a:ext cx="184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11" imgW="1841400" imgH="355320" progId="Equation.DSMT4">
                  <p:embed/>
                </p:oleObj>
              </mc:Choice>
              <mc:Fallback>
                <p:oleObj name="Equation" r:id="rId11" imgW="1841400" imgH="355320" progId="Equation.DSMT4">
                  <p:embed/>
                  <p:pic>
                    <p:nvPicPr>
                      <p:cNvPr id="0" name="Objek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432" y="1201192"/>
                        <a:ext cx="1841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06546"/>
              </p:ext>
            </p:extLst>
          </p:nvPr>
        </p:nvGraphicFramePr>
        <p:xfrm>
          <a:off x="720000" y="2132856"/>
          <a:ext cx="156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13" imgW="1562040" imgH="330120" progId="Equation.DSMT4">
                  <p:embed/>
                </p:oleObj>
              </mc:Choice>
              <mc:Fallback>
                <p:oleObj name="Equation" r:id="rId13" imgW="1562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000" y="2132856"/>
                        <a:ext cx="1562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0800" y="1772816"/>
            <a:ext cx="76023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stupeň </a:t>
            </a:r>
            <a:r>
              <a:rPr lang="cs-CZ" altLang="cs-CZ" b="0" dirty="0"/>
              <a:t>příslušnosti určen pomocí tzv. </a:t>
            </a:r>
            <a:r>
              <a:rPr lang="cs-CZ" altLang="cs-CZ" b="0" dirty="0" smtClean="0"/>
              <a:t>fuzzy negace</a:t>
            </a:r>
            <a:endParaRPr lang="cs-CZ" altLang="cs-CZ" b="0" dirty="0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482400" y="18954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61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8" grpId="0"/>
      <p:bldP spid="69" grpId="0" animBg="1"/>
      <p:bldP spid="70" grpId="0"/>
      <p:bldP spid="71" grpId="0" animBg="1"/>
      <p:bldP spid="25" grpId="0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583143"/>
              </p:ext>
            </p:extLst>
          </p:nvPr>
        </p:nvGraphicFramePr>
        <p:xfrm>
          <a:off x="720000" y="2035572"/>
          <a:ext cx="927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927000" imgH="241200" progId="Equation.DSMT4">
                  <p:embed/>
                </p:oleObj>
              </mc:Choice>
              <mc:Fallback>
                <p:oleObj name="Equation" r:id="rId3" imgW="927000" imgH="241200" progId="Equation.DSMT4">
                  <p:embed/>
                  <p:pic>
                    <p:nvPicPr>
                      <p:cNvPr id="0" name="Objek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2035572"/>
                        <a:ext cx="927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k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65778"/>
              </p:ext>
            </p:extLst>
          </p:nvPr>
        </p:nvGraphicFramePr>
        <p:xfrm>
          <a:off x="720000" y="3751064"/>
          <a:ext cx="914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914400" imgH="253800" progId="Equation.DSMT4">
                  <p:embed/>
                </p:oleObj>
              </mc:Choice>
              <mc:Fallback>
                <p:oleObj name="Equation" r:id="rId5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751064"/>
                        <a:ext cx="9144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Skupina 8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8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9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93" name="Zaoblený obdélník 9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94" name="TextovéPole 93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 smtClean="0"/>
              <a:t>Zákon kontradikce a vyloučení třetího</a:t>
            </a:r>
            <a:endParaRPr lang="cs-CZ" altLang="cs-CZ" sz="2000" dirty="0"/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0800" y="1196752"/>
            <a:ext cx="81168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pro </a:t>
            </a:r>
            <a:r>
              <a:rPr lang="cs-CZ" altLang="cs-CZ" b="0" dirty="0"/>
              <a:t>práci s fuzzy operátory </a:t>
            </a:r>
            <a:r>
              <a:rPr lang="cs-CZ" altLang="cs-CZ" b="0" u="sng" dirty="0"/>
              <a:t>neplatí</a:t>
            </a:r>
            <a:r>
              <a:rPr lang="cs-CZ" altLang="cs-CZ" b="0" dirty="0"/>
              <a:t> zákon kontradikce ani vyloučeného </a:t>
            </a:r>
            <a:r>
              <a:rPr lang="cs-CZ" altLang="cs-CZ" b="0" dirty="0" smtClean="0"/>
              <a:t>třetího</a:t>
            </a:r>
            <a:endParaRPr lang="cs-CZ" altLang="cs-CZ" b="0" dirty="0"/>
          </a:p>
        </p:txBody>
      </p:sp>
      <p:sp>
        <p:nvSpPr>
          <p:cNvPr id="97" name="Zaoblený obdélník 9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8" name="Rectangle 23"/>
          <p:cNvSpPr>
            <a:spLocks noChangeArrowheads="1"/>
          </p:cNvSpPr>
          <p:nvPr/>
        </p:nvSpPr>
        <p:spPr bwMode="auto">
          <a:xfrm>
            <a:off x="252000" y="1645340"/>
            <a:ext cx="2451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Zákon kontradikce</a:t>
            </a:r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252000" y="3367475"/>
            <a:ext cx="34483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Zákon vyloučeného třetího</a:t>
            </a: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4512775" y="2817901"/>
            <a:ext cx="269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" name="Line 36"/>
          <p:cNvSpPr>
            <a:spLocks noChangeShapeType="1"/>
          </p:cNvSpPr>
          <p:nvPr/>
        </p:nvSpPr>
        <p:spPr bwMode="auto">
          <a:xfrm flipV="1">
            <a:off x="4512775" y="1738401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>
            <a:off x="4521919" y="4539751"/>
            <a:ext cx="269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4" name="Line 39"/>
          <p:cNvSpPr>
            <a:spLocks noChangeShapeType="1"/>
          </p:cNvSpPr>
          <p:nvPr/>
        </p:nvSpPr>
        <p:spPr bwMode="auto">
          <a:xfrm flipV="1">
            <a:off x="4521919" y="3460251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231424" name="Skupina 231423"/>
          <p:cNvGrpSpPr/>
          <p:nvPr/>
        </p:nvGrpSpPr>
        <p:grpSpPr>
          <a:xfrm>
            <a:off x="4512775" y="2098763"/>
            <a:ext cx="2160588" cy="719138"/>
            <a:chOff x="4512775" y="2098763"/>
            <a:chExt cx="2160588" cy="719138"/>
          </a:xfrm>
        </p:grpSpPr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5231913" y="2098763"/>
              <a:ext cx="360362" cy="7191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 flipV="1">
              <a:off x="5592275" y="2098763"/>
              <a:ext cx="431800" cy="7191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 flipH="1">
              <a:off x="4512775" y="2098763"/>
              <a:ext cx="719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6024075" y="2098763"/>
              <a:ext cx="649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9" name="Skupina 28"/>
          <p:cNvGrpSpPr/>
          <p:nvPr/>
        </p:nvGrpSpPr>
        <p:grpSpPr>
          <a:xfrm>
            <a:off x="4512775" y="2098763"/>
            <a:ext cx="2159300" cy="719138"/>
            <a:chOff x="4512775" y="2098763"/>
            <a:chExt cx="2159300" cy="719138"/>
          </a:xfrm>
        </p:grpSpPr>
        <p:sp>
          <p:nvSpPr>
            <p:cNvPr id="112" name="Line 56"/>
            <p:cNvSpPr>
              <a:spLocks noChangeShapeType="1"/>
            </p:cNvSpPr>
            <p:nvPr/>
          </p:nvSpPr>
          <p:spPr bwMode="auto">
            <a:xfrm flipV="1">
              <a:off x="5231913" y="2098763"/>
              <a:ext cx="360362" cy="7191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5592275" y="2098763"/>
              <a:ext cx="431800" cy="7191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>
              <a:off x="4512775" y="2817901"/>
              <a:ext cx="7191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6024075" y="2817901"/>
              <a:ext cx="648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31427" name="Skupina 231426"/>
          <p:cNvGrpSpPr/>
          <p:nvPr/>
        </p:nvGrpSpPr>
        <p:grpSpPr>
          <a:xfrm>
            <a:off x="4521919" y="3820614"/>
            <a:ext cx="2159300" cy="719137"/>
            <a:chOff x="4521919" y="3820614"/>
            <a:chExt cx="2159300" cy="719137"/>
          </a:xfrm>
        </p:grpSpPr>
        <p:sp>
          <p:nvSpPr>
            <p:cNvPr id="120" name="Line 67"/>
            <p:cNvSpPr>
              <a:spLocks noChangeShapeType="1"/>
            </p:cNvSpPr>
            <p:nvPr/>
          </p:nvSpPr>
          <p:spPr bwMode="auto">
            <a:xfrm flipV="1">
              <a:off x="5241057" y="3820614"/>
              <a:ext cx="360362" cy="7191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1" name="Line 68"/>
            <p:cNvSpPr>
              <a:spLocks noChangeShapeType="1"/>
            </p:cNvSpPr>
            <p:nvPr/>
          </p:nvSpPr>
          <p:spPr bwMode="auto">
            <a:xfrm>
              <a:off x="5601419" y="3820614"/>
              <a:ext cx="431800" cy="7191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2" name="Line 69"/>
            <p:cNvSpPr>
              <a:spLocks noChangeShapeType="1"/>
            </p:cNvSpPr>
            <p:nvPr/>
          </p:nvSpPr>
          <p:spPr bwMode="auto">
            <a:xfrm>
              <a:off x="4521919" y="4539751"/>
              <a:ext cx="7191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3" name="Line 70"/>
            <p:cNvSpPr>
              <a:spLocks noChangeShapeType="1"/>
            </p:cNvSpPr>
            <p:nvPr/>
          </p:nvSpPr>
          <p:spPr bwMode="auto">
            <a:xfrm>
              <a:off x="6033219" y="4539751"/>
              <a:ext cx="648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24" name="Text Box 80"/>
          <p:cNvSpPr txBox="1">
            <a:spLocks noChangeArrowheads="1"/>
          </p:cNvSpPr>
          <p:nvPr/>
        </p:nvSpPr>
        <p:spPr bwMode="auto">
          <a:xfrm>
            <a:off x="4289475" y="1934037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" name="Text Box 81"/>
          <p:cNvSpPr txBox="1">
            <a:spLocks noChangeArrowheads="1"/>
          </p:cNvSpPr>
          <p:nvPr/>
        </p:nvSpPr>
        <p:spPr bwMode="auto">
          <a:xfrm>
            <a:off x="4298619" y="3660754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6" name="Rectangle 95"/>
          <p:cNvSpPr>
            <a:spLocks noChangeArrowheads="1"/>
          </p:cNvSpPr>
          <p:nvPr/>
        </p:nvSpPr>
        <p:spPr bwMode="auto">
          <a:xfrm>
            <a:off x="3957597" y="1665376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altLang="cs-CZ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Rectangle 96"/>
          <p:cNvSpPr>
            <a:spLocks noChangeArrowheads="1"/>
          </p:cNvSpPr>
          <p:nvPr/>
        </p:nvSpPr>
        <p:spPr bwMode="auto">
          <a:xfrm>
            <a:off x="3947965" y="3387226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9" name="Rectangle 102"/>
          <p:cNvSpPr>
            <a:spLocks noChangeArrowheads="1"/>
          </p:cNvSpPr>
          <p:nvPr/>
        </p:nvSpPr>
        <p:spPr bwMode="auto">
          <a:xfrm>
            <a:off x="7032138" y="2768688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0" name="Rectangle 103"/>
          <p:cNvSpPr>
            <a:spLocks noChangeArrowheads="1"/>
          </p:cNvSpPr>
          <p:nvPr/>
        </p:nvSpPr>
        <p:spPr bwMode="auto">
          <a:xfrm>
            <a:off x="7041282" y="4490539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1" name="Rectangle 106"/>
          <p:cNvSpPr>
            <a:spLocks noChangeArrowheads="1"/>
          </p:cNvSpPr>
          <p:nvPr/>
        </p:nvSpPr>
        <p:spPr bwMode="auto">
          <a:xfrm>
            <a:off x="4298619" y="4372716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06"/>
          <p:cNvSpPr>
            <a:spLocks noChangeArrowheads="1"/>
          </p:cNvSpPr>
          <p:nvPr/>
        </p:nvSpPr>
        <p:spPr bwMode="auto">
          <a:xfrm>
            <a:off x="4289475" y="2649626"/>
            <a:ext cx="62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1429" name="Skupina 231428"/>
          <p:cNvGrpSpPr/>
          <p:nvPr/>
        </p:nvGrpSpPr>
        <p:grpSpPr>
          <a:xfrm>
            <a:off x="4521919" y="3820614"/>
            <a:ext cx="2160588" cy="719137"/>
            <a:chOff x="4521919" y="3820614"/>
            <a:chExt cx="2160588" cy="719137"/>
          </a:xfrm>
        </p:grpSpPr>
        <p:sp>
          <p:nvSpPr>
            <p:cNvPr id="116" name="Line 63"/>
            <p:cNvSpPr>
              <a:spLocks noChangeShapeType="1"/>
            </p:cNvSpPr>
            <p:nvPr/>
          </p:nvSpPr>
          <p:spPr bwMode="auto">
            <a:xfrm>
              <a:off x="5241057" y="3820614"/>
              <a:ext cx="360362" cy="71913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7" name="Line 64"/>
            <p:cNvSpPr>
              <a:spLocks noChangeShapeType="1"/>
            </p:cNvSpPr>
            <p:nvPr/>
          </p:nvSpPr>
          <p:spPr bwMode="auto">
            <a:xfrm flipV="1">
              <a:off x="5601419" y="3820614"/>
              <a:ext cx="431800" cy="71913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8" name="Line 65"/>
            <p:cNvSpPr>
              <a:spLocks noChangeShapeType="1"/>
            </p:cNvSpPr>
            <p:nvPr/>
          </p:nvSpPr>
          <p:spPr bwMode="auto">
            <a:xfrm flipH="1">
              <a:off x="4521919" y="3820614"/>
              <a:ext cx="71913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9" name="Line 66"/>
            <p:cNvSpPr>
              <a:spLocks noChangeShapeType="1"/>
            </p:cNvSpPr>
            <p:nvPr/>
          </p:nvSpPr>
          <p:spPr bwMode="auto">
            <a:xfrm>
              <a:off x="6033219" y="3820614"/>
              <a:ext cx="649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cxnSp>
        <p:nvCxnSpPr>
          <p:cNvPr id="133" name="Přímá spojnice 132"/>
          <p:cNvCxnSpPr/>
          <p:nvPr/>
        </p:nvCxnSpPr>
        <p:spPr bwMode="auto">
          <a:xfrm flipV="1">
            <a:off x="4521795" y="3820613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31425" name="Skupina 231424"/>
          <p:cNvGrpSpPr/>
          <p:nvPr/>
        </p:nvGrpSpPr>
        <p:grpSpPr>
          <a:xfrm>
            <a:off x="4517135" y="2106131"/>
            <a:ext cx="2160588" cy="361413"/>
            <a:chOff x="6742528" y="3543094"/>
            <a:chExt cx="2160588" cy="361413"/>
          </a:xfrm>
        </p:grpSpPr>
        <p:cxnSp>
          <p:nvCxnSpPr>
            <p:cNvPr id="139" name="Přímá spojnice 138"/>
            <p:cNvCxnSpPr/>
            <p:nvPr/>
          </p:nvCxnSpPr>
          <p:spPr bwMode="auto">
            <a:xfrm flipV="1">
              <a:off x="8035831" y="3544938"/>
              <a:ext cx="215900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Přímá spojnice 134"/>
            <p:cNvCxnSpPr>
              <a:stCxn id="110" idx="1"/>
              <a:endCxn id="108" idx="0"/>
            </p:cNvCxnSpPr>
            <p:nvPr/>
          </p:nvCxnSpPr>
          <p:spPr bwMode="auto">
            <a:xfrm flipV="1">
              <a:off x="6742528" y="3543094"/>
              <a:ext cx="71913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Přímá spojnice 135"/>
            <p:cNvCxnSpPr/>
            <p:nvPr/>
          </p:nvCxnSpPr>
          <p:spPr bwMode="auto">
            <a:xfrm>
              <a:off x="7456725" y="3544889"/>
              <a:ext cx="180181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Přímá spojnice 136"/>
            <p:cNvCxnSpPr/>
            <p:nvPr/>
          </p:nvCxnSpPr>
          <p:spPr bwMode="auto">
            <a:xfrm flipV="1">
              <a:off x="7636906" y="3544889"/>
              <a:ext cx="180181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Přímá spojnice 137"/>
            <p:cNvCxnSpPr/>
            <p:nvPr/>
          </p:nvCxnSpPr>
          <p:spPr bwMode="auto">
            <a:xfrm>
              <a:off x="7817087" y="3544889"/>
              <a:ext cx="215900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Přímá spojnice 139"/>
            <p:cNvCxnSpPr>
              <a:stCxn id="109" idx="1"/>
              <a:endCxn id="111" idx="1"/>
            </p:cNvCxnSpPr>
            <p:nvPr/>
          </p:nvCxnSpPr>
          <p:spPr bwMode="auto">
            <a:xfrm>
              <a:off x="8253828" y="3543094"/>
              <a:ext cx="64928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1426" name="Skupina 231425"/>
          <p:cNvGrpSpPr/>
          <p:nvPr/>
        </p:nvGrpSpPr>
        <p:grpSpPr>
          <a:xfrm>
            <a:off x="4518280" y="4177986"/>
            <a:ext cx="2164210" cy="360050"/>
            <a:chOff x="4517009" y="4179702"/>
            <a:chExt cx="2164210" cy="360050"/>
          </a:xfrm>
        </p:grpSpPr>
        <p:cxnSp>
          <p:nvCxnSpPr>
            <p:cNvPr id="142" name="Přímá spojnice 141"/>
            <p:cNvCxnSpPr/>
            <p:nvPr/>
          </p:nvCxnSpPr>
          <p:spPr bwMode="auto">
            <a:xfrm>
              <a:off x="4517009" y="4539271"/>
              <a:ext cx="71913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Přímá spojnice 142"/>
            <p:cNvCxnSpPr/>
            <p:nvPr/>
          </p:nvCxnSpPr>
          <p:spPr bwMode="auto">
            <a:xfrm flipV="1">
              <a:off x="5236147" y="4179702"/>
              <a:ext cx="180181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Přímá spojnice 143"/>
            <p:cNvCxnSpPr/>
            <p:nvPr/>
          </p:nvCxnSpPr>
          <p:spPr bwMode="auto">
            <a:xfrm>
              <a:off x="5416328" y="4179702"/>
              <a:ext cx="180181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Přímá spojnice 144"/>
            <p:cNvCxnSpPr/>
            <p:nvPr/>
          </p:nvCxnSpPr>
          <p:spPr bwMode="auto">
            <a:xfrm flipV="1">
              <a:off x="5596509" y="4179702"/>
              <a:ext cx="215900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Přímá spojnice 145"/>
            <p:cNvCxnSpPr/>
            <p:nvPr/>
          </p:nvCxnSpPr>
          <p:spPr bwMode="auto">
            <a:xfrm>
              <a:off x="5812409" y="4179702"/>
              <a:ext cx="215900" cy="3595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Přímá spojnice 146"/>
            <p:cNvCxnSpPr>
              <a:stCxn id="123" idx="0"/>
              <a:endCxn id="123" idx="1"/>
            </p:cNvCxnSpPr>
            <p:nvPr/>
          </p:nvCxnSpPr>
          <p:spPr bwMode="auto">
            <a:xfrm>
              <a:off x="6033219" y="4539751"/>
              <a:ext cx="648000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8" name="Přímá spojnice 147"/>
          <p:cNvCxnSpPr/>
          <p:nvPr/>
        </p:nvCxnSpPr>
        <p:spPr bwMode="auto">
          <a:xfrm flipV="1">
            <a:off x="4521415" y="2105423"/>
            <a:ext cx="223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1" grpId="0" animBg="1"/>
      <p:bldP spid="102" grpId="0" animBg="1"/>
      <p:bldP spid="103" grpId="0" animBg="1"/>
      <p:bldP spid="104" grpId="0" animBg="1"/>
      <p:bldP spid="124" grpId="0"/>
      <p:bldP spid="125" grpId="0"/>
      <p:bldP spid="126" grpId="0"/>
      <p:bldP spid="127" grpId="0"/>
      <p:bldP spid="129" grpId="0"/>
      <p:bldP spid="130" grpId="0"/>
      <p:bldP spid="131" grpId="0"/>
      <p:bldP spid="1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68841"/>
              </p:ext>
            </p:extLst>
          </p:nvPr>
        </p:nvGraphicFramePr>
        <p:xfrm>
          <a:off x="1430213" y="2636912"/>
          <a:ext cx="618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9" name="Equation" r:id="rId3" imgW="6184800" imgH="419040" progId="Equation.DSMT4">
                  <p:embed/>
                </p:oleObj>
              </mc:Choice>
              <mc:Fallback>
                <p:oleObj name="Equation" r:id="rId3" imgW="6184800" imgH="41904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213" y="2636912"/>
                        <a:ext cx="618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640800" y="2142000"/>
            <a:ext cx="4544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 smtClean="0"/>
              <a:t>vytvořen z algebraického součinu </a:t>
            </a:r>
            <a:r>
              <a:rPr lang="cs-CZ" altLang="cs-CZ" sz="1600" b="0" i="1" dirty="0"/>
              <a:t>a </a:t>
            </a:r>
            <a:r>
              <a:rPr lang="cs-CZ" altLang="cs-CZ" sz="1600" b="0" i="1" dirty="0" smtClean="0"/>
              <a:t>součt</a:t>
            </a:r>
            <a:r>
              <a:rPr lang="cs-CZ" altLang="cs-CZ" sz="1600" b="0" i="1" dirty="0"/>
              <a:t>u</a:t>
            </a:r>
          </a:p>
        </p:txBody>
      </p:sp>
      <p:grpSp>
        <p:nvGrpSpPr>
          <p:cNvPr id="27" name="Skupina 2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4" name="Zaoblený obdélník 33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62687" y="219842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základní operace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Kompenzační operátory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leží mezi </a:t>
            </a:r>
            <a:r>
              <a:rPr lang="cs-CZ" altLang="cs-CZ" b="0" i="1" dirty="0"/>
              <a:t>t</a:t>
            </a:r>
            <a:r>
              <a:rPr lang="cs-CZ" altLang="cs-CZ" b="0" dirty="0"/>
              <a:t>-normou a </a:t>
            </a:r>
            <a:r>
              <a:rPr lang="cs-CZ" altLang="cs-CZ" b="0" i="1" dirty="0"/>
              <a:t>s</a:t>
            </a:r>
            <a:r>
              <a:rPr lang="cs-CZ" altLang="cs-CZ" b="0" dirty="0"/>
              <a:t>-normou</a:t>
            </a:r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1534398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vytváří se jako lineární konvexní kombinaci operátorů </a:t>
            </a:r>
            <a:r>
              <a:rPr lang="cs-CZ" altLang="cs-CZ" b="0" i="1" dirty="0"/>
              <a:t>t</a:t>
            </a:r>
            <a:r>
              <a:rPr lang="cs-CZ" altLang="cs-CZ" b="0" dirty="0"/>
              <a:t>-normy a </a:t>
            </a:r>
            <a:r>
              <a:rPr lang="cs-CZ" altLang="cs-CZ" b="0" i="1" dirty="0"/>
              <a:t>s</a:t>
            </a:r>
            <a:r>
              <a:rPr lang="cs-CZ" altLang="cs-CZ" b="0" dirty="0"/>
              <a:t>-normy</a:t>
            </a:r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166956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40800" y="191683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např. </a:t>
            </a:r>
            <a:r>
              <a:rPr lang="el-GR" altLang="cs-CZ" b="0" dirty="0">
                <a:latin typeface="Times New Roman"/>
                <a:cs typeface="Times New Roman"/>
              </a:rPr>
              <a:t>γ</a:t>
            </a:r>
            <a:r>
              <a:rPr lang="cs-CZ" altLang="cs-CZ" b="0" dirty="0">
                <a:cs typeface="Times New Roman"/>
              </a:rPr>
              <a:t> </a:t>
            </a:r>
            <a:r>
              <a:rPr lang="cs-CZ" altLang="cs-CZ" b="0" dirty="0" smtClean="0">
                <a:cs typeface="Times New Roman"/>
              </a:rPr>
              <a:t>operátor popsán vztahem</a:t>
            </a:r>
            <a:endParaRPr lang="cs-CZ" altLang="cs-CZ" b="0" dirty="0"/>
          </a:p>
        </p:txBody>
      </p:sp>
      <p:sp>
        <p:nvSpPr>
          <p:cNvPr id="49" name="Zaoblený obdélník 48"/>
          <p:cNvSpPr/>
          <p:nvPr/>
        </p:nvSpPr>
        <p:spPr bwMode="auto">
          <a:xfrm>
            <a:off x="482400" y="20520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7" grpId="0" animBg="1"/>
      <p:bldP spid="48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aoblený obdélník 105"/>
          <p:cNvSpPr/>
          <p:nvPr/>
        </p:nvSpPr>
        <p:spPr bwMode="auto">
          <a:xfrm>
            <a:off x="5367199" y="1196752"/>
            <a:ext cx="3525281" cy="4654184"/>
          </a:xfrm>
          <a:prstGeom prst="roundRect">
            <a:avLst>
              <a:gd name="adj" fmla="val 8462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5154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46446"/>
              </p:ext>
            </p:extLst>
          </p:nvPr>
        </p:nvGraphicFramePr>
        <p:xfrm>
          <a:off x="6152400" y="4019734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1104900" imgH="330200" progId="Equation.DSMT4">
                  <p:embed/>
                </p:oleObj>
              </mc:Choice>
              <mc:Fallback>
                <p:oleObj name="Equation" r:id="rId3" imgW="1104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400" y="4019734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760162"/>
              </p:ext>
            </p:extLst>
          </p:nvPr>
        </p:nvGraphicFramePr>
        <p:xfrm>
          <a:off x="6462223" y="1849436"/>
          <a:ext cx="152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5" imgW="1523880" imgH="304560" progId="Equation.DSMT4">
                  <p:embed/>
                </p:oleObj>
              </mc:Choice>
              <mc:Fallback>
                <p:oleObj name="Equation" r:id="rId5" imgW="1523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223" y="1849436"/>
                        <a:ext cx="152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860421"/>
              </p:ext>
            </p:extLst>
          </p:nvPr>
        </p:nvGraphicFramePr>
        <p:xfrm>
          <a:off x="6152480" y="312579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7" imgW="939600" imgH="304560" progId="Equation.DSMT4">
                  <p:embed/>
                </p:oleObj>
              </mc:Choice>
              <mc:Fallback>
                <p:oleObj name="Equation" r:id="rId7" imgW="93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480" y="3125798"/>
                        <a:ext cx="939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05290"/>
              </p:ext>
            </p:extLst>
          </p:nvPr>
        </p:nvGraphicFramePr>
        <p:xfrm>
          <a:off x="6152400" y="4954744"/>
          <a:ext cx="2578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9" imgW="2577960" imgH="304560" progId="Equation.DSMT4">
                  <p:embed/>
                </p:oleObj>
              </mc:Choice>
              <mc:Fallback>
                <p:oleObj name="Equation" r:id="rId9" imgW="2577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400" y="4954744"/>
                        <a:ext cx="2578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41524"/>
              </p:ext>
            </p:extLst>
          </p:nvPr>
        </p:nvGraphicFramePr>
        <p:xfrm>
          <a:off x="2412550" y="4339192"/>
          <a:ext cx="1917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1" imgW="1917360" imgH="304560" progId="Equation.DSMT4">
                  <p:embed/>
                </p:oleObj>
              </mc:Choice>
              <mc:Fallback>
                <p:oleObj name="Equation" r:id="rId11" imgW="1917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550" y="4339192"/>
                        <a:ext cx="1917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0481"/>
              </p:ext>
            </p:extLst>
          </p:nvPr>
        </p:nvGraphicFramePr>
        <p:xfrm>
          <a:off x="720000" y="4763616"/>
          <a:ext cx="132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3" imgW="1320480" imgH="609480" progId="Equation.DSMT4">
                  <p:embed/>
                </p:oleObj>
              </mc:Choice>
              <mc:Fallback>
                <p:oleObj name="Equation" r:id="rId13" imgW="13204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4763616"/>
                        <a:ext cx="1320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84022"/>
              </p:ext>
            </p:extLst>
          </p:nvPr>
        </p:nvGraphicFramePr>
        <p:xfrm>
          <a:off x="2315344" y="4904512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5" imgW="1752480" imgH="304560" progId="Equation.DSMT4">
                  <p:embed/>
                </p:oleObj>
              </mc:Choice>
              <mc:Fallback>
                <p:oleObj name="Equation" r:id="rId15" imgW="1752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44" y="4904512"/>
                        <a:ext cx="175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525279"/>
              </p:ext>
            </p:extLst>
          </p:nvPr>
        </p:nvGraphicFramePr>
        <p:xfrm>
          <a:off x="720000" y="1635312"/>
          <a:ext cx="1231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7" imgW="1231560" imgH="304560" progId="Equation.DSMT4">
                  <p:embed/>
                </p:oleObj>
              </mc:Choice>
              <mc:Fallback>
                <p:oleObj name="Equation" r:id="rId17" imgW="1231560" imgH="30456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635312"/>
                        <a:ext cx="1231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32472"/>
              </p:ext>
            </p:extLst>
          </p:nvPr>
        </p:nvGraphicFramePr>
        <p:xfrm>
          <a:off x="720000" y="2522736"/>
          <a:ext cx="199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9" imgW="1993680" imgH="330120" progId="Equation.DSMT4">
                  <p:embed/>
                </p:oleObj>
              </mc:Choice>
              <mc:Fallback>
                <p:oleObj name="Equation" r:id="rId19" imgW="1993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0000" y="2522736"/>
                        <a:ext cx="1993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640800" y="4314582"/>
            <a:ext cx="18485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spočetná množina</a:t>
            </a:r>
            <a:endParaRPr lang="cs-CZ" altLang="cs-C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436000" y="1814271"/>
            <a:ext cx="1130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univerzum</a:t>
            </a:r>
            <a:endParaRPr lang="cs-CZ" altLang="cs-CZ" sz="1600" dirty="0"/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436000" y="2152825"/>
            <a:ext cx="33343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množina </a:t>
            </a:r>
            <a:r>
              <a:rPr lang="cs-CZ" altLang="cs-CZ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sz="1600" b="0" dirty="0" smtClean="0"/>
              <a:t> tvořena prvky od 0 do 2</a:t>
            </a:r>
            <a:endParaRPr lang="cs-CZ" altLang="cs-CZ" sz="1600" dirty="0"/>
          </a:p>
        </p:txBody>
      </p:sp>
      <p:graphicFrame>
        <p:nvGraphicFramePr>
          <p:cNvPr id="67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39997"/>
              </p:ext>
            </p:extLst>
          </p:nvPr>
        </p:nvGraphicFramePr>
        <p:xfrm>
          <a:off x="6152400" y="5312491"/>
          <a:ext cx="154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21" imgW="1549080" imgH="304560" progId="Equation.DSMT4">
                  <p:embed/>
                </p:oleObj>
              </mc:Choice>
              <mc:Fallback>
                <p:oleObj name="Equation" r:id="rId21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400" y="5312491"/>
                        <a:ext cx="154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Skupina 4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0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3" name="Zaoblený obdélník 52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4" name="TextovéPole 53"/>
          <p:cNvSpPr txBox="1"/>
          <p:nvPr/>
        </p:nvSpPr>
        <p:spPr>
          <a:xfrm>
            <a:off x="62687" y="21984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KLASICKÉ množiny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Matematické vyjádření</a:t>
            </a:r>
            <a:endParaRPr lang="cs-CZ" sz="2000" dirty="0"/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252413" y="2090688"/>
            <a:ext cx="2291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Identifikací prvků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52413" y="1166560"/>
            <a:ext cx="1866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Výčtem </a:t>
            </a:r>
            <a:r>
              <a:rPr lang="cs-CZ" altLang="cs-CZ" sz="2000" dirty="0">
                <a:solidFill>
                  <a:srgbClr val="C00000"/>
                </a:solidFill>
              </a:rPr>
              <a:t>prvků</a:t>
            </a: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 bwMode="auto">
          <a:xfrm>
            <a:off x="252413" y="3107432"/>
            <a:ext cx="3546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Pomocí </a:t>
            </a:r>
            <a:r>
              <a:rPr lang="cs-CZ" altLang="cs-CZ" sz="2000" dirty="0">
                <a:solidFill>
                  <a:srgbClr val="C00000"/>
                </a:solidFill>
              </a:rPr>
              <a:t>stupně příslušnosti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640800" y="3541156"/>
            <a:ext cx="39170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množina tvořena všemi prvky univerza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" name="Zaoblený obdélník 102"/>
          <p:cNvSpPr/>
          <p:nvPr/>
        </p:nvSpPr>
        <p:spPr bwMode="auto">
          <a:xfrm>
            <a:off x="496552" y="367136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Rectangle 14"/>
          <p:cNvSpPr>
            <a:spLocks noChangeArrowheads="1"/>
          </p:cNvSpPr>
          <p:nvPr/>
        </p:nvSpPr>
        <p:spPr bwMode="auto">
          <a:xfrm>
            <a:off x="640800" y="3858142"/>
            <a:ext cx="46336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každému </a:t>
            </a:r>
            <a:r>
              <a:rPr lang="cs-CZ" altLang="cs-CZ" b="0" dirty="0" smtClean="0"/>
              <a:t>prvku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 smtClean="0"/>
              <a:t> </a:t>
            </a:r>
            <a:r>
              <a:rPr lang="cs-CZ" altLang="cs-CZ" b="0" dirty="0"/>
              <a:t>přiřazen </a:t>
            </a:r>
            <a:r>
              <a:rPr lang="cs-CZ" altLang="cs-CZ" dirty="0"/>
              <a:t>stupeň příslušnosti</a:t>
            </a:r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499984" y="39933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Obdélník 2"/>
          <p:cNvSpPr>
            <a:spLocks noChangeArrowheads="1"/>
          </p:cNvSpPr>
          <p:nvPr/>
        </p:nvSpPr>
        <p:spPr bwMode="auto">
          <a:xfrm>
            <a:off x="5508104" y="1321828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08" name="Rectangle 23"/>
          <p:cNvSpPr>
            <a:spLocks noChangeArrowheads="1"/>
          </p:cNvSpPr>
          <p:nvPr/>
        </p:nvSpPr>
        <p:spPr bwMode="auto">
          <a:xfrm>
            <a:off x="5436000" y="2765758"/>
            <a:ext cx="15295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/>
              <a:t>výčtem </a:t>
            </a:r>
            <a:r>
              <a:rPr lang="cs-CZ" altLang="cs-CZ" sz="1600" dirty="0"/>
              <a:t>prvků</a:t>
            </a:r>
          </a:p>
        </p:txBody>
      </p:sp>
      <p:sp>
        <p:nvSpPr>
          <p:cNvPr id="109" name="Rectangle 23"/>
          <p:cNvSpPr>
            <a:spLocks noChangeArrowheads="1"/>
          </p:cNvSpPr>
          <p:nvPr/>
        </p:nvSpPr>
        <p:spPr bwMode="auto">
          <a:xfrm>
            <a:off x="5436000" y="3586151"/>
            <a:ext cx="18742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/>
              <a:t>identifikací </a:t>
            </a:r>
            <a:r>
              <a:rPr lang="cs-CZ" altLang="cs-CZ" sz="1600" dirty="0"/>
              <a:t>prvků</a:t>
            </a:r>
          </a:p>
        </p:txBody>
      </p:sp>
      <p:sp>
        <p:nvSpPr>
          <p:cNvPr id="110" name="Rectangle 23"/>
          <p:cNvSpPr>
            <a:spLocks noChangeArrowheads="1"/>
          </p:cNvSpPr>
          <p:nvPr/>
        </p:nvSpPr>
        <p:spPr bwMode="auto">
          <a:xfrm>
            <a:off x="5436000" y="4565958"/>
            <a:ext cx="28761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 smtClean="0"/>
              <a:t>pomocí </a:t>
            </a:r>
            <a:r>
              <a:rPr lang="cs-CZ" altLang="cs-CZ" sz="1600" dirty="0"/>
              <a:t>stupně příslušnosti</a:t>
            </a:r>
          </a:p>
        </p:txBody>
      </p:sp>
    </p:spTree>
    <p:extLst>
      <p:ext uri="{BB962C8B-B14F-4D97-AF65-F5344CB8AC3E}">
        <p14:creationId xmlns:p14="http://schemas.microsoft.com/office/powerpoint/2010/main" val="20658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8" grpId="0"/>
      <p:bldP spid="60" grpId="0"/>
      <p:bldP spid="66" grpId="0"/>
      <p:bldP spid="73" grpId="0"/>
      <p:bldP spid="74" grpId="0"/>
      <p:bldP spid="75" grpId="0"/>
      <p:bldP spid="102" grpId="0"/>
      <p:bldP spid="103" grpId="0" animBg="1"/>
      <p:bldP spid="104" grpId="0"/>
      <p:bldP spid="105" grpId="0" animBg="1"/>
      <p:bldP spid="107" grpId="0"/>
      <p:bldP spid="108" grpId="0"/>
      <p:bldP spid="109" grpId="0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806031"/>
            <a:ext cx="16621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793456"/>
            <a:ext cx="234315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331493"/>
            <a:ext cx="7556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2885531"/>
            <a:ext cx="17208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144168"/>
            <a:ext cx="7556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039518"/>
            <a:ext cx="33432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88" y="1960018"/>
            <a:ext cx="23272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1979068"/>
            <a:ext cx="5445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577556"/>
            <a:ext cx="930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2115593"/>
            <a:ext cx="377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Skupina 26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32" name="Zaoblený obdélník 31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3" name="TextovéPole 32"/>
          <p:cNvSpPr txBox="1"/>
          <p:nvPr/>
        </p:nvSpPr>
        <p:spPr>
          <a:xfrm>
            <a:off x="62687" y="21984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KLASICKÉ množiny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Příslušnost prvků do množiny</a:t>
            </a:r>
            <a:endParaRPr lang="cs-CZ" sz="2000" dirty="0"/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252413" y="4576654"/>
            <a:ext cx="6191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Které objekty jsme schopni jednoznačně rozřadit do množin?</a:t>
            </a:r>
          </a:p>
        </p:txBody>
      </p:sp>
      <p:sp>
        <p:nvSpPr>
          <p:cNvPr id="41" name="Obdélník 1"/>
          <p:cNvSpPr>
            <a:spLocks noChangeArrowheads="1"/>
          </p:cNvSpPr>
          <p:nvPr/>
        </p:nvSpPr>
        <p:spPr bwMode="auto">
          <a:xfrm>
            <a:off x="252413" y="5403995"/>
            <a:ext cx="472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dirty="0">
                <a:solidFill>
                  <a:srgbClr val="FF0000"/>
                </a:solidFill>
              </a:rPr>
              <a:t>Jak zařadit objekty reálného světa do množin?</a:t>
            </a: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611104" y="6220753"/>
            <a:ext cx="4273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 smtClean="0"/>
              <a:t>jejich </a:t>
            </a:r>
            <a:r>
              <a:rPr lang="cs-CZ" altLang="cs-CZ" sz="1600" b="0" dirty="0"/>
              <a:t>příslušnost je </a:t>
            </a:r>
            <a:r>
              <a:rPr lang="cs-CZ" altLang="cs-CZ" sz="1600" b="0" dirty="0" smtClean="0"/>
              <a:t>často nejednoznačná</a:t>
            </a:r>
            <a:endParaRPr lang="cs-CZ" altLang="cs-CZ" sz="1600" b="0" dirty="0"/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625944" y="4897878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 smtClean="0">
                <a:solidFill>
                  <a:srgbClr val="339933"/>
                </a:solidFill>
              </a:rPr>
              <a:t>abstraktní </a:t>
            </a:r>
            <a:r>
              <a:rPr lang="cs-CZ" altLang="cs-CZ" dirty="0">
                <a:solidFill>
                  <a:srgbClr val="339933"/>
                </a:solidFill>
              </a:rPr>
              <a:t>objekty </a:t>
            </a:r>
            <a:r>
              <a:rPr lang="cs-CZ" altLang="cs-CZ" b="0" dirty="0"/>
              <a:t>(např. čísla</a:t>
            </a:r>
            <a:r>
              <a:rPr lang="cs-CZ" altLang="cs-CZ" b="0" dirty="0" smtClean="0"/>
              <a:t>)</a:t>
            </a:r>
            <a:endParaRPr lang="cs-CZ" altLang="cs-CZ" dirty="0"/>
          </a:p>
        </p:txBody>
      </p:sp>
      <p:sp>
        <p:nvSpPr>
          <p:cNvPr id="50" name="Zaoblený obdélník 49"/>
          <p:cNvSpPr/>
          <p:nvPr/>
        </p:nvSpPr>
        <p:spPr bwMode="auto">
          <a:xfrm>
            <a:off x="482400" y="503304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25944" y="5719969"/>
            <a:ext cx="8518056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 smtClean="0"/>
              <a:t>jejich </a:t>
            </a:r>
            <a:r>
              <a:rPr lang="cs-CZ" altLang="cs-CZ" b="0" dirty="0"/>
              <a:t>příslušnost do množiny </a:t>
            </a:r>
            <a:r>
              <a:rPr lang="cs-CZ" altLang="cs-CZ" dirty="0">
                <a:solidFill>
                  <a:srgbClr val="339933"/>
                </a:solidFill>
              </a:rPr>
              <a:t>závisí na kontextu</a:t>
            </a:r>
            <a:r>
              <a:rPr lang="cs-CZ" altLang="cs-CZ" b="0" dirty="0"/>
              <a:t>, </a:t>
            </a:r>
            <a:r>
              <a:rPr lang="cs-CZ" altLang="cs-CZ" dirty="0">
                <a:solidFill>
                  <a:srgbClr val="339933"/>
                </a:solidFill>
              </a:rPr>
              <a:t>postoji hodnotitele </a:t>
            </a:r>
            <a:r>
              <a:rPr lang="cs-CZ" altLang="cs-CZ" b="0" dirty="0"/>
              <a:t>a dalších </a:t>
            </a:r>
            <a:r>
              <a:rPr lang="cs-CZ" altLang="cs-CZ" b="0" dirty="0" smtClean="0"/>
              <a:t>okolnostech</a:t>
            </a:r>
            <a:endParaRPr lang="cs-CZ" altLang="cs-CZ" b="0" dirty="0"/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482400" y="584075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Zaoblený obdélník 54"/>
          <p:cNvSpPr/>
          <p:nvPr/>
        </p:nvSpPr>
        <p:spPr bwMode="auto">
          <a:xfrm>
            <a:off x="482400" y="63633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9" grpId="0"/>
      <p:bldP spid="50" grpId="0" animBg="1"/>
      <p:bldP spid="51" grpId="0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433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množiny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604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teorie fuzzy množin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5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kupina 52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8" name="TextovéPole 77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 smtClean="0"/>
              <a:t>Fuzzy množiny</a:t>
            </a:r>
            <a:endParaRPr lang="cs-CZ" sz="2000" dirty="0"/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252413" y="2132856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Fuzzy množina 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252413" y="3933056"/>
            <a:ext cx="2034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Ostrá množina 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40800" y="11967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zobecnění klasických množin</a:t>
            </a:r>
            <a:r>
              <a:rPr lang="cs-CZ" altLang="cs-CZ" dirty="0"/>
              <a:t> 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640800" y="1518696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matematicky prostředek umožňující </a:t>
            </a:r>
            <a:r>
              <a:rPr lang="cs-CZ" altLang="cs-CZ" b="0" dirty="0" smtClean="0"/>
              <a:t>práci s nepřesnými </a:t>
            </a:r>
            <a:r>
              <a:rPr lang="cs-CZ" altLang="cs-CZ" b="0" dirty="0"/>
              <a:t>pojmy</a:t>
            </a:r>
            <a:endParaRPr lang="cs-CZ" altLang="cs-CZ" dirty="0"/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485832" y="16538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640800" y="2489614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je tvořena všemi </a:t>
            </a:r>
            <a:r>
              <a:rPr lang="cs-CZ" altLang="cs-CZ" b="0" dirty="0" smtClean="0"/>
              <a:t>prvky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/>
              <a:t> </a:t>
            </a:r>
            <a:r>
              <a:rPr lang="cs-CZ" altLang="cs-CZ" b="0" dirty="0" smtClean="0"/>
              <a:t>univerza</a:t>
            </a:r>
            <a:r>
              <a:rPr lang="cs-CZ" altLang="cs-CZ" dirty="0" smtClean="0"/>
              <a:t>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cs-CZ" alt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467544" y="262478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640800" y="3180968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značena velkými písmeny z počátku abecedy, nejčastěji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cs-CZ" altLang="cs-CZ" b="0" dirty="0">
                <a:sym typeface="Symbol" pitchFamily="18" charset="2"/>
              </a:rPr>
              <a:t>,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cs-CZ" altLang="cs-CZ" b="0" dirty="0">
                <a:sym typeface="Symbol" pitchFamily="18" charset="2"/>
              </a:rPr>
              <a:t> a </a:t>
            </a:r>
            <a:r>
              <a:rPr lang="cs-CZ" altLang="cs-CZ" b="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endParaRPr lang="cs-CZ" altLang="cs-CZ" b="0" dirty="0">
              <a:sym typeface="Symbol" pitchFamily="18" charset="2"/>
            </a:endParaRPr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467544" y="33069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640800" y="2834648"/>
            <a:ext cx="65527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každému prvku je přiřazen stupeň příslušnosti do fuzzy </a:t>
            </a:r>
            <a:r>
              <a:rPr lang="cs-CZ" altLang="cs-CZ" b="0" dirty="0" smtClean="0"/>
              <a:t>množiny, kde</a:t>
            </a:r>
            <a:endParaRPr lang="cs-CZ" altLang="cs-CZ" i="1" dirty="0"/>
          </a:p>
        </p:txBody>
      </p:sp>
      <p:sp>
        <p:nvSpPr>
          <p:cNvPr id="94" name="Zaoblený obdélník 93"/>
          <p:cNvSpPr/>
          <p:nvPr/>
        </p:nvSpPr>
        <p:spPr bwMode="auto">
          <a:xfrm>
            <a:off x="470976" y="29467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40800" y="43161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označení používané pro klasické množiny</a:t>
            </a:r>
            <a:endParaRPr lang="cs-CZ" altLang="cs-CZ" dirty="0"/>
          </a:p>
        </p:txBody>
      </p:sp>
      <p:sp>
        <p:nvSpPr>
          <p:cNvPr id="96" name="Zaoblený obdélník 95"/>
          <p:cNvSpPr/>
          <p:nvPr/>
        </p:nvSpPr>
        <p:spPr bwMode="auto">
          <a:xfrm>
            <a:off x="496552" y="44512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640800" y="4641854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zvláštní případ fuzzy </a:t>
            </a:r>
            <a:r>
              <a:rPr lang="cs-CZ" altLang="cs-CZ" b="0" dirty="0" smtClean="0"/>
              <a:t>množiny, kde</a:t>
            </a:r>
            <a:endParaRPr lang="cs-CZ" altLang="cs-CZ" dirty="0"/>
          </a:p>
        </p:txBody>
      </p:sp>
      <p:sp>
        <p:nvSpPr>
          <p:cNvPr id="98" name="Zaoblený obdélník 97"/>
          <p:cNvSpPr/>
          <p:nvPr/>
        </p:nvSpPr>
        <p:spPr bwMode="auto">
          <a:xfrm>
            <a:off x="499984" y="47711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76681"/>
              </p:ext>
            </p:extLst>
          </p:nvPr>
        </p:nvGraphicFramePr>
        <p:xfrm>
          <a:off x="6936188" y="2866038"/>
          <a:ext cx="74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749160" imgH="304560" progId="Equation.DSMT4">
                  <p:embed/>
                </p:oleObj>
              </mc:Choice>
              <mc:Fallback>
                <p:oleObj name="Equation" r:id="rId4" imgW="749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188" y="2866038"/>
                        <a:ext cx="749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k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85340"/>
              </p:ext>
            </p:extLst>
          </p:nvPr>
        </p:nvGraphicFramePr>
        <p:xfrm>
          <a:off x="3860356" y="4675950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761760" imgH="304560" progId="Equation.DSMT4">
                  <p:embed/>
                </p:oleObj>
              </mc:Choice>
              <mc:Fallback>
                <p:oleObj name="Equation" r:id="rId6" imgW="761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0356" y="4675950"/>
                        <a:ext cx="762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83" grpId="0"/>
      <p:bldP spid="84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61600"/>
              </p:ext>
            </p:extLst>
          </p:nvPr>
        </p:nvGraphicFramePr>
        <p:xfrm>
          <a:off x="720000" y="1612032"/>
          <a:ext cx="1917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1917360" imgH="304560" progId="Equation.DSMT4">
                  <p:embed/>
                </p:oleObj>
              </mc:Choice>
              <mc:Fallback>
                <p:oleObj name="Equation" r:id="rId3" imgW="1917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1612032"/>
                        <a:ext cx="1917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47229"/>
              </p:ext>
            </p:extLst>
          </p:nvPr>
        </p:nvGraphicFramePr>
        <p:xfrm>
          <a:off x="720000" y="2541588"/>
          <a:ext cx="148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1485720" imgH="380880" progId="Equation.DSMT4">
                  <p:embed/>
                </p:oleObj>
              </mc:Choice>
              <mc:Fallback>
                <p:oleObj name="Equation" r:id="rId5" imgW="1485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000" y="2541588"/>
                        <a:ext cx="1485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k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55499"/>
              </p:ext>
            </p:extLst>
          </p:nvPr>
        </p:nvGraphicFramePr>
        <p:xfrm>
          <a:off x="720000" y="3717032"/>
          <a:ext cx="453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7" imgW="4533840" imgH="609480" progId="Equation.DSMT4">
                  <p:embed/>
                </p:oleObj>
              </mc:Choice>
              <mc:Fallback>
                <p:oleObj name="Equation" r:id="rId7" imgW="45338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3717032"/>
                        <a:ext cx="4533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16805"/>
              </p:ext>
            </p:extLst>
          </p:nvPr>
        </p:nvGraphicFramePr>
        <p:xfrm>
          <a:off x="720000" y="5373216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9" imgW="1346040" imgH="507960" progId="Equation.DSMT4">
                  <p:embed/>
                </p:oleObj>
              </mc:Choice>
              <mc:Fallback>
                <p:oleObj name="Equation" r:id="rId9" imgW="1346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00" y="5373216"/>
                        <a:ext cx="134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Skupina 4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0" name="Zaoblený obdélník 59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1" name="TextovéPole 60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 smtClean="0"/>
              <a:t>Způsoby </a:t>
            </a:r>
            <a:r>
              <a:rPr lang="cs-CZ" altLang="cs-CZ" sz="2000" dirty="0"/>
              <a:t>zápisu</a:t>
            </a: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252413" y="2090688"/>
            <a:ext cx="2291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Identifikací prvků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252413" y="1166560"/>
            <a:ext cx="1866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 smtClean="0">
                <a:solidFill>
                  <a:srgbClr val="C00000"/>
                </a:solidFill>
              </a:rPr>
              <a:t>Výčtem </a:t>
            </a:r>
            <a:r>
              <a:rPr lang="cs-CZ" altLang="cs-CZ" sz="2000" dirty="0">
                <a:solidFill>
                  <a:srgbClr val="C00000"/>
                </a:solidFill>
              </a:rPr>
              <a:t>prvků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 bwMode="auto">
          <a:xfrm>
            <a:off x="252413" y="3107432"/>
            <a:ext cx="23086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Formou „součtu“</a:t>
            </a: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252413" y="4581128"/>
            <a:ext cx="26068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Formou „integrace“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54952" y="3450486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spočetné </a:t>
            </a:r>
            <a:r>
              <a:rPr lang="cs-CZ" altLang="cs-CZ" b="0" dirty="0" smtClean="0"/>
              <a:t>univerzum</a:t>
            </a:r>
            <a:endParaRPr lang="cs-CZ" altLang="cs-CZ" dirty="0"/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496552" y="357651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58384" y="4920358"/>
            <a:ext cx="29775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nespočetné univerzum</a:t>
            </a:r>
            <a:endParaRPr lang="cs-CZ" altLang="cs-CZ" dirty="0"/>
          </a:p>
        </p:txBody>
      </p:sp>
      <p:sp>
        <p:nvSpPr>
          <p:cNvPr id="74" name="Zaoblený obdélník 73"/>
          <p:cNvSpPr/>
          <p:nvPr/>
        </p:nvSpPr>
        <p:spPr bwMode="auto">
          <a:xfrm>
            <a:off x="499984" y="50496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0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70" grpId="0"/>
      <p:bldP spid="71" grpId="0"/>
      <p:bldP spid="72" grpId="0" animBg="1"/>
      <p:bldP spid="73" grpId="0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79606"/>
              </p:ext>
            </p:extLst>
          </p:nvPr>
        </p:nvGraphicFramePr>
        <p:xfrm>
          <a:off x="1440000" y="3168961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981080" imgH="304560" progId="Equation.DSMT4">
                  <p:embed/>
                </p:oleObj>
              </mc:Choice>
              <mc:Fallback>
                <p:oleObj name="Equation" r:id="rId3" imgW="1981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00" y="3168961"/>
                        <a:ext cx="198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453281"/>
              </p:ext>
            </p:extLst>
          </p:nvPr>
        </p:nvGraphicFramePr>
        <p:xfrm>
          <a:off x="2480149" y="3996314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149" y="3996314"/>
                        <a:ext cx="546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k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3327"/>
              </p:ext>
            </p:extLst>
          </p:nvPr>
        </p:nvGraphicFramePr>
        <p:xfrm>
          <a:off x="1440000" y="5445224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7" imgW="1981080" imgH="304560" progId="Equation.DSMT4">
                  <p:embed/>
                </p:oleObj>
              </mc:Choice>
              <mc:Fallback>
                <p:oleObj name="Equation" r:id="rId7" imgW="1981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00" y="5445224"/>
                        <a:ext cx="198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86056"/>
              </p:ext>
            </p:extLst>
          </p:nvPr>
        </p:nvGraphicFramePr>
        <p:xfrm>
          <a:off x="1440000" y="1844824"/>
          <a:ext cx="222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9" imgW="2222280" imgH="380880" progId="Equation.DSMT4">
                  <p:embed/>
                </p:oleObj>
              </mc:Choice>
              <mc:Fallback>
                <p:oleObj name="Equation" r:id="rId9" imgW="2222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000" y="1844824"/>
                        <a:ext cx="222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Skupina 42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5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 smtClean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48" name="Zaoblený obdélník 4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49" name="TextovéPole 48"/>
          <p:cNvSpPr txBox="1"/>
          <p:nvPr/>
        </p:nvSpPr>
        <p:spPr>
          <a:xfrm>
            <a:off x="62687" y="219842"/>
            <a:ext cx="2673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 smtClean="0">
                <a:solidFill>
                  <a:schemeClr val="bg1"/>
                </a:solidFill>
                <a:latin typeface="+mn-lt"/>
              </a:rPr>
              <a:t>Fuzzy množiny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sz="2000" dirty="0"/>
              <a:t>Z</a:t>
            </a:r>
            <a:r>
              <a:rPr lang="cs-CZ" altLang="cs-CZ" sz="2000" dirty="0" smtClean="0"/>
              <a:t>ákladní </a:t>
            </a:r>
            <a:r>
              <a:rPr lang="cs-CZ" altLang="cs-CZ" sz="2000" dirty="0"/>
              <a:t>pojmy</a:t>
            </a: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252413" y="2492896"/>
            <a:ext cx="2480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Fuzzy </a:t>
            </a:r>
            <a:r>
              <a:rPr lang="cs-CZ" altLang="cs-CZ" sz="2000" dirty="0" smtClean="0">
                <a:solidFill>
                  <a:srgbClr val="C00000"/>
                </a:solidFill>
              </a:rPr>
              <a:t>podmnožina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252413" y="1166560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Prázdná fuzzy </a:t>
            </a:r>
            <a:r>
              <a:rPr lang="cs-CZ" altLang="cs-CZ" sz="2000" dirty="0" smtClean="0">
                <a:solidFill>
                  <a:srgbClr val="C00000"/>
                </a:solidFill>
              </a:rPr>
              <a:t>množina</a:t>
            </a:r>
            <a:endParaRPr lang="cs-CZ" altLang="cs-CZ" sz="2000" dirty="0">
              <a:solidFill>
                <a:srgbClr val="C00000"/>
              </a:solidFill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 bwMode="auto">
          <a:xfrm>
            <a:off x="252413" y="4582357"/>
            <a:ext cx="29626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Rovnost fuzzy množin 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640800" y="148150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množina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dirty="0"/>
              <a:t> definovaná na univerzu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/>
              <a:t> s prvky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/>
              <a:t>, kde</a:t>
            </a:r>
            <a:endParaRPr lang="cs-CZ" altLang="cs-CZ" dirty="0"/>
          </a:p>
        </p:txBody>
      </p:sp>
      <p:sp>
        <p:nvSpPr>
          <p:cNvPr id="68" name="Zaoblený obdélník 67"/>
          <p:cNvSpPr/>
          <p:nvPr/>
        </p:nvSpPr>
        <p:spPr bwMode="auto">
          <a:xfrm>
            <a:off x="482400" y="1616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640800" y="2849654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množina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cs-CZ" altLang="cs-CZ" b="0" dirty="0"/>
              <a:t> je podmnožinou fuzzy množiny</a:t>
            </a:r>
            <a:r>
              <a:rPr lang="cs-CZ" altLang="cs-CZ" b="0" i="1" dirty="0"/>
              <a:t>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i="1" dirty="0"/>
              <a:t> </a:t>
            </a:r>
            <a:r>
              <a:rPr lang="cs-CZ" altLang="cs-CZ" b="0" dirty="0"/>
              <a:t>pokud platí</a:t>
            </a:r>
            <a:endParaRPr lang="cs-CZ" altLang="cs-CZ" dirty="0"/>
          </a:p>
        </p:txBody>
      </p:sp>
      <p:sp>
        <p:nvSpPr>
          <p:cNvPr id="74" name="Zaoblený obdélník 73"/>
          <p:cNvSpPr/>
          <p:nvPr/>
        </p:nvSpPr>
        <p:spPr bwMode="auto">
          <a:xfrm>
            <a:off x="482400" y="29848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40800" y="352249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tj. fuzzy </a:t>
            </a:r>
            <a:r>
              <a:rPr lang="cs-CZ" altLang="cs-CZ" b="0" i="1" dirty="0" smtClean="0"/>
              <a:t>množiny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i="1" dirty="0"/>
              <a:t> i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cs-CZ" altLang="cs-CZ" b="0" i="1" dirty="0"/>
              <a:t>jsou definovány na společném univerzu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40800" y="5011123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množina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dirty="0"/>
              <a:t> </a:t>
            </a:r>
            <a:r>
              <a:rPr lang="cs-CZ" altLang="cs-CZ" b="0" dirty="0" err="1"/>
              <a:t>a</a:t>
            </a:r>
            <a:r>
              <a:rPr lang="cs-CZ" altLang="cs-CZ" b="0" dirty="0"/>
              <a:t> fuzzy množina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cs-CZ" altLang="cs-CZ" b="0" dirty="0"/>
              <a:t> jsou si rovny, platí-li </a:t>
            </a:r>
            <a:endParaRPr lang="cs-CZ" altLang="cs-CZ" dirty="0"/>
          </a:p>
        </p:txBody>
      </p:sp>
      <p:sp>
        <p:nvSpPr>
          <p:cNvPr id="85" name="Zaoblený obdélník 84"/>
          <p:cNvSpPr/>
          <p:nvPr/>
        </p:nvSpPr>
        <p:spPr bwMode="auto">
          <a:xfrm>
            <a:off x="482400" y="514629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3922675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matematický zápis</a:t>
            </a:r>
            <a:endParaRPr lang="cs-CZ" altLang="cs-CZ" dirty="0"/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40578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51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 animBg="1"/>
      <p:bldP spid="73" grpId="0"/>
      <p:bldP spid="74" grpId="0" animBg="1"/>
      <p:bldP spid="79" grpId="0"/>
      <p:bldP spid="84" grpId="0"/>
      <p:bldP spid="85" grpId="0" animBg="1"/>
      <p:bldP spid="86" grpId="0"/>
      <p:bldP spid="87" grpId="0" animBg="1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1175</Words>
  <Application>Microsoft Office PowerPoint</Application>
  <PresentationFormat>Předvádění na obrazovce (4:3)</PresentationFormat>
  <Paragraphs>507</Paragraphs>
  <Slides>32</Slides>
  <Notes>3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Symbol</vt:lpstr>
      <vt:lpstr>Times New Roman</vt:lpstr>
      <vt:lpstr>Výchozí návrh</vt:lpstr>
      <vt:lpstr>Equation</vt:lpstr>
      <vt:lpstr>Document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996</cp:revision>
  <dcterms:created xsi:type="dcterms:W3CDTF">2005-11-19T22:51:08Z</dcterms:created>
  <dcterms:modified xsi:type="dcterms:W3CDTF">2018-12-11T17:01:35Z</dcterms:modified>
</cp:coreProperties>
</file>