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05" r:id="rId2"/>
    <p:sldId id="320" r:id="rId3"/>
    <p:sldId id="404" r:id="rId4"/>
    <p:sldId id="369" r:id="rId5"/>
    <p:sldId id="406" r:id="rId6"/>
    <p:sldId id="370" r:id="rId7"/>
    <p:sldId id="371" r:id="rId8"/>
    <p:sldId id="345" r:id="rId9"/>
    <p:sldId id="408" r:id="rId10"/>
    <p:sldId id="415" r:id="rId11"/>
    <p:sldId id="409" r:id="rId12"/>
    <p:sldId id="416" r:id="rId13"/>
    <p:sldId id="410" r:id="rId14"/>
    <p:sldId id="411" r:id="rId15"/>
    <p:sldId id="375" r:id="rId16"/>
    <p:sldId id="376" r:id="rId17"/>
    <p:sldId id="377" r:id="rId18"/>
    <p:sldId id="378" r:id="rId19"/>
    <p:sldId id="379" r:id="rId20"/>
    <p:sldId id="407" r:id="rId21"/>
    <p:sldId id="381" r:id="rId22"/>
    <p:sldId id="384" r:id="rId23"/>
    <p:sldId id="385" r:id="rId24"/>
    <p:sldId id="412" r:id="rId25"/>
    <p:sldId id="387" r:id="rId26"/>
    <p:sldId id="413" r:id="rId27"/>
    <p:sldId id="386" r:id="rId28"/>
    <p:sldId id="417" r:id="rId29"/>
    <p:sldId id="388" r:id="rId30"/>
    <p:sldId id="389" r:id="rId31"/>
    <p:sldId id="390" r:id="rId32"/>
    <p:sldId id="393" r:id="rId33"/>
    <p:sldId id="391" r:id="rId34"/>
    <p:sldId id="414" r:id="rId35"/>
    <p:sldId id="392" r:id="rId36"/>
    <p:sldId id="394" r:id="rId37"/>
    <p:sldId id="396" r:id="rId38"/>
    <p:sldId id="426" r:id="rId39"/>
    <p:sldId id="419" r:id="rId40"/>
    <p:sldId id="420" r:id="rId41"/>
    <p:sldId id="421" r:id="rId42"/>
    <p:sldId id="395" r:id="rId43"/>
    <p:sldId id="422" r:id="rId44"/>
    <p:sldId id="423" r:id="rId45"/>
    <p:sldId id="424" r:id="rId46"/>
    <p:sldId id="425" r:id="rId47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C000"/>
    <a:srgbClr val="339933"/>
    <a:srgbClr val="0066FF"/>
    <a:srgbClr val="FF3300"/>
    <a:srgbClr val="006600"/>
    <a:srgbClr val="FF0000"/>
    <a:srgbClr val="BBE0E3"/>
    <a:srgbClr val="99CC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2614" autoAdjust="0"/>
  </p:normalViewPr>
  <p:slideViewPr>
    <p:cSldViewPr>
      <p:cViewPr>
        <p:scale>
          <a:sx n="400" d="100"/>
          <a:sy n="400" d="100"/>
        </p:scale>
        <p:origin x="-12060" y="-6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rabanek Pavel" userId="38d2ea11-e460-4ee9-aa28-44bb1ab9e556" providerId="ADAL" clId="{DA3B303F-24D5-4D89-9BC1-8B0F9E24F0FE}"/>
    <pc:docChg chg="modSld">
      <pc:chgData name="Skrabanek Pavel" userId="38d2ea11-e460-4ee9-aa28-44bb1ab9e556" providerId="ADAL" clId="{DA3B303F-24D5-4D89-9BC1-8B0F9E24F0FE}" dt="2018-03-08T13:27:22.715" v="11"/>
      <pc:docMkLst>
        <pc:docMk/>
      </pc:docMkLst>
      <pc:sldChg chg="modSp">
        <pc:chgData name="Skrabanek Pavel" userId="38d2ea11-e460-4ee9-aa28-44bb1ab9e556" providerId="ADAL" clId="{DA3B303F-24D5-4D89-9BC1-8B0F9E24F0FE}" dt="2018-02-23T06:42:32.563" v="1"/>
        <pc:sldMkLst>
          <pc:docMk/>
          <pc:sldMk cId="572138445" sldId="370"/>
        </pc:sldMkLst>
        <pc:graphicFrameChg chg="mod">
          <ac:chgData name="Skrabanek Pavel" userId="38d2ea11-e460-4ee9-aa28-44bb1ab9e556" providerId="ADAL" clId="{DA3B303F-24D5-4D89-9BC1-8B0F9E24F0FE}" dt="2018-02-23T06:42:32.563" v="1"/>
          <ac:graphicFrameMkLst>
            <pc:docMk/>
            <pc:sldMk cId="572138445" sldId="370"/>
            <ac:graphicFrameMk id="2" creationId="{00000000-0000-0000-0000-000000000000}"/>
          </ac:graphicFrameMkLst>
        </pc:graphicFrameChg>
      </pc:sldChg>
      <pc:sldChg chg="modSp">
        <pc:chgData name="Skrabanek Pavel" userId="38d2ea11-e460-4ee9-aa28-44bb1ab9e556" providerId="ADAL" clId="{DA3B303F-24D5-4D89-9BC1-8B0F9E24F0FE}" dt="2018-03-08T13:26:55.008" v="8"/>
        <pc:sldMkLst>
          <pc:docMk/>
          <pc:sldMk cId="1289813338" sldId="394"/>
        </pc:sldMkLst>
        <pc:graphicFrameChg chg="mod">
          <ac:chgData name="Skrabanek Pavel" userId="38d2ea11-e460-4ee9-aa28-44bb1ab9e556" providerId="ADAL" clId="{DA3B303F-24D5-4D89-9BC1-8B0F9E24F0FE}" dt="2018-03-08T13:26:55.008" v="8"/>
          <ac:graphicFrameMkLst>
            <pc:docMk/>
            <pc:sldMk cId="1289813338" sldId="394"/>
            <ac:graphicFrameMk id="38" creationId="{00000000-0000-0000-0000-000000000000}"/>
          </ac:graphicFrameMkLst>
        </pc:graphicFrameChg>
      </pc:sldChg>
      <pc:sldChg chg="modSp">
        <pc:chgData name="Skrabanek Pavel" userId="38d2ea11-e460-4ee9-aa28-44bb1ab9e556" providerId="ADAL" clId="{DA3B303F-24D5-4D89-9BC1-8B0F9E24F0FE}" dt="2018-03-08T13:27:22.715" v="11"/>
        <pc:sldMkLst>
          <pc:docMk/>
          <pc:sldMk cId="2288162117" sldId="395"/>
        </pc:sldMkLst>
        <pc:graphicFrameChg chg="mod">
          <ac:chgData name="Skrabanek Pavel" userId="38d2ea11-e460-4ee9-aa28-44bb1ab9e556" providerId="ADAL" clId="{DA3B303F-24D5-4D89-9BC1-8B0F9E24F0FE}" dt="2018-03-08T13:27:22.715" v="11"/>
          <ac:graphicFrameMkLst>
            <pc:docMk/>
            <pc:sldMk cId="2288162117" sldId="395"/>
            <ac:graphicFrameMk id="44" creationId="{00000000-0000-0000-0000-000000000000}"/>
          </ac:graphicFrameMkLst>
        </pc:graphicFrameChg>
      </pc:sldChg>
      <pc:sldChg chg="modSp">
        <pc:chgData name="Skrabanek Pavel" userId="38d2ea11-e460-4ee9-aa28-44bb1ab9e556" providerId="ADAL" clId="{DA3B303F-24D5-4D89-9BC1-8B0F9E24F0FE}" dt="2018-03-08T13:26:06.883" v="5"/>
        <pc:sldMkLst>
          <pc:docMk/>
          <pc:sldMk cId="3644586489" sldId="413"/>
        </pc:sldMkLst>
        <pc:graphicFrameChg chg="mod">
          <ac:chgData name="Skrabanek Pavel" userId="38d2ea11-e460-4ee9-aa28-44bb1ab9e556" providerId="ADAL" clId="{DA3B303F-24D5-4D89-9BC1-8B0F9E24F0FE}" dt="2018-03-08T13:26:06.883" v="5"/>
          <ac:graphicFrameMkLst>
            <pc:docMk/>
            <pc:sldMk cId="3644586489" sldId="413"/>
            <ac:graphicFrameMk id="6" creationId="{00000000-0000-0000-0000-000000000000}"/>
          </ac:graphicFrameMkLst>
        </pc:graphicFrameChg>
        <pc:graphicFrameChg chg="mod">
          <ac:chgData name="Skrabanek Pavel" userId="38d2ea11-e460-4ee9-aa28-44bb1ab9e556" providerId="ADAL" clId="{DA3B303F-24D5-4D89-9BC1-8B0F9E24F0FE}" dt="2018-03-08T13:25:56.679" v="3"/>
          <ac:graphicFrameMkLst>
            <pc:docMk/>
            <pc:sldMk cId="3644586489" sldId="413"/>
            <ac:graphicFrameMk id="74" creationId="{00000000-0000-0000-0000-000000000000}"/>
          </ac:graphicFrameMkLst>
        </pc:graphicFrameChg>
      </pc:sldChg>
    </pc:docChg>
  </pc:docChgLst>
  <pc:docChgLst>
    <pc:chgData name="Skrabanek Pavel" userId="38d2ea11-e460-4ee9-aa28-44bb1ab9e556" providerId="ADAL" clId="{6BD4D6E6-FC2D-4A1D-A08C-150E769BFD65}"/>
  </pc:docChgLst>
  <pc:docChgLst>
    <pc:chgData name="Skrabanek Pavel" userId="38d2ea11-e460-4ee9-aa28-44bb1ab9e556" providerId="ADAL" clId="{2271EEA6-DCB9-440A-8997-8F10E643E10A}"/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2.wmf"/><Relationship Id="rId4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6.w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52.wmf"/><Relationship Id="rId4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52.wmf"/><Relationship Id="rId4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52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F4B016-BBA4-4F76-81ED-040DA8E255B7}" type="datetimeFigureOut">
              <a:rPr lang="cs-CZ"/>
              <a:pPr>
                <a:defRPr/>
              </a:pPr>
              <a:t>04.12.2019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Kliknutím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DCE6678-76AD-499F-8DCB-F2D0C83B946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75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 dirty="0"/>
              <a:t>Součin A </a:t>
            </a:r>
            <a:r>
              <a:rPr lang="cs-CZ" altLang="cs-CZ" dirty="0" err="1"/>
              <a:t>a</a:t>
            </a:r>
            <a:r>
              <a:rPr lang="cs-CZ" altLang="cs-CZ" dirty="0"/>
              <a:t>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 dirty="0"/>
              <a:t>Součin A </a:t>
            </a:r>
            <a:r>
              <a:rPr lang="cs-CZ" altLang="cs-CZ" dirty="0" err="1"/>
              <a:t>a</a:t>
            </a:r>
            <a:r>
              <a:rPr lang="cs-CZ" altLang="cs-CZ"/>
              <a:t>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 dirty="0"/>
              <a:t>Součin A </a:t>
            </a:r>
            <a:r>
              <a:rPr lang="cs-CZ" altLang="cs-CZ" dirty="0" err="1"/>
              <a:t>a</a:t>
            </a:r>
            <a:r>
              <a:rPr lang="cs-CZ" altLang="cs-CZ"/>
              <a:t>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 dirty="0"/>
              <a:t>Součin A </a:t>
            </a:r>
            <a:r>
              <a:rPr lang="cs-CZ" altLang="cs-CZ" dirty="0" err="1"/>
              <a:t>a</a:t>
            </a:r>
            <a:r>
              <a:rPr lang="cs-CZ" altLang="cs-CZ" dirty="0"/>
              <a:t>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49D70-19FC-4082-94F0-6E584DF68CE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3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352E5-8AEF-4B42-A862-5CB5CCB22D2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192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2A9A2-7405-4959-8F14-55AAFEAA427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731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06F3-111E-4298-BF45-7A237C4C3F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63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F9E6E-85D6-4DBF-AE36-5081421FA55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54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54DC2-5471-49DE-8920-738106D01B8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70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E72D2-A09F-4EEF-9DC7-34C1FBD806C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127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63689-8DBB-48E0-A627-B9FC15AA867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80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FD05-319A-4FE0-AC28-86ADC27642B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2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005D6-F54E-490C-BE86-911E8914181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324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CD227-19E7-4DD3-81E6-9625C1746B5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5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423E96D0-4761-46CD-988E-5E343306CD9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2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4.wmf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1.png"/><Relationship Id="rId5" Type="http://schemas.openxmlformats.org/officeDocument/2006/relationships/image" Target="../media/image33.wmf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46.png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3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46.png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45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57.bin"/><Relationship Id="rId5" Type="http://schemas.openxmlformats.org/officeDocument/2006/relationships/image" Target="../media/image46.png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46.png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48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46.png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7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7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46.png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4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82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81.bin"/><Relationship Id="rId5" Type="http://schemas.openxmlformats.org/officeDocument/2006/relationships/image" Target="../media/image46.png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87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86.bin"/><Relationship Id="rId5" Type="http://schemas.openxmlformats.org/officeDocument/2006/relationships/image" Target="../media/image46.png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5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91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90.bin"/><Relationship Id="rId5" Type="http://schemas.openxmlformats.org/officeDocument/2006/relationships/image" Target="../media/image46.png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41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png"/><Relationship Id="rId5" Type="http://schemas.openxmlformats.org/officeDocument/2006/relationships/image" Target="../media/image8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12"/>
          <p:cNvSpPr txBox="1"/>
          <p:nvPr/>
        </p:nvSpPr>
        <p:spPr>
          <a:xfrm>
            <a:off x="-3601" y="3028154"/>
            <a:ext cx="3961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logika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7" name="Skupina 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3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aoblený obdélník 51"/>
          <p:cNvSpPr/>
          <p:nvPr/>
        </p:nvSpPr>
        <p:spPr bwMode="auto">
          <a:xfrm>
            <a:off x="269808" y="1367056"/>
            <a:ext cx="8712968" cy="5302304"/>
          </a:xfrm>
          <a:prstGeom prst="roundRect">
            <a:avLst>
              <a:gd name="adj" fmla="val 629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2"/>
          <p:cNvSpPr>
            <a:spLocks noChangeArrowheads="1"/>
          </p:cNvSpPr>
          <p:nvPr/>
        </p:nvSpPr>
        <p:spPr bwMode="auto">
          <a:xfrm>
            <a:off x="277329" y="148478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277200" y="1864800"/>
            <a:ext cx="8470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4863" indent="-804863"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Zadání</a:t>
            </a:r>
            <a:r>
              <a:rPr lang="cs-CZ" altLang="cs-CZ" sz="1600" b="0" dirty="0"/>
              <a:t>: Nadefinujte jazykové proměnné, které by bylo možné využít pro odhad teploty na základě barvy ocele.</a:t>
            </a:r>
            <a:endParaRPr lang="cs-CZ" altLang="cs-CZ" sz="1600" dirty="0"/>
          </a:p>
        </p:txBody>
      </p:sp>
      <p:graphicFrame>
        <p:nvGraphicFramePr>
          <p:cNvPr id="63" name="Tabulk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2033"/>
              </p:ext>
            </p:extLst>
          </p:nvPr>
        </p:nvGraphicFramePr>
        <p:xfrm>
          <a:off x="4968432" y="2564904"/>
          <a:ext cx="3600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01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Barva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žlutá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oranžová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červená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76"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cs-CZ" sz="1600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550 - 600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580 - 660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640 - 760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Obdélník 2"/>
          <p:cNvSpPr>
            <a:spLocks noChangeArrowheads="1"/>
          </p:cNvSpPr>
          <p:nvPr/>
        </p:nvSpPr>
        <p:spPr bwMode="auto">
          <a:xfrm>
            <a:off x="277200" y="3330611"/>
            <a:ext cx="784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Termy</a:t>
            </a:r>
          </a:p>
        </p:txBody>
      </p:sp>
      <p:sp>
        <p:nvSpPr>
          <p:cNvPr id="109" name="Obdélník 108"/>
          <p:cNvSpPr/>
          <p:nvPr/>
        </p:nvSpPr>
        <p:spPr>
          <a:xfrm>
            <a:off x="120476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0" name="Obdélník 109"/>
          <p:cNvSpPr/>
          <p:nvPr/>
        </p:nvSpPr>
        <p:spPr>
          <a:xfrm>
            <a:off x="502657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1" name="Obdélník 110"/>
          <p:cNvSpPr/>
          <p:nvPr/>
        </p:nvSpPr>
        <p:spPr>
          <a:xfrm>
            <a:off x="2899239" y="4744035"/>
            <a:ext cx="1960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modifikované termy</a:t>
            </a:r>
            <a:endParaRPr lang="cs-CZ" dirty="0"/>
          </a:p>
        </p:txBody>
      </p:sp>
      <p:sp>
        <p:nvSpPr>
          <p:cNvPr id="112" name="Obdélník 111"/>
          <p:cNvSpPr/>
          <p:nvPr/>
        </p:nvSpPr>
        <p:spPr>
          <a:xfrm>
            <a:off x="6980210" y="4744035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složené termy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 bwMode="auto">
          <a:xfrm>
            <a:off x="1187193" y="3610612"/>
            <a:ext cx="1557175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6" name="Obdélník 115"/>
          <p:cNvSpPr/>
          <p:nvPr/>
        </p:nvSpPr>
        <p:spPr bwMode="auto">
          <a:xfrm>
            <a:off x="5060288" y="3610035"/>
            <a:ext cx="15552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 bwMode="auto">
          <a:xfrm>
            <a:off x="2868848" y="3610035"/>
            <a:ext cx="1991184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 bwMode="auto">
          <a:xfrm>
            <a:off x="6768816" y="3610035"/>
            <a:ext cx="18000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4" name="Skupina 43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9" name="Zaoblený obdélník 4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62687" y="21984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Jazyková proměnná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Jazyková proměnná</a:t>
            </a:r>
          </a:p>
        </p:txBody>
      </p:sp>
      <p:sp>
        <p:nvSpPr>
          <p:cNvPr id="43" name="Obdélník 42"/>
          <p:cNvSpPr/>
          <p:nvPr/>
        </p:nvSpPr>
        <p:spPr>
          <a:xfrm>
            <a:off x="398377" y="5480539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4" name="Obdélník 53"/>
          <p:cNvSpPr/>
          <p:nvPr/>
        </p:nvSpPr>
        <p:spPr>
          <a:xfrm>
            <a:off x="277200" y="5146444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Sémantické pravidlo?</a:t>
            </a:r>
          </a:p>
        </p:txBody>
      </p:sp>
      <p:sp>
        <p:nvSpPr>
          <p:cNvPr id="89" name="Obdélník 88"/>
          <p:cNvSpPr/>
          <p:nvPr/>
        </p:nvSpPr>
        <p:spPr>
          <a:xfrm>
            <a:off x="408625" y="3655219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délník 90"/>
          <p:cNvSpPr/>
          <p:nvPr/>
        </p:nvSpPr>
        <p:spPr>
          <a:xfrm>
            <a:off x="1187194" y="3606153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nedostatečná</a:t>
            </a:r>
            <a:endParaRPr lang="cs-CZ" dirty="0"/>
          </a:p>
        </p:txBody>
      </p:sp>
      <p:sp>
        <p:nvSpPr>
          <p:cNvPr id="92" name="Obdélník 91"/>
          <p:cNvSpPr/>
          <p:nvPr/>
        </p:nvSpPr>
        <p:spPr>
          <a:xfrm>
            <a:off x="1187194" y="3917275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ucházející</a:t>
            </a:r>
            <a:endParaRPr lang="cs-CZ" dirty="0"/>
          </a:p>
        </p:txBody>
      </p:sp>
      <p:sp>
        <p:nvSpPr>
          <p:cNvPr id="93" name="Obdélník 92"/>
          <p:cNvSpPr/>
          <p:nvPr/>
        </p:nvSpPr>
        <p:spPr>
          <a:xfrm>
            <a:off x="1187624" y="4237541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dostatečná</a:t>
            </a:r>
            <a:endParaRPr lang="cs-CZ" dirty="0"/>
          </a:p>
        </p:txBody>
      </p:sp>
      <p:sp>
        <p:nvSpPr>
          <p:cNvPr id="94" name="Obdélník 93"/>
          <p:cNvSpPr/>
          <p:nvPr/>
        </p:nvSpPr>
        <p:spPr>
          <a:xfrm>
            <a:off x="5057768" y="3598129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</a:t>
            </a:r>
            <a:endParaRPr lang="cs-CZ" dirty="0"/>
          </a:p>
        </p:txBody>
      </p:sp>
      <p:sp>
        <p:nvSpPr>
          <p:cNvPr id="95" name="Obdélník 94"/>
          <p:cNvSpPr/>
          <p:nvPr/>
        </p:nvSpPr>
        <p:spPr>
          <a:xfrm>
            <a:off x="5075652" y="3936683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</a:t>
            </a:r>
            <a:endParaRPr lang="cs-CZ" dirty="0"/>
          </a:p>
        </p:txBody>
      </p:sp>
      <p:sp>
        <p:nvSpPr>
          <p:cNvPr id="96" name="Obdélník 95"/>
          <p:cNvSpPr/>
          <p:nvPr/>
        </p:nvSpPr>
        <p:spPr>
          <a:xfrm>
            <a:off x="5075652" y="4275237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červená</a:t>
            </a:r>
            <a:endParaRPr lang="cs-CZ" dirty="0"/>
          </a:p>
        </p:txBody>
      </p:sp>
      <p:sp>
        <p:nvSpPr>
          <p:cNvPr id="97" name="Obdélník 96"/>
          <p:cNvSpPr/>
          <p:nvPr/>
        </p:nvSpPr>
        <p:spPr>
          <a:xfrm>
            <a:off x="2868848" y="394470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celkem ucházející</a:t>
            </a:r>
            <a:endParaRPr lang="cs-CZ" dirty="0"/>
          </a:p>
        </p:txBody>
      </p:sp>
      <p:sp>
        <p:nvSpPr>
          <p:cNvPr id="98" name="Obdélník 97"/>
          <p:cNvSpPr/>
          <p:nvPr/>
        </p:nvSpPr>
        <p:spPr>
          <a:xfrm>
            <a:off x="2897528" y="427523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velmi dostatečná</a:t>
            </a:r>
            <a:endParaRPr lang="cs-CZ" dirty="0"/>
          </a:p>
        </p:txBody>
      </p:sp>
      <p:sp>
        <p:nvSpPr>
          <p:cNvPr id="101" name="Obdélník 100"/>
          <p:cNvSpPr/>
          <p:nvPr/>
        </p:nvSpPr>
        <p:spPr>
          <a:xfrm>
            <a:off x="6784859" y="3949166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 nebo oranžová</a:t>
            </a:r>
            <a:endParaRPr lang="cs-CZ" dirty="0"/>
          </a:p>
        </p:txBody>
      </p:sp>
      <p:sp>
        <p:nvSpPr>
          <p:cNvPr id="105" name="Obdélník 104"/>
          <p:cNvSpPr/>
          <p:nvPr/>
        </p:nvSpPr>
        <p:spPr>
          <a:xfrm>
            <a:off x="6781310" y="4287720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 a červená</a:t>
            </a:r>
            <a:endParaRPr lang="cs-CZ" dirty="0"/>
          </a:p>
        </p:txBody>
      </p:sp>
      <p:graphicFrame>
        <p:nvGraphicFramePr>
          <p:cNvPr id="37" name="Tabulka 36">
            <a:extLst>
              <a:ext uri="{FF2B5EF4-FFF2-40B4-BE49-F238E27FC236}">
                <a16:creationId xmlns:a16="http://schemas.microsoft.com/office/drawing/2014/main" id="{D1E729C4-B2BD-4962-86D2-08399E95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32271"/>
              </p:ext>
            </p:extLst>
          </p:nvPr>
        </p:nvGraphicFramePr>
        <p:xfrm>
          <a:off x="408625" y="2569104"/>
          <a:ext cx="43069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Teplota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ucházející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°C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700 - 880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850 - 1000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  <a:r>
                        <a:rPr lang="cs-CZ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- 1100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aoblený obdélník 51"/>
          <p:cNvSpPr/>
          <p:nvPr/>
        </p:nvSpPr>
        <p:spPr bwMode="auto">
          <a:xfrm>
            <a:off x="269808" y="1367056"/>
            <a:ext cx="8712968" cy="5302304"/>
          </a:xfrm>
          <a:prstGeom prst="roundRect">
            <a:avLst>
              <a:gd name="adj" fmla="val 629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2"/>
          <p:cNvSpPr>
            <a:spLocks noChangeArrowheads="1"/>
          </p:cNvSpPr>
          <p:nvPr/>
        </p:nvSpPr>
        <p:spPr bwMode="auto">
          <a:xfrm>
            <a:off x="277329" y="148478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277200" y="1864800"/>
            <a:ext cx="8470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4863" indent="-804863"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Zadání</a:t>
            </a:r>
            <a:r>
              <a:rPr lang="cs-CZ" altLang="cs-CZ" sz="1600" b="0" dirty="0"/>
              <a:t>: Nadefinujte jazykové proměnné, které by bylo možné využít pro odhad teploty na základě barvy ocele.</a:t>
            </a:r>
            <a:endParaRPr lang="cs-CZ" altLang="cs-CZ" sz="1600" dirty="0"/>
          </a:p>
        </p:txBody>
      </p:sp>
      <p:graphicFrame>
        <p:nvGraphicFramePr>
          <p:cNvPr id="63" name="Tabulk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35413"/>
              </p:ext>
            </p:extLst>
          </p:nvPr>
        </p:nvGraphicFramePr>
        <p:xfrm>
          <a:off x="4968432" y="2564904"/>
          <a:ext cx="3600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01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Barva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žlutá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oranžová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červená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76"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cs-CZ" sz="1600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550 - 600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580 - 660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640 - 760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Obdélník 2"/>
          <p:cNvSpPr>
            <a:spLocks noChangeArrowheads="1"/>
          </p:cNvSpPr>
          <p:nvPr/>
        </p:nvSpPr>
        <p:spPr bwMode="auto">
          <a:xfrm>
            <a:off x="277200" y="3330611"/>
            <a:ext cx="784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Termy</a:t>
            </a:r>
          </a:p>
        </p:txBody>
      </p:sp>
      <p:sp>
        <p:nvSpPr>
          <p:cNvPr id="100" name="Obdélník 99"/>
          <p:cNvSpPr/>
          <p:nvPr/>
        </p:nvSpPr>
        <p:spPr>
          <a:xfrm>
            <a:off x="408625" y="3655219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187194" y="3606153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nedostatečná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1187194" y="3917275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ucházející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1187624" y="4237541"/>
            <a:ext cx="1120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dostatečná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5057768" y="3598129"/>
            <a:ext cx="619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žlutá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03" name="Obdélník 102"/>
          <p:cNvSpPr/>
          <p:nvPr/>
        </p:nvSpPr>
        <p:spPr>
          <a:xfrm>
            <a:off x="5075652" y="3936683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oranžová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104" name="Obdélník 103"/>
          <p:cNvSpPr/>
          <p:nvPr/>
        </p:nvSpPr>
        <p:spPr>
          <a:xfrm>
            <a:off x="5075652" y="4275237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červená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2868848" y="394470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celkem ucházející</a:t>
            </a:r>
            <a:endParaRPr lang="cs-CZ" dirty="0"/>
          </a:p>
        </p:txBody>
      </p:sp>
      <p:sp>
        <p:nvSpPr>
          <p:cNvPr id="107" name="Obdélník 106"/>
          <p:cNvSpPr/>
          <p:nvPr/>
        </p:nvSpPr>
        <p:spPr>
          <a:xfrm>
            <a:off x="2897528" y="427523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velmi dostatečná</a:t>
            </a:r>
            <a:endParaRPr lang="cs-CZ" dirty="0"/>
          </a:p>
        </p:txBody>
      </p:sp>
      <p:sp>
        <p:nvSpPr>
          <p:cNvPr id="108" name="Obdélník 107"/>
          <p:cNvSpPr/>
          <p:nvPr/>
        </p:nvSpPr>
        <p:spPr>
          <a:xfrm>
            <a:off x="6784859" y="3949166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 nebo oranžová</a:t>
            </a:r>
            <a:endParaRPr lang="cs-CZ" dirty="0"/>
          </a:p>
        </p:txBody>
      </p:sp>
      <p:sp>
        <p:nvSpPr>
          <p:cNvPr id="109" name="Obdélník 108"/>
          <p:cNvSpPr/>
          <p:nvPr/>
        </p:nvSpPr>
        <p:spPr>
          <a:xfrm>
            <a:off x="120476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0" name="Obdélník 109"/>
          <p:cNvSpPr/>
          <p:nvPr/>
        </p:nvSpPr>
        <p:spPr>
          <a:xfrm>
            <a:off x="502657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1" name="Obdélník 110"/>
          <p:cNvSpPr/>
          <p:nvPr/>
        </p:nvSpPr>
        <p:spPr>
          <a:xfrm>
            <a:off x="2899239" y="4744035"/>
            <a:ext cx="1960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modifikované termy</a:t>
            </a:r>
            <a:endParaRPr lang="cs-CZ" dirty="0"/>
          </a:p>
        </p:txBody>
      </p:sp>
      <p:sp>
        <p:nvSpPr>
          <p:cNvPr id="112" name="Obdélník 111"/>
          <p:cNvSpPr/>
          <p:nvPr/>
        </p:nvSpPr>
        <p:spPr>
          <a:xfrm>
            <a:off x="6980210" y="4744035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složené termy</a:t>
            </a:r>
            <a:endParaRPr lang="cs-CZ" dirty="0"/>
          </a:p>
        </p:txBody>
      </p:sp>
      <p:sp>
        <p:nvSpPr>
          <p:cNvPr id="113" name="Obdélník 112"/>
          <p:cNvSpPr/>
          <p:nvPr/>
        </p:nvSpPr>
        <p:spPr>
          <a:xfrm>
            <a:off x="6781310" y="4287720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 a červená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 bwMode="auto">
          <a:xfrm>
            <a:off x="1187193" y="3610612"/>
            <a:ext cx="1557175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6" name="Obdélník 115"/>
          <p:cNvSpPr/>
          <p:nvPr/>
        </p:nvSpPr>
        <p:spPr bwMode="auto">
          <a:xfrm>
            <a:off x="5060288" y="3610035"/>
            <a:ext cx="15552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 bwMode="auto">
          <a:xfrm>
            <a:off x="2868848" y="3610035"/>
            <a:ext cx="1991184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 bwMode="auto">
          <a:xfrm>
            <a:off x="6768816" y="3610035"/>
            <a:ext cx="18000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4" name="Skupina 43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9" name="Zaoblený obdélník 4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62687" y="21984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Jazyková proměnná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Jazyková proměnná</a:t>
            </a:r>
          </a:p>
        </p:txBody>
      </p:sp>
      <p:sp>
        <p:nvSpPr>
          <p:cNvPr id="43" name="Obdélník 42"/>
          <p:cNvSpPr/>
          <p:nvPr/>
        </p:nvSpPr>
        <p:spPr>
          <a:xfrm>
            <a:off x="398377" y="5480539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4" name="Obdélník 53"/>
          <p:cNvSpPr/>
          <p:nvPr/>
        </p:nvSpPr>
        <p:spPr>
          <a:xfrm>
            <a:off x="277200" y="5146444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/>
              <a:t>Sémantické pravidlo</a:t>
            </a:r>
          </a:p>
        </p:txBody>
      </p:sp>
      <p:cxnSp>
        <p:nvCxnSpPr>
          <p:cNvPr id="38" name="Přímá spojnice 37"/>
          <p:cNvCxnSpPr/>
          <p:nvPr/>
        </p:nvCxnSpPr>
        <p:spPr bwMode="auto">
          <a:xfrm>
            <a:off x="6365725" y="5789204"/>
            <a:ext cx="309604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Přímá spojnice 38"/>
          <p:cNvCxnSpPr/>
          <p:nvPr/>
        </p:nvCxnSpPr>
        <p:spPr bwMode="auto">
          <a:xfrm flipV="1">
            <a:off x="6374580" y="5789204"/>
            <a:ext cx="288000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Přímá spojnice se šipkou 39"/>
          <p:cNvCxnSpPr/>
          <p:nvPr/>
        </p:nvCxnSpPr>
        <p:spPr>
          <a:xfrm flipV="1">
            <a:off x="5415617" y="6292441"/>
            <a:ext cx="2556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/>
          <p:cNvCxnSpPr/>
          <p:nvPr/>
        </p:nvCxnSpPr>
        <p:spPr bwMode="auto">
          <a:xfrm>
            <a:off x="5745699" y="6286220"/>
            <a:ext cx="22912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Přímá spojnice 41"/>
          <p:cNvCxnSpPr/>
          <p:nvPr/>
        </p:nvCxnSpPr>
        <p:spPr bwMode="auto">
          <a:xfrm>
            <a:off x="2846864" y="5786806"/>
            <a:ext cx="327171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Přímá spojnice 55"/>
          <p:cNvCxnSpPr/>
          <p:nvPr/>
        </p:nvCxnSpPr>
        <p:spPr bwMode="auto">
          <a:xfrm flipV="1">
            <a:off x="2852912" y="5793665"/>
            <a:ext cx="323504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Přímá spojnice se šipkou 56"/>
          <p:cNvCxnSpPr/>
          <p:nvPr/>
        </p:nvCxnSpPr>
        <p:spPr>
          <a:xfrm flipV="1">
            <a:off x="1527185" y="6292425"/>
            <a:ext cx="277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 bwMode="auto">
          <a:xfrm>
            <a:off x="2276553" y="6289508"/>
            <a:ext cx="32637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Přímá spojnice se šipkou 58"/>
          <p:cNvCxnSpPr/>
          <p:nvPr/>
        </p:nvCxnSpPr>
        <p:spPr>
          <a:xfrm flipV="1">
            <a:off x="1527185" y="5612975"/>
            <a:ext cx="0" cy="6832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ové pole 4353"/>
          <p:cNvSpPr txBox="1"/>
          <p:nvPr/>
        </p:nvSpPr>
        <p:spPr>
          <a:xfrm>
            <a:off x="990362" y="6344114"/>
            <a:ext cx="2645534" cy="2806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540000" algn="ctr"/>
                <a:tab pos="1080000" algn="ctr"/>
                <a:tab pos="1620000" algn="ctr"/>
                <a:tab pos="2160000" algn="ctr"/>
                <a:tab pos="2700000" algn="ctr"/>
              </a:tabLs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	700	800	900	</a:t>
            </a:r>
            <a:r>
              <a:rPr lang="cs-CZ" b="0" dirty="0">
                <a:latin typeface="Times New Roman"/>
                <a:ea typeface="Calibri"/>
                <a:cs typeface="Times New Roman"/>
              </a:rPr>
              <a:t>1 000	1 100</a:t>
            </a:r>
            <a:endParaRPr lang="cs-CZ" b="0" dirty="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62" name="Textové pole 4354"/>
          <p:cNvSpPr txBox="1"/>
          <p:nvPr/>
        </p:nvSpPr>
        <p:spPr>
          <a:xfrm>
            <a:off x="4067944" y="6329255"/>
            <a:ext cx="539115" cy="2940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cs-CZ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°C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ové pole 1120"/>
              <p:cNvSpPr txBox="1"/>
              <p:nvPr/>
            </p:nvSpPr>
            <p:spPr>
              <a:xfrm>
                <a:off x="976854" y="5443684"/>
                <a:ext cx="490855" cy="2946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𝜇</m:t>
                      </m:r>
                      <m:d>
                        <m:d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4" name="Textové pole 1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54" y="5443684"/>
                <a:ext cx="490855" cy="294640"/>
              </a:xfrm>
              <a:prstGeom prst="rect">
                <a:avLst/>
              </a:prstGeom>
              <a:blipFill rotWithShape="1">
                <a:blip r:embed="rId2"/>
                <a:stretch>
                  <a:fillRect b="-1875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ové pole 1121"/>
          <p:cNvSpPr txBox="1"/>
          <p:nvPr/>
        </p:nvSpPr>
        <p:spPr>
          <a:xfrm>
            <a:off x="1256675" y="5646630"/>
            <a:ext cx="266065" cy="2946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1</a:t>
            </a:r>
          </a:p>
        </p:txBody>
      </p:sp>
      <p:sp>
        <p:nvSpPr>
          <p:cNvPr id="66" name="Textové pole 1123"/>
          <p:cNvSpPr txBox="1"/>
          <p:nvPr/>
        </p:nvSpPr>
        <p:spPr>
          <a:xfrm>
            <a:off x="1251595" y="6132405"/>
            <a:ext cx="266065" cy="2946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0</a:t>
            </a:r>
          </a:p>
        </p:txBody>
      </p:sp>
      <p:cxnSp>
        <p:nvCxnSpPr>
          <p:cNvPr id="67" name="Přímá spojnice se šipkou 66"/>
          <p:cNvCxnSpPr/>
          <p:nvPr/>
        </p:nvCxnSpPr>
        <p:spPr>
          <a:xfrm flipV="1">
            <a:off x="5415617" y="5612991"/>
            <a:ext cx="0" cy="6832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ové pole 4354"/>
          <p:cNvSpPr txBox="1"/>
          <p:nvPr/>
        </p:nvSpPr>
        <p:spPr>
          <a:xfrm>
            <a:off x="7849309" y="6307812"/>
            <a:ext cx="539115" cy="2940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cs-CZ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cs-CZ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endParaRPr lang="cs-CZ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ové pole 1120"/>
              <p:cNvSpPr txBox="1"/>
              <p:nvPr/>
            </p:nvSpPr>
            <p:spPr>
              <a:xfrm>
                <a:off x="4865286" y="5443700"/>
                <a:ext cx="490855" cy="2946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𝜇</m:t>
                      </m:r>
                      <m:d>
                        <m:d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9" name="Textové pole 1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86" y="5443700"/>
                <a:ext cx="490855" cy="294640"/>
              </a:xfrm>
              <a:prstGeom prst="rect">
                <a:avLst/>
              </a:prstGeom>
              <a:blipFill rotWithShape="1">
                <a:blip r:embed="rId3"/>
                <a:stretch>
                  <a:fillRect b="-1875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ové pole 1121"/>
          <p:cNvSpPr txBox="1"/>
          <p:nvPr/>
        </p:nvSpPr>
        <p:spPr>
          <a:xfrm>
            <a:off x="5145107" y="5646646"/>
            <a:ext cx="266065" cy="2946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1</a:t>
            </a:r>
          </a:p>
        </p:txBody>
      </p:sp>
      <p:sp>
        <p:nvSpPr>
          <p:cNvPr id="71" name="Textové pole 1123"/>
          <p:cNvSpPr txBox="1"/>
          <p:nvPr/>
        </p:nvSpPr>
        <p:spPr>
          <a:xfrm>
            <a:off x="5140027" y="6138900"/>
            <a:ext cx="266065" cy="2946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0</a:t>
            </a:r>
          </a:p>
        </p:txBody>
      </p:sp>
      <p:sp>
        <p:nvSpPr>
          <p:cNvPr id="72" name="Textové pole 4353"/>
          <p:cNvSpPr txBox="1"/>
          <p:nvPr/>
        </p:nvSpPr>
        <p:spPr>
          <a:xfrm>
            <a:off x="4877644" y="6314030"/>
            <a:ext cx="3117479" cy="2806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540000" algn="ctr"/>
                <a:tab pos="1080000" algn="ctr"/>
                <a:tab pos="1620000" algn="ctr"/>
                <a:tab pos="2160000" algn="ctr"/>
                <a:tab pos="2700000" algn="ctr"/>
              </a:tabLs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	550	600	650	</a:t>
            </a:r>
            <a:r>
              <a:rPr lang="cs-CZ" b="0" dirty="0">
                <a:latin typeface="Times New Roman"/>
                <a:ea typeface="Calibri"/>
                <a:cs typeface="Times New Roman"/>
              </a:rPr>
              <a:t>700	750</a:t>
            </a:r>
            <a:endParaRPr lang="cs-CZ" b="0" dirty="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73" name="Přímá spojnice 72"/>
          <p:cNvCxnSpPr>
            <a:endCxn id="65" idx="3"/>
          </p:cNvCxnSpPr>
          <p:nvPr/>
        </p:nvCxnSpPr>
        <p:spPr bwMode="auto">
          <a:xfrm flipH="1">
            <a:off x="1522740" y="5793950"/>
            <a:ext cx="8170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Přímá spojnice 73"/>
          <p:cNvCxnSpPr/>
          <p:nvPr/>
        </p:nvCxnSpPr>
        <p:spPr bwMode="auto">
          <a:xfrm>
            <a:off x="2339752" y="5793950"/>
            <a:ext cx="144016" cy="5022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Přímá spojnice 74"/>
          <p:cNvCxnSpPr/>
          <p:nvPr/>
        </p:nvCxnSpPr>
        <p:spPr bwMode="auto">
          <a:xfrm>
            <a:off x="2483768" y="6288869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Přímá spojnice 75"/>
          <p:cNvCxnSpPr/>
          <p:nvPr/>
        </p:nvCxnSpPr>
        <p:spPr bwMode="auto">
          <a:xfrm flipH="1" flipV="1">
            <a:off x="1522422" y="6289508"/>
            <a:ext cx="822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Přímá spojnice 76"/>
          <p:cNvCxnSpPr/>
          <p:nvPr/>
        </p:nvCxnSpPr>
        <p:spPr bwMode="auto">
          <a:xfrm flipV="1">
            <a:off x="2336179" y="5775251"/>
            <a:ext cx="170639" cy="525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Přímá spojnice 77"/>
          <p:cNvCxnSpPr/>
          <p:nvPr/>
        </p:nvCxnSpPr>
        <p:spPr bwMode="auto">
          <a:xfrm>
            <a:off x="2492912" y="5786776"/>
            <a:ext cx="36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Přímá spojnice 78"/>
          <p:cNvCxnSpPr/>
          <p:nvPr/>
        </p:nvCxnSpPr>
        <p:spPr bwMode="auto">
          <a:xfrm flipH="1">
            <a:off x="3174035" y="5791538"/>
            <a:ext cx="459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Přímá spojnice 79"/>
          <p:cNvCxnSpPr/>
          <p:nvPr/>
        </p:nvCxnSpPr>
        <p:spPr>
          <a:xfrm>
            <a:off x="1522740" y="5792299"/>
            <a:ext cx="2304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římá spojnice 80"/>
          <p:cNvCxnSpPr>
            <a:endCxn id="70" idx="3"/>
          </p:cNvCxnSpPr>
          <p:nvPr/>
        </p:nvCxnSpPr>
        <p:spPr bwMode="auto">
          <a:xfrm flipH="1">
            <a:off x="5411172" y="5793966"/>
            <a:ext cx="33452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Přímá spojnice 81"/>
          <p:cNvCxnSpPr/>
          <p:nvPr/>
        </p:nvCxnSpPr>
        <p:spPr bwMode="auto">
          <a:xfrm>
            <a:off x="5745699" y="5793966"/>
            <a:ext cx="222766" cy="5022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Přímá spojnice 82"/>
          <p:cNvCxnSpPr/>
          <p:nvPr/>
        </p:nvCxnSpPr>
        <p:spPr bwMode="auto">
          <a:xfrm>
            <a:off x="5968465" y="6286220"/>
            <a:ext cx="171580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Přímá spojnice 83"/>
          <p:cNvCxnSpPr>
            <a:endCxn id="71" idx="3"/>
          </p:cNvCxnSpPr>
          <p:nvPr/>
        </p:nvCxnSpPr>
        <p:spPr bwMode="auto">
          <a:xfrm flipH="1" flipV="1">
            <a:off x="5406092" y="6286220"/>
            <a:ext cx="33960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Přímá spojnice 84"/>
          <p:cNvCxnSpPr/>
          <p:nvPr/>
        </p:nvCxnSpPr>
        <p:spPr bwMode="auto">
          <a:xfrm flipV="1">
            <a:off x="5749179" y="5791585"/>
            <a:ext cx="223261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Přímá spojnice 85"/>
          <p:cNvCxnSpPr/>
          <p:nvPr/>
        </p:nvCxnSpPr>
        <p:spPr bwMode="auto">
          <a:xfrm>
            <a:off x="5968465" y="5793966"/>
            <a:ext cx="3972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Přímá spojnice 86"/>
          <p:cNvCxnSpPr/>
          <p:nvPr/>
        </p:nvCxnSpPr>
        <p:spPr bwMode="auto">
          <a:xfrm>
            <a:off x="6660199" y="5792315"/>
            <a:ext cx="1008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Přímá spojnice 87"/>
          <p:cNvCxnSpPr/>
          <p:nvPr/>
        </p:nvCxnSpPr>
        <p:spPr>
          <a:xfrm>
            <a:off x="5411172" y="5792315"/>
            <a:ext cx="2304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ulka 88">
            <a:extLst>
              <a:ext uri="{FF2B5EF4-FFF2-40B4-BE49-F238E27FC236}">
                <a16:creationId xmlns:a16="http://schemas.microsoft.com/office/drawing/2014/main" id="{E94BFA84-789B-4FDA-BED3-570EB2F38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32271"/>
              </p:ext>
            </p:extLst>
          </p:nvPr>
        </p:nvGraphicFramePr>
        <p:xfrm>
          <a:off x="408625" y="2569104"/>
          <a:ext cx="43069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Teplota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ucházející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°C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700 - 880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850 - 1000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  <a:r>
                        <a:rPr lang="cs-CZ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- 1100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aoblený obdélník 51"/>
          <p:cNvSpPr/>
          <p:nvPr/>
        </p:nvSpPr>
        <p:spPr bwMode="auto">
          <a:xfrm>
            <a:off x="269808" y="1367056"/>
            <a:ext cx="8712968" cy="5302304"/>
          </a:xfrm>
          <a:prstGeom prst="roundRect">
            <a:avLst>
              <a:gd name="adj" fmla="val 629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2"/>
          <p:cNvSpPr>
            <a:spLocks noChangeArrowheads="1"/>
          </p:cNvSpPr>
          <p:nvPr/>
        </p:nvSpPr>
        <p:spPr bwMode="auto">
          <a:xfrm>
            <a:off x="277329" y="148478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277200" y="1864800"/>
            <a:ext cx="8470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4863" indent="-804863"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Zadání</a:t>
            </a:r>
            <a:r>
              <a:rPr lang="cs-CZ" altLang="cs-CZ" sz="1600" b="0" dirty="0"/>
              <a:t>: Nadefinujte jazykové proměnné, které by bylo možné využít pro odhad teploty na základě barvy ocele.</a:t>
            </a:r>
            <a:endParaRPr lang="cs-CZ" altLang="cs-CZ" sz="1600" dirty="0"/>
          </a:p>
        </p:txBody>
      </p:sp>
      <p:graphicFrame>
        <p:nvGraphicFramePr>
          <p:cNvPr id="63" name="Tabulk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72302"/>
              </p:ext>
            </p:extLst>
          </p:nvPr>
        </p:nvGraphicFramePr>
        <p:xfrm>
          <a:off x="4968432" y="2564904"/>
          <a:ext cx="3600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01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Barva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žlutá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oranžová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červená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76"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cs-CZ" sz="1600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550 - 600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580 - 660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640 - 760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Obdélník 2"/>
          <p:cNvSpPr>
            <a:spLocks noChangeArrowheads="1"/>
          </p:cNvSpPr>
          <p:nvPr/>
        </p:nvSpPr>
        <p:spPr bwMode="auto">
          <a:xfrm>
            <a:off x="277200" y="3330611"/>
            <a:ext cx="784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Termy</a:t>
            </a:r>
          </a:p>
        </p:txBody>
      </p:sp>
      <p:sp>
        <p:nvSpPr>
          <p:cNvPr id="100" name="Obdélník 99"/>
          <p:cNvSpPr/>
          <p:nvPr/>
        </p:nvSpPr>
        <p:spPr>
          <a:xfrm>
            <a:off x="408625" y="3655219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120476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0" name="Obdélník 109"/>
          <p:cNvSpPr/>
          <p:nvPr/>
        </p:nvSpPr>
        <p:spPr>
          <a:xfrm>
            <a:off x="502657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1" name="Obdélník 110"/>
          <p:cNvSpPr/>
          <p:nvPr/>
        </p:nvSpPr>
        <p:spPr>
          <a:xfrm>
            <a:off x="2899239" y="4744035"/>
            <a:ext cx="1960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modifikované termy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6980210" y="4744035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složené termy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 bwMode="auto">
          <a:xfrm>
            <a:off x="1187193" y="3610612"/>
            <a:ext cx="1557175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6" name="Obdélník 115"/>
          <p:cNvSpPr/>
          <p:nvPr/>
        </p:nvSpPr>
        <p:spPr bwMode="auto">
          <a:xfrm>
            <a:off x="5060288" y="3610035"/>
            <a:ext cx="15552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 bwMode="auto">
          <a:xfrm>
            <a:off x="2868848" y="3610035"/>
            <a:ext cx="1991184" cy="14745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 bwMode="auto">
          <a:xfrm>
            <a:off x="6768816" y="3610035"/>
            <a:ext cx="18000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4" name="Skupina 43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9" name="Zaoblený obdélník 4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62687" y="21984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Jazyková proměnná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Jazyková proměnná</a:t>
            </a:r>
          </a:p>
        </p:txBody>
      </p:sp>
      <p:sp>
        <p:nvSpPr>
          <p:cNvPr id="43" name="Obdélník 42"/>
          <p:cNvSpPr/>
          <p:nvPr/>
        </p:nvSpPr>
        <p:spPr>
          <a:xfrm>
            <a:off x="398377" y="5480539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9" name="Obdélník 88"/>
          <p:cNvSpPr/>
          <p:nvPr/>
        </p:nvSpPr>
        <p:spPr>
          <a:xfrm>
            <a:off x="1115616" y="5592888"/>
            <a:ext cx="3448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vytvořit modifikované termy?</a:t>
            </a:r>
          </a:p>
        </p:txBody>
      </p:sp>
      <p:sp>
        <p:nvSpPr>
          <p:cNvPr id="92" name="Obdélník 91"/>
          <p:cNvSpPr/>
          <p:nvPr/>
        </p:nvSpPr>
        <p:spPr>
          <a:xfrm>
            <a:off x="4607721" y="5622624"/>
            <a:ext cx="3148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>
                <a:solidFill>
                  <a:srgbClr val="339933"/>
                </a:solidFill>
              </a:rPr>
              <a:t>Pomocí jazykových operátorů.</a:t>
            </a:r>
          </a:p>
        </p:txBody>
      </p:sp>
      <p:sp>
        <p:nvSpPr>
          <p:cNvPr id="94" name="Obdélník 93"/>
          <p:cNvSpPr/>
          <p:nvPr/>
        </p:nvSpPr>
        <p:spPr>
          <a:xfrm>
            <a:off x="277200" y="5146444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/>
              <a:t>Sémantické pravidlo</a:t>
            </a:r>
          </a:p>
        </p:txBody>
      </p:sp>
      <p:sp>
        <p:nvSpPr>
          <p:cNvPr id="95" name="Obdélník 94"/>
          <p:cNvSpPr/>
          <p:nvPr/>
        </p:nvSpPr>
        <p:spPr>
          <a:xfrm>
            <a:off x="1187194" y="3606153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nedostatečná</a:t>
            </a:r>
            <a:endParaRPr lang="cs-CZ" dirty="0"/>
          </a:p>
        </p:txBody>
      </p:sp>
      <p:sp>
        <p:nvSpPr>
          <p:cNvPr id="96" name="Obdélník 95"/>
          <p:cNvSpPr/>
          <p:nvPr/>
        </p:nvSpPr>
        <p:spPr>
          <a:xfrm>
            <a:off x="1187194" y="3917275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ucházející</a:t>
            </a:r>
            <a:endParaRPr lang="cs-CZ" dirty="0"/>
          </a:p>
        </p:txBody>
      </p:sp>
      <p:sp>
        <p:nvSpPr>
          <p:cNvPr id="97" name="Obdélník 96"/>
          <p:cNvSpPr/>
          <p:nvPr/>
        </p:nvSpPr>
        <p:spPr>
          <a:xfrm>
            <a:off x="1187624" y="4237541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dostatečná</a:t>
            </a:r>
            <a:endParaRPr lang="cs-CZ" dirty="0"/>
          </a:p>
        </p:txBody>
      </p:sp>
      <p:sp>
        <p:nvSpPr>
          <p:cNvPr id="98" name="Obdélník 97"/>
          <p:cNvSpPr/>
          <p:nvPr/>
        </p:nvSpPr>
        <p:spPr>
          <a:xfrm>
            <a:off x="5057768" y="3598129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</a:t>
            </a:r>
            <a:endParaRPr lang="cs-CZ" dirty="0"/>
          </a:p>
        </p:txBody>
      </p:sp>
      <p:sp>
        <p:nvSpPr>
          <p:cNvPr id="101" name="Obdélník 100"/>
          <p:cNvSpPr/>
          <p:nvPr/>
        </p:nvSpPr>
        <p:spPr>
          <a:xfrm>
            <a:off x="5075652" y="3936683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</a:t>
            </a:r>
            <a:endParaRPr lang="cs-CZ" dirty="0"/>
          </a:p>
        </p:txBody>
      </p:sp>
      <p:sp>
        <p:nvSpPr>
          <p:cNvPr id="105" name="Obdélník 104"/>
          <p:cNvSpPr/>
          <p:nvPr/>
        </p:nvSpPr>
        <p:spPr>
          <a:xfrm>
            <a:off x="5075652" y="4275237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červená</a:t>
            </a:r>
            <a:endParaRPr lang="cs-CZ" dirty="0"/>
          </a:p>
        </p:txBody>
      </p:sp>
      <p:sp>
        <p:nvSpPr>
          <p:cNvPr id="114" name="Obdélník 113"/>
          <p:cNvSpPr/>
          <p:nvPr/>
        </p:nvSpPr>
        <p:spPr>
          <a:xfrm>
            <a:off x="2868848" y="394470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celkem ucházející</a:t>
            </a:r>
            <a:endParaRPr lang="cs-CZ" dirty="0"/>
          </a:p>
        </p:txBody>
      </p:sp>
      <p:sp>
        <p:nvSpPr>
          <p:cNvPr id="115" name="Obdélník 114"/>
          <p:cNvSpPr/>
          <p:nvPr/>
        </p:nvSpPr>
        <p:spPr>
          <a:xfrm>
            <a:off x="2897528" y="427523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velmi dostatečná</a:t>
            </a:r>
            <a:endParaRPr lang="cs-CZ" dirty="0"/>
          </a:p>
        </p:txBody>
      </p:sp>
      <p:sp>
        <p:nvSpPr>
          <p:cNvPr id="119" name="Obdélník 118"/>
          <p:cNvSpPr/>
          <p:nvPr/>
        </p:nvSpPr>
        <p:spPr>
          <a:xfrm>
            <a:off x="6784859" y="3949166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 nebo oranžová</a:t>
            </a:r>
            <a:endParaRPr lang="cs-CZ" dirty="0"/>
          </a:p>
        </p:txBody>
      </p:sp>
      <p:sp>
        <p:nvSpPr>
          <p:cNvPr id="120" name="Obdélník 119"/>
          <p:cNvSpPr/>
          <p:nvPr/>
        </p:nvSpPr>
        <p:spPr>
          <a:xfrm>
            <a:off x="6781310" y="4287720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 a červená</a:t>
            </a:r>
            <a:endParaRPr lang="cs-CZ" dirty="0"/>
          </a:p>
        </p:txBody>
      </p:sp>
      <p:graphicFrame>
        <p:nvGraphicFramePr>
          <p:cNvPr id="39" name="Tabulka 38">
            <a:extLst>
              <a:ext uri="{FF2B5EF4-FFF2-40B4-BE49-F238E27FC236}">
                <a16:creationId xmlns:a16="http://schemas.microsoft.com/office/drawing/2014/main" id="{C9D86AF8-46CA-451F-9743-60B06CAB0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32271"/>
              </p:ext>
            </p:extLst>
          </p:nvPr>
        </p:nvGraphicFramePr>
        <p:xfrm>
          <a:off x="408625" y="2569104"/>
          <a:ext cx="43069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Teplota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ucházející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°C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700 - 880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850 - 1000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  <a:r>
                        <a:rPr lang="cs-CZ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- 1100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aoblený obdélník 51"/>
          <p:cNvSpPr/>
          <p:nvPr/>
        </p:nvSpPr>
        <p:spPr bwMode="auto">
          <a:xfrm>
            <a:off x="269808" y="1367056"/>
            <a:ext cx="8712968" cy="5302304"/>
          </a:xfrm>
          <a:prstGeom prst="roundRect">
            <a:avLst>
              <a:gd name="adj" fmla="val 629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2"/>
          <p:cNvSpPr>
            <a:spLocks noChangeArrowheads="1"/>
          </p:cNvSpPr>
          <p:nvPr/>
        </p:nvSpPr>
        <p:spPr bwMode="auto">
          <a:xfrm>
            <a:off x="277329" y="148478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277200" y="1864800"/>
            <a:ext cx="8470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4863" indent="-804863"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Zadání</a:t>
            </a:r>
            <a:r>
              <a:rPr lang="cs-CZ" altLang="cs-CZ" sz="1600" b="0" dirty="0"/>
              <a:t>: Nadefinujte jazykové proměnné, které by bylo možné využít pro odhad teploty na základě barvy ocele.</a:t>
            </a:r>
            <a:endParaRPr lang="cs-CZ" altLang="cs-CZ" sz="1600" dirty="0"/>
          </a:p>
        </p:txBody>
      </p:sp>
      <p:graphicFrame>
        <p:nvGraphicFramePr>
          <p:cNvPr id="63" name="Tabulk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16114"/>
              </p:ext>
            </p:extLst>
          </p:nvPr>
        </p:nvGraphicFramePr>
        <p:xfrm>
          <a:off x="4968432" y="2564904"/>
          <a:ext cx="3600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01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Barva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žlutá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oranžová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červená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76"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cs-CZ" sz="1600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550 - 600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580 - 660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640 - 760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Obdélník 2"/>
          <p:cNvSpPr>
            <a:spLocks noChangeArrowheads="1"/>
          </p:cNvSpPr>
          <p:nvPr/>
        </p:nvSpPr>
        <p:spPr bwMode="auto">
          <a:xfrm>
            <a:off x="277200" y="3330611"/>
            <a:ext cx="784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Termy</a:t>
            </a:r>
          </a:p>
        </p:txBody>
      </p:sp>
      <p:sp>
        <p:nvSpPr>
          <p:cNvPr id="100" name="Obdélník 99"/>
          <p:cNvSpPr/>
          <p:nvPr/>
        </p:nvSpPr>
        <p:spPr>
          <a:xfrm>
            <a:off x="408625" y="3655219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120476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0" name="Obdélník 109"/>
          <p:cNvSpPr/>
          <p:nvPr/>
        </p:nvSpPr>
        <p:spPr>
          <a:xfrm>
            <a:off x="502657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1" name="Obdélník 110"/>
          <p:cNvSpPr/>
          <p:nvPr/>
        </p:nvSpPr>
        <p:spPr>
          <a:xfrm>
            <a:off x="2899239" y="4744035"/>
            <a:ext cx="1960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modifikované termy</a:t>
            </a:r>
            <a:endParaRPr lang="cs-CZ" dirty="0"/>
          </a:p>
        </p:txBody>
      </p:sp>
      <p:sp>
        <p:nvSpPr>
          <p:cNvPr id="112" name="Obdélník 111"/>
          <p:cNvSpPr/>
          <p:nvPr/>
        </p:nvSpPr>
        <p:spPr>
          <a:xfrm>
            <a:off x="6980210" y="4744035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složené termy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0" name="Obdélník 9"/>
          <p:cNvSpPr/>
          <p:nvPr/>
        </p:nvSpPr>
        <p:spPr bwMode="auto">
          <a:xfrm>
            <a:off x="1187193" y="3610612"/>
            <a:ext cx="1557175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6" name="Obdélník 115"/>
          <p:cNvSpPr/>
          <p:nvPr/>
        </p:nvSpPr>
        <p:spPr bwMode="auto">
          <a:xfrm>
            <a:off x="5060288" y="3610035"/>
            <a:ext cx="15552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 bwMode="auto">
          <a:xfrm>
            <a:off x="2868848" y="3610035"/>
            <a:ext cx="1991184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 bwMode="auto">
          <a:xfrm>
            <a:off x="6768816" y="3610035"/>
            <a:ext cx="1800000" cy="14745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4" name="Skupina 43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9" name="Zaoblený obdélník 4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62687" y="21984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Jazyková proměnná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Jazyková proměnná</a:t>
            </a:r>
          </a:p>
        </p:txBody>
      </p:sp>
      <p:sp>
        <p:nvSpPr>
          <p:cNvPr id="43" name="Obdélník 42"/>
          <p:cNvSpPr/>
          <p:nvPr/>
        </p:nvSpPr>
        <p:spPr>
          <a:xfrm>
            <a:off x="398377" y="5480539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9" name="Obdélník 88"/>
          <p:cNvSpPr/>
          <p:nvPr/>
        </p:nvSpPr>
        <p:spPr>
          <a:xfrm>
            <a:off x="1115616" y="5592888"/>
            <a:ext cx="3448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/>
              <a:t>Jak vytvořit modifikované termy?</a:t>
            </a:r>
          </a:p>
        </p:txBody>
      </p:sp>
      <p:sp>
        <p:nvSpPr>
          <p:cNvPr id="91" name="Obdélník 90"/>
          <p:cNvSpPr/>
          <p:nvPr/>
        </p:nvSpPr>
        <p:spPr>
          <a:xfrm>
            <a:off x="1120849" y="5970766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vytvořit složené termy?</a:t>
            </a:r>
          </a:p>
        </p:txBody>
      </p:sp>
      <p:sp>
        <p:nvSpPr>
          <p:cNvPr id="92" name="Obdélník 91"/>
          <p:cNvSpPr/>
          <p:nvPr/>
        </p:nvSpPr>
        <p:spPr>
          <a:xfrm>
            <a:off x="4607721" y="5622624"/>
            <a:ext cx="3148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/>
              <a:t>Pomocí jazykových operátorů.</a:t>
            </a:r>
          </a:p>
        </p:txBody>
      </p:sp>
      <p:sp>
        <p:nvSpPr>
          <p:cNvPr id="93" name="Obdélník 92"/>
          <p:cNvSpPr/>
          <p:nvPr/>
        </p:nvSpPr>
        <p:spPr>
          <a:xfrm>
            <a:off x="4608000" y="5972400"/>
            <a:ext cx="2189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>
                <a:solidFill>
                  <a:srgbClr val="339933"/>
                </a:solidFill>
              </a:rPr>
              <a:t>Pomocí fuzzy logiky.</a:t>
            </a:r>
          </a:p>
        </p:txBody>
      </p:sp>
      <p:sp>
        <p:nvSpPr>
          <p:cNvPr id="94" name="Obdélník 93"/>
          <p:cNvSpPr/>
          <p:nvPr/>
        </p:nvSpPr>
        <p:spPr>
          <a:xfrm>
            <a:off x="277200" y="5146444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/>
              <a:t>Sémantické pravidlo</a:t>
            </a:r>
          </a:p>
        </p:txBody>
      </p:sp>
      <p:sp>
        <p:nvSpPr>
          <p:cNvPr id="95" name="Obdélník 94"/>
          <p:cNvSpPr/>
          <p:nvPr/>
        </p:nvSpPr>
        <p:spPr>
          <a:xfrm>
            <a:off x="1187194" y="3606153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nedostatečná</a:t>
            </a:r>
            <a:endParaRPr lang="cs-CZ" dirty="0"/>
          </a:p>
        </p:txBody>
      </p:sp>
      <p:sp>
        <p:nvSpPr>
          <p:cNvPr id="96" name="Obdélník 95"/>
          <p:cNvSpPr/>
          <p:nvPr/>
        </p:nvSpPr>
        <p:spPr>
          <a:xfrm>
            <a:off x="1187194" y="3917275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ucházející</a:t>
            </a:r>
            <a:endParaRPr lang="cs-CZ" dirty="0"/>
          </a:p>
        </p:txBody>
      </p:sp>
      <p:sp>
        <p:nvSpPr>
          <p:cNvPr id="97" name="Obdélník 96"/>
          <p:cNvSpPr/>
          <p:nvPr/>
        </p:nvSpPr>
        <p:spPr>
          <a:xfrm>
            <a:off x="1187624" y="4237541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dostatečná</a:t>
            </a:r>
            <a:endParaRPr lang="cs-CZ" dirty="0"/>
          </a:p>
        </p:txBody>
      </p:sp>
      <p:sp>
        <p:nvSpPr>
          <p:cNvPr id="98" name="Obdélník 97"/>
          <p:cNvSpPr/>
          <p:nvPr/>
        </p:nvSpPr>
        <p:spPr>
          <a:xfrm>
            <a:off x="5057768" y="3598129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</a:t>
            </a:r>
            <a:endParaRPr lang="cs-CZ" dirty="0"/>
          </a:p>
        </p:txBody>
      </p:sp>
      <p:sp>
        <p:nvSpPr>
          <p:cNvPr id="101" name="Obdélník 100"/>
          <p:cNvSpPr/>
          <p:nvPr/>
        </p:nvSpPr>
        <p:spPr>
          <a:xfrm>
            <a:off x="5075652" y="3936683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</a:t>
            </a:r>
            <a:endParaRPr lang="cs-CZ" dirty="0"/>
          </a:p>
        </p:txBody>
      </p:sp>
      <p:sp>
        <p:nvSpPr>
          <p:cNvPr id="105" name="Obdélník 104"/>
          <p:cNvSpPr/>
          <p:nvPr/>
        </p:nvSpPr>
        <p:spPr>
          <a:xfrm>
            <a:off x="5075652" y="4275237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červená</a:t>
            </a:r>
            <a:endParaRPr lang="cs-CZ" dirty="0"/>
          </a:p>
        </p:txBody>
      </p:sp>
      <p:sp>
        <p:nvSpPr>
          <p:cNvPr id="114" name="Obdélník 113"/>
          <p:cNvSpPr/>
          <p:nvPr/>
        </p:nvSpPr>
        <p:spPr>
          <a:xfrm>
            <a:off x="2868848" y="394470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celkem ucházející</a:t>
            </a:r>
            <a:endParaRPr lang="cs-CZ" dirty="0"/>
          </a:p>
        </p:txBody>
      </p:sp>
      <p:sp>
        <p:nvSpPr>
          <p:cNvPr id="115" name="Obdélník 114"/>
          <p:cNvSpPr/>
          <p:nvPr/>
        </p:nvSpPr>
        <p:spPr>
          <a:xfrm>
            <a:off x="2897528" y="427523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velmi dostatečná</a:t>
            </a:r>
            <a:endParaRPr lang="cs-CZ" dirty="0"/>
          </a:p>
        </p:txBody>
      </p:sp>
      <p:sp>
        <p:nvSpPr>
          <p:cNvPr id="119" name="Obdélník 118"/>
          <p:cNvSpPr/>
          <p:nvPr/>
        </p:nvSpPr>
        <p:spPr>
          <a:xfrm>
            <a:off x="6784859" y="3949166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 nebo oranžová</a:t>
            </a:r>
            <a:endParaRPr lang="cs-CZ" dirty="0"/>
          </a:p>
        </p:txBody>
      </p:sp>
      <p:sp>
        <p:nvSpPr>
          <p:cNvPr id="120" name="Obdélník 119"/>
          <p:cNvSpPr/>
          <p:nvPr/>
        </p:nvSpPr>
        <p:spPr>
          <a:xfrm>
            <a:off x="6781310" y="4287720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 a červená</a:t>
            </a:r>
            <a:endParaRPr lang="cs-CZ" dirty="0"/>
          </a:p>
        </p:txBody>
      </p:sp>
      <p:graphicFrame>
        <p:nvGraphicFramePr>
          <p:cNvPr id="41" name="Tabulka 40">
            <a:extLst>
              <a:ext uri="{FF2B5EF4-FFF2-40B4-BE49-F238E27FC236}">
                <a16:creationId xmlns:a16="http://schemas.microsoft.com/office/drawing/2014/main" id="{62140115-8353-4B5D-80E1-61091FC5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32271"/>
              </p:ext>
            </p:extLst>
          </p:nvPr>
        </p:nvGraphicFramePr>
        <p:xfrm>
          <a:off x="408625" y="2569104"/>
          <a:ext cx="43069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Teplota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ucházející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°C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700 - 880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850 - 1000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  <a:r>
                        <a:rPr lang="cs-CZ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- 1100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8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Jazyková proměnná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961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logika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" name="Zaoblený obdélník 21"/>
          <p:cNvSpPr/>
          <p:nvPr/>
        </p:nvSpPr>
        <p:spPr bwMode="auto">
          <a:xfrm>
            <a:off x="-468560" y="5229200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8407" y="5404418"/>
            <a:ext cx="6307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Jazykové operátory</a:t>
            </a:r>
          </a:p>
        </p:txBody>
      </p:sp>
    </p:spTree>
    <p:extLst>
      <p:ext uri="{BB962C8B-B14F-4D97-AF65-F5344CB8AC3E}">
        <p14:creationId xmlns:p14="http://schemas.microsoft.com/office/powerpoint/2010/main" val="26556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kupina 31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37" name="Zaoblený obdélník 36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8" name="TextovéPole 37"/>
          <p:cNvSpPr txBox="1"/>
          <p:nvPr/>
        </p:nvSpPr>
        <p:spPr>
          <a:xfrm>
            <a:off x="62687" y="219842"/>
            <a:ext cx="386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Jazykové operátory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Jazykové operátory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40800" y="111712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využívány u výrazů, které upravují význam původní informace</a:t>
            </a:r>
          </a:p>
        </p:txBody>
      </p:sp>
      <p:sp>
        <p:nvSpPr>
          <p:cNvPr id="41" name="Zaoblený obdélník 40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40800" y="1794302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upravují tvar původní funkce příslušnosti</a:t>
            </a:r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482400" y="19294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640800" y="1353717"/>
            <a:ext cx="5782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u="sng" dirty="0"/>
              <a:t>velmi</a:t>
            </a:r>
            <a:r>
              <a:rPr lang="cs-CZ" altLang="cs-CZ" sz="1600" b="0" i="1" dirty="0"/>
              <a:t> malý, </a:t>
            </a:r>
            <a:r>
              <a:rPr lang="cs-CZ" altLang="cs-CZ" sz="1600" b="0" i="1" u="sng" dirty="0"/>
              <a:t>rozhodně</a:t>
            </a:r>
            <a:r>
              <a:rPr lang="cs-CZ" altLang="cs-CZ" sz="1600" b="0" i="1" dirty="0"/>
              <a:t> velký, </a:t>
            </a:r>
            <a:r>
              <a:rPr lang="cs-CZ" altLang="cs-CZ" sz="1600" b="0" i="1" u="sng" dirty="0"/>
              <a:t>spíše</a:t>
            </a:r>
            <a:r>
              <a:rPr lang="cs-CZ" altLang="cs-CZ" sz="1600" b="0" i="1" dirty="0"/>
              <a:t> menší, </a:t>
            </a:r>
            <a:r>
              <a:rPr lang="cs-CZ" altLang="cs-CZ" sz="1600" b="0" i="1" u="sng" dirty="0"/>
              <a:t>zhruba</a:t>
            </a:r>
            <a:r>
              <a:rPr lang="cs-CZ" altLang="cs-CZ" sz="1600" b="0" i="1" dirty="0"/>
              <a:t> střední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0800" y="211687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existuje celá řada různých operátorů</a:t>
            </a:r>
          </a:p>
        </p:txBody>
      </p:sp>
      <p:sp>
        <p:nvSpPr>
          <p:cNvPr id="46" name="Zaoblený obdélník 45"/>
          <p:cNvSpPr/>
          <p:nvPr/>
        </p:nvSpPr>
        <p:spPr bwMode="auto">
          <a:xfrm>
            <a:off x="482400" y="225204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40800" y="2456320"/>
            <a:ext cx="708453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nejznámější jsou operátory koncentrace, dilatace a zvýšení kontrastu</a:t>
            </a: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482400" y="258750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Ovál 1"/>
          <p:cNvSpPr/>
          <p:nvPr/>
        </p:nvSpPr>
        <p:spPr bwMode="auto">
          <a:xfrm>
            <a:off x="2224385" y="2829434"/>
            <a:ext cx="144000" cy="144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2440377" y="2729044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jsou jednoduché</a:t>
            </a:r>
          </a:p>
        </p:txBody>
      </p:sp>
      <p:sp>
        <p:nvSpPr>
          <p:cNvPr id="52" name="Ovál 51"/>
          <p:cNvSpPr/>
          <p:nvPr/>
        </p:nvSpPr>
        <p:spPr bwMode="auto">
          <a:xfrm>
            <a:off x="2224385" y="3118828"/>
            <a:ext cx="144000" cy="144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39600"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2440377" y="3018438"/>
            <a:ext cx="53719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neumožňují změnu polohy nosiče původní fuzzy množiny</a:t>
            </a:r>
          </a:p>
        </p:txBody>
      </p:sp>
    </p:spTree>
    <p:extLst>
      <p:ext uri="{BB962C8B-B14F-4D97-AF65-F5344CB8AC3E}">
        <p14:creationId xmlns:p14="http://schemas.microsoft.com/office/powerpoint/2010/main" val="3744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2" grpId="0" animBg="1"/>
      <p:bldP spid="51" grpId="0"/>
      <p:bldP spid="52" grpId="0" animBg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Line 630"/>
          <p:cNvCxnSpPr/>
          <p:nvPr/>
        </p:nvCxnSpPr>
        <p:spPr bwMode="auto">
          <a:xfrm>
            <a:off x="2725990" y="4843502"/>
            <a:ext cx="13709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15426"/>
              </p:ext>
            </p:extLst>
          </p:nvPr>
        </p:nvGraphicFramePr>
        <p:xfrm>
          <a:off x="1440000" y="2039362"/>
          <a:ext cx="270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4" imgW="2705040" imgH="368280" progId="Equation.DSMT4">
                  <p:embed/>
                </p:oleObj>
              </mc:Choice>
              <mc:Fallback>
                <p:oleObj name="Equation" r:id="rId4" imgW="2705040" imgH="36828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00" y="2039362"/>
                        <a:ext cx="2705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3779912" y="2526806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kde:</a:t>
            </a:r>
          </a:p>
        </p:txBody>
      </p:sp>
      <p:graphicFrame>
        <p:nvGraphicFramePr>
          <p:cNvPr id="36" name="Objek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60586"/>
              </p:ext>
            </p:extLst>
          </p:nvPr>
        </p:nvGraphicFramePr>
        <p:xfrm>
          <a:off x="4332018" y="278786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6" imgW="177480" imgH="190440" progId="Equation.DSMT4">
                  <p:embed/>
                </p:oleObj>
              </mc:Choice>
              <mc:Fallback>
                <p:oleObj name="Equation" r:id="rId6" imgW="177480" imgH="190440" progId="Equation.DSMT4">
                  <p:embed/>
                  <p:pic>
                    <p:nvPicPr>
                      <p:cNvPr id="36" name="Objek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018" y="2787866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4602768" y="2721344"/>
            <a:ext cx="4444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fuzzy množina odpovídající původnímu výrazu</a:t>
            </a:r>
          </a:p>
        </p:txBody>
      </p:sp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04763"/>
              </p:ext>
            </p:extLst>
          </p:nvPr>
        </p:nvGraphicFramePr>
        <p:xfrm>
          <a:off x="4325190" y="3115615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38" name="Objek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190" y="3115615"/>
                        <a:ext cx="1905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602767" y="3009376"/>
            <a:ext cx="4444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koeficient závisející na užitém příslovci</a:t>
            </a:r>
          </a:p>
        </p:txBody>
      </p:sp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06561"/>
              </p:ext>
            </p:extLst>
          </p:nvPr>
        </p:nvGraphicFramePr>
        <p:xfrm>
          <a:off x="6986415" y="3341984"/>
          <a:ext cx="495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10" imgW="495000" imgH="203040" progId="Equation.DSMT4">
                  <p:embed/>
                </p:oleObj>
              </mc:Choice>
              <mc:Fallback>
                <p:oleObj name="Equation" r:id="rId10" imgW="495000" imgH="203040" progId="Equation.DSMT4">
                  <p:embed/>
                  <p:pic>
                    <p:nvPicPr>
                      <p:cNvPr id="40" name="Objek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415" y="3341984"/>
                        <a:ext cx="495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602766" y="3269976"/>
            <a:ext cx="4444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/>
              <a:t>např. pro výraz „velmi“ je</a:t>
            </a:r>
          </a:p>
        </p:txBody>
      </p:sp>
      <p:sp>
        <p:nvSpPr>
          <p:cNvPr id="42" name="Oval 626"/>
          <p:cNvSpPr>
            <a:spLocks noChangeArrowheads="1"/>
          </p:cNvSpPr>
          <p:nvPr/>
        </p:nvSpPr>
        <p:spPr bwMode="auto">
          <a:xfrm rot="18900000">
            <a:off x="2824415" y="4483457"/>
            <a:ext cx="647065" cy="2279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92D05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cs-CZ" b="0"/>
          </a:p>
        </p:txBody>
      </p:sp>
      <p:cxnSp>
        <p:nvCxnSpPr>
          <p:cNvPr id="57" name="Line 629"/>
          <p:cNvCxnSpPr/>
          <p:nvPr/>
        </p:nvCxnSpPr>
        <p:spPr bwMode="auto">
          <a:xfrm flipV="1">
            <a:off x="2724085" y="4186277"/>
            <a:ext cx="635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631"/>
              <p:cNvSpPr txBox="1">
                <a:spLocks noChangeArrowheads="1"/>
              </p:cNvSpPr>
              <p:nvPr/>
            </p:nvSpPr>
            <p:spPr bwMode="auto">
              <a:xfrm>
                <a:off x="3868990" y="4814927"/>
                <a:ext cx="342265" cy="342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9" name="Text Box 6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8990" y="4814927"/>
                <a:ext cx="342265" cy="3422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632"/>
              <p:cNvSpPr txBox="1">
                <a:spLocks noChangeArrowheads="1"/>
              </p:cNvSpPr>
              <p:nvPr/>
            </p:nvSpPr>
            <p:spPr bwMode="auto">
              <a:xfrm>
                <a:off x="2195736" y="4029437"/>
                <a:ext cx="495300" cy="342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𝜇</m:t>
                      </m:r>
                      <m:d>
                        <m:d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0" name="Text Box 6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4029437"/>
                <a:ext cx="495300" cy="342265"/>
              </a:xfrm>
              <a:prstGeom prst="rect">
                <a:avLst/>
              </a:prstGeom>
              <a:blipFill rotWithShape="1">
                <a:blip r:embed="rId13"/>
                <a:stretch>
                  <a:fillRect b="-17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2"/>
          <p:cNvSpPr>
            <a:spLocks noChangeArrowheads="1"/>
          </p:cNvSpPr>
          <p:nvPr/>
        </p:nvSpPr>
        <p:spPr bwMode="auto">
          <a:xfrm rot="2700000">
            <a:off x="3319715" y="4483457"/>
            <a:ext cx="647065" cy="2279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92D05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cs-CZ" b="0"/>
          </a:p>
        </p:txBody>
      </p:sp>
      <p:sp>
        <p:nvSpPr>
          <p:cNvPr id="64" name="Rectangle 623"/>
          <p:cNvSpPr>
            <a:spLocks noChangeArrowheads="1"/>
          </p:cNvSpPr>
          <p:nvPr/>
        </p:nvSpPr>
        <p:spPr bwMode="auto">
          <a:xfrm rot="2700000">
            <a:off x="3375278" y="4405034"/>
            <a:ext cx="683260" cy="22796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cs-CZ" b="0"/>
          </a:p>
        </p:txBody>
      </p:sp>
      <p:cxnSp>
        <p:nvCxnSpPr>
          <p:cNvPr id="65" name="Line 624"/>
          <p:cNvCxnSpPr/>
          <p:nvPr/>
        </p:nvCxnSpPr>
        <p:spPr bwMode="auto">
          <a:xfrm rot="2700000">
            <a:off x="3303205" y="4607282"/>
            <a:ext cx="647065" cy="6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627"/>
          <p:cNvSpPr>
            <a:spLocks noChangeArrowheads="1"/>
          </p:cNvSpPr>
          <p:nvPr/>
        </p:nvSpPr>
        <p:spPr bwMode="auto">
          <a:xfrm rot="18900000">
            <a:off x="2729165" y="4409797"/>
            <a:ext cx="683260" cy="22796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cs-CZ" b="0"/>
          </a:p>
        </p:txBody>
      </p:sp>
      <p:cxnSp>
        <p:nvCxnSpPr>
          <p:cNvPr id="68" name="Line 628"/>
          <p:cNvCxnSpPr/>
          <p:nvPr/>
        </p:nvCxnSpPr>
        <p:spPr bwMode="auto">
          <a:xfrm rot="18900000">
            <a:off x="2843465" y="4604742"/>
            <a:ext cx="647065" cy="6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Přímá spojnice 68"/>
          <p:cNvCxnSpPr/>
          <p:nvPr/>
        </p:nvCxnSpPr>
        <p:spPr>
          <a:xfrm flipH="1">
            <a:off x="2725355" y="4840327"/>
            <a:ext cx="26606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637"/>
          <p:cNvSpPr txBox="1">
            <a:spLocks noChangeArrowheads="1"/>
          </p:cNvSpPr>
          <p:nvPr/>
        </p:nvSpPr>
        <p:spPr bwMode="auto">
          <a:xfrm>
            <a:off x="2475165" y="4259305"/>
            <a:ext cx="227965" cy="2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1</a:t>
            </a:r>
          </a:p>
        </p:txBody>
      </p:sp>
      <p:sp>
        <p:nvSpPr>
          <p:cNvPr id="76" name="Text Box 637"/>
          <p:cNvSpPr txBox="1">
            <a:spLocks noChangeArrowheads="1"/>
          </p:cNvSpPr>
          <p:nvPr/>
        </p:nvSpPr>
        <p:spPr bwMode="auto">
          <a:xfrm>
            <a:off x="2468815" y="4748887"/>
            <a:ext cx="22987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0</a:t>
            </a:r>
          </a:p>
        </p:txBody>
      </p:sp>
      <p:cxnSp>
        <p:nvCxnSpPr>
          <p:cNvPr id="87" name="Přímá spojnice 86"/>
          <p:cNvCxnSpPr/>
          <p:nvPr/>
        </p:nvCxnSpPr>
        <p:spPr>
          <a:xfrm>
            <a:off x="2725990" y="4379952"/>
            <a:ext cx="12598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římá spojnice 65"/>
          <p:cNvCxnSpPr/>
          <p:nvPr/>
        </p:nvCxnSpPr>
        <p:spPr>
          <a:xfrm flipH="1" flipV="1">
            <a:off x="3837875" y="4841597"/>
            <a:ext cx="10795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Skupina 4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4" name="Zaoblený obdélník 5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5" name="TextovéPole 54"/>
          <p:cNvSpPr txBox="1"/>
          <p:nvPr/>
        </p:nvSpPr>
        <p:spPr>
          <a:xfrm>
            <a:off x="62687" y="219842"/>
            <a:ext cx="386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Jazykové operátory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Operátor koncentrace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11712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používán pro výrazy zmenšující neurčitost</a:t>
            </a:r>
          </a:p>
        </p:txBody>
      </p:sp>
      <p:sp>
        <p:nvSpPr>
          <p:cNvPr id="62" name="Zaoblený obdélník 61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640800" y="1700808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matematicky popsán vztahem</a:t>
            </a:r>
          </a:p>
        </p:txBody>
      </p:sp>
      <p:sp>
        <p:nvSpPr>
          <p:cNvPr id="71" name="Zaoblený obdélník 70"/>
          <p:cNvSpPr/>
          <p:nvPr/>
        </p:nvSpPr>
        <p:spPr bwMode="auto">
          <a:xfrm>
            <a:off x="482400" y="182692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0800" y="1353717"/>
            <a:ext cx="5782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/>
              <a:t>např. </a:t>
            </a:r>
            <a:r>
              <a:rPr lang="cs-CZ" altLang="cs-CZ" sz="1600" i="1" dirty="0"/>
              <a:t>velmi</a:t>
            </a:r>
            <a:r>
              <a:rPr lang="cs-CZ" altLang="cs-CZ" sz="1600" b="0" i="1" dirty="0"/>
              <a:t>,</a:t>
            </a:r>
            <a:r>
              <a:rPr lang="cs-CZ" altLang="cs-CZ" sz="1600" i="1" dirty="0"/>
              <a:t> značně</a:t>
            </a:r>
            <a:r>
              <a:rPr lang="cs-CZ" altLang="cs-CZ" sz="1600" b="0" i="1" dirty="0"/>
              <a:t>, …</a:t>
            </a:r>
            <a:endParaRPr lang="cs-CZ" altLang="cs-CZ" sz="1600" i="1" dirty="0"/>
          </a:p>
        </p:txBody>
      </p:sp>
      <p:sp>
        <p:nvSpPr>
          <p:cNvPr id="83" name="Text Box 357"/>
          <p:cNvSpPr txBox="1">
            <a:spLocks noChangeArrowheads="1"/>
          </p:cNvSpPr>
          <p:nvPr/>
        </p:nvSpPr>
        <p:spPr bwMode="auto">
          <a:xfrm>
            <a:off x="4217013" y="4058438"/>
            <a:ext cx="3351186" cy="8827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1">
                <a:effectLst/>
                <a:latin typeface="Times New Roman"/>
                <a:ea typeface="Times New Roman"/>
              </a:rPr>
              <a:t> </a:t>
            </a:r>
            <a:endParaRPr lang="cs-CZ" sz="1200">
              <a:effectLst/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Calibri"/>
              </a:rPr>
              <a:t> </a:t>
            </a:r>
            <a:endParaRPr lang="cs-CZ" sz="1200">
              <a:effectLst/>
              <a:latin typeface="Times New Roman"/>
              <a:ea typeface="Times New Roman"/>
            </a:endParaRPr>
          </a:p>
        </p:txBody>
      </p:sp>
      <p:sp>
        <p:nvSpPr>
          <p:cNvPr id="84" name="Text Box 358"/>
          <p:cNvSpPr txBox="1">
            <a:spLocks noChangeArrowheads="1"/>
          </p:cNvSpPr>
          <p:nvPr/>
        </p:nvSpPr>
        <p:spPr bwMode="auto">
          <a:xfrm>
            <a:off x="4737967" y="4308417"/>
            <a:ext cx="2525056" cy="2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+mj-lt"/>
                <a:ea typeface="Calibri"/>
              </a:rPr>
              <a:t>původní fuzzy množina</a:t>
            </a:r>
            <a:endParaRPr lang="cs-CZ" b="0" dirty="0">
              <a:effectLst/>
              <a:latin typeface="+mj-lt"/>
              <a:ea typeface="Times New Roman"/>
            </a:endParaRPr>
          </a:p>
        </p:txBody>
      </p:sp>
      <p:sp>
        <p:nvSpPr>
          <p:cNvPr id="85" name="Text Box 360"/>
          <p:cNvSpPr txBox="1">
            <a:spLocks noChangeArrowheads="1"/>
          </p:cNvSpPr>
          <p:nvPr/>
        </p:nvSpPr>
        <p:spPr bwMode="auto">
          <a:xfrm>
            <a:off x="4743581" y="4537184"/>
            <a:ext cx="292405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+mj-lt"/>
                <a:ea typeface="Calibri"/>
              </a:rPr>
              <a:t>modifikovaná fuzzy množina</a:t>
            </a:r>
            <a:endParaRPr lang="cs-CZ" b="0" dirty="0">
              <a:effectLst/>
              <a:latin typeface="+mj-lt"/>
              <a:ea typeface="Times New Roman"/>
            </a:endParaRPr>
          </a:p>
        </p:txBody>
      </p:sp>
      <p:cxnSp>
        <p:nvCxnSpPr>
          <p:cNvPr id="86" name="Přímá spojnice 85"/>
          <p:cNvCxnSpPr/>
          <p:nvPr/>
        </p:nvCxnSpPr>
        <p:spPr>
          <a:xfrm>
            <a:off x="4512923" y="4473644"/>
            <a:ext cx="1847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>
            <a:off x="4535428" y="4711174"/>
            <a:ext cx="18669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358"/>
          <p:cNvSpPr txBox="1">
            <a:spLocks noChangeArrowheads="1"/>
          </p:cNvSpPr>
          <p:nvPr/>
        </p:nvSpPr>
        <p:spPr bwMode="auto">
          <a:xfrm>
            <a:off x="4193518" y="4059753"/>
            <a:ext cx="1358457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1">
                <a:effectLst/>
                <a:latin typeface="+mj-lt"/>
                <a:ea typeface="Calibri"/>
              </a:rPr>
              <a:t>Legenda</a:t>
            </a:r>
            <a:endParaRPr lang="cs-CZ">
              <a:effectLst/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08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 animBg="1"/>
      <p:bldP spid="59" grpId="0"/>
      <p:bldP spid="60" grpId="0"/>
      <p:bldP spid="63" grpId="0" animBg="1"/>
      <p:bldP spid="64" grpId="0" animBg="1"/>
      <p:bldP spid="67" grpId="0" animBg="1"/>
      <p:bldP spid="73" grpId="0"/>
      <p:bldP spid="76" grpId="0"/>
      <p:bldP spid="61" grpId="0"/>
      <p:bldP spid="62" grpId="0" animBg="1"/>
      <p:bldP spid="70" grpId="0"/>
      <p:bldP spid="71" grpId="0" animBg="1"/>
      <p:bldP spid="72" grpId="0"/>
      <p:bldP spid="83" grpId="0" animBg="1"/>
      <p:bldP spid="84" grpId="0"/>
      <p:bldP spid="85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15391"/>
              </p:ext>
            </p:extLst>
          </p:nvPr>
        </p:nvGraphicFramePr>
        <p:xfrm>
          <a:off x="1440000" y="1980580"/>
          <a:ext cx="265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4" imgW="2654280" imgH="368280" progId="Equation.DSMT4">
                  <p:embed/>
                </p:oleObj>
              </mc:Choice>
              <mc:Fallback>
                <p:oleObj name="Equation" r:id="rId4" imgW="2654280" imgH="36828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00" y="1980580"/>
                        <a:ext cx="265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676698"/>
              </p:ext>
            </p:extLst>
          </p:nvPr>
        </p:nvGraphicFramePr>
        <p:xfrm>
          <a:off x="7527483" y="3087248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6" imgW="660240" imgH="228600" progId="Equation.DSMT4">
                  <p:embed/>
                </p:oleObj>
              </mc:Choice>
              <mc:Fallback>
                <p:oleObj name="Equation" r:id="rId6" imgW="660240" imgH="228600" progId="Equation.DSMT4">
                  <p:embed/>
                  <p:pic>
                    <p:nvPicPr>
                      <p:cNvPr id="40" name="Objek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483" y="3087248"/>
                        <a:ext cx="660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585"/>
          <p:cNvGrpSpPr>
            <a:grpSpLocks/>
          </p:cNvGrpSpPr>
          <p:nvPr/>
        </p:nvGrpSpPr>
        <p:grpSpPr bwMode="auto">
          <a:xfrm>
            <a:off x="2877401" y="3944519"/>
            <a:ext cx="889002" cy="725805"/>
            <a:chOff x="5109" y="4200"/>
            <a:chExt cx="1401" cy="1144"/>
          </a:xfrm>
        </p:grpSpPr>
        <p:sp>
          <p:nvSpPr>
            <p:cNvPr id="34" name="Oval 586"/>
            <p:cNvSpPr>
              <a:spLocks noChangeArrowheads="1"/>
            </p:cNvSpPr>
            <p:nvPr/>
          </p:nvSpPr>
          <p:spPr bwMode="auto">
            <a:xfrm rot="13500000">
              <a:off x="5820" y="4546"/>
              <a:ext cx="1020" cy="3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cs-CZ" b="0"/>
            </a:p>
          </p:txBody>
        </p:sp>
        <p:sp>
          <p:nvSpPr>
            <p:cNvPr id="35" name="Rectangle 587"/>
            <p:cNvSpPr>
              <a:spLocks noChangeArrowheads="1"/>
            </p:cNvSpPr>
            <p:nvPr/>
          </p:nvSpPr>
          <p:spPr bwMode="auto">
            <a:xfrm rot="13500000">
              <a:off x="5716" y="4685"/>
              <a:ext cx="1077" cy="24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cs-CZ" b="0"/>
            </a:p>
          </p:txBody>
        </p:sp>
        <p:sp>
          <p:nvSpPr>
            <p:cNvPr id="42" name="Oval 588"/>
            <p:cNvSpPr>
              <a:spLocks noChangeArrowheads="1"/>
            </p:cNvSpPr>
            <p:nvPr/>
          </p:nvSpPr>
          <p:spPr bwMode="auto">
            <a:xfrm rot="29700000">
              <a:off x="5125" y="4544"/>
              <a:ext cx="1020" cy="3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cs-CZ" b="0"/>
            </a:p>
          </p:txBody>
        </p:sp>
        <p:sp>
          <p:nvSpPr>
            <p:cNvPr id="43" name="Rectangle 589"/>
            <p:cNvSpPr>
              <a:spLocks noChangeArrowheads="1"/>
            </p:cNvSpPr>
            <p:nvPr/>
          </p:nvSpPr>
          <p:spPr bwMode="auto">
            <a:xfrm rot="29700000">
              <a:off x="5195" y="4684"/>
              <a:ext cx="1077" cy="3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cs-CZ" b="0"/>
            </a:p>
          </p:txBody>
        </p:sp>
        <p:cxnSp>
          <p:nvCxnSpPr>
            <p:cNvPr id="44" name="Line 591"/>
            <p:cNvCxnSpPr/>
            <p:nvPr/>
          </p:nvCxnSpPr>
          <p:spPr bwMode="auto">
            <a:xfrm rot="29700000">
              <a:off x="5109" y="4706"/>
              <a:ext cx="102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590"/>
            <p:cNvCxnSpPr/>
            <p:nvPr/>
          </p:nvCxnSpPr>
          <p:spPr bwMode="auto">
            <a:xfrm rot="13500000">
              <a:off x="5837" y="4709"/>
              <a:ext cx="102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" name="Line 592"/>
          <p:cNvCxnSpPr/>
          <p:nvPr/>
        </p:nvCxnSpPr>
        <p:spPr bwMode="auto">
          <a:xfrm flipV="1">
            <a:off x="2794209" y="3841014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593"/>
          <p:cNvCxnSpPr/>
          <p:nvPr/>
        </p:nvCxnSpPr>
        <p:spPr bwMode="auto">
          <a:xfrm>
            <a:off x="2796114" y="4500144"/>
            <a:ext cx="13709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594"/>
              <p:cNvSpPr txBox="1">
                <a:spLocks noChangeArrowheads="1"/>
              </p:cNvSpPr>
              <p:nvPr/>
            </p:nvSpPr>
            <p:spPr bwMode="auto">
              <a:xfrm>
                <a:off x="3939114" y="4471569"/>
                <a:ext cx="342265" cy="342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8" name="Text Box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9114" y="4471569"/>
                <a:ext cx="342265" cy="3422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595"/>
              <p:cNvSpPr txBox="1">
                <a:spLocks noChangeArrowheads="1"/>
              </p:cNvSpPr>
              <p:nvPr/>
            </p:nvSpPr>
            <p:spPr bwMode="auto">
              <a:xfrm>
                <a:off x="2195736" y="3717032"/>
                <a:ext cx="525145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𝜇</m:t>
                      </m:r>
                      <m:d>
                        <m:d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9" name="Text Box 5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717032"/>
                <a:ext cx="525145" cy="341630"/>
              </a:xfrm>
              <a:prstGeom prst="rect">
                <a:avLst/>
              </a:prstGeom>
              <a:blipFill rotWithShape="1">
                <a:blip r:embed="rId9"/>
                <a:stretch>
                  <a:fillRect b="-17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Přímá spojnice 58"/>
          <p:cNvCxnSpPr/>
          <p:nvPr/>
        </p:nvCxnSpPr>
        <p:spPr>
          <a:xfrm flipH="1" flipV="1">
            <a:off x="3894346" y="4499509"/>
            <a:ext cx="17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37"/>
          <p:cNvSpPr txBox="1">
            <a:spLocks noChangeArrowheads="1"/>
          </p:cNvSpPr>
          <p:nvPr/>
        </p:nvSpPr>
        <p:spPr bwMode="auto">
          <a:xfrm>
            <a:off x="2548464" y="3923090"/>
            <a:ext cx="227965" cy="2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1</a:t>
            </a:r>
          </a:p>
        </p:txBody>
      </p:sp>
      <p:sp>
        <p:nvSpPr>
          <p:cNvPr id="65" name="Text Box 637"/>
          <p:cNvSpPr txBox="1">
            <a:spLocks noChangeArrowheads="1"/>
          </p:cNvSpPr>
          <p:nvPr/>
        </p:nvSpPr>
        <p:spPr bwMode="auto">
          <a:xfrm>
            <a:off x="2535764" y="4405529"/>
            <a:ext cx="22987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0</a:t>
            </a:r>
          </a:p>
        </p:txBody>
      </p:sp>
      <p:cxnSp>
        <p:nvCxnSpPr>
          <p:cNvPr id="69" name="Přímá spojnice 68"/>
          <p:cNvCxnSpPr/>
          <p:nvPr/>
        </p:nvCxnSpPr>
        <p:spPr>
          <a:xfrm>
            <a:off x="2796114" y="4034054"/>
            <a:ext cx="12598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Přímá spojnice 70"/>
          <p:cNvCxnSpPr/>
          <p:nvPr/>
        </p:nvCxnSpPr>
        <p:spPr>
          <a:xfrm flipH="1" flipV="1">
            <a:off x="2791987" y="4498239"/>
            <a:ext cx="17970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357"/>
          <p:cNvSpPr txBox="1">
            <a:spLocks noChangeArrowheads="1"/>
          </p:cNvSpPr>
          <p:nvPr/>
        </p:nvSpPr>
        <p:spPr bwMode="auto">
          <a:xfrm>
            <a:off x="4352210" y="3742137"/>
            <a:ext cx="3351186" cy="8827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1">
                <a:effectLst/>
                <a:latin typeface="Times New Roman"/>
                <a:ea typeface="Times New Roman"/>
              </a:rPr>
              <a:t> </a:t>
            </a:r>
            <a:endParaRPr lang="cs-CZ" sz="1200">
              <a:effectLst/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Calibri"/>
              </a:rPr>
              <a:t> </a:t>
            </a:r>
            <a:endParaRPr lang="cs-CZ" sz="1200">
              <a:effectLst/>
              <a:latin typeface="Times New Roman"/>
              <a:ea typeface="Times New Roman"/>
            </a:endParaRPr>
          </a:p>
        </p:txBody>
      </p:sp>
      <p:sp>
        <p:nvSpPr>
          <p:cNvPr id="73" name="Text Box 358"/>
          <p:cNvSpPr txBox="1">
            <a:spLocks noChangeArrowheads="1"/>
          </p:cNvSpPr>
          <p:nvPr/>
        </p:nvSpPr>
        <p:spPr bwMode="auto">
          <a:xfrm>
            <a:off x="4873164" y="3992116"/>
            <a:ext cx="2525056" cy="2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+mj-lt"/>
                <a:ea typeface="Calibri"/>
              </a:rPr>
              <a:t>původní fuzzy množina</a:t>
            </a:r>
            <a:endParaRPr lang="cs-CZ" b="0" dirty="0">
              <a:effectLst/>
              <a:latin typeface="+mj-lt"/>
              <a:ea typeface="Times New Roman"/>
            </a:endParaRPr>
          </a:p>
        </p:txBody>
      </p:sp>
      <p:sp>
        <p:nvSpPr>
          <p:cNvPr id="74" name="Text Box 360"/>
          <p:cNvSpPr txBox="1">
            <a:spLocks noChangeArrowheads="1"/>
          </p:cNvSpPr>
          <p:nvPr/>
        </p:nvSpPr>
        <p:spPr bwMode="auto">
          <a:xfrm>
            <a:off x="4878778" y="4220883"/>
            <a:ext cx="292405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+mj-lt"/>
                <a:ea typeface="Calibri"/>
              </a:rPr>
              <a:t>modifikovaná fuzzy množina</a:t>
            </a:r>
            <a:endParaRPr lang="cs-CZ" b="0" dirty="0">
              <a:effectLst/>
              <a:latin typeface="+mj-lt"/>
              <a:ea typeface="Times New Roman"/>
            </a:endParaRPr>
          </a:p>
        </p:txBody>
      </p:sp>
      <p:cxnSp>
        <p:nvCxnSpPr>
          <p:cNvPr id="75" name="Přímá spojnice 74"/>
          <p:cNvCxnSpPr/>
          <p:nvPr/>
        </p:nvCxnSpPr>
        <p:spPr>
          <a:xfrm>
            <a:off x="4648120" y="4157343"/>
            <a:ext cx="1847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římá spojnice 75"/>
          <p:cNvCxnSpPr/>
          <p:nvPr/>
        </p:nvCxnSpPr>
        <p:spPr>
          <a:xfrm>
            <a:off x="4670625" y="4394873"/>
            <a:ext cx="18669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58"/>
          <p:cNvSpPr txBox="1">
            <a:spLocks noChangeArrowheads="1"/>
          </p:cNvSpPr>
          <p:nvPr/>
        </p:nvSpPr>
        <p:spPr bwMode="auto">
          <a:xfrm>
            <a:off x="4328715" y="3743452"/>
            <a:ext cx="1358457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1">
                <a:effectLst/>
                <a:latin typeface="+mj-lt"/>
                <a:ea typeface="Calibri"/>
              </a:rPr>
              <a:t>Legenda</a:t>
            </a:r>
            <a:endParaRPr lang="cs-CZ">
              <a:effectLst/>
              <a:latin typeface="+mj-lt"/>
              <a:ea typeface="Times New Roman"/>
            </a:endParaRPr>
          </a:p>
        </p:txBody>
      </p:sp>
      <p:grpSp>
        <p:nvGrpSpPr>
          <p:cNvPr id="50" name="Skupina 49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2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5" name="Zaoblený obdélník 5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6" name="TextovéPole 55"/>
          <p:cNvSpPr txBox="1"/>
          <p:nvPr/>
        </p:nvSpPr>
        <p:spPr>
          <a:xfrm>
            <a:off x="62687" y="219842"/>
            <a:ext cx="386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Jazykové operátory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Operátor dilatace</a:t>
            </a:r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3840813" y="2275268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kde:</a:t>
            </a:r>
          </a:p>
        </p:txBody>
      </p: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21999"/>
              </p:ext>
            </p:extLst>
          </p:nvPr>
        </p:nvGraphicFramePr>
        <p:xfrm>
          <a:off x="4392919" y="2536328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919" y="2536328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46"/>
          <p:cNvSpPr>
            <a:spLocks noChangeArrowheads="1"/>
          </p:cNvSpPr>
          <p:nvPr/>
        </p:nvSpPr>
        <p:spPr bwMode="auto">
          <a:xfrm>
            <a:off x="4663669" y="2469806"/>
            <a:ext cx="4444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fuzzy množina odpovídající původnímu výrazu</a:t>
            </a:r>
          </a:p>
        </p:txBody>
      </p:sp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29261"/>
              </p:ext>
            </p:extLst>
          </p:nvPr>
        </p:nvGraphicFramePr>
        <p:xfrm>
          <a:off x="4386091" y="2864077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12" imgW="190440" imgH="164880" progId="Equation.DSMT4">
                  <p:embed/>
                </p:oleObj>
              </mc:Choice>
              <mc:Fallback>
                <p:oleObj name="Equation" r:id="rId12" imgW="190440" imgH="164880" progId="Equation.DSMT4">
                  <p:embed/>
                  <p:pic>
                    <p:nvPicPr>
                      <p:cNvPr id="64" name="Objek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091" y="2864077"/>
                        <a:ext cx="1905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46"/>
          <p:cNvSpPr>
            <a:spLocks noChangeArrowheads="1"/>
          </p:cNvSpPr>
          <p:nvPr/>
        </p:nvSpPr>
        <p:spPr bwMode="auto">
          <a:xfrm>
            <a:off x="4663668" y="2757838"/>
            <a:ext cx="4444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koeficient závisející na užitém příslovci</a:t>
            </a:r>
          </a:p>
        </p:txBody>
      </p:sp>
      <p:sp>
        <p:nvSpPr>
          <p:cNvPr id="68" name="Rectangle 46"/>
          <p:cNvSpPr>
            <a:spLocks noChangeArrowheads="1"/>
          </p:cNvSpPr>
          <p:nvPr/>
        </p:nvSpPr>
        <p:spPr bwMode="auto">
          <a:xfrm>
            <a:off x="4663667" y="3018438"/>
            <a:ext cx="4444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i="1" dirty="0"/>
              <a:t>např. </a:t>
            </a:r>
            <a:r>
              <a:rPr lang="cs-CZ" altLang="cs-CZ" sz="1600" b="0" dirty="0"/>
              <a:t>pro výraz „více méně“</a:t>
            </a:r>
            <a:r>
              <a:rPr lang="cs-CZ" altLang="cs-CZ" sz="1600" b="0" i="1" dirty="0"/>
              <a:t> je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640800" y="111712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používán pro výrazy zvyšující neurčitost</a:t>
            </a: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40800" y="1700808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matematicky popsán vztahem</a:t>
            </a:r>
          </a:p>
        </p:txBody>
      </p:sp>
      <p:sp>
        <p:nvSpPr>
          <p:cNvPr id="80" name="Zaoblený obdélník 79"/>
          <p:cNvSpPr/>
          <p:nvPr/>
        </p:nvSpPr>
        <p:spPr bwMode="auto">
          <a:xfrm>
            <a:off x="482400" y="183597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Rectangle 38"/>
          <p:cNvSpPr>
            <a:spLocks noChangeArrowheads="1"/>
          </p:cNvSpPr>
          <p:nvPr/>
        </p:nvSpPr>
        <p:spPr bwMode="auto">
          <a:xfrm>
            <a:off x="640800" y="1353717"/>
            <a:ext cx="5782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/>
              <a:t>např. </a:t>
            </a:r>
            <a:r>
              <a:rPr lang="cs-CZ" altLang="cs-CZ" sz="1600" i="1" dirty="0"/>
              <a:t>více méně</a:t>
            </a:r>
            <a:r>
              <a:rPr lang="cs-CZ" altLang="cs-CZ" sz="1600" b="0" i="1" dirty="0"/>
              <a:t>,</a:t>
            </a:r>
            <a:r>
              <a:rPr lang="cs-CZ" altLang="cs-CZ" sz="1600" i="1" dirty="0"/>
              <a:t> zhruba</a:t>
            </a:r>
            <a:r>
              <a:rPr lang="cs-CZ" altLang="cs-CZ" sz="1600" b="0" i="1" dirty="0"/>
              <a:t>, …</a:t>
            </a:r>
            <a:endParaRPr lang="cs-CZ" alt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208486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3" grpId="0"/>
      <p:bldP spid="65" grpId="0"/>
      <p:bldP spid="72" grpId="0" animBg="1"/>
      <p:bldP spid="73" grpId="0"/>
      <p:bldP spid="74" grpId="0"/>
      <p:bldP spid="77" grpId="0"/>
      <p:bldP spid="60" grpId="0"/>
      <p:bldP spid="62" grpId="0"/>
      <p:bldP spid="66" grpId="0"/>
      <p:bldP spid="68" grpId="0"/>
      <p:bldP spid="70" grpId="0"/>
      <p:bldP spid="78" grpId="0" animBg="1"/>
      <p:bldP spid="79" grpId="0"/>
      <p:bldP spid="80" grpId="0" animBg="1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838650"/>
              </p:ext>
            </p:extLst>
          </p:nvPr>
        </p:nvGraphicFramePr>
        <p:xfrm>
          <a:off x="1440000" y="1916832"/>
          <a:ext cx="525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4" imgW="5257800" imgH="761760" progId="Equation.DSMT4">
                  <p:embed/>
                </p:oleObj>
              </mc:Choice>
              <mc:Fallback>
                <p:oleObj name="Equation" r:id="rId4" imgW="5257800" imgH="7617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00" y="1916832"/>
                        <a:ext cx="525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Line 603"/>
          <p:cNvCxnSpPr/>
          <p:nvPr/>
        </p:nvCxnSpPr>
        <p:spPr bwMode="auto">
          <a:xfrm flipV="1">
            <a:off x="2521608" y="3193777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Line 604"/>
          <p:cNvCxnSpPr/>
          <p:nvPr/>
        </p:nvCxnSpPr>
        <p:spPr bwMode="auto">
          <a:xfrm>
            <a:off x="2523513" y="3852907"/>
            <a:ext cx="13709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605"/>
              <p:cNvSpPr txBox="1">
                <a:spLocks noChangeArrowheads="1"/>
              </p:cNvSpPr>
              <p:nvPr/>
            </p:nvSpPr>
            <p:spPr bwMode="auto">
              <a:xfrm>
                <a:off x="3663338" y="3824332"/>
                <a:ext cx="342265" cy="342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 Box 6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3338" y="3824332"/>
                <a:ext cx="342265" cy="3422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606"/>
              <p:cNvSpPr txBox="1">
                <a:spLocks noChangeArrowheads="1"/>
              </p:cNvSpPr>
              <p:nvPr/>
            </p:nvSpPr>
            <p:spPr bwMode="auto">
              <a:xfrm>
                <a:off x="1991832" y="2996952"/>
                <a:ext cx="474980" cy="34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𝜇</m:t>
                      </m:r>
                      <m:d>
                        <m:d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8" name="Text Box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832" y="2996952"/>
                <a:ext cx="474980" cy="341630"/>
              </a:xfrm>
              <a:prstGeom prst="rect">
                <a:avLst/>
              </a:prstGeom>
              <a:blipFill rotWithShape="1">
                <a:blip r:embed="rId7"/>
                <a:stretch>
                  <a:fillRect b="-17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Line 609"/>
          <p:cNvCxnSpPr/>
          <p:nvPr/>
        </p:nvCxnSpPr>
        <p:spPr bwMode="auto">
          <a:xfrm rot="18900000">
            <a:off x="2612413" y="3625577"/>
            <a:ext cx="647065" cy="6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10"/>
          <p:cNvCxnSpPr>
            <a:cxnSpLocks noChangeShapeType="1"/>
          </p:cNvCxnSpPr>
          <p:nvPr/>
        </p:nvCxnSpPr>
        <p:spPr bwMode="auto">
          <a:xfrm rot="16200000">
            <a:off x="2705123" y="3399517"/>
            <a:ext cx="456565" cy="457835"/>
          </a:xfrm>
          <a:prstGeom prst="curvedConnector5">
            <a:avLst>
              <a:gd name="adj1" fmla="val 3190"/>
              <a:gd name="adj2" fmla="val 48889"/>
              <a:gd name="adj3" fmla="val 9694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612"/>
          <p:cNvCxnSpPr/>
          <p:nvPr/>
        </p:nvCxnSpPr>
        <p:spPr bwMode="auto">
          <a:xfrm rot="2700000" flipV="1">
            <a:off x="3063898" y="3625577"/>
            <a:ext cx="647065" cy="6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Přímá spojnice 44"/>
          <p:cNvCxnSpPr/>
          <p:nvPr/>
        </p:nvCxnSpPr>
        <p:spPr>
          <a:xfrm flipH="1" flipV="1">
            <a:off x="2523513" y="3850367"/>
            <a:ext cx="2159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45"/>
          <p:cNvCxnSpPr/>
          <p:nvPr/>
        </p:nvCxnSpPr>
        <p:spPr>
          <a:xfrm flipH="1" flipV="1">
            <a:off x="3618888" y="3849732"/>
            <a:ext cx="17970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610"/>
          <p:cNvCxnSpPr>
            <a:cxnSpLocks noChangeShapeType="1"/>
          </p:cNvCxnSpPr>
          <p:nvPr/>
        </p:nvCxnSpPr>
        <p:spPr bwMode="auto">
          <a:xfrm rot="5400000" flipH="1">
            <a:off x="3164228" y="3399517"/>
            <a:ext cx="456565" cy="457835"/>
          </a:xfrm>
          <a:prstGeom prst="curvedConnector5">
            <a:avLst>
              <a:gd name="adj1" fmla="val 3190"/>
              <a:gd name="adj2" fmla="val 48889"/>
              <a:gd name="adj3" fmla="val 9694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637"/>
          <p:cNvSpPr txBox="1">
            <a:spLocks noChangeArrowheads="1"/>
          </p:cNvSpPr>
          <p:nvPr/>
        </p:nvSpPr>
        <p:spPr bwMode="auto">
          <a:xfrm>
            <a:off x="2266338" y="3282996"/>
            <a:ext cx="227965" cy="2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1</a:t>
            </a:r>
          </a:p>
        </p:txBody>
      </p:sp>
      <p:sp>
        <p:nvSpPr>
          <p:cNvPr id="49" name="Text Box 637"/>
          <p:cNvSpPr txBox="1">
            <a:spLocks noChangeArrowheads="1"/>
          </p:cNvSpPr>
          <p:nvPr/>
        </p:nvSpPr>
        <p:spPr bwMode="auto">
          <a:xfrm>
            <a:off x="2269513" y="3747498"/>
            <a:ext cx="227965" cy="2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0</a:t>
            </a:r>
          </a:p>
        </p:txBody>
      </p:sp>
      <p:cxnSp>
        <p:nvCxnSpPr>
          <p:cNvPr id="50" name="Přímá spojnice 49"/>
          <p:cNvCxnSpPr/>
          <p:nvPr/>
        </p:nvCxnSpPr>
        <p:spPr>
          <a:xfrm>
            <a:off x="2538753" y="3628117"/>
            <a:ext cx="125984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637"/>
          <p:cNvSpPr txBox="1">
            <a:spLocks noChangeArrowheads="1"/>
          </p:cNvSpPr>
          <p:nvPr/>
        </p:nvSpPr>
        <p:spPr bwMode="auto">
          <a:xfrm>
            <a:off x="2106772" y="3516359"/>
            <a:ext cx="387531" cy="2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r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0,5</a:t>
            </a:r>
          </a:p>
        </p:txBody>
      </p:sp>
      <p:cxnSp>
        <p:nvCxnSpPr>
          <p:cNvPr id="52" name="Přímá spojnice 51"/>
          <p:cNvCxnSpPr/>
          <p:nvPr/>
        </p:nvCxnSpPr>
        <p:spPr>
          <a:xfrm>
            <a:off x="2521608" y="3400787"/>
            <a:ext cx="125984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357"/>
          <p:cNvSpPr txBox="1">
            <a:spLocks noChangeArrowheads="1"/>
          </p:cNvSpPr>
          <p:nvPr/>
        </p:nvSpPr>
        <p:spPr bwMode="auto">
          <a:xfrm>
            <a:off x="4361734" y="3068960"/>
            <a:ext cx="3351186" cy="8827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1">
                <a:effectLst/>
                <a:latin typeface="Times New Roman"/>
                <a:ea typeface="Times New Roman"/>
              </a:rPr>
              <a:t> </a:t>
            </a:r>
            <a:endParaRPr lang="cs-CZ" sz="1200">
              <a:effectLst/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Calibri"/>
              </a:rPr>
              <a:t> </a:t>
            </a:r>
            <a:endParaRPr lang="cs-CZ" sz="1200">
              <a:effectLst/>
              <a:latin typeface="Times New Roman"/>
              <a:ea typeface="Times New Roman"/>
            </a:endParaRPr>
          </a:p>
        </p:txBody>
      </p:sp>
      <p:sp>
        <p:nvSpPr>
          <p:cNvPr id="54" name="Text Box 358"/>
          <p:cNvSpPr txBox="1">
            <a:spLocks noChangeArrowheads="1"/>
          </p:cNvSpPr>
          <p:nvPr/>
        </p:nvSpPr>
        <p:spPr bwMode="auto">
          <a:xfrm>
            <a:off x="4882688" y="3318939"/>
            <a:ext cx="2525056" cy="2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+mj-lt"/>
                <a:ea typeface="Calibri"/>
              </a:rPr>
              <a:t>původní fuzzy množina</a:t>
            </a:r>
            <a:endParaRPr lang="cs-CZ" b="0" dirty="0">
              <a:effectLst/>
              <a:latin typeface="+mj-lt"/>
              <a:ea typeface="Times New Roman"/>
            </a:endParaRPr>
          </a:p>
        </p:txBody>
      </p:sp>
      <p:sp>
        <p:nvSpPr>
          <p:cNvPr id="55" name="Text Box 360"/>
          <p:cNvSpPr txBox="1">
            <a:spLocks noChangeArrowheads="1"/>
          </p:cNvSpPr>
          <p:nvPr/>
        </p:nvSpPr>
        <p:spPr bwMode="auto">
          <a:xfrm>
            <a:off x="4888302" y="3547706"/>
            <a:ext cx="292405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+mj-lt"/>
                <a:ea typeface="Calibri"/>
              </a:rPr>
              <a:t>modifikovaná fuzzy množina</a:t>
            </a:r>
            <a:endParaRPr lang="cs-CZ" b="0" dirty="0">
              <a:effectLst/>
              <a:latin typeface="+mj-lt"/>
              <a:ea typeface="Times New Roman"/>
            </a:endParaRPr>
          </a:p>
        </p:txBody>
      </p:sp>
      <p:cxnSp>
        <p:nvCxnSpPr>
          <p:cNvPr id="56" name="Přímá spojnice 55"/>
          <p:cNvCxnSpPr/>
          <p:nvPr/>
        </p:nvCxnSpPr>
        <p:spPr>
          <a:xfrm>
            <a:off x="4657644" y="3484166"/>
            <a:ext cx="1847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/>
          <p:cNvCxnSpPr/>
          <p:nvPr/>
        </p:nvCxnSpPr>
        <p:spPr>
          <a:xfrm>
            <a:off x="4680149" y="3721696"/>
            <a:ext cx="18669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58"/>
          <p:cNvSpPr txBox="1">
            <a:spLocks noChangeArrowheads="1"/>
          </p:cNvSpPr>
          <p:nvPr/>
        </p:nvSpPr>
        <p:spPr bwMode="auto">
          <a:xfrm>
            <a:off x="4338239" y="3070275"/>
            <a:ext cx="1358457" cy="2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1">
                <a:effectLst/>
                <a:latin typeface="+mj-lt"/>
                <a:ea typeface="Calibri"/>
              </a:rPr>
              <a:t>Legenda</a:t>
            </a:r>
            <a:endParaRPr lang="cs-CZ">
              <a:effectLst/>
              <a:latin typeface="+mj-lt"/>
              <a:ea typeface="Times New Roman"/>
            </a:endParaRPr>
          </a:p>
        </p:txBody>
      </p:sp>
      <p:grpSp>
        <p:nvGrpSpPr>
          <p:cNvPr id="61" name="Skupina 6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3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64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6" name="Zaoblený obdélník 65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7" name="TextovéPole 66"/>
          <p:cNvSpPr txBox="1"/>
          <p:nvPr/>
        </p:nvSpPr>
        <p:spPr>
          <a:xfrm>
            <a:off x="62687" y="219842"/>
            <a:ext cx="386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Jazykové operátory</a:t>
            </a: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Operátor zvýšení kontrastu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640800" y="111712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používán pro výrazy typu </a:t>
            </a:r>
            <a:r>
              <a:rPr lang="cs-CZ" altLang="cs-CZ" dirty="0"/>
              <a:t>jednoznačně</a:t>
            </a:r>
            <a:r>
              <a:rPr lang="cs-CZ" altLang="cs-CZ" b="0" dirty="0"/>
              <a:t>,</a:t>
            </a:r>
            <a:r>
              <a:rPr lang="cs-CZ" altLang="cs-CZ" dirty="0"/>
              <a:t> rozhodně</a:t>
            </a:r>
            <a:r>
              <a:rPr lang="cs-CZ" altLang="cs-CZ" b="0" dirty="0"/>
              <a:t>, </a:t>
            </a:r>
            <a:r>
              <a:rPr lang="cs-CZ" altLang="cs-CZ" dirty="0"/>
              <a:t>určitě</a:t>
            </a:r>
            <a:r>
              <a:rPr lang="cs-CZ" altLang="cs-CZ" b="0" dirty="0"/>
              <a:t>, …</a:t>
            </a:r>
            <a:endParaRPr lang="cs-CZ" altLang="cs-CZ" dirty="0"/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640800" y="1434262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matematicky popsán vztahem</a:t>
            </a: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482400" y="156943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06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8" grpId="0"/>
      <p:bldP spid="49" grpId="0"/>
      <p:bldP spid="51" grpId="0"/>
      <p:bldP spid="53" grpId="0" animBg="1"/>
      <p:bldP spid="54" grpId="0"/>
      <p:bldP spid="55" grpId="0"/>
      <p:bldP spid="58" grpId="0"/>
      <p:bldP spid="75" grpId="0"/>
      <p:bldP spid="76" grpId="0" animBg="1"/>
      <p:bldP spid="77" grpId="0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7040"/>
              </p:ext>
            </p:extLst>
          </p:nvPr>
        </p:nvGraphicFramePr>
        <p:xfrm>
          <a:off x="2627784" y="1916832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3657600" imgH="457200" progId="Equation.DSMT4">
                  <p:embed/>
                </p:oleObj>
              </mc:Choice>
              <mc:Fallback>
                <p:oleObj name="Equation" r:id="rId4" imgW="3657600" imgH="4572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916832"/>
                        <a:ext cx="365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1" name="Zaoblený obdélník 2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62687" y="219842"/>
            <a:ext cx="3860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Jazykové operátory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Vícenásobné užití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40800" y="111712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operátory lze aplikovat několikrát po sobě</a:t>
            </a:r>
            <a:endParaRPr lang="cs-CZ" altLang="cs-CZ" dirty="0"/>
          </a:p>
        </p:txBody>
      </p:sp>
      <p:sp>
        <p:nvSpPr>
          <p:cNvPr id="27" name="Zaoblený obdélník 26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40800" y="1484784"/>
            <a:ext cx="57604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lze takto vyjádřit výrazy typy „</a:t>
            </a:r>
            <a:r>
              <a:rPr lang="cs-CZ" altLang="cs-CZ" dirty="0"/>
              <a:t>velmi </a:t>
            </a:r>
            <a:r>
              <a:rPr lang="cs-CZ" altLang="cs-CZ" dirty="0" err="1"/>
              <a:t>velmi</a:t>
            </a:r>
            <a:r>
              <a:rPr lang="cs-CZ" altLang="cs-CZ" dirty="0"/>
              <a:t> malý</a:t>
            </a:r>
            <a:r>
              <a:rPr lang="cs-CZ" altLang="cs-CZ" b="0" dirty="0"/>
              <a:t>“</a:t>
            </a:r>
            <a:endParaRPr lang="cs-CZ" altLang="cs-CZ" dirty="0"/>
          </a:p>
        </p:txBody>
      </p:sp>
      <p:sp>
        <p:nvSpPr>
          <p:cNvPr id="31" name="Zaoblený obdélník 30"/>
          <p:cNvSpPr/>
          <p:nvPr/>
        </p:nvSpPr>
        <p:spPr bwMode="auto">
          <a:xfrm>
            <a:off x="482400" y="161995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52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30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4268347" y="1916832"/>
            <a:ext cx="23407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fuzzy logické systémy</a:t>
            </a:r>
          </a:p>
        </p:txBody>
      </p:sp>
      <p:sp>
        <p:nvSpPr>
          <p:cNvPr id="3" name="Šipka doprava 2"/>
          <p:cNvSpPr/>
          <p:nvPr/>
        </p:nvSpPr>
        <p:spPr bwMode="auto">
          <a:xfrm>
            <a:off x="2555776" y="2001785"/>
            <a:ext cx="1296045" cy="179596"/>
          </a:xfrm>
          <a:prstGeom prst="rightArrow">
            <a:avLst/>
          </a:prstGeom>
          <a:solidFill>
            <a:srgbClr val="A5002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>
              <a:solidFill>
                <a:srgbClr val="00B0F0"/>
              </a:solidFill>
            </a:endParaRPr>
          </a:p>
        </p:txBody>
      </p:sp>
      <p:cxnSp>
        <p:nvCxnSpPr>
          <p:cNvPr id="6" name="Přímá spojnice se šipkou 5"/>
          <p:cNvCxnSpPr>
            <a:stCxn id="97" idx="2"/>
          </p:cNvCxnSpPr>
          <p:nvPr/>
        </p:nvCxnSpPr>
        <p:spPr bwMode="auto">
          <a:xfrm flipH="1">
            <a:off x="2743869" y="2255386"/>
            <a:ext cx="2694831" cy="8547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Přímá spojnice se šipkou 7"/>
          <p:cNvCxnSpPr>
            <a:stCxn id="97" idx="2"/>
          </p:cNvCxnSpPr>
          <p:nvPr/>
        </p:nvCxnSpPr>
        <p:spPr bwMode="auto">
          <a:xfrm flipH="1">
            <a:off x="3203799" y="2255386"/>
            <a:ext cx="2234901" cy="29401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Přímá spojnice se šipkou 9"/>
          <p:cNvCxnSpPr>
            <a:stCxn id="97" idx="2"/>
          </p:cNvCxnSpPr>
          <p:nvPr/>
        </p:nvCxnSpPr>
        <p:spPr bwMode="auto">
          <a:xfrm flipH="1">
            <a:off x="2555777" y="2255386"/>
            <a:ext cx="2882923" cy="28318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4"/>
          <p:cNvSpPr>
            <a:spLocks noChangeArrowheads="1"/>
          </p:cNvSpPr>
          <p:nvPr/>
        </p:nvSpPr>
        <p:spPr bwMode="auto">
          <a:xfrm>
            <a:off x="640800" y="111712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 matematice</a:t>
            </a:r>
          </a:p>
        </p:txBody>
      </p:sp>
      <p:grpSp>
        <p:nvGrpSpPr>
          <p:cNvPr id="113" name="Skupina 112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14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15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16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1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8" name="Zaoblený obdélník 11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9" name="TextovéPole 118"/>
          <p:cNvSpPr txBox="1"/>
          <p:nvPr/>
        </p:nvSpPr>
        <p:spPr>
          <a:xfrm>
            <a:off x="62687" y="219842"/>
            <a:ext cx="5356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Aplikace teorie fuzzy množin</a:t>
            </a:r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Rectangle 14"/>
          <p:cNvSpPr>
            <a:spLocks noChangeArrowheads="1"/>
          </p:cNvSpPr>
          <p:nvPr/>
        </p:nvSpPr>
        <p:spPr bwMode="auto">
          <a:xfrm>
            <a:off x="640800" y="2367168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 algoritmech</a:t>
            </a:r>
          </a:p>
        </p:txBody>
      </p:sp>
      <p:sp>
        <p:nvSpPr>
          <p:cNvPr id="131" name="Zaoblený obdélník 130"/>
          <p:cNvSpPr/>
          <p:nvPr/>
        </p:nvSpPr>
        <p:spPr bwMode="auto">
          <a:xfrm>
            <a:off x="482400" y="25023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Rectangle 14"/>
          <p:cNvSpPr>
            <a:spLocks noChangeArrowheads="1"/>
          </p:cNvSpPr>
          <p:nvPr/>
        </p:nvSpPr>
        <p:spPr bwMode="auto">
          <a:xfrm>
            <a:off x="1101600" y="2655200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shluková analýza</a:t>
            </a:r>
          </a:p>
        </p:txBody>
      </p:sp>
      <p:sp>
        <p:nvSpPr>
          <p:cNvPr id="133" name="Zaoblený obdélník 132"/>
          <p:cNvSpPr/>
          <p:nvPr/>
        </p:nvSpPr>
        <p:spPr bwMode="auto">
          <a:xfrm>
            <a:off x="943200" y="277848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1101600" y="2923180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klasifikace</a:t>
            </a:r>
          </a:p>
        </p:txBody>
      </p:sp>
      <p:sp>
        <p:nvSpPr>
          <p:cNvPr id="135" name="Zaoblený obdélník 134"/>
          <p:cNvSpPr/>
          <p:nvPr/>
        </p:nvSpPr>
        <p:spPr bwMode="auto">
          <a:xfrm>
            <a:off x="943200" y="306512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1101600" y="3200783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lineární programování</a:t>
            </a:r>
          </a:p>
        </p:txBody>
      </p:sp>
      <p:sp>
        <p:nvSpPr>
          <p:cNvPr id="137" name="Zaoblený obdélník 136"/>
          <p:cNvSpPr/>
          <p:nvPr/>
        </p:nvSpPr>
        <p:spPr bwMode="auto">
          <a:xfrm>
            <a:off x="943200" y="334272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8" name="Rectangle 14"/>
          <p:cNvSpPr>
            <a:spLocks noChangeArrowheads="1"/>
          </p:cNvSpPr>
          <p:nvPr/>
        </p:nvSpPr>
        <p:spPr bwMode="auto">
          <a:xfrm>
            <a:off x="1101600" y="3489479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dynamické programování</a:t>
            </a: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943200" y="362666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0" name="Rectangle 14"/>
          <p:cNvSpPr>
            <a:spLocks noChangeArrowheads="1"/>
          </p:cNvSpPr>
          <p:nvPr/>
        </p:nvSpPr>
        <p:spPr bwMode="auto">
          <a:xfrm>
            <a:off x="1101600" y="1359056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topologie</a:t>
            </a:r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943200" y="14823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1101600" y="1627036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grafy</a:t>
            </a:r>
          </a:p>
        </p:txBody>
      </p:sp>
      <p:sp>
        <p:nvSpPr>
          <p:cNvPr id="143" name="Zaoblený obdélník 142"/>
          <p:cNvSpPr/>
          <p:nvPr/>
        </p:nvSpPr>
        <p:spPr bwMode="auto">
          <a:xfrm>
            <a:off x="943200" y="17689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4" name="Rectangle 14"/>
          <p:cNvSpPr>
            <a:spLocks noChangeArrowheads="1"/>
          </p:cNvSpPr>
          <p:nvPr/>
        </p:nvSpPr>
        <p:spPr bwMode="auto">
          <a:xfrm>
            <a:off x="1101600" y="1904639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logika</a:t>
            </a:r>
          </a:p>
        </p:txBody>
      </p:sp>
      <p:sp>
        <p:nvSpPr>
          <p:cNvPr id="145" name="Zaoblený obdélník 144"/>
          <p:cNvSpPr/>
          <p:nvPr/>
        </p:nvSpPr>
        <p:spPr bwMode="auto">
          <a:xfrm>
            <a:off x="943200" y="204658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8" name="Rectangle 14"/>
          <p:cNvSpPr>
            <a:spLocks noChangeArrowheads="1"/>
          </p:cNvSpPr>
          <p:nvPr/>
        </p:nvSpPr>
        <p:spPr bwMode="auto">
          <a:xfrm>
            <a:off x="640800" y="4361906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reálných problémech</a:t>
            </a:r>
          </a:p>
        </p:txBody>
      </p:sp>
      <p:sp>
        <p:nvSpPr>
          <p:cNvPr id="149" name="Zaoblený obdélník 148"/>
          <p:cNvSpPr/>
          <p:nvPr/>
        </p:nvSpPr>
        <p:spPr bwMode="auto">
          <a:xfrm>
            <a:off x="482400" y="449707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1101600" y="4649938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operační výzkum</a:t>
            </a:r>
          </a:p>
        </p:txBody>
      </p:sp>
      <p:sp>
        <p:nvSpPr>
          <p:cNvPr id="151" name="Zaoblený obdélník 150"/>
          <p:cNvSpPr/>
          <p:nvPr/>
        </p:nvSpPr>
        <p:spPr bwMode="auto">
          <a:xfrm>
            <a:off x="943200" y="47732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1101600" y="4913736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regulace </a:t>
            </a:r>
          </a:p>
        </p:txBody>
      </p:sp>
      <p:sp>
        <p:nvSpPr>
          <p:cNvPr id="153" name="Zaoblený obdélník 152"/>
          <p:cNvSpPr/>
          <p:nvPr/>
        </p:nvSpPr>
        <p:spPr bwMode="auto">
          <a:xfrm>
            <a:off x="943200" y="504100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4" name="Rectangle 14"/>
          <p:cNvSpPr>
            <a:spLocks noChangeArrowheads="1"/>
          </p:cNvSpPr>
          <p:nvPr/>
        </p:nvSpPr>
        <p:spPr bwMode="auto">
          <a:xfrm>
            <a:off x="1101600" y="5195521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expertní systémy</a:t>
            </a:r>
          </a:p>
        </p:txBody>
      </p:sp>
      <p:sp>
        <p:nvSpPr>
          <p:cNvPr id="155" name="Zaoblený obdélník 154"/>
          <p:cNvSpPr/>
          <p:nvPr/>
        </p:nvSpPr>
        <p:spPr bwMode="auto">
          <a:xfrm>
            <a:off x="943200" y="531861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Rectangle 14"/>
          <p:cNvSpPr>
            <a:spLocks noChangeArrowheads="1"/>
          </p:cNvSpPr>
          <p:nvPr/>
        </p:nvSpPr>
        <p:spPr bwMode="auto">
          <a:xfrm>
            <a:off x="640800" y="3951344"/>
            <a:ext cx="36000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ve standardních modelech</a:t>
            </a:r>
          </a:p>
        </p:txBody>
      </p:sp>
      <p:sp>
        <p:nvSpPr>
          <p:cNvPr id="159" name="Zaoblený obdélník 158"/>
          <p:cNvSpPr/>
          <p:nvPr/>
        </p:nvSpPr>
        <p:spPr bwMode="auto">
          <a:xfrm>
            <a:off x="482400" y="408651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3" grpId="0" animBg="1"/>
      <p:bldP spid="109" grpId="0"/>
      <p:bldP spid="121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/>
      <p:bldP spid="137" grpId="0" animBg="1"/>
      <p:bldP spid="138" grpId="0"/>
      <p:bldP spid="139" grpId="0" animBg="1"/>
      <p:bldP spid="140" grpId="0"/>
      <p:bldP spid="141" grpId="0" animBg="1"/>
      <p:bldP spid="142" grpId="0"/>
      <p:bldP spid="143" grpId="0" animBg="1"/>
      <p:bldP spid="144" grpId="0"/>
      <p:bldP spid="145" grpId="0" animBg="1"/>
      <p:bldP spid="148" grpId="0"/>
      <p:bldP spid="149" grpId="0" animBg="1"/>
      <p:bldP spid="150" grpId="0"/>
      <p:bldP spid="151" grpId="0" animBg="1"/>
      <p:bldP spid="152" grpId="0"/>
      <p:bldP spid="153" grpId="0" animBg="1"/>
      <p:bldP spid="154" grpId="0"/>
      <p:bldP spid="155" grpId="0" animBg="1"/>
      <p:bldP spid="158" grpId="0"/>
      <p:bldP spid="1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8879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Základní Matematický aparát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961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logika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6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6"/>
          <p:cNvSpPr>
            <a:spLocks noChangeArrowheads="1"/>
          </p:cNvSpPr>
          <p:nvPr/>
        </p:nvSpPr>
        <p:spPr bwMode="auto">
          <a:xfrm>
            <a:off x="640800" y="1351432"/>
            <a:ext cx="7363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i="1" dirty="0"/>
              <a:t>liší se pojetím pravdivosti, rozsahem mat. aparátu či definicí proměnných</a:t>
            </a:r>
            <a:endParaRPr lang="cs-CZ" altLang="cs-CZ" sz="1600" i="1" dirty="0"/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640800" y="2298818"/>
            <a:ext cx="8316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i="1" dirty="0"/>
              <a:t>definovány pomocí pravdivostních tabulek</a:t>
            </a:r>
            <a:endParaRPr lang="cs-CZ" altLang="cs-CZ" sz="1600" i="1" dirty="0"/>
          </a:p>
        </p:txBody>
      </p:sp>
      <p:sp>
        <p:nvSpPr>
          <p:cNvPr id="34" name="Rectangle 46"/>
          <p:cNvSpPr>
            <a:spLocks noChangeArrowheads="1"/>
          </p:cNvSpPr>
          <p:nvPr/>
        </p:nvSpPr>
        <p:spPr bwMode="auto">
          <a:xfrm>
            <a:off x="0" y="3033826"/>
            <a:ext cx="9143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>
                <a:solidFill>
                  <a:srgbClr val="00B0F0"/>
                </a:solidFill>
              </a:rPr>
              <a:t>Pravdivostní tabulka nejznámějších logických spojek</a:t>
            </a: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44509"/>
              </p:ext>
            </p:extLst>
          </p:nvPr>
        </p:nvGraphicFramePr>
        <p:xfrm>
          <a:off x="2484224" y="3408784"/>
          <a:ext cx="41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</a:t>
                      </a: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</a:t>
                      </a: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B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</a:t>
                      </a: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B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</a:t>
                      </a: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B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</a:t>
                      </a: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B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" name="Skupina 3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3" name="Zaoblený obdélník 4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62687" y="219842"/>
            <a:ext cx="460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Fuzzy logika </a:t>
            </a:r>
            <a:r>
              <a:rPr lang="cs-CZ" sz="1400" cap="all" dirty="0">
                <a:solidFill>
                  <a:schemeClr val="bg1"/>
                </a:solidFill>
              </a:rPr>
              <a:t>Matematický aparát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Dvouhodnotová logika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40800" y="1117120"/>
            <a:ext cx="666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existuje několik variant, např. Booleovská, výroková,</a:t>
            </a:r>
            <a:r>
              <a:rPr lang="cs-CZ" b="0" dirty="0"/>
              <a:t> predikátová, …</a:t>
            </a:r>
            <a:endParaRPr lang="cs-CZ" altLang="cs-CZ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40800" y="2051704"/>
            <a:ext cx="6091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práci s proměnnými definovány operátory – </a:t>
            </a:r>
            <a:r>
              <a:rPr lang="cs-CZ" altLang="cs-CZ" dirty="0"/>
              <a:t>logické spojky</a:t>
            </a:r>
          </a:p>
        </p:txBody>
      </p:sp>
      <p:sp>
        <p:nvSpPr>
          <p:cNvPr id="49" name="Zaoblený obdélník 48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40800" y="1700808"/>
            <a:ext cx="84997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všechny pracují jen se dvěma možnými stavy proměnných</a:t>
            </a:r>
            <a:r>
              <a:rPr lang="en-US" altLang="cs-CZ" b="0" dirty="0"/>
              <a:t>; </a:t>
            </a:r>
            <a:r>
              <a:rPr lang="cs-CZ" altLang="cs-CZ" dirty="0"/>
              <a:t>pravda</a:t>
            </a:r>
            <a:r>
              <a:rPr lang="cs-CZ" altLang="cs-CZ" b="0" dirty="0"/>
              <a:t> (1) a </a:t>
            </a:r>
            <a:r>
              <a:rPr lang="cs-CZ" altLang="cs-CZ" dirty="0"/>
              <a:t>nepravda</a:t>
            </a:r>
            <a:r>
              <a:rPr lang="cs-CZ" altLang="cs-CZ" b="0" dirty="0"/>
              <a:t> (0)</a:t>
            </a:r>
            <a:endParaRPr lang="cs-CZ" altLang="cs-CZ" dirty="0"/>
          </a:p>
        </p:txBody>
      </p:sp>
      <p:sp>
        <p:nvSpPr>
          <p:cNvPr id="51" name="Zaoblený obdélník 50"/>
          <p:cNvSpPr/>
          <p:nvPr/>
        </p:nvSpPr>
        <p:spPr bwMode="auto">
          <a:xfrm>
            <a:off x="482400" y="183597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  <p:bldP spid="34" grpId="0"/>
      <p:bldP spid="46" grpId="0"/>
      <p:bldP spid="47" grpId="0" animBg="1"/>
      <p:bldP spid="48" grpId="0"/>
      <p:bldP spid="49" grpId="0" animBg="1"/>
      <p:bldP spid="50" grpId="0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640800" y="4616560"/>
            <a:ext cx="8316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i="1" dirty="0"/>
              <a:t>zbylé spojky odvozeny pomocí pravdivostních tabulek</a:t>
            </a:r>
            <a:endParaRPr lang="cs-CZ" altLang="cs-CZ" sz="1600" i="1" dirty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60720"/>
              </p:ext>
            </p:extLst>
          </p:nvPr>
        </p:nvGraphicFramePr>
        <p:xfrm>
          <a:off x="2306637" y="1700808"/>
          <a:ext cx="442560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Název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Značení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Slovní vyjádření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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pravda,</a:t>
                      </a:r>
                      <a:r>
                        <a:rPr lang="cs-CZ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že …</a:t>
                      </a:r>
                      <a:endParaRPr lang="cs-CZ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Konjunkce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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a 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Disjunkce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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…, nebo 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Implikace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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…, pak …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Ekvivalence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</a:t>
                      </a:r>
                      <a:endParaRPr lang="cs-CZ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právě</a:t>
                      </a:r>
                      <a:r>
                        <a:rPr lang="cs-CZ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tehdy, když …</a:t>
                      </a:r>
                      <a:endParaRPr lang="cs-CZ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Skupina 1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5" name="Zaoblený obdélník 2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TextovéPole 25"/>
          <p:cNvSpPr txBox="1"/>
          <p:nvPr/>
        </p:nvSpPr>
        <p:spPr>
          <a:xfrm>
            <a:off x="62687" y="219842"/>
            <a:ext cx="540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Matematický aparát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Dvouhodnotová logika</a:t>
            </a: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0" y="1340768"/>
            <a:ext cx="9143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>
                <a:solidFill>
                  <a:srgbClr val="00B0F0"/>
                </a:solidFill>
              </a:rPr>
              <a:t>Slovní vyjádření vybraných logických spojek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3996980"/>
            <a:ext cx="666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takto rozsáhlý systém logických spojek není nutný</a:t>
            </a:r>
            <a:endParaRPr lang="cs-CZ" altLang="cs-CZ" dirty="0"/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413214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40800" y="4365104"/>
            <a:ext cx="84997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úplný systém logických spojek lze vytvořit pomocí negace a libovolné ze spojek 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,  a </a:t>
            </a:r>
            <a:r>
              <a:rPr lang="cs-CZ" altLang="cs-CZ" b="0" dirty="0"/>
              <a:t> </a:t>
            </a:r>
            <a:endParaRPr lang="cs-CZ" altLang="cs-CZ" dirty="0"/>
          </a:p>
        </p:txBody>
      </p:sp>
      <p:sp>
        <p:nvSpPr>
          <p:cNvPr id="39" name="Zaoblený obdélník 38"/>
          <p:cNvSpPr/>
          <p:nvPr/>
        </p:nvSpPr>
        <p:spPr bwMode="auto">
          <a:xfrm>
            <a:off x="482400" y="45002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83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5" grpId="0" animBg="1"/>
      <p:bldP spid="38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ulk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24931"/>
              </p:ext>
            </p:extLst>
          </p:nvPr>
        </p:nvGraphicFramePr>
        <p:xfrm>
          <a:off x="2167136" y="3211974"/>
          <a:ext cx="4860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Klasická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logika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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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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 logika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-norma</a:t>
                      </a:r>
                      <a:endParaRPr lang="cs-CZ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s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-norma</a:t>
                      </a:r>
                      <a:endParaRPr lang="cs-CZ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 negace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Skupina 2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5" name="Zaoblený obdélník 4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6" name="TextovéPole 45"/>
          <p:cNvSpPr txBox="1"/>
          <p:nvPr/>
        </p:nvSpPr>
        <p:spPr>
          <a:xfrm>
            <a:off x="62687" y="219842"/>
            <a:ext cx="540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Matematický aparát</a:t>
            </a: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Fuzzy logika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640800" y="1351432"/>
            <a:ext cx="7363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i="1" dirty="0"/>
              <a:t>kde 0 je nepravda a 1 pravda</a:t>
            </a:r>
            <a:endParaRPr lang="cs-CZ" altLang="cs-CZ" sz="1600" i="1" dirty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40800" y="1117120"/>
            <a:ext cx="666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pravdivost lze vyjádřit libovolnou hodnotou z intervalu </a:t>
            </a:r>
            <a:r>
              <a:rPr lang="en-US" altLang="cs-CZ" b="0" dirty="0"/>
              <a:t>&lt;0,1&gt;</a:t>
            </a:r>
            <a:endParaRPr lang="cs-CZ" altLang="cs-CZ" dirty="0"/>
          </a:p>
        </p:txBody>
      </p:sp>
      <p:sp>
        <p:nvSpPr>
          <p:cNvPr id="51" name="Zaoblený obdélník 50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640800" y="2051704"/>
            <a:ext cx="6091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využito ekvivalentních operací v teorii fuzzy množin</a:t>
            </a:r>
            <a:endParaRPr lang="cs-CZ" altLang="cs-CZ" dirty="0"/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482400" y="217744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640800" y="1700808"/>
            <a:ext cx="84997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logické spojky definovány rovněž pomocí pravdivostních tabulek</a:t>
            </a:r>
            <a:endParaRPr lang="cs-CZ" altLang="cs-CZ" dirty="0"/>
          </a:p>
        </p:txBody>
      </p:sp>
      <p:sp>
        <p:nvSpPr>
          <p:cNvPr id="55" name="Zaoblený obdélník 54"/>
          <p:cNvSpPr/>
          <p:nvPr/>
        </p:nvSpPr>
        <p:spPr bwMode="auto">
          <a:xfrm>
            <a:off x="482400" y="182654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0" y="2810101"/>
            <a:ext cx="9143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>
                <a:solidFill>
                  <a:srgbClr val="00B0F0"/>
                </a:solidFill>
              </a:rPr>
              <a:t>Způsob vyjádření logických spojek ve fuzzy logice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640800" y="4170566"/>
            <a:ext cx="747059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teorie fuzzy množin neposkytuje přímý způsob pro vyjádření fuzzy implikace</a:t>
            </a:r>
            <a:endParaRPr lang="cs-CZ" altLang="cs-CZ" dirty="0"/>
          </a:p>
        </p:txBody>
      </p:sp>
      <p:sp>
        <p:nvSpPr>
          <p:cNvPr id="58" name="Zaoblený obdélník 57"/>
          <p:cNvSpPr/>
          <p:nvPr/>
        </p:nvSpPr>
        <p:spPr bwMode="auto">
          <a:xfrm>
            <a:off x="482400" y="42868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4787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implikace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961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logika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3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130094"/>
              </p:ext>
            </p:extLst>
          </p:nvPr>
        </p:nvGraphicFramePr>
        <p:xfrm>
          <a:off x="5078275" y="228394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275" y="2283946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1691679" y="2209666"/>
            <a:ext cx="2664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JESTLIŽE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cs-CZ" altLang="cs-CZ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46"/>
          <p:cNvSpPr>
            <a:spLocks noChangeArrowheads="1"/>
          </p:cNvSpPr>
          <p:nvPr/>
        </p:nvSpPr>
        <p:spPr bwMode="auto">
          <a:xfrm>
            <a:off x="5256075" y="2209920"/>
            <a:ext cx="2994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/>
              <a:t>fuzzy množina definována na</a:t>
            </a:r>
            <a:endParaRPr lang="cs-CZ" altLang="cs-CZ" sz="1600" dirty="0"/>
          </a:p>
        </p:txBody>
      </p:sp>
      <p:sp>
        <p:nvSpPr>
          <p:cNvPr id="67" name="Rectangle 46"/>
          <p:cNvSpPr>
            <a:spLocks noChangeArrowheads="1"/>
          </p:cNvSpPr>
          <p:nvPr/>
        </p:nvSpPr>
        <p:spPr bwMode="auto">
          <a:xfrm>
            <a:off x="5256076" y="2571014"/>
            <a:ext cx="2952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/>
              <a:t>fuzzy množina definována na</a:t>
            </a:r>
            <a:endParaRPr lang="cs-CZ" altLang="cs-CZ" sz="1600" dirty="0"/>
          </a:p>
        </p:txBody>
      </p:sp>
      <p:graphicFrame>
        <p:nvGraphicFramePr>
          <p:cNvPr id="68" name="Objek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330900"/>
              </p:ext>
            </p:extLst>
          </p:nvPr>
        </p:nvGraphicFramePr>
        <p:xfrm>
          <a:off x="5078275" y="2645041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6" imgW="177480" imgH="190440" progId="Equation.DSMT4">
                  <p:embed/>
                </p:oleObj>
              </mc:Choice>
              <mc:Fallback>
                <p:oleObj name="Equation" r:id="rId6" imgW="177480" imgH="190440" progId="Equation.DSMT4">
                  <p:embed/>
                  <p:pic>
                    <p:nvPicPr>
                      <p:cNvPr id="68" name="Objek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275" y="2645041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13544"/>
              </p:ext>
            </p:extLst>
          </p:nvPr>
        </p:nvGraphicFramePr>
        <p:xfrm>
          <a:off x="8032396" y="2290426"/>
          <a:ext cx="520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8" imgW="520560" imgH="203040" progId="Equation.DSMT4">
                  <p:embed/>
                </p:oleObj>
              </mc:Choice>
              <mc:Fallback>
                <p:oleObj name="Equation" r:id="rId8" imgW="520560" imgH="203040" progId="Equation.DSMT4">
                  <p:embed/>
                  <p:pic>
                    <p:nvPicPr>
                      <p:cNvPr id="69" name="Objek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396" y="2290426"/>
                        <a:ext cx="520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k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603760"/>
              </p:ext>
            </p:extLst>
          </p:nvPr>
        </p:nvGraphicFramePr>
        <p:xfrm>
          <a:off x="8066293" y="2619470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10" imgW="482400" imgH="241200" progId="Equation.DSMT4">
                  <p:embed/>
                </p:oleObj>
              </mc:Choice>
              <mc:Fallback>
                <p:oleObj name="Equation" r:id="rId10" imgW="482400" imgH="241200" progId="Equation.DSMT4">
                  <p:embed/>
                  <p:pic>
                    <p:nvPicPr>
                      <p:cNvPr id="70" name="Objek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293" y="2619470"/>
                        <a:ext cx="482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46"/>
          <p:cNvSpPr>
            <a:spLocks noChangeArrowheads="1"/>
          </p:cNvSpPr>
          <p:nvPr/>
        </p:nvSpPr>
        <p:spPr bwMode="auto">
          <a:xfrm>
            <a:off x="1835743" y="2791908"/>
            <a:ext cx="13353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/>
              <a:t>Antecedent</a:t>
            </a:r>
          </a:p>
        </p:txBody>
      </p:sp>
      <p:sp>
        <p:nvSpPr>
          <p:cNvPr id="77" name="Rectangle 46"/>
          <p:cNvSpPr>
            <a:spLocks noChangeArrowheads="1"/>
          </p:cNvSpPr>
          <p:nvPr/>
        </p:nvSpPr>
        <p:spPr bwMode="auto">
          <a:xfrm>
            <a:off x="3370916" y="2836492"/>
            <a:ext cx="13353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/>
              <a:t>Konsekvent</a:t>
            </a:r>
          </a:p>
        </p:txBody>
      </p:sp>
      <p:cxnSp>
        <p:nvCxnSpPr>
          <p:cNvPr id="11" name="Přímá spojnice se šipkou 10"/>
          <p:cNvCxnSpPr>
            <a:stCxn id="77" idx="0"/>
          </p:cNvCxnSpPr>
          <p:nvPr/>
        </p:nvCxnSpPr>
        <p:spPr bwMode="auto">
          <a:xfrm flipH="1" flipV="1">
            <a:off x="3851218" y="2583140"/>
            <a:ext cx="187387" cy="253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8" name="Skupina 7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8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87" name="Zaoblený obdélník 86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8" name="TextovéPole 87"/>
          <p:cNvSpPr txBox="1"/>
          <p:nvPr/>
        </p:nvSpPr>
        <p:spPr>
          <a:xfrm>
            <a:off x="62687" y="219842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Fuzzy implikace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Implikace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40800" y="1117120"/>
            <a:ext cx="666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ve výrokové logice odpovídá výroku</a:t>
            </a:r>
            <a:endParaRPr lang="cs-CZ" altLang="cs-CZ" dirty="0"/>
          </a:p>
        </p:txBody>
      </p:sp>
      <p:sp>
        <p:nvSpPr>
          <p:cNvPr id="97" name="Zaoblený obdélník 96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640800" y="1916832"/>
            <a:ext cx="424988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ve fuzzy logice popsána jako</a:t>
            </a:r>
            <a:endParaRPr lang="cs-CZ" altLang="cs-CZ" dirty="0"/>
          </a:p>
        </p:txBody>
      </p:sp>
      <p:sp>
        <p:nvSpPr>
          <p:cNvPr id="101" name="Zaoblený obdélník 100"/>
          <p:cNvSpPr/>
          <p:nvPr/>
        </p:nvSpPr>
        <p:spPr bwMode="auto">
          <a:xfrm>
            <a:off x="482400" y="20520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Rectangle 46"/>
          <p:cNvSpPr>
            <a:spLocks noChangeArrowheads="1"/>
          </p:cNvSpPr>
          <p:nvPr/>
        </p:nvSpPr>
        <p:spPr bwMode="auto">
          <a:xfrm>
            <a:off x="1691679" y="1444044"/>
            <a:ext cx="2664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JESTLIŽE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cs-CZ" altLang="cs-CZ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Přímá spojnice se šipkou 102"/>
          <p:cNvCxnSpPr/>
          <p:nvPr/>
        </p:nvCxnSpPr>
        <p:spPr bwMode="auto">
          <a:xfrm flipV="1">
            <a:off x="2565199" y="2538556"/>
            <a:ext cx="284309" cy="253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06674"/>
              </p:ext>
            </p:extLst>
          </p:nvPr>
        </p:nvGraphicFramePr>
        <p:xfrm>
          <a:off x="5019799" y="1524000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12" imgW="355320" imgH="203040" progId="Equation.DSMT4">
                  <p:embed/>
                </p:oleObj>
              </mc:Choice>
              <mc:Fallback>
                <p:oleObj name="Equation" r:id="rId12" imgW="355320" imgH="203040" progId="Equation.DSMT4">
                  <p:embed/>
                  <p:pic>
                    <p:nvPicPr>
                      <p:cNvPr id="104" name="Objek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799" y="1524000"/>
                        <a:ext cx="355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46"/>
          <p:cNvSpPr>
            <a:spLocks noChangeArrowheads="1"/>
          </p:cNvSpPr>
          <p:nvPr/>
        </p:nvSpPr>
        <p:spPr bwMode="auto">
          <a:xfrm>
            <a:off x="5393707" y="1431064"/>
            <a:ext cx="29947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/>
              <a:t>výrazy</a:t>
            </a:r>
            <a:endParaRPr lang="cs-CZ" altLang="cs-CZ" sz="1600" dirty="0"/>
          </a:p>
        </p:txBody>
      </p:sp>
    </p:spTree>
    <p:extLst>
      <p:ext uri="{BB962C8B-B14F-4D97-AF65-F5344CB8AC3E}">
        <p14:creationId xmlns:p14="http://schemas.microsoft.com/office/powerpoint/2010/main" val="31932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6" grpId="0"/>
      <p:bldP spid="67" grpId="0"/>
      <p:bldP spid="76" grpId="0"/>
      <p:bldP spid="77" grpId="0"/>
      <p:bldP spid="96" grpId="0"/>
      <p:bldP spid="97" grpId="0" animBg="1"/>
      <p:bldP spid="100" grpId="0"/>
      <p:bldP spid="101" grpId="0" animBg="1"/>
      <p:bldP spid="102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640800" y="3450486"/>
            <a:ext cx="8316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/>
              <a:t>existuje celá řada vyjádření fuzzy implikace</a:t>
            </a:r>
            <a:endParaRPr lang="cs-CZ" altLang="cs-CZ" sz="1600" dirty="0"/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1" y="1218238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JESTLIŽE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cs-CZ" altLang="cs-CZ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972000" y="5229200"/>
            <a:ext cx="2946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 err="1"/>
              <a:t>Kleene-Dienesova</a:t>
            </a:r>
            <a:r>
              <a:rPr lang="cs-CZ" altLang="cs-CZ" sz="1600" dirty="0"/>
              <a:t> implikace</a:t>
            </a:r>
          </a:p>
        </p:txBody>
      </p:sp>
      <p:graphicFrame>
        <p:nvGraphicFramePr>
          <p:cNvPr id="71" name="Objek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46031"/>
              </p:ext>
            </p:extLst>
          </p:nvPr>
        </p:nvGraphicFramePr>
        <p:xfrm>
          <a:off x="2915816" y="2276872"/>
          <a:ext cx="336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4" imgW="3365280" imgH="330120" progId="Equation.DSMT4">
                  <p:embed/>
                </p:oleObj>
              </mc:Choice>
              <mc:Fallback>
                <p:oleObj name="Equation" r:id="rId4" imgW="3365280" imgH="330120" progId="Equation.DSMT4">
                  <p:embed/>
                  <p:pic>
                    <p:nvPicPr>
                      <p:cNvPr id="71" name="Objek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76872"/>
                        <a:ext cx="336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46"/>
          <p:cNvSpPr>
            <a:spLocks noChangeArrowheads="1"/>
          </p:cNvSpPr>
          <p:nvPr/>
        </p:nvSpPr>
        <p:spPr bwMode="auto">
          <a:xfrm>
            <a:off x="972000" y="5949280"/>
            <a:ext cx="2946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 err="1"/>
              <a:t>Łukasiewiczova</a:t>
            </a:r>
            <a:r>
              <a:rPr lang="cs-CZ" altLang="cs-CZ" sz="1600" dirty="0"/>
              <a:t> implikace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971600" y="4478942"/>
            <a:ext cx="2946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 err="1"/>
              <a:t>Zadehova</a:t>
            </a:r>
            <a:r>
              <a:rPr lang="cs-CZ" altLang="cs-CZ" sz="1600" dirty="0"/>
              <a:t> implikace</a:t>
            </a:r>
          </a:p>
        </p:txBody>
      </p:sp>
      <p:graphicFrame>
        <p:nvGraphicFramePr>
          <p:cNvPr id="74" name="Objek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874617"/>
              </p:ext>
            </p:extLst>
          </p:nvPr>
        </p:nvGraphicFramePr>
        <p:xfrm>
          <a:off x="1901825" y="5567363"/>
          <a:ext cx="3048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6" imgW="3047760" imgH="342720" progId="Equation.DSMT4">
                  <p:embed/>
                </p:oleObj>
              </mc:Choice>
              <mc:Fallback>
                <p:oleObj name="Equation" r:id="rId6" imgW="3047760" imgH="342720" progId="Equation.DSMT4">
                  <p:embed/>
                  <p:pic>
                    <p:nvPicPr>
                      <p:cNvPr id="74" name="Objek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5567363"/>
                        <a:ext cx="3048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54117"/>
              </p:ext>
            </p:extLst>
          </p:nvPr>
        </p:nvGraphicFramePr>
        <p:xfrm>
          <a:off x="1901825" y="6296025"/>
          <a:ext cx="32083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8" imgW="3213000" imgH="342720" progId="Equation.DSMT4">
                  <p:embed/>
                </p:oleObj>
              </mc:Choice>
              <mc:Fallback>
                <p:oleObj name="Equation" r:id="rId8" imgW="3213000" imgH="34272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6296025"/>
                        <a:ext cx="320833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57497"/>
              </p:ext>
            </p:extLst>
          </p:nvPr>
        </p:nvGraphicFramePr>
        <p:xfrm>
          <a:off x="1907704" y="4783685"/>
          <a:ext cx="407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10" imgW="4076640" imgH="380880" progId="Equation.DSMT4">
                  <p:embed/>
                </p:oleObj>
              </mc:Choice>
              <mc:Fallback>
                <p:oleObj name="Equation" r:id="rId10" imgW="4076640" imgH="38088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83685"/>
                        <a:ext cx="407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Skupina 7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8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87" name="Zaoblený obdélník 86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8" name="TextovéPole 87"/>
          <p:cNvSpPr txBox="1"/>
          <p:nvPr/>
        </p:nvSpPr>
        <p:spPr>
          <a:xfrm>
            <a:off x="62687" y="219842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Fuzzy implikace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Fuzzy implikace</a:t>
            </a:r>
          </a:p>
        </p:txBody>
      </p:sp>
      <p:sp>
        <p:nvSpPr>
          <p:cNvPr id="98" name="Rectangle 14"/>
          <p:cNvSpPr>
            <a:spLocks noChangeArrowheads="1"/>
          </p:cNvSpPr>
          <p:nvPr/>
        </p:nvSpPr>
        <p:spPr bwMode="auto">
          <a:xfrm>
            <a:off x="640800" y="1556792"/>
            <a:ext cx="6091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odpovídá binární fuzzy relaci</a:t>
            </a:r>
            <a:endParaRPr lang="cs-CZ" altLang="cs-CZ" dirty="0"/>
          </a:p>
        </p:txBody>
      </p:sp>
      <p:sp>
        <p:nvSpPr>
          <p:cNvPr id="99" name="Zaoblený obdélník 98"/>
          <p:cNvSpPr/>
          <p:nvPr/>
        </p:nvSpPr>
        <p:spPr bwMode="auto">
          <a:xfrm>
            <a:off x="482400" y="169196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888740"/>
            <a:ext cx="6091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 klasické logice lze vyjádřit implikaci jako</a:t>
            </a:r>
            <a:endParaRPr lang="cs-CZ" altLang="cs-CZ" dirty="0"/>
          </a:p>
        </p:txBody>
      </p:sp>
      <p:sp>
        <p:nvSpPr>
          <p:cNvPr id="62" name="Zaoblený obdélník 61"/>
          <p:cNvSpPr/>
          <p:nvPr/>
        </p:nvSpPr>
        <p:spPr bwMode="auto">
          <a:xfrm>
            <a:off x="482400" y="202390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40800" y="2730406"/>
            <a:ext cx="6091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tato zástupná vyjádření lze využít i ve fuzzy logice</a:t>
            </a:r>
            <a:endParaRPr lang="cs-CZ" altLang="cs-CZ" dirty="0"/>
          </a:p>
        </p:txBody>
      </p:sp>
      <p:sp>
        <p:nvSpPr>
          <p:cNvPr id="64" name="Zaoblený obdélník 63"/>
          <p:cNvSpPr/>
          <p:nvPr/>
        </p:nvSpPr>
        <p:spPr bwMode="auto">
          <a:xfrm>
            <a:off x="482400" y="286557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Šipka dolů 1"/>
          <p:cNvSpPr/>
          <p:nvPr/>
        </p:nvSpPr>
        <p:spPr bwMode="auto">
          <a:xfrm>
            <a:off x="4283968" y="3212976"/>
            <a:ext cx="288033" cy="216024"/>
          </a:xfrm>
          <a:prstGeom prst="down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Zaoblený obdélník 89"/>
          <p:cNvSpPr/>
          <p:nvPr/>
        </p:nvSpPr>
        <p:spPr bwMode="auto">
          <a:xfrm>
            <a:off x="482400" y="357301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640800" y="3789040"/>
            <a:ext cx="83789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liší se svými vlastnostmi, pro mezní hodnoty však odpovídají klasické implikaci</a:t>
            </a:r>
            <a:endParaRPr lang="cs-CZ" altLang="cs-CZ" dirty="0"/>
          </a:p>
        </p:txBody>
      </p:sp>
      <p:sp>
        <p:nvSpPr>
          <p:cNvPr id="92" name="Zaoblený obdélník 91"/>
          <p:cNvSpPr/>
          <p:nvPr/>
        </p:nvSpPr>
        <p:spPr bwMode="auto">
          <a:xfrm>
            <a:off x="482400" y="391478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640800" y="4140388"/>
            <a:ext cx="6091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nejznámější jsou</a:t>
            </a:r>
            <a:endParaRPr lang="cs-CZ" altLang="cs-CZ" dirty="0"/>
          </a:p>
        </p:txBody>
      </p:sp>
      <p:sp>
        <p:nvSpPr>
          <p:cNvPr id="94" name="Zaoblený obdélník 93"/>
          <p:cNvSpPr/>
          <p:nvPr/>
        </p:nvSpPr>
        <p:spPr bwMode="auto">
          <a:xfrm>
            <a:off x="482400" y="42661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458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72" grpId="0"/>
      <p:bldP spid="73" grpId="0"/>
      <p:bldP spid="98" grpId="0"/>
      <p:bldP spid="99" grpId="0" animBg="1"/>
      <p:bldP spid="61" grpId="0"/>
      <p:bldP spid="62" grpId="0" animBg="1"/>
      <p:bldP spid="63" grpId="0"/>
      <p:bldP spid="64" grpId="0" animBg="1"/>
      <p:bldP spid="2" grpId="0" animBg="1"/>
      <p:bldP spid="90" grpId="0" animBg="1"/>
      <p:bldP spid="91" grpId="0"/>
      <p:bldP spid="92" grpId="0" animBg="1"/>
      <p:bldP spid="93" grpId="0"/>
      <p:bldP spid="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ulk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37906"/>
              </p:ext>
            </p:extLst>
          </p:nvPr>
        </p:nvGraphicFramePr>
        <p:xfrm>
          <a:off x="2639352" y="3799572"/>
          <a:ext cx="392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cs-CZ" sz="16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cs-CZ" sz="16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cs-CZ" sz="16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cs-CZ" sz="16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9382"/>
              </p:ext>
            </p:extLst>
          </p:nvPr>
        </p:nvGraphicFramePr>
        <p:xfrm>
          <a:off x="5754081" y="3810526"/>
          <a:ext cx="825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825480" imgH="330120" progId="Equation.DSMT4">
                  <p:embed/>
                </p:oleObj>
              </mc:Choice>
              <mc:Fallback>
                <p:oleObj name="Equation" r:id="rId4" imgW="825480" imgH="330120" progId="Equation.DSMT4">
                  <p:embed/>
                  <p:pic>
                    <p:nvPicPr>
                      <p:cNvPr id="80" name="Objek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081" y="3810526"/>
                        <a:ext cx="825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08292"/>
              </p:ext>
            </p:extLst>
          </p:nvPr>
        </p:nvGraphicFramePr>
        <p:xfrm>
          <a:off x="4826522" y="3810526"/>
          <a:ext cx="86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6" imgW="863280" imgH="330120" progId="Equation.DSMT4">
                  <p:embed/>
                </p:oleObj>
              </mc:Choice>
              <mc:Fallback>
                <p:oleObj name="Equation" r:id="rId6" imgW="863280" imgH="330120" progId="Equation.DSMT4">
                  <p:embed/>
                  <p:pic>
                    <p:nvPicPr>
                      <p:cNvPr id="81" name="Objek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522" y="3810526"/>
                        <a:ext cx="863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k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27394"/>
              </p:ext>
            </p:extLst>
          </p:nvPr>
        </p:nvGraphicFramePr>
        <p:xfrm>
          <a:off x="3938757" y="3810526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8" imgW="825480" imgH="330120" progId="Equation.DSMT4">
                  <p:embed/>
                </p:oleObj>
              </mc:Choice>
              <mc:Fallback>
                <p:oleObj name="Equation" r:id="rId8" imgW="825480" imgH="330120" progId="Equation.DSMT4">
                  <p:embed/>
                  <p:pic>
                    <p:nvPicPr>
                      <p:cNvPr id="82" name="Objek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57" y="3810526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Skupina 3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3" name="Zaoblený obdélník 4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62687" y="219842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Fuzzy implikace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„Inženýrské“ vyjádření fuzzy implikace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40800" y="1117120"/>
            <a:ext cx="666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nejedná se o implikaci</a:t>
            </a:r>
            <a:endParaRPr lang="cs-CZ" altLang="cs-CZ" dirty="0"/>
          </a:p>
        </p:txBody>
      </p:sp>
      <p:sp>
        <p:nvSpPr>
          <p:cNvPr id="65" name="Zaoblený obdélník 64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40800" y="1443406"/>
            <a:ext cx="84997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dvě využívaná vyjádření</a:t>
            </a:r>
            <a:endParaRPr lang="cs-CZ" altLang="cs-CZ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157857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0" y="3474756"/>
            <a:ext cx="9143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>
                <a:solidFill>
                  <a:srgbClr val="00B0F0"/>
                </a:solidFill>
              </a:rPr>
              <a:t>Srovnání </a:t>
            </a:r>
            <a:r>
              <a:rPr lang="cs-CZ" altLang="cs-CZ" sz="1400" dirty="0" err="1">
                <a:solidFill>
                  <a:srgbClr val="00B0F0"/>
                </a:solidFill>
              </a:rPr>
              <a:t>Zadehovy</a:t>
            </a:r>
            <a:r>
              <a:rPr lang="cs-CZ" altLang="cs-CZ" sz="1400" dirty="0">
                <a:solidFill>
                  <a:srgbClr val="00B0F0"/>
                </a:solidFill>
              </a:rPr>
              <a:t>, Mamdaniho a </a:t>
            </a:r>
            <a:r>
              <a:rPr lang="cs-CZ" altLang="cs-CZ" sz="1400" dirty="0" err="1">
                <a:solidFill>
                  <a:srgbClr val="00B0F0"/>
                </a:solidFill>
              </a:rPr>
              <a:t>Larsenovy</a:t>
            </a:r>
            <a:r>
              <a:rPr lang="cs-CZ" altLang="cs-CZ" sz="1400" dirty="0">
                <a:solidFill>
                  <a:srgbClr val="00B0F0"/>
                </a:solidFill>
              </a:rPr>
              <a:t> implikace</a:t>
            </a:r>
          </a:p>
        </p:txBody>
      </p:sp>
      <p:sp>
        <p:nvSpPr>
          <p:cNvPr id="83" name="Rectangle 46"/>
          <p:cNvSpPr>
            <a:spLocks noChangeArrowheads="1"/>
          </p:cNvSpPr>
          <p:nvPr/>
        </p:nvSpPr>
        <p:spPr bwMode="auto">
          <a:xfrm>
            <a:off x="972000" y="2523074"/>
            <a:ext cx="2946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 err="1"/>
              <a:t>Larsenova</a:t>
            </a:r>
            <a:r>
              <a:rPr lang="cs-CZ" altLang="cs-CZ" sz="1600" dirty="0"/>
              <a:t> implikace</a:t>
            </a:r>
          </a:p>
        </p:txBody>
      </p:sp>
      <p:sp>
        <p:nvSpPr>
          <p:cNvPr id="88" name="Rectangle 46"/>
          <p:cNvSpPr>
            <a:spLocks noChangeArrowheads="1"/>
          </p:cNvSpPr>
          <p:nvPr/>
        </p:nvSpPr>
        <p:spPr bwMode="auto">
          <a:xfrm>
            <a:off x="971600" y="1772816"/>
            <a:ext cx="2946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/>
              <a:t>Mamdaniho implikace</a:t>
            </a:r>
          </a:p>
        </p:txBody>
      </p: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73902"/>
              </p:ext>
            </p:extLst>
          </p:nvPr>
        </p:nvGraphicFramePr>
        <p:xfrm>
          <a:off x="1908000" y="2867596"/>
          <a:ext cx="210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0" imgW="2108160" imgH="330120" progId="Equation.DSMT4">
                  <p:embed/>
                </p:oleObj>
              </mc:Choice>
              <mc:Fallback>
                <p:oleObj name="Equation" r:id="rId10" imgW="2108160" imgH="33012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00" y="2867596"/>
                        <a:ext cx="2108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69937"/>
              </p:ext>
            </p:extLst>
          </p:nvPr>
        </p:nvGraphicFramePr>
        <p:xfrm>
          <a:off x="1908000" y="2096071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2" imgW="2717640" imgH="342720" progId="Equation.DSMT4">
                  <p:embed/>
                </p:oleObj>
              </mc:Choice>
              <mc:Fallback>
                <p:oleObj name="Equation" r:id="rId12" imgW="2717640" imgH="34272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00" y="2096071"/>
                        <a:ext cx="2717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0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/>
      <p:bldP spid="83" grpId="0"/>
      <p:bldP spid="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ulk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17366"/>
              </p:ext>
            </p:extLst>
          </p:nvPr>
        </p:nvGraphicFramePr>
        <p:xfrm>
          <a:off x="2639352" y="3799572"/>
          <a:ext cx="392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cs-CZ" sz="16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cs-CZ" sz="16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cs-CZ" sz="1600" b="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cs-CZ" sz="1600" b="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cs-CZ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52549"/>
              </p:ext>
            </p:extLst>
          </p:nvPr>
        </p:nvGraphicFramePr>
        <p:xfrm>
          <a:off x="5754081" y="3810526"/>
          <a:ext cx="825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4" imgW="825480" imgH="330120" progId="Equation.DSMT4">
                  <p:embed/>
                </p:oleObj>
              </mc:Choice>
              <mc:Fallback>
                <p:oleObj name="Equation" r:id="rId4" imgW="825480" imgH="330120" progId="Equation.DSMT4">
                  <p:embed/>
                  <p:pic>
                    <p:nvPicPr>
                      <p:cNvPr id="80" name="Objek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081" y="3810526"/>
                        <a:ext cx="825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k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905644"/>
              </p:ext>
            </p:extLst>
          </p:nvPr>
        </p:nvGraphicFramePr>
        <p:xfrm>
          <a:off x="4826522" y="3810526"/>
          <a:ext cx="86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6" imgW="863280" imgH="330120" progId="Equation.DSMT4">
                  <p:embed/>
                </p:oleObj>
              </mc:Choice>
              <mc:Fallback>
                <p:oleObj name="Equation" r:id="rId6" imgW="863280" imgH="330120" progId="Equation.DSMT4">
                  <p:embed/>
                  <p:pic>
                    <p:nvPicPr>
                      <p:cNvPr id="81" name="Objek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522" y="3810526"/>
                        <a:ext cx="863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k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78617"/>
              </p:ext>
            </p:extLst>
          </p:nvPr>
        </p:nvGraphicFramePr>
        <p:xfrm>
          <a:off x="3938757" y="3810526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8" imgW="825480" imgH="330120" progId="Equation.DSMT4">
                  <p:embed/>
                </p:oleObj>
              </mc:Choice>
              <mc:Fallback>
                <p:oleObj name="Equation" r:id="rId8" imgW="825480" imgH="330120" progId="Equation.DSMT4">
                  <p:embed/>
                  <p:pic>
                    <p:nvPicPr>
                      <p:cNvPr id="82" name="Objek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57" y="3810526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640800" y="5889059"/>
            <a:ext cx="7469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i="1" dirty="0"/>
              <a:t>zachovávají princip „</a:t>
            </a:r>
            <a:r>
              <a:rPr lang="cs-CZ" altLang="cs-CZ" sz="1600" i="1" dirty="0"/>
              <a:t>příčina → následek</a:t>
            </a:r>
            <a:r>
              <a:rPr lang="cs-CZ" altLang="cs-CZ" sz="1600" b="0" i="1" dirty="0"/>
              <a:t>“</a:t>
            </a:r>
          </a:p>
        </p:txBody>
      </p:sp>
      <p:grpSp>
        <p:nvGrpSpPr>
          <p:cNvPr id="38" name="Skupina 3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3" name="Zaoblený obdélník 4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62687" y="219842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Fuzzy implikace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„Inženýrské“ vyjádření fuzzy implikace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40800" y="1117120"/>
            <a:ext cx="666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nejedná se </a:t>
            </a:r>
            <a:r>
              <a:rPr lang="cs-CZ" altLang="cs-CZ" b="0"/>
              <a:t>o implikaci</a:t>
            </a:r>
            <a:endParaRPr lang="cs-CZ" altLang="cs-CZ" dirty="0"/>
          </a:p>
        </p:txBody>
      </p:sp>
      <p:sp>
        <p:nvSpPr>
          <p:cNvPr id="65" name="Zaoblený obdélník 64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5661248"/>
            <a:ext cx="6091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Mamdaniho a </a:t>
            </a:r>
            <a:r>
              <a:rPr lang="cs-CZ" altLang="cs-CZ" b="0" dirty="0" err="1"/>
              <a:t>Larsenova</a:t>
            </a:r>
            <a:r>
              <a:rPr lang="cs-CZ" altLang="cs-CZ" b="0" dirty="0"/>
              <a:t> implikace </a:t>
            </a:r>
            <a:r>
              <a:rPr lang="cs-CZ" altLang="cs-CZ" b="0" u="sng" dirty="0"/>
              <a:t>používány v praxi nejčastěji</a:t>
            </a: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578708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40800" y="1443406"/>
            <a:ext cx="84997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dvě využívaná vyjádření</a:t>
            </a:r>
            <a:endParaRPr lang="cs-CZ" altLang="cs-CZ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157857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0" y="3474756"/>
            <a:ext cx="9143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>
                <a:solidFill>
                  <a:srgbClr val="00B0F0"/>
                </a:solidFill>
              </a:rPr>
              <a:t>Srovnání </a:t>
            </a:r>
            <a:r>
              <a:rPr lang="cs-CZ" altLang="cs-CZ" sz="1400" dirty="0" err="1">
                <a:solidFill>
                  <a:srgbClr val="00B0F0"/>
                </a:solidFill>
              </a:rPr>
              <a:t>Zadehovy</a:t>
            </a:r>
            <a:r>
              <a:rPr lang="cs-CZ" altLang="cs-CZ" sz="1400" dirty="0">
                <a:solidFill>
                  <a:srgbClr val="00B0F0"/>
                </a:solidFill>
              </a:rPr>
              <a:t>, Mamdaniho a </a:t>
            </a:r>
            <a:r>
              <a:rPr lang="cs-CZ" altLang="cs-CZ" sz="1400" dirty="0" err="1">
                <a:solidFill>
                  <a:srgbClr val="00B0F0"/>
                </a:solidFill>
              </a:rPr>
              <a:t>Larsenovy</a:t>
            </a:r>
            <a:r>
              <a:rPr lang="cs-CZ" altLang="cs-CZ" sz="1400" dirty="0">
                <a:solidFill>
                  <a:srgbClr val="00B0F0"/>
                </a:solidFill>
              </a:rPr>
              <a:t> implikace</a:t>
            </a:r>
          </a:p>
        </p:txBody>
      </p:sp>
      <p:sp>
        <p:nvSpPr>
          <p:cNvPr id="83" name="Rectangle 46"/>
          <p:cNvSpPr>
            <a:spLocks noChangeArrowheads="1"/>
          </p:cNvSpPr>
          <p:nvPr/>
        </p:nvSpPr>
        <p:spPr bwMode="auto">
          <a:xfrm>
            <a:off x="972000" y="2523074"/>
            <a:ext cx="2946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 err="1"/>
              <a:t>Larsenova</a:t>
            </a:r>
            <a:r>
              <a:rPr lang="cs-CZ" altLang="cs-CZ" sz="1600" dirty="0"/>
              <a:t> implikace</a:t>
            </a:r>
          </a:p>
        </p:txBody>
      </p:sp>
      <p:sp>
        <p:nvSpPr>
          <p:cNvPr id="88" name="Rectangle 46"/>
          <p:cNvSpPr>
            <a:spLocks noChangeArrowheads="1"/>
          </p:cNvSpPr>
          <p:nvPr/>
        </p:nvSpPr>
        <p:spPr bwMode="auto">
          <a:xfrm>
            <a:off x="971600" y="1772816"/>
            <a:ext cx="2946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/>
              <a:t>Mamdaniho implikace</a:t>
            </a:r>
          </a:p>
        </p:txBody>
      </p: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06508"/>
              </p:ext>
            </p:extLst>
          </p:nvPr>
        </p:nvGraphicFramePr>
        <p:xfrm>
          <a:off x="1908000" y="2867596"/>
          <a:ext cx="210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10" imgW="2108160" imgH="330120" progId="Equation.DSMT4">
                  <p:embed/>
                </p:oleObj>
              </mc:Choice>
              <mc:Fallback>
                <p:oleObj name="Equation" r:id="rId10" imgW="2108160" imgH="33012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00" y="2867596"/>
                        <a:ext cx="2108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78830"/>
              </p:ext>
            </p:extLst>
          </p:nvPr>
        </p:nvGraphicFramePr>
        <p:xfrm>
          <a:off x="1908000" y="2096071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2" imgW="2717640" imgH="342720" progId="Equation.DSMT4">
                  <p:embed/>
                </p:oleObj>
              </mc:Choice>
              <mc:Fallback>
                <p:oleObj name="Equation" r:id="rId12" imgW="2717640" imgH="34272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00" y="2096071"/>
                        <a:ext cx="2717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4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Objek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55607"/>
              </p:ext>
            </p:extLst>
          </p:nvPr>
        </p:nvGraphicFramePr>
        <p:xfrm>
          <a:off x="1001815" y="4958308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2717640" imgH="342720" progId="Equation.DSMT4">
                  <p:embed/>
                </p:oleObj>
              </mc:Choice>
              <mc:Fallback>
                <p:oleObj name="Equation" r:id="rId4" imgW="2717640" imgH="342720" progId="Equation.DSMT4">
                  <p:embed/>
                  <p:pic>
                    <p:nvPicPr>
                      <p:cNvPr id="74" name="Objek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815" y="4958308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79312"/>
              </p:ext>
            </p:extLst>
          </p:nvPr>
        </p:nvGraphicFramePr>
        <p:xfrm>
          <a:off x="5779343" y="4957120"/>
          <a:ext cx="21050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2108160" imgH="330120" progId="Equation.DSMT4">
                  <p:embed/>
                </p:oleObj>
              </mc:Choice>
              <mc:Fallback>
                <p:oleObj name="Equation" r:id="rId6" imgW="2108160" imgH="33012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343" y="4957120"/>
                        <a:ext cx="21050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977116" y="4618002"/>
            <a:ext cx="2946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>
                <a:solidFill>
                  <a:srgbClr val="00B0F0"/>
                </a:solidFill>
              </a:rPr>
              <a:t>Mamdaniho implikace</a:t>
            </a: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5292080" y="4618720"/>
            <a:ext cx="2946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 err="1">
                <a:solidFill>
                  <a:srgbClr val="00B0F0"/>
                </a:solidFill>
              </a:rPr>
              <a:t>Larsenova</a:t>
            </a:r>
            <a:r>
              <a:rPr lang="cs-CZ" altLang="cs-CZ" sz="1400" dirty="0">
                <a:solidFill>
                  <a:srgbClr val="00B0F0"/>
                </a:solidFill>
              </a:rPr>
              <a:t> implikace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0" y="1434262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JESTLIŽE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cs-CZ" altLang="cs-CZ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AutoShape 1189"/>
          <p:cNvCxnSpPr>
            <a:cxnSpLocks noChangeShapeType="1"/>
          </p:cNvCxnSpPr>
          <p:nvPr/>
        </p:nvCxnSpPr>
        <p:spPr bwMode="auto">
          <a:xfrm>
            <a:off x="6141310" y="3459162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Přímá spojnice 41"/>
          <p:cNvCxnSpPr/>
          <p:nvPr/>
        </p:nvCxnSpPr>
        <p:spPr>
          <a:xfrm flipH="1">
            <a:off x="6439125" y="3456622"/>
            <a:ext cx="53594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AutoShape 1196"/>
          <p:cNvCxnSpPr>
            <a:cxnSpLocks noChangeAspect="1" noChangeShapeType="1"/>
          </p:cNvCxnSpPr>
          <p:nvPr/>
        </p:nvCxnSpPr>
        <p:spPr bwMode="auto">
          <a:xfrm flipV="1">
            <a:off x="1226188" y="3435350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Přímá spojnice 43"/>
          <p:cNvCxnSpPr/>
          <p:nvPr/>
        </p:nvCxnSpPr>
        <p:spPr>
          <a:xfrm flipH="1">
            <a:off x="1438913" y="3745230"/>
            <a:ext cx="260985" cy="3168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AutoShape 1189"/>
          <p:cNvCxnSpPr>
            <a:cxnSpLocks noChangeShapeType="1"/>
          </p:cNvCxnSpPr>
          <p:nvPr/>
        </p:nvCxnSpPr>
        <p:spPr bwMode="auto">
          <a:xfrm>
            <a:off x="1945643" y="3434715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Přímá spojnice 45"/>
          <p:cNvCxnSpPr/>
          <p:nvPr/>
        </p:nvCxnSpPr>
        <p:spPr>
          <a:xfrm flipH="1">
            <a:off x="2242823" y="3437255"/>
            <a:ext cx="12954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/>
          <p:nvPr/>
        </p:nvCxnSpPr>
        <p:spPr>
          <a:xfrm flipH="1">
            <a:off x="2372998" y="3437255"/>
            <a:ext cx="405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olný tvar 47"/>
          <p:cNvSpPr/>
          <p:nvPr/>
        </p:nvSpPr>
        <p:spPr>
          <a:xfrm>
            <a:off x="1309373" y="3441065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9" name="Volný tvar 48"/>
          <p:cNvSpPr/>
          <p:nvPr/>
        </p:nvSpPr>
        <p:spPr>
          <a:xfrm>
            <a:off x="1766573" y="3750310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0" name="Text Box 1550"/>
          <p:cNvSpPr txBox="1">
            <a:spLocks noChangeArrowheads="1"/>
          </p:cNvSpPr>
          <p:nvPr/>
        </p:nvSpPr>
        <p:spPr bwMode="auto">
          <a:xfrm>
            <a:off x="1971678" y="2546985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552"/>
              <p:cNvSpPr txBox="1">
                <a:spLocks noChangeArrowheads="1"/>
              </p:cNvSpPr>
              <p:nvPr/>
            </p:nvSpPr>
            <p:spPr bwMode="auto">
              <a:xfrm>
                <a:off x="1721895" y="2348880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1895" y="2348880"/>
                <a:ext cx="161925" cy="222885"/>
              </a:xfrm>
              <a:prstGeom prst="rect">
                <a:avLst/>
              </a:prstGeom>
              <a:blipFill rotWithShape="1">
                <a:blip r:embed="rId8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553"/>
              <p:cNvSpPr txBox="1">
                <a:spLocks noChangeArrowheads="1"/>
              </p:cNvSpPr>
              <p:nvPr/>
            </p:nvSpPr>
            <p:spPr bwMode="auto">
              <a:xfrm>
                <a:off x="1275718" y="4258945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718" y="4258945"/>
                <a:ext cx="160655" cy="151130"/>
              </a:xfrm>
              <a:prstGeom prst="rect">
                <a:avLst/>
              </a:prstGeom>
              <a:blipFill rotWithShape="1">
                <a:blip r:embed="rId9"/>
                <a:stretch>
                  <a:fillRect l="-14815" r="-14815" b="-6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554"/>
              <p:cNvSpPr txBox="1">
                <a:spLocks noChangeArrowheads="1"/>
              </p:cNvSpPr>
              <p:nvPr/>
            </p:nvSpPr>
            <p:spPr bwMode="auto">
              <a:xfrm>
                <a:off x="3433448" y="3443605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3448" y="3443605"/>
                <a:ext cx="160655" cy="179705"/>
              </a:xfrm>
              <a:prstGeom prst="rect">
                <a:avLst/>
              </a:prstGeom>
              <a:blipFill rotWithShape="1">
                <a:blip r:embed="rId10"/>
                <a:stretch>
                  <a:fillRect l="-29630" r="-25926" b="-72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556"/>
              <p:cNvSpPr txBox="1">
                <a:spLocks noChangeArrowheads="1"/>
              </p:cNvSpPr>
              <p:nvPr/>
            </p:nvSpPr>
            <p:spPr bwMode="auto">
              <a:xfrm>
                <a:off x="2447928" y="3832225"/>
                <a:ext cx="393700" cy="25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bPr>
                      <m:e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𝑅</m:t>
                        </m:r>
                      </m:e>
                      <m:sub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7928" y="3832225"/>
                <a:ext cx="393700" cy="254000"/>
              </a:xfrm>
              <a:prstGeom prst="rect">
                <a:avLst/>
              </a:prstGeom>
              <a:blipFill rotWithShape="1">
                <a:blip r:embed="rId11"/>
                <a:stretch>
                  <a:fillRect l="-18750" b="-12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AutoShape 1190"/>
          <p:cNvCxnSpPr>
            <a:cxnSpLocks noChangeShapeType="1"/>
          </p:cNvCxnSpPr>
          <p:nvPr/>
        </p:nvCxnSpPr>
        <p:spPr bwMode="auto">
          <a:xfrm flipV="1">
            <a:off x="1945643" y="2376805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Přímá spojnice 57"/>
          <p:cNvCxnSpPr/>
          <p:nvPr/>
        </p:nvCxnSpPr>
        <p:spPr>
          <a:xfrm>
            <a:off x="1990728" y="3745865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6"/>
              <p:cNvSpPr txBox="1">
                <a:spLocks noChangeArrowheads="1"/>
              </p:cNvSpPr>
              <p:nvPr/>
            </p:nvSpPr>
            <p:spPr bwMode="auto">
              <a:xfrm>
                <a:off x="1333503" y="2780928"/>
                <a:ext cx="393700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𝐴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503" y="2780928"/>
                <a:ext cx="393700" cy="179705"/>
              </a:xfrm>
              <a:prstGeom prst="rect">
                <a:avLst/>
              </a:prstGeom>
              <a:blipFill rotWithShape="1">
                <a:blip r:embed="rId12"/>
                <a:stretch>
                  <a:fillRect b="-4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Přímá spojnice 65"/>
          <p:cNvCxnSpPr/>
          <p:nvPr/>
        </p:nvCxnSpPr>
        <p:spPr>
          <a:xfrm>
            <a:off x="1438913" y="4078605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AutoShape 1201"/>
          <p:cNvCxnSpPr>
            <a:cxnSpLocks noChangeAspect="1" noChangeShapeType="1"/>
          </p:cNvCxnSpPr>
          <p:nvPr/>
        </p:nvCxnSpPr>
        <p:spPr bwMode="auto">
          <a:xfrm flipV="1">
            <a:off x="2548893" y="3441700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1201"/>
          <p:cNvCxnSpPr>
            <a:cxnSpLocks noChangeAspect="1" noChangeShapeType="1"/>
          </p:cNvCxnSpPr>
          <p:nvPr/>
        </p:nvCxnSpPr>
        <p:spPr bwMode="auto">
          <a:xfrm flipV="1">
            <a:off x="2004063" y="3444240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Volný tvar 68"/>
          <p:cNvSpPr/>
          <p:nvPr/>
        </p:nvSpPr>
        <p:spPr>
          <a:xfrm>
            <a:off x="2133603" y="3010535"/>
            <a:ext cx="408305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0" name="Přímá spojnice 69"/>
          <p:cNvCxnSpPr/>
          <p:nvPr/>
        </p:nvCxnSpPr>
        <p:spPr>
          <a:xfrm flipH="1">
            <a:off x="1990728" y="3015615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1551"/>
          <p:cNvSpPr txBox="1">
            <a:spLocks noChangeArrowheads="1"/>
          </p:cNvSpPr>
          <p:nvPr/>
        </p:nvSpPr>
        <p:spPr bwMode="auto">
          <a:xfrm>
            <a:off x="1687833" y="3757930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73" name="Přímá spojnice 72"/>
          <p:cNvCxnSpPr/>
          <p:nvPr/>
        </p:nvCxnSpPr>
        <p:spPr>
          <a:xfrm flipH="1">
            <a:off x="1724028" y="3741420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nice 82"/>
          <p:cNvCxnSpPr/>
          <p:nvPr/>
        </p:nvCxnSpPr>
        <p:spPr>
          <a:xfrm>
            <a:off x="1697358" y="3746500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Box 1556"/>
              <p:cNvSpPr txBox="1">
                <a:spLocks noChangeArrowheads="1"/>
              </p:cNvSpPr>
              <p:nvPr/>
            </p:nvSpPr>
            <p:spPr bwMode="auto">
              <a:xfrm>
                <a:off x="2329818" y="2348880"/>
                <a:ext cx="393700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𝐵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9818" y="2348880"/>
                <a:ext cx="393700" cy="179705"/>
              </a:xfrm>
              <a:prstGeom prst="rect">
                <a:avLst/>
              </a:prstGeom>
              <a:blipFill rotWithShape="1">
                <a:blip r:embed="rId13"/>
                <a:stretch>
                  <a:fillRect b="-4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Volný tvar 88"/>
          <p:cNvSpPr/>
          <p:nvPr/>
        </p:nvSpPr>
        <p:spPr>
          <a:xfrm>
            <a:off x="5495515" y="3465512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0" name="Volný tvar 89"/>
          <p:cNvSpPr/>
          <p:nvPr/>
        </p:nvSpPr>
        <p:spPr>
          <a:xfrm>
            <a:off x="5962240" y="3774757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2" name="Text Box 1550"/>
          <p:cNvSpPr txBox="1">
            <a:spLocks noChangeArrowheads="1"/>
          </p:cNvSpPr>
          <p:nvPr/>
        </p:nvSpPr>
        <p:spPr bwMode="auto">
          <a:xfrm>
            <a:off x="6167345" y="257143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1552"/>
              <p:cNvSpPr txBox="1">
                <a:spLocks noChangeArrowheads="1"/>
              </p:cNvSpPr>
              <p:nvPr/>
            </p:nvSpPr>
            <p:spPr bwMode="auto">
              <a:xfrm>
                <a:off x="5924244" y="2348880"/>
                <a:ext cx="160655" cy="224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4244" y="2348880"/>
                <a:ext cx="160655" cy="224155"/>
              </a:xfrm>
              <a:prstGeom prst="rect">
                <a:avLst/>
              </a:prstGeom>
              <a:blipFill rotWithShape="1">
                <a:blip r:embed="rId14"/>
                <a:stretch>
                  <a:fillRect l="-30769" r="-26923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 Box 1553"/>
              <p:cNvSpPr txBox="1">
                <a:spLocks noChangeArrowheads="1"/>
              </p:cNvSpPr>
              <p:nvPr/>
            </p:nvSpPr>
            <p:spPr bwMode="auto">
              <a:xfrm>
                <a:off x="5471385" y="4283392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1385" y="4283392"/>
                <a:ext cx="160655" cy="151130"/>
              </a:xfrm>
              <a:prstGeom prst="rect">
                <a:avLst/>
              </a:prstGeom>
              <a:blipFill rotWithShape="1">
                <a:blip r:embed="rId15"/>
                <a:stretch>
                  <a:fillRect l="-19231" r="-15385" b="-6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 Box 1554"/>
              <p:cNvSpPr txBox="1">
                <a:spLocks noChangeArrowheads="1"/>
              </p:cNvSpPr>
              <p:nvPr/>
            </p:nvSpPr>
            <p:spPr bwMode="auto">
              <a:xfrm>
                <a:off x="7633560" y="3468052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3560" y="3468052"/>
                <a:ext cx="160655" cy="179705"/>
              </a:xfrm>
              <a:prstGeom prst="rect">
                <a:avLst/>
              </a:prstGeom>
              <a:blipFill rotWithShape="1">
                <a:blip r:embed="rId16"/>
                <a:stretch>
                  <a:fillRect l="-29630" r="-25926" b="-72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 Box 1556"/>
              <p:cNvSpPr txBox="1">
                <a:spLocks noChangeArrowheads="1"/>
              </p:cNvSpPr>
              <p:nvPr/>
            </p:nvSpPr>
            <p:spPr bwMode="auto">
              <a:xfrm>
                <a:off x="6642960" y="3856672"/>
                <a:ext cx="393700" cy="241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bPr>
                      <m:e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𝑅</m:t>
                        </m:r>
                      </m:e>
                      <m:sub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960" y="3856672"/>
                <a:ext cx="393700" cy="241300"/>
              </a:xfrm>
              <a:prstGeom prst="rect">
                <a:avLst/>
              </a:prstGeom>
              <a:blipFill rotWithShape="1">
                <a:blip r:embed="rId17"/>
                <a:stretch>
                  <a:fillRect l="-18750" b="-17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AutoShape 1190"/>
          <p:cNvCxnSpPr>
            <a:cxnSpLocks noChangeShapeType="1"/>
          </p:cNvCxnSpPr>
          <p:nvPr/>
        </p:nvCxnSpPr>
        <p:spPr bwMode="auto">
          <a:xfrm flipV="1">
            <a:off x="6141310" y="2401887"/>
            <a:ext cx="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1196"/>
          <p:cNvCxnSpPr>
            <a:cxnSpLocks noChangeAspect="1" noChangeShapeType="1"/>
          </p:cNvCxnSpPr>
          <p:nvPr/>
        </p:nvCxnSpPr>
        <p:spPr bwMode="auto">
          <a:xfrm flipV="1">
            <a:off x="5421855" y="3459797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Přímá spojnice 99"/>
          <p:cNvCxnSpPr/>
          <p:nvPr/>
        </p:nvCxnSpPr>
        <p:spPr>
          <a:xfrm>
            <a:off x="6186395" y="3770312"/>
            <a:ext cx="503555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AutoShape 1201"/>
          <p:cNvCxnSpPr>
            <a:cxnSpLocks noChangeAspect="1" noChangeShapeType="1"/>
          </p:cNvCxnSpPr>
          <p:nvPr/>
        </p:nvCxnSpPr>
        <p:spPr bwMode="auto">
          <a:xfrm flipV="1">
            <a:off x="6199730" y="3468687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6017485" y="361918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5" name="Text Box 1551"/>
          <p:cNvSpPr txBox="1">
            <a:spLocks noChangeArrowheads="1"/>
          </p:cNvSpPr>
          <p:nvPr/>
        </p:nvSpPr>
        <p:spPr bwMode="auto">
          <a:xfrm>
            <a:off x="5883500" y="3782377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106" name="Přímá spojnice 105"/>
          <p:cNvCxnSpPr>
            <a:cxnSpLocks noChangeAspect="1"/>
          </p:cNvCxnSpPr>
          <p:nvPr/>
        </p:nvCxnSpPr>
        <p:spPr>
          <a:xfrm flipH="1">
            <a:off x="5931125" y="3915092"/>
            <a:ext cx="138430" cy="1797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Přímá spojnice 106"/>
          <p:cNvCxnSpPr/>
          <p:nvPr/>
        </p:nvCxnSpPr>
        <p:spPr>
          <a:xfrm>
            <a:off x="5893025" y="3770947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107"/>
          <p:cNvCxnSpPr/>
          <p:nvPr/>
        </p:nvCxnSpPr>
        <p:spPr>
          <a:xfrm flipV="1">
            <a:off x="6061935" y="3040062"/>
            <a:ext cx="266700" cy="8883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Přímá spojnice 109"/>
          <p:cNvCxnSpPr/>
          <p:nvPr/>
        </p:nvCxnSpPr>
        <p:spPr>
          <a:xfrm>
            <a:off x="6322285" y="3041332"/>
            <a:ext cx="147320" cy="72961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824"/>
          <p:cNvSpPr>
            <a:spLocks/>
          </p:cNvSpPr>
          <p:nvPr/>
        </p:nvSpPr>
        <p:spPr bwMode="auto">
          <a:xfrm flipH="1">
            <a:off x="5928585" y="3062922"/>
            <a:ext cx="406400" cy="1042670"/>
          </a:xfrm>
          <a:custGeom>
            <a:avLst/>
            <a:gdLst>
              <a:gd name="T0" fmla="*/ 735 w 735"/>
              <a:gd name="T1" fmla="*/ 1431 h 1431"/>
              <a:gd name="T2" fmla="*/ 467 w 735"/>
              <a:gd name="T3" fmla="*/ 1170 h 1431"/>
              <a:gd name="T4" fmla="*/ 0 w 735"/>
              <a:gd name="T5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5" h="1431">
                <a:moveTo>
                  <a:pt x="735" y="1431"/>
                </a:moveTo>
                <a:cubicBezTo>
                  <a:pt x="662" y="1420"/>
                  <a:pt x="589" y="1409"/>
                  <a:pt x="467" y="1170"/>
                </a:cubicBezTo>
                <a:cubicBezTo>
                  <a:pt x="345" y="931"/>
                  <a:pt x="89" y="183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12" name="Freeform 1825"/>
          <p:cNvSpPr>
            <a:spLocks/>
          </p:cNvSpPr>
          <p:nvPr/>
        </p:nvSpPr>
        <p:spPr bwMode="auto">
          <a:xfrm flipH="1">
            <a:off x="6178775" y="3068002"/>
            <a:ext cx="154940" cy="714375"/>
          </a:xfrm>
          <a:custGeom>
            <a:avLst/>
            <a:gdLst>
              <a:gd name="T0" fmla="*/ 674 w 674"/>
              <a:gd name="T1" fmla="*/ 202 h 202"/>
              <a:gd name="T2" fmla="*/ 316 w 674"/>
              <a:gd name="T3" fmla="*/ 142 h 202"/>
              <a:gd name="T4" fmla="*/ 0 w 674"/>
              <a:gd name="T5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4" h="202">
                <a:moveTo>
                  <a:pt x="674" y="202"/>
                </a:moveTo>
                <a:cubicBezTo>
                  <a:pt x="551" y="189"/>
                  <a:pt x="428" y="176"/>
                  <a:pt x="316" y="142"/>
                </a:cubicBezTo>
                <a:cubicBezTo>
                  <a:pt x="204" y="108"/>
                  <a:pt x="53" y="7"/>
                  <a:pt x="0" y="0"/>
                </a:cubicBezTo>
              </a:path>
            </a:pathLst>
          </a:custGeom>
          <a:noFill/>
          <a:ln w="1270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3" name="Volný tvar 112"/>
          <p:cNvSpPr/>
          <p:nvPr/>
        </p:nvSpPr>
        <p:spPr>
          <a:xfrm>
            <a:off x="6469605" y="3525837"/>
            <a:ext cx="240030" cy="248920"/>
          </a:xfrm>
          <a:custGeom>
            <a:avLst/>
            <a:gdLst>
              <a:gd name="connsiteX0" fmla="*/ 244475 w 244475"/>
              <a:gd name="connsiteY0" fmla="*/ 241300 h 248992"/>
              <a:gd name="connsiteX1" fmla="*/ 101600 w 244475"/>
              <a:gd name="connsiteY1" fmla="*/ 219075 h 248992"/>
              <a:gd name="connsiteX2" fmla="*/ 0 w 244475"/>
              <a:gd name="connsiteY2" fmla="*/ 0 h 24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475" h="248992">
                <a:moveTo>
                  <a:pt x="244475" y="241300"/>
                </a:moveTo>
                <a:cubicBezTo>
                  <a:pt x="193410" y="250296"/>
                  <a:pt x="142346" y="259292"/>
                  <a:pt x="101600" y="219075"/>
                </a:cubicBezTo>
                <a:cubicBezTo>
                  <a:pt x="60854" y="178858"/>
                  <a:pt x="14817" y="34396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Přímá spojnice 113"/>
          <p:cNvCxnSpPr/>
          <p:nvPr/>
        </p:nvCxnSpPr>
        <p:spPr>
          <a:xfrm>
            <a:off x="5922235" y="4106227"/>
            <a:ext cx="53975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Přímá spojnice 114"/>
          <p:cNvCxnSpPr/>
          <p:nvPr/>
        </p:nvCxnSpPr>
        <p:spPr>
          <a:xfrm flipH="1">
            <a:off x="6464525" y="3764597"/>
            <a:ext cx="255270" cy="3460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Volný tvar 115"/>
          <p:cNvSpPr/>
          <p:nvPr/>
        </p:nvSpPr>
        <p:spPr>
          <a:xfrm>
            <a:off x="6323267" y="3045142"/>
            <a:ext cx="396240" cy="1056640"/>
          </a:xfrm>
          <a:custGeom>
            <a:avLst/>
            <a:gdLst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0 w 396875"/>
              <a:gd name="connsiteY2" fmla="*/ 0 h 1057275"/>
              <a:gd name="connsiteX3" fmla="*/ 396875 w 396875"/>
              <a:gd name="connsiteY3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396875 w 396875"/>
              <a:gd name="connsiteY4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875" h="1057275">
                <a:moveTo>
                  <a:pt x="396875" y="720725"/>
                </a:moveTo>
                <a:lnTo>
                  <a:pt x="142875" y="1057275"/>
                </a:lnTo>
                <a:cubicBezTo>
                  <a:pt x="137583" y="1023408"/>
                  <a:pt x="113856" y="989837"/>
                  <a:pt x="108564" y="955970"/>
                </a:cubicBezTo>
                <a:lnTo>
                  <a:pt x="0" y="0"/>
                </a:lnTo>
                <a:cubicBezTo>
                  <a:pt x="118533" y="381000"/>
                  <a:pt x="160867" y="514350"/>
                  <a:pt x="273050" y="711200"/>
                </a:cubicBezTo>
                <a:lnTo>
                  <a:pt x="396875" y="72072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Volný tvar 116"/>
          <p:cNvSpPr/>
          <p:nvPr/>
        </p:nvSpPr>
        <p:spPr>
          <a:xfrm>
            <a:off x="5931125" y="3931602"/>
            <a:ext cx="129540" cy="164465"/>
          </a:xfrm>
          <a:custGeom>
            <a:avLst/>
            <a:gdLst>
              <a:gd name="connsiteX0" fmla="*/ 130175 w 130175"/>
              <a:gd name="connsiteY0" fmla="*/ 0 h 165100"/>
              <a:gd name="connsiteX1" fmla="*/ 0 w 130175"/>
              <a:gd name="connsiteY1" fmla="*/ 165100 h 165100"/>
              <a:gd name="connsiteX2" fmla="*/ 79375 w 130175"/>
              <a:gd name="connsiteY2" fmla="*/ 136525 h 165100"/>
              <a:gd name="connsiteX3" fmla="*/ 130175 w 130175"/>
              <a:gd name="connsiteY3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65100">
                <a:moveTo>
                  <a:pt x="130175" y="0"/>
                </a:moveTo>
                <a:lnTo>
                  <a:pt x="0" y="165100"/>
                </a:lnTo>
                <a:lnTo>
                  <a:pt x="79375" y="136525"/>
                </a:lnTo>
                <a:lnTo>
                  <a:pt x="130175" y="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Volný tvar 117"/>
          <p:cNvSpPr/>
          <p:nvPr/>
        </p:nvSpPr>
        <p:spPr>
          <a:xfrm>
            <a:off x="5955890" y="3038157"/>
            <a:ext cx="513715" cy="1059815"/>
          </a:xfrm>
          <a:custGeom>
            <a:avLst/>
            <a:gdLst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0 w 514350"/>
              <a:gd name="connsiteY3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489564 w 514350"/>
              <a:gd name="connsiteY2" fmla="*/ 957875 h 1060450"/>
              <a:gd name="connsiteX3" fmla="*/ 374650 w 514350"/>
              <a:gd name="connsiteY3" fmla="*/ 0 h 1060450"/>
              <a:gd name="connsiteX4" fmla="*/ 72685 w 514350"/>
              <a:gd name="connsiteY4" fmla="*/ 988355 h 1060450"/>
              <a:gd name="connsiteX5" fmla="*/ 0 w 514350"/>
              <a:gd name="connsiteY5" fmla="*/ 105410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" h="1060450">
                <a:moveTo>
                  <a:pt x="0" y="1054100"/>
                </a:moveTo>
                <a:lnTo>
                  <a:pt x="514350" y="1060450"/>
                </a:lnTo>
                <a:cubicBezTo>
                  <a:pt x="508000" y="1006475"/>
                  <a:pt x="495914" y="1011850"/>
                  <a:pt x="489564" y="957875"/>
                </a:cubicBezTo>
                <a:lnTo>
                  <a:pt x="374650" y="0"/>
                </a:lnTo>
                <a:cubicBezTo>
                  <a:pt x="281517" y="334433"/>
                  <a:pt x="194393" y="695197"/>
                  <a:pt x="72685" y="988355"/>
                </a:cubicBezTo>
                <a:lnTo>
                  <a:pt x="0" y="105410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Freeform 1823"/>
          <p:cNvSpPr>
            <a:spLocks/>
          </p:cNvSpPr>
          <p:nvPr/>
        </p:nvSpPr>
        <p:spPr bwMode="auto">
          <a:xfrm>
            <a:off x="6319110" y="3044507"/>
            <a:ext cx="147320" cy="1052195"/>
          </a:xfrm>
          <a:custGeom>
            <a:avLst/>
            <a:gdLst>
              <a:gd name="T0" fmla="*/ 735 w 735"/>
              <a:gd name="T1" fmla="*/ 1431 h 1431"/>
              <a:gd name="T2" fmla="*/ 467 w 735"/>
              <a:gd name="T3" fmla="*/ 1170 h 1431"/>
              <a:gd name="T4" fmla="*/ 0 w 735"/>
              <a:gd name="T5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5" h="1431">
                <a:moveTo>
                  <a:pt x="735" y="1431"/>
                </a:moveTo>
                <a:cubicBezTo>
                  <a:pt x="662" y="1420"/>
                  <a:pt x="589" y="1409"/>
                  <a:pt x="467" y="1170"/>
                </a:cubicBezTo>
                <a:cubicBezTo>
                  <a:pt x="345" y="931"/>
                  <a:pt x="89" y="183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121" name="Přímá spojnice 120"/>
          <p:cNvCxnSpPr>
            <a:cxnSpLocks noChangeAspect="1"/>
          </p:cNvCxnSpPr>
          <p:nvPr/>
        </p:nvCxnSpPr>
        <p:spPr>
          <a:xfrm flipH="1">
            <a:off x="6051775" y="3771582"/>
            <a:ext cx="137795" cy="17907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 Box 1556"/>
              <p:cNvSpPr txBox="1">
                <a:spLocks noChangeArrowheads="1"/>
              </p:cNvSpPr>
              <p:nvPr/>
            </p:nvSpPr>
            <p:spPr bwMode="auto">
              <a:xfrm>
                <a:off x="5525995" y="2780928"/>
                <a:ext cx="393700" cy="24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𝐴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5995" y="2780928"/>
                <a:ext cx="393700" cy="245745"/>
              </a:xfrm>
              <a:prstGeom prst="rect">
                <a:avLst/>
              </a:prstGeom>
              <a:blipFill rotWithShape="1">
                <a:blip r:embed="rId18"/>
                <a:stretch>
                  <a:fillRect b="-7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 Box 1556"/>
              <p:cNvSpPr txBox="1">
                <a:spLocks noChangeArrowheads="1"/>
              </p:cNvSpPr>
              <p:nvPr/>
            </p:nvSpPr>
            <p:spPr bwMode="auto">
              <a:xfrm>
                <a:off x="6524850" y="2348880"/>
                <a:ext cx="393700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𝐵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4850" y="2348880"/>
                <a:ext cx="393700" cy="247650"/>
              </a:xfrm>
              <a:prstGeom prst="rect">
                <a:avLst/>
              </a:prstGeom>
              <a:blipFill rotWithShape="1">
                <a:blip r:embed="rId19"/>
                <a:stretch>
                  <a:fillRect b="-7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Volný tvar 123"/>
          <p:cNvSpPr/>
          <p:nvPr/>
        </p:nvSpPr>
        <p:spPr>
          <a:xfrm>
            <a:off x="1944373" y="2554605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Volný tvar 124"/>
          <p:cNvSpPr/>
          <p:nvPr/>
        </p:nvSpPr>
        <p:spPr>
          <a:xfrm>
            <a:off x="6140675" y="2573972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AutoShape 1203"/>
          <p:cNvCxnSpPr>
            <a:cxnSpLocks noChangeShapeType="1"/>
          </p:cNvCxnSpPr>
          <p:nvPr/>
        </p:nvCxnSpPr>
        <p:spPr bwMode="auto">
          <a:xfrm>
            <a:off x="6150200" y="2573972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Přímá spojnice 126"/>
          <p:cNvCxnSpPr/>
          <p:nvPr/>
        </p:nvCxnSpPr>
        <p:spPr>
          <a:xfrm flipH="1" flipV="1">
            <a:off x="5505675" y="4243387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127"/>
          <p:cNvCxnSpPr/>
          <p:nvPr/>
        </p:nvCxnSpPr>
        <p:spPr>
          <a:xfrm flipH="1">
            <a:off x="6948395" y="3460432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Přímá spojnice 129"/>
          <p:cNvCxnSpPr/>
          <p:nvPr/>
        </p:nvCxnSpPr>
        <p:spPr>
          <a:xfrm flipH="1" flipV="1">
            <a:off x="1309373" y="4218940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Přímá spojnice 130"/>
          <p:cNvCxnSpPr/>
          <p:nvPr/>
        </p:nvCxnSpPr>
        <p:spPr>
          <a:xfrm flipH="1">
            <a:off x="2752728" y="3435985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Přímá spojnice 132"/>
          <p:cNvCxnSpPr/>
          <p:nvPr/>
        </p:nvCxnSpPr>
        <p:spPr>
          <a:xfrm flipH="1">
            <a:off x="5757770" y="3038157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AutoShape 1201"/>
          <p:cNvCxnSpPr>
            <a:cxnSpLocks noChangeAspect="1" noChangeShapeType="1"/>
          </p:cNvCxnSpPr>
          <p:nvPr/>
        </p:nvCxnSpPr>
        <p:spPr bwMode="auto">
          <a:xfrm flipV="1">
            <a:off x="6322285" y="2568257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201"/>
          <p:cNvCxnSpPr>
            <a:cxnSpLocks noChangeAspect="1" noChangeShapeType="1"/>
          </p:cNvCxnSpPr>
          <p:nvPr/>
        </p:nvCxnSpPr>
        <p:spPr bwMode="auto">
          <a:xfrm flipV="1">
            <a:off x="2126618" y="2543810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Volný tvar 135"/>
          <p:cNvSpPr/>
          <p:nvPr/>
        </p:nvSpPr>
        <p:spPr>
          <a:xfrm>
            <a:off x="1717678" y="3015615"/>
            <a:ext cx="557530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37" name="Text Box 1551"/>
          <p:cNvSpPr txBox="1">
            <a:spLocks noChangeArrowheads="1"/>
          </p:cNvSpPr>
          <p:nvPr/>
        </p:nvSpPr>
        <p:spPr bwMode="auto">
          <a:xfrm>
            <a:off x="1821818" y="3594735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138" name="Přímá spojnice 137"/>
          <p:cNvCxnSpPr/>
          <p:nvPr/>
        </p:nvCxnSpPr>
        <p:spPr>
          <a:xfrm flipH="1">
            <a:off x="1558928" y="3013710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AutoShape 1201"/>
          <p:cNvCxnSpPr>
            <a:cxnSpLocks noChangeAspect="1" noChangeShapeType="1"/>
          </p:cNvCxnSpPr>
          <p:nvPr/>
        </p:nvCxnSpPr>
        <p:spPr bwMode="auto">
          <a:xfrm flipV="1">
            <a:off x="6732495" y="3463607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0" name="Skupina 139"/>
          <p:cNvGrpSpPr/>
          <p:nvPr/>
        </p:nvGrpSpPr>
        <p:grpSpPr>
          <a:xfrm>
            <a:off x="1312548" y="3014980"/>
            <a:ext cx="635000" cy="1202690"/>
            <a:chOff x="171121" y="774700"/>
            <a:chExt cx="635329" cy="1203129"/>
          </a:xfrm>
        </p:grpSpPr>
        <p:sp>
          <p:nvSpPr>
            <p:cNvPr id="149" name="Volný tvar 148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Přímá spojnice 149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Přímá spojnice 140"/>
          <p:cNvCxnSpPr/>
          <p:nvPr/>
        </p:nvCxnSpPr>
        <p:spPr>
          <a:xfrm flipH="1">
            <a:off x="5634580" y="3771582"/>
            <a:ext cx="260350" cy="31623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Skupina 141"/>
          <p:cNvGrpSpPr/>
          <p:nvPr/>
        </p:nvGrpSpPr>
        <p:grpSpPr>
          <a:xfrm>
            <a:off x="5508850" y="3034982"/>
            <a:ext cx="635000" cy="1202690"/>
            <a:chOff x="171121" y="774700"/>
            <a:chExt cx="635329" cy="1203129"/>
          </a:xfrm>
        </p:grpSpPr>
        <p:sp>
          <p:nvSpPr>
            <p:cNvPr id="147" name="Volný tvar 146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Přímá spojnice 147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AutoShape 1201"/>
          <p:cNvCxnSpPr>
            <a:cxnSpLocks noChangeAspect="1" noChangeShapeType="1"/>
          </p:cNvCxnSpPr>
          <p:nvPr/>
        </p:nvCxnSpPr>
        <p:spPr bwMode="auto">
          <a:xfrm flipV="1">
            <a:off x="5532345" y="2573972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" name="AutoShape 1201"/>
          <p:cNvCxnSpPr>
            <a:cxnSpLocks noChangeAspect="1" noChangeShapeType="1"/>
          </p:cNvCxnSpPr>
          <p:nvPr/>
        </p:nvCxnSpPr>
        <p:spPr bwMode="auto">
          <a:xfrm flipV="1">
            <a:off x="1341123" y="2543810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1203"/>
          <p:cNvCxnSpPr>
            <a:cxnSpLocks noChangeShapeType="1"/>
          </p:cNvCxnSpPr>
          <p:nvPr/>
        </p:nvCxnSpPr>
        <p:spPr bwMode="auto">
          <a:xfrm>
            <a:off x="1954533" y="2549525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Přímá spojnice 145"/>
          <p:cNvCxnSpPr/>
          <p:nvPr/>
        </p:nvCxnSpPr>
        <p:spPr>
          <a:xfrm>
            <a:off x="5634580" y="4099877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Box 1551"/>
          <p:cNvSpPr txBox="1">
            <a:spLocks noChangeArrowheads="1"/>
          </p:cNvSpPr>
          <p:nvPr/>
        </p:nvSpPr>
        <p:spPr bwMode="auto">
          <a:xfrm>
            <a:off x="5757770" y="393541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95" name="Text Box 1551"/>
          <p:cNvSpPr txBox="1">
            <a:spLocks noChangeArrowheads="1"/>
          </p:cNvSpPr>
          <p:nvPr/>
        </p:nvSpPr>
        <p:spPr bwMode="auto">
          <a:xfrm>
            <a:off x="5622515" y="409543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29" name="Text Box 1551"/>
          <p:cNvSpPr txBox="1">
            <a:spLocks noChangeArrowheads="1"/>
          </p:cNvSpPr>
          <p:nvPr/>
        </p:nvSpPr>
        <p:spPr bwMode="auto">
          <a:xfrm>
            <a:off x="6131785" y="3468687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53" name="Text Box 1551"/>
          <p:cNvSpPr txBox="1">
            <a:spLocks noChangeArrowheads="1"/>
          </p:cNvSpPr>
          <p:nvPr/>
        </p:nvSpPr>
        <p:spPr bwMode="auto">
          <a:xfrm>
            <a:off x="1426848" y="4070985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60" name="Text Box 1551"/>
          <p:cNvSpPr txBox="1">
            <a:spLocks noChangeArrowheads="1"/>
          </p:cNvSpPr>
          <p:nvPr/>
        </p:nvSpPr>
        <p:spPr bwMode="auto">
          <a:xfrm>
            <a:off x="1562103" y="3910965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32" name="Text Box 1551"/>
          <p:cNvSpPr txBox="1">
            <a:spLocks noChangeArrowheads="1"/>
          </p:cNvSpPr>
          <p:nvPr/>
        </p:nvSpPr>
        <p:spPr bwMode="auto">
          <a:xfrm>
            <a:off x="1936118" y="3444240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pSp>
        <p:nvGrpSpPr>
          <p:cNvPr id="151" name="Skupina 1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53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54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55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56" name="Zaoblený obdélník 155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7" name="TextovéPole 156"/>
          <p:cNvSpPr txBox="1"/>
          <p:nvPr/>
        </p:nvSpPr>
        <p:spPr>
          <a:xfrm>
            <a:off x="62687" y="219842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Fuzzy implikace</a:t>
            </a:r>
          </a:p>
        </p:txBody>
      </p:sp>
      <p:sp>
        <p:nvSpPr>
          <p:cNvPr id="158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„Inženýrské“ vyjádření fuzzy implikace</a:t>
            </a:r>
          </a:p>
        </p:txBody>
      </p:sp>
    </p:spTree>
    <p:extLst>
      <p:ext uri="{BB962C8B-B14F-4D97-AF65-F5344CB8AC3E}">
        <p14:creationId xmlns:p14="http://schemas.microsoft.com/office/powerpoint/2010/main" val="8225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8" grpId="0" animBg="1"/>
      <p:bldP spid="49" grpId="0" animBg="1"/>
      <p:bldP spid="50" grpId="0"/>
      <p:bldP spid="51" grpId="0"/>
      <p:bldP spid="52" grpId="0"/>
      <p:bldP spid="54" grpId="0"/>
      <p:bldP spid="55" grpId="0"/>
      <p:bldP spid="65" grpId="0"/>
      <p:bldP spid="69" grpId="0" animBg="1"/>
      <p:bldP spid="71" grpId="0"/>
      <p:bldP spid="88" grpId="0"/>
      <p:bldP spid="89" grpId="0" animBg="1"/>
      <p:bldP spid="90" grpId="0" animBg="1"/>
      <p:bldP spid="92" grpId="0"/>
      <p:bldP spid="93" grpId="0"/>
      <p:bldP spid="94" grpId="0"/>
      <p:bldP spid="96" grpId="0"/>
      <p:bldP spid="97" grpId="0"/>
      <p:bldP spid="104" grpId="0"/>
      <p:bldP spid="105" grpId="0"/>
      <p:bldP spid="111" grpId="0" animBg="1"/>
      <p:bldP spid="112" grpId="0" animBg="1"/>
      <p:bldP spid="113" grpId="0" animBg="1"/>
      <p:bldP spid="116" grpId="0" animBg="1"/>
      <p:bldP spid="117" grpId="0" animBg="1"/>
      <p:bldP spid="118" grpId="0" animBg="1"/>
      <p:bldP spid="120" grpId="0" animBg="1"/>
      <p:bldP spid="122" grpId="0"/>
      <p:bldP spid="123" grpId="0"/>
      <p:bldP spid="124" grpId="0" animBg="1"/>
      <p:bldP spid="125" grpId="0" animBg="1"/>
      <p:bldP spid="136" grpId="0" animBg="1"/>
      <p:bldP spid="137" grpId="0"/>
      <p:bldP spid="102" grpId="0"/>
      <p:bldP spid="95" grpId="0"/>
      <p:bldP spid="129" grpId="0"/>
      <p:bldP spid="53" grpId="0"/>
      <p:bldP spid="60" grpId="0"/>
      <p:bldP spid="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43295" y="4180282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961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logika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5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203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usuzování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1583251" y="2129552"/>
            <a:ext cx="26470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/>
              <a:t>Modus ponens</a:t>
            </a: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1579958" y="2451270"/>
            <a:ext cx="26470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dirty="0"/>
              <a:t>Modus tollens</a:t>
            </a:r>
          </a:p>
        </p:txBody>
      </p:sp>
      <p:grpSp>
        <p:nvGrpSpPr>
          <p:cNvPr id="55" name="Skupina 54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5" name="Zaoblený obdélník 6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6" name="TextovéPole 65"/>
          <p:cNvSpPr txBox="1"/>
          <p:nvPr/>
        </p:nvSpPr>
        <p:spPr>
          <a:xfrm>
            <a:off x="62687" y="219842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usuzování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Usuzování</a:t>
            </a: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38992" y="1117120"/>
            <a:ext cx="796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 tradiční výrokové logice definováno několik inferenčních pravidel</a:t>
            </a:r>
            <a:endParaRPr lang="cs-CZ" altLang="cs-CZ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638992" y="1413841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umožňují z aktuálních dat odvozovat data nová</a:t>
            </a:r>
            <a:endParaRPr lang="cs-CZ" altLang="cs-CZ" dirty="0"/>
          </a:p>
        </p:txBody>
      </p:sp>
      <p:sp>
        <p:nvSpPr>
          <p:cNvPr id="71" name="Zaoblený obdélník 70"/>
          <p:cNvSpPr/>
          <p:nvPr/>
        </p:nvSpPr>
        <p:spPr bwMode="auto">
          <a:xfrm>
            <a:off x="481619" y="154900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638992" y="173624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nejznámější jsou</a:t>
            </a:r>
            <a:endParaRPr lang="cs-CZ" altLang="cs-CZ" dirty="0"/>
          </a:p>
        </p:txBody>
      </p:sp>
      <p:sp>
        <p:nvSpPr>
          <p:cNvPr id="83" name="Zaoblený obdélník 82"/>
          <p:cNvSpPr/>
          <p:nvPr/>
        </p:nvSpPr>
        <p:spPr bwMode="auto">
          <a:xfrm>
            <a:off x="481619" y="187140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Zaoblený obdélník 87"/>
          <p:cNvSpPr/>
          <p:nvPr/>
        </p:nvSpPr>
        <p:spPr bwMode="auto">
          <a:xfrm>
            <a:off x="1449664" y="225867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1449664" y="257202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356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68" grpId="0"/>
      <p:bldP spid="69" grpId="0" animBg="1"/>
      <p:bldP spid="70" grpId="0"/>
      <p:bldP spid="71" grpId="0" animBg="1"/>
      <p:bldP spid="73" grpId="0"/>
      <p:bldP spid="83" grpId="0" animBg="1"/>
      <p:bldP spid="88" grpId="0" animBg="1"/>
      <p:bldP spid="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aoblený obdélník 10"/>
          <p:cNvSpPr/>
          <p:nvPr/>
        </p:nvSpPr>
        <p:spPr bwMode="auto">
          <a:xfrm>
            <a:off x="179512" y="2978708"/>
            <a:ext cx="8712968" cy="16576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40800" y="111712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0" dirty="0"/>
              <a:t>z platnosti předpokladu se usuzuje na platnost závěru</a:t>
            </a:r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53056"/>
              </p:ext>
            </p:extLst>
          </p:nvPr>
        </p:nvGraphicFramePr>
        <p:xfrm>
          <a:off x="3914652" y="5212432"/>
          <a:ext cx="151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4" imgW="1511280" imgH="304560" progId="Equation.DSMT4">
                  <p:embed/>
                </p:oleObj>
              </mc:Choice>
              <mc:Fallback>
                <p:oleObj name="Equation" r:id="rId4" imgW="1511280" imgH="304560" progId="Equation.DSMT4">
                  <p:embed/>
                  <p:pic>
                    <p:nvPicPr>
                      <p:cNvPr id="37" name="Objekt 3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4652" y="5212432"/>
                        <a:ext cx="1511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Tabulk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22174"/>
              </p:ext>
            </p:extLst>
          </p:nvPr>
        </p:nvGraphicFramePr>
        <p:xfrm>
          <a:off x="2506712" y="1778892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640800" y="4780384"/>
            <a:ext cx="275107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cs-CZ" b="0" i="0" dirty="0"/>
              <a:t>matematicky lze zapsat jako</a:t>
            </a:r>
          </a:p>
        </p:txBody>
      </p:sp>
      <p:sp>
        <p:nvSpPr>
          <p:cNvPr id="55" name="Obdélník 2"/>
          <p:cNvSpPr>
            <a:spLocks noChangeArrowheads="1"/>
          </p:cNvSpPr>
          <p:nvPr/>
        </p:nvSpPr>
        <p:spPr bwMode="auto">
          <a:xfrm>
            <a:off x="277329" y="3039506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8" name="Obdélník 57"/>
          <p:cNvSpPr/>
          <p:nvPr/>
        </p:nvSpPr>
        <p:spPr bwMode="auto">
          <a:xfrm>
            <a:off x="2483768" y="1463298"/>
            <a:ext cx="4556125" cy="146164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bdélník 58"/>
          <p:cNvSpPr/>
          <p:nvPr/>
        </p:nvSpPr>
        <p:spPr bwMode="auto">
          <a:xfrm>
            <a:off x="2411760" y="2473480"/>
            <a:ext cx="4556125" cy="45412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bdélník 59"/>
          <p:cNvSpPr/>
          <p:nvPr/>
        </p:nvSpPr>
        <p:spPr bwMode="auto">
          <a:xfrm>
            <a:off x="2411760" y="2123234"/>
            <a:ext cx="4556125" cy="80437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5" name="Tabulk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9923"/>
              </p:ext>
            </p:extLst>
          </p:nvPr>
        </p:nvGraphicFramePr>
        <p:xfrm>
          <a:off x="2233377" y="3340224"/>
          <a:ext cx="54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je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rajče červené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j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rajče zralé.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Rajče je červené.</a:t>
                      </a:r>
                      <a:endParaRPr lang="cs-CZ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Rajče je zralé.</a:t>
                      </a:r>
                      <a:endParaRPr lang="cs-CZ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9" name="Skupina 3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4" name="Zaoblený obdélník 4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5" name="TextovéPole 44"/>
          <p:cNvSpPr txBox="1"/>
          <p:nvPr/>
        </p:nvSpPr>
        <p:spPr>
          <a:xfrm>
            <a:off x="62687" y="219842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usuzování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Pravidlo modus ponens</a:t>
            </a:r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40800" y="1450417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0" dirty="0"/>
              <a:t>inferenční schéma:</a:t>
            </a:r>
          </a:p>
        </p:txBody>
      </p:sp>
      <p:sp>
        <p:nvSpPr>
          <p:cNvPr id="49" name="Zaoblený obdélník 48"/>
          <p:cNvSpPr/>
          <p:nvPr/>
        </p:nvSpPr>
        <p:spPr bwMode="auto">
          <a:xfrm>
            <a:off x="482400" y="158558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7" name="Zaoblený obdélník 56"/>
          <p:cNvSpPr/>
          <p:nvPr/>
        </p:nvSpPr>
        <p:spPr bwMode="auto">
          <a:xfrm>
            <a:off x="482400" y="490466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02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54" grpId="0"/>
      <p:bldP spid="55" grpId="0"/>
      <p:bldP spid="58" grpId="0" animBg="1"/>
      <p:bldP spid="59" grpId="0" animBg="1"/>
      <p:bldP spid="60" grpId="0" animBg="1"/>
      <p:bldP spid="47" grpId="0" animBg="1"/>
      <p:bldP spid="48" grpId="0"/>
      <p:bldP spid="49" grpId="0" animBg="1"/>
      <p:bldP spid="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2936"/>
              </p:ext>
            </p:extLst>
          </p:nvPr>
        </p:nvGraphicFramePr>
        <p:xfrm>
          <a:off x="3470014" y="5157192"/>
          <a:ext cx="177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4" imgW="1777680" imgH="304560" progId="Equation.DSMT4">
                  <p:embed/>
                </p:oleObj>
              </mc:Choice>
              <mc:Fallback>
                <p:oleObj name="Equation" r:id="rId4" imgW="1777680" imgH="304560" progId="Equation.DSMT4">
                  <p:embed/>
                  <p:pic>
                    <p:nvPicPr>
                      <p:cNvPr id="37" name="Objekt 3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0014" y="5157192"/>
                        <a:ext cx="1778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Tabulk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23380"/>
              </p:ext>
            </p:extLst>
          </p:nvPr>
        </p:nvGraphicFramePr>
        <p:xfrm>
          <a:off x="2506712" y="1653579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</a:t>
                      </a:r>
                      <a:r>
                        <a:rPr lang="cs-CZ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bdélník 57"/>
          <p:cNvSpPr/>
          <p:nvPr/>
        </p:nvSpPr>
        <p:spPr bwMode="auto">
          <a:xfrm>
            <a:off x="2291065" y="1679322"/>
            <a:ext cx="4556125" cy="146164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bdélník 58"/>
          <p:cNvSpPr/>
          <p:nvPr/>
        </p:nvSpPr>
        <p:spPr bwMode="auto">
          <a:xfrm>
            <a:off x="2432103" y="2340539"/>
            <a:ext cx="4556125" cy="45412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bdélník 59"/>
          <p:cNvSpPr/>
          <p:nvPr/>
        </p:nvSpPr>
        <p:spPr bwMode="auto">
          <a:xfrm>
            <a:off x="2414052" y="1988675"/>
            <a:ext cx="4556125" cy="95759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7" name="Skupina 6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7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72" name="Zaoblený obdélník 7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3" name="TextovéPole 72"/>
          <p:cNvSpPr txBox="1"/>
          <p:nvPr/>
        </p:nvSpPr>
        <p:spPr>
          <a:xfrm>
            <a:off x="62687" y="219842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usuzování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Pravidlo modus tollens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40800" y="1450417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0" dirty="0"/>
              <a:t>inferenční schéma:</a:t>
            </a:r>
          </a:p>
        </p:txBody>
      </p:sp>
      <p:sp>
        <p:nvSpPr>
          <p:cNvPr id="80" name="Zaoblený obdélník 79"/>
          <p:cNvSpPr/>
          <p:nvPr/>
        </p:nvSpPr>
        <p:spPr bwMode="auto">
          <a:xfrm>
            <a:off x="482400" y="158558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40800" y="1117120"/>
            <a:ext cx="674132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z neplatnosti závěru se usuzuje na neplatnost předpokladu</a:t>
            </a:r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Zaoblený obdélník 82"/>
          <p:cNvSpPr/>
          <p:nvPr/>
        </p:nvSpPr>
        <p:spPr bwMode="auto">
          <a:xfrm>
            <a:off x="179512" y="2978708"/>
            <a:ext cx="8712968" cy="16576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640800" y="4780384"/>
            <a:ext cx="275107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cs-CZ" b="0" i="0" dirty="0"/>
              <a:t>matematicky lze zapsat jako</a:t>
            </a:r>
          </a:p>
        </p:txBody>
      </p:sp>
      <p:sp>
        <p:nvSpPr>
          <p:cNvPr id="86" name="Obdélník 2"/>
          <p:cNvSpPr>
            <a:spLocks noChangeArrowheads="1"/>
          </p:cNvSpPr>
          <p:nvPr/>
        </p:nvSpPr>
        <p:spPr bwMode="auto">
          <a:xfrm>
            <a:off x="277329" y="3039506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87" name="Tabulka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94397"/>
              </p:ext>
            </p:extLst>
          </p:nvPr>
        </p:nvGraphicFramePr>
        <p:xfrm>
          <a:off x="2233377" y="3340224"/>
          <a:ext cx="54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někdo dostává plat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pracuje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Honza nepracuje.</a:t>
                      </a:r>
                      <a:endParaRPr lang="cs-CZ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Honza ne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dostává plat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Zaoblený obdélník 87"/>
          <p:cNvSpPr/>
          <p:nvPr/>
        </p:nvSpPr>
        <p:spPr bwMode="auto">
          <a:xfrm>
            <a:off x="482400" y="490466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20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79" grpId="0"/>
      <p:bldP spid="80" grpId="0" animBg="1"/>
      <p:bldP spid="81" grpId="0"/>
      <p:bldP spid="82" grpId="0" animBg="1"/>
      <p:bldP spid="83" grpId="0" animBg="1"/>
      <p:bldP spid="85" grpId="0"/>
      <p:bldP spid="86" grpId="0"/>
      <p:bldP spid="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Přibližné usuzování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6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640800" y="1385344"/>
            <a:ext cx="8316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i="1" dirty="0"/>
              <a:t>lidé se však většinou rozhodují na základě nepřesných informací</a:t>
            </a:r>
            <a:endParaRPr lang="cs-CZ" altLang="cs-CZ" sz="1600" i="1" dirty="0"/>
          </a:p>
        </p:txBody>
      </p:sp>
      <p:grpSp>
        <p:nvGrpSpPr>
          <p:cNvPr id="37" name="Skupina 3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4" name="Zaoblený obdélník 5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5" name="TextovéPole 5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Přibližné usuzování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640800" y="1117120"/>
            <a:ext cx="679880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tradiční výroková logika neumožňuje práci s nepřesnými informacemi</a:t>
            </a:r>
            <a:endParaRPr lang="cs-CZ" altLang="cs-CZ" dirty="0"/>
          </a:p>
        </p:txBody>
      </p:sp>
      <p:sp>
        <p:nvSpPr>
          <p:cNvPr id="58" name="Zaoblený obdélník 57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640800" y="1772816"/>
            <a:ext cx="65973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práci s nepřesností umožňuje jazyková proměnná a fuzzy logika</a:t>
            </a:r>
            <a:endParaRPr lang="cs-CZ" altLang="cs-CZ" dirty="0"/>
          </a:p>
        </p:txBody>
      </p:sp>
      <p:sp>
        <p:nvSpPr>
          <p:cNvPr id="60" name="Zaoblený obdélník 59"/>
          <p:cNvSpPr/>
          <p:nvPr/>
        </p:nvSpPr>
        <p:spPr bwMode="auto">
          <a:xfrm>
            <a:off x="482400" y="190798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640800" y="2139946"/>
            <a:ext cx="65973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nutno zobecnit inferenční mechanismy</a:t>
            </a:r>
            <a:endParaRPr lang="cs-CZ" altLang="cs-CZ" dirty="0"/>
          </a:p>
        </p:txBody>
      </p:sp>
      <p:sp>
        <p:nvSpPr>
          <p:cNvPr id="66" name="Zaoblený obdélník 65"/>
          <p:cNvSpPr/>
          <p:nvPr/>
        </p:nvSpPr>
        <p:spPr bwMode="auto">
          <a:xfrm>
            <a:off x="482400" y="22654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1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7" grpId="0"/>
      <p:bldP spid="58" grpId="0" animBg="1"/>
      <p:bldP spid="59" grpId="0"/>
      <p:bldP spid="60" grpId="0" animBg="1"/>
      <p:bldP spid="65" grpId="0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Zaoblený obdélník 78"/>
          <p:cNvSpPr/>
          <p:nvPr/>
        </p:nvSpPr>
        <p:spPr bwMode="auto">
          <a:xfrm>
            <a:off x="179512" y="5659772"/>
            <a:ext cx="8712968" cy="9375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75456"/>
              </p:ext>
            </p:extLst>
          </p:nvPr>
        </p:nvGraphicFramePr>
        <p:xfrm>
          <a:off x="4018813" y="4913736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4" imgW="1536480" imgH="330120" progId="Equation.DSMT4">
                  <p:embed/>
                </p:oleObj>
              </mc:Choice>
              <mc:Fallback>
                <p:oleObj name="Equation" r:id="rId4" imgW="1536480" imgH="330120" progId="Equation.DSMT4">
                  <p:embed/>
                  <p:pic>
                    <p:nvPicPr>
                      <p:cNvPr id="37" name="Objekt 3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8813" y="4913736"/>
                        <a:ext cx="1536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Tabulk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06902"/>
              </p:ext>
            </p:extLst>
          </p:nvPr>
        </p:nvGraphicFramePr>
        <p:xfrm>
          <a:off x="2506712" y="1296577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640800" y="4507976"/>
            <a:ext cx="61815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cs-CZ" b="0" i="0" dirty="0"/>
              <a:t>inference ve fuzzy logice realizována pomocí operace </a:t>
            </a:r>
            <a:r>
              <a:rPr lang="cs-CZ" i="0" dirty="0"/>
              <a:t>kompozice</a:t>
            </a:r>
          </a:p>
        </p:txBody>
      </p:sp>
      <p:sp>
        <p:nvSpPr>
          <p:cNvPr id="58" name="Obdélník 57"/>
          <p:cNvSpPr/>
          <p:nvPr/>
        </p:nvSpPr>
        <p:spPr bwMode="auto">
          <a:xfrm>
            <a:off x="2176115" y="1103258"/>
            <a:ext cx="4556125" cy="146164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bdélník 58"/>
          <p:cNvSpPr/>
          <p:nvPr/>
        </p:nvSpPr>
        <p:spPr bwMode="auto">
          <a:xfrm>
            <a:off x="2393706" y="2029694"/>
            <a:ext cx="4556125" cy="45412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bdélník 59"/>
          <p:cNvSpPr/>
          <p:nvPr/>
        </p:nvSpPr>
        <p:spPr bwMode="auto">
          <a:xfrm>
            <a:off x="2173300" y="1616741"/>
            <a:ext cx="4556125" cy="95759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40800" y="5229200"/>
            <a:ext cx="539602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cs-CZ" b="0" i="0" dirty="0"/>
              <a:t>konkrétní způsob výpočtu závislý na vyjádření kompozice</a:t>
            </a:r>
          </a:p>
        </p:txBody>
      </p:sp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66751"/>
              </p:ext>
            </p:extLst>
          </p:nvPr>
        </p:nvGraphicFramePr>
        <p:xfrm>
          <a:off x="5279949" y="5800866"/>
          <a:ext cx="749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6" imgW="749160" imgH="304560" progId="Equation.DSMT4">
                  <p:embed/>
                </p:oleObj>
              </mc:Choice>
              <mc:Fallback>
                <p:oleObj name="Equation" r:id="rId6" imgW="749160" imgH="304560" progId="Equation.DSMT4">
                  <p:embed/>
                  <p:pic>
                    <p:nvPicPr>
                      <p:cNvPr id="39" name="Objekt 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9949" y="5800866"/>
                        <a:ext cx="749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048689" y="5766355"/>
            <a:ext cx="3131823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err="1"/>
              <a:t>fce</a:t>
            </a:r>
            <a:r>
              <a:rPr lang="cs-CZ" b="0" dirty="0"/>
              <a:t>. příslušnosti relace odpovídající </a:t>
            </a:r>
            <a:r>
              <a:rPr lang="cs-CZ" dirty="0"/>
              <a:t>zvolené</a:t>
            </a:r>
            <a:r>
              <a:rPr lang="cs-CZ" b="0" dirty="0"/>
              <a:t> fuzzy implikaci</a:t>
            </a:r>
            <a:endParaRPr lang="cs-CZ" b="0" i="0" dirty="0"/>
          </a:p>
        </p:txBody>
      </p:sp>
      <p:grpSp>
        <p:nvGrpSpPr>
          <p:cNvPr id="46" name="Skupina 4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1" name="Zaoblený obdélník 6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2" name="TextovéPole 61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640800" y="1117120"/>
            <a:ext cx="674132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inferenční schéma:</a:t>
            </a:r>
          </a:p>
        </p:txBody>
      </p:sp>
      <p:sp>
        <p:nvSpPr>
          <p:cNvPr id="68" name="Zaoblený obdélník 67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179512" y="2708920"/>
            <a:ext cx="8712968" cy="16576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Obdélník 2"/>
          <p:cNvSpPr>
            <a:spLocks noChangeArrowheads="1"/>
          </p:cNvSpPr>
          <p:nvPr/>
        </p:nvSpPr>
        <p:spPr bwMode="auto">
          <a:xfrm>
            <a:off x="277329" y="276971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74" name="Tabulk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03791"/>
              </p:ext>
            </p:extLst>
          </p:nvPr>
        </p:nvGraphicFramePr>
        <p:xfrm>
          <a:off x="2233377" y="3070436"/>
          <a:ext cx="54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je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rajče červené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j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rajče zralé.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Rajče je velmi červené.</a:t>
                      </a:r>
                      <a:endParaRPr lang="cs-CZ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Rajče je velmi zralé.</a:t>
                      </a:r>
                      <a:endParaRPr lang="cs-CZ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Zaoblený obdélník 75"/>
          <p:cNvSpPr/>
          <p:nvPr/>
        </p:nvSpPr>
        <p:spPr bwMode="auto">
          <a:xfrm>
            <a:off x="481619" y="462899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Zaoblený obdélník 76"/>
          <p:cNvSpPr/>
          <p:nvPr/>
        </p:nvSpPr>
        <p:spPr bwMode="auto">
          <a:xfrm>
            <a:off x="481619" y="53578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2"/>
          <p:cNvSpPr>
            <a:spLocks noChangeArrowheads="1"/>
          </p:cNvSpPr>
          <p:nvPr/>
        </p:nvSpPr>
        <p:spPr bwMode="auto">
          <a:xfrm>
            <a:off x="277329" y="572057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835696" y="5760688"/>
            <a:ext cx="229421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cs-CZ" b="0" i="0" dirty="0"/>
              <a:t>pro </a:t>
            </a:r>
            <a:r>
              <a:rPr lang="cs-CZ" b="0" i="0" dirty="0" err="1"/>
              <a:t>max</a:t>
            </a:r>
            <a:r>
              <a:rPr lang="cs-CZ" b="0" i="0" dirty="0"/>
              <a:t>-min kompozici</a:t>
            </a:r>
          </a:p>
        </p:txBody>
      </p:sp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082006"/>
              </p:ext>
            </p:extLst>
          </p:nvPr>
        </p:nvGraphicFramePr>
        <p:xfrm>
          <a:off x="1822450" y="6122988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8" imgW="3263760" imgH="431640" progId="Equation.DSMT4">
                  <p:embed/>
                </p:oleObj>
              </mc:Choice>
              <mc:Fallback>
                <p:oleObj name="Equation" r:id="rId8" imgW="3263760" imgH="431640" progId="Equation.DSMT4">
                  <p:embed/>
                  <p:pic>
                    <p:nvPicPr>
                      <p:cNvPr id="38" name="Objekt 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2450" y="6122988"/>
                        <a:ext cx="3263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8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54" grpId="0"/>
      <p:bldP spid="58" grpId="0" animBg="1"/>
      <p:bldP spid="59" grpId="0" animBg="1"/>
      <p:bldP spid="60" grpId="0" animBg="1"/>
      <p:bldP spid="32" grpId="0"/>
      <p:bldP spid="40" grpId="0"/>
      <p:bldP spid="67" grpId="0"/>
      <p:bldP spid="68" grpId="0" animBg="1"/>
      <p:bldP spid="72" grpId="0" animBg="1"/>
      <p:bldP spid="73" grpId="0"/>
      <p:bldP spid="76" grpId="0" animBg="1"/>
      <p:bldP spid="77" grpId="0" animBg="1"/>
      <p:bldP spid="8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Přímá spojnice 55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0" name="Volný tvar 59"/>
          <p:cNvSpPr/>
          <p:nvPr/>
        </p:nvSpPr>
        <p:spPr>
          <a:xfrm>
            <a:off x="1611734" y="4641443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>
            <a:off x="1284074" y="4969738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Volný tvar 70"/>
          <p:cNvSpPr/>
          <p:nvPr/>
        </p:nvSpPr>
        <p:spPr>
          <a:xfrm>
            <a:off x="1978764" y="3901668"/>
            <a:ext cx="408305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2" name="Přímá spojnice 71"/>
          <p:cNvCxnSpPr/>
          <p:nvPr/>
        </p:nvCxnSpPr>
        <p:spPr>
          <a:xfrm flipH="1">
            <a:off x="1835889" y="3906748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/>
          <p:nvPr/>
        </p:nvCxnSpPr>
        <p:spPr>
          <a:xfrm flipH="1">
            <a:off x="1569189" y="4632553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/>
          <p:nvPr/>
        </p:nvCxnSpPr>
        <p:spPr>
          <a:xfrm>
            <a:off x="1542519" y="4637633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AutoShape 1201"/>
          <p:cNvCxnSpPr>
            <a:cxnSpLocks noChangeAspect="1" noChangeShapeType="1"/>
          </p:cNvCxnSpPr>
          <p:nvPr/>
        </p:nvCxnSpPr>
        <p:spPr bwMode="auto">
          <a:xfrm flipV="1">
            <a:off x="1971779" y="3434943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Volný tvar 90"/>
          <p:cNvSpPr/>
          <p:nvPr/>
        </p:nvSpPr>
        <p:spPr>
          <a:xfrm>
            <a:off x="1562839" y="3906748"/>
            <a:ext cx="557530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93" name="Přímá spojnice 92"/>
          <p:cNvCxnSpPr/>
          <p:nvPr/>
        </p:nvCxnSpPr>
        <p:spPr>
          <a:xfrm flipH="1">
            <a:off x="1404089" y="3904843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732776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72320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74308"/>
              </p:ext>
            </p:extLst>
          </p:nvPr>
        </p:nvGraphicFramePr>
        <p:xfrm>
          <a:off x="5598616" y="1557877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1" imgW="2717640" imgH="342720" progId="Equation.DSMT4">
                  <p:embed/>
                </p:oleObj>
              </mc:Choice>
              <mc:Fallback>
                <p:oleObj name="Equation" r:id="rId11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616" y="1557877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Tabulka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3279"/>
              </p:ext>
            </p:extLst>
          </p:nvPr>
        </p:nvGraphicFramePr>
        <p:xfrm>
          <a:off x="879058" y="1556792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Obdélník 121"/>
          <p:cNvSpPr/>
          <p:nvPr/>
        </p:nvSpPr>
        <p:spPr bwMode="auto">
          <a:xfrm>
            <a:off x="755575" y="1618057"/>
            <a:ext cx="4556125" cy="146164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Obdélník 122"/>
          <p:cNvSpPr/>
          <p:nvPr/>
        </p:nvSpPr>
        <p:spPr bwMode="auto">
          <a:xfrm>
            <a:off x="755576" y="2348880"/>
            <a:ext cx="4556125" cy="45412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Obdélník 123"/>
          <p:cNvSpPr/>
          <p:nvPr/>
        </p:nvSpPr>
        <p:spPr bwMode="auto">
          <a:xfrm>
            <a:off x="832120" y="1870085"/>
            <a:ext cx="4556125" cy="95759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Text Box 1556"/>
          <p:cNvSpPr txBox="1">
            <a:spLocks noChangeArrowheads="1"/>
          </p:cNvSpPr>
          <p:nvPr/>
        </p:nvSpPr>
        <p:spPr bwMode="auto">
          <a:xfrm>
            <a:off x="1791429" y="3573016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i="1" baseline="-250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7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3" grpId="0"/>
      <p:bldP spid="64" grpId="0"/>
      <p:bldP spid="65" grpId="0"/>
      <p:bldP spid="71" grpId="0" animBg="1"/>
      <p:bldP spid="76" grpId="0" animBg="1"/>
      <p:bldP spid="91" grpId="0" animBg="1"/>
      <p:bldP spid="92" grpId="0"/>
      <p:bldP spid="104" grpId="0"/>
      <p:bldP spid="106" grpId="0"/>
      <p:bldP spid="107" grpId="0"/>
      <p:bldP spid="110" grpId="0"/>
      <p:bldP spid="115" grpId="0"/>
      <p:bldP spid="122" grpId="0" animBg="1"/>
      <p:bldP spid="1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kupina 204"/>
          <p:cNvGrpSpPr/>
          <p:nvPr/>
        </p:nvGrpSpPr>
        <p:grpSpPr>
          <a:xfrm>
            <a:off x="1160565" y="3843059"/>
            <a:ext cx="624840" cy="1270000"/>
            <a:chOff x="2043185" y="1228725"/>
            <a:chExt cx="625475" cy="1270000"/>
          </a:xfrm>
        </p:grpSpPr>
        <p:cxnSp>
          <p:nvCxnSpPr>
            <p:cNvPr id="211" name="Přímá spojnice 210"/>
            <p:cNvCxnSpPr>
              <a:cxnSpLocks noChangeAspect="1"/>
            </p:cNvCxnSpPr>
            <p:nvPr/>
          </p:nvCxnSpPr>
          <p:spPr>
            <a:xfrm flipH="1">
              <a:off x="2043185" y="2219158"/>
              <a:ext cx="230232" cy="279567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Přímá spojnice 211"/>
            <p:cNvCxnSpPr/>
            <p:nvPr/>
          </p:nvCxnSpPr>
          <p:spPr>
            <a:xfrm flipV="1">
              <a:off x="2271278" y="1228725"/>
              <a:ext cx="72382" cy="99678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Přímá spojnice 212"/>
            <p:cNvCxnSpPr/>
            <p:nvPr/>
          </p:nvCxnSpPr>
          <p:spPr>
            <a:xfrm flipH="1" flipV="1">
              <a:off x="2343265" y="1228726"/>
              <a:ext cx="214355" cy="62654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Přímá spojnice 213"/>
            <p:cNvCxnSpPr>
              <a:cxnSpLocks noChangeAspect="1"/>
            </p:cNvCxnSpPr>
            <p:nvPr/>
          </p:nvCxnSpPr>
          <p:spPr>
            <a:xfrm flipH="1">
              <a:off x="2553544" y="1711447"/>
              <a:ext cx="115116" cy="13978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Přímá spojnice 55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0" name="Volný tvar 59"/>
          <p:cNvSpPr/>
          <p:nvPr/>
        </p:nvSpPr>
        <p:spPr>
          <a:xfrm>
            <a:off x="1611734" y="4641443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>
            <a:off x="1284074" y="4969738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Volný tvar 70"/>
          <p:cNvSpPr/>
          <p:nvPr/>
        </p:nvSpPr>
        <p:spPr>
          <a:xfrm>
            <a:off x="1978764" y="3901668"/>
            <a:ext cx="408305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2" name="Přímá spojnice 71"/>
          <p:cNvCxnSpPr/>
          <p:nvPr/>
        </p:nvCxnSpPr>
        <p:spPr>
          <a:xfrm flipH="1">
            <a:off x="1835889" y="3906748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/>
          <p:nvPr/>
        </p:nvCxnSpPr>
        <p:spPr>
          <a:xfrm flipH="1">
            <a:off x="1569189" y="4632553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/>
          <p:nvPr/>
        </p:nvCxnSpPr>
        <p:spPr>
          <a:xfrm>
            <a:off x="1542519" y="4637633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AutoShape 1201"/>
          <p:cNvCxnSpPr>
            <a:cxnSpLocks noChangeAspect="1" noChangeShapeType="1"/>
          </p:cNvCxnSpPr>
          <p:nvPr/>
        </p:nvCxnSpPr>
        <p:spPr bwMode="auto">
          <a:xfrm flipV="1">
            <a:off x="1971779" y="3434943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Volný tvar 90"/>
          <p:cNvSpPr/>
          <p:nvPr/>
        </p:nvSpPr>
        <p:spPr>
          <a:xfrm>
            <a:off x="1562839" y="3906748"/>
            <a:ext cx="557530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93" name="Přímá spojnice 92"/>
          <p:cNvCxnSpPr/>
          <p:nvPr/>
        </p:nvCxnSpPr>
        <p:spPr>
          <a:xfrm flipH="1">
            <a:off x="1404089" y="3904843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362182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19871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k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135809"/>
              </p:ext>
            </p:extLst>
          </p:nvPr>
        </p:nvGraphicFramePr>
        <p:xfrm>
          <a:off x="1326619" y="357981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1" imgW="241200" imgH="241200" progId="Equation.DSMT4">
                  <p:embed/>
                </p:oleObj>
              </mc:Choice>
              <mc:Fallback>
                <p:oleObj name="Equation" r:id="rId11" imgW="241200" imgH="241200" progId="Equation.DSMT4">
                  <p:embed/>
                  <p:pic>
                    <p:nvPicPr>
                      <p:cNvPr id="114" name="Objek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619" y="357981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41215"/>
              </p:ext>
            </p:extLst>
          </p:nvPr>
        </p:nvGraphicFramePr>
        <p:xfrm>
          <a:off x="5598616" y="1557877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3" imgW="2717640" imgH="342720" progId="Equation.DSMT4">
                  <p:embed/>
                </p:oleObj>
              </mc:Choice>
              <mc:Fallback>
                <p:oleObj name="Equation" r:id="rId13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616" y="1557877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Tabulka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45513"/>
              </p:ext>
            </p:extLst>
          </p:nvPr>
        </p:nvGraphicFramePr>
        <p:xfrm>
          <a:off x="879058" y="1556792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Obdélník 122"/>
          <p:cNvSpPr/>
          <p:nvPr/>
        </p:nvSpPr>
        <p:spPr bwMode="auto">
          <a:xfrm>
            <a:off x="755576" y="2348880"/>
            <a:ext cx="4556125" cy="45412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Text Box 1556"/>
          <p:cNvSpPr txBox="1">
            <a:spLocks noChangeArrowheads="1"/>
          </p:cNvSpPr>
          <p:nvPr/>
        </p:nvSpPr>
        <p:spPr bwMode="auto">
          <a:xfrm>
            <a:off x="1791429" y="3573016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i="1" baseline="-250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23774"/>
              </p:ext>
            </p:extLst>
          </p:nvPr>
        </p:nvGraphicFramePr>
        <p:xfrm>
          <a:off x="5580063" y="2312988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5" imgW="1536700" imgH="330200" progId="Equation.DSMT4">
                  <p:embed/>
                </p:oleObj>
              </mc:Choice>
              <mc:Fallback>
                <p:oleObj name="Equation" r:id="rId15" imgW="1536700" imgH="3302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312988"/>
                        <a:ext cx="1536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8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osoúhelník 7"/>
          <p:cNvSpPr/>
          <p:nvPr/>
        </p:nvSpPr>
        <p:spPr bwMode="auto">
          <a:xfrm>
            <a:off x="1157709" y="4804955"/>
            <a:ext cx="1686099" cy="303848"/>
          </a:xfrm>
          <a:prstGeom prst="parallelogram">
            <a:avLst>
              <a:gd name="adj" fmla="val 79859"/>
            </a:avLst>
          </a:prstGeom>
          <a:solidFill>
            <a:srgbClr val="FFC000">
              <a:alpha val="46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05" name="Skupina 204"/>
          <p:cNvGrpSpPr/>
          <p:nvPr/>
        </p:nvGrpSpPr>
        <p:grpSpPr>
          <a:xfrm>
            <a:off x="1160565" y="3843059"/>
            <a:ext cx="624840" cy="1270000"/>
            <a:chOff x="2043185" y="1228725"/>
            <a:chExt cx="625475" cy="1270000"/>
          </a:xfrm>
        </p:grpSpPr>
        <p:cxnSp>
          <p:nvCxnSpPr>
            <p:cNvPr id="211" name="Přímá spojnice 210"/>
            <p:cNvCxnSpPr>
              <a:cxnSpLocks noChangeAspect="1"/>
            </p:cNvCxnSpPr>
            <p:nvPr/>
          </p:nvCxnSpPr>
          <p:spPr>
            <a:xfrm flipH="1">
              <a:off x="2043185" y="2219158"/>
              <a:ext cx="230232" cy="279567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Přímá spojnice 211"/>
            <p:cNvCxnSpPr/>
            <p:nvPr/>
          </p:nvCxnSpPr>
          <p:spPr>
            <a:xfrm flipV="1">
              <a:off x="2271278" y="1228725"/>
              <a:ext cx="72382" cy="99678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Přímá spojnice 212"/>
            <p:cNvCxnSpPr/>
            <p:nvPr/>
          </p:nvCxnSpPr>
          <p:spPr>
            <a:xfrm flipH="1" flipV="1">
              <a:off x="2343265" y="1228726"/>
              <a:ext cx="214355" cy="62654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Přímá spojnice 213"/>
            <p:cNvCxnSpPr>
              <a:cxnSpLocks noChangeAspect="1"/>
            </p:cNvCxnSpPr>
            <p:nvPr/>
          </p:nvCxnSpPr>
          <p:spPr>
            <a:xfrm flipH="1">
              <a:off x="2553544" y="1711447"/>
              <a:ext cx="115116" cy="13978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Kosoúhelník 5"/>
          <p:cNvSpPr/>
          <p:nvPr/>
        </p:nvSpPr>
        <p:spPr bwMode="auto">
          <a:xfrm flipV="1">
            <a:off x="1455972" y="3847823"/>
            <a:ext cx="1663200" cy="617742"/>
          </a:xfrm>
          <a:prstGeom prst="parallelogram">
            <a:avLst>
              <a:gd name="adj" fmla="val 34839"/>
            </a:avLst>
          </a:prstGeom>
          <a:solidFill>
            <a:srgbClr val="FFC000">
              <a:alpha val="46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6" name="Přímá spojnice 55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Volný tvar 59"/>
          <p:cNvSpPr/>
          <p:nvPr/>
        </p:nvSpPr>
        <p:spPr>
          <a:xfrm>
            <a:off x="1611734" y="4641443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>
            <a:off x="1284074" y="4969738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Volný tvar 70"/>
          <p:cNvSpPr/>
          <p:nvPr/>
        </p:nvSpPr>
        <p:spPr>
          <a:xfrm>
            <a:off x="1978764" y="3901668"/>
            <a:ext cx="408305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2" name="Přímá spojnice 71"/>
          <p:cNvCxnSpPr/>
          <p:nvPr/>
        </p:nvCxnSpPr>
        <p:spPr>
          <a:xfrm flipH="1">
            <a:off x="1835889" y="3906748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/>
          <p:nvPr/>
        </p:nvCxnSpPr>
        <p:spPr>
          <a:xfrm flipH="1">
            <a:off x="1569189" y="4632553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1" name="Text Box 1556"/>
          <p:cNvSpPr txBox="1">
            <a:spLocks noChangeArrowheads="1"/>
          </p:cNvSpPr>
          <p:nvPr/>
        </p:nvSpPr>
        <p:spPr bwMode="auto">
          <a:xfrm>
            <a:off x="1791429" y="3573016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i="1" baseline="-250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80600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48022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k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689091"/>
              </p:ext>
            </p:extLst>
          </p:nvPr>
        </p:nvGraphicFramePr>
        <p:xfrm>
          <a:off x="1326619" y="357981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11" imgW="241200" imgH="241200" progId="Equation.DSMT4">
                  <p:embed/>
                </p:oleObj>
              </mc:Choice>
              <mc:Fallback>
                <p:oleObj name="Equation" r:id="rId11" imgW="241200" imgH="241200" progId="Equation.DSMT4">
                  <p:embed/>
                  <p:pic>
                    <p:nvPicPr>
                      <p:cNvPr id="114" name="Objek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619" y="357981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23774"/>
              </p:ext>
            </p:extLst>
          </p:nvPr>
        </p:nvGraphicFramePr>
        <p:xfrm>
          <a:off x="5580112" y="2312371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3" imgW="1536480" imgH="330120" progId="Equation.DSMT4">
                  <p:embed/>
                </p:oleObj>
              </mc:Choice>
              <mc:Fallback>
                <p:oleObj name="Equation" r:id="rId13" imgW="1536480" imgH="33012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312371"/>
                        <a:ext cx="1536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30021"/>
              </p:ext>
            </p:extLst>
          </p:nvPr>
        </p:nvGraphicFramePr>
        <p:xfrm>
          <a:off x="5598616" y="1557877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5" imgW="2717640" imgH="342720" progId="Equation.DSMT4">
                  <p:embed/>
                </p:oleObj>
              </mc:Choice>
              <mc:Fallback>
                <p:oleObj name="Equation" r:id="rId15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616" y="1557877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Tabulka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41062"/>
              </p:ext>
            </p:extLst>
          </p:nvPr>
        </p:nvGraphicFramePr>
        <p:xfrm>
          <a:off x="879058" y="1556792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Kosoúhelník 4"/>
          <p:cNvSpPr/>
          <p:nvPr/>
        </p:nvSpPr>
        <p:spPr bwMode="auto">
          <a:xfrm>
            <a:off x="1674477" y="4328388"/>
            <a:ext cx="1543172" cy="137177"/>
          </a:xfrm>
          <a:prstGeom prst="parallelogram">
            <a:avLst>
              <a:gd name="adj" fmla="val 84020"/>
            </a:avLst>
          </a:prstGeom>
          <a:solidFill>
            <a:srgbClr val="FFC000">
              <a:alpha val="45882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Kosoúhelník 6"/>
          <p:cNvSpPr/>
          <p:nvPr/>
        </p:nvSpPr>
        <p:spPr bwMode="auto">
          <a:xfrm>
            <a:off x="1390563" y="3847823"/>
            <a:ext cx="1518793" cy="957132"/>
          </a:xfrm>
          <a:prstGeom prst="parallelogram">
            <a:avLst>
              <a:gd name="adj" fmla="val 7585"/>
            </a:avLst>
          </a:prstGeom>
          <a:solidFill>
            <a:srgbClr val="FFC000">
              <a:alpha val="46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Přímá spojnice 12"/>
          <p:cNvCxnSpPr/>
          <p:nvPr/>
        </p:nvCxnSpPr>
        <p:spPr bwMode="auto">
          <a:xfrm flipH="1">
            <a:off x="1291160" y="4814481"/>
            <a:ext cx="108000" cy="14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75" name="Přímá spojnice 74"/>
          <p:cNvCxnSpPr/>
          <p:nvPr/>
        </p:nvCxnSpPr>
        <p:spPr>
          <a:xfrm>
            <a:off x="1542519" y="4637633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18" name="Přímá spojnice 17"/>
          <p:cNvCxnSpPr/>
          <p:nvPr/>
        </p:nvCxnSpPr>
        <p:spPr bwMode="auto">
          <a:xfrm flipV="1">
            <a:off x="1701904" y="4086598"/>
            <a:ext cx="214015" cy="7135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Přímá spojnice 19"/>
          <p:cNvCxnSpPr>
            <a:endCxn id="14" idx="3"/>
          </p:cNvCxnSpPr>
          <p:nvPr/>
        </p:nvCxnSpPr>
        <p:spPr bwMode="auto">
          <a:xfrm flipV="1">
            <a:off x="1915919" y="4071938"/>
            <a:ext cx="1605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Volný tvar 90"/>
          <p:cNvSpPr/>
          <p:nvPr/>
        </p:nvSpPr>
        <p:spPr>
          <a:xfrm>
            <a:off x="1562839" y="3906748"/>
            <a:ext cx="557530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4" name="Volný tvar 13"/>
          <p:cNvSpPr/>
          <p:nvPr/>
        </p:nvSpPr>
        <p:spPr bwMode="auto">
          <a:xfrm>
            <a:off x="1976438" y="3905250"/>
            <a:ext cx="276225" cy="1066800"/>
          </a:xfrm>
          <a:custGeom>
            <a:avLst/>
            <a:gdLst>
              <a:gd name="connsiteX0" fmla="*/ 276225 w 276225"/>
              <a:gd name="connsiteY0" fmla="*/ 900113 h 1066800"/>
              <a:gd name="connsiteX1" fmla="*/ 152400 w 276225"/>
              <a:gd name="connsiteY1" fmla="*/ 1066800 h 1066800"/>
              <a:gd name="connsiteX2" fmla="*/ 0 w 276225"/>
              <a:gd name="connsiteY2" fmla="*/ 0 h 1066800"/>
              <a:gd name="connsiteX3" fmla="*/ 100012 w 276225"/>
              <a:gd name="connsiteY3" fmla="*/ 166688 h 1066800"/>
              <a:gd name="connsiteX4" fmla="*/ 276225 w 276225"/>
              <a:gd name="connsiteY4" fmla="*/ 900113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1066800">
                <a:moveTo>
                  <a:pt x="276225" y="900113"/>
                </a:moveTo>
                <a:lnTo>
                  <a:pt x="152400" y="1066800"/>
                </a:lnTo>
                <a:lnTo>
                  <a:pt x="0" y="0"/>
                </a:lnTo>
                <a:lnTo>
                  <a:pt x="100012" y="166688"/>
                </a:lnTo>
                <a:lnTo>
                  <a:pt x="276225" y="900113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3" name="Přímá spojnice 92"/>
          <p:cNvCxnSpPr/>
          <p:nvPr/>
        </p:nvCxnSpPr>
        <p:spPr>
          <a:xfrm flipH="1">
            <a:off x="1404089" y="3904843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AutoShape 1201"/>
          <p:cNvCxnSpPr>
            <a:cxnSpLocks noChangeAspect="1" noChangeShapeType="1"/>
          </p:cNvCxnSpPr>
          <p:nvPr/>
        </p:nvCxnSpPr>
        <p:spPr bwMode="auto">
          <a:xfrm flipV="1">
            <a:off x="1971779" y="3434943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48003"/>
              </p:ext>
            </p:extLst>
          </p:nvPr>
        </p:nvGraphicFramePr>
        <p:xfrm>
          <a:off x="2335678" y="4802098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7" imgW="266400" imgH="317160" progId="Equation.DSMT4">
                  <p:embed/>
                </p:oleObj>
              </mc:Choice>
              <mc:Fallback>
                <p:oleObj name="Equation" r:id="rId17" imgW="266400" imgH="317160" progId="Equation.DSMT4">
                  <p:embed/>
                  <p:pic>
                    <p:nvPicPr>
                      <p:cNvPr id="21" name="Objekt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35678" y="4802098"/>
                        <a:ext cx="266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7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Fuzzy logika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Fuzzy logika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zobecnění dvouhodnotové logiky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38992" y="1450417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tzv. jazykové proměnné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1619" y="156673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0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9" name="Kosoúhelník 18"/>
          <p:cNvSpPr/>
          <p:nvPr/>
        </p:nvSpPr>
        <p:spPr bwMode="auto">
          <a:xfrm>
            <a:off x="1693649" y="4632553"/>
            <a:ext cx="694745" cy="177572"/>
          </a:xfrm>
          <a:prstGeom prst="parallelogram">
            <a:avLst>
              <a:gd name="adj" fmla="val 79982"/>
            </a:avLst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nice 55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Přímá spojnice 71"/>
          <p:cNvCxnSpPr>
            <a:stCxn id="10" idx="2"/>
          </p:cNvCxnSpPr>
          <p:nvPr/>
        </p:nvCxnSpPr>
        <p:spPr>
          <a:xfrm flipH="1">
            <a:off x="1835890" y="4062412"/>
            <a:ext cx="83398" cy="59046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>
            <a:endCxn id="10" idx="1"/>
          </p:cNvCxnSpPr>
          <p:nvPr/>
        </p:nvCxnSpPr>
        <p:spPr>
          <a:xfrm flipH="1">
            <a:off x="1695450" y="4632553"/>
            <a:ext cx="139170" cy="17757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74150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9300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382339"/>
              </p:ext>
            </p:extLst>
          </p:nvPr>
        </p:nvGraphicFramePr>
        <p:xfrm>
          <a:off x="5580112" y="2312371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1" imgW="1536480" imgH="330120" progId="Equation.DSMT4">
                  <p:embed/>
                </p:oleObj>
              </mc:Choice>
              <mc:Fallback>
                <p:oleObj name="Equation" r:id="rId11" imgW="1536480" imgH="33012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312371"/>
                        <a:ext cx="1536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34103"/>
              </p:ext>
            </p:extLst>
          </p:nvPr>
        </p:nvGraphicFramePr>
        <p:xfrm>
          <a:off x="5598616" y="1557877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13" imgW="2717640" imgH="342720" progId="Equation.DSMT4">
                  <p:embed/>
                </p:oleObj>
              </mc:Choice>
              <mc:Fallback>
                <p:oleObj name="Equation" r:id="rId13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616" y="1557877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Tabulka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95659"/>
              </p:ext>
            </p:extLst>
          </p:nvPr>
        </p:nvGraphicFramePr>
        <p:xfrm>
          <a:off x="879058" y="1556792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" name="Volný tvar 9"/>
          <p:cNvSpPr/>
          <p:nvPr/>
        </p:nvSpPr>
        <p:spPr bwMode="auto">
          <a:xfrm>
            <a:off x="1695450" y="4062412"/>
            <a:ext cx="554831" cy="747713"/>
          </a:xfrm>
          <a:custGeom>
            <a:avLst/>
            <a:gdLst>
              <a:gd name="connsiteX0" fmla="*/ 554831 w 554831"/>
              <a:gd name="connsiteY0" fmla="*/ 742950 h 742950"/>
              <a:gd name="connsiteX1" fmla="*/ 0 w 554831"/>
              <a:gd name="connsiteY1" fmla="*/ 742950 h 742950"/>
              <a:gd name="connsiteX2" fmla="*/ 223838 w 554831"/>
              <a:gd name="connsiteY2" fmla="*/ 0 h 742950"/>
              <a:gd name="connsiteX3" fmla="*/ 376238 w 554831"/>
              <a:gd name="connsiteY3" fmla="*/ 0 h 742950"/>
              <a:gd name="connsiteX4" fmla="*/ 554831 w 554831"/>
              <a:gd name="connsiteY4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831" h="742950">
                <a:moveTo>
                  <a:pt x="554831" y="742950"/>
                </a:moveTo>
                <a:lnTo>
                  <a:pt x="0" y="742950"/>
                </a:lnTo>
                <a:lnTo>
                  <a:pt x="223838" y="0"/>
                </a:lnTo>
                <a:lnTo>
                  <a:pt x="376238" y="0"/>
                </a:lnTo>
                <a:lnTo>
                  <a:pt x="554831" y="742950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 bwMode="auto">
          <a:xfrm>
            <a:off x="2076450" y="4062412"/>
            <a:ext cx="311944" cy="747713"/>
          </a:xfrm>
          <a:custGeom>
            <a:avLst/>
            <a:gdLst>
              <a:gd name="connsiteX0" fmla="*/ 178594 w 311944"/>
              <a:gd name="connsiteY0" fmla="*/ 747713 h 747713"/>
              <a:gd name="connsiteX1" fmla="*/ 311944 w 311944"/>
              <a:gd name="connsiteY1" fmla="*/ 571500 h 747713"/>
              <a:gd name="connsiteX2" fmla="*/ 0 w 311944"/>
              <a:gd name="connsiteY2" fmla="*/ 0 h 747713"/>
              <a:gd name="connsiteX3" fmla="*/ 178594 w 311944"/>
              <a:gd name="connsiteY3" fmla="*/ 747713 h 74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44" h="747713">
                <a:moveTo>
                  <a:pt x="178594" y="747713"/>
                </a:moveTo>
                <a:lnTo>
                  <a:pt x="311944" y="571500"/>
                </a:lnTo>
                <a:lnTo>
                  <a:pt x="0" y="0"/>
                </a:lnTo>
                <a:lnTo>
                  <a:pt x="178594" y="747713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49512"/>
              </p:ext>
            </p:extLst>
          </p:nvPr>
        </p:nvGraphicFramePr>
        <p:xfrm>
          <a:off x="1835696" y="4805363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5" imgW="787320" imgH="317160" progId="Equation.DSMT4">
                  <p:embed/>
                </p:oleObj>
              </mc:Choice>
              <mc:Fallback>
                <p:oleObj name="Equation" r:id="rId15" imgW="787320" imgH="317160" progId="Equation.DSMT4">
                  <p:embed/>
                  <p:pic>
                    <p:nvPicPr>
                      <p:cNvPr id="22" name="Objek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805363"/>
                        <a:ext cx="787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6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9" name="Kosoúhelník 18"/>
          <p:cNvSpPr/>
          <p:nvPr/>
        </p:nvSpPr>
        <p:spPr bwMode="auto">
          <a:xfrm>
            <a:off x="1693649" y="4632553"/>
            <a:ext cx="694745" cy="177572"/>
          </a:xfrm>
          <a:prstGeom prst="parallelogram">
            <a:avLst>
              <a:gd name="adj" fmla="val 79982"/>
            </a:avLst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nice 55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Přímá spojnice 71"/>
          <p:cNvCxnSpPr>
            <a:stCxn id="10" idx="2"/>
          </p:cNvCxnSpPr>
          <p:nvPr/>
        </p:nvCxnSpPr>
        <p:spPr>
          <a:xfrm flipH="1">
            <a:off x="1835890" y="4062412"/>
            <a:ext cx="83398" cy="59046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>
            <a:endCxn id="10" idx="1"/>
          </p:cNvCxnSpPr>
          <p:nvPr/>
        </p:nvCxnSpPr>
        <p:spPr>
          <a:xfrm flipH="1">
            <a:off x="1695450" y="4632553"/>
            <a:ext cx="139170" cy="17757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27089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535936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08812"/>
              </p:ext>
            </p:extLst>
          </p:nvPr>
        </p:nvGraphicFramePr>
        <p:xfrm>
          <a:off x="5580112" y="2312371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11" imgW="1536480" imgH="330120" progId="Equation.DSMT4">
                  <p:embed/>
                </p:oleObj>
              </mc:Choice>
              <mc:Fallback>
                <p:oleObj name="Equation" r:id="rId11" imgW="1536480" imgH="33012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312371"/>
                        <a:ext cx="1536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05367"/>
              </p:ext>
            </p:extLst>
          </p:nvPr>
        </p:nvGraphicFramePr>
        <p:xfrm>
          <a:off x="5598616" y="1557877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3" imgW="2717640" imgH="342720" progId="Equation.DSMT4">
                  <p:embed/>
                </p:oleObj>
              </mc:Choice>
              <mc:Fallback>
                <p:oleObj name="Equation" r:id="rId13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616" y="1557877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Tabulka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05692"/>
              </p:ext>
            </p:extLst>
          </p:nvPr>
        </p:nvGraphicFramePr>
        <p:xfrm>
          <a:off x="879058" y="1556792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51" name="AutoShape 1201"/>
          <p:cNvCxnSpPr>
            <a:cxnSpLocks noChangeShapeType="1"/>
          </p:cNvCxnSpPr>
          <p:nvPr/>
        </p:nvCxnSpPr>
        <p:spPr bwMode="auto">
          <a:xfrm flipV="1">
            <a:off x="1920681" y="3629131"/>
            <a:ext cx="371938" cy="430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1201"/>
          <p:cNvCxnSpPr>
            <a:cxnSpLocks noChangeShapeType="1"/>
            <a:stCxn id="12" idx="2"/>
          </p:cNvCxnSpPr>
          <p:nvPr/>
        </p:nvCxnSpPr>
        <p:spPr bwMode="auto">
          <a:xfrm flipV="1">
            <a:off x="2076450" y="3631512"/>
            <a:ext cx="344591" cy="430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Přímá spojnice 6"/>
          <p:cNvCxnSpPr/>
          <p:nvPr/>
        </p:nvCxnSpPr>
        <p:spPr bwMode="auto">
          <a:xfrm flipH="1">
            <a:off x="2287857" y="3633893"/>
            <a:ext cx="12390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Přímá spojnice 16"/>
          <p:cNvCxnSpPr>
            <a:endCxn id="76" idx="3"/>
          </p:cNvCxnSpPr>
          <p:nvPr/>
        </p:nvCxnSpPr>
        <p:spPr bwMode="auto">
          <a:xfrm>
            <a:off x="2411760" y="3633893"/>
            <a:ext cx="212428" cy="6938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Přímá spojnice 19"/>
          <p:cNvCxnSpPr>
            <a:stCxn id="76" idx="3"/>
            <a:endCxn id="76" idx="4"/>
          </p:cNvCxnSpPr>
          <p:nvPr/>
        </p:nvCxnSpPr>
        <p:spPr bwMode="auto">
          <a:xfrm>
            <a:off x="2624188" y="4327753"/>
            <a:ext cx="5934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Přímá spojnice 21"/>
          <p:cNvCxnSpPr/>
          <p:nvPr/>
        </p:nvCxnSpPr>
        <p:spPr bwMode="auto">
          <a:xfrm flipH="1">
            <a:off x="2082904" y="3633893"/>
            <a:ext cx="209716" cy="6925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Přímá spojnice 26"/>
          <p:cNvCxnSpPr>
            <a:endCxn id="76" idx="0"/>
          </p:cNvCxnSpPr>
          <p:nvPr/>
        </p:nvCxnSpPr>
        <p:spPr bwMode="auto">
          <a:xfrm flipH="1">
            <a:off x="1789534" y="4325213"/>
            <a:ext cx="298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Volný tvar 9"/>
          <p:cNvSpPr/>
          <p:nvPr/>
        </p:nvSpPr>
        <p:spPr bwMode="auto">
          <a:xfrm>
            <a:off x="1695450" y="4062412"/>
            <a:ext cx="554831" cy="747713"/>
          </a:xfrm>
          <a:custGeom>
            <a:avLst/>
            <a:gdLst>
              <a:gd name="connsiteX0" fmla="*/ 554831 w 554831"/>
              <a:gd name="connsiteY0" fmla="*/ 742950 h 742950"/>
              <a:gd name="connsiteX1" fmla="*/ 0 w 554831"/>
              <a:gd name="connsiteY1" fmla="*/ 742950 h 742950"/>
              <a:gd name="connsiteX2" fmla="*/ 223838 w 554831"/>
              <a:gd name="connsiteY2" fmla="*/ 0 h 742950"/>
              <a:gd name="connsiteX3" fmla="*/ 376238 w 554831"/>
              <a:gd name="connsiteY3" fmla="*/ 0 h 742950"/>
              <a:gd name="connsiteX4" fmla="*/ 554831 w 554831"/>
              <a:gd name="connsiteY4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831" h="742950">
                <a:moveTo>
                  <a:pt x="554831" y="742950"/>
                </a:moveTo>
                <a:lnTo>
                  <a:pt x="0" y="742950"/>
                </a:lnTo>
                <a:lnTo>
                  <a:pt x="223838" y="0"/>
                </a:lnTo>
                <a:lnTo>
                  <a:pt x="376238" y="0"/>
                </a:lnTo>
                <a:lnTo>
                  <a:pt x="554831" y="742950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 bwMode="auto">
          <a:xfrm>
            <a:off x="2076450" y="4062412"/>
            <a:ext cx="311944" cy="747713"/>
          </a:xfrm>
          <a:custGeom>
            <a:avLst/>
            <a:gdLst>
              <a:gd name="connsiteX0" fmla="*/ 178594 w 311944"/>
              <a:gd name="connsiteY0" fmla="*/ 747713 h 747713"/>
              <a:gd name="connsiteX1" fmla="*/ 311944 w 311944"/>
              <a:gd name="connsiteY1" fmla="*/ 571500 h 747713"/>
              <a:gd name="connsiteX2" fmla="*/ 0 w 311944"/>
              <a:gd name="connsiteY2" fmla="*/ 0 h 747713"/>
              <a:gd name="connsiteX3" fmla="*/ 178594 w 311944"/>
              <a:gd name="connsiteY3" fmla="*/ 747713 h 74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44" h="747713">
                <a:moveTo>
                  <a:pt x="178594" y="747713"/>
                </a:moveTo>
                <a:lnTo>
                  <a:pt x="311944" y="571500"/>
                </a:lnTo>
                <a:lnTo>
                  <a:pt x="0" y="0"/>
                </a:lnTo>
                <a:lnTo>
                  <a:pt x="178594" y="747713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74973"/>
              </p:ext>
            </p:extLst>
          </p:nvPr>
        </p:nvGraphicFramePr>
        <p:xfrm>
          <a:off x="2477239" y="3559489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5" imgW="241200" imgH="241200" progId="Equation.DSMT4">
                  <p:embed/>
                </p:oleObj>
              </mc:Choice>
              <mc:Fallback>
                <p:oleObj name="Equation" r:id="rId15" imgW="241200" imgH="241200" progId="Equation.DSMT4">
                  <p:embed/>
                  <p:pic>
                    <p:nvPicPr>
                      <p:cNvPr id="28" name="Objek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239" y="3559489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49512"/>
              </p:ext>
            </p:extLst>
          </p:nvPr>
        </p:nvGraphicFramePr>
        <p:xfrm>
          <a:off x="1835150" y="4805363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7" imgW="787320" imgH="317160" progId="Equation.DSMT4">
                  <p:embed/>
                </p:oleObj>
              </mc:Choice>
              <mc:Fallback>
                <p:oleObj name="Equation" r:id="rId17" imgW="787320" imgH="317160" progId="Equation.DSMT4">
                  <p:embed/>
                  <p:pic>
                    <p:nvPicPr>
                      <p:cNvPr id="30" name="Objek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05363"/>
                        <a:ext cx="787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8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ulk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04947"/>
              </p:ext>
            </p:extLst>
          </p:nvPr>
        </p:nvGraphicFramePr>
        <p:xfrm>
          <a:off x="2506712" y="1268760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</a:t>
                      </a:r>
                      <a:r>
                        <a:rPr lang="cs-CZ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bdélník 57"/>
          <p:cNvSpPr/>
          <p:nvPr/>
        </p:nvSpPr>
        <p:spPr bwMode="auto">
          <a:xfrm>
            <a:off x="2320131" y="1340768"/>
            <a:ext cx="4556125" cy="146164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" name="Obdélník 58"/>
          <p:cNvSpPr/>
          <p:nvPr/>
        </p:nvSpPr>
        <p:spPr bwMode="auto">
          <a:xfrm>
            <a:off x="2483768" y="1979509"/>
            <a:ext cx="4556125" cy="45412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0" name="Obdélník 59"/>
          <p:cNvSpPr/>
          <p:nvPr/>
        </p:nvSpPr>
        <p:spPr bwMode="auto">
          <a:xfrm>
            <a:off x="2488434" y="1690452"/>
            <a:ext cx="4556125" cy="95759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378876"/>
              </p:ext>
            </p:extLst>
          </p:nvPr>
        </p:nvGraphicFramePr>
        <p:xfrm>
          <a:off x="3851920" y="4899000"/>
          <a:ext cx="180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1803240" imgH="330120" progId="Equation.DSMT4">
                  <p:embed/>
                </p:oleObj>
              </mc:Choice>
              <mc:Fallback>
                <p:oleObj name="Equation" r:id="rId4" imgW="1803240" imgH="330120" progId="Equation.DSMT4">
                  <p:embed/>
                  <p:pic>
                    <p:nvPicPr>
                      <p:cNvPr id="30" name="Objekt 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920" y="4899000"/>
                        <a:ext cx="1803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>
              <a:latin typeface="+mn-lt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>
              <a:latin typeface="+mn-lt"/>
            </a:endParaRP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>
              <a:latin typeface="+mn-lt"/>
            </a:endParaRPr>
          </a:p>
        </p:txBody>
      </p:sp>
      <p:grpSp>
        <p:nvGrpSpPr>
          <p:cNvPr id="62" name="Skupina 61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66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8" name="Zaoblený obdélník 6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9" name="TextovéPole 68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tollens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640800" y="1117120"/>
            <a:ext cx="674132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inferenční schéma:</a:t>
            </a: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640800" y="4507976"/>
            <a:ext cx="44262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cs-CZ" b="0" i="0" dirty="0"/>
              <a:t>inference realizována také pomocí kompozice</a:t>
            </a:r>
          </a:p>
        </p:txBody>
      </p:sp>
      <p:sp>
        <p:nvSpPr>
          <p:cNvPr id="76" name="Zaoblený obdélník 75"/>
          <p:cNvSpPr/>
          <p:nvPr/>
        </p:nvSpPr>
        <p:spPr bwMode="auto">
          <a:xfrm>
            <a:off x="179512" y="2708920"/>
            <a:ext cx="8712968" cy="16576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délník 2"/>
          <p:cNvSpPr>
            <a:spLocks noChangeArrowheads="1"/>
          </p:cNvSpPr>
          <p:nvPr/>
        </p:nvSpPr>
        <p:spPr bwMode="auto">
          <a:xfrm>
            <a:off x="277329" y="276971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78" name="Tabulk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33195"/>
              </p:ext>
            </p:extLst>
          </p:nvPr>
        </p:nvGraphicFramePr>
        <p:xfrm>
          <a:off x="2233377" y="3070436"/>
          <a:ext cx="54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někdo dostává plat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pracuje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Honza téměř ne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pracuje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Honza téměř  ne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dostává plat</a:t>
                      </a:r>
                      <a:r>
                        <a:rPr lang="cs-CZ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Zaoblený obdélník 78"/>
          <p:cNvSpPr/>
          <p:nvPr/>
        </p:nvSpPr>
        <p:spPr bwMode="auto">
          <a:xfrm>
            <a:off x="481619" y="461014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Zaoblený obdélník 80"/>
          <p:cNvSpPr/>
          <p:nvPr/>
        </p:nvSpPr>
        <p:spPr bwMode="auto">
          <a:xfrm>
            <a:off x="179512" y="5301208"/>
            <a:ext cx="8712968" cy="9375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4" name="Obdélník 2"/>
          <p:cNvSpPr>
            <a:spLocks noChangeArrowheads="1"/>
          </p:cNvSpPr>
          <p:nvPr/>
        </p:nvSpPr>
        <p:spPr bwMode="auto">
          <a:xfrm>
            <a:off x="277329" y="5362006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1835696" y="5402124"/>
            <a:ext cx="229421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cs-CZ" b="0" i="0" dirty="0"/>
              <a:t>pro </a:t>
            </a:r>
            <a:r>
              <a:rPr lang="cs-CZ" b="0" i="0" dirty="0" err="1"/>
              <a:t>max</a:t>
            </a:r>
            <a:r>
              <a:rPr lang="cs-CZ" b="0" i="0" dirty="0"/>
              <a:t>-min kompozici</a:t>
            </a:r>
          </a:p>
        </p:txBody>
      </p:sp>
      <p:graphicFrame>
        <p:nvGraphicFramePr>
          <p:cNvPr id="44" name="Objek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92996"/>
              </p:ext>
            </p:extLst>
          </p:nvPr>
        </p:nvGraphicFramePr>
        <p:xfrm>
          <a:off x="1817688" y="5730875"/>
          <a:ext cx="344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6" imgW="3441600" imgH="457200" progId="Equation.DSMT4">
                  <p:embed/>
                </p:oleObj>
              </mc:Choice>
              <mc:Fallback>
                <p:oleObj name="Equation" r:id="rId6" imgW="3441600" imgH="457200" progId="Equation.DSMT4">
                  <p:embed/>
                  <p:pic>
                    <p:nvPicPr>
                      <p:cNvPr id="44" name="Objekt 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7688" y="5730875"/>
                        <a:ext cx="3441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1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71" grpId="0"/>
      <p:bldP spid="72" grpId="0" animBg="1"/>
      <p:bldP spid="74" grpId="0"/>
      <p:bldP spid="76" grpId="0" animBg="1"/>
      <p:bldP spid="77" grpId="0"/>
      <p:bldP spid="79" grpId="0" animBg="1"/>
      <p:bldP spid="81" grpId="0" animBg="1"/>
      <p:bldP spid="84" grpId="0"/>
      <p:bldP spid="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Přímá spojnice 55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0" name="Volný tvar 59"/>
          <p:cNvSpPr/>
          <p:nvPr/>
        </p:nvSpPr>
        <p:spPr>
          <a:xfrm>
            <a:off x="1611734" y="4641443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>
            <a:off x="1284074" y="4969738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Volný tvar 70"/>
          <p:cNvSpPr/>
          <p:nvPr/>
        </p:nvSpPr>
        <p:spPr>
          <a:xfrm>
            <a:off x="1978764" y="3901668"/>
            <a:ext cx="408305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2" name="Přímá spojnice 71"/>
          <p:cNvCxnSpPr/>
          <p:nvPr/>
        </p:nvCxnSpPr>
        <p:spPr>
          <a:xfrm flipH="1">
            <a:off x="1835889" y="3906748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/>
          <p:nvPr/>
        </p:nvCxnSpPr>
        <p:spPr>
          <a:xfrm flipH="1">
            <a:off x="1569189" y="4632553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/>
          <p:nvPr/>
        </p:nvCxnSpPr>
        <p:spPr>
          <a:xfrm>
            <a:off x="1542519" y="4637633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AutoShape 1201"/>
          <p:cNvCxnSpPr>
            <a:cxnSpLocks noChangeAspect="1" noChangeShapeType="1"/>
          </p:cNvCxnSpPr>
          <p:nvPr/>
        </p:nvCxnSpPr>
        <p:spPr bwMode="auto">
          <a:xfrm flipV="1">
            <a:off x="1971779" y="3434943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Volný tvar 90"/>
          <p:cNvSpPr/>
          <p:nvPr/>
        </p:nvSpPr>
        <p:spPr>
          <a:xfrm>
            <a:off x="1562839" y="3906748"/>
            <a:ext cx="557530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93" name="Přímá spojnice 92"/>
          <p:cNvCxnSpPr/>
          <p:nvPr/>
        </p:nvCxnSpPr>
        <p:spPr>
          <a:xfrm flipH="1">
            <a:off x="1404089" y="3904843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94026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085218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k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58681"/>
              </p:ext>
            </p:extLst>
          </p:nvPr>
        </p:nvGraphicFramePr>
        <p:xfrm>
          <a:off x="2693988" y="3141663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1" imgW="368280" imgH="241200" progId="Equation.DSMT4">
                  <p:embed/>
                </p:oleObj>
              </mc:Choice>
              <mc:Fallback>
                <p:oleObj name="Equation" r:id="rId11" imgW="368280" imgH="241200" progId="Equation.DSMT4">
                  <p:embed/>
                  <p:pic>
                    <p:nvPicPr>
                      <p:cNvPr id="114" name="Objek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3141663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949961"/>
              </p:ext>
            </p:extLst>
          </p:nvPr>
        </p:nvGraphicFramePr>
        <p:xfrm>
          <a:off x="5546286" y="1484784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3" imgW="2717640" imgH="342720" progId="Equation.DSMT4">
                  <p:embed/>
                </p:oleObj>
              </mc:Choice>
              <mc:Fallback>
                <p:oleObj name="Equation" r:id="rId13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286" y="1484784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Text Box 1556"/>
          <p:cNvSpPr txBox="1">
            <a:spLocks noChangeArrowheads="1"/>
          </p:cNvSpPr>
          <p:nvPr/>
        </p:nvSpPr>
        <p:spPr bwMode="auto">
          <a:xfrm>
            <a:off x="1791429" y="3573016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i="1" baseline="-250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61" name="Tabulk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4778"/>
              </p:ext>
            </p:extLst>
          </p:nvPr>
        </p:nvGraphicFramePr>
        <p:xfrm>
          <a:off x="827584" y="1484784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</a:t>
                      </a:r>
                      <a:r>
                        <a:rPr lang="cs-CZ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77422"/>
              </p:ext>
            </p:extLst>
          </p:nvPr>
        </p:nvGraphicFramePr>
        <p:xfrm>
          <a:off x="5525058" y="2276872"/>
          <a:ext cx="180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5" imgW="1803240" imgH="330120" progId="Equation.DSMT4">
                  <p:embed/>
                </p:oleObj>
              </mc:Choice>
              <mc:Fallback>
                <p:oleObj name="Equation" r:id="rId15" imgW="1803240" imgH="33012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058" y="2276872"/>
                        <a:ext cx="180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Volný tvar 72"/>
          <p:cNvSpPr/>
          <p:nvPr/>
        </p:nvSpPr>
        <p:spPr>
          <a:xfrm>
            <a:off x="1812504" y="3436848"/>
            <a:ext cx="1423670" cy="890270"/>
          </a:xfrm>
          <a:custGeom>
            <a:avLst/>
            <a:gdLst>
              <a:gd name="connsiteX0" fmla="*/ 0 w 1423987"/>
              <a:gd name="connsiteY0" fmla="*/ 4763 h 890588"/>
              <a:gd name="connsiteX1" fmla="*/ 319087 w 1423987"/>
              <a:gd name="connsiteY1" fmla="*/ 4763 h 890588"/>
              <a:gd name="connsiteX2" fmla="*/ 457200 w 1423987"/>
              <a:gd name="connsiteY2" fmla="*/ 890588 h 890588"/>
              <a:gd name="connsiteX3" fmla="*/ 757237 w 1423987"/>
              <a:gd name="connsiteY3" fmla="*/ 0 h 890588"/>
              <a:gd name="connsiteX4" fmla="*/ 1423987 w 1423987"/>
              <a:gd name="connsiteY4" fmla="*/ 0 h 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87" h="890588">
                <a:moveTo>
                  <a:pt x="0" y="4763"/>
                </a:moveTo>
                <a:lnTo>
                  <a:pt x="319087" y="4763"/>
                </a:lnTo>
                <a:lnTo>
                  <a:pt x="457200" y="890588"/>
                </a:lnTo>
                <a:lnTo>
                  <a:pt x="757237" y="0"/>
                </a:lnTo>
                <a:lnTo>
                  <a:pt x="1423987" y="0"/>
                </a:ln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cs typeface="Times New Roman" panose="02020603050405020304" pitchFamily="18" charset="0"/>
            </a:endParaRPr>
          </a:p>
        </p:txBody>
      </p:sp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Obdélník 123"/>
          <p:cNvSpPr/>
          <p:nvPr/>
        </p:nvSpPr>
        <p:spPr bwMode="auto">
          <a:xfrm>
            <a:off x="725418" y="1832765"/>
            <a:ext cx="4556125" cy="95759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Obdélník 122"/>
          <p:cNvSpPr/>
          <p:nvPr/>
        </p:nvSpPr>
        <p:spPr bwMode="auto">
          <a:xfrm>
            <a:off x="739363" y="2201642"/>
            <a:ext cx="4556125" cy="45412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bdélník 56"/>
          <p:cNvSpPr/>
          <p:nvPr/>
        </p:nvSpPr>
        <p:spPr bwMode="auto">
          <a:xfrm>
            <a:off x="755575" y="1412776"/>
            <a:ext cx="4556125" cy="146164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3" grpId="0"/>
      <p:bldP spid="64" grpId="0"/>
      <p:bldP spid="65" grpId="0"/>
      <p:bldP spid="71" grpId="0" animBg="1"/>
      <p:bldP spid="76" grpId="0" animBg="1"/>
      <p:bldP spid="91" grpId="0" animBg="1"/>
      <p:bldP spid="92" grpId="0"/>
      <p:bldP spid="104" grpId="0"/>
      <p:bldP spid="106" grpId="0"/>
      <p:bldP spid="107" grpId="0"/>
      <p:bldP spid="110" grpId="0"/>
      <p:bldP spid="115" grpId="0"/>
      <p:bldP spid="127" grpId="0"/>
      <p:bldP spid="73" grpId="0" animBg="1"/>
      <p:bldP spid="124" grpId="0" animBg="1"/>
      <p:bldP spid="123" grpId="0" animBg="1"/>
      <p:bldP spid="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" name="Přímá spojnice 235"/>
          <p:cNvCxnSpPr>
            <a:endCxn id="232" idx="0"/>
          </p:cNvCxnSpPr>
          <p:nvPr/>
        </p:nvCxnSpPr>
        <p:spPr bwMode="auto">
          <a:xfrm flipV="1">
            <a:off x="1569189" y="4879181"/>
            <a:ext cx="28630" cy="95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Přímá spojnice 233"/>
          <p:cNvCxnSpPr/>
          <p:nvPr/>
        </p:nvCxnSpPr>
        <p:spPr bwMode="auto">
          <a:xfrm flipH="1">
            <a:off x="1556806" y="4975962"/>
            <a:ext cx="7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0" name="Volný tvar 59"/>
          <p:cNvSpPr/>
          <p:nvPr/>
        </p:nvSpPr>
        <p:spPr>
          <a:xfrm>
            <a:off x="1611734" y="4641443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>
            <a:off x="1284074" y="4969738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Přímá spojnice 71"/>
          <p:cNvCxnSpPr/>
          <p:nvPr/>
        </p:nvCxnSpPr>
        <p:spPr>
          <a:xfrm flipH="1">
            <a:off x="1835889" y="3906748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73"/>
          <p:cNvCxnSpPr/>
          <p:nvPr/>
        </p:nvCxnSpPr>
        <p:spPr>
          <a:xfrm flipH="1">
            <a:off x="1569189" y="4632553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/>
          <p:nvPr/>
        </p:nvCxnSpPr>
        <p:spPr>
          <a:xfrm>
            <a:off x="1542519" y="4637633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Volný tvar 231"/>
          <p:cNvSpPr/>
          <p:nvPr/>
        </p:nvSpPr>
        <p:spPr bwMode="auto">
          <a:xfrm>
            <a:off x="1566863" y="4879181"/>
            <a:ext cx="45243" cy="95250"/>
          </a:xfrm>
          <a:custGeom>
            <a:avLst/>
            <a:gdLst>
              <a:gd name="connsiteX0" fmla="*/ 30956 w 45243"/>
              <a:gd name="connsiteY0" fmla="*/ 0 h 95250"/>
              <a:gd name="connsiteX1" fmla="*/ 0 w 45243"/>
              <a:gd name="connsiteY1" fmla="*/ 95250 h 95250"/>
              <a:gd name="connsiteX2" fmla="*/ 45243 w 45243"/>
              <a:gd name="connsiteY2" fmla="*/ 92869 h 95250"/>
              <a:gd name="connsiteX3" fmla="*/ 30956 w 45243"/>
              <a:gd name="connsiteY3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3" h="95250">
                <a:moveTo>
                  <a:pt x="30956" y="0"/>
                </a:moveTo>
                <a:lnTo>
                  <a:pt x="0" y="95250"/>
                </a:lnTo>
                <a:lnTo>
                  <a:pt x="45243" y="92869"/>
                </a:lnTo>
                <a:lnTo>
                  <a:pt x="30956" y="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3" name="AutoShape 1201"/>
          <p:cNvCxnSpPr>
            <a:cxnSpLocks noChangeAspect="1" noChangeShapeType="1"/>
          </p:cNvCxnSpPr>
          <p:nvPr/>
        </p:nvCxnSpPr>
        <p:spPr bwMode="auto">
          <a:xfrm flipV="1">
            <a:off x="1971779" y="3434943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93" name="Přímá spojnice 92"/>
          <p:cNvCxnSpPr/>
          <p:nvPr/>
        </p:nvCxnSpPr>
        <p:spPr>
          <a:xfrm flipH="1">
            <a:off x="1404089" y="3904843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830721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0432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k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88525"/>
              </p:ext>
            </p:extLst>
          </p:nvPr>
        </p:nvGraphicFramePr>
        <p:xfrm>
          <a:off x="2693988" y="3141663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1" imgW="368280" imgH="241200" progId="Equation.DSMT4">
                  <p:embed/>
                </p:oleObj>
              </mc:Choice>
              <mc:Fallback>
                <p:oleObj name="Equation" r:id="rId11" imgW="368280" imgH="241200" progId="Equation.DSMT4">
                  <p:embed/>
                  <p:pic>
                    <p:nvPicPr>
                      <p:cNvPr id="114" name="Objek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3141663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63002"/>
              </p:ext>
            </p:extLst>
          </p:nvPr>
        </p:nvGraphicFramePr>
        <p:xfrm>
          <a:off x="5546286" y="1484784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3" imgW="2717640" imgH="342720" progId="Equation.DSMT4">
                  <p:embed/>
                </p:oleObj>
              </mc:Choice>
              <mc:Fallback>
                <p:oleObj name="Equation" r:id="rId13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286" y="1484784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Text Box 1556"/>
          <p:cNvSpPr txBox="1">
            <a:spLocks noChangeArrowheads="1"/>
          </p:cNvSpPr>
          <p:nvPr/>
        </p:nvSpPr>
        <p:spPr bwMode="auto">
          <a:xfrm>
            <a:off x="1791429" y="3573016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i="1" baseline="-2500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61" name="Tabulk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16905"/>
              </p:ext>
            </p:extLst>
          </p:nvPr>
        </p:nvGraphicFramePr>
        <p:xfrm>
          <a:off x="827584" y="1484784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</a:t>
                      </a:r>
                      <a:r>
                        <a:rPr lang="cs-CZ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717285"/>
              </p:ext>
            </p:extLst>
          </p:nvPr>
        </p:nvGraphicFramePr>
        <p:xfrm>
          <a:off x="5525058" y="2276872"/>
          <a:ext cx="180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5" imgW="1803240" imgH="330120" progId="Equation.DSMT4">
                  <p:embed/>
                </p:oleObj>
              </mc:Choice>
              <mc:Fallback>
                <p:oleObj name="Equation" r:id="rId15" imgW="1803240" imgH="33012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058" y="2276872"/>
                        <a:ext cx="180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Volný tvar 72"/>
          <p:cNvSpPr/>
          <p:nvPr/>
        </p:nvSpPr>
        <p:spPr>
          <a:xfrm>
            <a:off x="1812504" y="3436848"/>
            <a:ext cx="1423670" cy="890270"/>
          </a:xfrm>
          <a:custGeom>
            <a:avLst/>
            <a:gdLst>
              <a:gd name="connsiteX0" fmla="*/ 0 w 1423987"/>
              <a:gd name="connsiteY0" fmla="*/ 4763 h 890588"/>
              <a:gd name="connsiteX1" fmla="*/ 319087 w 1423987"/>
              <a:gd name="connsiteY1" fmla="*/ 4763 h 890588"/>
              <a:gd name="connsiteX2" fmla="*/ 457200 w 1423987"/>
              <a:gd name="connsiteY2" fmla="*/ 890588 h 890588"/>
              <a:gd name="connsiteX3" fmla="*/ 757237 w 1423987"/>
              <a:gd name="connsiteY3" fmla="*/ 0 h 890588"/>
              <a:gd name="connsiteX4" fmla="*/ 1423987 w 1423987"/>
              <a:gd name="connsiteY4" fmla="*/ 0 h 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87" h="890588">
                <a:moveTo>
                  <a:pt x="0" y="4763"/>
                </a:moveTo>
                <a:lnTo>
                  <a:pt x="319087" y="4763"/>
                </a:lnTo>
                <a:lnTo>
                  <a:pt x="457200" y="890588"/>
                </a:lnTo>
                <a:lnTo>
                  <a:pt x="757237" y="0"/>
                </a:lnTo>
                <a:lnTo>
                  <a:pt x="1423987" y="0"/>
                </a:ln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cs typeface="Times New Roman" panose="02020603050405020304" pitchFamily="18" charset="0"/>
            </a:endParaRPr>
          </a:p>
        </p:txBody>
      </p:sp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Přímá spojnice 30"/>
          <p:cNvCxnSpPr>
            <a:stCxn id="10" idx="2"/>
          </p:cNvCxnSpPr>
          <p:nvPr/>
        </p:nvCxnSpPr>
        <p:spPr bwMode="auto">
          <a:xfrm flipH="1" flipV="1">
            <a:off x="2003316" y="4131470"/>
            <a:ext cx="22239" cy="1738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Přímá spojnice 228"/>
          <p:cNvCxnSpPr/>
          <p:nvPr/>
        </p:nvCxnSpPr>
        <p:spPr bwMode="auto">
          <a:xfrm flipH="1">
            <a:off x="1571729" y="4758379"/>
            <a:ext cx="66571" cy="2136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Přímá spojnice 100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Přímá spojnice 101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Přímá spojnice 230"/>
          <p:cNvCxnSpPr>
            <a:stCxn id="11" idx="1"/>
          </p:cNvCxnSpPr>
          <p:nvPr/>
        </p:nvCxnSpPr>
        <p:spPr bwMode="auto">
          <a:xfrm flipH="1">
            <a:off x="1567056" y="4969669"/>
            <a:ext cx="1760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Kosoúhelník 1"/>
          <p:cNvSpPr/>
          <p:nvPr/>
        </p:nvSpPr>
        <p:spPr bwMode="auto">
          <a:xfrm>
            <a:off x="1186284" y="3448119"/>
            <a:ext cx="934085" cy="745172"/>
          </a:xfrm>
          <a:prstGeom prst="parallelogram">
            <a:avLst>
              <a:gd name="adj" fmla="val 81324"/>
            </a:avLst>
          </a:prstGeom>
          <a:solidFill>
            <a:srgbClr val="FFC000">
              <a:alpha val="46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Volný tvar 7"/>
          <p:cNvSpPr/>
          <p:nvPr/>
        </p:nvSpPr>
        <p:spPr bwMode="auto">
          <a:xfrm>
            <a:off x="1503544" y="3442437"/>
            <a:ext cx="759619" cy="1645444"/>
          </a:xfrm>
          <a:custGeom>
            <a:avLst/>
            <a:gdLst>
              <a:gd name="connsiteX0" fmla="*/ 759619 w 759619"/>
              <a:gd name="connsiteY0" fmla="*/ 890588 h 1645444"/>
              <a:gd name="connsiteX1" fmla="*/ 138113 w 759619"/>
              <a:gd name="connsiteY1" fmla="*/ 1645444 h 1645444"/>
              <a:gd name="connsiteX2" fmla="*/ 0 w 759619"/>
              <a:gd name="connsiteY2" fmla="*/ 762000 h 1645444"/>
              <a:gd name="connsiteX3" fmla="*/ 623888 w 759619"/>
              <a:gd name="connsiteY3" fmla="*/ 0 h 1645444"/>
              <a:gd name="connsiteX4" fmla="*/ 759619 w 759619"/>
              <a:gd name="connsiteY4" fmla="*/ 890588 h 164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619" h="1645444">
                <a:moveTo>
                  <a:pt x="759619" y="890588"/>
                </a:moveTo>
                <a:lnTo>
                  <a:pt x="138113" y="1645444"/>
                </a:lnTo>
                <a:lnTo>
                  <a:pt x="0" y="762000"/>
                </a:lnTo>
                <a:lnTo>
                  <a:pt x="623888" y="0"/>
                </a:lnTo>
                <a:lnTo>
                  <a:pt x="759619" y="890588"/>
                </a:lnTo>
                <a:close/>
              </a:path>
            </a:pathLst>
          </a:custGeom>
          <a:solidFill>
            <a:srgbClr val="FFC000">
              <a:alpha val="46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 bwMode="auto">
          <a:xfrm>
            <a:off x="1640681" y="3429000"/>
            <a:ext cx="928687" cy="1657350"/>
          </a:xfrm>
          <a:custGeom>
            <a:avLst/>
            <a:gdLst>
              <a:gd name="connsiteX0" fmla="*/ 633412 w 928687"/>
              <a:gd name="connsiteY0" fmla="*/ 885825 h 1657350"/>
              <a:gd name="connsiteX1" fmla="*/ 0 w 928687"/>
              <a:gd name="connsiteY1" fmla="*/ 1657350 h 1657350"/>
              <a:gd name="connsiteX2" fmla="*/ 319087 w 928687"/>
              <a:gd name="connsiteY2" fmla="*/ 759618 h 1657350"/>
              <a:gd name="connsiteX3" fmla="*/ 928687 w 928687"/>
              <a:gd name="connsiteY3" fmla="*/ 0 h 1657350"/>
              <a:gd name="connsiteX4" fmla="*/ 633412 w 928687"/>
              <a:gd name="connsiteY4" fmla="*/ 885825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687" h="1657350">
                <a:moveTo>
                  <a:pt x="633412" y="885825"/>
                </a:moveTo>
                <a:lnTo>
                  <a:pt x="0" y="1657350"/>
                </a:lnTo>
                <a:lnTo>
                  <a:pt x="319087" y="759618"/>
                </a:lnTo>
                <a:lnTo>
                  <a:pt x="928687" y="0"/>
                </a:lnTo>
                <a:lnTo>
                  <a:pt x="633412" y="885825"/>
                </a:lnTo>
                <a:close/>
              </a:path>
            </a:pathLst>
          </a:custGeom>
          <a:solidFill>
            <a:srgbClr val="FFC000">
              <a:alpha val="46000"/>
            </a:srgbClr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 bwMode="auto">
          <a:xfrm>
            <a:off x="2025555" y="4179163"/>
            <a:ext cx="359569" cy="790575"/>
          </a:xfrm>
          <a:custGeom>
            <a:avLst/>
            <a:gdLst>
              <a:gd name="connsiteX0" fmla="*/ 359569 w 359569"/>
              <a:gd name="connsiteY0" fmla="*/ 452438 h 790575"/>
              <a:gd name="connsiteX1" fmla="*/ 100012 w 359569"/>
              <a:gd name="connsiteY1" fmla="*/ 790575 h 790575"/>
              <a:gd name="connsiteX2" fmla="*/ 0 w 359569"/>
              <a:gd name="connsiteY2" fmla="*/ 126206 h 790575"/>
              <a:gd name="connsiteX3" fmla="*/ 104775 w 359569"/>
              <a:gd name="connsiteY3" fmla="*/ 0 h 790575"/>
              <a:gd name="connsiteX4" fmla="*/ 359569 w 359569"/>
              <a:gd name="connsiteY4" fmla="*/ 452438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69" h="790575">
                <a:moveTo>
                  <a:pt x="359569" y="452438"/>
                </a:moveTo>
                <a:lnTo>
                  <a:pt x="100012" y="790575"/>
                </a:lnTo>
                <a:lnTo>
                  <a:pt x="0" y="126206"/>
                </a:lnTo>
                <a:lnTo>
                  <a:pt x="104775" y="0"/>
                </a:lnTo>
                <a:lnTo>
                  <a:pt x="359569" y="452438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Volný tvar 10"/>
          <p:cNvSpPr/>
          <p:nvPr/>
        </p:nvSpPr>
        <p:spPr bwMode="auto">
          <a:xfrm>
            <a:off x="1743075" y="4312444"/>
            <a:ext cx="373856" cy="659606"/>
          </a:xfrm>
          <a:custGeom>
            <a:avLst/>
            <a:gdLst>
              <a:gd name="connsiteX0" fmla="*/ 373856 w 373856"/>
              <a:gd name="connsiteY0" fmla="*/ 659606 h 659606"/>
              <a:gd name="connsiteX1" fmla="*/ 0 w 373856"/>
              <a:gd name="connsiteY1" fmla="*/ 657225 h 659606"/>
              <a:gd name="connsiteX2" fmla="*/ 271463 w 373856"/>
              <a:gd name="connsiteY2" fmla="*/ 0 h 659606"/>
              <a:gd name="connsiteX3" fmla="*/ 373856 w 373856"/>
              <a:gd name="connsiteY3" fmla="*/ 659606 h 65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856" h="659606">
                <a:moveTo>
                  <a:pt x="373856" y="659606"/>
                </a:moveTo>
                <a:lnTo>
                  <a:pt x="0" y="657225"/>
                </a:lnTo>
                <a:lnTo>
                  <a:pt x="271463" y="0"/>
                </a:lnTo>
                <a:lnTo>
                  <a:pt x="373856" y="659606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13"/>
          <p:cNvCxnSpPr>
            <a:stCxn id="10" idx="3"/>
          </p:cNvCxnSpPr>
          <p:nvPr/>
        </p:nvCxnSpPr>
        <p:spPr bwMode="auto">
          <a:xfrm flipH="1" flipV="1">
            <a:off x="1974954" y="3904843"/>
            <a:ext cx="155376" cy="274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Volný tvar 14"/>
          <p:cNvSpPr/>
          <p:nvPr/>
        </p:nvSpPr>
        <p:spPr bwMode="auto">
          <a:xfrm>
            <a:off x="1969294" y="3900488"/>
            <a:ext cx="95250" cy="230981"/>
          </a:xfrm>
          <a:custGeom>
            <a:avLst/>
            <a:gdLst>
              <a:gd name="connsiteX0" fmla="*/ 0 w 95250"/>
              <a:gd name="connsiteY0" fmla="*/ 0 h 230981"/>
              <a:gd name="connsiteX1" fmla="*/ 30956 w 95250"/>
              <a:gd name="connsiteY1" fmla="*/ 230981 h 230981"/>
              <a:gd name="connsiteX2" fmla="*/ 95250 w 95250"/>
              <a:gd name="connsiteY2" fmla="*/ 150018 h 230981"/>
              <a:gd name="connsiteX3" fmla="*/ 0 w 95250"/>
              <a:gd name="connsiteY3" fmla="*/ 0 h 23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230981">
                <a:moveTo>
                  <a:pt x="0" y="0"/>
                </a:moveTo>
                <a:lnTo>
                  <a:pt x="30956" y="230981"/>
                </a:lnTo>
                <a:lnTo>
                  <a:pt x="95250" y="150018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Přímá spojnice 16"/>
          <p:cNvCxnSpPr>
            <a:stCxn id="11" idx="1"/>
          </p:cNvCxnSpPr>
          <p:nvPr/>
        </p:nvCxnSpPr>
        <p:spPr bwMode="auto">
          <a:xfrm flipH="1" flipV="1">
            <a:off x="1640681" y="4767808"/>
            <a:ext cx="102394" cy="2018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Volný tvar 17"/>
          <p:cNvSpPr/>
          <p:nvPr/>
        </p:nvSpPr>
        <p:spPr bwMode="auto">
          <a:xfrm>
            <a:off x="1641365" y="3900488"/>
            <a:ext cx="361950" cy="1002506"/>
          </a:xfrm>
          <a:custGeom>
            <a:avLst/>
            <a:gdLst>
              <a:gd name="connsiteX0" fmla="*/ 0 w 361950"/>
              <a:gd name="connsiteY0" fmla="*/ 864393 h 1002506"/>
              <a:gd name="connsiteX1" fmla="*/ 61913 w 361950"/>
              <a:gd name="connsiteY1" fmla="*/ 1002506 h 1002506"/>
              <a:gd name="connsiteX2" fmla="*/ 314325 w 361950"/>
              <a:gd name="connsiteY2" fmla="*/ 292893 h 1002506"/>
              <a:gd name="connsiteX3" fmla="*/ 361950 w 361950"/>
              <a:gd name="connsiteY3" fmla="*/ 226218 h 1002506"/>
              <a:gd name="connsiteX4" fmla="*/ 328613 w 361950"/>
              <a:gd name="connsiteY4" fmla="*/ 0 h 1002506"/>
              <a:gd name="connsiteX5" fmla="*/ 0 w 361950"/>
              <a:gd name="connsiteY5" fmla="*/ 864393 h 100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50" h="1002506">
                <a:moveTo>
                  <a:pt x="0" y="864393"/>
                </a:moveTo>
                <a:lnTo>
                  <a:pt x="61913" y="1002506"/>
                </a:lnTo>
                <a:lnTo>
                  <a:pt x="314325" y="292893"/>
                </a:lnTo>
                <a:lnTo>
                  <a:pt x="361950" y="226218"/>
                </a:lnTo>
                <a:lnTo>
                  <a:pt x="328613" y="0"/>
                </a:lnTo>
                <a:lnTo>
                  <a:pt x="0" y="864393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nice 19"/>
          <p:cNvCxnSpPr/>
          <p:nvPr/>
        </p:nvCxnSpPr>
        <p:spPr bwMode="auto">
          <a:xfrm flipV="1">
            <a:off x="1638300" y="4561433"/>
            <a:ext cx="180975" cy="2063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Přímá spojnice 21"/>
          <p:cNvCxnSpPr>
            <a:stCxn id="18" idx="1"/>
            <a:endCxn id="18" idx="0"/>
          </p:cNvCxnSpPr>
          <p:nvPr/>
        </p:nvCxnSpPr>
        <p:spPr bwMode="auto">
          <a:xfrm flipH="1" flipV="1">
            <a:off x="1641365" y="4764881"/>
            <a:ext cx="61913" cy="138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Přímá spojnice 23"/>
          <p:cNvCxnSpPr/>
          <p:nvPr/>
        </p:nvCxnSpPr>
        <p:spPr bwMode="auto">
          <a:xfrm flipV="1">
            <a:off x="1638300" y="3906748"/>
            <a:ext cx="327764" cy="8516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Přímá spojnice 26"/>
          <p:cNvCxnSpPr>
            <a:stCxn id="18" idx="4"/>
            <a:endCxn id="18" idx="3"/>
          </p:cNvCxnSpPr>
          <p:nvPr/>
        </p:nvCxnSpPr>
        <p:spPr bwMode="auto">
          <a:xfrm>
            <a:off x="1969978" y="3900488"/>
            <a:ext cx="33337" cy="2262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Přímá spojnice 28"/>
          <p:cNvCxnSpPr>
            <a:endCxn id="15" idx="2"/>
          </p:cNvCxnSpPr>
          <p:nvPr/>
        </p:nvCxnSpPr>
        <p:spPr bwMode="auto">
          <a:xfrm>
            <a:off x="1974954" y="3900488"/>
            <a:ext cx="89590" cy="150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Kosoúhelník 77"/>
          <p:cNvSpPr/>
          <p:nvPr/>
        </p:nvSpPr>
        <p:spPr bwMode="auto">
          <a:xfrm>
            <a:off x="1971144" y="3437969"/>
            <a:ext cx="1249680" cy="750560"/>
          </a:xfrm>
          <a:prstGeom prst="parallelogram">
            <a:avLst>
              <a:gd name="adj" fmla="val 80055"/>
            </a:avLst>
          </a:prstGeom>
          <a:solidFill>
            <a:srgbClr val="FFC000">
              <a:alpha val="46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47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Přímá spojnice 98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99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0" name="Volný tvar 59"/>
          <p:cNvSpPr/>
          <p:nvPr/>
        </p:nvSpPr>
        <p:spPr>
          <a:xfrm>
            <a:off x="1611734" y="4641443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>
            <a:off x="1284074" y="4969738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Přímá spojnice 73"/>
          <p:cNvCxnSpPr/>
          <p:nvPr/>
        </p:nvCxnSpPr>
        <p:spPr>
          <a:xfrm flipH="1">
            <a:off x="1569189" y="4632553"/>
            <a:ext cx="265430" cy="3448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/>
          <p:nvPr/>
        </p:nvCxnSpPr>
        <p:spPr>
          <a:xfrm>
            <a:off x="1542519" y="4637633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55477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849403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73240"/>
              </p:ext>
            </p:extLst>
          </p:nvPr>
        </p:nvGraphicFramePr>
        <p:xfrm>
          <a:off x="5546286" y="1484784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11" imgW="2717640" imgH="342720" progId="Equation.DSMT4">
                  <p:embed/>
                </p:oleObj>
              </mc:Choice>
              <mc:Fallback>
                <p:oleObj name="Equation" r:id="rId11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286" y="1484784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Tabulk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71319"/>
              </p:ext>
            </p:extLst>
          </p:nvPr>
        </p:nvGraphicFramePr>
        <p:xfrm>
          <a:off x="827584" y="1484784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</a:t>
                      </a:r>
                      <a:r>
                        <a:rPr lang="cs-CZ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37199"/>
              </p:ext>
            </p:extLst>
          </p:nvPr>
        </p:nvGraphicFramePr>
        <p:xfrm>
          <a:off x="5525058" y="2276872"/>
          <a:ext cx="180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13" imgW="1803240" imgH="330120" progId="Equation.DSMT4">
                  <p:embed/>
                </p:oleObj>
              </mc:Choice>
              <mc:Fallback>
                <p:oleObj name="Equation" r:id="rId13" imgW="1803240" imgH="33012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058" y="2276872"/>
                        <a:ext cx="180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Přímá spojnice 16"/>
          <p:cNvCxnSpPr>
            <a:stCxn id="11" idx="1"/>
          </p:cNvCxnSpPr>
          <p:nvPr/>
        </p:nvCxnSpPr>
        <p:spPr bwMode="auto">
          <a:xfrm flipH="1" flipV="1">
            <a:off x="1640681" y="4767808"/>
            <a:ext cx="102394" cy="2018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Přímá spojnice 5"/>
          <p:cNvCxnSpPr>
            <a:stCxn id="11" idx="1"/>
          </p:cNvCxnSpPr>
          <p:nvPr/>
        </p:nvCxnSpPr>
        <p:spPr bwMode="auto">
          <a:xfrm flipH="1">
            <a:off x="1571729" y="4969669"/>
            <a:ext cx="1713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Volný tvar 6"/>
          <p:cNvSpPr/>
          <p:nvPr/>
        </p:nvSpPr>
        <p:spPr bwMode="auto">
          <a:xfrm>
            <a:off x="1564481" y="4769644"/>
            <a:ext cx="178594" cy="197644"/>
          </a:xfrm>
          <a:custGeom>
            <a:avLst/>
            <a:gdLst>
              <a:gd name="connsiteX0" fmla="*/ 178594 w 178594"/>
              <a:gd name="connsiteY0" fmla="*/ 197644 h 197644"/>
              <a:gd name="connsiteX1" fmla="*/ 0 w 178594"/>
              <a:gd name="connsiteY1" fmla="*/ 197644 h 197644"/>
              <a:gd name="connsiteX2" fmla="*/ 85725 w 178594"/>
              <a:gd name="connsiteY2" fmla="*/ 0 h 197644"/>
              <a:gd name="connsiteX3" fmla="*/ 178594 w 178594"/>
              <a:gd name="connsiteY3" fmla="*/ 197644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94" h="197644">
                <a:moveTo>
                  <a:pt x="178594" y="197644"/>
                </a:moveTo>
                <a:lnTo>
                  <a:pt x="0" y="197644"/>
                </a:lnTo>
                <a:lnTo>
                  <a:pt x="85725" y="0"/>
                </a:lnTo>
                <a:lnTo>
                  <a:pt x="178594" y="197644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6" name="Přímá spojnice 15"/>
          <p:cNvCxnSpPr>
            <a:stCxn id="12" idx="0"/>
            <a:endCxn id="12" idx="3"/>
          </p:cNvCxnSpPr>
          <p:nvPr/>
        </p:nvCxnSpPr>
        <p:spPr bwMode="auto">
          <a:xfrm flipV="1">
            <a:off x="1740694" y="4643438"/>
            <a:ext cx="219075" cy="3214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Přímá spojnice 20"/>
          <p:cNvCxnSpPr/>
          <p:nvPr/>
        </p:nvCxnSpPr>
        <p:spPr bwMode="auto">
          <a:xfrm flipV="1">
            <a:off x="1647825" y="4474368"/>
            <a:ext cx="235744" cy="2952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Přímá spojnice 24"/>
          <p:cNvCxnSpPr>
            <a:endCxn id="12" idx="2"/>
          </p:cNvCxnSpPr>
          <p:nvPr/>
        </p:nvCxnSpPr>
        <p:spPr bwMode="auto">
          <a:xfrm flipH="1" flipV="1">
            <a:off x="1881188" y="4469606"/>
            <a:ext cx="78581" cy="1680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Přímá spojnice 27"/>
          <p:cNvCxnSpPr>
            <a:endCxn id="12" idx="2"/>
          </p:cNvCxnSpPr>
          <p:nvPr/>
        </p:nvCxnSpPr>
        <p:spPr bwMode="auto">
          <a:xfrm flipV="1">
            <a:off x="1830174" y="4469606"/>
            <a:ext cx="51014" cy="1718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Přímá spojnice 225"/>
          <p:cNvCxnSpPr>
            <a:stCxn id="12" idx="2"/>
            <a:endCxn id="12" idx="2"/>
          </p:cNvCxnSpPr>
          <p:nvPr/>
        </p:nvCxnSpPr>
        <p:spPr bwMode="auto">
          <a:xfrm>
            <a:off x="1881188" y="4469606"/>
            <a:ext cx="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Přímá spojnice 95"/>
          <p:cNvCxnSpPr>
            <a:cxnSpLocks noChangeAspect="1"/>
          </p:cNvCxnSpPr>
          <p:nvPr/>
        </p:nvCxnSpPr>
        <p:spPr bwMode="auto">
          <a:xfrm flipH="1" flipV="1">
            <a:off x="1876211" y="4467613"/>
            <a:ext cx="36000" cy="769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Přímá spojnice 232"/>
          <p:cNvCxnSpPr>
            <a:endCxn id="10" idx="3"/>
          </p:cNvCxnSpPr>
          <p:nvPr/>
        </p:nvCxnSpPr>
        <p:spPr bwMode="auto">
          <a:xfrm flipV="1">
            <a:off x="1959769" y="4179163"/>
            <a:ext cx="170561" cy="4533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Volný tvar 9"/>
          <p:cNvSpPr/>
          <p:nvPr/>
        </p:nvSpPr>
        <p:spPr bwMode="auto">
          <a:xfrm>
            <a:off x="2025555" y="4179163"/>
            <a:ext cx="359569" cy="790575"/>
          </a:xfrm>
          <a:custGeom>
            <a:avLst/>
            <a:gdLst>
              <a:gd name="connsiteX0" fmla="*/ 359569 w 359569"/>
              <a:gd name="connsiteY0" fmla="*/ 452438 h 790575"/>
              <a:gd name="connsiteX1" fmla="*/ 100012 w 359569"/>
              <a:gd name="connsiteY1" fmla="*/ 790575 h 790575"/>
              <a:gd name="connsiteX2" fmla="*/ 0 w 359569"/>
              <a:gd name="connsiteY2" fmla="*/ 126206 h 790575"/>
              <a:gd name="connsiteX3" fmla="*/ 104775 w 359569"/>
              <a:gd name="connsiteY3" fmla="*/ 0 h 790575"/>
              <a:gd name="connsiteX4" fmla="*/ 359569 w 359569"/>
              <a:gd name="connsiteY4" fmla="*/ 452438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69" h="790575">
                <a:moveTo>
                  <a:pt x="359569" y="452438"/>
                </a:moveTo>
                <a:lnTo>
                  <a:pt x="100012" y="790575"/>
                </a:lnTo>
                <a:lnTo>
                  <a:pt x="0" y="126206"/>
                </a:lnTo>
                <a:lnTo>
                  <a:pt x="104775" y="0"/>
                </a:lnTo>
                <a:lnTo>
                  <a:pt x="359569" y="452438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Volný tvar 10"/>
          <p:cNvSpPr/>
          <p:nvPr/>
        </p:nvSpPr>
        <p:spPr bwMode="auto">
          <a:xfrm>
            <a:off x="1743075" y="4312444"/>
            <a:ext cx="373856" cy="659606"/>
          </a:xfrm>
          <a:custGeom>
            <a:avLst/>
            <a:gdLst>
              <a:gd name="connsiteX0" fmla="*/ 373856 w 373856"/>
              <a:gd name="connsiteY0" fmla="*/ 659606 h 659606"/>
              <a:gd name="connsiteX1" fmla="*/ 0 w 373856"/>
              <a:gd name="connsiteY1" fmla="*/ 657225 h 659606"/>
              <a:gd name="connsiteX2" fmla="*/ 271463 w 373856"/>
              <a:gd name="connsiteY2" fmla="*/ 0 h 659606"/>
              <a:gd name="connsiteX3" fmla="*/ 373856 w 373856"/>
              <a:gd name="connsiteY3" fmla="*/ 659606 h 65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856" h="659606">
                <a:moveTo>
                  <a:pt x="373856" y="659606"/>
                </a:moveTo>
                <a:lnTo>
                  <a:pt x="0" y="657225"/>
                </a:lnTo>
                <a:lnTo>
                  <a:pt x="271463" y="0"/>
                </a:lnTo>
                <a:lnTo>
                  <a:pt x="373856" y="659606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 bwMode="auto">
          <a:xfrm>
            <a:off x="1645444" y="4469606"/>
            <a:ext cx="314325" cy="495300"/>
          </a:xfrm>
          <a:custGeom>
            <a:avLst/>
            <a:gdLst>
              <a:gd name="connsiteX0" fmla="*/ 95250 w 314325"/>
              <a:gd name="connsiteY0" fmla="*/ 495300 h 495300"/>
              <a:gd name="connsiteX1" fmla="*/ 0 w 314325"/>
              <a:gd name="connsiteY1" fmla="*/ 295275 h 495300"/>
              <a:gd name="connsiteX2" fmla="*/ 235744 w 314325"/>
              <a:gd name="connsiteY2" fmla="*/ 0 h 495300"/>
              <a:gd name="connsiteX3" fmla="*/ 314325 w 314325"/>
              <a:gd name="connsiteY3" fmla="*/ 173832 h 495300"/>
              <a:gd name="connsiteX4" fmla="*/ 95250 w 314325"/>
              <a:gd name="connsiteY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" h="495300">
                <a:moveTo>
                  <a:pt x="95250" y="495300"/>
                </a:moveTo>
                <a:lnTo>
                  <a:pt x="0" y="295275"/>
                </a:lnTo>
                <a:lnTo>
                  <a:pt x="235744" y="0"/>
                </a:lnTo>
                <a:lnTo>
                  <a:pt x="314325" y="173832"/>
                </a:lnTo>
                <a:lnTo>
                  <a:pt x="95250" y="495300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05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AutoShape 1189"/>
          <p:cNvCxnSpPr>
            <a:cxnSpLocks noChangeShapeType="1"/>
          </p:cNvCxnSpPr>
          <p:nvPr/>
        </p:nvCxnSpPr>
        <p:spPr bwMode="auto">
          <a:xfrm>
            <a:off x="1790804" y="4325848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Přímá spojnice 98"/>
          <p:cNvCxnSpPr/>
          <p:nvPr/>
        </p:nvCxnSpPr>
        <p:spPr>
          <a:xfrm flipH="1">
            <a:off x="2087984" y="4328388"/>
            <a:ext cx="12954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99"/>
          <p:cNvCxnSpPr/>
          <p:nvPr/>
        </p:nvCxnSpPr>
        <p:spPr>
          <a:xfrm flipH="1">
            <a:off x="2218159" y="4328388"/>
            <a:ext cx="40576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Skupina 21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2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2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2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4" name="Zaoblený obdélník 22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25" name="TextovéPole 224"/>
          <p:cNvSpPr txBox="1"/>
          <p:nvPr/>
        </p:nvSpPr>
        <p:spPr>
          <a:xfrm>
            <a:off x="62687" y="219842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sp>
        <p:nvSpPr>
          <p:cNvPr id="22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Zobecněné pravidlo modus ponens</a:t>
            </a:r>
          </a:p>
        </p:txBody>
      </p:sp>
      <p:cxnSp>
        <p:nvCxnSpPr>
          <p:cNvPr id="53" name="AutoShape 1196"/>
          <p:cNvCxnSpPr>
            <a:cxnSpLocks noChangeAspect="1" noChangeShapeType="1"/>
          </p:cNvCxnSpPr>
          <p:nvPr/>
        </p:nvCxnSpPr>
        <p:spPr bwMode="auto">
          <a:xfrm flipV="1">
            <a:off x="1071349" y="4326483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Přímá spojnice 53"/>
          <p:cNvCxnSpPr/>
          <p:nvPr/>
        </p:nvCxnSpPr>
        <p:spPr>
          <a:xfrm flipH="1">
            <a:off x="1284074" y="4636363"/>
            <a:ext cx="260985" cy="31686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Volný tvar 58"/>
          <p:cNvSpPr/>
          <p:nvPr/>
        </p:nvSpPr>
        <p:spPr>
          <a:xfrm>
            <a:off x="1154534" y="4332198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0" name="Volný tvar 59"/>
          <p:cNvSpPr/>
          <p:nvPr/>
        </p:nvSpPr>
        <p:spPr>
          <a:xfrm>
            <a:off x="1611734" y="4641443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552"/>
              <p:cNvSpPr txBox="1">
                <a:spLocks noChangeArrowheads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056" y="3240013"/>
                <a:ext cx="161925" cy="222885"/>
              </a:xfrm>
              <a:prstGeom prst="rect">
                <a:avLst/>
              </a:prstGeom>
              <a:blipFill rotWithShape="1">
                <a:blip r:embed="rId4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553"/>
              <p:cNvSpPr txBox="1">
                <a:spLocks noChangeArrowheads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879" y="5150078"/>
                <a:ext cx="160655" cy="151130"/>
              </a:xfrm>
              <a:prstGeom prst="rect">
                <a:avLst/>
              </a:prstGeom>
              <a:blipFill rotWithShape="1">
                <a:blip r:embed="rId5"/>
                <a:stretch>
                  <a:fillRect l="-19231" r="-15385" b="-6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554"/>
              <p:cNvSpPr txBox="1">
                <a:spLocks noChangeArrowheads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609" y="4334738"/>
                <a:ext cx="160655" cy="179705"/>
              </a:xfrm>
              <a:prstGeom prst="rect">
                <a:avLst/>
              </a:prstGeom>
              <a:blipFill rotWithShape="1">
                <a:blip r:embed="rId6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AutoShape 1190"/>
          <p:cNvCxnSpPr>
            <a:cxnSpLocks noChangeShapeType="1"/>
          </p:cNvCxnSpPr>
          <p:nvPr/>
        </p:nvCxnSpPr>
        <p:spPr bwMode="auto">
          <a:xfrm flipV="1">
            <a:off x="1790804" y="3267938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Přímá spojnice 66"/>
          <p:cNvCxnSpPr/>
          <p:nvPr/>
        </p:nvCxnSpPr>
        <p:spPr>
          <a:xfrm>
            <a:off x="1835889" y="4636998"/>
            <a:ext cx="55118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>
            <a:off x="1284074" y="4969738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AutoShape 1201"/>
          <p:cNvCxnSpPr>
            <a:cxnSpLocks noChangeAspect="1" noChangeShapeType="1"/>
          </p:cNvCxnSpPr>
          <p:nvPr/>
        </p:nvCxnSpPr>
        <p:spPr bwMode="auto">
          <a:xfrm flipV="1">
            <a:off x="2394054" y="4332833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201"/>
          <p:cNvCxnSpPr>
            <a:cxnSpLocks noChangeAspect="1" noChangeShapeType="1"/>
          </p:cNvCxnSpPr>
          <p:nvPr/>
        </p:nvCxnSpPr>
        <p:spPr bwMode="auto">
          <a:xfrm flipV="1">
            <a:off x="1849224" y="4335373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Přímá spojnice 73"/>
          <p:cNvCxnSpPr/>
          <p:nvPr/>
        </p:nvCxnSpPr>
        <p:spPr>
          <a:xfrm flipH="1">
            <a:off x="1569189" y="4632553"/>
            <a:ext cx="265430" cy="3448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/>
          <p:nvPr/>
        </p:nvCxnSpPr>
        <p:spPr>
          <a:xfrm>
            <a:off x="1542519" y="4637633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olný tvar 75"/>
          <p:cNvSpPr/>
          <p:nvPr/>
        </p:nvSpPr>
        <p:spPr>
          <a:xfrm>
            <a:off x="1789534" y="3445738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 flipV="1">
            <a:off x="1154534" y="5110073"/>
            <a:ext cx="144335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flipH="1">
            <a:off x="2597889" y="4327118"/>
            <a:ext cx="622935" cy="78549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1551"/>
          <p:cNvSpPr txBox="1">
            <a:spLocks noChangeArrowheads="1"/>
          </p:cNvSpPr>
          <p:nvPr/>
        </p:nvSpPr>
        <p:spPr bwMode="auto">
          <a:xfrm>
            <a:off x="1666979" y="448586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pSp>
        <p:nvGrpSpPr>
          <p:cNvPr id="94" name="Skupina 93"/>
          <p:cNvGrpSpPr/>
          <p:nvPr/>
        </p:nvGrpSpPr>
        <p:grpSpPr>
          <a:xfrm>
            <a:off x="1157709" y="3906113"/>
            <a:ext cx="635000" cy="1202690"/>
            <a:chOff x="171121" y="774700"/>
            <a:chExt cx="635329" cy="1203129"/>
          </a:xfrm>
        </p:grpSpPr>
        <p:sp>
          <p:nvSpPr>
            <p:cNvPr id="95" name="Volný tvar 94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Přímá spojnice 96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AutoShape 1201"/>
          <p:cNvCxnSpPr>
            <a:cxnSpLocks noChangeAspect="1" noChangeShapeType="1"/>
          </p:cNvCxnSpPr>
          <p:nvPr/>
        </p:nvCxnSpPr>
        <p:spPr bwMode="auto">
          <a:xfrm flipV="1">
            <a:off x="1186284" y="3434943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1272009" y="496211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1407264" y="480209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7" name="Text Box 1551"/>
          <p:cNvSpPr txBox="1">
            <a:spLocks noChangeArrowheads="1"/>
          </p:cNvSpPr>
          <p:nvPr/>
        </p:nvSpPr>
        <p:spPr bwMode="auto">
          <a:xfrm>
            <a:off x="1781279" y="4335373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10" name="Text Box 1550"/>
          <p:cNvSpPr txBox="1">
            <a:spLocks noChangeArrowheads="1"/>
          </p:cNvSpPr>
          <p:nvPr/>
        </p:nvSpPr>
        <p:spPr bwMode="auto">
          <a:xfrm>
            <a:off x="1816839" y="321675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12" name="Objek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32691"/>
              </p:ext>
            </p:extLst>
          </p:nvPr>
        </p:nvGraphicFramePr>
        <p:xfrm>
          <a:off x="2282600" y="317840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12" name="Objek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00" y="317840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k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30525"/>
              </p:ext>
            </p:extLst>
          </p:nvPr>
        </p:nvGraphicFramePr>
        <p:xfrm>
          <a:off x="1186552" y="382085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13" name="Objek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52" y="3820859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k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519002"/>
              </p:ext>
            </p:extLst>
          </p:nvPr>
        </p:nvGraphicFramePr>
        <p:xfrm>
          <a:off x="936729" y="4353718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11" imgW="368280" imgH="241200" progId="Equation.DSMT4">
                  <p:embed/>
                </p:oleObj>
              </mc:Choice>
              <mc:Fallback>
                <p:oleObj name="Equation" r:id="rId11" imgW="368280" imgH="241200" progId="Equation.DSMT4">
                  <p:embed/>
                  <p:pic>
                    <p:nvPicPr>
                      <p:cNvPr id="114" name="Objek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729" y="4353718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1551"/>
          <p:cNvSpPr txBox="1">
            <a:spLocks noChangeArrowheads="1"/>
          </p:cNvSpPr>
          <p:nvPr/>
        </p:nvSpPr>
        <p:spPr bwMode="auto">
          <a:xfrm>
            <a:off x="1532994" y="46490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68499"/>
              </p:ext>
            </p:extLst>
          </p:nvPr>
        </p:nvGraphicFramePr>
        <p:xfrm>
          <a:off x="5546286" y="1484784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13" imgW="2717640" imgH="342720" progId="Equation.DSMT4">
                  <p:embed/>
                </p:oleObj>
              </mc:Choice>
              <mc:Fallback>
                <p:oleObj name="Equation" r:id="rId13" imgW="2717640" imgH="3427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286" y="1484784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Tabulk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02575"/>
              </p:ext>
            </p:extLst>
          </p:nvPr>
        </p:nvGraphicFramePr>
        <p:xfrm>
          <a:off x="827584" y="1484784"/>
          <a:ext cx="44415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1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JESTLIŽE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PAK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 2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</a:t>
                      </a:r>
                      <a:r>
                        <a:rPr lang="cs-CZ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závěr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není </a:t>
                      </a:r>
                      <a:r>
                        <a:rPr lang="cs-CZ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cs-CZ" sz="1600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cs-CZ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541212"/>
              </p:ext>
            </p:extLst>
          </p:nvPr>
        </p:nvGraphicFramePr>
        <p:xfrm>
          <a:off x="5525058" y="2276872"/>
          <a:ext cx="180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5" imgW="1803240" imgH="330120" progId="Equation.DSMT4">
                  <p:embed/>
                </p:oleObj>
              </mc:Choice>
              <mc:Fallback>
                <p:oleObj name="Equation" r:id="rId15" imgW="1803240" imgH="33012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058" y="2276872"/>
                        <a:ext cx="180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AutoShape 1203"/>
          <p:cNvCxnSpPr>
            <a:cxnSpLocks noChangeShapeType="1"/>
          </p:cNvCxnSpPr>
          <p:nvPr/>
        </p:nvCxnSpPr>
        <p:spPr bwMode="auto">
          <a:xfrm>
            <a:off x="1799694" y="3440658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Přímá spojnice 16"/>
          <p:cNvCxnSpPr>
            <a:stCxn id="11" idx="1"/>
          </p:cNvCxnSpPr>
          <p:nvPr/>
        </p:nvCxnSpPr>
        <p:spPr bwMode="auto">
          <a:xfrm flipH="1" flipV="1">
            <a:off x="1640681" y="4767808"/>
            <a:ext cx="102394" cy="2018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Přímá spojnice 5"/>
          <p:cNvCxnSpPr>
            <a:stCxn id="11" idx="1"/>
          </p:cNvCxnSpPr>
          <p:nvPr/>
        </p:nvCxnSpPr>
        <p:spPr bwMode="auto">
          <a:xfrm flipH="1">
            <a:off x="1571729" y="4969669"/>
            <a:ext cx="1713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Volný tvar 6"/>
          <p:cNvSpPr/>
          <p:nvPr/>
        </p:nvSpPr>
        <p:spPr bwMode="auto">
          <a:xfrm>
            <a:off x="1564481" y="4769644"/>
            <a:ext cx="178594" cy="197644"/>
          </a:xfrm>
          <a:custGeom>
            <a:avLst/>
            <a:gdLst>
              <a:gd name="connsiteX0" fmla="*/ 178594 w 178594"/>
              <a:gd name="connsiteY0" fmla="*/ 197644 h 197644"/>
              <a:gd name="connsiteX1" fmla="*/ 0 w 178594"/>
              <a:gd name="connsiteY1" fmla="*/ 197644 h 197644"/>
              <a:gd name="connsiteX2" fmla="*/ 85725 w 178594"/>
              <a:gd name="connsiteY2" fmla="*/ 0 h 197644"/>
              <a:gd name="connsiteX3" fmla="*/ 178594 w 178594"/>
              <a:gd name="connsiteY3" fmla="*/ 197644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94" h="197644">
                <a:moveTo>
                  <a:pt x="178594" y="197644"/>
                </a:moveTo>
                <a:lnTo>
                  <a:pt x="0" y="197644"/>
                </a:lnTo>
                <a:lnTo>
                  <a:pt x="85725" y="0"/>
                </a:lnTo>
                <a:lnTo>
                  <a:pt x="178594" y="197644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6" name="Přímá spojnice 15"/>
          <p:cNvCxnSpPr>
            <a:stCxn id="12" idx="0"/>
            <a:endCxn id="12" idx="3"/>
          </p:cNvCxnSpPr>
          <p:nvPr/>
        </p:nvCxnSpPr>
        <p:spPr bwMode="auto">
          <a:xfrm flipV="1">
            <a:off x="1740694" y="4643438"/>
            <a:ext cx="219075" cy="3214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Přímá spojnice 20"/>
          <p:cNvCxnSpPr/>
          <p:nvPr/>
        </p:nvCxnSpPr>
        <p:spPr bwMode="auto">
          <a:xfrm flipV="1">
            <a:off x="1647825" y="4474368"/>
            <a:ext cx="235744" cy="2952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Přímá spojnice 24"/>
          <p:cNvCxnSpPr>
            <a:endCxn id="12" idx="2"/>
          </p:cNvCxnSpPr>
          <p:nvPr/>
        </p:nvCxnSpPr>
        <p:spPr bwMode="auto">
          <a:xfrm flipH="1" flipV="1">
            <a:off x="1881188" y="4469606"/>
            <a:ext cx="78581" cy="1680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Přímá spojnice 27"/>
          <p:cNvCxnSpPr>
            <a:endCxn id="12" idx="2"/>
          </p:cNvCxnSpPr>
          <p:nvPr/>
        </p:nvCxnSpPr>
        <p:spPr bwMode="auto">
          <a:xfrm flipV="1">
            <a:off x="1830174" y="4469606"/>
            <a:ext cx="51014" cy="1718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Přímá spojnice 225"/>
          <p:cNvCxnSpPr>
            <a:stCxn id="12" idx="2"/>
            <a:endCxn id="12" idx="2"/>
          </p:cNvCxnSpPr>
          <p:nvPr/>
        </p:nvCxnSpPr>
        <p:spPr bwMode="auto">
          <a:xfrm>
            <a:off x="1881188" y="4469606"/>
            <a:ext cx="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Přímá spojnice 95"/>
          <p:cNvCxnSpPr>
            <a:cxnSpLocks noChangeAspect="1"/>
          </p:cNvCxnSpPr>
          <p:nvPr/>
        </p:nvCxnSpPr>
        <p:spPr bwMode="auto">
          <a:xfrm flipH="1" flipV="1">
            <a:off x="1876211" y="4467613"/>
            <a:ext cx="36000" cy="769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Přímá spojnice 232"/>
          <p:cNvCxnSpPr>
            <a:endCxn id="10" idx="3"/>
          </p:cNvCxnSpPr>
          <p:nvPr/>
        </p:nvCxnSpPr>
        <p:spPr bwMode="auto">
          <a:xfrm flipV="1">
            <a:off x="1959769" y="4179163"/>
            <a:ext cx="170561" cy="4533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Volný tvar 9"/>
          <p:cNvSpPr/>
          <p:nvPr/>
        </p:nvSpPr>
        <p:spPr bwMode="auto">
          <a:xfrm>
            <a:off x="2025555" y="4179163"/>
            <a:ext cx="359569" cy="790575"/>
          </a:xfrm>
          <a:custGeom>
            <a:avLst/>
            <a:gdLst>
              <a:gd name="connsiteX0" fmla="*/ 359569 w 359569"/>
              <a:gd name="connsiteY0" fmla="*/ 452438 h 790575"/>
              <a:gd name="connsiteX1" fmla="*/ 100012 w 359569"/>
              <a:gd name="connsiteY1" fmla="*/ 790575 h 790575"/>
              <a:gd name="connsiteX2" fmla="*/ 0 w 359569"/>
              <a:gd name="connsiteY2" fmla="*/ 126206 h 790575"/>
              <a:gd name="connsiteX3" fmla="*/ 104775 w 359569"/>
              <a:gd name="connsiteY3" fmla="*/ 0 h 790575"/>
              <a:gd name="connsiteX4" fmla="*/ 359569 w 359569"/>
              <a:gd name="connsiteY4" fmla="*/ 452438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69" h="790575">
                <a:moveTo>
                  <a:pt x="359569" y="452438"/>
                </a:moveTo>
                <a:lnTo>
                  <a:pt x="100012" y="790575"/>
                </a:lnTo>
                <a:lnTo>
                  <a:pt x="0" y="126206"/>
                </a:lnTo>
                <a:lnTo>
                  <a:pt x="104775" y="0"/>
                </a:lnTo>
                <a:lnTo>
                  <a:pt x="359569" y="452438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Volný tvar 10"/>
          <p:cNvSpPr/>
          <p:nvPr/>
        </p:nvSpPr>
        <p:spPr bwMode="auto">
          <a:xfrm>
            <a:off x="1743075" y="4312444"/>
            <a:ext cx="373856" cy="659606"/>
          </a:xfrm>
          <a:custGeom>
            <a:avLst/>
            <a:gdLst>
              <a:gd name="connsiteX0" fmla="*/ 373856 w 373856"/>
              <a:gd name="connsiteY0" fmla="*/ 659606 h 659606"/>
              <a:gd name="connsiteX1" fmla="*/ 0 w 373856"/>
              <a:gd name="connsiteY1" fmla="*/ 657225 h 659606"/>
              <a:gd name="connsiteX2" fmla="*/ 271463 w 373856"/>
              <a:gd name="connsiteY2" fmla="*/ 0 h 659606"/>
              <a:gd name="connsiteX3" fmla="*/ 373856 w 373856"/>
              <a:gd name="connsiteY3" fmla="*/ 659606 h 65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856" h="659606">
                <a:moveTo>
                  <a:pt x="373856" y="659606"/>
                </a:moveTo>
                <a:lnTo>
                  <a:pt x="0" y="657225"/>
                </a:lnTo>
                <a:lnTo>
                  <a:pt x="271463" y="0"/>
                </a:lnTo>
                <a:lnTo>
                  <a:pt x="373856" y="659606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 bwMode="auto">
          <a:xfrm>
            <a:off x="1645444" y="4469606"/>
            <a:ext cx="314325" cy="495300"/>
          </a:xfrm>
          <a:custGeom>
            <a:avLst/>
            <a:gdLst>
              <a:gd name="connsiteX0" fmla="*/ 95250 w 314325"/>
              <a:gd name="connsiteY0" fmla="*/ 495300 h 495300"/>
              <a:gd name="connsiteX1" fmla="*/ 0 w 314325"/>
              <a:gd name="connsiteY1" fmla="*/ 295275 h 495300"/>
              <a:gd name="connsiteX2" fmla="*/ 235744 w 314325"/>
              <a:gd name="connsiteY2" fmla="*/ 0 h 495300"/>
              <a:gd name="connsiteX3" fmla="*/ 314325 w 314325"/>
              <a:gd name="connsiteY3" fmla="*/ 173832 h 495300"/>
              <a:gd name="connsiteX4" fmla="*/ 95250 w 314325"/>
              <a:gd name="connsiteY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" h="495300">
                <a:moveTo>
                  <a:pt x="95250" y="495300"/>
                </a:moveTo>
                <a:lnTo>
                  <a:pt x="0" y="295275"/>
                </a:lnTo>
                <a:lnTo>
                  <a:pt x="235744" y="0"/>
                </a:lnTo>
                <a:lnTo>
                  <a:pt x="314325" y="173832"/>
                </a:lnTo>
                <a:lnTo>
                  <a:pt x="95250" y="495300"/>
                </a:lnTo>
                <a:close/>
              </a:path>
            </a:pathLst>
          </a:custGeom>
          <a:solidFill>
            <a:schemeClr val="accent1">
              <a:lumMod val="75000"/>
              <a:alpha val="46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Přímá spojnice 4"/>
          <p:cNvCxnSpPr>
            <a:stCxn id="11" idx="2"/>
          </p:cNvCxnSpPr>
          <p:nvPr/>
        </p:nvCxnSpPr>
        <p:spPr bwMode="auto">
          <a:xfrm flipH="1">
            <a:off x="1352336" y="4312444"/>
            <a:ext cx="6622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Přímá spojnice 70"/>
          <p:cNvCxnSpPr/>
          <p:nvPr/>
        </p:nvCxnSpPr>
        <p:spPr bwMode="auto">
          <a:xfrm flipH="1">
            <a:off x="1466743" y="4186148"/>
            <a:ext cx="6622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Přímá spojnice 8"/>
          <p:cNvCxnSpPr>
            <a:stCxn id="95" idx="0"/>
            <a:endCxn id="95" idx="1"/>
          </p:cNvCxnSpPr>
          <p:nvPr/>
        </p:nvCxnSpPr>
        <p:spPr bwMode="auto">
          <a:xfrm flipH="1">
            <a:off x="1545187" y="4328234"/>
            <a:ext cx="247522" cy="3078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Přímá spojnice 13"/>
          <p:cNvCxnSpPr>
            <a:stCxn id="95" idx="1"/>
          </p:cNvCxnSpPr>
          <p:nvPr/>
        </p:nvCxnSpPr>
        <p:spPr bwMode="auto">
          <a:xfrm flipH="1" flipV="1">
            <a:off x="1466743" y="4186148"/>
            <a:ext cx="78444" cy="44994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Přímá spojnice 17"/>
          <p:cNvCxnSpPr/>
          <p:nvPr/>
        </p:nvCxnSpPr>
        <p:spPr bwMode="auto">
          <a:xfrm flipH="1">
            <a:off x="1352336" y="4186148"/>
            <a:ext cx="114407" cy="12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Přímá spojnice 19"/>
          <p:cNvCxnSpPr>
            <a:endCxn id="95" idx="3"/>
          </p:cNvCxnSpPr>
          <p:nvPr/>
        </p:nvCxnSpPr>
        <p:spPr bwMode="auto">
          <a:xfrm flipH="1">
            <a:off x="1275452" y="4312444"/>
            <a:ext cx="76884" cy="6569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Přímá spojnice 22"/>
          <p:cNvCxnSpPr>
            <a:stCxn id="95" idx="3"/>
            <a:endCxn id="59" idx="0"/>
          </p:cNvCxnSpPr>
          <p:nvPr/>
        </p:nvCxnSpPr>
        <p:spPr bwMode="auto">
          <a:xfrm flipH="1">
            <a:off x="1154534" y="4969350"/>
            <a:ext cx="120918" cy="1426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22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Jazyková proměnná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961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logika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6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94546"/>
              </p:ext>
            </p:extLst>
          </p:nvPr>
        </p:nvGraphicFramePr>
        <p:xfrm>
          <a:off x="2240312" y="1492197"/>
          <a:ext cx="166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663560" imgH="330120" progId="Equation.DSMT4">
                  <p:embed/>
                </p:oleObj>
              </mc:Choice>
              <mc:Fallback>
                <p:oleObj name="Equation" r:id="rId4" imgW="1663560" imgH="33012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312" y="1492197"/>
                        <a:ext cx="166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46"/>
          <p:cNvSpPr>
            <a:spLocks noChangeArrowheads="1"/>
          </p:cNvSpPr>
          <p:nvPr/>
        </p:nvSpPr>
        <p:spPr bwMode="auto">
          <a:xfrm>
            <a:off x="4478400" y="1988840"/>
            <a:ext cx="2624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jméno</a:t>
            </a:r>
            <a:r>
              <a:rPr lang="cs-CZ" altLang="cs-CZ" sz="1600" b="0" dirty="0"/>
              <a:t> jazykové proměnné</a:t>
            </a:r>
          </a:p>
        </p:txBody>
      </p:sp>
      <p:graphicFrame>
        <p:nvGraphicFramePr>
          <p:cNvPr id="100" name="Objek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62860"/>
              </p:ext>
            </p:extLst>
          </p:nvPr>
        </p:nvGraphicFramePr>
        <p:xfrm>
          <a:off x="3854547" y="2047994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100" name="Objek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547" y="2047994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35074"/>
              </p:ext>
            </p:extLst>
          </p:nvPr>
        </p:nvGraphicFramePr>
        <p:xfrm>
          <a:off x="3857210" y="2511988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8" imgW="520560" imgH="304560" progId="Equation.DSMT4">
                  <p:embed/>
                </p:oleObj>
              </mc:Choice>
              <mc:Fallback>
                <p:oleObj name="Equation" r:id="rId8" imgW="520560" imgH="304560" progId="Equation.DSMT4">
                  <p:embed/>
                  <p:pic>
                    <p:nvPicPr>
                      <p:cNvPr id="101" name="Objek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210" y="2511988"/>
                        <a:ext cx="520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79907"/>
              </p:ext>
            </p:extLst>
          </p:nvPr>
        </p:nvGraphicFramePr>
        <p:xfrm>
          <a:off x="3854547" y="3285788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0" imgW="203040" imgH="203040" progId="Equation.DSMT4">
                  <p:embed/>
                </p:oleObj>
              </mc:Choice>
              <mc:Fallback>
                <p:oleObj name="Equation" r:id="rId10" imgW="203040" imgH="203040" progId="Equation.DSMT4">
                  <p:embed/>
                  <p:pic>
                    <p:nvPicPr>
                      <p:cNvPr id="102" name="Objek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547" y="3285788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k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726652"/>
              </p:ext>
            </p:extLst>
          </p:nvPr>
        </p:nvGraphicFramePr>
        <p:xfrm>
          <a:off x="3854547" y="3755104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2" imgW="190440" imgH="203040" progId="Equation.DSMT4">
                  <p:embed/>
                </p:oleObj>
              </mc:Choice>
              <mc:Fallback>
                <p:oleObj name="Equation" r:id="rId12" imgW="190440" imgH="203040" progId="Equation.DSMT4">
                  <p:embed/>
                  <p:pic>
                    <p:nvPicPr>
                      <p:cNvPr id="103" name="Objek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547" y="3755104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929713"/>
              </p:ext>
            </p:extLst>
          </p:nvPr>
        </p:nvGraphicFramePr>
        <p:xfrm>
          <a:off x="3854547" y="4485655"/>
          <a:ext cx="25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4" imgW="253800" imgH="190440" progId="Equation.DSMT4">
                  <p:embed/>
                </p:oleObj>
              </mc:Choice>
              <mc:Fallback>
                <p:oleObj name="Equation" r:id="rId14" imgW="253800" imgH="190440" progId="Equation.DSMT4">
                  <p:embed/>
                  <p:pic>
                    <p:nvPicPr>
                      <p:cNvPr id="104" name="Objek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547" y="4485655"/>
                        <a:ext cx="2540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46"/>
          <p:cNvSpPr>
            <a:spLocks noChangeArrowheads="1"/>
          </p:cNvSpPr>
          <p:nvPr/>
        </p:nvSpPr>
        <p:spPr bwMode="auto">
          <a:xfrm>
            <a:off x="4499992" y="2461466"/>
            <a:ext cx="4315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množina </a:t>
            </a:r>
            <a:r>
              <a:rPr lang="cs-CZ" altLang="cs-CZ" sz="1600" b="0" dirty="0"/>
              <a:t>všech</a:t>
            </a:r>
            <a:r>
              <a:rPr lang="cs-CZ" altLang="cs-CZ" sz="1600" dirty="0"/>
              <a:t> termů </a:t>
            </a:r>
            <a:r>
              <a:rPr lang="cs-CZ" altLang="cs-CZ" sz="1600" b="0" dirty="0"/>
              <a:t>jazykové proměnné </a:t>
            </a:r>
            <a:r>
              <a:rPr lang="cs-CZ" altLang="cs-CZ" sz="16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altLang="cs-CZ" sz="1600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cs-CZ" altLang="cs-CZ" sz="1600" dirty="0"/>
              <a:t> </a:t>
            </a:r>
            <a:endParaRPr lang="cs-CZ" altLang="cs-CZ" sz="1600" b="0" dirty="0"/>
          </a:p>
        </p:txBody>
      </p:sp>
      <p:sp>
        <p:nvSpPr>
          <p:cNvPr id="107" name="Rectangle 46"/>
          <p:cNvSpPr>
            <a:spLocks noChangeArrowheads="1"/>
          </p:cNvSpPr>
          <p:nvPr/>
        </p:nvSpPr>
        <p:spPr bwMode="auto">
          <a:xfrm>
            <a:off x="4478400" y="3204636"/>
            <a:ext cx="3116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univerzum</a:t>
            </a:r>
            <a:r>
              <a:rPr lang="cs-CZ" altLang="cs-CZ" sz="1600" b="0" dirty="0"/>
              <a:t> vztažné proměnné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4478400" y="364022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syntaktické pravidlo</a:t>
            </a:r>
            <a:endParaRPr lang="cs-CZ" altLang="cs-CZ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46"/>
          <p:cNvSpPr>
            <a:spLocks noChangeArrowheads="1"/>
          </p:cNvSpPr>
          <p:nvPr/>
        </p:nvSpPr>
        <p:spPr bwMode="auto">
          <a:xfrm>
            <a:off x="4478400" y="4411628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sémantické pravidlo</a:t>
            </a:r>
            <a:endParaRPr lang="cs-CZ" altLang="cs-CZ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4478400" y="2726868"/>
            <a:ext cx="34820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/>
              <a:t>termy (výrazy) dále značeny jako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1" name="Rectangle 46"/>
          <p:cNvSpPr>
            <a:spLocks noChangeArrowheads="1"/>
          </p:cNvSpPr>
          <p:nvPr/>
        </p:nvSpPr>
        <p:spPr bwMode="auto">
          <a:xfrm>
            <a:off x="4478400" y="3882534"/>
            <a:ext cx="29241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/>
              <a:t>gramatika pro tvorbu výrazů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2" name="Rectangle 46"/>
          <p:cNvSpPr>
            <a:spLocks noChangeArrowheads="1"/>
          </p:cNvSpPr>
          <p:nvPr/>
        </p:nvSpPr>
        <p:spPr bwMode="auto">
          <a:xfrm>
            <a:off x="4478400" y="4662280"/>
            <a:ext cx="4338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/>
              <a:t>přiřazuje každému termu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b="0" i="1" dirty="0"/>
              <a:t> jeho význam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cs-CZ" altLang="cs-CZ" sz="1600" b="0" i="1" dirty="0"/>
              <a:t>(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b="0" i="1" dirty="0"/>
              <a:t>)</a:t>
            </a:r>
            <a:endParaRPr lang="cs-CZ" altLang="cs-CZ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4" name="Objek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40634"/>
              </p:ext>
            </p:extLst>
          </p:nvPr>
        </p:nvGraphicFramePr>
        <p:xfrm>
          <a:off x="5410559" y="5007666"/>
          <a:ext cx="218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6" imgW="2184120" imgH="330120" progId="Equation.DSMT4">
                  <p:embed/>
                </p:oleObj>
              </mc:Choice>
              <mc:Fallback>
                <p:oleObj name="Equation" r:id="rId16" imgW="2184120" imgH="330120" progId="Equation.DSMT4">
                  <p:embed/>
                  <p:pic>
                    <p:nvPicPr>
                      <p:cNvPr id="114" name="Objek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559" y="5007666"/>
                        <a:ext cx="218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Skupina 33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39" name="Zaoblený obdélník 3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0" name="TextovéPole 39"/>
          <p:cNvSpPr txBox="1"/>
          <p:nvPr/>
        </p:nvSpPr>
        <p:spPr>
          <a:xfrm>
            <a:off x="62687" y="21984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Jazyková proměnná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Jazyková proměnná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38992" y="111712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umožňuje propojit jazykové výrazy s číselnými hodnotami</a:t>
            </a:r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38992" y="1450417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definována jako</a:t>
            </a: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481619" y="157564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21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5" grpId="0"/>
      <p:bldP spid="107" grpId="0"/>
      <p:bldP spid="108" grpId="0"/>
      <p:bldP spid="109" grpId="0"/>
      <p:bldP spid="110" grpId="0"/>
      <p:bldP spid="111" grpId="0"/>
      <p:bldP spid="112" grpId="0"/>
      <p:bldP spid="42" grpId="0"/>
      <p:bldP spid="43" grpId="0" animBg="1"/>
      <p:bldP spid="44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69808" y="1367056"/>
            <a:ext cx="8712968" cy="5302304"/>
          </a:xfrm>
          <a:prstGeom prst="roundRect">
            <a:avLst>
              <a:gd name="adj" fmla="val 629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Obdélník 2"/>
          <p:cNvSpPr>
            <a:spLocks noChangeArrowheads="1"/>
          </p:cNvSpPr>
          <p:nvPr/>
        </p:nvSpPr>
        <p:spPr bwMode="auto">
          <a:xfrm>
            <a:off x="277200" y="1863112"/>
            <a:ext cx="6869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Zadání</a:t>
            </a:r>
            <a:r>
              <a:rPr lang="cs-CZ" altLang="cs-CZ" sz="1600" b="0" dirty="0"/>
              <a:t>: Vytvořte jazykovou proměnnou popisující výšku dospělého muže.</a:t>
            </a:r>
            <a:endParaRPr lang="cs-CZ" altLang="cs-CZ" sz="1600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32078"/>
              </p:ext>
            </p:extLst>
          </p:nvPr>
        </p:nvGraphicFramePr>
        <p:xfrm>
          <a:off x="1488281" y="2420888"/>
          <a:ext cx="62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cs-CZ" sz="1600" b="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cs-CZ" sz="16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cs-CZ" sz="1600" b="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cs-CZ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</a:rPr>
                        <a:t>malý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 cm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</a:rPr>
                        <a:t>malý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vyska</a:t>
                      </a:r>
                      <a:endParaRPr lang="cs-CZ" sz="16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</a:rPr>
                        <a:t>střední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</a:rPr>
                        <a:t>střední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cs-CZ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</a:rPr>
                        <a:t>velký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cm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</a:rPr>
                        <a:t>velký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825200"/>
              </p:ext>
            </p:extLst>
          </p:nvPr>
        </p:nvGraphicFramePr>
        <p:xfrm>
          <a:off x="5003800" y="2839467"/>
          <a:ext cx="254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2539800" imgH="355320" progId="Equation.DSMT4">
                  <p:embed/>
                </p:oleObj>
              </mc:Choice>
              <mc:Fallback>
                <p:oleObj name="Equation" r:id="rId4" imgW="2539800" imgH="35532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839467"/>
                        <a:ext cx="254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k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643504"/>
              </p:ext>
            </p:extLst>
          </p:nvPr>
        </p:nvGraphicFramePr>
        <p:xfrm>
          <a:off x="4883150" y="3171255"/>
          <a:ext cx="278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6" imgW="2781000" imgH="330120" progId="Equation.DSMT4">
                  <p:embed/>
                </p:oleObj>
              </mc:Choice>
              <mc:Fallback>
                <p:oleObj name="Equation" r:id="rId6" imgW="2781000" imgH="330120" progId="Equation.DSMT4">
                  <p:embed/>
                  <p:pic>
                    <p:nvPicPr>
                      <p:cNvPr id="96" name="Objek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171255"/>
                        <a:ext cx="278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k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69098"/>
              </p:ext>
            </p:extLst>
          </p:nvPr>
        </p:nvGraphicFramePr>
        <p:xfrm>
          <a:off x="4978400" y="3501455"/>
          <a:ext cx="259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8" imgW="2590560" imgH="355320" progId="Equation.DSMT4">
                  <p:embed/>
                </p:oleObj>
              </mc:Choice>
              <mc:Fallback>
                <p:oleObj name="Equation" r:id="rId8" imgW="2590560" imgH="355320" progId="Equation.DSMT4">
                  <p:embed/>
                  <p:pic>
                    <p:nvPicPr>
                      <p:cNvPr id="97" name="Objek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501455"/>
                        <a:ext cx="259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Přímá spojnice se šipkou 97"/>
          <p:cNvCxnSpPr/>
          <p:nvPr/>
        </p:nvCxnSpPr>
        <p:spPr>
          <a:xfrm flipV="1">
            <a:off x="2975292" y="4552667"/>
            <a:ext cx="0" cy="6832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Přímá spojnice 98"/>
          <p:cNvCxnSpPr/>
          <p:nvPr/>
        </p:nvCxnSpPr>
        <p:spPr>
          <a:xfrm flipH="1">
            <a:off x="3798252" y="4722847"/>
            <a:ext cx="267970" cy="506095"/>
          </a:xfrm>
          <a:prstGeom prst="line">
            <a:avLst/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Přímá spojnice 112"/>
          <p:cNvCxnSpPr/>
          <p:nvPr/>
        </p:nvCxnSpPr>
        <p:spPr>
          <a:xfrm flipV="1">
            <a:off x="3238182" y="4724117"/>
            <a:ext cx="483235" cy="5137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Přímá spojnice se šipkou 114"/>
          <p:cNvCxnSpPr/>
          <p:nvPr/>
        </p:nvCxnSpPr>
        <p:spPr>
          <a:xfrm flipV="1">
            <a:off x="2975292" y="5232117"/>
            <a:ext cx="19075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Přímá spojnice 115"/>
          <p:cNvCxnSpPr/>
          <p:nvPr/>
        </p:nvCxnSpPr>
        <p:spPr>
          <a:xfrm flipH="1" flipV="1">
            <a:off x="2972117" y="5235927"/>
            <a:ext cx="767080" cy="0"/>
          </a:xfrm>
          <a:prstGeom prst="line">
            <a:avLst/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Přímá spojnice 116"/>
          <p:cNvCxnSpPr/>
          <p:nvPr/>
        </p:nvCxnSpPr>
        <p:spPr>
          <a:xfrm>
            <a:off x="3923982" y="4724117"/>
            <a:ext cx="196215" cy="5137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ové pole 4353"/>
          <p:cNvSpPr txBox="1"/>
          <p:nvPr/>
        </p:nvSpPr>
        <p:spPr>
          <a:xfrm>
            <a:off x="2870517" y="5228942"/>
            <a:ext cx="1856105" cy="2806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539750" algn="l"/>
                <a:tab pos="1079500" algn="l"/>
                <a:tab pos="1619250" algn="l"/>
              </a:tabLs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160	180	200	220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ové pole 4354"/>
              <p:cNvSpPr txBox="1"/>
              <p:nvPr/>
            </p:nvSpPr>
            <p:spPr>
              <a:xfrm>
                <a:off x="4760912" y="5223227"/>
                <a:ext cx="539115" cy="2940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>
                        <a:effectLst/>
                        <a:latin typeface="Cambria Math"/>
                        <a:ea typeface="Calibri"/>
                        <a:cs typeface="Times New Roman"/>
                      </a:rPr>
                      <m:t>h</m:t>
                    </m:r>
                  </m:oMath>
                </a14:m>
                <a:r>
                  <a:rPr lang="cs-CZ" b="0">
                    <a:effectLst/>
                    <a:latin typeface="Times New Roman"/>
                    <a:ea typeface="Calibri"/>
                    <a:cs typeface="Times New Roman"/>
                  </a:rPr>
                  <a:t>, cm</a:t>
                </a:r>
              </a:p>
            </p:txBody>
          </p:sp>
        </mc:Choice>
        <mc:Fallback xmlns="">
          <p:sp>
            <p:nvSpPr>
              <p:cNvPr id="119" name="Textové pole 4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12" y="5223227"/>
                <a:ext cx="539115" cy="294005"/>
              </a:xfrm>
              <a:prstGeom prst="rect">
                <a:avLst/>
              </a:prstGeom>
              <a:blipFill rotWithShape="1">
                <a:blip r:embed="rId10"/>
                <a:stretch>
                  <a:fillRect t="-6250" r="-25000" b="-4166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ové pole 1120"/>
              <p:cNvSpPr txBox="1"/>
              <p:nvPr/>
            </p:nvSpPr>
            <p:spPr>
              <a:xfrm>
                <a:off x="2424961" y="4383376"/>
                <a:ext cx="490855" cy="2946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𝜇</m:t>
                      </m:r>
                      <m:d>
                        <m:d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0" name="Textové pole 1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61" y="4383376"/>
                <a:ext cx="490855" cy="294640"/>
              </a:xfrm>
              <a:prstGeom prst="rect">
                <a:avLst/>
              </a:prstGeom>
              <a:blipFill rotWithShape="1">
                <a:blip r:embed="rId11"/>
                <a:stretch>
                  <a:fillRect b="-1875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ové pole 1121"/>
          <p:cNvSpPr txBox="1"/>
          <p:nvPr/>
        </p:nvSpPr>
        <p:spPr>
          <a:xfrm>
            <a:off x="2704782" y="4586322"/>
            <a:ext cx="266065" cy="2946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1</a:t>
            </a:r>
          </a:p>
        </p:txBody>
      </p:sp>
      <p:sp>
        <p:nvSpPr>
          <p:cNvPr id="122" name="Textové pole 1123"/>
          <p:cNvSpPr txBox="1"/>
          <p:nvPr/>
        </p:nvSpPr>
        <p:spPr>
          <a:xfrm>
            <a:off x="2699702" y="5072097"/>
            <a:ext cx="266065" cy="2946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  <a:cs typeface="Times New Roman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ové pole 1130"/>
              <p:cNvSpPr txBox="1"/>
              <p:nvPr/>
            </p:nvSpPr>
            <p:spPr>
              <a:xfrm>
                <a:off x="6051358" y="4647917"/>
                <a:ext cx="556895" cy="3568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𝜇</m:t>
                          </m:r>
                        </m:e>
                        <m:sub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𝑚𝑎𝑙𝑦</m:t>
                          </m:r>
                        </m:sub>
                      </m:sSub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3" name="Textové pole 1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58" y="4647917"/>
                <a:ext cx="556895" cy="356870"/>
              </a:xfrm>
              <a:prstGeom prst="rect">
                <a:avLst/>
              </a:prstGeom>
              <a:blipFill rotWithShape="1">
                <a:blip r:embed="rId12"/>
                <a:stretch>
                  <a:fillRect r="-15385" b="-5085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Přímá spojnice 123"/>
          <p:cNvCxnSpPr/>
          <p:nvPr/>
        </p:nvCxnSpPr>
        <p:spPr>
          <a:xfrm>
            <a:off x="5837363" y="4846808"/>
            <a:ext cx="1854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Přímá spojnice 124"/>
          <p:cNvCxnSpPr/>
          <p:nvPr/>
        </p:nvCxnSpPr>
        <p:spPr>
          <a:xfrm>
            <a:off x="5837363" y="5077567"/>
            <a:ext cx="18669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Přímá spojnice 125"/>
          <p:cNvCxnSpPr/>
          <p:nvPr/>
        </p:nvCxnSpPr>
        <p:spPr>
          <a:xfrm>
            <a:off x="5837363" y="5272004"/>
            <a:ext cx="186690" cy="0"/>
          </a:xfrm>
          <a:prstGeom prst="line">
            <a:avLst/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Box 357"/>
          <p:cNvSpPr txBox="1">
            <a:spLocks noChangeArrowheads="1"/>
          </p:cNvSpPr>
          <p:nvPr/>
        </p:nvSpPr>
        <p:spPr bwMode="auto">
          <a:xfrm>
            <a:off x="5560970" y="4455475"/>
            <a:ext cx="1531310" cy="10434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dirty="0">
                <a:effectLst/>
                <a:latin typeface="+mn-lt"/>
                <a:ea typeface="Calibri"/>
              </a:rPr>
              <a:t>Legenda</a:t>
            </a:r>
            <a:endParaRPr lang="cs-CZ" dirty="0">
              <a:effectLst/>
              <a:latin typeface="+mn-lt"/>
              <a:ea typeface="Times New Roman"/>
            </a:endParaRPr>
          </a:p>
        </p:txBody>
      </p:sp>
      <p:sp>
        <p:nvSpPr>
          <p:cNvPr id="128" name="Volný tvar 127"/>
          <p:cNvSpPr/>
          <p:nvPr/>
        </p:nvSpPr>
        <p:spPr>
          <a:xfrm>
            <a:off x="2970847" y="4726022"/>
            <a:ext cx="1619885" cy="508635"/>
          </a:xfrm>
          <a:custGeom>
            <a:avLst/>
            <a:gdLst>
              <a:gd name="connsiteX0" fmla="*/ 0 w 1790700"/>
              <a:gd name="connsiteY0" fmla="*/ 0 h 509588"/>
              <a:gd name="connsiteX1" fmla="*/ 314325 w 1790700"/>
              <a:gd name="connsiteY1" fmla="*/ 0 h 509588"/>
              <a:gd name="connsiteX2" fmla="*/ 842963 w 1790700"/>
              <a:gd name="connsiteY2" fmla="*/ 509588 h 509588"/>
              <a:gd name="connsiteX3" fmla="*/ 1790700 w 1790700"/>
              <a:gd name="connsiteY3" fmla="*/ 509588 h 50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509588">
                <a:moveTo>
                  <a:pt x="0" y="0"/>
                </a:moveTo>
                <a:lnTo>
                  <a:pt x="314325" y="0"/>
                </a:lnTo>
                <a:lnTo>
                  <a:pt x="842963" y="509588"/>
                </a:lnTo>
                <a:lnTo>
                  <a:pt x="1790700" y="509588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lang="cs-CZ" b="0">
              <a:effectLst/>
              <a:latin typeface="Times New Roman"/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ové pole 1034"/>
              <p:cNvSpPr txBox="1"/>
              <p:nvPr/>
            </p:nvSpPr>
            <p:spPr>
              <a:xfrm>
                <a:off x="6051358" y="4861160"/>
                <a:ext cx="675640" cy="3568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𝜇</m:t>
                          </m:r>
                        </m:e>
                        <m:sub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𝑠𝑡𝑟𝑒𝑑𝑛𝑖</m:t>
                          </m:r>
                        </m:sub>
                      </m:sSub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algn="l">
                  <a:spcAft>
                    <a:spcPts val="0"/>
                  </a:spcAft>
                </a:pPr>
                <a:r>
                  <a:rPr lang="cs-CZ" b="0" dirty="0">
                    <a:effectLst/>
                    <a:latin typeface="Times New Roman"/>
                    <a:ea typeface="Calibri"/>
                    <a:cs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129" name="Textové pole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58" y="4861160"/>
                <a:ext cx="675640" cy="356870"/>
              </a:xfrm>
              <a:prstGeom prst="rect">
                <a:avLst/>
              </a:prstGeom>
              <a:blipFill rotWithShape="1">
                <a:blip r:embed="rId13"/>
                <a:stretch>
                  <a:fillRect r="-1711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ové pole 1037"/>
              <p:cNvSpPr txBox="1"/>
              <p:nvPr/>
            </p:nvSpPr>
            <p:spPr>
              <a:xfrm>
                <a:off x="6051993" y="5082266"/>
                <a:ext cx="573405" cy="3568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𝜇</m:t>
                          </m:r>
                        </m:e>
                        <m:sub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𝑣𝑒𝑙𝑘𝑦</m:t>
                          </m:r>
                        </m:sub>
                      </m:sSub>
                    </m:oMath>
                  </m:oMathPara>
                </a14:m>
                <a:endParaRPr lang="cs-CZ" b="0"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algn="l">
                  <a:spcAft>
                    <a:spcPts val="0"/>
                  </a:spcAft>
                </a:pPr>
                <a:r>
                  <a:rPr lang="cs-CZ" b="0">
                    <a:effectLst/>
                    <a:latin typeface="Times New Roman"/>
                    <a:ea typeface="Calibri"/>
                    <a:cs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130" name="Textové pole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93" y="5082266"/>
                <a:ext cx="573405" cy="356870"/>
              </a:xfrm>
              <a:prstGeom prst="rect">
                <a:avLst/>
              </a:prstGeom>
              <a:blipFill rotWithShape="1">
                <a:blip r:embed="rId14"/>
                <a:stretch>
                  <a:fillRect r="-15957" b="-689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Přímá spojnice 130"/>
          <p:cNvCxnSpPr/>
          <p:nvPr/>
        </p:nvCxnSpPr>
        <p:spPr>
          <a:xfrm>
            <a:off x="3718242" y="4724117"/>
            <a:ext cx="2159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Přímá spojnice 131"/>
          <p:cNvCxnSpPr/>
          <p:nvPr/>
        </p:nvCxnSpPr>
        <p:spPr>
          <a:xfrm flipH="1" flipV="1">
            <a:off x="4066857" y="4724752"/>
            <a:ext cx="514350" cy="0"/>
          </a:xfrm>
          <a:prstGeom prst="line">
            <a:avLst/>
          </a:prstGeom>
          <a:ln w="28575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Přímá spojnice 132"/>
          <p:cNvCxnSpPr/>
          <p:nvPr/>
        </p:nvCxnSpPr>
        <p:spPr>
          <a:xfrm>
            <a:off x="2970847" y="4731991"/>
            <a:ext cx="169164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Skupina 38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4" name="Zaoblený obdélník 4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5" name="TextovéPole 44"/>
          <p:cNvSpPr txBox="1"/>
          <p:nvPr/>
        </p:nvSpPr>
        <p:spPr>
          <a:xfrm>
            <a:off x="62687" y="21984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Jazyková proměnná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Jazyková proměnná</a:t>
            </a:r>
          </a:p>
        </p:txBody>
      </p:sp>
      <p:sp>
        <p:nvSpPr>
          <p:cNvPr id="48" name="Obdélník 2"/>
          <p:cNvSpPr>
            <a:spLocks noChangeArrowheads="1"/>
          </p:cNvSpPr>
          <p:nvPr/>
        </p:nvSpPr>
        <p:spPr bwMode="auto">
          <a:xfrm>
            <a:off x="277329" y="148478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 bwMode="auto">
          <a:xfrm>
            <a:off x="1619672" y="3212976"/>
            <a:ext cx="576064" cy="30117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Obdélník 50"/>
          <p:cNvSpPr/>
          <p:nvPr/>
        </p:nvSpPr>
        <p:spPr bwMode="auto">
          <a:xfrm>
            <a:off x="2386309" y="2855508"/>
            <a:ext cx="720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Obdélník 51"/>
          <p:cNvSpPr/>
          <p:nvPr/>
        </p:nvSpPr>
        <p:spPr bwMode="auto">
          <a:xfrm>
            <a:off x="3214142" y="2877564"/>
            <a:ext cx="720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 bwMode="auto">
          <a:xfrm>
            <a:off x="3966063" y="2877564"/>
            <a:ext cx="720000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bdélník 53"/>
          <p:cNvSpPr/>
          <p:nvPr/>
        </p:nvSpPr>
        <p:spPr bwMode="auto">
          <a:xfrm>
            <a:off x="4840969" y="2877564"/>
            <a:ext cx="2845529" cy="9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113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0" grpId="0"/>
      <p:bldP spid="121" grpId="0"/>
      <p:bldP spid="122" grpId="0"/>
      <p:bldP spid="123" grpId="0"/>
      <p:bldP spid="127" grpId="0" animBg="1"/>
      <p:bldP spid="128" grpId="0" animBg="1"/>
      <p:bldP spid="129" grpId="0"/>
      <p:bldP spid="130" grpId="0"/>
      <p:bldP spid="2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aoblený obdélník 51"/>
          <p:cNvSpPr/>
          <p:nvPr/>
        </p:nvSpPr>
        <p:spPr bwMode="auto">
          <a:xfrm>
            <a:off x="269808" y="1367056"/>
            <a:ext cx="8712968" cy="5302304"/>
          </a:xfrm>
          <a:prstGeom prst="roundRect">
            <a:avLst>
              <a:gd name="adj" fmla="val 629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2"/>
          <p:cNvSpPr>
            <a:spLocks noChangeArrowheads="1"/>
          </p:cNvSpPr>
          <p:nvPr/>
        </p:nvSpPr>
        <p:spPr bwMode="auto">
          <a:xfrm>
            <a:off x="277329" y="148478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277200" y="1864800"/>
            <a:ext cx="8470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4863" indent="-804863"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Zadání</a:t>
            </a:r>
            <a:r>
              <a:rPr lang="cs-CZ" altLang="cs-CZ" sz="1600" b="0" dirty="0"/>
              <a:t>: Nadefinujte jazykové proměnné, které by bylo možné využít pro odhad teploty na základě barvy ocele.</a:t>
            </a:r>
            <a:endParaRPr lang="cs-CZ" altLang="cs-CZ" sz="1600" dirty="0"/>
          </a:p>
        </p:txBody>
      </p:sp>
      <p:graphicFrame>
        <p:nvGraphicFramePr>
          <p:cNvPr id="63" name="Tabulk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44355"/>
              </p:ext>
            </p:extLst>
          </p:nvPr>
        </p:nvGraphicFramePr>
        <p:xfrm>
          <a:off x="4968432" y="2564904"/>
          <a:ext cx="3600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01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Barva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žlutá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oranžová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červená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76"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cs-CZ" sz="1600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550 - 600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580 - 660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640 - 760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Obdélník 2"/>
          <p:cNvSpPr>
            <a:spLocks noChangeArrowheads="1"/>
          </p:cNvSpPr>
          <p:nvPr/>
        </p:nvSpPr>
        <p:spPr bwMode="auto">
          <a:xfrm>
            <a:off x="277200" y="3364937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Jména proměnných?</a:t>
            </a:r>
          </a:p>
        </p:txBody>
      </p:sp>
      <p:sp>
        <p:nvSpPr>
          <p:cNvPr id="93" name="Obdélník 2"/>
          <p:cNvSpPr>
            <a:spLocks noChangeArrowheads="1"/>
          </p:cNvSpPr>
          <p:nvPr/>
        </p:nvSpPr>
        <p:spPr bwMode="auto">
          <a:xfrm>
            <a:off x="2365399" y="3645024"/>
            <a:ext cx="75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teplota</a:t>
            </a:r>
            <a:endParaRPr lang="cs-CZ" altLang="cs-CZ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420892" y="364502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délník 2"/>
          <p:cNvSpPr>
            <a:spLocks noChangeArrowheads="1"/>
          </p:cNvSpPr>
          <p:nvPr/>
        </p:nvSpPr>
        <p:spPr bwMode="auto">
          <a:xfrm>
            <a:off x="6357420" y="3645024"/>
            <a:ext cx="663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barva</a:t>
            </a:r>
            <a:endParaRPr lang="cs-CZ" altLang="cs-CZ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08625" y="442796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96" name="Obdélník 2"/>
          <p:cNvSpPr>
            <a:spLocks noChangeArrowheads="1"/>
          </p:cNvSpPr>
          <p:nvPr/>
        </p:nvSpPr>
        <p:spPr bwMode="auto">
          <a:xfrm>
            <a:off x="277200" y="4077072"/>
            <a:ext cx="1358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Univerzum?</a:t>
            </a:r>
          </a:p>
        </p:txBody>
      </p:sp>
      <p:sp>
        <p:nvSpPr>
          <p:cNvPr id="97" name="Obdélník 2"/>
          <p:cNvSpPr>
            <a:spLocks noChangeArrowheads="1"/>
          </p:cNvSpPr>
          <p:nvPr/>
        </p:nvSpPr>
        <p:spPr bwMode="auto">
          <a:xfrm>
            <a:off x="2235072" y="4429632"/>
            <a:ext cx="1059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700 - 1100</a:t>
            </a:r>
            <a:endParaRPr lang="cs-CZ" altLang="cs-C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délník 2"/>
          <p:cNvSpPr>
            <a:spLocks noChangeArrowheads="1"/>
          </p:cNvSpPr>
          <p:nvPr/>
        </p:nvSpPr>
        <p:spPr bwMode="auto">
          <a:xfrm>
            <a:off x="6242010" y="4429632"/>
            <a:ext cx="971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550 - 760</a:t>
            </a:r>
            <a:endParaRPr lang="cs-CZ" altLang="cs-C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délník 2"/>
          <p:cNvSpPr>
            <a:spLocks noChangeArrowheads="1"/>
          </p:cNvSpPr>
          <p:nvPr/>
        </p:nvSpPr>
        <p:spPr bwMode="auto">
          <a:xfrm>
            <a:off x="277200" y="4760576"/>
            <a:ext cx="909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Termy?</a:t>
            </a:r>
          </a:p>
        </p:txBody>
      </p:sp>
      <p:sp>
        <p:nvSpPr>
          <p:cNvPr id="100" name="Obdélník 99"/>
          <p:cNvSpPr/>
          <p:nvPr/>
        </p:nvSpPr>
        <p:spPr>
          <a:xfrm>
            <a:off x="408625" y="5085184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187194" y="5036118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nedostatečná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1187194" y="5347240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ucházející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1187624" y="5667506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dostatečná</a:t>
            </a:r>
            <a:endParaRPr lang="cs-CZ" dirty="0"/>
          </a:p>
        </p:txBody>
      </p:sp>
      <p:sp>
        <p:nvSpPr>
          <p:cNvPr id="102" name="Obdélník 101"/>
          <p:cNvSpPr/>
          <p:nvPr/>
        </p:nvSpPr>
        <p:spPr>
          <a:xfrm>
            <a:off x="5057768" y="5028094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</a:t>
            </a:r>
            <a:endParaRPr lang="cs-CZ" dirty="0"/>
          </a:p>
        </p:txBody>
      </p:sp>
      <p:sp>
        <p:nvSpPr>
          <p:cNvPr id="103" name="Obdélník 102"/>
          <p:cNvSpPr/>
          <p:nvPr/>
        </p:nvSpPr>
        <p:spPr>
          <a:xfrm>
            <a:off x="5075652" y="5366648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</a:t>
            </a:r>
            <a:endParaRPr lang="cs-CZ" dirty="0"/>
          </a:p>
        </p:txBody>
      </p:sp>
      <p:sp>
        <p:nvSpPr>
          <p:cNvPr id="104" name="Obdélník 103"/>
          <p:cNvSpPr/>
          <p:nvPr/>
        </p:nvSpPr>
        <p:spPr>
          <a:xfrm>
            <a:off x="5075652" y="5705202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červená</a:t>
            </a:r>
            <a:endParaRPr lang="cs-CZ" dirty="0"/>
          </a:p>
        </p:txBody>
      </p:sp>
      <p:sp>
        <p:nvSpPr>
          <p:cNvPr id="106" name="Obdélník 105"/>
          <p:cNvSpPr/>
          <p:nvPr/>
        </p:nvSpPr>
        <p:spPr>
          <a:xfrm>
            <a:off x="2868848" y="5374672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celkem ucházející</a:t>
            </a:r>
            <a:endParaRPr lang="cs-CZ" dirty="0"/>
          </a:p>
        </p:txBody>
      </p:sp>
      <p:sp>
        <p:nvSpPr>
          <p:cNvPr id="107" name="Obdélník 106"/>
          <p:cNvSpPr/>
          <p:nvPr/>
        </p:nvSpPr>
        <p:spPr>
          <a:xfrm>
            <a:off x="2897528" y="5705202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velmi dostatečná</a:t>
            </a:r>
            <a:endParaRPr lang="cs-CZ" dirty="0"/>
          </a:p>
        </p:txBody>
      </p:sp>
      <p:sp>
        <p:nvSpPr>
          <p:cNvPr id="108" name="Obdélník 107"/>
          <p:cNvSpPr/>
          <p:nvPr/>
        </p:nvSpPr>
        <p:spPr>
          <a:xfrm>
            <a:off x="6784859" y="5379131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 nebo oranžová</a:t>
            </a:r>
            <a:endParaRPr lang="cs-CZ" dirty="0"/>
          </a:p>
        </p:txBody>
      </p:sp>
      <p:sp>
        <p:nvSpPr>
          <p:cNvPr id="109" name="Obdélník 108"/>
          <p:cNvSpPr/>
          <p:nvPr/>
        </p:nvSpPr>
        <p:spPr>
          <a:xfrm>
            <a:off x="1204768" y="6174000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0" name="Obdélník 109"/>
          <p:cNvSpPr/>
          <p:nvPr/>
        </p:nvSpPr>
        <p:spPr>
          <a:xfrm>
            <a:off x="5026578" y="6174000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1" name="Obdélník 110"/>
          <p:cNvSpPr/>
          <p:nvPr/>
        </p:nvSpPr>
        <p:spPr>
          <a:xfrm>
            <a:off x="2899239" y="6174000"/>
            <a:ext cx="1960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modifikované termy</a:t>
            </a:r>
            <a:endParaRPr lang="cs-CZ" dirty="0"/>
          </a:p>
        </p:txBody>
      </p:sp>
      <p:sp>
        <p:nvSpPr>
          <p:cNvPr id="112" name="Obdélník 111"/>
          <p:cNvSpPr/>
          <p:nvPr/>
        </p:nvSpPr>
        <p:spPr>
          <a:xfrm>
            <a:off x="6980210" y="6174000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složené termy</a:t>
            </a:r>
            <a:endParaRPr lang="cs-CZ" dirty="0"/>
          </a:p>
        </p:txBody>
      </p:sp>
      <p:sp>
        <p:nvSpPr>
          <p:cNvPr id="113" name="Obdélník 112"/>
          <p:cNvSpPr/>
          <p:nvPr/>
        </p:nvSpPr>
        <p:spPr>
          <a:xfrm>
            <a:off x="6781310" y="5717685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 a červená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 bwMode="auto">
          <a:xfrm>
            <a:off x="1187193" y="5040577"/>
            <a:ext cx="1557175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6" name="Obdélník 115"/>
          <p:cNvSpPr/>
          <p:nvPr/>
        </p:nvSpPr>
        <p:spPr bwMode="auto">
          <a:xfrm>
            <a:off x="5060288" y="5040000"/>
            <a:ext cx="15552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 bwMode="auto">
          <a:xfrm>
            <a:off x="2868848" y="5040000"/>
            <a:ext cx="1991184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 bwMode="auto">
          <a:xfrm>
            <a:off x="6768816" y="5040000"/>
            <a:ext cx="18000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4" name="Skupina 43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9" name="Zaoblený obdélník 4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62687" y="21984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Jazyková proměnná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Jazyková proměnná</a:t>
            </a:r>
          </a:p>
        </p:txBody>
      </p:sp>
      <p:graphicFrame>
        <p:nvGraphicFramePr>
          <p:cNvPr id="43" name="Tabulka 42">
            <a:extLst>
              <a:ext uri="{FF2B5EF4-FFF2-40B4-BE49-F238E27FC236}">
                <a16:creationId xmlns:a16="http://schemas.microsoft.com/office/drawing/2014/main" id="{4224761C-9205-40D1-A1A4-5E991F23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32271"/>
              </p:ext>
            </p:extLst>
          </p:nvPr>
        </p:nvGraphicFramePr>
        <p:xfrm>
          <a:off x="408625" y="2569104"/>
          <a:ext cx="43069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Teplota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ucházející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°C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700 - 880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850 - 1000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  <a:r>
                        <a:rPr lang="cs-CZ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- 1100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7" grpId="0"/>
      <p:bldP spid="8" grpId="0"/>
      <p:bldP spid="9" grpId="0"/>
      <p:bldP spid="102" grpId="0"/>
      <p:bldP spid="103" grpId="0"/>
      <p:bldP spid="104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0" grpId="0" animBg="1"/>
      <p:bldP spid="116" grpId="0" animBg="1"/>
      <p:bldP spid="117" grpId="0" animBg="1"/>
      <p:bldP spid="1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aoblený obdélník 51"/>
          <p:cNvSpPr/>
          <p:nvPr/>
        </p:nvSpPr>
        <p:spPr bwMode="auto">
          <a:xfrm>
            <a:off x="269808" y="1367056"/>
            <a:ext cx="8712968" cy="5302304"/>
          </a:xfrm>
          <a:prstGeom prst="roundRect">
            <a:avLst>
              <a:gd name="adj" fmla="val 6297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2"/>
          <p:cNvSpPr>
            <a:spLocks noChangeArrowheads="1"/>
          </p:cNvSpPr>
          <p:nvPr/>
        </p:nvSpPr>
        <p:spPr bwMode="auto">
          <a:xfrm>
            <a:off x="277329" y="148478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Obdélník 2"/>
          <p:cNvSpPr>
            <a:spLocks noChangeArrowheads="1"/>
          </p:cNvSpPr>
          <p:nvPr/>
        </p:nvSpPr>
        <p:spPr bwMode="auto">
          <a:xfrm>
            <a:off x="277200" y="1864800"/>
            <a:ext cx="84706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4863" indent="-804863"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Zadání</a:t>
            </a:r>
            <a:r>
              <a:rPr lang="cs-CZ" altLang="cs-CZ" sz="1600" b="0" dirty="0"/>
              <a:t>: Nadefinujte jazykové proměnné, které by bylo možné využít pro odhad teploty na základě barvy ocele.</a:t>
            </a:r>
            <a:endParaRPr lang="cs-CZ" altLang="cs-CZ" sz="1600" dirty="0"/>
          </a:p>
        </p:txBody>
      </p:sp>
      <p:graphicFrame>
        <p:nvGraphicFramePr>
          <p:cNvPr id="63" name="Tabulk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14435"/>
              </p:ext>
            </p:extLst>
          </p:nvPr>
        </p:nvGraphicFramePr>
        <p:xfrm>
          <a:off x="4968432" y="2564904"/>
          <a:ext cx="3600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01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Barva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žlutá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oranžová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červená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76">
                <a:tc>
                  <a:txBody>
                    <a:bodyPr/>
                    <a:lstStyle/>
                    <a:p>
                      <a:pPr algn="ctr"/>
                      <a:r>
                        <a:rPr lang="el-GR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cs-CZ" sz="1600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550 - 600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580 - 660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640 - 760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Tabulka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51511"/>
              </p:ext>
            </p:extLst>
          </p:nvPr>
        </p:nvGraphicFramePr>
        <p:xfrm>
          <a:off x="408625" y="2569104"/>
          <a:ext cx="43069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Teplota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ucházející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dostatečná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cs-CZ" sz="16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°C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700 - 880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850 - 1000</a:t>
                      </a: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  <a:r>
                        <a:rPr lang="cs-CZ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- 1100</a:t>
                      </a:r>
                      <a:endParaRPr lang="cs-CZ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Obdélník 2"/>
          <p:cNvSpPr>
            <a:spLocks noChangeArrowheads="1"/>
          </p:cNvSpPr>
          <p:nvPr/>
        </p:nvSpPr>
        <p:spPr bwMode="auto">
          <a:xfrm>
            <a:off x="277200" y="3330611"/>
            <a:ext cx="784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/>
              <a:t>Termy</a:t>
            </a:r>
          </a:p>
        </p:txBody>
      </p:sp>
      <p:sp>
        <p:nvSpPr>
          <p:cNvPr id="100" name="Obdélník 99"/>
          <p:cNvSpPr/>
          <p:nvPr/>
        </p:nvSpPr>
        <p:spPr>
          <a:xfrm>
            <a:off x="408625" y="3655219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187194" y="3606153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nedostatečná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1187194" y="3917275"/>
            <a:ext cx="1556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ucházející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1187624" y="4237541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dostatečná</a:t>
            </a:r>
            <a:endParaRPr lang="cs-CZ" dirty="0"/>
          </a:p>
        </p:txBody>
      </p:sp>
      <p:sp>
        <p:nvSpPr>
          <p:cNvPr id="102" name="Obdélník 101"/>
          <p:cNvSpPr/>
          <p:nvPr/>
        </p:nvSpPr>
        <p:spPr>
          <a:xfrm>
            <a:off x="5057768" y="3598129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</a:t>
            </a:r>
            <a:endParaRPr lang="cs-CZ" dirty="0"/>
          </a:p>
        </p:txBody>
      </p:sp>
      <p:sp>
        <p:nvSpPr>
          <p:cNvPr id="103" name="Obdélník 102"/>
          <p:cNvSpPr/>
          <p:nvPr/>
        </p:nvSpPr>
        <p:spPr>
          <a:xfrm>
            <a:off x="5075652" y="3936683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</a:t>
            </a:r>
            <a:endParaRPr lang="cs-CZ" dirty="0"/>
          </a:p>
        </p:txBody>
      </p:sp>
      <p:sp>
        <p:nvSpPr>
          <p:cNvPr id="104" name="Obdélník 103"/>
          <p:cNvSpPr/>
          <p:nvPr/>
        </p:nvSpPr>
        <p:spPr>
          <a:xfrm>
            <a:off x="5075652" y="4275237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červená</a:t>
            </a:r>
            <a:endParaRPr lang="cs-CZ" dirty="0"/>
          </a:p>
        </p:txBody>
      </p:sp>
      <p:sp>
        <p:nvSpPr>
          <p:cNvPr id="106" name="Obdélník 105"/>
          <p:cNvSpPr/>
          <p:nvPr/>
        </p:nvSpPr>
        <p:spPr>
          <a:xfrm>
            <a:off x="2868848" y="394470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celkem ucházející</a:t>
            </a:r>
            <a:endParaRPr lang="cs-CZ" dirty="0"/>
          </a:p>
        </p:txBody>
      </p:sp>
      <p:sp>
        <p:nvSpPr>
          <p:cNvPr id="107" name="Obdélník 106"/>
          <p:cNvSpPr/>
          <p:nvPr/>
        </p:nvSpPr>
        <p:spPr>
          <a:xfrm>
            <a:off x="2897528" y="4275237"/>
            <a:ext cx="1962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velmi dostatečná</a:t>
            </a:r>
            <a:endParaRPr lang="cs-CZ" dirty="0"/>
          </a:p>
        </p:txBody>
      </p:sp>
      <p:sp>
        <p:nvSpPr>
          <p:cNvPr id="108" name="Obdélník 107"/>
          <p:cNvSpPr/>
          <p:nvPr/>
        </p:nvSpPr>
        <p:spPr>
          <a:xfrm>
            <a:off x="6784859" y="3949166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žlutá nebo oranžová</a:t>
            </a:r>
            <a:endParaRPr lang="cs-CZ" dirty="0"/>
          </a:p>
        </p:txBody>
      </p:sp>
      <p:sp>
        <p:nvSpPr>
          <p:cNvPr id="109" name="Obdélník 108"/>
          <p:cNvSpPr/>
          <p:nvPr/>
        </p:nvSpPr>
        <p:spPr>
          <a:xfrm>
            <a:off x="120476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0" name="Obdélník 109"/>
          <p:cNvSpPr/>
          <p:nvPr/>
        </p:nvSpPr>
        <p:spPr>
          <a:xfrm>
            <a:off x="5026578" y="4744035"/>
            <a:ext cx="155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atomické termy</a:t>
            </a:r>
            <a:endParaRPr lang="cs-CZ" dirty="0"/>
          </a:p>
        </p:txBody>
      </p:sp>
      <p:sp>
        <p:nvSpPr>
          <p:cNvPr id="111" name="Obdélník 110"/>
          <p:cNvSpPr/>
          <p:nvPr/>
        </p:nvSpPr>
        <p:spPr>
          <a:xfrm>
            <a:off x="2899239" y="4744035"/>
            <a:ext cx="1960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modifikované termy</a:t>
            </a:r>
            <a:endParaRPr lang="cs-CZ" dirty="0"/>
          </a:p>
        </p:txBody>
      </p:sp>
      <p:sp>
        <p:nvSpPr>
          <p:cNvPr id="112" name="Obdélník 111"/>
          <p:cNvSpPr/>
          <p:nvPr/>
        </p:nvSpPr>
        <p:spPr>
          <a:xfrm>
            <a:off x="6980210" y="4744035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složené termy</a:t>
            </a:r>
            <a:endParaRPr lang="cs-CZ" dirty="0"/>
          </a:p>
        </p:txBody>
      </p:sp>
      <p:sp>
        <p:nvSpPr>
          <p:cNvPr id="113" name="Obdélník 112"/>
          <p:cNvSpPr/>
          <p:nvPr/>
        </p:nvSpPr>
        <p:spPr>
          <a:xfrm>
            <a:off x="6781310" y="4287720"/>
            <a:ext cx="180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oranžová a červená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 bwMode="auto">
          <a:xfrm>
            <a:off x="1187193" y="3610612"/>
            <a:ext cx="1557175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6" name="Obdélník 115"/>
          <p:cNvSpPr/>
          <p:nvPr/>
        </p:nvSpPr>
        <p:spPr bwMode="auto">
          <a:xfrm>
            <a:off x="5060288" y="3610035"/>
            <a:ext cx="15552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 bwMode="auto">
          <a:xfrm>
            <a:off x="2868848" y="3610035"/>
            <a:ext cx="1991184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 bwMode="auto">
          <a:xfrm>
            <a:off x="6768816" y="3610035"/>
            <a:ext cx="1800000" cy="14745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44" name="Skupina 43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9" name="Zaoblený obdélník 4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0" name="TextovéPole 49"/>
          <p:cNvSpPr txBox="1"/>
          <p:nvPr/>
        </p:nvSpPr>
        <p:spPr>
          <a:xfrm>
            <a:off x="62687" y="21984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Jazyková proměnná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Jazyková proměnná</a:t>
            </a:r>
          </a:p>
        </p:txBody>
      </p:sp>
      <p:sp>
        <p:nvSpPr>
          <p:cNvPr id="43" name="Obdélník 42"/>
          <p:cNvSpPr/>
          <p:nvPr/>
        </p:nvSpPr>
        <p:spPr>
          <a:xfrm>
            <a:off x="410400" y="548053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4" name="Obdélník 53"/>
          <p:cNvSpPr/>
          <p:nvPr/>
        </p:nvSpPr>
        <p:spPr>
          <a:xfrm>
            <a:off x="277200" y="5146444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Syntaktické pravidlo?</a:t>
            </a:r>
          </a:p>
        </p:txBody>
      </p:sp>
      <p:sp>
        <p:nvSpPr>
          <p:cNvPr id="55" name="Obdélník 2"/>
          <p:cNvSpPr>
            <a:spLocks noChangeArrowheads="1"/>
          </p:cNvSpPr>
          <p:nvPr/>
        </p:nvSpPr>
        <p:spPr bwMode="auto">
          <a:xfrm>
            <a:off x="1116582" y="5503286"/>
            <a:ext cx="3783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Komplikované, nedůležité pro další výklad.</a:t>
            </a:r>
            <a:endParaRPr lang="cs-CZ" altLang="cs-C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11842</TotalTime>
  <Words>2635</Words>
  <Application>Microsoft Office PowerPoint</Application>
  <PresentationFormat>Předvádění na obrazovce (4:3)</PresentationFormat>
  <Paragraphs>1129</Paragraphs>
  <Slides>46</Slides>
  <Notes>32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Symbol</vt:lpstr>
      <vt:lpstr>Times New Roman</vt:lpstr>
      <vt:lpstr>Výchozí návrh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Don Paolo</dc:creator>
  <cp:lastModifiedBy>Dolezel Petr</cp:lastModifiedBy>
  <cp:revision>1051</cp:revision>
  <dcterms:created xsi:type="dcterms:W3CDTF">2005-11-19T22:51:08Z</dcterms:created>
  <dcterms:modified xsi:type="dcterms:W3CDTF">2019-12-04T06:06:56Z</dcterms:modified>
</cp:coreProperties>
</file>