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445" r:id="rId2"/>
    <p:sldId id="449" r:id="rId3"/>
    <p:sldId id="450" r:id="rId4"/>
    <p:sldId id="447" r:id="rId5"/>
    <p:sldId id="448" r:id="rId6"/>
    <p:sldId id="404" r:id="rId7"/>
    <p:sldId id="369" r:id="rId8"/>
    <p:sldId id="408" r:id="rId9"/>
    <p:sldId id="409" r:id="rId10"/>
    <p:sldId id="410" r:id="rId11"/>
    <p:sldId id="411" r:id="rId12"/>
    <p:sldId id="413" r:id="rId13"/>
    <p:sldId id="412" r:id="rId14"/>
    <p:sldId id="414" r:id="rId15"/>
    <p:sldId id="415" r:id="rId16"/>
    <p:sldId id="437" r:id="rId17"/>
    <p:sldId id="416" r:id="rId18"/>
    <p:sldId id="436" r:id="rId19"/>
    <p:sldId id="417" r:id="rId20"/>
    <p:sldId id="419" r:id="rId21"/>
    <p:sldId id="420" r:id="rId22"/>
    <p:sldId id="421" r:id="rId23"/>
    <p:sldId id="422" r:id="rId24"/>
    <p:sldId id="423" r:id="rId25"/>
    <p:sldId id="425" r:id="rId26"/>
    <p:sldId id="424" r:id="rId27"/>
    <p:sldId id="426" r:id="rId28"/>
    <p:sldId id="438" r:id="rId29"/>
    <p:sldId id="427" r:id="rId30"/>
    <p:sldId id="428" r:id="rId31"/>
    <p:sldId id="429" r:id="rId32"/>
    <p:sldId id="430" r:id="rId33"/>
    <p:sldId id="431" r:id="rId34"/>
    <p:sldId id="432" r:id="rId35"/>
    <p:sldId id="439" r:id="rId36"/>
    <p:sldId id="433" r:id="rId37"/>
    <p:sldId id="440" r:id="rId38"/>
    <p:sldId id="441" r:id="rId39"/>
    <p:sldId id="442" r:id="rId40"/>
    <p:sldId id="443" r:id="rId41"/>
    <p:sldId id="444" r:id="rId42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CC00"/>
    <a:srgbClr val="99CC00"/>
    <a:srgbClr val="339933"/>
    <a:srgbClr val="FF3300"/>
    <a:srgbClr val="0066FF"/>
    <a:srgbClr val="006600"/>
    <a:srgbClr val="FF0000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 Světlá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1" autoAdjust="0"/>
    <p:restoredTop sz="95385" autoAdjust="0"/>
  </p:normalViewPr>
  <p:slideViewPr>
    <p:cSldViewPr>
      <p:cViewPr varScale="1">
        <p:scale>
          <a:sx n="123" d="100"/>
          <a:sy n="123" d="100"/>
        </p:scale>
        <p:origin x="8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rabanek Pavel" userId="38d2ea11-e460-4ee9-aa28-44bb1ab9e556" providerId="ADAL" clId="{42071EDF-FABC-41F2-80FC-9B144A72CBF4}"/>
    <pc:docChg chg="undo modSld">
      <pc:chgData name="Skrabanek Pavel" userId="38d2ea11-e460-4ee9-aa28-44bb1ab9e556" providerId="ADAL" clId="{42071EDF-FABC-41F2-80FC-9B144A72CBF4}" dt="2018-03-15T11:37:45.427" v="42"/>
      <pc:docMkLst>
        <pc:docMk/>
      </pc:docMkLst>
      <pc:sldChg chg="modSp">
        <pc:chgData name="Skrabanek Pavel" userId="38d2ea11-e460-4ee9-aa28-44bb1ab9e556" providerId="ADAL" clId="{42071EDF-FABC-41F2-80FC-9B144A72CBF4}" dt="2018-02-28T19:40:41.101" v="4"/>
        <pc:sldMkLst>
          <pc:docMk/>
          <pc:sldMk cId="380704704" sldId="427"/>
        </pc:sldMkLst>
        <pc:graphicFrameChg chg="mod">
          <ac:chgData name="Skrabanek Pavel" userId="38d2ea11-e460-4ee9-aa28-44bb1ab9e556" providerId="ADAL" clId="{42071EDF-FABC-41F2-80FC-9B144A72CBF4}" dt="2018-02-28T19:40:41.101" v="4"/>
          <ac:graphicFrameMkLst>
            <pc:docMk/>
            <pc:sldMk cId="380704704" sldId="427"/>
            <ac:graphicFrameMk id="2" creationId="{00000000-0000-0000-0000-000000000000}"/>
          </ac:graphicFrameMkLst>
        </pc:graphicFrameChg>
      </pc:sldChg>
      <pc:sldChg chg="modSp">
        <pc:chgData name="Skrabanek Pavel" userId="38d2ea11-e460-4ee9-aa28-44bb1ab9e556" providerId="ADAL" clId="{42071EDF-FABC-41F2-80FC-9B144A72CBF4}" dt="2018-02-28T19:40:55.642" v="7"/>
        <pc:sldMkLst>
          <pc:docMk/>
          <pc:sldMk cId="380704704" sldId="428"/>
        </pc:sldMkLst>
        <pc:graphicFrameChg chg="mod">
          <ac:chgData name="Skrabanek Pavel" userId="38d2ea11-e460-4ee9-aa28-44bb1ab9e556" providerId="ADAL" clId="{42071EDF-FABC-41F2-80FC-9B144A72CBF4}" dt="2018-02-28T19:40:55.642" v="7"/>
          <ac:graphicFrameMkLst>
            <pc:docMk/>
            <pc:sldMk cId="380704704" sldId="428"/>
            <ac:graphicFrameMk id="7" creationId="{00000000-0000-0000-0000-000000000000}"/>
          </ac:graphicFrameMkLst>
        </pc:graphicFrameChg>
      </pc:sldChg>
      <pc:sldChg chg="modSp">
        <pc:chgData name="Skrabanek Pavel" userId="38d2ea11-e460-4ee9-aa28-44bb1ab9e556" providerId="ADAL" clId="{42071EDF-FABC-41F2-80FC-9B144A72CBF4}" dt="2018-02-28T19:41:11.390" v="10"/>
        <pc:sldMkLst>
          <pc:docMk/>
          <pc:sldMk cId="2568269809" sldId="429"/>
        </pc:sldMkLst>
        <pc:spChg chg="mod">
          <ac:chgData name="Skrabanek Pavel" userId="38d2ea11-e460-4ee9-aa28-44bb1ab9e556" providerId="ADAL" clId="{42071EDF-FABC-41F2-80FC-9B144A72CBF4}" dt="2018-02-28T17:54:49.277" v="1" actId="14100"/>
          <ac:spMkLst>
            <pc:docMk/>
            <pc:sldMk cId="2568269809" sldId="429"/>
            <ac:spMk id="31" creationId="{00000000-0000-0000-0000-000000000000}"/>
          </ac:spMkLst>
        </pc:spChg>
        <pc:graphicFrameChg chg="mod">
          <ac:chgData name="Skrabanek Pavel" userId="38d2ea11-e460-4ee9-aa28-44bb1ab9e556" providerId="ADAL" clId="{42071EDF-FABC-41F2-80FC-9B144A72CBF4}" dt="2018-02-28T19:41:11.390" v="10"/>
          <ac:graphicFrameMkLst>
            <pc:docMk/>
            <pc:sldMk cId="2568269809" sldId="429"/>
            <ac:graphicFrameMk id="84" creationId="{00000000-0000-0000-0000-000000000000}"/>
          </ac:graphicFrameMkLst>
        </pc:graphicFrameChg>
      </pc:sldChg>
      <pc:sldChg chg="modSp">
        <pc:chgData name="Skrabanek Pavel" userId="38d2ea11-e460-4ee9-aa28-44bb1ab9e556" providerId="ADAL" clId="{42071EDF-FABC-41F2-80FC-9B144A72CBF4}" dt="2018-02-28T19:41:27.227" v="13"/>
        <pc:sldMkLst>
          <pc:docMk/>
          <pc:sldMk cId="1460768840" sldId="431"/>
        </pc:sldMkLst>
        <pc:graphicFrameChg chg="mod">
          <ac:chgData name="Skrabanek Pavel" userId="38d2ea11-e460-4ee9-aa28-44bb1ab9e556" providerId="ADAL" clId="{42071EDF-FABC-41F2-80FC-9B144A72CBF4}" dt="2018-02-28T19:41:27.227" v="13"/>
          <ac:graphicFrameMkLst>
            <pc:docMk/>
            <pc:sldMk cId="1460768840" sldId="431"/>
            <ac:graphicFrameMk id="7" creationId="{00000000-0000-0000-0000-000000000000}"/>
          </ac:graphicFrameMkLst>
        </pc:graphicFrameChg>
      </pc:sldChg>
      <pc:sldChg chg="modSp">
        <pc:chgData name="Skrabanek Pavel" userId="38d2ea11-e460-4ee9-aa28-44bb1ab9e556" providerId="ADAL" clId="{42071EDF-FABC-41F2-80FC-9B144A72CBF4}" dt="2018-02-28T19:41:41.413" v="16"/>
        <pc:sldMkLst>
          <pc:docMk/>
          <pc:sldMk cId="3230225206" sldId="432"/>
        </pc:sldMkLst>
        <pc:graphicFrameChg chg="mod">
          <ac:chgData name="Skrabanek Pavel" userId="38d2ea11-e460-4ee9-aa28-44bb1ab9e556" providerId="ADAL" clId="{42071EDF-FABC-41F2-80FC-9B144A72CBF4}" dt="2018-02-28T19:41:41.413" v="16"/>
          <ac:graphicFrameMkLst>
            <pc:docMk/>
            <pc:sldMk cId="3230225206" sldId="432"/>
            <ac:graphicFrameMk id="84" creationId="{00000000-0000-0000-0000-000000000000}"/>
          </ac:graphicFrameMkLst>
        </pc:graphicFrameChg>
      </pc:sldChg>
      <pc:sldChg chg="modSp">
        <pc:chgData name="Skrabanek Pavel" userId="38d2ea11-e460-4ee9-aa28-44bb1ab9e556" providerId="ADAL" clId="{42071EDF-FABC-41F2-80FC-9B144A72CBF4}" dt="2018-03-15T11:37:45.427" v="42"/>
        <pc:sldMkLst>
          <pc:docMk/>
          <pc:sldMk cId="1123251101" sldId="444"/>
        </pc:sldMkLst>
        <pc:spChg chg="mod">
          <ac:chgData name="Skrabanek Pavel" userId="38d2ea11-e460-4ee9-aa28-44bb1ab9e556" providerId="ADAL" clId="{42071EDF-FABC-41F2-80FC-9B144A72CBF4}" dt="2018-03-15T11:36:44.861" v="30" actId="20577"/>
          <ac:spMkLst>
            <pc:docMk/>
            <pc:sldMk cId="1123251101" sldId="444"/>
            <ac:spMk id="192" creationId="{00000000-0000-0000-0000-000000000000}"/>
          </ac:spMkLst>
        </pc:spChg>
        <pc:spChg chg="mod">
          <ac:chgData name="Skrabanek Pavel" userId="38d2ea11-e460-4ee9-aa28-44bb1ab9e556" providerId="ADAL" clId="{42071EDF-FABC-41F2-80FC-9B144A72CBF4}" dt="2018-03-15T11:37:39.031" v="39" actId="20577"/>
          <ac:spMkLst>
            <pc:docMk/>
            <pc:sldMk cId="1123251101" sldId="444"/>
            <ac:spMk id="302" creationId="{00000000-0000-0000-0000-000000000000}"/>
          </ac:spMkLst>
        </pc:spChg>
        <pc:spChg chg="mod">
          <ac:chgData name="Skrabanek Pavel" userId="38d2ea11-e460-4ee9-aa28-44bb1ab9e556" providerId="ADAL" clId="{42071EDF-FABC-41F2-80FC-9B144A72CBF4}" dt="2018-03-15T11:37:13.986" v="32" actId="20577"/>
          <ac:spMkLst>
            <pc:docMk/>
            <pc:sldMk cId="1123251101" sldId="444"/>
            <ac:spMk id="303" creationId="{00000000-0000-0000-0000-000000000000}"/>
          </ac:spMkLst>
        </pc:spChg>
        <pc:graphicFrameChg chg="mod">
          <ac:chgData name="Skrabanek Pavel" userId="38d2ea11-e460-4ee9-aa28-44bb1ab9e556" providerId="ADAL" clId="{42071EDF-FABC-41F2-80FC-9B144A72CBF4}" dt="2018-03-15T11:37:45.427" v="42"/>
          <ac:graphicFrameMkLst>
            <pc:docMk/>
            <pc:sldMk cId="1123251101" sldId="444"/>
            <ac:graphicFrameMk id="315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9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1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3.wmf"/><Relationship Id="rId5" Type="http://schemas.openxmlformats.org/officeDocument/2006/relationships/image" Target="../media/image46.wmf"/><Relationship Id="rId4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46.wmf"/><Relationship Id="rId1" Type="http://schemas.openxmlformats.org/officeDocument/2006/relationships/image" Target="../media/image33.wmf"/><Relationship Id="rId6" Type="http://schemas.openxmlformats.org/officeDocument/2006/relationships/image" Target="../media/image47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46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5.wmf"/><Relationship Id="rId7" Type="http://schemas.openxmlformats.org/officeDocument/2006/relationships/image" Target="../media/image44.wmf"/><Relationship Id="rId2" Type="http://schemas.openxmlformats.org/officeDocument/2006/relationships/image" Target="../media/image46.wmf"/><Relationship Id="rId1" Type="http://schemas.openxmlformats.org/officeDocument/2006/relationships/image" Target="../media/image33.wmf"/><Relationship Id="rId6" Type="http://schemas.openxmlformats.org/officeDocument/2006/relationships/image" Target="../media/image40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50.wmf"/><Relationship Id="rId7" Type="http://schemas.openxmlformats.org/officeDocument/2006/relationships/image" Target="../media/image53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2.wmf"/><Relationship Id="rId5" Type="http://schemas.openxmlformats.org/officeDocument/2006/relationships/image" Target="../media/image34.wmf"/><Relationship Id="rId4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2.wmf"/><Relationship Id="rId2" Type="http://schemas.openxmlformats.org/officeDocument/2006/relationships/image" Target="../media/image22.wmf"/><Relationship Id="rId1" Type="http://schemas.openxmlformats.org/officeDocument/2006/relationships/image" Target="../media/image28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0F4B016-BBA4-4F76-81ED-040DA8E255B7}" type="datetimeFigureOut">
              <a:rPr lang="cs-CZ"/>
              <a:pPr>
                <a:defRPr/>
              </a:pPr>
              <a:t>04.12.2019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noProof="0"/>
              <a:t>Kliknutím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DCE6678-76AD-499F-8DCB-F2D0C83B946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758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247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88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383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393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58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491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25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11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97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84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60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96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31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69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781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09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43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967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873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34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506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36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1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37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54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5394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38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464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40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38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41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436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39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14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9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290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705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cs-CZ" alt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0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49D70-19FC-4082-94F0-6E584DF68CE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03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352E5-8AEF-4B42-A862-5CB5CCB22D2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192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2A9A2-7405-4959-8F14-55AAFEAA427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731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906F3-111E-4298-BF45-7A237C4C3F5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639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F9E6E-85D6-4DBF-AE36-5081421FA55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454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54DC2-5471-49DE-8920-738106D01B8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702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E72D2-A09F-4EEF-9DC7-34C1FBD806C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127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63689-8DBB-48E0-A627-B9FC15AA867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680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2FD05-319A-4FE0-AC28-86ADC27642B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525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005D6-F54E-490C-BE86-911E8914181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324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CD227-19E7-4DD3-81E6-9625C1746B5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154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423E96D0-4761-46CD-988E-5E343306CD9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4.wmf"/><Relationship Id="rId5" Type="http://schemas.openxmlformats.org/officeDocument/2006/relationships/image" Target="../media/image28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5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0.png"/><Relationship Id="rId5" Type="http://schemas.openxmlformats.org/officeDocument/2006/relationships/image" Target="../media/image33.wmf"/><Relationship Id="rId15" Type="http://schemas.openxmlformats.org/officeDocument/2006/relationships/image" Target="../media/image36.wmf"/><Relationship Id="rId10" Type="http://schemas.openxmlformats.org/officeDocument/2006/relationships/image" Target="../media/image29.png"/><Relationship Id="rId4" Type="http://schemas.openxmlformats.org/officeDocument/2006/relationships/oleObject" Target="../embeddings/oleObject35.bin"/><Relationship Id="rId9" Type="http://schemas.openxmlformats.org/officeDocument/2006/relationships/image" Target="../media/image28.png"/><Relationship Id="rId14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45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30.png"/><Relationship Id="rId5" Type="http://schemas.openxmlformats.org/officeDocument/2006/relationships/image" Target="../media/image33.wmf"/><Relationship Id="rId15" Type="http://schemas.openxmlformats.org/officeDocument/2006/relationships/image" Target="../media/image35.wmf"/><Relationship Id="rId10" Type="http://schemas.openxmlformats.org/officeDocument/2006/relationships/image" Target="../media/image29.png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28.png"/><Relationship Id="rId14" Type="http://schemas.openxmlformats.org/officeDocument/2006/relationships/oleObject" Target="../embeddings/oleObject4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51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30.png"/><Relationship Id="rId5" Type="http://schemas.openxmlformats.org/officeDocument/2006/relationships/image" Target="../media/image33.wmf"/><Relationship Id="rId15" Type="http://schemas.openxmlformats.org/officeDocument/2006/relationships/image" Target="../media/image36.wmf"/><Relationship Id="rId10" Type="http://schemas.openxmlformats.org/officeDocument/2006/relationships/image" Target="../media/image29.png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28.png"/><Relationship Id="rId14" Type="http://schemas.openxmlformats.org/officeDocument/2006/relationships/oleObject" Target="../embeddings/oleObject4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57.bin"/><Relationship Id="rId26" Type="http://schemas.openxmlformats.org/officeDocument/2006/relationships/image" Target="../media/image45.wmf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39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43.wmf"/><Relationship Id="rId25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30.png"/><Relationship Id="rId24" Type="http://schemas.openxmlformats.org/officeDocument/2006/relationships/oleObject" Target="../embeddings/oleObject60.bin"/><Relationship Id="rId5" Type="http://schemas.openxmlformats.org/officeDocument/2006/relationships/image" Target="../media/image33.wmf"/><Relationship Id="rId15" Type="http://schemas.openxmlformats.org/officeDocument/2006/relationships/image" Target="../media/image42.wmf"/><Relationship Id="rId23" Type="http://schemas.openxmlformats.org/officeDocument/2006/relationships/image" Target="../media/image39.png"/><Relationship Id="rId10" Type="http://schemas.openxmlformats.org/officeDocument/2006/relationships/image" Target="../media/image29.png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28.png"/><Relationship Id="rId14" Type="http://schemas.openxmlformats.org/officeDocument/2006/relationships/oleObject" Target="../embeddings/oleObject55.bin"/><Relationship Id="rId22" Type="http://schemas.openxmlformats.org/officeDocument/2006/relationships/oleObject" Target="../embeddings/oleObject5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66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37.wmf"/><Relationship Id="rId17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pn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png"/><Relationship Id="rId11" Type="http://schemas.openxmlformats.org/officeDocument/2006/relationships/oleObject" Target="../embeddings/oleObject65.bin"/><Relationship Id="rId5" Type="http://schemas.openxmlformats.org/officeDocument/2006/relationships/image" Target="../media/image33.wmf"/><Relationship Id="rId15" Type="http://schemas.openxmlformats.org/officeDocument/2006/relationships/image" Target="../media/image42.png"/><Relationship Id="rId10" Type="http://schemas.openxmlformats.org/officeDocument/2006/relationships/image" Target="../media/image36.wmf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oleObject" Target="../embeddings/oleObject71.bin"/><Relationship Id="rId18" Type="http://schemas.openxmlformats.org/officeDocument/2006/relationships/oleObject" Target="../embeddings/oleObject72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6.wmf"/><Relationship Id="rId12" Type="http://schemas.openxmlformats.org/officeDocument/2006/relationships/image" Target="../media/image36.wmf"/><Relationship Id="rId17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png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8.bin"/><Relationship Id="rId11" Type="http://schemas.openxmlformats.org/officeDocument/2006/relationships/oleObject" Target="../embeddings/oleObject70.bin"/><Relationship Id="rId5" Type="http://schemas.openxmlformats.org/officeDocument/2006/relationships/image" Target="../media/image33.wmf"/><Relationship Id="rId15" Type="http://schemas.openxmlformats.org/officeDocument/2006/relationships/image" Target="../media/image42.png"/><Relationship Id="rId10" Type="http://schemas.openxmlformats.org/officeDocument/2006/relationships/image" Target="../media/image35.wmf"/><Relationship Id="rId19" Type="http://schemas.openxmlformats.org/officeDocument/2006/relationships/image" Target="../media/image47.wmf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oleObject" Target="../embeddings/oleObject77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6.wmf"/><Relationship Id="rId12" Type="http://schemas.openxmlformats.org/officeDocument/2006/relationships/image" Target="../media/image36.wmf"/><Relationship Id="rId17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png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4.bin"/><Relationship Id="rId11" Type="http://schemas.openxmlformats.org/officeDocument/2006/relationships/oleObject" Target="../embeddings/oleObject76.bin"/><Relationship Id="rId5" Type="http://schemas.openxmlformats.org/officeDocument/2006/relationships/image" Target="../media/image33.wmf"/><Relationship Id="rId15" Type="http://schemas.openxmlformats.org/officeDocument/2006/relationships/image" Target="../media/image42.png"/><Relationship Id="rId10" Type="http://schemas.openxmlformats.org/officeDocument/2006/relationships/image" Target="../media/image35.wmf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3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oleObject" Target="../embeddings/oleObject82.bin"/><Relationship Id="rId18" Type="http://schemas.openxmlformats.org/officeDocument/2006/relationships/oleObject" Target="../embeddings/oleObject83.bin"/><Relationship Id="rId26" Type="http://schemas.openxmlformats.org/officeDocument/2006/relationships/image" Target="../media/image45.wmf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44.wmf"/><Relationship Id="rId7" Type="http://schemas.openxmlformats.org/officeDocument/2006/relationships/image" Target="../media/image46.wmf"/><Relationship Id="rId12" Type="http://schemas.openxmlformats.org/officeDocument/2006/relationships/image" Target="../media/image36.wmf"/><Relationship Id="rId17" Type="http://schemas.openxmlformats.org/officeDocument/2006/relationships/image" Target="../media/image44.png"/><Relationship Id="rId25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png"/><Relationship Id="rId20" Type="http://schemas.openxmlformats.org/officeDocument/2006/relationships/oleObject" Target="../embeddings/oleObject84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9.bin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42.wmf"/><Relationship Id="rId5" Type="http://schemas.openxmlformats.org/officeDocument/2006/relationships/image" Target="../media/image33.wmf"/><Relationship Id="rId15" Type="http://schemas.openxmlformats.org/officeDocument/2006/relationships/image" Target="../media/image42.png"/><Relationship Id="rId23" Type="http://schemas.openxmlformats.org/officeDocument/2006/relationships/oleObject" Target="../embeddings/oleObject85.bin"/><Relationship Id="rId10" Type="http://schemas.openxmlformats.org/officeDocument/2006/relationships/image" Target="../media/image35.wmf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37.wmf"/><Relationship Id="rId22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94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3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54.w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9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9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wmf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3.png"/><Relationship Id="rId5" Type="http://schemas.openxmlformats.org/officeDocument/2006/relationships/image" Target="../media/image8.wmf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59.png"/><Relationship Id="rId18" Type="http://schemas.openxmlformats.org/officeDocument/2006/relationships/image" Target="../media/image57.wmf"/><Relationship Id="rId3" Type="http://schemas.openxmlformats.org/officeDocument/2006/relationships/notesSlide" Target="../notesSlides/notesSlide23.xml"/><Relationship Id="rId21" Type="http://schemas.openxmlformats.org/officeDocument/2006/relationships/oleObject" Target="../embeddings/oleObject99.bin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1.png"/><Relationship Id="rId11" Type="http://schemas.openxmlformats.org/officeDocument/2006/relationships/image" Target="../media/image57.png"/><Relationship Id="rId5" Type="http://schemas.openxmlformats.org/officeDocument/2006/relationships/image" Target="../media/image60.png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56.png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1.png"/><Relationship Id="rId22" Type="http://schemas.openxmlformats.org/officeDocument/2006/relationships/image" Target="../media/image5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6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10.png"/><Relationship Id="rId11" Type="http://schemas.openxmlformats.org/officeDocument/2006/relationships/image" Target="../media/image66.png"/><Relationship Id="rId5" Type="http://schemas.openxmlformats.org/officeDocument/2006/relationships/image" Target="../media/image60.wmf"/><Relationship Id="rId10" Type="http://schemas.openxmlformats.org/officeDocument/2006/relationships/image" Target="../media/image65.png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26" Type="http://schemas.openxmlformats.org/officeDocument/2006/relationships/image" Target="../media/image89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5" Type="http://schemas.openxmlformats.org/officeDocument/2006/relationships/image" Target="../media/image88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80.png"/><Relationship Id="rId20" Type="http://schemas.openxmlformats.org/officeDocument/2006/relationships/image" Target="../media/image79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24" Type="http://schemas.openxmlformats.org/officeDocument/2006/relationships/image" Target="../media/image87.png"/><Relationship Id="rId5" Type="http://schemas.openxmlformats.org/officeDocument/2006/relationships/image" Target="../media/image69.png"/><Relationship Id="rId15" Type="http://schemas.openxmlformats.org/officeDocument/2006/relationships/image" Target="../media/image600.png"/><Relationship Id="rId23" Type="http://schemas.openxmlformats.org/officeDocument/2006/relationships/image" Target="../media/image86.png"/><Relationship Id="rId28" Type="http://schemas.openxmlformats.org/officeDocument/2006/relationships/image" Target="../media/image92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4.png"/><Relationship Id="rId27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94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2.wmf"/><Relationship Id="rId12" Type="http://schemas.openxmlformats.org/officeDocument/2006/relationships/image" Target="../media/image9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63.wmf"/><Relationship Id="rId14" Type="http://schemas.openxmlformats.org/officeDocument/2006/relationships/image" Target="../media/image9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98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96.png"/><Relationship Id="rId12" Type="http://schemas.openxmlformats.org/officeDocument/2006/relationships/image" Target="../media/image9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10.png"/><Relationship Id="rId11" Type="http://schemas.openxmlformats.org/officeDocument/2006/relationships/image" Target="../media/image66.png"/><Relationship Id="rId5" Type="http://schemas.openxmlformats.org/officeDocument/2006/relationships/image" Target="../media/image65.wmf"/><Relationship Id="rId15" Type="http://schemas.openxmlformats.org/officeDocument/2006/relationships/image" Target="../media/image100.png"/><Relationship Id="rId10" Type="http://schemas.openxmlformats.org/officeDocument/2006/relationships/image" Target="../media/image65.png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64.png"/><Relationship Id="rId14" Type="http://schemas.openxmlformats.org/officeDocument/2006/relationships/image" Target="../media/image9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111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10.png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0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9.png"/><Relationship Id="rId11" Type="http://schemas.openxmlformats.org/officeDocument/2006/relationships/image" Target="../media/image67.wmf"/><Relationship Id="rId5" Type="http://schemas.openxmlformats.org/officeDocument/2006/relationships/image" Target="../media/image108.png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71.wmf"/><Relationship Id="rId4" Type="http://schemas.openxmlformats.org/officeDocument/2006/relationships/image" Target="../media/image107.png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10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0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1.png"/><Relationship Id="rId11" Type="http://schemas.openxmlformats.org/officeDocument/2006/relationships/image" Target="../media/image73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0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78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7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79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14.png"/><Relationship Id="rId12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0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9361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3028154"/>
            <a:ext cx="3251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Opakování</a:t>
            </a:r>
            <a:endParaRPr lang="cs-CZ" sz="1800" cap="all" dirty="0">
              <a:solidFill>
                <a:schemeClr val="bg1"/>
              </a:solidFill>
            </a:endParaRP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700808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876026"/>
            <a:ext cx="4085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fuzzy Logika</a:t>
            </a:r>
          </a:p>
        </p:txBody>
      </p:sp>
      <p:grpSp>
        <p:nvGrpSpPr>
          <p:cNvPr id="8" name="Skupina 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7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FLS typu Mamdani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40800" y="1117120"/>
            <a:ext cx="53641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autor: E. H. Mamdani</a:t>
            </a:r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640800" y="1450417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původně navržen pro řízení technologických procesů</a:t>
            </a:r>
          </a:p>
        </p:txBody>
      </p:sp>
      <p:sp>
        <p:nvSpPr>
          <p:cNvPr id="35" name="Zaoblený obdélník 34"/>
          <p:cNvSpPr/>
          <p:nvPr/>
        </p:nvSpPr>
        <p:spPr bwMode="auto">
          <a:xfrm>
            <a:off x="482400" y="158558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40800" y="1788971"/>
            <a:ext cx="813269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původní myšlenka: transformace lidských znalostí pro potřeby řízení</a:t>
            </a:r>
          </a:p>
        </p:txBody>
      </p:sp>
      <p:sp>
        <p:nvSpPr>
          <p:cNvPr id="15" name="Zaoblený obdélník 14"/>
          <p:cNvSpPr/>
          <p:nvPr/>
        </p:nvSpPr>
        <p:spPr bwMode="auto">
          <a:xfrm>
            <a:off x="482400" y="192413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188000" y="2206404"/>
            <a:ext cx="571508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lidé dokáží řídit i velmi složité systémy bez hlubších znalostí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1188000" y="2546798"/>
            <a:ext cx="721995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znalosti vyjadřovány ve formě: „Jestliže nastane tato situace, pak udělej toto.“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640800" y="3482154"/>
            <a:ext cx="813269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/>
              <a:t>podstata bude </a:t>
            </a:r>
            <a:r>
              <a:rPr lang="cs-CZ" altLang="cs-CZ" b="0" dirty="0"/>
              <a:t>vysvětlena z pohledu návrhu regulátoru</a:t>
            </a:r>
          </a:p>
        </p:txBody>
      </p:sp>
      <p:sp>
        <p:nvSpPr>
          <p:cNvPr id="42" name="Zaoblený obdélník 41"/>
          <p:cNvSpPr/>
          <p:nvPr/>
        </p:nvSpPr>
        <p:spPr bwMode="auto">
          <a:xfrm>
            <a:off x="482400" y="361674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5592825" y="3126242"/>
            <a:ext cx="118426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cs-CZ" altLang="cs-CZ" b="0" dirty="0"/>
              <a:t>implikace</a:t>
            </a:r>
          </a:p>
        </p:txBody>
      </p:sp>
      <p:sp>
        <p:nvSpPr>
          <p:cNvPr id="2" name="Pravá složená závorka 1"/>
          <p:cNvSpPr/>
          <p:nvPr/>
        </p:nvSpPr>
        <p:spPr bwMode="auto">
          <a:xfrm rot="5400000">
            <a:off x="6042089" y="969141"/>
            <a:ext cx="264622" cy="39960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Zaoblený obdélník 43"/>
          <p:cNvSpPr/>
          <p:nvPr/>
        </p:nvSpPr>
        <p:spPr bwMode="auto">
          <a:xfrm>
            <a:off x="1029600" y="232409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Zaoblený obdélník 44"/>
          <p:cNvSpPr/>
          <p:nvPr/>
        </p:nvSpPr>
        <p:spPr bwMode="auto">
          <a:xfrm>
            <a:off x="1029600" y="266264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640800" y="3851841"/>
            <a:ext cx="813269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předpokládán systém typu MISO (</a:t>
            </a:r>
            <a:r>
              <a:rPr lang="cs-CZ" altLang="cs-CZ" b="0" dirty="0" err="1"/>
              <a:t>Multi</a:t>
            </a:r>
            <a:r>
              <a:rPr lang="cs-CZ" altLang="cs-CZ" b="0" dirty="0"/>
              <a:t> Input Single Output)</a:t>
            </a:r>
          </a:p>
        </p:txBody>
      </p:sp>
      <p:sp>
        <p:nvSpPr>
          <p:cNvPr id="51" name="Zaoblený obdélník 50"/>
          <p:cNvSpPr/>
          <p:nvPr/>
        </p:nvSpPr>
        <p:spPr bwMode="auto">
          <a:xfrm>
            <a:off x="482400" y="398707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640800" y="4190395"/>
            <a:ext cx="7404425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i="1" dirty="0"/>
              <a:t>MIMO (</a:t>
            </a:r>
            <a:r>
              <a:rPr lang="cs-CZ" altLang="cs-CZ" b="0" i="1" dirty="0" err="1"/>
              <a:t>Multi</a:t>
            </a:r>
            <a:r>
              <a:rPr lang="cs-CZ" altLang="cs-CZ" b="0" i="1" dirty="0"/>
              <a:t> Input </a:t>
            </a:r>
            <a:r>
              <a:rPr lang="cs-CZ" altLang="cs-CZ" b="0" i="1" dirty="0" err="1"/>
              <a:t>Multi</a:t>
            </a:r>
            <a:r>
              <a:rPr lang="cs-CZ" altLang="cs-CZ" b="0" i="1" dirty="0"/>
              <a:t> Output)  systém lze vytvořit z několika systému MISO.</a:t>
            </a:r>
          </a:p>
        </p:txBody>
      </p:sp>
      <p:sp>
        <p:nvSpPr>
          <p:cNvPr id="58" name="Rectangle 14"/>
          <p:cNvSpPr>
            <a:spLocks noChangeArrowheads="1"/>
          </p:cNvSpPr>
          <p:nvPr/>
        </p:nvSpPr>
        <p:spPr bwMode="auto">
          <a:xfrm>
            <a:off x="1188000" y="4653136"/>
            <a:ext cx="922867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vstupy:</a:t>
            </a:r>
          </a:p>
        </p:txBody>
      </p:sp>
      <p:sp>
        <p:nvSpPr>
          <p:cNvPr id="59" name="Zaoblený obdélník 58"/>
          <p:cNvSpPr/>
          <p:nvPr/>
        </p:nvSpPr>
        <p:spPr bwMode="auto">
          <a:xfrm>
            <a:off x="1029600" y="475944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1188000" y="4968320"/>
            <a:ext cx="113889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výstup:</a:t>
            </a:r>
          </a:p>
        </p:txBody>
      </p:sp>
      <p:sp>
        <p:nvSpPr>
          <p:cNvPr id="61" name="Zaoblený obdélník 60"/>
          <p:cNvSpPr/>
          <p:nvPr/>
        </p:nvSpPr>
        <p:spPr bwMode="auto">
          <a:xfrm>
            <a:off x="1029600" y="507462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587400"/>
              </p:ext>
            </p:extLst>
          </p:nvPr>
        </p:nvGraphicFramePr>
        <p:xfrm>
          <a:off x="2032668" y="4702852"/>
          <a:ext cx="711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711000" imgH="279360" progId="Equation.DSMT4">
                  <p:embed/>
                </p:oleObj>
              </mc:Choice>
              <mc:Fallback>
                <p:oleObj name="Equation" r:id="rId4" imgW="711000" imgH="279360" progId="Equation.DSMT4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668" y="4702852"/>
                        <a:ext cx="711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k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124091"/>
              </p:ext>
            </p:extLst>
          </p:nvPr>
        </p:nvGraphicFramePr>
        <p:xfrm>
          <a:off x="2041178" y="5061806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6" imgW="164880" imgH="203040" progId="Equation.DSMT4">
                  <p:embed/>
                </p:oleObj>
              </mc:Choice>
              <mc:Fallback>
                <p:oleObj name="Equation" r:id="rId6" imgW="164880" imgH="203040" progId="Equation.DSMT4">
                  <p:embed/>
                  <p:pic>
                    <p:nvPicPr>
                      <p:cNvPr id="62" name="Objekt 6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41178" y="5061806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3011335" y="4680167"/>
            <a:ext cx="2832363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(měřené veličiny)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3011335" y="4962654"/>
            <a:ext cx="2832363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(ovládaná veličina)</a:t>
            </a:r>
          </a:p>
        </p:txBody>
      </p:sp>
    </p:spTree>
    <p:extLst>
      <p:ext uri="{BB962C8B-B14F-4D97-AF65-F5344CB8AC3E}">
        <p14:creationId xmlns:p14="http://schemas.microsoft.com/office/powerpoint/2010/main" val="400493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14" grpId="0"/>
      <p:bldP spid="15" grpId="0" animBg="1"/>
      <p:bldP spid="38" grpId="0"/>
      <p:bldP spid="39" grpId="0"/>
      <p:bldP spid="41" grpId="0"/>
      <p:bldP spid="42" grpId="0" animBg="1"/>
      <p:bldP spid="43" grpId="0"/>
      <p:bldP spid="2" grpId="0" animBg="1"/>
      <p:bldP spid="44" grpId="0" animBg="1"/>
      <p:bldP spid="45" grpId="0" animBg="1"/>
      <p:bldP spid="46" grpId="0"/>
      <p:bldP spid="51" grpId="0" animBg="1"/>
      <p:bldP spid="52" grpId="0"/>
      <p:bldP spid="58" grpId="0"/>
      <p:bldP spid="59" grpId="0" animBg="1"/>
      <p:bldP spid="60" grpId="0"/>
      <p:bldP spid="61" grpId="0" animBg="1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Přímá spojnice se šipkou 56"/>
          <p:cNvCxnSpPr>
            <a:stCxn id="36" idx="3"/>
            <a:endCxn id="37" idx="1"/>
          </p:cNvCxnSpPr>
          <p:nvPr/>
        </p:nvCxnSpPr>
        <p:spPr bwMode="auto">
          <a:xfrm>
            <a:off x="5304926" y="3237208"/>
            <a:ext cx="106727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Struktura FLS typu Mamdani</a:t>
            </a:r>
          </a:p>
        </p:txBody>
      </p:sp>
      <p:sp>
        <p:nvSpPr>
          <p:cNvPr id="3" name="Obdélník 2"/>
          <p:cNvSpPr/>
          <p:nvPr/>
        </p:nvSpPr>
        <p:spPr bwMode="auto">
          <a:xfrm>
            <a:off x="902850" y="2445152"/>
            <a:ext cx="7224973" cy="296616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b="0"/>
          </a:p>
        </p:txBody>
      </p:sp>
      <p:sp>
        <p:nvSpPr>
          <p:cNvPr id="4" name="Obdélník 3"/>
          <p:cNvSpPr/>
          <p:nvPr/>
        </p:nvSpPr>
        <p:spPr bwMode="auto">
          <a:xfrm>
            <a:off x="1043608" y="2949208"/>
            <a:ext cx="1620000" cy="576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cs-CZ" b="0" dirty="0"/>
              <a:t>Fuzzifikace</a:t>
            </a:r>
          </a:p>
        </p:txBody>
      </p:sp>
      <p:sp>
        <p:nvSpPr>
          <p:cNvPr id="36" name="Obdélník 35"/>
          <p:cNvSpPr/>
          <p:nvPr/>
        </p:nvSpPr>
        <p:spPr bwMode="auto">
          <a:xfrm>
            <a:off x="3684926" y="2949208"/>
            <a:ext cx="1620000" cy="576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cs-CZ" b="0" dirty="0"/>
              <a:t>Inferenční mechanismus</a:t>
            </a:r>
          </a:p>
        </p:txBody>
      </p:sp>
      <p:sp>
        <p:nvSpPr>
          <p:cNvPr id="47" name="Obdélník 46"/>
          <p:cNvSpPr/>
          <p:nvPr/>
        </p:nvSpPr>
        <p:spPr bwMode="auto">
          <a:xfrm>
            <a:off x="3774926" y="4351660"/>
            <a:ext cx="1440000" cy="360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cs-CZ" b="0" dirty="0"/>
              <a:t>Báze dat</a:t>
            </a:r>
          </a:p>
        </p:txBody>
      </p:sp>
      <p:sp>
        <p:nvSpPr>
          <p:cNvPr id="48" name="Obdélník 47"/>
          <p:cNvSpPr/>
          <p:nvPr/>
        </p:nvSpPr>
        <p:spPr bwMode="auto">
          <a:xfrm>
            <a:off x="3774926" y="4716235"/>
            <a:ext cx="1440000" cy="360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cs-CZ" b="0" dirty="0"/>
              <a:t>Báze pravidel</a:t>
            </a:r>
          </a:p>
        </p:txBody>
      </p:sp>
      <p:cxnSp>
        <p:nvCxnSpPr>
          <p:cNvPr id="7" name="Pravoúhlá spojnice 6"/>
          <p:cNvCxnSpPr>
            <a:stCxn id="40" idx="1"/>
            <a:endCxn id="4" idx="2"/>
          </p:cNvCxnSpPr>
          <p:nvPr/>
        </p:nvCxnSpPr>
        <p:spPr bwMode="auto">
          <a:xfrm rot="10800000">
            <a:off x="1853608" y="3525208"/>
            <a:ext cx="1831318" cy="1044180"/>
          </a:xfrm>
          <a:prstGeom prst="bentConnector2">
            <a:avLst/>
          </a:prstGeom>
          <a:solidFill>
            <a:schemeClr val="accent1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Přímá spojnice se šipkou 8"/>
          <p:cNvCxnSpPr>
            <a:stCxn id="40" idx="0"/>
            <a:endCxn id="36" idx="2"/>
          </p:cNvCxnSpPr>
          <p:nvPr/>
        </p:nvCxnSpPr>
        <p:spPr bwMode="auto">
          <a:xfrm flipV="1">
            <a:off x="4494926" y="3525208"/>
            <a:ext cx="0" cy="43211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Pravoúhlá spojnice 10"/>
          <p:cNvCxnSpPr>
            <a:stCxn id="40" idx="3"/>
            <a:endCxn id="37" idx="2"/>
          </p:cNvCxnSpPr>
          <p:nvPr/>
        </p:nvCxnSpPr>
        <p:spPr bwMode="auto">
          <a:xfrm flipV="1">
            <a:off x="5304926" y="3527139"/>
            <a:ext cx="1877274" cy="1042249"/>
          </a:xfrm>
          <a:prstGeom prst="bentConnector2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0" name="Obdélník 39"/>
          <p:cNvSpPr/>
          <p:nvPr/>
        </p:nvSpPr>
        <p:spPr bwMode="auto">
          <a:xfrm>
            <a:off x="3684926" y="3957320"/>
            <a:ext cx="1620000" cy="122413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 anchorCtr="0"/>
          <a:lstStyle/>
          <a:p>
            <a:r>
              <a:rPr lang="cs-CZ" b="0" dirty="0"/>
              <a:t>Báze znalostí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899592" y="5072767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FLS typu Mamdani</a:t>
            </a:r>
          </a:p>
        </p:txBody>
      </p:sp>
      <p:sp>
        <p:nvSpPr>
          <p:cNvPr id="13" name="Šipka dolů 12"/>
          <p:cNvSpPr/>
          <p:nvPr/>
        </p:nvSpPr>
        <p:spPr bwMode="auto">
          <a:xfrm>
            <a:off x="1691680" y="2373144"/>
            <a:ext cx="288032" cy="558196"/>
          </a:xfrm>
          <a:prstGeom prst="downArrow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9" name="Šipka dolů 48"/>
          <p:cNvSpPr/>
          <p:nvPr/>
        </p:nvSpPr>
        <p:spPr bwMode="auto">
          <a:xfrm flipV="1">
            <a:off x="7145442" y="1654995"/>
            <a:ext cx="72000" cy="1260000"/>
          </a:xfrm>
          <a:prstGeom prst="downArrow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Obdélník 36"/>
          <p:cNvSpPr/>
          <p:nvPr/>
        </p:nvSpPr>
        <p:spPr bwMode="auto">
          <a:xfrm>
            <a:off x="6372200" y="2951139"/>
            <a:ext cx="1620000" cy="576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cs-CZ" b="0" dirty="0"/>
              <a:t>Defuzzifikace</a:t>
            </a:r>
          </a:p>
        </p:txBody>
      </p:sp>
      <p:sp>
        <p:nvSpPr>
          <p:cNvPr id="16" name="Pravá složená závorka 15"/>
          <p:cNvSpPr/>
          <p:nvPr/>
        </p:nvSpPr>
        <p:spPr bwMode="auto">
          <a:xfrm rot="5400000">
            <a:off x="1715553" y="1595021"/>
            <a:ext cx="250194" cy="1162035"/>
          </a:xfrm>
          <a:prstGeom prst="rightBrace">
            <a:avLst/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0" name="Šipka dolů 49"/>
          <p:cNvSpPr/>
          <p:nvPr/>
        </p:nvSpPr>
        <p:spPr bwMode="auto">
          <a:xfrm>
            <a:off x="1375943" y="1752280"/>
            <a:ext cx="72000" cy="288000"/>
          </a:xfrm>
          <a:prstGeom prst="downArrow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Šipka dolů 52"/>
          <p:cNvSpPr/>
          <p:nvPr/>
        </p:nvSpPr>
        <p:spPr bwMode="auto">
          <a:xfrm>
            <a:off x="2240039" y="1752280"/>
            <a:ext cx="72000" cy="288000"/>
          </a:xfrm>
          <a:prstGeom prst="downArrow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extovéPole 16"/>
          <p:cNvSpPr txBox="1"/>
          <p:nvPr/>
        </p:nvSpPr>
        <p:spPr>
          <a:xfrm>
            <a:off x="1591967" y="16987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400" dirty="0">
                <a:solidFill>
                  <a:srgbClr val="92D050"/>
                </a:solidFill>
              </a:rPr>
              <a:t>…</a:t>
            </a:r>
          </a:p>
        </p:txBody>
      </p:sp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159616"/>
              </p:ext>
            </p:extLst>
          </p:nvPr>
        </p:nvGraphicFramePr>
        <p:xfrm>
          <a:off x="2743519" y="2813142"/>
          <a:ext cx="787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4" imgW="787320" imgH="317160" progId="Equation.DSMT4">
                  <p:embed/>
                </p:oleObj>
              </mc:Choice>
              <mc:Fallback>
                <p:oleObj name="Equation" r:id="rId4" imgW="787320" imgH="317160" progId="Equation.DSMT4">
                  <p:embed/>
                  <p:pic>
                    <p:nvPicPr>
                      <p:cNvPr id="18" name="Objek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519" y="2813142"/>
                        <a:ext cx="787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k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351115"/>
              </p:ext>
            </p:extLst>
          </p:nvPr>
        </p:nvGraphicFramePr>
        <p:xfrm>
          <a:off x="1347786" y="1400076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6" imgW="215640" imgH="317160" progId="Equation.DSMT4">
                  <p:embed/>
                </p:oleObj>
              </mc:Choice>
              <mc:Fallback>
                <p:oleObj name="Equation" r:id="rId6" imgW="215640" imgH="317160" progId="Equation.DSMT4">
                  <p:embed/>
                  <p:pic>
                    <p:nvPicPr>
                      <p:cNvPr id="54" name="Objek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6" y="1400076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k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4325"/>
              </p:ext>
            </p:extLst>
          </p:nvPr>
        </p:nvGraphicFramePr>
        <p:xfrm>
          <a:off x="2202455" y="1400076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8" imgW="215640" imgH="317160" progId="Equation.DSMT4">
                  <p:embed/>
                </p:oleObj>
              </mc:Choice>
              <mc:Fallback>
                <p:oleObj name="Equation" r:id="rId8" imgW="215640" imgH="317160" progId="Equation.DSMT4">
                  <p:embed/>
                  <p:pic>
                    <p:nvPicPr>
                      <p:cNvPr id="55" name="Objek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455" y="1400076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k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993630"/>
              </p:ext>
            </p:extLst>
          </p:nvPr>
        </p:nvGraphicFramePr>
        <p:xfrm>
          <a:off x="7098558" y="1268760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10" imgW="228600" imgH="304560" progId="Equation.DSMT4">
                  <p:embed/>
                </p:oleObj>
              </mc:Choice>
              <mc:Fallback>
                <p:oleObj name="Equation" r:id="rId10" imgW="228600" imgH="304560" progId="Equation.DSMT4">
                  <p:embed/>
                  <p:pic>
                    <p:nvPicPr>
                      <p:cNvPr id="56" name="Objek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8558" y="1268760"/>
                        <a:ext cx="228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Přímá spojnice se šipkou 24"/>
          <p:cNvCxnSpPr>
            <a:stCxn id="4" idx="3"/>
            <a:endCxn id="36" idx="1"/>
          </p:cNvCxnSpPr>
          <p:nvPr/>
        </p:nvCxnSpPr>
        <p:spPr bwMode="auto">
          <a:xfrm>
            <a:off x="2663608" y="3237208"/>
            <a:ext cx="102131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59" name="Objek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235640"/>
              </p:ext>
            </p:extLst>
          </p:nvPr>
        </p:nvGraphicFramePr>
        <p:xfrm>
          <a:off x="5653088" y="282488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12" imgW="241200" imgH="253800" progId="Equation.DSMT4">
                  <p:embed/>
                </p:oleObj>
              </mc:Choice>
              <mc:Fallback>
                <p:oleObj name="Equation" r:id="rId12" imgW="241200" imgH="253800" progId="Equation.DSMT4">
                  <p:embed/>
                  <p:pic>
                    <p:nvPicPr>
                      <p:cNvPr id="59" name="Objek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2824880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ovéPole 59"/>
          <p:cNvSpPr txBox="1"/>
          <p:nvPr/>
        </p:nvSpPr>
        <p:spPr>
          <a:xfrm>
            <a:off x="1259632" y="5661248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Legenda</a:t>
            </a:r>
          </a:p>
        </p:txBody>
      </p:sp>
      <p:cxnSp>
        <p:nvCxnSpPr>
          <p:cNvPr id="61" name="Přímá spojnice se šipkou 60"/>
          <p:cNvCxnSpPr/>
          <p:nvPr/>
        </p:nvCxnSpPr>
        <p:spPr bwMode="auto">
          <a:xfrm>
            <a:off x="1649034" y="6137198"/>
            <a:ext cx="504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2" name="TextovéPole 61"/>
          <p:cNvSpPr txBox="1"/>
          <p:nvPr/>
        </p:nvSpPr>
        <p:spPr>
          <a:xfrm>
            <a:off x="2168754" y="5980948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0" dirty="0"/>
              <a:t>znalosti</a:t>
            </a:r>
          </a:p>
        </p:txBody>
      </p:sp>
      <p:cxnSp>
        <p:nvCxnSpPr>
          <p:cNvPr id="63" name="Přímá spojnice se šipkou 62"/>
          <p:cNvCxnSpPr/>
          <p:nvPr/>
        </p:nvCxnSpPr>
        <p:spPr bwMode="auto">
          <a:xfrm>
            <a:off x="3195255" y="6138000"/>
            <a:ext cx="504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4" name="TextovéPole 63"/>
          <p:cNvSpPr txBox="1"/>
          <p:nvPr/>
        </p:nvSpPr>
        <p:spPr>
          <a:xfrm>
            <a:off x="3795357" y="5979600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0" dirty="0"/>
              <a:t>ostré hodnoty</a:t>
            </a:r>
          </a:p>
        </p:txBody>
      </p:sp>
      <p:cxnSp>
        <p:nvCxnSpPr>
          <p:cNvPr id="65" name="Přímá spojnice se šipkou 64"/>
          <p:cNvCxnSpPr/>
          <p:nvPr/>
        </p:nvCxnSpPr>
        <p:spPr bwMode="auto">
          <a:xfrm>
            <a:off x="5325914" y="6138000"/>
            <a:ext cx="504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6" name="TextovéPole 65"/>
          <p:cNvSpPr txBox="1"/>
          <p:nvPr/>
        </p:nvSpPr>
        <p:spPr>
          <a:xfrm>
            <a:off x="5926016" y="5979600"/>
            <a:ext cx="14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0" dirty="0"/>
              <a:t>fuzzy hodnoty</a:t>
            </a:r>
          </a:p>
        </p:txBody>
      </p:sp>
      <p:sp>
        <p:nvSpPr>
          <p:cNvPr id="67" name="Obdélník 66"/>
          <p:cNvSpPr/>
          <p:nvPr/>
        </p:nvSpPr>
        <p:spPr bwMode="auto">
          <a:xfrm>
            <a:off x="1259632" y="5661248"/>
            <a:ext cx="6405454" cy="79208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6" name="Přímá spojnice se šipkou 5"/>
          <p:cNvCxnSpPr/>
          <p:nvPr/>
        </p:nvCxnSpPr>
        <p:spPr bwMode="auto">
          <a:xfrm flipH="1">
            <a:off x="2627784" y="1556792"/>
            <a:ext cx="43039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ovéPole 44"/>
          <p:cNvSpPr txBox="1"/>
          <p:nvPr/>
        </p:nvSpPr>
        <p:spPr>
          <a:xfrm>
            <a:off x="3171758" y="1413726"/>
            <a:ext cx="1688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0" dirty="0"/>
              <a:t>aktuální hodnoty na vstupech</a:t>
            </a:r>
          </a:p>
        </p:txBody>
      </p:sp>
    </p:spTree>
    <p:extLst>
      <p:ext uri="{BB962C8B-B14F-4D97-AF65-F5344CB8AC3E}">
        <p14:creationId xmlns:p14="http://schemas.microsoft.com/office/powerpoint/2010/main" val="10717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Tvorba FLS typu Mamdani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40801" y="1116000"/>
            <a:ext cx="533819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definice jazykových proměnných pro vstupy i výstup FLS</a:t>
            </a:r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482400" y="159084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640800" y="1791866"/>
            <a:ext cx="170076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definice pravidel</a:t>
            </a:r>
          </a:p>
        </p:txBody>
      </p:sp>
      <p:sp>
        <p:nvSpPr>
          <p:cNvPr id="35" name="Zaoblený obdélník 34"/>
          <p:cNvSpPr/>
          <p:nvPr/>
        </p:nvSpPr>
        <p:spPr bwMode="auto">
          <a:xfrm>
            <a:off x="482400" y="192703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40800" y="1465734"/>
            <a:ext cx="417646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nastavení FLS (log. spojky, inference, …)</a:t>
            </a:r>
          </a:p>
        </p:txBody>
      </p:sp>
      <p:sp>
        <p:nvSpPr>
          <p:cNvPr id="15" name="Zaoblený obdélník 14"/>
          <p:cNvSpPr/>
          <p:nvPr/>
        </p:nvSpPr>
        <p:spPr bwMode="auto">
          <a:xfrm>
            <a:off x="482400" y="125280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Pravá složená závorka 1"/>
          <p:cNvSpPr/>
          <p:nvPr/>
        </p:nvSpPr>
        <p:spPr bwMode="auto">
          <a:xfrm>
            <a:off x="5904494" y="1117714"/>
            <a:ext cx="216025" cy="611882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6357369" y="1278927"/>
            <a:ext cx="170076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báze dat</a:t>
            </a: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6352163" y="1745580"/>
            <a:ext cx="170076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báze pravidel</a:t>
            </a:r>
          </a:p>
        </p:txBody>
      </p:sp>
      <p:sp>
        <p:nvSpPr>
          <p:cNvPr id="44" name="Pravá složená závorka 43"/>
          <p:cNvSpPr/>
          <p:nvPr/>
        </p:nvSpPr>
        <p:spPr bwMode="auto">
          <a:xfrm>
            <a:off x="5917592" y="1799635"/>
            <a:ext cx="216000" cy="305941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145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 animBg="1"/>
      <p:bldP spid="14" grpId="0"/>
      <p:bldP spid="2" grpId="0" animBg="1"/>
      <p:bldP spid="39" grpId="0"/>
      <p:bldP spid="42" grpId="0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Definice jazykových proměnných 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40800" y="1117120"/>
            <a:ext cx="66693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pro vstupy i výstup FLS nejprve vytvořeny jazykové proměnné</a:t>
            </a:r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640800" y="2159750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univerzum proměnných vyplývá z reality</a:t>
            </a:r>
          </a:p>
        </p:txBody>
      </p:sp>
      <p:sp>
        <p:nvSpPr>
          <p:cNvPr id="35" name="Zaoblený obdélník 34"/>
          <p:cNvSpPr/>
          <p:nvPr/>
        </p:nvSpPr>
        <p:spPr bwMode="auto">
          <a:xfrm>
            <a:off x="482400" y="229491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40800" y="2901316"/>
            <a:ext cx="813269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pro jednotlivé proměnné zvoleny vhodné výrazy popisující stav veličiny</a:t>
            </a:r>
          </a:p>
        </p:txBody>
      </p:sp>
      <p:sp>
        <p:nvSpPr>
          <p:cNvPr id="15" name="Zaoblený obdélník 14"/>
          <p:cNvSpPr/>
          <p:nvPr/>
        </p:nvSpPr>
        <p:spPr bwMode="auto">
          <a:xfrm>
            <a:off x="482400" y="303648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8" name="Rectangle 14"/>
          <p:cNvSpPr>
            <a:spLocks noChangeArrowheads="1"/>
          </p:cNvSpPr>
          <p:nvPr/>
        </p:nvSpPr>
        <p:spPr bwMode="auto">
          <a:xfrm>
            <a:off x="1188000" y="1447408"/>
            <a:ext cx="922867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vstupy:</a:t>
            </a:r>
          </a:p>
        </p:txBody>
      </p:sp>
      <p:sp>
        <p:nvSpPr>
          <p:cNvPr id="59" name="Zaoblený obdélník 58"/>
          <p:cNvSpPr/>
          <p:nvPr/>
        </p:nvSpPr>
        <p:spPr bwMode="auto">
          <a:xfrm>
            <a:off x="1029600" y="155371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1188000" y="1762592"/>
            <a:ext cx="113889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výstup:</a:t>
            </a:r>
          </a:p>
        </p:txBody>
      </p:sp>
      <p:sp>
        <p:nvSpPr>
          <p:cNvPr id="61" name="Zaoblený obdélník 60"/>
          <p:cNvSpPr/>
          <p:nvPr/>
        </p:nvSpPr>
        <p:spPr bwMode="auto">
          <a:xfrm>
            <a:off x="1029600" y="186890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461801"/>
              </p:ext>
            </p:extLst>
          </p:nvPr>
        </p:nvGraphicFramePr>
        <p:xfrm>
          <a:off x="2005608" y="1478056"/>
          <a:ext cx="838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4" imgW="838080" imgH="317160" progId="Equation.DSMT4">
                  <p:embed/>
                </p:oleObj>
              </mc:Choice>
              <mc:Fallback>
                <p:oleObj name="Equation" r:id="rId4" imgW="838080" imgH="317160" progId="Equation.DSMT4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5608" y="1478056"/>
                        <a:ext cx="8382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k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77818"/>
              </p:ext>
            </p:extLst>
          </p:nvPr>
        </p:nvGraphicFramePr>
        <p:xfrm>
          <a:off x="1999445" y="1805081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6" imgW="215640" imgH="304560" progId="Equation.DSMT4">
                  <p:embed/>
                </p:oleObj>
              </mc:Choice>
              <mc:Fallback>
                <p:oleObj name="Equation" r:id="rId6" imgW="215640" imgH="304560" progId="Equation.DSMT4">
                  <p:embed/>
                  <p:pic>
                    <p:nvPicPr>
                      <p:cNvPr id="62" name="Objekt 6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99445" y="1805081"/>
                        <a:ext cx="215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40800" y="2447782"/>
            <a:ext cx="66693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i="1" dirty="0"/>
              <a:t>např. pro vstup </a:t>
            </a:r>
            <a:r>
              <a:rPr lang="cs-CZ" altLang="cs-CZ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cs-CZ" altLang="cs-CZ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cs-CZ" altLang="cs-CZ" b="0" i="1" dirty="0"/>
              <a:t> použit teploměr měřící v rozsahu 0 °C – 200 °C </a:t>
            </a:r>
            <a:r>
              <a:rPr lang="en-US" altLang="cs-CZ" b="0" i="1" dirty="0"/>
              <a:t>=&gt;</a:t>
            </a:r>
            <a:endParaRPr lang="cs-CZ" altLang="cs-CZ" b="0" i="1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87060"/>
              </p:ext>
            </p:extLst>
          </p:nvPr>
        </p:nvGraphicFramePr>
        <p:xfrm>
          <a:off x="6917093" y="2485882"/>
          <a:ext cx="1079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8" imgW="1079280" imgH="304560" progId="Equation.DSMT4">
                  <p:embed/>
                </p:oleObj>
              </mc:Choice>
              <mc:Fallback>
                <p:oleObj name="Equation" r:id="rId8" imgW="1079280" imgH="304560" progId="Equation.DSMT4">
                  <p:embed/>
                  <p:pic>
                    <p:nvPicPr>
                      <p:cNvPr id="4" name="Objekt 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17093" y="2485882"/>
                        <a:ext cx="1079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40800" y="3173270"/>
            <a:ext cx="530116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i="1" dirty="0"/>
              <a:t>pro teplotu např. „malá“, „střední“, „velká“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640800" y="3562835"/>
            <a:ext cx="813269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pro zvolené výrazy nadefinován jejich význam pomocí funkcí příslušnosti</a:t>
            </a:r>
          </a:p>
        </p:txBody>
      </p:sp>
      <p:sp>
        <p:nvSpPr>
          <p:cNvPr id="47" name="Zaoblený obdélník 46"/>
          <p:cNvSpPr/>
          <p:nvPr/>
        </p:nvSpPr>
        <p:spPr bwMode="auto">
          <a:xfrm>
            <a:off x="482400" y="369800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108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14" grpId="0"/>
      <p:bldP spid="15" grpId="0" animBg="1"/>
      <p:bldP spid="58" grpId="0"/>
      <p:bldP spid="59" grpId="0" animBg="1"/>
      <p:bldP spid="60" grpId="0"/>
      <p:bldP spid="61" grpId="0" animBg="1"/>
      <p:bldP spid="36" grpId="0"/>
      <p:bldP spid="37" grpId="0"/>
      <p:bldP spid="40" grpId="0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Zaoblený obdélník 45"/>
          <p:cNvSpPr/>
          <p:nvPr/>
        </p:nvSpPr>
        <p:spPr bwMode="auto">
          <a:xfrm>
            <a:off x="267558" y="2924944"/>
            <a:ext cx="8712968" cy="3168352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6" name="Přímá spojnice 15"/>
          <p:cNvCxnSpPr/>
          <p:nvPr/>
        </p:nvCxnSpPr>
        <p:spPr bwMode="auto">
          <a:xfrm flipV="1">
            <a:off x="3045543" y="5139530"/>
            <a:ext cx="144016" cy="59213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AutoShape 150"/>
          <p:cNvCxnSpPr>
            <a:cxnSpLocks noChangeShapeType="1"/>
          </p:cNvCxnSpPr>
          <p:nvPr/>
        </p:nvCxnSpPr>
        <p:spPr bwMode="auto">
          <a:xfrm>
            <a:off x="1957389" y="5733255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Přímá spojnice 11"/>
          <p:cNvCxnSpPr/>
          <p:nvPr/>
        </p:nvCxnSpPr>
        <p:spPr bwMode="auto">
          <a:xfrm>
            <a:off x="2174243" y="5731669"/>
            <a:ext cx="2952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Přímá spojnice 4"/>
          <p:cNvCxnSpPr/>
          <p:nvPr/>
        </p:nvCxnSpPr>
        <p:spPr bwMode="auto">
          <a:xfrm flipH="1">
            <a:off x="1944876" y="5139530"/>
            <a:ext cx="262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Přímá spojnice 6"/>
          <p:cNvCxnSpPr/>
          <p:nvPr/>
        </p:nvCxnSpPr>
        <p:spPr bwMode="auto">
          <a:xfrm>
            <a:off x="2195736" y="5139530"/>
            <a:ext cx="273743" cy="5984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Přímá spojnice 8"/>
          <p:cNvCxnSpPr/>
          <p:nvPr/>
        </p:nvCxnSpPr>
        <p:spPr bwMode="auto">
          <a:xfrm>
            <a:off x="2469479" y="5738018"/>
            <a:ext cx="756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Definice pravidel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38992" y="1117120"/>
            <a:ext cx="66693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pravidlo obecně popsáno jako:</a:t>
            </a:r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481619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63503"/>
              </p:ext>
            </p:extLst>
          </p:nvPr>
        </p:nvGraphicFramePr>
        <p:xfrm>
          <a:off x="2339752" y="1443123"/>
          <a:ext cx="4216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4" imgW="4216320" imgH="355320" progId="Equation.DSMT4">
                  <p:embed/>
                </p:oleObj>
              </mc:Choice>
              <mc:Fallback>
                <p:oleObj name="Equation" r:id="rId4" imgW="4216320" imgH="355320" progId="Equation.DSMT4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9752" y="1443123"/>
                        <a:ext cx="42164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k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412887"/>
              </p:ext>
            </p:extLst>
          </p:nvPr>
        </p:nvGraphicFramePr>
        <p:xfrm>
          <a:off x="8093145" y="2051044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6" imgW="253800" imgH="317160" progId="Equation.DSMT4">
                  <p:embed/>
                </p:oleObj>
              </mc:Choice>
              <mc:Fallback>
                <p:oleObj name="Equation" r:id="rId6" imgW="253800" imgH="317160" progId="Equation.DSMT4">
                  <p:embed/>
                  <p:pic>
                    <p:nvPicPr>
                      <p:cNvPr id="38" name="Objek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145" y="2051044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Obdélník 9"/>
          <p:cNvSpPr>
            <a:spLocks noChangeArrowheads="1"/>
          </p:cNvSpPr>
          <p:nvPr/>
        </p:nvSpPr>
        <p:spPr bwMode="auto">
          <a:xfrm>
            <a:off x="640800" y="1784248"/>
            <a:ext cx="5725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+mj-lt"/>
                <a:cs typeface="Times New Roman" panose="02020603050405020304" pitchFamily="18" charset="0"/>
              </a:rPr>
              <a:t>kde:</a:t>
            </a:r>
          </a:p>
        </p:txBody>
      </p:sp>
      <p:sp>
        <p:nvSpPr>
          <p:cNvPr id="41" name="Obdélník 9"/>
          <p:cNvSpPr>
            <a:spLocks noChangeArrowheads="1"/>
          </p:cNvSpPr>
          <p:nvPr/>
        </p:nvSpPr>
        <p:spPr bwMode="auto">
          <a:xfrm>
            <a:off x="1496984" y="2015226"/>
            <a:ext cx="67698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+mj-lt"/>
                <a:cs typeface="Times New Roman" panose="02020603050405020304" pitchFamily="18" charset="0"/>
              </a:rPr>
              <a:t>je fuzzy množina odpovídající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cs-CZ" altLang="cs-CZ" sz="1600" b="0" dirty="0">
                <a:latin typeface="+mj-lt"/>
                <a:cs typeface="Times New Roman" panose="02020603050405020304" pitchFamily="18" charset="0"/>
              </a:rPr>
              <a:t>-</a:t>
            </a:r>
            <a:r>
              <a:rPr lang="cs-CZ" altLang="cs-CZ" sz="1600" b="0" dirty="0" err="1">
                <a:latin typeface="+mj-lt"/>
                <a:cs typeface="Times New Roman" panose="02020603050405020304" pitchFamily="18" charset="0"/>
              </a:rPr>
              <a:t>tému</a:t>
            </a:r>
            <a:r>
              <a:rPr lang="cs-CZ" altLang="cs-CZ" sz="1600" b="0" dirty="0">
                <a:latin typeface="+mj-lt"/>
                <a:cs typeface="Times New Roman" panose="02020603050405020304" pitchFamily="18" charset="0"/>
              </a:rPr>
              <a:t> termu vstupní jazykové proměnné</a:t>
            </a:r>
          </a:p>
        </p:txBody>
      </p:sp>
      <p:graphicFrame>
        <p:nvGraphicFramePr>
          <p:cNvPr id="42" name="Objek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830593"/>
              </p:ext>
            </p:extLst>
          </p:nvPr>
        </p:nvGraphicFramePr>
        <p:xfrm>
          <a:off x="1115616" y="2011627"/>
          <a:ext cx="317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8" imgW="317160" imgH="355320" progId="Equation.DSMT4">
                  <p:embed/>
                </p:oleObj>
              </mc:Choice>
              <mc:Fallback>
                <p:oleObj name="Equation" r:id="rId8" imgW="317160" imgH="355320" progId="Equation.DSMT4">
                  <p:embed/>
                  <p:pic>
                    <p:nvPicPr>
                      <p:cNvPr id="42" name="Objekt 4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5616" y="2011627"/>
                        <a:ext cx="3175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k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547167"/>
              </p:ext>
            </p:extLst>
          </p:nvPr>
        </p:nvGraphicFramePr>
        <p:xfrm>
          <a:off x="8247505" y="2372099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10" imgW="215640" imgH="304560" progId="Equation.DSMT4">
                  <p:embed/>
                </p:oleObj>
              </mc:Choice>
              <mc:Fallback>
                <p:oleObj name="Equation" r:id="rId10" imgW="215640" imgH="304560" progId="Equation.DSMT4">
                  <p:embed/>
                  <p:pic>
                    <p:nvPicPr>
                      <p:cNvPr id="43" name="Objek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7505" y="2372099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Obdélník 9"/>
          <p:cNvSpPr>
            <a:spLocks noChangeArrowheads="1"/>
          </p:cNvSpPr>
          <p:nvPr/>
        </p:nvSpPr>
        <p:spPr bwMode="auto">
          <a:xfrm>
            <a:off x="1518312" y="2330358"/>
            <a:ext cx="68483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+mj-lt"/>
                <a:cs typeface="Times New Roman" panose="02020603050405020304" pitchFamily="18" charset="0"/>
              </a:rPr>
              <a:t>je fuzzy množina odpovídající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cs-CZ" altLang="cs-CZ" sz="1600" b="0" dirty="0">
                <a:latin typeface="+mj-lt"/>
                <a:cs typeface="Times New Roman" panose="02020603050405020304" pitchFamily="18" charset="0"/>
              </a:rPr>
              <a:t>-</a:t>
            </a:r>
            <a:r>
              <a:rPr lang="cs-CZ" altLang="cs-CZ" sz="1600" b="0" dirty="0" err="1">
                <a:latin typeface="+mj-lt"/>
                <a:cs typeface="Times New Roman" panose="02020603050405020304" pitchFamily="18" charset="0"/>
              </a:rPr>
              <a:t>tému</a:t>
            </a:r>
            <a:r>
              <a:rPr lang="cs-CZ" altLang="cs-CZ" sz="1600" b="0" dirty="0">
                <a:latin typeface="+mj-lt"/>
                <a:cs typeface="Times New Roman" panose="02020603050405020304" pitchFamily="18" charset="0"/>
              </a:rPr>
              <a:t> termu výstupní jazykové proměnné</a:t>
            </a:r>
          </a:p>
        </p:txBody>
      </p:sp>
      <p:graphicFrame>
        <p:nvGraphicFramePr>
          <p:cNvPr id="45" name="Objek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093448"/>
              </p:ext>
            </p:extLst>
          </p:nvPr>
        </p:nvGraphicFramePr>
        <p:xfrm>
          <a:off x="1156143" y="2391803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12" imgW="279360" imgH="279360" progId="Equation.DSMT4">
                  <p:embed/>
                </p:oleObj>
              </mc:Choice>
              <mc:Fallback>
                <p:oleObj name="Equation" r:id="rId12" imgW="279360" imgH="279360" progId="Equation.DSMT4">
                  <p:embed/>
                  <p:pic>
                    <p:nvPicPr>
                      <p:cNvPr id="45" name="Objekt 4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56143" y="2391803"/>
                        <a:ext cx="279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Obdélník 9"/>
          <p:cNvSpPr>
            <a:spLocks noChangeArrowheads="1"/>
          </p:cNvSpPr>
          <p:nvPr/>
        </p:nvSpPr>
        <p:spPr bwMode="auto">
          <a:xfrm>
            <a:off x="444716" y="3430474"/>
            <a:ext cx="2497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+mj-lt"/>
                <a:cs typeface="Times New Roman" panose="02020603050405020304" pitchFamily="18" charset="0"/>
              </a:rPr>
              <a:t>Dány </a:t>
            </a:r>
            <a:r>
              <a:rPr lang="cs-CZ" altLang="cs-CZ" sz="1600" b="0" dirty="0">
                <a:cs typeface="Times New Roman" panose="02020603050405020304" pitchFamily="18" charset="0"/>
              </a:rPr>
              <a:t>jazykové proměnné</a:t>
            </a:r>
            <a:endParaRPr lang="cs-CZ" altLang="cs-CZ" sz="1600" b="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4" name="Obdélník 2"/>
          <p:cNvSpPr>
            <a:spLocks noChangeArrowheads="1"/>
          </p:cNvSpPr>
          <p:nvPr/>
        </p:nvSpPr>
        <p:spPr bwMode="auto">
          <a:xfrm>
            <a:off x="349337" y="3031435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65" name="Objek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55915"/>
              </p:ext>
            </p:extLst>
          </p:nvPr>
        </p:nvGraphicFramePr>
        <p:xfrm>
          <a:off x="2987782" y="3903588"/>
          <a:ext cx="3657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14" imgW="3657600" imgH="317160" progId="Equation.DSMT4">
                  <p:embed/>
                </p:oleObj>
              </mc:Choice>
              <mc:Fallback>
                <p:oleObj name="Equation" r:id="rId14" imgW="3657600" imgH="317160" progId="Equation.DSMT4">
                  <p:embed/>
                  <p:pic>
                    <p:nvPicPr>
                      <p:cNvPr id="65" name="Objekt 6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87782" y="3903588"/>
                        <a:ext cx="3657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Text Box 216"/>
          <p:cNvSpPr txBox="1">
            <a:spLocks noChangeArrowheads="1"/>
          </p:cNvSpPr>
          <p:nvPr/>
        </p:nvSpPr>
        <p:spPr bwMode="auto">
          <a:xfrm>
            <a:off x="1475656" y="4764638"/>
            <a:ext cx="611188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92" name="Text Box 152"/>
          <p:cNvSpPr txBox="1">
            <a:spLocks noChangeArrowheads="1"/>
          </p:cNvSpPr>
          <p:nvPr/>
        </p:nvSpPr>
        <p:spPr bwMode="auto">
          <a:xfrm>
            <a:off x="3491880" y="5787602"/>
            <a:ext cx="32459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3" name="Text Box 155"/>
          <p:cNvSpPr txBox="1">
            <a:spLocks noChangeArrowheads="1"/>
          </p:cNvSpPr>
          <p:nvPr/>
        </p:nvSpPr>
        <p:spPr bwMode="auto">
          <a:xfrm>
            <a:off x="1785271" y="5052542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94" name="Text Box 157"/>
          <p:cNvSpPr txBox="1">
            <a:spLocks noChangeArrowheads="1"/>
          </p:cNvSpPr>
          <p:nvPr/>
        </p:nvSpPr>
        <p:spPr bwMode="auto">
          <a:xfrm>
            <a:off x="1797971" y="5625307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95" name="AutoShape 151"/>
          <p:cNvCxnSpPr>
            <a:cxnSpLocks noChangeShapeType="1"/>
          </p:cNvCxnSpPr>
          <p:nvPr/>
        </p:nvCxnSpPr>
        <p:spPr bwMode="auto">
          <a:xfrm flipV="1">
            <a:off x="1947863" y="4941255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Freeform 226"/>
          <p:cNvSpPr>
            <a:spLocks/>
          </p:cNvSpPr>
          <p:nvPr/>
        </p:nvSpPr>
        <p:spPr bwMode="auto">
          <a:xfrm>
            <a:off x="1947197" y="5139530"/>
            <a:ext cx="1374775" cy="598488"/>
          </a:xfrm>
          <a:custGeom>
            <a:avLst/>
            <a:gdLst>
              <a:gd name="T0" fmla="*/ 0 w 3485"/>
              <a:gd name="T1" fmla="*/ 2147483647 h 942"/>
              <a:gd name="T2" fmla="*/ 2147483647 w 3485"/>
              <a:gd name="T3" fmla="*/ 2147483647 h 942"/>
              <a:gd name="T4" fmla="*/ 2147483647 w 3485"/>
              <a:gd name="T5" fmla="*/ 0 h 942"/>
              <a:gd name="T6" fmla="*/ 2147483647 w 3485"/>
              <a:gd name="T7" fmla="*/ 0 h 942"/>
              <a:gd name="T8" fmla="*/ 2147483647 w 3485"/>
              <a:gd name="T9" fmla="*/ 2147483647 h 942"/>
              <a:gd name="T10" fmla="*/ 2147483647 w 3485"/>
              <a:gd name="T11" fmla="*/ 2147483647 h 9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85" h="942">
                <a:moveTo>
                  <a:pt x="0" y="942"/>
                </a:moveTo>
                <a:lnTo>
                  <a:pt x="577" y="942"/>
                </a:lnTo>
                <a:lnTo>
                  <a:pt x="1028" y="0"/>
                </a:lnTo>
                <a:lnTo>
                  <a:pt x="2241" y="0"/>
                </a:lnTo>
                <a:lnTo>
                  <a:pt x="3187" y="940"/>
                </a:lnTo>
                <a:lnTo>
                  <a:pt x="3485" y="94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cxnSp>
        <p:nvCxnSpPr>
          <p:cNvPr id="18" name="Přímá spojnice 17"/>
          <p:cNvCxnSpPr/>
          <p:nvPr/>
        </p:nvCxnSpPr>
        <p:spPr bwMode="auto">
          <a:xfrm>
            <a:off x="3180033" y="5139530"/>
            <a:ext cx="13241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Text Box 216"/>
          <p:cNvSpPr txBox="1">
            <a:spLocks noChangeArrowheads="1"/>
          </p:cNvSpPr>
          <p:nvPr/>
        </p:nvSpPr>
        <p:spPr bwMode="auto">
          <a:xfrm>
            <a:off x="2037431" y="4802762"/>
            <a:ext cx="263102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17" name="Text Box 216"/>
          <p:cNvSpPr txBox="1">
            <a:spLocks noChangeArrowheads="1"/>
          </p:cNvSpPr>
          <p:nvPr/>
        </p:nvSpPr>
        <p:spPr bwMode="auto">
          <a:xfrm>
            <a:off x="2493073" y="4802762"/>
            <a:ext cx="263102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18" name="Text Box 216"/>
          <p:cNvSpPr txBox="1">
            <a:spLocks noChangeArrowheads="1"/>
          </p:cNvSpPr>
          <p:nvPr/>
        </p:nvSpPr>
        <p:spPr bwMode="auto">
          <a:xfrm>
            <a:off x="3171402" y="4802762"/>
            <a:ext cx="263102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02" name="Přímá spojnice 101"/>
          <p:cNvCxnSpPr/>
          <p:nvPr/>
        </p:nvCxnSpPr>
        <p:spPr bwMode="auto">
          <a:xfrm flipV="1">
            <a:off x="1958504" y="5139801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Přímá spojnice 118"/>
          <p:cNvCxnSpPr/>
          <p:nvPr/>
        </p:nvCxnSpPr>
        <p:spPr bwMode="auto">
          <a:xfrm flipV="1">
            <a:off x="5369052" y="5158904"/>
            <a:ext cx="144016" cy="59213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AutoShape 150"/>
          <p:cNvCxnSpPr>
            <a:cxnSpLocks noChangeShapeType="1"/>
          </p:cNvCxnSpPr>
          <p:nvPr/>
        </p:nvCxnSpPr>
        <p:spPr bwMode="auto">
          <a:xfrm>
            <a:off x="4280898" y="5752629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Přímá spojnice 120"/>
          <p:cNvCxnSpPr/>
          <p:nvPr/>
        </p:nvCxnSpPr>
        <p:spPr bwMode="auto">
          <a:xfrm>
            <a:off x="4497752" y="5751043"/>
            <a:ext cx="2952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Přímá spojnice 121"/>
          <p:cNvCxnSpPr/>
          <p:nvPr/>
        </p:nvCxnSpPr>
        <p:spPr bwMode="auto">
          <a:xfrm flipH="1">
            <a:off x="4268385" y="5158904"/>
            <a:ext cx="262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Přímá spojnice 122"/>
          <p:cNvCxnSpPr/>
          <p:nvPr/>
        </p:nvCxnSpPr>
        <p:spPr bwMode="auto">
          <a:xfrm>
            <a:off x="4519245" y="5158904"/>
            <a:ext cx="273743" cy="5984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Přímá spojnice 123"/>
          <p:cNvCxnSpPr/>
          <p:nvPr/>
        </p:nvCxnSpPr>
        <p:spPr bwMode="auto">
          <a:xfrm>
            <a:off x="4792988" y="5757392"/>
            <a:ext cx="756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Text Box 216"/>
          <p:cNvSpPr txBox="1">
            <a:spLocks noChangeArrowheads="1"/>
          </p:cNvSpPr>
          <p:nvPr/>
        </p:nvSpPr>
        <p:spPr bwMode="auto">
          <a:xfrm>
            <a:off x="3799165" y="4784012"/>
            <a:ext cx="611188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126" name="Text Box 152"/>
          <p:cNvSpPr txBox="1">
            <a:spLocks noChangeArrowheads="1"/>
          </p:cNvSpPr>
          <p:nvPr/>
        </p:nvSpPr>
        <p:spPr bwMode="auto">
          <a:xfrm>
            <a:off x="5831586" y="5806976"/>
            <a:ext cx="32459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7" name="Text Box 155"/>
          <p:cNvSpPr txBox="1">
            <a:spLocks noChangeArrowheads="1"/>
          </p:cNvSpPr>
          <p:nvPr/>
        </p:nvSpPr>
        <p:spPr bwMode="auto">
          <a:xfrm>
            <a:off x="4108780" y="5071916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128" name="Text Box 157"/>
          <p:cNvSpPr txBox="1">
            <a:spLocks noChangeArrowheads="1"/>
          </p:cNvSpPr>
          <p:nvPr/>
        </p:nvSpPr>
        <p:spPr bwMode="auto">
          <a:xfrm>
            <a:off x="4121480" y="5644681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129" name="AutoShape 151"/>
          <p:cNvCxnSpPr>
            <a:cxnSpLocks noChangeShapeType="1"/>
          </p:cNvCxnSpPr>
          <p:nvPr/>
        </p:nvCxnSpPr>
        <p:spPr bwMode="auto">
          <a:xfrm flipV="1">
            <a:off x="4271372" y="4960629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" name="Freeform 226"/>
          <p:cNvSpPr>
            <a:spLocks/>
          </p:cNvSpPr>
          <p:nvPr/>
        </p:nvSpPr>
        <p:spPr bwMode="auto">
          <a:xfrm>
            <a:off x="4270706" y="5158904"/>
            <a:ext cx="1374775" cy="598488"/>
          </a:xfrm>
          <a:custGeom>
            <a:avLst/>
            <a:gdLst>
              <a:gd name="T0" fmla="*/ 0 w 3485"/>
              <a:gd name="T1" fmla="*/ 2147483647 h 942"/>
              <a:gd name="T2" fmla="*/ 2147483647 w 3485"/>
              <a:gd name="T3" fmla="*/ 2147483647 h 942"/>
              <a:gd name="T4" fmla="*/ 2147483647 w 3485"/>
              <a:gd name="T5" fmla="*/ 0 h 942"/>
              <a:gd name="T6" fmla="*/ 2147483647 w 3485"/>
              <a:gd name="T7" fmla="*/ 0 h 942"/>
              <a:gd name="T8" fmla="*/ 2147483647 w 3485"/>
              <a:gd name="T9" fmla="*/ 2147483647 h 942"/>
              <a:gd name="T10" fmla="*/ 2147483647 w 3485"/>
              <a:gd name="T11" fmla="*/ 2147483647 h 9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85" h="942">
                <a:moveTo>
                  <a:pt x="0" y="942"/>
                </a:moveTo>
                <a:lnTo>
                  <a:pt x="577" y="942"/>
                </a:lnTo>
                <a:lnTo>
                  <a:pt x="1028" y="0"/>
                </a:lnTo>
                <a:lnTo>
                  <a:pt x="2241" y="0"/>
                </a:lnTo>
                <a:lnTo>
                  <a:pt x="3187" y="940"/>
                </a:lnTo>
                <a:lnTo>
                  <a:pt x="3485" y="94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cxnSp>
        <p:nvCxnSpPr>
          <p:cNvPr id="131" name="Přímá spojnice 130"/>
          <p:cNvCxnSpPr/>
          <p:nvPr/>
        </p:nvCxnSpPr>
        <p:spPr bwMode="auto">
          <a:xfrm>
            <a:off x="5503542" y="5158904"/>
            <a:ext cx="13241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 Box 216"/>
          <p:cNvSpPr txBox="1">
            <a:spLocks noChangeArrowheads="1"/>
          </p:cNvSpPr>
          <p:nvPr/>
        </p:nvSpPr>
        <p:spPr bwMode="auto">
          <a:xfrm>
            <a:off x="4360940" y="4822136"/>
            <a:ext cx="263102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33" name="Text Box 216"/>
          <p:cNvSpPr txBox="1">
            <a:spLocks noChangeArrowheads="1"/>
          </p:cNvSpPr>
          <p:nvPr/>
        </p:nvSpPr>
        <p:spPr bwMode="auto">
          <a:xfrm>
            <a:off x="4816582" y="4822136"/>
            <a:ext cx="263102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34" name="Text Box 216"/>
          <p:cNvSpPr txBox="1">
            <a:spLocks noChangeArrowheads="1"/>
          </p:cNvSpPr>
          <p:nvPr/>
        </p:nvSpPr>
        <p:spPr bwMode="auto">
          <a:xfrm>
            <a:off x="5494911" y="4822136"/>
            <a:ext cx="263102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35" name="Přímá spojnice 134"/>
          <p:cNvCxnSpPr/>
          <p:nvPr/>
        </p:nvCxnSpPr>
        <p:spPr bwMode="auto">
          <a:xfrm flipV="1">
            <a:off x="4282013" y="5159175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Přímá spojnice 135"/>
          <p:cNvCxnSpPr/>
          <p:nvPr/>
        </p:nvCxnSpPr>
        <p:spPr bwMode="auto">
          <a:xfrm flipV="1">
            <a:off x="7884368" y="5130004"/>
            <a:ext cx="144016" cy="59213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AutoShape 150"/>
          <p:cNvCxnSpPr>
            <a:cxnSpLocks noChangeShapeType="1"/>
          </p:cNvCxnSpPr>
          <p:nvPr/>
        </p:nvCxnSpPr>
        <p:spPr bwMode="auto">
          <a:xfrm>
            <a:off x="6796214" y="5723729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" name="Přímá spojnice 137"/>
          <p:cNvCxnSpPr/>
          <p:nvPr/>
        </p:nvCxnSpPr>
        <p:spPr bwMode="auto">
          <a:xfrm>
            <a:off x="7013068" y="5722143"/>
            <a:ext cx="2952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Přímá spojnice 138"/>
          <p:cNvCxnSpPr/>
          <p:nvPr/>
        </p:nvCxnSpPr>
        <p:spPr bwMode="auto">
          <a:xfrm flipH="1">
            <a:off x="6783701" y="5130004"/>
            <a:ext cx="262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Přímá spojnice 139"/>
          <p:cNvCxnSpPr/>
          <p:nvPr/>
        </p:nvCxnSpPr>
        <p:spPr bwMode="auto">
          <a:xfrm>
            <a:off x="7034561" y="5130004"/>
            <a:ext cx="273743" cy="5984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Přímá spojnice 140"/>
          <p:cNvCxnSpPr/>
          <p:nvPr/>
        </p:nvCxnSpPr>
        <p:spPr bwMode="auto">
          <a:xfrm>
            <a:off x="7308304" y="5728492"/>
            <a:ext cx="756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 Box 216"/>
          <p:cNvSpPr txBox="1">
            <a:spLocks noChangeArrowheads="1"/>
          </p:cNvSpPr>
          <p:nvPr/>
        </p:nvSpPr>
        <p:spPr bwMode="auto">
          <a:xfrm>
            <a:off x="6314481" y="4755112"/>
            <a:ext cx="611188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143" name="Text Box 152"/>
          <p:cNvSpPr txBox="1">
            <a:spLocks noChangeArrowheads="1"/>
          </p:cNvSpPr>
          <p:nvPr/>
        </p:nvSpPr>
        <p:spPr bwMode="auto">
          <a:xfrm>
            <a:off x="8351866" y="5778076"/>
            <a:ext cx="32459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44" name="Text Box 155"/>
          <p:cNvSpPr txBox="1">
            <a:spLocks noChangeArrowheads="1"/>
          </p:cNvSpPr>
          <p:nvPr/>
        </p:nvSpPr>
        <p:spPr bwMode="auto">
          <a:xfrm>
            <a:off x="6624096" y="5043016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145" name="Text Box 157"/>
          <p:cNvSpPr txBox="1">
            <a:spLocks noChangeArrowheads="1"/>
          </p:cNvSpPr>
          <p:nvPr/>
        </p:nvSpPr>
        <p:spPr bwMode="auto">
          <a:xfrm>
            <a:off x="6636796" y="5615781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146" name="AutoShape 151"/>
          <p:cNvCxnSpPr>
            <a:cxnSpLocks noChangeShapeType="1"/>
          </p:cNvCxnSpPr>
          <p:nvPr/>
        </p:nvCxnSpPr>
        <p:spPr bwMode="auto">
          <a:xfrm flipV="1">
            <a:off x="6786688" y="4931729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7" name="Freeform 226"/>
          <p:cNvSpPr>
            <a:spLocks/>
          </p:cNvSpPr>
          <p:nvPr/>
        </p:nvSpPr>
        <p:spPr bwMode="auto">
          <a:xfrm>
            <a:off x="6786022" y="5130004"/>
            <a:ext cx="1374775" cy="598488"/>
          </a:xfrm>
          <a:custGeom>
            <a:avLst/>
            <a:gdLst>
              <a:gd name="T0" fmla="*/ 0 w 3485"/>
              <a:gd name="T1" fmla="*/ 2147483647 h 942"/>
              <a:gd name="T2" fmla="*/ 2147483647 w 3485"/>
              <a:gd name="T3" fmla="*/ 2147483647 h 942"/>
              <a:gd name="T4" fmla="*/ 2147483647 w 3485"/>
              <a:gd name="T5" fmla="*/ 0 h 942"/>
              <a:gd name="T6" fmla="*/ 2147483647 w 3485"/>
              <a:gd name="T7" fmla="*/ 0 h 942"/>
              <a:gd name="T8" fmla="*/ 2147483647 w 3485"/>
              <a:gd name="T9" fmla="*/ 2147483647 h 942"/>
              <a:gd name="T10" fmla="*/ 2147483647 w 3485"/>
              <a:gd name="T11" fmla="*/ 2147483647 h 9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85" h="942">
                <a:moveTo>
                  <a:pt x="0" y="942"/>
                </a:moveTo>
                <a:lnTo>
                  <a:pt x="577" y="942"/>
                </a:lnTo>
                <a:lnTo>
                  <a:pt x="1028" y="0"/>
                </a:lnTo>
                <a:lnTo>
                  <a:pt x="2241" y="0"/>
                </a:lnTo>
                <a:lnTo>
                  <a:pt x="3187" y="940"/>
                </a:lnTo>
                <a:lnTo>
                  <a:pt x="3485" y="94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cxnSp>
        <p:nvCxnSpPr>
          <p:cNvPr id="148" name="Přímá spojnice 147"/>
          <p:cNvCxnSpPr/>
          <p:nvPr/>
        </p:nvCxnSpPr>
        <p:spPr bwMode="auto">
          <a:xfrm>
            <a:off x="8018858" y="5130004"/>
            <a:ext cx="13241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Text Box 216"/>
          <p:cNvSpPr txBox="1">
            <a:spLocks noChangeArrowheads="1"/>
          </p:cNvSpPr>
          <p:nvPr/>
        </p:nvSpPr>
        <p:spPr bwMode="auto">
          <a:xfrm>
            <a:off x="6876256" y="4793236"/>
            <a:ext cx="263102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50" name="Text Box 216"/>
          <p:cNvSpPr txBox="1">
            <a:spLocks noChangeArrowheads="1"/>
          </p:cNvSpPr>
          <p:nvPr/>
        </p:nvSpPr>
        <p:spPr bwMode="auto">
          <a:xfrm>
            <a:off x="7331898" y="4793236"/>
            <a:ext cx="263102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51" name="Text Box 216"/>
          <p:cNvSpPr txBox="1">
            <a:spLocks noChangeArrowheads="1"/>
          </p:cNvSpPr>
          <p:nvPr/>
        </p:nvSpPr>
        <p:spPr bwMode="auto">
          <a:xfrm>
            <a:off x="8010227" y="4793236"/>
            <a:ext cx="263102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52" name="Přímá spojnice 151"/>
          <p:cNvCxnSpPr/>
          <p:nvPr/>
        </p:nvCxnSpPr>
        <p:spPr bwMode="auto">
          <a:xfrm flipV="1">
            <a:off x="6797329" y="5130275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Přímá spojnice se šipkou 21"/>
          <p:cNvCxnSpPr>
            <a:endCxn id="117" idx="0"/>
          </p:cNvCxnSpPr>
          <p:nvPr/>
        </p:nvCxnSpPr>
        <p:spPr bwMode="auto">
          <a:xfrm flipH="1">
            <a:off x="2624624" y="4221088"/>
            <a:ext cx="1676785" cy="5816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4" name="Přímá spojnice se šipkou 153"/>
          <p:cNvCxnSpPr>
            <a:endCxn id="133" idx="0"/>
          </p:cNvCxnSpPr>
          <p:nvPr/>
        </p:nvCxnSpPr>
        <p:spPr bwMode="auto">
          <a:xfrm flipH="1">
            <a:off x="4948133" y="4221088"/>
            <a:ext cx="222855" cy="601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8" name="Přímá spojnice se šipkou 157"/>
          <p:cNvCxnSpPr/>
          <p:nvPr/>
        </p:nvCxnSpPr>
        <p:spPr bwMode="auto">
          <a:xfrm>
            <a:off x="6516216" y="4221088"/>
            <a:ext cx="1440160" cy="601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79" name="Objek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374809"/>
              </p:ext>
            </p:extLst>
          </p:nvPr>
        </p:nvGraphicFramePr>
        <p:xfrm>
          <a:off x="2883853" y="3454448"/>
          <a:ext cx="838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16" imgW="838080" imgH="317160" progId="Equation.DSMT4">
                  <p:embed/>
                </p:oleObj>
              </mc:Choice>
              <mc:Fallback>
                <p:oleObj name="Equation" r:id="rId16" imgW="838080" imgH="317160" progId="Equation.DSMT4">
                  <p:embed/>
                  <p:pic>
                    <p:nvPicPr>
                      <p:cNvPr id="79" name="Objek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853" y="3454448"/>
                        <a:ext cx="838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Obdélník 9"/>
          <p:cNvSpPr>
            <a:spLocks noChangeArrowheads="1"/>
          </p:cNvSpPr>
          <p:nvPr/>
        </p:nvSpPr>
        <p:spPr bwMode="auto">
          <a:xfrm>
            <a:off x="3736190" y="3430800"/>
            <a:ext cx="11304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cs typeface="Times New Roman" panose="02020603050405020304" pitchFamily="18" charset="0"/>
              </a:rPr>
              <a:t>a pravidlo:</a:t>
            </a:r>
          </a:p>
        </p:txBody>
      </p:sp>
    </p:spTree>
    <p:extLst>
      <p:ext uri="{BB962C8B-B14F-4D97-AF65-F5344CB8AC3E}">
        <p14:creationId xmlns:p14="http://schemas.microsoft.com/office/powerpoint/2010/main" val="10368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2" grpId="0"/>
      <p:bldP spid="33" grpId="0" animBg="1"/>
      <p:bldP spid="39" grpId="0"/>
      <p:bldP spid="41" grpId="0"/>
      <p:bldP spid="44" grpId="0"/>
      <p:bldP spid="48" grpId="0"/>
      <p:bldP spid="64" grpId="0"/>
      <p:bldP spid="91" grpId="0"/>
      <p:bldP spid="92" grpId="0"/>
      <p:bldP spid="93" grpId="0"/>
      <p:bldP spid="94" grpId="0"/>
      <p:bldP spid="96" grpId="0" animBg="1"/>
      <p:bldP spid="116" grpId="0"/>
      <p:bldP spid="117" grpId="0"/>
      <p:bldP spid="118" grpId="0"/>
      <p:bldP spid="125" grpId="0"/>
      <p:bldP spid="126" grpId="0"/>
      <p:bldP spid="127" grpId="0"/>
      <p:bldP spid="128" grpId="0"/>
      <p:bldP spid="130" grpId="0" animBg="1"/>
      <p:bldP spid="132" grpId="0"/>
      <p:bldP spid="133" grpId="0"/>
      <p:bldP spid="134" grpId="0"/>
      <p:bldP spid="142" grpId="0"/>
      <p:bldP spid="143" grpId="0"/>
      <p:bldP spid="144" grpId="0"/>
      <p:bldP spid="145" grpId="0"/>
      <p:bldP spid="147" grpId="0" animBg="1"/>
      <p:bldP spid="149" grpId="0"/>
      <p:bldP spid="150" grpId="0"/>
      <p:bldP spid="151" grpId="0"/>
      <p:bldP spid="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Definice pravidel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40800" y="1117120"/>
            <a:ext cx="66693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nutno nadefinovat celou řadu pravidel</a:t>
            </a:r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047209"/>
              </p:ext>
            </p:extLst>
          </p:nvPr>
        </p:nvGraphicFramePr>
        <p:xfrm>
          <a:off x="1901825" y="1797050"/>
          <a:ext cx="5092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4" imgW="5092560" imgH="368280" progId="Equation.DSMT4">
                  <p:embed/>
                </p:oleObj>
              </mc:Choice>
              <mc:Fallback>
                <p:oleObj name="Equation" r:id="rId4" imgW="5092560" imgH="368280" progId="Equation.DSMT4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1825" y="1797050"/>
                        <a:ext cx="50927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k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167443"/>
              </p:ext>
            </p:extLst>
          </p:nvPr>
        </p:nvGraphicFramePr>
        <p:xfrm>
          <a:off x="8273519" y="2317213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6" imgW="253800" imgH="317160" progId="Equation.DSMT4">
                  <p:embed/>
                </p:oleObj>
              </mc:Choice>
              <mc:Fallback>
                <p:oleObj name="Equation" r:id="rId6" imgW="253800" imgH="317160" progId="Equation.DSMT4">
                  <p:embed/>
                  <p:pic>
                    <p:nvPicPr>
                      <p:cNvPr id="38" name="Objek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3519" y="2317213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Obdélník 9"/>
          <p:cNvSpPr>
            <a:spLocks noChangeArrowheads="1"/>
          </p:cNvSpPr>
          <p:nvPr/>
        </p:nvSpPr>
        <p:spPr bwMode="auto">
          <a:xfrm>
            <a:off x="640800" y="1988840"/>
            <a:ext cx="5725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+mj-lt"/>
                <a:cs typeface="Times New Roman" panose="02020603050405020304" pitchFamily="18" charset="0"/>
              </a:rPr>
              <a:t>kde:</a:t>
            </a:r>
          </a:p>
        </p:txBody>
      </p:sp>
      <p:sp>
        <p:nvSpPr>
          <p:cNvPr id="41" name="Obdélník 9"/>
          <p:cNvSpPr>
            <a:spLocks noChangeArrowheads="1"/>
          </p:cNvSpPr>
          <p:nvPr/>
        </p:nvSpPr>
        <p:spPr bwMode="auto">
          <a:xfrm>
            <a:off x="1671549" y="2276872"/>
            <a:ext cx="67457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+mj-lt"/>
                <a:cs typeface="Times New Roman" panose="02020603050405020304" pitchFamily="18" charset="0"/>
              </a:rPr>
              <a:t>je fuzzy množina odpovídající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cs-CZ" altLang="cs-CZ" sz="1600" b="0" dirty="0">
                <a:latin typeface="+mj-lt"/>
                <a:cs typeface="Times New Roman" panose="02020603050405020304" pitchFamily="18" charset="0"/>
              </a:rPr>
              <a:t>-</a:t>
            </a:r>
            <a:r>
              <a:rPr lang="cs-CZ" altLang="cs-CZ" sz="1600" b="0" dirty="0" err="1">
                <a:latin typeface="+mj-lt"/>
                <a:cs typeface="Times New Roman" panose="02020603050405020304" pitchFamily="18" charset="0"/>
              </a:rPr>
              <a:t>tému</a:t>
            </a:r>
            <a:r>
              <a:rPr lang="cs-CZ" altLang="cs-CZ" sz="1600" b="0" dirty="0">
                <a:latin typeface="+mj-lt"/>
                <a:cs typeface="Times New Roman" panose="02020603050405020304" pitchFamily="18" charset="0"/>
              </a:rPr>
              <a:t> termu vstupní jazykové proměnné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+mj-lt"/>
                <a:cs typeface="Times New Roman" panose="02020603050405020304" pitchFamily="18" charset="0"/>
              </a:rPr>
              <a:t>v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cs-CZ" altLang="cs-CZ" sz="1600" b="0" dirty="0">
                <a:latin typeface="+mj-lt"/>
                <a:cs typeface="Times New Roman" panose="02020603050405020304" pitchFamily="18" charset="0"/>
              </a:rPr>
              <a:t>-</a:t>
            </a:r>
            <a:r>
              <a:rPr lang="cs-CZ" altLang="cs-CZ" sz="1600" b="0" dirty="0" err="1">
                <a:latin typeface="+mj-lt"/>
                <a:cs typeface="Times New Roman" panose="02020603050405020304" pitchFamily="18" charset="0"/>
              </a:rPr>
              <a:t>tém</a:t>
            </a:r>
            <a:r>
              <a:rPr lang="cs-CZ" altLang="cs-CZ" sz="1600" b="0" dirty="0">
                <a:latin typeface="+mj-lt"/>
                <a:cs typeface="Times New Roman" panose="02020603050405020304" pitchFamily="18" charset="0"/>
              </a:rPr>
              <a:t> pravidle</a:t>
            </a:r>
          </a:p>
        </p:txBody>
      </p:sp>
      <p:graphicFrame>
        <p:nvGraphicFramePr>
          <p:cNvPr id="42" name="Objek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142625"/>
              </p:ext>
            </p:extLst>
          </p:nvPr>
        </p:nvGraphicFramePr>
        <p:xfrm>
          <a:off x="1116000" y="2303339"/>
          <a:ext cx="508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8" imgW="507960" imgH="368280" progId="Equation.DSMT4">
                  <p:embed/>
                </p:oleObj>
              </mc:Choice>
              <mc:Fallback>
                <p:oleObj name="Equation" r:id="rId8" imgW="507960" imgH="368280" progId="Equation.DSMT4">
                  <p:embed/>
                  <p:pic>
                    <p:nvPicPr>
                      <p:cNvPr id="42" name="Objekt 4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6000" y="2303339"/>
                        <a:ext cx="5080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k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745228"/>
              </p:ext>
            </p:extLst>
          </p:nvPr>
        </p:nvGraphicFramePr>
        <p:xfrm>
          <a:off x="8370204" y="2893277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10" imgW="215640" imgH="304560" progId="Equation.DSMT4">
                  <p:embed/>
                </p:oleObj>
              </mc:Choice>
              <mc:Fallback>
                <p:oleObj name="Equation" r:id="rId10" imgW="215640" imgH="304560" progId="Equation.DSMT4">
                  <p:embed/>
                  <p:pic>
                    <p:nvPicPr>
                      <p:cNvPr id="43" name="Objek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0204" y="2893277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Obdélník 9"/>
          <p:cNvSpPr>
            <a:spLocks noChangeArrowheads="1"/>
          </p:cNvSpPr>
          <p:nvPr/>
        </p:nvSpPr>
        <p:spPr bwMode="auto">
          <a:xfrm>
            <a:off x="1671549" y="2847528"/>
            <a:ext cx="68483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dirty="0">
                <a:latin typeface="+mj-lt"/>
                <a:cs typeface="Times New Roman" panose="02020603050405020304" pitchFamily="18" charset="0"/>
              </a:rPr>
              <a:t>je fuzzy množina odpovídající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cs-CZ" altLang="cs-CZ" sz="1600" b="0" dirty="0">
                <a:latin typeface="+mj-lt"/>
                <a:cs typeface="Times New Roman" panose="02020603050405020304" pitchFamily="18" charset="0"/>
              </a:rPr>
              <a:t>-</a:t>
            </a:r>
            <a:r>
              <a:rPr lang="cs-CZ" altLang="cs-CZ" sz="1600" b="0" dirty="0" err="1">
                <a:latin typeface="+mj-lt"/>
                <a:cs typeface="Times New Roman" panose="02020603050405020304" pitchFamily="18" charset="0"/>
              </a:rPr>
              <a:t>tému</a:t>
            </a:r>
            <a:r>
              <a:rPr lang="cs-CZ" altLang="cs-CZ" sz="1600" b="0" dirty="0">
                <a:latin typeface="+mj-lt"/>
                <a:cs typeface="Times New Roman" panose="02020603050405020304" pitchFamily="18" charset="0"/>
              </a:rPr>
              <a:t> termu výstupní jazykové proměnné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cs-CZ" altLang="cs-CZ" sz="1600" b="0" dirty="0">
                <a:cs typeface="Times New Roman" panose="02020603050405020304" pitchFamily="18" charset="0"/>
              </a:rPr>
              <a:t>v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cs-CZ" altLang="cs-CZ" sz="1600" b="0" dirty="0">
                <a:cs typeface="Times New Roman" panose="02020603050405020304" pitchFamily="18" charset="0"/>
              </a:rPr>
              <a:t>-</a:t>
            </a:r>
            <a:r>
              <a:rPr lang="cs-CZ" altLang="cs-CZ" sz="1600" b="0" dirty="0" err="1">
                <a:cs typeface="Times New Roman" panose="02020603050405020304" pitchFamily="18" charset="0"/>
              </a:rPr>
              <a:t>tém</a:t>
            </a:r>
            <a:r>
              <a:rPr lang="cs-CZ" altLang="cs-CZ" sz="1600" b="0" dirty="0">
                <a:cs typeface="Times New Roman" panose="02020603050405020304" pitchFamily="18" charset="0"/>
              </a:rPr>
              <a:t> pravidle</a:t>
            </a:r>
          </a:p>
        </p:txBody>
      </p:sp>
      <p:graphicFrame>
        <p:nvGraphicFramePr>
          <p:cNvPr id="45" name="Objek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455396"/>
              </p:ext>
            </p:extLst>
          </p:nvPr>
        </p:nvGraphicFramePr>
        <p:xfrm>
          <a:off x="1103148" y="2870907"/>
          <a:ext cx="469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12" imgW="469800" imgH="330120" progId="Equation.DSMT4">
                  <p:embed/>
                </p:oleObj>
              </mc:Choice>
              <mc:Fallback>
                <p:oleObj name="Equation" r:id="rId12" imgW="469800" imgH="330120" progId="Equation.DSMT4">
                  <p:embed/>
                  <p:pic>
                    <p:nvPicPr>
                      <p:cNvPr id="45" name="Objekt 4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03148" y="2870907"/>
                        <a:ext cx="469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14"/>
          <p:cNvSpPr>
            <a:spLocks noChangeArrowheads="1"/>
          </p:cNvSpPr>
          <p:nvPr/>
        </p:nvSpPr>
        <p:spPr bwMode="auto">
          <a:xfrm>
            <a:off x="640800" y="1412776"/>
            <a:ext cx="66693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i="1" dirty="0"/>
              <a:t>k</a:t>
            </a:r>
            <a:r>
              <a:rPr lang="cs-CZ" altLang="cs-CZ" b="0" dirty="0"/>
              <a:t>-té pravidlo popsáno vztahem</a:t>
            </a:r>
          </a:p>
        </p:txBody>
      </p:sp>
      <p:sp>
        <p:nvSpPr>
          <p:cNvPr id="80" name="Zaoblený obdélník 79"/>
          <p:cNvSpPr/>
          <p:nvPr/>
        </p:nvSpPr>
        <p:spPr bwMode="auto">
          <a:xfrm>
            <a:off x="482400" y="154794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1" name="Zaoblený obdélník 80"/>
          <p:cNvSpPr/>
          <p:nvPr/>
        </p:nvSpPr>
        <p:spPr bwMode="auto">
          <a:xfrm>
            <a:off x="299632" y="3548171"/>
            <a:ext cx="8712968" cy="3053953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82" name="Přímá spojnice 81"/>
          <p:cNvCxnSpPr/>
          <p:nvPr/>
        </p:nvCxnSpPr>
        <p:spPr bwMode="auto">
          <a:xfrm flipV="1">
            <a:off x="3045543" y="4923506"/>
            <a:ext cx="144016" cy="59213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AutoShape 150"/>
          <p:cNvCxnSpPr>
            <a:cxnSpLocks noChangeShapeType="1"/>
          </p:cNvCxnSpPr>
          <p:nvPr/>
        </p:nvCxnSpPr>
        <p:spPr bwMode="auto">
          <a:xfrm>
            <a:off x="1957389" y="5517231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Přímá spojnice 83"/>
          <p:cNvCxnSpPr/>
          <p:nvPr/>
        </p:nvCxnSpPr>
        <p:spPr bwMode="auto">
          <a:xfrm>
            <a:off x="2174243" y="5515645"/>
            <a:ext cx="2952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Přímá spojnice 84"/>
          <p:cNvCxnSpPr/>
          <p:nvPr/>
        </p:nvCxnSpPr>
        <p:spPr bwMode="auto">
          <a:xfrm flipH="1">
            <a:off x="1944876" y="4923506"/>
            <a:ext cx="262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Přímá spojnice 85"/>
          <p:cNvCxnSpPr/>
          <p:nvPr/>
        </p:nvCxnSpPr>
        <p:spPr bwMode="auto">
          <a:xfrm>
            <a:off x="2195736" y="4923506"/>
            <a:ext cx="273743" cy="5984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Přímá spojnice 86"/>
          <p:cNvCxnSpPr/>
          <p:nvPr/>
        </p:nvCxnSpPr>
        <p:spPr bwMode="auto">
          <a:xfrm>
            <a:off x="2469479" y="5521994"/>
            <a:ext cx="756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Obdélník 2"/>
          <p:cNvSpPr>
            <a:spLocks noChangeArrowheads="1"/>
          </p:cNvSpPr>
          <p:nvPr/>
        </p:nvSpPr>
        <p:spPr bwMode="auto">
          <a:xfrm>
            <a:off x="349337" y="3615407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97" name="Objek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955714"/>
              </p:ext>
            </p:extLst>
          </p:nvPr>
        </p:nvGraphicFramePr>
        <p:xfrm>
          <a:off x="2805700" y="3759572"/>
          <a:ext cx="3937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14" imgW="3936960" imgH="317160" progId="Equation.DSMT4">
                  <p:embed/>
                </p:oleObj>
              </mc:Choice>
              <mc:Fallback>
                <p:oleObj name="Equation" r:id="rId14" imgW="3936960" imgH="317160" progId="Equation.DSMT4">
                  <p:embed/>
                  <p:pic>
                    <p:nvPicPr>
                      <p:cNvPr id="97" name="Objekt 9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05700" y="3759572"/>
                        <a:ext cx="39370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Text Box 216"/>
          <p:cNvSpPr txBox="1">
            <a:spLocks noChangeArrowheads="1"/>
          </p:cNvSpPr>
          <p:nvPr/>
        </p:nvSpPr>
        <p:spPr bwMode="auto">
          <a:xfrm>
            <a:off x="1475656" y="4548614"/>
            <a:ext cx="611188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99" name="Text Box 152"/>
          <p:cNvSpPr txBox="1">
            <a:spLocks noChangeArrowheads="1"/>
          </p:cNvSpPr>
          <p:nvPr/>
        </p:nvSpPr>
        <p:spPr bwMode="auto">
          <a:xfrm>
            <a:off x="3491880" y="5571578"/>
            <a:ext cx="32459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0" name="Text Box 155"/>
          <p:cNvSpPr txBox="1">
            <a:spLocks noChangeArrowheads="1"/>
          </p:cNvSpPr>
          <p:nvPr/>
        </p:nvSpPr>
        <p:spPr bwMode="auto">
          <a:xfrm>
            <a:off x="1785271" y="4836518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101" name="Text Box 157"/>
          <p:cNvSpPr txBox="1">
            <a:spLocks noChangeArrowheads="1"/>
          </p:cNvSpPr>
          <p:nvPr/>
        </p:nvSpPr>
        <p:spPr bwMode="auto">
          <a:xfrm>
            <a:off x="1797971" y="5409283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103" name="AutoShape 151"/>
          <p:cNvCxnSpPr>
            <a:cxnSpLocks noChangeShapeType="1"/>
          </p:cNvCxnSpPr>
          <p:nvPr/>
        </p:nvCxnSpPr>
        <p:spPr bwMode="auto">
          <a:xfrm flipV="1">
            <a:off x="1947863" y="4725231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Freeform 226"/>
          <p:cNvSpPr>
            <a:spLocks/>
          </p:cNvSpPr>
          <p:nvPr/>
        </p:nvSpPr>
        <p:spPr bwMode="auto">
          <a:xfrm>
            <a:off x="1947197" y="4923506"/>
            <a:ext cx="1374775" cy="598488"/>
          </a:xfrm>
          <a:custGeom>
            <a:avLst/>
            <a:gdLst>
              <a:gd name="T0" fmla="*/ 0 w 3485"/>
              <a:gd name="T1" fmla="*/ 2147483647 h 942"/>
              <a:gd name="T2" fmla="*/ 2147483647 w 3485"/>
              <a:gd name="T3" fmla="*/ 2147483647 h 942"/>
              <a:gd name="T4" fmla="*/ 2147483647 w 3485"/>
              <a:gd name="T5" fmla="*/ 0 h 942"/>
              <a:gd name="T6" fmla="*/ 2147483647 w 3485"/>
              <a:gd name="T7" fmla="*/ 0 h 942"/>
              <a:gd name="T8" fmla="*/ 2147483647 w 3485"/>
              <a:gd name="T9" fmla="*/ 2147483647 h 942"/>
              <a:gd name="T10" fmla="*/ 2147483647 w 3485"/>
              <a:gd name="T11" fmla="*/ 2147483647 h 9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85" h="942">
                <a:moveTo>
                  <a:pt x="0" y="942"/>
                </a:moveTo>
                <a:lnTo>
                  <a:pt x="577" y="942"/>
                </a:lnTo>
                <a:lnTo>
                  <a:pt x="1028" y="0"/>
                </a:lnTo>
                <a:lnTo>
                  <a:pt x="2241" y="0"/>
                </a:lnTo>
                <a:lnTo>
                  <a:pt x="3187" y="940"/>
                </a:lnTo>
                <a:lnTo>
                  <a:pt x="3485" y="94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cxnSp>
        <p:nvCxnSpPr>
          <p:cNvPr id="105" name="Přímá spojnice 104"/>
          <p:cNvCxnSpPr/>
          <p:nvPr/>
        </p:nvCxnSpPr>
        <p:spPr bwMode="auto">
          <a:xfrm>
            <a:off x="3180033" y="4923506"/>
            <a:ext cx="13241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 Box 216"/>
          <p:cNvSpPr txBox="1">
            <a:spLocks noChangeArrowheads="1"/>
          </p:cNvSpPr>
          <p:nvPr/>
        </p:nvSpPr>
        <p:spPr bwMode="auto">
          <a:xfrm>
            <a:off x="2037431" y="4586738"/>
            <a:ext cx="263102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7" name="Text Box 216"/>
          <p:cNvSpPr txBox="1">
            <a:spLocks noChangeArrowheads="1"/>
          </p:cNvSpPr>
          <p:nvPr/>
        </p:nvSpPr>
        <p:spPr bwMode="auto">
          <a:xfrm>
            <a:off x="2493073" y="4586738"/>
            <a:ext cx="263102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8" name="Text Box 216"/>
          <p:cNvSpPr txBox="1">
            <a:spLocks noChangeArrowheads="1"/>
          </p:cNvSpPr>
          <p:nvPr/>
        </p:nvSpPr>
        <p:spPr bwMode="auto">
          <a:xfrm>
            <a:off x="3171402" y="4586738"/>
            <a:ext cx="263102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09" name="Přímá spojnice 108"/>
          <p:cNvCxnSpPr/>
          <p:nvPr/>
        </p:nvCxnSpPr>
        <p:spPr bwMode="auto">
          <a:xfrm flipV="1">
            <a:off x="1958504" y="4923777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Přímá spojnice 109"/>
          <p:cNvCxnSpPr/>
          <p:nvPr/>
        </p:nvCxnSpPr>
        <p:spPr bwMode="auto">
          <a:xfrm flipV="1">
            <a:off x="5369052" y="4942880"/>
            <a:ext cx="144016" cy="59213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AutoShape 150"/>
          <p:cNvCxnSpPr>
            <a:cxnSpLocks noChangeShapeType="1"/>
          </p:cNvCxnSpPr>
          <p:nvPr/>
        </p:nvCxnSpPr>
        <p:spPr bwMode="auto">
          <a:xfrm>
            <a:off x="4280898" y="5536605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Přímá spojnice 111"/>
          <p:cNvCxnSpPr/>
          <p:nvPr/>
        </p:nvCxnSpPr>
        <p:spPr bwMode="auto">
          <a:xfrm>
            <a:off x="4497752" y="5535019"/>
            <a:ext cx="2952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Přímá spojnice 112"/>
          <p:cNvCxnSpPr/>
          <p:nvPr/>
        </p:nvCxnSpPr>
        <p:spPr bwMode="auto">
          <a:xfrm flipH="1">
            <a:off x="4268385" y="4942880"/>
            <a:ext cx="262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Přímá spojnice 113"/>
          <p:cNvCxnSpPr/>
          <p:nvPr/>
        </p:nvCxnSpPr>
        <p:spPr bwMode="auto">
          <a:xfrm>
            <a:off x="4519245" y="4942880"/>
            <a:ext cx="273743" cy="5984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Přímá spojnice 114"/>
          <p:cNvCxnSpPr/>
          <p:nvPr/>
        </p:nvCxnSpPr>
        <p:spPr bwMode="auto">
          <a:xfrm>
            <a:off x="4792988" y="5541368"/>
            <a:ext cx="756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Text Box 216"/>
          <p:cNvSpPr txBox="1">
            <a:spLocks noChangeArrowheads="1"/>
          </p:cNvSpPr>
          <p:nvPr/>
        </p:nvSpPr>
        <p:spPr bwMode="auto">
          <a:xfrm>
            <a:off x="3799165" y="4567988"/>
            <a:ext cx="611188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156" name="Text Box 152"/>
          <p:cNvSpPr txBox="1">
            <a:spLocks noChangeArrowheads="1"/>
          </p:cNvSpPr>
          <p:nvPr/>
        </p:nvSpPr>
        <p:spPr bwMode="auto">
          <a:xfrm>
            <a:off x="5831586" y="5590952"/>
            <a:ext cx="32459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57" name="Text Box 155"/>
          <p:cNvSpPr txBox="1">
            <a:spLocks noChangeArrowheads="1"/>
          </p:cNvSpPr>
          <p:nvPr/>
        </p:nvSpPr>
        <p:spPr bwMode="auto">
          <a:xfrm>
            <a:off x="4108780" y="4855892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159" name="Text Box 157"/>
          <p:cNvSpPr txBox="1">
            <a:spLocks noChangeArrowheads="1"/>
          </p:cNvSpPr>
          <p:nvPr/>
        </p:nvSpPr>
        <p:spPr bwMode="auto">
          <a:xfrm>
            <a:off x="4121480" y="5428657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160" name="AutoShape 151"/>
          <p:cNvCxnSpPr>
            <a:cxnSpLocks noChangeShapeType="1"/>
          </p:cNvCxnSpPr>
          <p:nvPr/>
        </p:nvCxnSpPr>
        <p:spPr bwMode="auto">
          <a:xfrm flipV="1">
            <a:off x="4271372" y="4744605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1" name="Freeform 226"/>
          <p:cNvSpPr>
            <a:spLocks/>
          </p:cNvSpPr>
          <p:nvPr/>
        </p:nvSpPr>
        <p:spPr bwMode="auto">
          <a:xfrm>
            <a:off x="4270706" y="4942880"/>
            <a:ext cx="1374775" cy="598488"/>
          </a:xfrm>
          <a:custGeom>
            <a:avLst/>
            <a:gdLst>
              <a:gd name="T0" fmla="*/ 0 w 3485"/>
              <a:gd name="T1" fmla="*/ 2147483647 h 942"/>
              <a:gd name="T2" fmla="*/ 2147483647 w 3485"/>
              <a:gd name="T3" fmla="*/ 2147483647 h 942"/>
              <a:gd name="T4" fmla="*/ 2147483647 w 3485"/>
              <a:gd name="T5" fmla="*/ 0 h 942"/>
              <a:gd name="T6" fmla="*/ 2147483647 w 3485"/>
              <a:gd name="T7" fmla="*/ 0 h 942"/>
              <a:gd name="T8" fmla="*/ 2147483647 w 3485"/>
              <a:gd name="T9" fmla="*/ 2147483647 h 942"/>
              <a:gd name="T10" fmla="*/ 2147483647 w 3485"/>
              <a:gd name="T11" fmla="*/ 2147483647 h 9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85" h="942">
                <a:moveTo>
                  <a:pt x="0" y="942"/>
                </a:moveTo>
                <a:lnTo>
                  <a:pt x="577" y="942"/>
                </a:lnTo>
                <a:lnTo>
                  <a:pt x="1028" y="0"/>
                </a:lnTo>
                <a:lnTo>
                  <a:pt x="2241" y="0"/>
                </a:lnTo>
                <a:lnTo>
                  <a:pt x="3187" y="940"/>
                </a:lnTo>
                <a:lnTo>
                  <a:pt x="3485" y="94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cxnSp>
        <p:nvCxnSpPr>
          <p:cNvPr id="162" name="Přímá spojnice 161"/>
          <p:cNvCxnSpPr/>
          <p:nvPr/>
        </p:nvCxnSpPr>
        <p:spPr bwMode="auto">
          <a:xfrm>
            <a:off x="5503542" y="4942880"/>
            <a:ext cx="13241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3" name="Text Box 216"/>
          <p:cNvSpPr txBox="1">
            <a:spLocks noChangeArrowheads="1"/>
          </p:cNvSpPr>
          <p:nvPr/>
        </p:nvSpPr>
        <p:spPr bwMode="auto">
          <a:xfrm>
            <a:off x="4360940" y="4606112"/>
            <a:ext cx="263102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64" name="Text Box 216"/>
          <p:cNvSpPr txBox="1">
            <a:spLocks noChangeArrowheads="1"/>
          </p:cNvSpPr>
          <p:nvPr/>
        </p:nvSpPr>
        <p:spPr bwMode="auto">
          <a:xfrm>
            <a:off x="4816582" y="4606112"/>
            <a:ext cx="263102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65" name="Text Box 216"/>
          <p:cNvSpPr txBox="1">
            <a:spLocks noChangeArrowheads="1"/>
          </p:cNvSpPr>
          <p:nvPr/>
        </p:nvSpPr>
        <p:spPr bwMode="auto">
          <a:xfrm>
            <a:off x="5494911" y="4606112"/>
            <a:ext cx="263102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66" name="Přímá spojnice 165"/>
          <p:cNvCxnSpPr/>
          <p:nvPr/>
        </p:nvCxnSpPr>
        <p:spPr bwMode="auto">
          <a:xfrm flipV="1">
            <a:off x="4282013" y="4943151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Přímá spojnice 166"/>
          <p:cNvCxnSpPr/>
          <p:nvPr/>
        </p:nvCxnSpPr>
        <p:spPr bwMode="auto">
          <a:xfrm flipV="1">
            <a:off x="7884368" y="4913980"/>
            <a:ext cx="144016" cy="59213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AutoShape 150"/>
          <p:cNvCxnSpPr>
            <a:cxnSpLocks noChangeShapeType="1"/>
          </p:cNvCxnSpPr>
          <p:nvPr/>
        </p:nvCxnSpPr>
        <p:spPr bwMode="auto">
          <a:xfrm>
            <a:off x="6796214" y="5507705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Přímá spojnice 168"/>
          <p:cNvCxnSpPr/>
          <p:nvPr/>
        </p:nvCxnSpPr>
        <p:spPr bwMode="auto">
          <a:xfrm>
            <a:off x="7013068" y="5506119"/>
            <a:ext cx="29523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Přímá spojnice 169"/>
          <p:cNvCxnSpPr/>
          <p:nvPr/>
        </p:nvCxnSpPr>
        <p:spPr bwMode="auto">
          <a:xfrm flipH="1">
            <a:off x="6783701" y="4913980"/>
            <a:ext cx="262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Přímá spojnice 170"/>
          <p:cNvCxnSpPr/>
          <p:nvPr/>
        </p:nvCxnSpPr>
        <p:spPr bwMode="auto">
          <a:xfrm>
            <a:off x="7034561" y="4913980"/>
            <a:ext cx="273743" cy="5984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Přímá spojnice 171"/>
          <p:cNvCxnSpPr/>
          <p:nvPr/>
        </p:nvCxnSpPr>
        <p:spPr bwMode="auto">
          <a:xfrm>
            <a:off x="7308304" y="5512468"/>
            <a:ext cx="756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Text Box 216"/>
          <p:cNvSpPr txBox="1">
            <a:spLocks noChangeArrowheads="1"/>
          </p:cNvSpPr>
          <p:nvPr/>
        </p:nvSpPr>
        <p:spPr bwMode="auto">
          <a:xfrm>
            <a:off x="6314481" y="4539088"/>
            <a:ext cx="611188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174" name="Text Box 152"/>
          <p:cNvSpPr txBox="1">
            <a:spLocks noChangeArrowheads="1"/>
          </p:cNvSpPr>
          <p:nvPr/>
        </p:nvSpPr>
        <p:spPr bwMode="auto">
          <a:xfrm>
            <a:off x="8351866" y="5562052"/>
            <a:ext cx="32459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75" name="Text Box 155"/>
          <p:cNvSpPr txBox="1">
            <a:spLocks noChangeArrowheads="1"/>
          </p:cNvSpPr>
          <p:nvPr/>
        </p:nvSpPr>
        <p:spPr bwMode="auto">
          <a:xfrm>
            <a:off x="6624096" y="4826992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176" name="Text Box 157"/>
          <p:cNvSpPr txBox="1">
            <a:spLocks noChangeArrowheads="1"/>
          </p:cNvSpPr>
          <p:nvPr/>
        </p:nvSpPr>
        <p:spPr bwMode="auto">
          <a:xfrm>
            <a:off x="6636796" y="5399757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177" name="AutoShape 151"/>
          <p:cNvCxnSpPr>
            <a:cxnSpLocks noChangeShapeType="1"/>
          </p:cNvCxnSpPr>
          <p:nvPr/>
        </p:nvCxnSpPr>
        <p:spPr bwMode="auto">
          <a:xfrm flipV="1">
            <a:off x="6786688" y="4715705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8" name="Freeform 226"/>
          <p:cNvSpPr>
            <a:spLocks/>
          </p:cNvSpPr>
          <p:nvPr/>
        </p:nvSpPr>
        <p:spPr bwMode="auto">
          <a:xfrm>
            <a:off x="6786022" y="4913980"/>
            <a:ext cx="1374775" cy="598488"/>
          </a:xfrm>
          <a:custGeom>
            <a:avLst/>
            <a:gdLst>
              <a:gd name="T0" fmla="*/ 0 w 3485"/>
              <a:gd name="T1" fmla="*/ 2147483647 h 942"/>
              <a:gd name="T2" fmla="*/ 2147483647 w 3485"/>
              <a:gd name="T3" fmla="*/ 2147483647 h 942"/>
              <a:gd name="T4" fmla="*/ 2147483647 w 3485"/>
              <a:gd name="T5" fmla="*/ 0 h 942"/>
              <a:gd name="T6" fmla="*/ 2147483647 w 3485"/>
              <a:gd name="T7" fmla="*/ 0 h 942"/>
              <a:gd name="T8" fmla="*/ 2147483647 w 3485"/>
              <a:gd name="T9" fmla="*/ 2147483647 h 942"/>
              <a:gd name="T10" fmla="*/ 2147483647 w 3485"/>
              <a:gd name="T11" fmla="*/ 2147483647 h 9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85" h="942">
                <a:moveTo>
                  <a:pt x="0" y="942"/>
                </a:moveTo>
                <a:lnTo>
                  <a:pt x="577" y="942"/>
                </a:lnTo>
                <a:lnTo>
                  <a:pt x="1028" y="0"/>
                </a:lnTo>
                <a:lnTo>
                  <a:pt x="2241" y="0"/>
                </a:lnTo>
                <a:lnTo>
                  <a:pt x="3187" y="940"/>
                </a:lnTo>
                <a:lnTo>
                  <a:pt x="3485" y="94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/>
          </a:p>
        </p:txBody>
      </p:sp>
      <p:cxnSp>
        <p:nvCxnSpPr>
          <p:cNvPr id="179" name="Přímá spojnice 178"/>
          <p:cNvCxnSpPr/>
          <p:nvPr/>
        </p:nvCxnSpPr>
        <p:spPr bwMode="auto">
          <a:xfrm>
            <a:off x="8018858" y="4913980"/>
            <a:ext cx="13241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0" name="Text Box 216"/>
          <p:cNvSpPr txBox="1">
            <a:spLocks noChangeArrowheads="1"/>
          </p:cNvSpPr>
          <p:nvPr/>
        </p:nvSpPr>
        <p:spPr bwMode="auto">
          <a:xfrm>
            <a:off x="6876256" y="4577212"/>
            <a:ext cx="263102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81" name="Text Box 216"/>
          <p:cNvSpPr txBox="1">
            <a:spLocks noChangeArrowheads="1"/>
          </p:cNvSpPr>
          <p:nvPr/>
        </p:nvSpPr>
        <p:spPr bwMode="auto">
          <a:xfrm>
            <a:off x="7331898" y="4577212"/>
            <a:ext cx="263102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82" name="Text Box 216"/>
          <p:cNvSpPr txBox="1">
            <a:spLocks noChangeArrowheads="1"/>
          </p:cNvSpPr>
          <p:nvPr/>
        </p:nvSpPr>
        <p:spPr bwMode="auto">
          <a:xfrm>
            <a:off x="8010227" y="4577212"/>
            <a:ext cx="263102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183" name="Přímá spojnice 182"/>
          <p:cNvCxnSpPr/>
          <p:nvPr/>
        </p:nvCxnSpPr>
        <p:spPr bwMode="auto">
          <a:xfrm flipV="1">
            <a:off x="6797329" y="4914251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Přímá spojnice se šipkou 184"/>
          <p:cNvCxnSpPr/>
          <p:nvPr/>
        </p:nvCxnSpPr>
        <p:spPr bwMode="auto">
          <a:xfrm flipH="1">
            <a:off x="2809876" y="4077072"/>
            <a:ext cx="1600478" cy="5096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6" name="Přímá spojnice se šipkou 185"/>
          <p:cNvCxnSpPr/>
          <p:nvPr/>
        </p:nvCxnSpPr>
        <p:spPr bwMode="auto">
          <a:xfrm flipH="1">
            <a:off x="4948133" y="4077072"/>
            <a:ext cx="420919" cy="4909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7" name="Přímá spojnice se šipkou 186"/>
          <p:cNvCxnSpPr/>
          <p:nvPr/>
        </p:nvCxnSpPr>
        <p:spPr bwMode="auto">
          <a:xfrm>
            <a:off x="6620075" y="4077072"/>
            <a:ext cx="1287086" cy="5290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88" name="Objekt 1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171695"/>
              </p:ext>
            </p:extLst>
          </p:nvPr>
        </p:nvGraphicFramePr>
        <p:xfrm>
          <a:off x="2789238" y="6021288"/>
          <a:ext cx="3975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16" imgW="3974760" imgH="317160" progId="Equation.DSMT4">
                  <p:embed/>
                </p:oleObj>
              </mc:Choice>
              <mc:Fallback>
                <p:oleObj name="Equation" r:id="rId16" imgW="3974760" imgH="317160" progId="Equation.DSMT4">
                  <p:embed/>
                  <p:pic>
                    <p:nvPicPr>
                      <p:cNvPr id="188" name="Objekt 18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89238" y="6021288"/>
                        <a:ext cx="39751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Přímá spojnice se šipkou 12"/>
          <p:cNvCxnSpPr/>
          <p:nvPr/>
        </p:nvCxnSpPr>
        <p:spPr bwMode="auto">
          <a:xfrm flipH="1" flipV="1">
            <a:off x="2174244" y="4875866"/>
            <a:ext cx="2318247" cy="114542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Přímá spojnice se šipkou 14"/>
          <p:cNvCxnSpPr/>
          <p:nvPr/>
        </p:nvCxnSpPr>
        <p:spPr bwMode="auto">
          <a:xfrm flipH="1" flipV="1">
            <a:off x="4948134" y="5039718"/>
            <a:ext cx="420918" cy="98157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Přímá spojnice se šipkou 19"/>
          <p:cNvCxnSpPr/>
          <p:nvPr/>
        </p:nvCxnSpPr>
        <p:spPr bwMode="auto">
          <a:xfrm flipV="1">
            <a:off x="6636796" y="4962254"/>
            <a:ext cx="800997" cy="10590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9636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4" grpId="0"/>
      <p:bldP spid="79" grpId="0"/>
      <p:bldP spid="80" grpId="0" animBg="1"/>
      <p:bldP spid="81" grpId="0" animBg="1"/>
      <p:bldP spid="89" grpId="0"/>
      <p:bldP spid="98" grpId="0"/>
      <p:bldP spid="99" grpId="0"/>
      <p:bldP spid="100" grpId="0"/>
      <p:bldP spid="101" grpId="0"/>
      <p:bldP spid="104" grpId="0" animBg="1"/>
      <p:bldP spid="106" grpId="0"/>
      <p:bldP spid="107" grpId="0"/>
      <p:bldP spid="108" grpId="0"/>
      <p:bldP spid="155" grpId="0"/>
      <p:bldP spid="156" grpId="0"/>
      <p:bldP spid="157" grpId="0"/>
      <p:bldP spid="159" grpId="0"/>
      <p:bldP spid="161" grpId="0" animBg="1"/>
      <p:bldP spid="163" grpId="0"/>
      <p:bldP spid="164" grpId="0"/>
      <p:bldP spid="165" grpId="0"/>
      <p:bldP spid="173" grpId="0"/>
      <p:bldP spid="174" grpId="0"/>
      <p:bldP spid="175" grpId="0"/>
      <p:bldP spid="176" grpId="0"/>
      <p:bldP spid="178" grpId="0" animBg="1"/>
      <p:bldP spid="180" grpId="0"/>
      <p:bldP spid="181" grpId="0"/>
      <p:bldP spid="1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aoblený obdélník 9"/>
          <p:cNvSpPr/>
          <p:nvPr/>
        </p:nvSpPr>
        <p:spPr bwMode="auto">
          <a:xfrm>
            <a:off x="-493672" y="4005064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43295" y="4180282"/>
            <a:ext cx="5282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FLS typu </a:t>
            </a:r>
            <a:r>
              <a:rPr lang="cs-CZ" sz="4000" cap="all" dirty="0" err="1">
                <a:solidFill>
                  <a:schemeClr val="bg1"/>
                </a:solidFill>
              </a:rPr>
              <a:t>mamdani</a:t>
            </a:r>
            <a:endParaRPr lang="cs-CZ" sz="4000" cap="all" dirty="0">
              <a:solidFill>
                <a:schemeClr val="bg1"/>
              </a:solidFill>
            </a:endParaRPr>
          </a:p>
        </p:txBody>
      </p:sp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3028154"/>
            <a:ext cx="6893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Fuzzy logické systémy</a:t>
            </a: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700808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876026"/>
            <a:ext cx="8802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Aplikace teorie fuzzy množin</a:t>
            </a:r>
          </a:p>
        </p:txBody>
      </p:sp>
      <p:grpSp>
        <p:nvGrpSpPr>
          <p:cNvPr id="16" name="Skupina 15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2" name="Zaoblený obdélník 21"/>
          <p:cNvSpPr/>
          <p:nvPr/>
        </p:nvSpPr>
        <p:spPr bwMode="auto">
          <a:xfrm>
            <a:off x="-468560" y="5229200"/>
            <a:ext cx="9324000" cy="9361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68407" y="5404418"/>
            <a:ext cx="3542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Fuzzifikace</a:t>
            </a:r>
          </a:p>
        </p:txBody>
      </p:sp>
    </p:spTree>
    <p:extLst>
      <p:ext uri="{BB962C8B-B14F-4D97-AF65-F5344CB8AC3E}">
        <p14:creationId xmlns:p14="http://schemas.microsoft.com/office/powerpoint/2010/main" val="18201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Fuzzifikace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40800" y="1117120"/>
            <a:ext cx="66693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převod ostrých vstupních hodnot na fuzzy množiny</a:t>
            </a:r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640800" y="3288780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lze užít i jiné fuzzy množiny (např. trojúhelníkovou)</a:t>
            </a:r>
          </a:p>
        </p:txBody>
      </p:sp>
      <p:sp>
        <p:nvSpPr>
          <p:cNvPr id="35" name="Zaoblený obdélník 34"/>
          <p:cNvSpPr/>
          <p:nvPr/>
        </p:nvSpPr>
        <p:spPr bwMode="auto">
          <a:xfrm>
            <a:off x="482400" y="341050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40800" y="1412776"/>
            <a:ext cx="813269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nejčastěji používána fuzzifikace singletonem</a:t>
            </a:r>
          </a:p>
        </p:txBody>
      </p:sp>
      <p:sp>
        <p:nvSpPr>
          <p:cNvPr id="15" name="Zaoblený obdélník 14"/>
          <p:cNvSpPr/>
          <p:nvPr/>
        </p:nvSpPr>
        <p:spPr bwMode="auto">
          <a:xfrm>
            <a:off x="482400" y="154794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9" name="AutoShape 150"/>
          <p:cNvCxnSpPr>
            <a:cxnSpLocks noChangeShapeType="1"/>
          </p:cNvCxnSpPr>
          <p:nvPr/>
        </p:nvCxnSpPr>
        <p:spPr bwMode="auto">
          <a:xfrm>
            <a:off x="4009063" y="3014613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 Box 216"/>
          <p:cNvSpPr txBox="1">
            <a:spLocks noChangeArrowheads="1"/>
          </p:cNvSpPr>
          <p:nvPr/>
        </p:nvSpPr>
        <p:spPr bwMode="auto">
          <a:xfrm>
            <a:off x="3527330" y="2045996"/>
            <a:ext cx="611188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46" name="Text Box 152"/>
          <p:cNvSpPr txBox="1">
            <a:spLocks noChangeArrowheads="1"/>
          </p:cNvSpPr>
          <p:nvPr/>
        </p:nvSpPr>
        <p:spPr bwMode="auto">
          <a:xfrm>
            <a:off x="5543554" y="2998760"/>
            <a:ext cx="32459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8" name="Text Box 155"/>
          <p:cNvSpPr txBox="1">
            <a:spLocks noChangeArrowheads="1"/>
          </p:cNvSpPr>
          <p:nvPr/>
        </p:nvSpPr>
        <p:spPr bwMode="auto">
          <a:xfrm>
            <a:off x="3836945" y="2333900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49" name="Text Box 157"/>
          <p:cNvSpPr txBox="1">
            <a:spLocks noChangeArrowheads="1"/>
          </p:cNvSpPr>
          <p:nvPr/>
        </p:nvSpPr>
        <p:spPr bwMode="auto">
          <a:xfrm>
            <a:off x="3849645" y="2906665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50" name="AutoShape 151"/>
          <p:cNvCxnSpPr>
            <a:cxnSpLocks noChangeShapeType="1"/>
          </p:cNvCxnSpPr>
          <p:nvPr/>
        </p:nvCxnSpPr>
        <p:spPr bwMode="auto">
          <a:xfrm flipV="1">
            <a:off x="3999537" y="2222613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 Box 216"/>
          <p:cNvSpPr txBox="1">
            <a:spLocks noChangeArrowheads="1"/>
          </p:cNvSpPr>
          <p:nvPr/>
        </p:nvSpPr>
        <p:spPr bwMode="auto">
          <a:xfrm>
            <a:off x="4559727" y="2151135"/>
            <a:ext cx="263102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cs-CZ" altLang="cs-CZ" sz="1600" b="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*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56" name="Přímá spojnice 55"/>
          <p:cNvCxnSpPr/>
          <p:nvPr/>
        </p:nvCxnSpPr>
        <p:spPr bwMode="auto">
          <a:xfrm flipV="1">
            <a:off x="4010178" y="2421159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 Box 216"/>
          <p:cNvSpPr txBox="1">
            <a:spLocks noChangeArrowheads="1"/>
          </p:cNvSpPr>
          <p:nvPr/>
        </p:nvSpPr>
        <p:spPr bwMode="auto">
          <a:xfrm>
            <a:off x="4595340" y="2996951"/>
            <a:ext cx="263102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*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cxnSp>
        <p:nvCxnSpPr>
          <p:cNvPr id="5" name="Přímá spojnice 4"/>
          <p:cNvCxnSpPr/>
          <p:nvPr/>
        </p:nvCxnSpPr>
        <p:spPr bwMode="auto">
          <a:xfrm flipH="1">
            <a:off x="3998488" y="3013027"/>
            <a:ext cx="144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Přímá spojnice 6"/>
          <p:cNvCxnSpPr/>
          <p:nvPr/>
        </p:nvCxnSpPr>
        <p:spPr bwMode="auto">
          <a:xfrm flipV="1">
            <a:off x="4620990" y="2412016"/>
            <a:ext cx="0" cy="5727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" name="Obdélník 7"/>
          <p:cNvSpPr/>
          <p:nvPr/>
        </p:nvSpPr>
        <p:spPr bwMode="auto">
          <a:xfrm>
            <a:off x="4606056" y="2999333"/>
            <a:ext cx="28800" cy="28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362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14" grpId="0"/>
      <p:bldP spid="15" grpId="0" animBg="1"/>
      <p:bldP spid="45" grpId="0"/>
      <p:bldP spid="46" grpId="0"/>
      <p:bldP spid="48" grpId="0"/>
      <p:bldP spid="49" grpId="0"/>
      <p:bldP spid="54" grpId="0"/>
      <p:bldP spid="57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aoblený obdélník 9"/>
          <p:cNvSpPr/>
          <p:nvPr/>
        </p:nvSpPr>
        <p:spPr bwMode="auto">
          <a:xfrm>
            <a:off x="-493672" y="4005064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43295" y="4180282"/>
            <a:ext cx="5282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FLS typu </a:t>
            </a:r>
            <a:r>
              <a:rPr lang="cs-CZ" sz="4000" cap="all" dirty="0" err="1">
                <a:solidFill>
                  <a:schemeClr val="bg1"/>
                </a:solidFill>
              </a:rPr>
              <a:t>mamdani</a:t>
            </a:r>
            <a:endParaRPr lang="cs-CZ" sz="4000" cap="all" dirty="0">
              <a:solidFill>
                <a:schemeClr val="bg1"/>
              </a:solidFill>
            </a:endParaRPr>
          </a:p>
        </p:txBody>
      </p:sp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3028154"/>
            <a:ext cx="6893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Fuzzy logické systémy</a:t>
            </a: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700808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876026"/>
            <a:ext cx="8802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Aplikace teorie fuzzy množin</a:t>
            </a:r>
          </a:p>
        </p:txBody>
      </p:sp>
      <p:grpSp>
        <p:nvGrpSpPr>
          <p:cNvPr id="16" name="Skupina 15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2" name="Zaoblený obdélník 21"/>
          <p:cNvSpPr/>
          <p:nvPr/>
        </p:nvSpPr>
        <p:spPr bwMode="auto">
          <a:xfrm>
            <a:off x="-468560" y="5229200"/>
            <a:ext cx="9324000" cy="9361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68407" y="5404418"/>
            <a:ext cx="314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20333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Zaoblený obdélník 102"/>
          <p:cNvSpPr/>
          <p:nvPr/>
        </p:nvSpPr>
        <p:spPr bwMode="auto">
          <a:xfrm>
            <a:off x="267558" y="1556792"/>
            <a:ext cx="8712968" cy="4032448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4" name="Obdélník 2"/>
          <p:cNvSpPr>
            <a:spLocks noChangeArrowheads="1"/>
          </p:cNvSpPr>
          <p:nvPr/>
        </p:nvSpPr>
        <p:spPr bwMode="auto">
          <a:xfrm>
            <a:off x="349337" y="162880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Inference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38992" y="1117120"/>
            <a:ext cx="66693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založena na zobecněném pravidle modus ponens</a:t>
            </a:r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640800" y="2073329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báze znalostí FLS obsahuje jedno pravidlo: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788199"/>
              </p:ext>
            </p:extLst>
          </p:nvPr>
        </p:nvGraphicFramePr>
        <p:xfrm>
          <a:off x="4644618" y="2096556"/>
          <a:ext cx="2578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4" imgW="2577960" imgH="291960" progId="Equation.DSMT4">
                  <p:embed/>
                </p:oleObj>
              </mc:Choice>
              <mc:Fallback>
                <p:oleObj name="Equation" r:id="rId4" imgW="2577960" imgH="29196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618" y="2096556"/>
                        <a:ext cx="2578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196696"/>
              </p:ext>
            </p:extLst>
          </p:nvPr>
        </p:nvGraphicFramePr>
        <p:xfrm>
          <a:off x="3419872" y="2649839"/>
          <a:ext cx="2603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6" imgW="2603160" imgH="330120" progId="Equation.DSMT4">
                  <p:embed/>
                </p:oleObj>
              </mc:Choice>
              <mc:Fallback>
                <p:oleObj name="Equation" r:id="rId6" imgW="2603160" imgH="33012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649839"/>
                        <a:ext cx="2603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40800" y="2636912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použita Mamdaniho implikaci</a:t>
            </a:r>
          </a:p>
        </p:txBody>
      </p:sp>
      <p:cxnSp>
        <p:nvCxnSpPr>
          <p:cNvPr id="38" name="AutoShape 1196"/>
          <p:cNvCxnSpPr>
            <a:cxnSpLocks noChangeAspect="1" noChangeShapeType="1"/>
          </p:cNvCxnSpPr>
          <p:nvPr/>
        </p:nvCxnSpPr>
        <p:spPr bwMode="auto">
          <a:xfrm flipV="1">
            <a:off x="1475656" y="4182467"/>
            <a:ext cx="718820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Přímá spojnice 39"/>
          <p:cNvCxnSpPr/>
          <p:nvPr/>
        </p:nvCxnSpPr>
        <p:spPr>
          <a:xfrm flipH="1">
            <a:off x="1688381" y="4492347"/>
            <a:ext cx="260985" cy="31686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AutoShape 1189"/>
          <p:cNvCxnSpPr>
            <a:cxnSpLocks noChangeShapeType="1"/>
          </p:cNvCxnSpPr>
          <p:nvPr/>
        </p:nvCxnSpPr>
        <p:spPr bwMode="auto">
          <a:xfrm>
            <a:off x="2195111" y="4181832"/>
            <a:ext cx="158242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Přímá spojnice 41"/>
          <p:cNvCxnSpPr/>
          <p:nvPr/>
        </p:nvCxnSpPr>
        <p:spPr>
          <a:xfrm flipH="1">
            <a:off x="2492291" y="4184372"/>
            <a:ext cx="129540" cy="0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nice 42"/>
          <p:cNvCxnSpPr/>
          <p:nvPr/>
        </p:nvCxnSpPr>
        <p:spPr>
          <a:xfrm flipH="1">
            <a:off x="2622466" y="4184372"/>
            <a:ext cx="40576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Volný tvar 43"/>
          <p:cNvSpPr/>
          <p:nvPr/>
        </p:nvSpPr>
        <p:spPr>
          <a:xfrm>
            <a:off x="1558841" y="4188182"/>
            <a:ext cx="2075180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47" name="Volný tvar 46"/>
          <p:cNvSpPr/>
          <p:nvPr/>
        </p:nvSpPr>
        <p:spPr>
          <a:xfrm>
            <a:off x="2016041" y="4497427"/>
            <a:ext cx="727710" cy="319405"/>
          </a:xfrm>
          <a:custGeom>
            <a:avLst/>
            <a:gdLst>
              <a:gd name="connsiteX0" fmla="*/ 0 w 800100"/>
              <a:gd name="connsiteY0" fmla="*/ 328613 h 328613"/>
              <a:gd name="connsiteX1" fmla="*/ 542925 w 800100"/>
              <a:gd name="connsiteY1" fmla="*/ 328613 h 328613"/>
              <a:gd name="connsiteX2" fmla="*/ 800100 w 800100"/>
              <a:gd name="connsiteY2" fmla="*/ 9525 h 328613"/>
              <a:gd name="connsiteX3" fmla="*/ 257175 w 800100"/>
              <a:gd name="connsiteY3" fmla="*/ 0 h 328613"/>
              <a:gd name="connsiteX4" fmla="*/ 0 w 800100"/>
              <a:gd name="connsiteY4" fmla="*/ 328613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328613">
                <a:moveTo>
                  <a:pt x="0" y="328613"/>
                </a:moveTo>
                <a:lnTo>
                  <a:pt x="542925" y="328613"/>
                </a:lnTo>
                <a:lnTo>
                  <a:pt x="800100" y="9525"/>
                </a:lnTo>
                <a:lnTo>
                  <a:pt x="257175" y="0"/>
                </a:lnTo>
                <a:lnTo>
                  <a:pt x="0" y="32861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552"/>
              <p:cNvSpPr txBox="1">
                <a:spLocks noChangeArrowheads="1"/>
              </p:cNvSpPr>
              <p:nvPr/>
            </p:nvSpPr>
            <p:spPr bwMode="auto">
              <a:xfrm>
                <a:off x="1971363" y="3095997"/>
                <a:ext cx="161925" cy="222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 Box 1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1363" y="3095997"/>
                <a:ext cx="161925" cy="222885"/>
              </a:xfrm>
              <a:prstGeom prst="rect">
                <a:avLst/>
              </a:prstGeom>
              <a:blipFill rotWithShape="1">
                <a:blip r:embed="rId8"/>
                <a:stretch>
                  <a:fillRect l="-25926" r="-25926" b="-36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553"/>
              <p:cNvSpPr txBox="1">
                <a:spLocks noChangeArrowheads="1"/>
              </p:cNvSpPr>
              <p:nvPr/>
            </p:nvSpPr>
            <p:spPr bwMode="auto">
              <a:xfrm>
                <a:off x="1525186" y="5006062"/>
                <a:ext cx="16065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𝑥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5186" y="5006062"/>
                <a:ext cx="160655" cy="151130"/>
              </a:xfrm>
              <a:prstGeom prst="rect">
                <a:avLst/>
              </a:prstGeom>
              <a:blipFill rotWithShape="1">
                <a:blip r:embed="rId9"/>
                <a:stretch>
                  <a:fillRect l="-14815" r="-14815" b="-6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1554"/>
              <p:cNvSpPr txBox="1">
                <a:spLocks noChangeArrowheads="1"/>
              </p:cNvSpPr>
              <p:nvPr/>
            </p:nvSpPr>
            <p:spPr bwMode="auto">
              <a:xfrm>
                <a:off x="3682916" y="4190722"/>
                <a:ext cx="160655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Text Box 1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2916" y="4190722"/>
                <a:ext cx="160655" cy="179705"/>
              </a:xfrm>
              <a:prstGeom prst="rect">
                <a:avLst/>
              </a:prstGeom>
              <a:blipFill rotWithShape="1">
                <a:blip r:embed="rId10"/>
                <a:stretch>
                  <a:fillRect l="-29630" r="-25926" b="-7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AutoShape 1190"/>
          <p:cNvCxnSpPr>
            <a:cxnSpLocks noChangeShapeType="1"/>
          </p:cNvCxnSpPr>
          <p:nvPr/>
        </p:nvCxnSpPr>
        <p:spPr bwMode="auto">
          <a:xfrm flipV="1">
            <a:off x="2195111" y="3123922"/>
            <a:ext cx="635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Přímá spojnice 59"/>
          <p:cNvCxnSpPr/>
          <p:nvPr/>
        </p:nvCxnSpPr>
        <p:spPr>
          <a:xfrm>
            <a:off x="2240196" y="4492982"/>
            <a:ext cx="551180" cy="0"/>
          </a:xfrm>
          <a:prstGeom prst="line">
            <a:avLst/>
          </a:prstGeom>
          <a:ln w="127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nice 61"/>
          <p:cNvCxnSpPr/>
          <p:nvPr/>
        </p:nvCxnSpPr>
        <p:spPr>
          <a:xfrm>
            <a:off x="1688381" y="4825722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AutoShape 1201"/>
          <p:cNvCxnSpPr>
            <a:cxnSpLocks noChangeAspect="1" noChangeShapeType="1"/>
          </p:cNvCxnSpPr>
          <p:nvPr/>
        </p:nvCxnSpPr>
        <p:spPr bwMode="auto">
          <a:xfrm flipV="1">
            <a:off x="2798361" y="4188817"/>
            <a:ext cx="234315" cy="28765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1201"/>
          <p:cNvCxnSpPr>
            <a:cxnSpLocks noChangeAspect="1" noChangeShapeType="1"/>
          </p:cNvCxnSpPr>
          <p:nvPr/>
        </p:nvCxnSpPr>
        <p:spPr bwMode="auto">
          <a:xfrm flipV="1">
            <a:off x="2253531" y="4191357"/>
            <a:ext cx="233680" cy="28702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Volný tvar 64"/>
          <p:cNvSpPr/>
          <p:nvPr/>
        </p:nvSpPr>
        <p:spPr>
          <a:xfrm>
            <a:off x="2383071" y="3757652"/>
            <a:ext cx="408305" cy="1071880"/>
          </a:xfrm>
          <a:custGeom>
            <a:avLst/>
            <a:gdLst>
              <a:gd name="connsiteX0" fmla="*/ 146050 w 409575"/>
              <a:gd name="connsiteY0" fmla="*/ 1073150 h 1073150"/>
              <a:gd name="connsiteX1" fmla="*/ 409575 w 409575"/>
              <a:gd name="connsiteY1" fmla="*/ 742950 h 1073150"/>
              <a:gd name="connsiteX2" fmla="*/ 0 w 409575"/>
              <a:gd name="connsiteY2" fmla="*/ 0 h 1073150"/>
              <a:gd name="connsiteX3" fmla="*/ 146050 w 409575"/>
              <a:gd name="connsiteY3" fmla="*/ 1073150 h 10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" h="1073150">
                <a:moveTo>
                  <a:pt x="146050" y="1073150"/>
                </a:moveTo>
                <a:lnTo>
                  <a:pt x="409575" y="742950"/>
                </a:lnTo>
                <a:lnTo>
                  <a:pt x="0" y="0"/>
                </a:lnTo>
                <a:lnTo>
                  <a:pt x="146050" y="107315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66" name="Přímá spojnice 65"/>
          <p:cNvCxnSpPr/>
          <p:nvPr/>
        </p:nvCxnSpPr>
        <p:spPr>
          <a:xfrm flipH="1">
            <a:off x="2240196" y="3762732"/>
            <a:ext cx="135255" cy="74612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Přímá spojnice 67"/>
          <p:cNvCxnSpPr/>
          <p:nvPr/>
        </p:nvCxnSpPr>
        <p:spPr>
          <a:xfrm flipH="1">
            <a:off x="1973496" y="4488537"/>
            <a:ext cx="265430" cy="34480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Přímá spojnice 68"/>
          <p:cNvCxnSpPr/>
          <p:nvPr/>
        </p:nvCxnSpPr>
        <p:spPr>
          <a:xfrm>
            <a:off x="1946826" y="4493617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Volný tvar 70"/>
          <p:cNvSpPr/>
          <p:nvPr/>
        </p:nvSpPr>
        <p:spPr>
          <a:xfrm>
            <a:off x="2193841" y="3301722"/>
            <a:ext cx="1428115" cy="882015"/>
          </a:xfrm>
          <a:custGeom>
            <a:avLst/>
            <a:gdLst>
              <a:gd name="connsiteX0" fmla="*/ 0 w 1428750"/>
              <a:gd name="connsiteY0" fmla="*/ 882650 h 882650"/>
              <a:gd name="connsiteX1" fmla="*/ 298450 w 1428750"/>
              <a:gd name="connsiteY1" fmla="*/ 882650 h 882650"/>
              <a:gd name="connsiteX2" fmla="*/ 561975 w 1428750"/>
              <a:gd name="connsiteY2" fmla="*/ 0 h 882650"/>
              <a:gd name="connsiteX3" fmla="*/ 835025 w 1428750"/>
              <a:gd name="connsiteY3" fmla="*/ 882650 h 882650"/>
              <a:gd name="connsiteX4" fmla="*/ 1428750 w 1428750"/>
              <a:gd name="connsiteY4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882650">
                <a:moveTo>
                  <a:pt x="0" y="882650"/>
                </a:moveTo>
                <a:lnTo>
                  <a:pt x="298450" y="882650"/>
                </a:lnTo>
                <a:lnTo>
                  <a:pt x="561975" y="0"/>
                </a:lnTo>
                <a:lnTo>
                  <a:pt x="835025" y="882650"/>
                </a:lnTo>
                <a:lnTo>
                  <a:pt x="1428750" y="88265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Přímá spojnice 71"/>
          <p:cNvCxnSpPr/>
          <p:nvPr/>
        </p:nvCxnSpPr>
        <p:spPr>
          <a:xfrm flipH="1" flipV="1">
            <a:off x="1558841" y="4966057"/>
            <a:ext cx="144335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Přímá spojnice 72"/>
          <p:cNvCxnSpPr/>
          <p:nvPr/>
        </p:nvCxnSpPr>
        <p:spPr>
          <a:xfrm flipH="1">
            <a:off x="3002196" y="4183102"/>
            <a:ext cx="622935" cy="78549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AutoShape 1201"/>
          <p:cNvCxnSpPr>
            <a:cxnSpLocks noChangeAspect="1" noChangeShapeType="1"/>
          </p:cNvCxnSpPr>
          <p:nvPr/>
        </p:nvCxnSpPr>
        <p:spPr bwMode="auto">
          <a:xfrm flipV="1">
            <a:off x="2376086" y="3290927"/>
            <a:ext cx="387350" cy="47117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Volný tvar 74"/>
          <p:cNvSpPr/>
          <p:nvPr/>
        </p:nvSpPr>
        <p:spPr>
          <a:xfrm>
            <a:off x="1967146" y="3762732"/>
            <a:ext cx="557530" cy="1068705"/>
          </a:xfrm>
          <a:custGeom>
            <a:avLst/>
            <a:gdLst>
              <a:gd name="connsiteX0" fmla="*/ 558800 w 558800"/>
              <a:gd name="connsiteY0" fmla="*/ 1069975 h 1069975"/>
              <a:gd name="connsiteX1" fmla="*/ 0 w 558800"/>
              <a:gd name="connsiteY1" fmla="*/ 1069975 h 1069975"/>
              <a:gd name="connsiteX2" fmla="*/ 409575 w 558800"/>
              <a:gd name="connsiteY2" fmla="*/ 0 h 1069975"/>
              <a:gd name="connsiteX3" fmla="*/ 558800 w 558800"/>
              <a:gd name="connsiteY3" fmla="*/ 1069975 h 106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800" h="1069975">
                <a:moveTo>
                  <a:pt x="558800" y="1069975"/>
                </a:moveTo>
                <a:lnTo>
                  <a:pt x="0" y="1069975"/>
                </a:lnTo>
                <a:lnTo>
                  <a:pt x="409575" y="0"/>
                </a:lnTo>
                <a:lnTo>
                  <a:pt x="558800" y="1069975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76" name="Text Box 1551"/>
          <p:cNvSpPr txBox="1">
            <a:spLocks noChangeArrowheads="1"/>
          </p:cNvSpPr>
          <p:nvPr/>
        </p:nvSpPr>
        <p:spPr bwMode="auto">
          <a:xfrm>
            <a:off x="2071286" y="4341852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77" name="Přímá spojnice 76"/>
          <p:cNvCxnSpPr/>
          <p:nvPr/>
        </p:nvCxnSpPr>
        <p:spPr>
          <a:xfrm flipH="1">
            <a:off x="1808396" y="3760827"/>
            <a:ext cx="57086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Skupina 77"/>
          <p:cNvGrpSpPr/>
          <p:nvPr/>
        </p:nvGrpSpPr>
        <p:grpSpPr>
          <a:xfrm>
            <a:off x="1562016" y="3762097"/>
            <a:ext cx="635000" cy="1202690"/>
            <a:chOff x="171121" y="774700"/>
            <a:chExt cx="635329" cy="1203129"/>
          </a:xfrm>
        </p:grpSpPr>
        <p:sp>
          <p:nvSpPr>
            <p:cNvPr id="79" name="Volný tvar 78"/>
            <p:cNvSpPr/>
            <p:nvPr/>
          </p:nvSpPr>
          <p:spPr>
            <a:xfrm>
              <a:off x="288925" y="774700"/>
              <a:ext cx="517525" cy="1063625"/>
            </a:xfrm>
            <a:custGeom>
              <a:avLst/>
              <a:gdLst>
                <a:gd name="connsiteX0" fmla="*/ 517525 w 517525"/>
                <a:gd name="connsiteY0" fmla="*/ 422275 h 1063625"/>
                <a:gd name="connsiteX1" fmla="*/ 269875 w 517525"/>
                <a:gd name="connsiteY1" fmla="*/ 730250 h 1063625"/>
                <a:gd name="connsiteX2" fmla="*/ 136525 w 517525"/>
                <a:gd name="connsiteY2" fmla="*/ 0 h 1063625"/>
                <a:gd name="connsiteX3" fmla="*/ 0 w 517525"/>
                <a:gd name="connsiteY3" fmla="*/ 1063625 h 106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525" h="1063625">
                  <a:moveTo>
                    <a:pt x="517525" y="422275"/>
                  </a:moveTo>
                  <a:lnTo>
                    <a:pt x="269875" y="730250"/>
                  </a:lnTo>
                  <a:lnTo>
                    <a:pt x="136525" y="0"/>
                  </a:lnTo>
                  <a:lnTo>
                    <a:pt x="0" y="106362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cs-CZ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Přímá spojnice 79"/>
            <p:cNvCxnSpPr/>
            <p:nvPr/>
          </p:nvCxnSpPr>
          <p:spPr>
            <a:xfrm flipH="1">
              <a:off x="171121" y="1835150"/>
              <a:ext cx="117804" cy="1426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AutoShape 1201"/>
          <p:cNvCxnSpPr>
            <a:cxnSpLocks noChangeAspect="1" noChangeShapeType="1"/>
          </p:cNvCxnSpPr>
          <p:nvPr/>
        </p:nvCxnSpPr>
        <p:spPr bwMode="auto">
          <a:xfrm flipV="1">
            <a:off x="1590591" y="3290927"/>
            <a:ext cx="611505" cy="751205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1203"/>
          <p:cNvCxnSpPr>
            <a:cxnSpLocks noChangeShapeType="1"/>
          </p:cNvCxnSpPr>
          <p:nvPr/>
        </p:nvCxnSpPr>
        <p:spPr bwMode="auto">
          <a:xfrm>
            <a:off x="2204001" y="3296642"/>
            <a:ext cx="1475740" cy="0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Text Box 1551"/>
          <p:cNvSpPr txBox="1">
            <a:spLocks noChangeArrowheads="1"/>
          </p:cNvSpPr>
          <p:nvPr/>
        </p:nvSpPr>
        <p:spPr bwMode="auto">
          <a:xfrm>
            <a:off x="1676316" y="4818102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84" name="Text Box 1551"/>
          <p:cNvSpPr txBox="1">
            <a:spLocks noChangeArrowheads="1"/>
          </p:cNvSpPr>
          <p:nvPr/>
        </p:nvSpPr>
        <p:spPr bwMode="auto">
          <a:xfrm>
            <a:off x="1811571" y="4658082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85" name="Text Box 1551"/>
          <p:cNvSpPr txBox="1">
            <a:spLocks noChangeArrowheads="1"/>
          </p:cNvSpPr>
          <p:nvPr/>
        </p:nvSpPr>
        <p:spPr bwMode="auto">
          <a:xfrm>
            <a:off x="2185586" y="4191357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Box 1553"/>
              <p:cNvSpPr txBox="1">
                <a:spLocks noChangeArrowheads="1"/>
              </p:cNvSpPr>
              <p:nvPr/>
            </p:nvSpPr>
            <p:spPr bwMode="auto">
              <a:xfrm>
                <a:off x="1512562" y="4641198"/>
                <a:ext cx="356286" cy="257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cs-CZ" b="0" i="1" smtClean="0">
                        <a:effectLst/>
                        <a:latin typeface="Cambria Math"/>
                        <a:ea typeface="Calibri"/>
                      </a:rPr>
                      <m:t>𝑥</m:t>
                    </m:r>
                  </m:oMath>
                </a14:m>
                <a:r>
                  <a:rPr lang="cs-CZ" b="0" baseline="30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*</a:t>
                </a:r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2562" y="4641198"/>
                <a:ext cx="356286" cy="257906"/>
              </a:xfrm>
              <a:prstGeom prst="rect">
                <a:avLst/>
              </a:prstGeom>
              <a:blipFill rotWithShape="1">
                <a:blip r:embed="rId11"/>
                <a:stretch>
                  <a:fillRect l="-13559" t="-116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Přímá spojnice 5"/>
          <p:cNvCxnSpPr/>
          <p:nvPr/>
        </p:nvCxnSpPr>
        <p:spPr bwMode="auto">
          <a:xfrm flipV="1">
            <a:off x="1739684" y="3857041"/>
            <a:ext cx="0" cy="90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 Box 1550"/>
          <p:cNvSpPr txBox="1">
            <a:spLocks noChangeArrowheads="1"/>
          </p:cNvSpPr>
          <p:nvPr/>
        </p:nvSpPr>
        <p:spPr bwMode="auto">
          <a:xfrm>
            <a:off x="2221146" y="307273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0" name="Text Box 1556"/>
          <p:cNvSpPr txBox="1">
            <a:spLocks noChangeArrowheads="1"/>
          </p:cNvSpPr>
          <p:nvPr/>
        </p:nvSpPr>
        <p:spPr bwMode="auto">
          <a:xfrm>
            <a:off x="2267236" y="3519111"/>
            <a:ext cx="393700" cy="37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</a:t>
            </a: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k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585897"/>
              </p:ext>
            </p:extLst>
          </p:nvPr>
        </p:nvGraphicFramePr>
        <p:xfrm>
          <a:off x="2686907" y="3034387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12" imgW="177480" imgH="190440" progId="Equation.DSMT4">
                  <p:embed/>
                </p:oleObj>
              </mc:Choice>
              <mc:Fallback>
                <p:oleObj name="Equation" r:id="rId12" imgW="177480" imgH="190440" progId="Equation.DSMT4">
                  <p:embed/>
                  <p:pic>
                    <p:nvPicPr>
                      <p:cNvPr id="26" name="Objek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907" y="3034387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k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076873"/>
              </p:ext>
            </p:extLst>
          </p:nvPr>
        </p:nvGraphicFramePr>
        <p:xfrm>
          <a:off x="1729644" y="3488412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14" imgW="177480" imgH="190440" progId="Equation.DSMT4">
                  <p:embed/>
                </p:oleObj>
              </mc:Choice>
              <mc:Fallback>
                <p:oleObj name="Equation" r:id="rId14" imgW="177480" imgH="190440" progId="Equation.DSMT4">
                  <p:embed/>
                  <p:pic>
                    <p:nvPicPr>
                      <p:cNvPr id="101" name="Objek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644" y="3488412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k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339722"/>
              </p:ext>
            </p:extLst>
          </p:nvPr>
        </p:nvGraphicFramePr>
        <p:xfrm>
          <a:off x="1500237" y="3705051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16" imgW="241200" imgH="241200" progId="Equation.DSMT4">
                  <p:embed/>
                </p:oleObj>
              </mc:Choice>
              <mc:Fallback>
                <p:oleObj name="Equation" r:id="rId16" imgW="241200" imgH="241200" progId="Equation.DSMT4">
                  <p:embed/>
                  <p:pic>
                    <p:nvPicPr>
                      <p:cNvPr id="102" name="Objek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237" y="3705051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 Box 1551"/>
          <p:cNvSpPr txBox="1">
            <a:spLocks noChangeArrowheads="1"/>
          </p:cNvSpPr>
          <p:nvPr/>
        </p:nvSpPr>
        <p:spPr bwMode="auto">
          <a:xfrm>
            <a:off x="1937301" y="4505047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5" name="Rectangle 14"/>
          <p:cNvSpPr>
            <a:spLocks noChangeArrowheads="1"/>
          </p:cNvSpPr>
          <p:nvPr/>
        </p:nvSpPr>
        <p:spPr bwMode="auto">
          <a:xfrm>
            <a:off x="640800" y="2348880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na každém univerzu definována pouze jedna fuzzy množina</a:t>
            </a:r>
          </a:p>
        </p:txBody>
      </p:sp>
      <p:sp>
        <p:nvSpPr>
          <p:cNvPr id="106" name="Zaoblený obdélník 105"/>
          <p:cNvSpPr/>
          <p:nvPr/>
        </p:nvSpPr>
        <p:spPr bwMode="auto">
          <a:xfrm>
            <a:off x="482400" y="218687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7" name="Zaoblený obdélník 106"/>
          <p:cNvSpPr/>
          <p:nvPr/>
        </p:nvSpPr>
        <p:spPr bwMode="auto">
          <a:xfrm>
            <a:off x="482400" y="247490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8" name="Zaoblený obdélník 107"/>
          <p:cNvSpPr/>
          <p:nvPr/>
        </p:nvSpPr>
        <p:spPr bwMode="auto">
          <a:xfrm>
            <a:off x="482400" y="276293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62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/>
      <p:bldP spid="34" grpId="0"/>
      <p:bldP spid="36" grpId="0"/>
      <p:bldP spid="44" grpId="0" animBg="1"/>
      <p:bldP spid="47" grpId="0" animBg="1"/>
      <p:bldP spid="52" grpId="0"/>
      <p:bldP spid="53" grpId="0"/>
      <p:bldP spid="55" grpId="0"/>
      <p:bldP spid="65" grpId="0" animBg="1"/>
      <p:bldP spid="71" grpId="0" animBg="1"/>
      <p:bldP spid="75" grpId="0" animBg="1"/>
      <p:bldP spid="76" grpId="0"/>
      <p:bldP spid="83" grpId="0"/>
      <p:bldP spid="84" grpId="0"/>
      <p:bldP spid="85" grpId="0"/>
      <p:bldP spid="86" grpId="0"/>
      <p:bldP spid="98" grpId="0"/>
      <p:bldP spid="100" grpId="0"/>
      <p:bldP spid="67" grpId="0"/>
      <p:bldP spid="105" grpId="0"/>
      <p:bldP spid="106" grpId="0" animBg="1"/>
      <p:bldP spid="107" grpId="0" animBg="1"/>
      <p:bldP spid="10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kupina 55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0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61" name="Zaoblený obdélník 60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2" name="TextovéPole 61"/>
          <p:cNvSpPr txBox="1"/>
          <p:nvPr/>
        </p:nvSpPr>
        <p:spPr>
          <a:xfrm>
            <a:off x="62687" y="219842"/>
            <a:ext cx="202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Opakování</a:t>
            </a:r>
            <a:endParaRPr lang="cs-CZ" sz="240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Opakování</a:t>
            </a: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40800" y="1116000"/>
            <a:ext cx="811680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>
                <a:solidFill>
                  <a:srgbClr val="FF0000"/>
                </a:solidFill>
              </a:rPr>
              <a:t>Jak je definována jazyková proměnná?</a:t>
            </a:r>
          </a:p>
        </p:txBody>
      </p:sp>
      <p:sp>
        <p:nvSpPr>
          <p:cNvPr id="54" name="Zaoblený obdélník 53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40800" y="2996952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>
                <a:solidFill>
                  <a:srgbClr val="FF0000"/>
                </a:solidFill>
              </a:rPr>
              <a:t>Jaký je význam sémantického pravidla?</a:t>
            </a:r>
          </a:p>
        </p:txBody>
      </p:sp>
      <p:sp>
        <p:nvSpPr>
          <p:cNvPr id="67" name="Zaoblený obdélník 66"/>
          <p:cNvSpPr/>
          <p:nvPr/>
        </p:nvSpPr>
        <p:spPr bwMode="auto">
          <a:xfrm>
            <a:off x="482400" y="311326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640800" y="3722460"/>
            <a:ext cx="7084533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>
                <a:solidFill>
                  <a:srgbClr val="FF0000"/>
                </a:solidFill>
              </a:rPr>
              <a:t>K čemu jsou užívány jazykové operátory?</a:t>
            </a:r>
          </a:p>
        </p:txBody>
      </p:sp>
      <p:sp>
        <p:nvSpPr>
          <p:cNvPr id="69" name="Zaoblený obdélník 68"/>
          <p:cNvSpPr/>
          <p:nvPr/>
        </p:nvSpPr>
        <p:spPr bwMode="auto">
          <a:xfrm>
            <a:off x="482400" y="384459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640800" y="4001960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Modifikují význam původního termu.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40800" y="4467987"/>
            <a:ext cx="7084533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>
                <a:solidFill>
                  <a:srgbClr val="FF0000"/>
                </a:solidFill>
              </a:rPr>
              <a:t>Jak jsou realizovány logické spojky ve fuzzy logice?</a:t>
            </a:r>
          </a:p>
        </p:txBody>
      </p:sp>
      <p:sp>
        <p:nvSpPr>
          <p:cNvPr id="37" name="Zaoblený obdélník 36"/>
          <p:cNvSpPr/>
          <p:nvPr/>
        </p:nvSpPr>
        <p:spPr bwMode="auto">
          <a:xfrm>
            <a:off x="482400" y="459917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589747"/>
              </p:ext>
            </p:extLst>
          </p:nvPr>
        </p:nvGraphicFramePr>
        <p:xfrm>
          <a:off x="755576" y="1451411"/>
          <a:ext cx="1663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663560" imgH="330120" progId="Equation.DSMT4">
                  <p:embed/>
                </p:oleObj>
              </mc:Choice>
              <mc:Fallback>
                <p:oleObj name="Equation" r:id="rId4" imgW="1663560" imgH="33012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51411"/>
                        <a:ext cx="1663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3636000" y="1412776"/>
            <a:ext cx="26244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jméno jazykové proměnné</a:t>
            </a:r>
          </a:p>
        </p:txBody>
      </p:sp>
      <p:graphicFrame>
        <p:nvGraphicFramePr>
          <p:cNvPr id="45" name="Objek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14303"/>
              </p:ext>
            </p:extLst>
          </p:nvPr>
        </p:nvGraphicFramePr>
        <p:xfrm>
          <a:off x="3012043" y="147193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6" imgW="203040" imgH="279360" progId="Equation.DSMT4">
                  <p:embed/>
                </p:oleObj>
              </mc:Choice>
              <mc:Fallback>
                <p:oleObj name="Equation" r:id="rId6" imgW="203040" imgH="279360" progId="Equation.DSMT4">
                  <p:embed/>
                  <p:pic>
                    <p:nvPicPr>
                      <p:cNvPr id="45" name="Objek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043" y="1471930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k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149267"/>
              </p:ext>
            </p:extLst>
          </p:nvPr>
        </p:nvGraphicFramePr>
        <p:xfrm>
          <a:off x="3014706" y="1751330"/>
          <a:ext cx="520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8" imgW="520560" imgH="304560" progId="Equation.DSMT4">
                  <p:embed/>
                </p:oleObj>
              </mc:Choice>
              <mc:Fallback>
                <p:oleObj name="Equation" r:id="rId8" imgW="520560" imgH="304560" progId="Equation.DSMT4">
                  <p:embed/>
                  <p:pic>
                    <p:nvPicPr>
                      <p:cNvPr id="46" name="Objek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706" y="1751330"/>
                        <a:ext cx="520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k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818236"/>
              </p:ext>
            </p:extLst>
          </p:nvPr>
        </p:nvGraphicFramePr>
        <p:xfrm>
          <a:off x="3012043" y="2060848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10" imgW="203040" imgH="203040" progId="Equation.DSMT4">
                  <p:embed/>
                </p:oleObj>
              </mc:Choice>
              <mc:Fallback>
                <p:oleObj name="Equation" r:id="rId10" imgW="203040" imgH="203040" progId="Equation.DSMT4">
                  <p:embed/>
                  <p:pic>
                    <p:nvPicPr>
                      <p:cNvPr id="47" name="Objek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043" y="2060848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k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165409"/>
              </p:ext>
            </p:extLst>
          </p:nvPr>
        </p:nvGraphicFramePr>
        <p:xfrm>
          <a:off x="3012043" y="2348880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2" imgW="190440" imgH="203040" progId="Equation.DSMT4">
                  <p:embed/>
                </p:oleObj>
              </mc:Choice>
              <mc:Fallback>
                <p:oleObj name="Equation" r:id="rId12" imgW="190440" imgH="203040" progId="Equation.DSMT4">
                  <p:embed/>
                  <p:pic>
                    <p:nvPicPr>
                      <p:cNvPr id="48" name="Objek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043" y="2348880"/>
                        <a:ext cx="1905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k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277107"/>
              </p:ext>
            </p:extLst>
          </p:nvPr>
        </p:nvGraphicFramePr>
        <p:xfrm>
          <a:off x="2996877" y="2638931"/>
          <a:ext cx="254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14" imgW="253800" imgH="190440" progId="Equation.DSMT4">
                  <p:embed/>
                </p:oleObj>
              </mc:Choice>
              <mc:Fallback>
                <p:oleObj name="Equation" r:id="rId14" imgW="253800" imgH="190440" progId="Equation.DSMT4">
                  <p:embed/>
                  <p:pic>
                    <p:nvPicPr>
                      <p:cNvPr id="49" name="Objek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877" y="2638931"/>
                        <a:ext cx="2540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3636000" y="1709861"/>
            <a:ext cx="44069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množina</a:t>
            </a:r>
            <a:r>
              <a:rPr lang="cs-CZ" altLang="cs-CZ" sz="1600" dirty="0"/>
              <a:t> </a:t>
            </a:r>
            <a:r>
              <a:rPr lang="cs-CZ" altLang="cs-CZ" sz="1600" b="0" dirty="0"/>
              <a:t>všech</a:t>
            </a:r>
            <a:r>
              <a:rPr lang="cs-CZ" altLang="cs-CZ" sz="1600" dirty="0"/>
              <a:t> </a:t>
            </a:r>
            <a:r>
              <a:rPr lang="cs-CZ" altLang="cs-CZ" sz="1600" b="0" dirty="0"/>
              <a:t>termů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cs-CZ" altLang="cs-CZ" sz="1600" dirty="0"/>
              <a:t> </a:t>
            </a:r>
            <a:r>
              <a:rPr lang="cs-CZ" altLang="cs-CZ" sz="1600" b="0" dirty="0"/>
              <a:t>jazykové proměnné </a:t>
            </a:r>
            <a:r>
              <a:rPr lang="cs-CZ" altLang="cs-CZ" sz="16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cs-CZ" altLang="cs-CZ" sz="1600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cs-CZ" altLang="cs-CZ" sz="1600" dirty="0"/>
              <a:t> </a:t>
            </a:r>
            <a:endParaRPr lang="cs-CZ" altLang="cs-CZ" sz="1600" b="0" dirty="0"/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3636000" y="2010326"/>
            <a:ext cx="31165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univerzum vztažné proměnné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52" name="Rectangle 46"/>
          <p:cNvSpPr>
            <a:spLocks noChangeArrowheads="1"/>
          </p:cNvSpPr>
          <p:nvPr/>
        </p:nvSpPr>
        <p:spPr bwMode="auto">
          <a:xfrm>
            <a:off x="3636000" y="2289305"/>
            <a:ext cx="19736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syntaktické pravidlo</a:t>
            </a:r>
            <a:endParaRPr lang="cs-CZ" altLang="cs-CZ" sz="16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46"/>
          <p:cNvSpPr>
            <a:spLocks noChangeArrowheads="1"/>
          </p:cNvSpPr>
          <p:nvPr/>
        </p:nvSpPr>
        <p:spPr bwMode="auto">
          <a:xfrm>
            <a:off x="3636000" y="2564904"/>
            <a:ext cx="19960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sémantické pravidlo</a:t>
            </a:r>
            <a:endParaRPr lang="cs-CZ" altLang="cs-CZ" sz="16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 46"/>
          <p:cNvSpPr>
            <a:spLocks noChangeArrowheads="1"/>
          </p:cNvSpPr>
          <p:nvPr/>
        </p:nvSpPr>
        <p:spPr bwMode="auto">
          <a:xfrm>
            <a:off x="640800" y="3272135"/>
            <a:ext cx="39837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Přiřazuje každému termu </a:t>
            </a:r>
            <a:r>
              <a:rPr lang="cs-CZ" altLang="cs-CZ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cs-CZ" altLang="cs-CZ" sz="1600" b="0" dirty="0"/>
              <a:t> jeho význam:</a:t>
            </a:r>
            <a:endParaRPr lang="cs-CZ" altLang="cs-CZ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9" name="Objek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063973"/>
              </p:ext>
            </p:extLst>
          </p:nvPr>
        </p:nvGraphicFramePr>
        <p:xfrm>
          <a:off x="4499992" y="3314408"/>
          <a:ext cx="2184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16" imgW="2184120" imgH="330120" progId="Equation.DSMT4">
                  <p:embed/>
                </p:oleObj>
              </mc:Choice>
              <mc:Fallback>
                <p:oleObj name="Equation" r:id="rId16" imgW="2184120" imgH="330120" progId="Equation.DSMT4">
                  <p:embed/>
                  <p:pic>
                    <p:nvPicPr>
                      <p:cNvPr id="89" name="Objek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314408"/>
                        <a:ext cx="2184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Tabulka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535850"/>
              </p:ext>
            </p:extLst>
          </p:nvPr>
        </p:nvGraphicFramePr>
        <p:xfrm>
          <a:off x="1116376" y="4846672"/>
          <a:ext cx="68400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Logická spojka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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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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</a:t>
                      </a:r>
                      <a:endParaRPr lang="cs-CZ" sz="16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Realizace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t</a:t>
                      </a: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-norma</a:t>
                      </a:r>
                      <a:endParaRPr lang="cs-CZ" sz="16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s</a:t>
                      </a:r>
                      <a:r>
                        <a:rPr lang="cs-CZ" sz="16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-norma</a:t>
                      </a:r>
                      <a:endParaRPr lang="cs-CZ" sz="16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fuzzy doplněk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fuzzy implikace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640800" y="5844332"/>
            <a:ext cx="7084533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>
                <a:solidFill>
                  <a:srgbClr val="FF0000"/>
                </a:solidFill>
              </a:rPr>
              <a:t>Jak je slovně vyjádřena fuzzy implikace?</a:t>
            </a:r>
          </a:p>
        </p:txBody>
      </p:sp>
      <p:sp>
        <p:nvSpPr>
          <p:cNvPr id="34" name="Zaoblený obdélník 33"/>
          <p:cNvSpPr/>
          <p:nvPr/>
        </p:nvSpPr>
        <p:spPr bwMode="auto">
          <a:xfrm>
            <a:off x="482400" y="597551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640800" y="6114782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JESTLIŽE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cs-CZ" alt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cs-CZ" alt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PAK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cs-CZ" alt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cs-CZ" alt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cs-CZ" altLang="cs-CZ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5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animBg="1"/>
      <p:bldP spid="66" grpId="0"/>
      <p:bldP spid="67" grpId="0" animBg="1"/>
      <p:bldP spid="68" grpId="0"/>
      <p:bldP spid="69" grpId="0" animBg="1"/>
      <p:bldP spid="35" grpId="0"/>
      <p:bldP spid="36" grpId="0"/>
      <p:bldP spid="37" grpId="0" animBg="1"/>
      <p:bldP spid="44" grpId="0"/>
      <p:bldP spid="50" grpId="0"/>
      <p:bldP spid="51" grpId="0"/>
      <p:bldP spid="52" grpId="0"/>
      <p:bldP spid="64" grpId="0"/>
      <p:bldP spid="88" grpId="0"/>
      <p:bldP spid="33" grpId="0"/>
      <p:bldP spid="34" grpId="0" animBg="1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Zaoblený obdélník 97"/>
          <p:cNvSpPr/>
          <p:nvPr/>
        </p:nvSpPr>
        <p:spPr bwMode="auto">
          <a:xfrm>
            <a:off x="267558" y="1556792"/>
            <a:ext cx="8712968" cy="4032448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9" name="Obdélník 2"/>
          <p:cNvSpPr>
            <a:spLocks noChangeArrowheads="1"/>
          </p:cNvSpPr>
          <p:nvPr/>
        </p:nvSpPr>
        <p:spPr bwMode="auto">
          <a:xfrm>
            <a:off x="349337" y="162880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00" name="Rectangle 14"/>
          <p:cNvSpPr>
            <a:spLocks noChangeArrowheads="1"/>
          </p:cNvSpPr>
          <p:nvPr/>
        </p:nvSpPr>
        <p:spPr bwMode="auto">
          <a:xfrm>
            <a:off x="640800" y="2073329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báze znalostí FLS obsahuje jedno pravidlo:</a:t>
            </a:r>
          </a:p>
        </p:txBody>
      </p:sp>
      <p:graphicFrame>
        <p:nvGraphicFramePr>
          <p:cNvPr id="101" name="Objek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223236"/>
              </p:ext>
            </p:extLst>
          </p:nvPr>
        </p:nvGraphicFramePr>
        <p:xfrm>
          <a:off x="4644618" y="2096556"/>
          <a:ext cx="2578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4" imgW="2577960" imgH="291960" progId="Equation.DSMT4">
                  <p:embed/>
                </p:oleObj>
              </mc:Choice>
              <mc:Fallback>
                <p:oleObj name="Equation" r:id="rId4" imgW="2577960" imgH="291960" progId="Equation.DSMT4">
                  <p:embed/>
                  <p:pic>
                    <p:nvPicPr>
                      <p:cNvPr id="101" name="Objek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618" y="2096556"/>
                        <a:ext cx="2578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k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201286"/>
              </p:ext>
            </p:extLst>
          </p:nvPr>
        </p:nvGraphicFramePr>
        <p:xfrm>
          <a:off x="3419872" y="2649839"/>
          <a:ext cx="2603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6" imgW="2603160" imgH="330120" progId="Equation.DSMT4">
                  <p:embed/>
                </p:oleObj>
              </mc:Choice>
              <mc:Fallback>
                <p:oleObj name="Equation" r:id="rId6" imgW="2603160" imgH="330120" progId="Equation.DSMT4">
                  <p:embed/>
                  <p:pic>
                    <p:nvPicPr>
                      <p:cNvPr id="102" name="Objek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649839"/>
                        <a:ext cx="2603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Rectangle 14"/>
          <p:cNvSpPr>
            <a:spLocks noChangeArrowheads="1"/>
          </p:cNvSpPr>
          <p:nvPr/>
        </p:nvSpPr>
        <p:spPr bwMode="auto">
          <a:xfrm>
            <a:off x="640800" y="2636912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použita Mamdaniho implikaci</a:t>
            </a:r>
          </a:p>
        </p:txBody>
      </p:sp>
      <p:sp>
        <p:nvSpPr>
          <p:cNvPr id="104" name="Rectangle 14"/>
          <p:cNvSpPr>
            <a:spLocks noChangeArrowheads="1"/>
          </p:cNvSpPr>
          <p:nvPr/>
        </p:nvSpPr>
        <p:spPr bwMode="auto">
          <a:xfrm>
            <a:off x="640800" y="2348880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na každém univerzu definována pouze jedna fuzzy množina</a:t>
            </a:r>
          </a:p>
        </p:txBody>
      </p:sp>
      <p:sp>
        <p:nvSpPr>
          <p:cNvPr id="105" name="Zaoblený obdélník 104"/>
          <p:cNvSpPr/>
          <p:nvPr/>
        </p:nvSpPr>
        <p:spPr bwMode="auto">
          <a:xfrm>
            <a:off x="482400" y="218687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6" name="Zaoblený obdélník 105"/>
          <p:cNvSpPr/>
          <p:nvPr/>
        </p:nvSpPr>
        <p:spPr bwMode="auto">
          <a:xfrm>
            <a:off x="482400" y="247490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7" name="Zaoblený obdélník 106"/>
          <p:cNvSpPr/>
          <p:nvPr/>
        </p:nvSpPr>
        <p:spPr bwMode="auto">
          <a:xfrm>
            <a:off x="482400" y="276293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Volný tvar 43"/>
          <p:cNvSpPr/>
          <p:nvPr/>
        </p:nvSpPr>
        <p:spPr>
          <a:xfrm>
            <a:off x="1558841" y="4188182"/>
            <a:ext cx="2075180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rgbClr val="FFC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9" name="Přímá spojnice 8"/>
          <p:cNvCxnSpPr/>
          <p:nvPr/>
        </p:nvCxnSpPr>
        <p:spPr bwMode="auto">
          <a:xfrm flipH="1" flipV="1">
            <a:off x="2027684" y="4747936"/>
            <a:ext cx="54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Přímá spojnice 6"/>
          <p:cNvCxnSpPr/>
          <p:nvPr/>
        </p:nvCxnSpPr>
        <p:spPr bwMode="auto">
          <a:xfrm>
            <a:off x="1739684" y="4746181"/>
            <a:ext cx="28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Inference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38992" y="1117120"/>
            <a:ext cx="66693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založena na zobecněném pravidle modus ponens</a:t>
            </a:r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481619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8" name="AutoShape 1196"/>
          <p:cNvCxnSpPr>
            <a:cxnSpLocks noChangeAspect="1" noChangeShapeType="1"/>
          </p:cNvCxnSpPr>
          <p:nvPr/>
        </p:nvCxnSpPr>
        <p:spPr bwMode="auto">
          <a:xfrm flipV="1">
            <a:off x="1475656" y="4182467"/>
            <a:ext cx="718820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Přímá spojnice 39"/>
          <p:cNvCxnSpPr/>
          <p:nvPr/>
        </p:nvCxnSpPr>
        <p:spPr>
          <a:xfrm flipH="1">
            <a:off x="1688381" y="4492347"/>
            <a:ext cx="260985" cy="31686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AutoShape 1189"/>
          <p:cNvCxnSpPr>
            <a:cxnSpLocks noChangeShapeType="1"/>
          </p:cNvCxnSpPr>
          <p:nvPr/>
        </p:nvCxnSpPr>
        <p:spPr bwMode="auto">
          <a:xfrm>
            <a:off x="2195111" y="4181832"/>
            <a:ext cx="158242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Přímá spojnice 41"/>
          <p:cNvCxnSpPr/>
          <p:nvPr/>
        </p:nvCxnSpPr>
        <p:spPr>
          <a:xfrm flipH="1">
            <a:off x="2492291" y="4184372"/>
            <a:ext cx="129540" cy="0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nice 42"/>
          <p:cNvCxnSpPr/>
          <p:nvPr/>
        </p:nvCxnSpPr>
        <p:spPr>
          <a:xfrm flipH="1">
            <a:off x="2622466" y="4184372"/>
            <a:ext cx="40576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1550"/>
          <p:cNvSpPr txBox="1">
            <a:spLocks noChangeArrowheads="1"/>
          </p:cNvSpPr>
          <p:nvPr/>
        </p:nvSpPr>
        <p:spPr bwMode="auto">
          <a:xfrm>
            <a:off x="2221146" y="307273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552"/>
              <p:cNvSpPr txBox="1">
                <a:spLocks noChangeArrowheads="1"/>
              </p:cNvSpPr>
              <p:nvPr/>
            </p:nvSpPr>
            <p:spPr bwMode="auto">
              <a:xfrm>
                <a:off x="1971363" y="3095997"/>
                <a:ext cx="161925" cy="222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 Box 1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1363" y="3095997"/>
                <a:ext cx="161925" cy="222885"/>
              </a:xfrm>
              <a:prstGeom prst="rect">
                <a:avLst/>
              </a:prstGeom>
              <a:blipFill rotWithShape="1">
                <a:blip r:embed="rId8"/>
                <a:stretch>
                  <a:fillRect l="-25926" r="-25926" b="-36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553"/>
              <p:cNvSpPr txBox="1">
                <a:spLocks noChangeArrowheads="1"/>
              </p:cNvSpPr>
              <p:nvPr/>
            </p:nvSpPr>
            <p:spPr bwMode="auto">
              <a:xfrm>
                <a:off x="1525186" y="5006062"/>
                <a:ext cx="16065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𝑥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5186" y="5006062"/>
                <a:ext cx="160655" cy="151130"/>
              </a:xfrm>
              <a:prstGeom prst="rect">
                <a:avLst/>
              </a:prstGeom>
              <a:blipFill rotWithShape="1">
                <a:blip r:embed="rId9"/>
                <a:stretch>
                  <a:fillRect l="-14815" r="-14815" b="-6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1554"/>
              <p:cNvSpPr txBox="1">
                <a:spLocks noChangeArrowheads="1"/>
              </p:cNvSpPr>
              <p:nvPr/>
            </p:nvSpPr>
            <p:spPr bwMode="auto">
              <a:xfrm>
                <a:off x="3682916" y="4190722"/>
                <a:ext cx="160655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Text Box 1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2916" y="4190722"/>
                <a:ext cx="160655" cy="179705"/>
              </a:xfrm>
              <a:prstGeom prst="rect">
                <a:avLst/>
              </a:prstGeom>
              <a:blipFill rotWithShape="1">
                <a:blip r:embed="rId10"/>
                <a:stretch>
                  <a:fillRect l="-29630" r="-25926" b="-7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AutoShape 1190"/>
          <p:cNvCxnSpPr>
            <a:cxnSpLocks noChangeShapeType="1"/>
          </p:cNvCxnSpPr>
          <p:nvPr/>
        </p:nvCxnSpPr>
        <p:spPr bwMode="auto">
          <a:xfrm flipV="1">
            <a:off x="2195111" y="3123922"/>
            <a:ext cx="635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Přímá spojnice 59"/>
          <p:cNvCxnSpPr/>
          <p:nvPr/>
        </p:nvCxnSpPr>
        <p:spPr>
          <a:xfrm>
            <a:off x="2240196" y="4492982"/>
            <a:ext cx="551180" cy="0"/>
          </a:xfrm>
          <a:prstGeom prst="line">
            <a:avLst/>
          </a:prstGeom>
          <a:ln w="127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nice 61"/>
          <p:cNvCxnSpPr/>
          <p:nvPr/>
        </p:nvCxnSpPr>
        <p:spPr>
          <a:xfrm>
            <a:off x="1688381" y="4825722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AutoShape 1201"/>
          <p:cNvCxnSpPr>
            <a:cxnSpLocks noChangeAspect="1" noChangeShapeType="1"/>
          </p:cNvCxnSpPr>
          <p:nvPr/>
        </p:nvCxnSpPr>
        <p:spPr bwMode="auto">
          <a:xfrm flipV="1">
            <a:off x="2798361" y="4188817"/>
            <a:ext cx="234315" cy="28765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1201"/>
          <p:cNvCxnSpPr>
            <a:cxnSpLocks noChangeAspect="1" noChangeShapeType="1"/>
          </p:cNvCxnSpPr>
          <p:nvPr/>
        </p:nvCxnSpPr>
        <p:spPr bwMode="auto">
          <a:xfrm flipV="1">
            <a:off x="2253531" y="4191357"/>
            <a:ext cx="233680" cy="28702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Volný tvar 64"/>
          <p:cNvSpPr/>
          <p:nvPr/>
        </p:nvSpPr>
        <p:spPr>
          <a:xfrm>
            <a:off x="2383071" y="3757652"/>
            <a:ext cx="408305" cy="1071880"/>
          </a:xfrm>
          <a:custGeom>
            <a:avLst/>
            <a:gdLst>
              <a:gd name="connsiteX0" fmla="*/ 146050 w 409575"/>
              <a:gd name="connsiteY0" fmla="*/ 1073150 h 1073150"/>
              <a:gd name="connsiteX1" fmla="*/ 409575 w 409575"/>
              <a:gd name="connsiteY1" fmla="*/ 742950 h 1073150"/>
              <a:gd name="connsiteX2" fmla="*/ 0 w 409575"/>
              <a:gd name="connsiteY2" fmla="*/ 0 h 1073150"/>
              <a:gd name="connsiteX3" fmla="*/ 146050 w 409575"/>
              <a:gd name="connsiteY3" fmla="*/ 1073150 h 10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" h="1073150">
                <a:moveTo>
                  <a:pt x="146050" y="1073150"/>
                </a:moveTo>
                <a:lnTo>
                  <a:pt x="409575" y="742950"/>
                </a:lnTo>
                <a:lnTo>
                  <a:pt x="0" y="0"/>
                </a:lnTo>
                <a:lnTo>
                  <a:pt x="146050" y="107315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66" name="Přímá spojnice 65"/>
          <p:cNvCxnSpPr/>
          <p:nvPr/>
        </p:nvCxnSpPr>
        <p:spPr>
          <a:xfrm flipH="1">
            <a:off x="2240196" y="3762732"/>
            <a:ext cx="135255" cy="74612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Přímá spojnice 67"/>
          <p:cNvCxnSpPr/>
          <p:nvPr/>
        </p:nvCxnSpPr>
        <p:spPr>
          <a:xfrm flipH="1">
            <a:off x="1973496" y="4488537"/>
            <a:ext cx="265430" cy="34480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1551"/>
          <p:cNvSpPr txBox="1">
            <a:spLocks noChangeArrowheads="1"/>
          </p:cNvSpPr>
          <p:nvPr/>
        </p:nvSpPr>
        <p:spPr bwMode="auto">
          <a:xfrm>
            <a:off x="1937301" y="4505047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69" name="Přímá spojnice 68"/>
          <p:cNvCxnSpPr/>
          <p:nvPr/>
        </p:nvCxnSpPr>
        <p:spPr>
          <a:xfrm>
            <a:off x="1946826" y="4493617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Volný tvar 70"/>
          <p:cNvSpPr/>
          <p:nvPr/>
        </p:nvSpPr>
        <p:spPr>
          <a:xfrm>
            <a:off x="2193841" y="3301722"/>
            <a:ext cx="1428115" cy="882015"/>
          </a:xfrm>
          <a:custGeom>
            <a:avLst/>
            <a:gdLst>
              <a:gd name="connsiteX0" fmla="*/ 0 w 1428750"/>
              <a:gd name="connsiteY0" fmla="*/ 882650 h 882650"/>
              <a:gd name="connsiteX1" fmla="*/ 298450 w 1428750"/>
              <a:gd name="connsiteY1" fmla="*/ 882650 h 882650"/>
              <a:gd name="connsiteX2" fmla="*/ 561975 w 1428750"/>
              <a:gd name="connsiteY2" fmla="*/ 0 h 882650"/>
              <a:gd name="connsiteX3" fmla="*/ 835025 w 1428750"/>
              <a:gd name="connsiteY3" fmla="*/ 882650 h 882650"/>
              <a:gd name="connsiteX4" fmla="*/ 1428750 w 1428750"/>
              <a:gd name="connsiteY4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882650">
                <a:moveTo>
                  <a:pt x="0" y="882650"/>
                </a:moveTo>
                <a:lnTo>
                  <a:pt x="298450" y="882650"/>
                </a:lnTo>
                <a:lnTo>
                  <a:pt x="561975" y="0"/>
                </a:lnTo>
                <a:lnTo>
                  <a:pt x="835025" y="882650"/>
                </a:lnTo>
                <a:lnTo>
                  <a:pt x="1428750" y="88265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AutoShape 1201"/>
          <p:cNvCxnSpPr>
            <a:cxnSpLocks noChangeAspect="1" noChangeShapeType="1"/>
          </p:cNvCxnSpPr>
          <p:nvPr/>
        </p:nvCxnSpPr>
        <p:spPr bwMode="auto">
          <a:xfrm flipV="1">
            <a:off x="2376086" y="3290927"/>
            <a:ext cx="387350" cy="47117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Volný tvar 74"/>
          <p:cNvSpPr/>
          <p:nvPr/>
        </p:nvSpPr>
        <p:spPr>
          <a:xfrm>
            <a:off x="1967146" y="3762732"/>
            <a:ext cx="557530" cy="1068705"/>
          </a:xfrm>
          <a:custGeom>
            <a:avLst/>
            <a:gdLst>
              <a:gd name="connsiteX0" fmla="*/ 558800 w 558800"/>
              <a:gd name="connsiteY0" fmla="*/ 1069975 h 1069975"/>
              <a:gd name="connsiteX1" fmla="*/ 0 w 558800"/>
              <a:gd name="connsiteY1" fmla="*/ 1069975 h 1069975"/>
              <a:gd name="connsiteX2" fmla="*/ 409575 w 558800"/>
              <a:gd name="connsiteY2" fmla="*/ 0 h 1069975"/>
              <a:gd name="connsiteX3" fmla="*/ 558800 w 558800"/>
              <a:gd name="connsiteY3" fmla="*/ 1069975 h 106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800" h="1069975">
                <a:moveTo>
                  <a:pt x="558800" y="1069975"/>
                </a:moveTo>
                <a:lnTo>
                  <a:pt x="0" y="1069975"/>
                </a:lnTo>
                <a:lnTo>
                  <a:pt x="409575" y="0"/>
                </a:lnTo>
                <a:lnTo>
                  <a:pt x="558800" y="1069975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77" name="Přímá spojnice 76"/>
          <p:cNvCxnSpPr/>
          <p:nvPr/>
        </p:nvCxnSpPr>
        <p:spPr>
          <a:xfrm flipH="1">
            <a:off x="1808396" y="3760827"/>
            <a:ext cx="57086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Skupina 77"/>
          <p:cNvGrpSpPr/>
          <p:nvPr/>
        </p:nvGrpSpPr>
        <p:grpSpPr>
          <a:xfrm>
            <a:off x="1562016" y="3762097"/>
            <a:ext cx="635000" cy="1202690"/>
            <a:chOff x="171121" y="774700"/>
            <a:chExt cx="635329" cy="1203129"/>
          </a:xfrm>
        </p:grpSpPr>
        <p:sp>
          <p:nvSpPr>
            <p:cNvPr id="79" name="Volný tvar 78"/>
            <p:cNvSpPr/>
            <p:nvPr/>
          </p:nvSpPr>
          <p:spPr>
            <a:xfrm>
              <a:off x="288925" y="774700"/>
              <a:ext cx="517525" cy="1063625"/>
            </a:xfrm>
            <a:custGeom>
              <a:avLst/>
              <a:gdLst>
                <a:gd name="connsiteX0" fmla="*/ 517525 w 517525"/>
                <a:gd name="connsiteY0" fmla="*/ 422275 h 1063625"/>
                <a:gd name="connsiteX1" fmla="*/ 269875 w 517525"/>
                <a:gd name="connsiteY1" fmla="*/ 730250 h 1063625"/>
                <a:gd name="connsiteX2" fmla="*/ 136525 w 517525"/>
                <a:gd name="connsiteY2" fmla="*/ 0 h 1063625"/>
                <a:gd name="connsiteX3" fmla="*/ 0 w 517525"/>
                <a:gd name="connsiteY3" fmla="*/ 1063625 h 106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525" h="1063625">
                  <a:moveTo>
                    <a:pt x="517525" y="422275"/>
                  </a:moveTo>
                  <a:lnTo>
                    <a:pt x="269875" y="730250"/>
                  </a:lnTo>
                  <a:lnTo>
                    <a:pt x="136525" y="0"/>
                  </a:lnTo>
                  <a:lnTo>
                    <a:pt x="0" y="106362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cs-CZ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Přímá spojnice 79"/>
            <p:cNvCxnSpPr/>
            <p:nvPr/>
          </p:nvCxnSpPr>
          <p:spPr>
            <a:xfrm flipH="1">
              <a:off x="171121" y="1835150"/>
              <a:ext cx="117804" cy="1426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AutoShape 1201"/>
          <p:cNvCxnSpPr>
            <a:cxnSpLocks noChangeAspect="1" noChangeShapeType="1"/>
          </p:cNvCxnSpPr>
          <p:nvPr/>
        </p:nvCxnSpPr>
        <p:spPr bwMode="auto">
          <a:xfrm flipV="1">
            <a:off x="1590591" y="3290927"/>
            <a:ext cx="611505" cy="751205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1203"/>
          <p:cNvCxnSpPr>
            <a:cxnSpLocks noChangeShapeType="1"/>
          </p:cNvCxnSpPr>
          <p:nvPr/>
        </p:nvCxnSpPr>
        <p:spPr bwMode="auto">
          <a:xfrm>
            <a:off x="2204001" y="3296642"/>
            <a:ext cx="1475740" cy="0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Box 1553"/>
              <p:cNvSpPr txBox="1">
                <a:spLocks noChangeArrowheads="1"/>
              </p:cNvSpPr>
              <p:nvPr/>
            </p:nvSpPr>
            <p:spPr bwMode="auto">
              <a:xfrm>
                <a:off x="1512562" y="4641198"/>
                <a:ext cx="356286" cy="257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cs-CZ" b="0" i="1" smtClean="0">
                        <a:effectLst/>
                        <a:latin typeface="Cambria Math"/>
                        <a:ea typeface="Calibri"/>
                      </a:rPr>
                      <m:t>𝑥</m:t>
                    </m:r>
                  </m:oMath>
                </a14:m>
                <a:r>
                  <a:rPr lang="cs-CZ" b="0" baseline="30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*</a:t>
                </a:r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2562" y="4641198"/>
                <a:ext cx="356286" cy="257906"/>
              </a:xfrm>
              <a:prstGeom prst="rect">
                <a:avLst/>
              </a:prstGeom>
              <a:blipFill rotWithShape="1">
                <a:blip r:embed="rId11"/>
                <a:stretch>
                  <a:fillRect l="-13559" t="-116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Přímá spojnice 5"/>
          <p:cNvCxnSpPr/>
          <p:nvPr/>
        </p:nvCxnSpPr>
        <p:spPr bwMode="auto">
          <a:xfrm flipV="1">
            <a:off x="1739684" y="3857041"/>
            <a:ext cx="0" cy="90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Přímá spojnice 96"/>
          <p:cNvCxnSpPr/>
          <p:nvPr/>
        </p:nvCxnSpPr>
        <p:spPr bwMode="auto">
          <a:xfrm>
            <a:off x="2134592" y="4405350"/>
            <a:ext cx="32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Přímá spojnice 18"/>
          <p:cNvCxnSpPr/>
          <p:nvPr/>
        </p:nvCxnSpPr>
        <p:spPr bwMode="auto">
          <a:xfrm flipH="1" flipV="1">
            <a:off x="2492292" y="4422181"/>
            <a:ext cx="72000" cy="3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Přímá spojnice 24"/>
          <p:cNvCxnSpPr/>
          <p:nvPr/>
        </p:nvCxnSpPr>
        <p:spPr bwMode="auto">
          <a:xfrm flipV="1">
            <a:off x="2012880" y="4390285"/>
            <a:ext cx="108000" cy="36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 Box 1556"/>
          <p:cNvSpPr txBox="1">
            <a:spLocks noChangeArrowheads="1"/>
          </p:cNvSpPr>
          <p:nvPr/>
        </p:nvSpPr>
        <p:spPr bwMode="auto">
          <a:xfrm>
            <a:off x="2267236" y="3519111"/>
            <a:ext cx="393700" cy="37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</a:t>
            </a: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802863"/>
              </p:ext>
            </p:extLst>
          </p:nvPr>
        </p:nvGraphicFramePr>
        <p:xfrm>
          <a:off x="2927582" y="4452767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12" imgW="253800" imgH="304560" progId="Equation.DSMT4">
                  <p:embed/>
                </p:oleObj>
              </mc:Choice>
              <mc:Fallback>
                <p:oleObj name="Equation" r:id="rId12" imgW="253800" imgH="304560" progId="Equation.DSMT4">
                  <p:embed/>
                  <p:pic>
                    <p:nvPicPr>
                      <p:cNvPr id="4" name="Objekt 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27582" y="4452767"/>
                        <a:ext cx="254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Přímá spojnice 94"/>
          <p:cNvCxnSpPr/>
          <p:nvPr/>
        </p:nvCxnSpPr>
        <p:spPr>
          <a:xfrm flipH="1" flipV="1">
            <a:off x="1558841" y="4966057"/>
            <a:ext cx="144335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Přímá spojnice 95"/>
          <p:cNvCxnSpPr/>
          <p:nvPr/>
        </p:nvCxnSpPr>
        <p:spPr>
          <a:xfrm flipH="1">
            <a:off x="3002196" y="4183102"/>
            <a:ext cx="622935" cy="78549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/>
          <p:cNvCxnSpPr/>
          <p:nvPr/>
        </p:nvCxnSpPr>
        <p:spPr bwMode="auto">
          <a:xfrm flipH="1">
            <a:off x="2593576" y="4757041"/>
            <a:ext cx="57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 Box 1551"/>
          <p:cNvSpPr txBox="1">
            <a:spLocks noChangeArrowheads="1"/>
          </p:cNvSpPr>
          <p:nvPr/>
        </p:nvSpPr>
        <p:spPr bwMode="auto">
          <a:xfrm>
            <a:off x="1676316" y="4818102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13049"/>
              </p:ext>
            </p:extLst>
          </p:nvPr>
        </p:nvGraphicFramePr>
        <p:xfrm>
          <a:off x="2686907" y="3034387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14" imgW="177480" imgH="190440" progId="Equation.DSMT4">
                  <p:embed/>
                </p:oleObj>
              </mc:Choice>
              <mc:Fallback>
                <p:oleObj name="Equation" r:id="rId14" imgW="177480" imgH="190440" progId="Equation.DSMT4">
                  <p:embed/>
                  <p:pic>
                    <p:nvPicPr>
                      <p:cNvPr id="13" name="Objek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907" y="3034387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38206"/>
              </p:ext>
            </p:extLst>
          </p:nvPr>
        </p:nvGraphicFramePr>
        <p:xfrm>
          <a:off x="1729644" y="3488412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16" imgW="177480" imgH="190440" progId="Equation.DSMT4">
                  <p:embed/>
                </p:oleObj>
              </mc:Choice>
              <mc:Fallback>
                <p:oleObj name="Equation" r:id="rId16" imgW="177480" imgH="190440" progId="Equation.DSMT4">
                  <p:embed/>
                  <p:pic>
                    <p:nvPicPr>
                      <p:cNvPr id="14" name="Objek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644" y="3488412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091177"/>
              </p:ext>
            </p:extLst>
          </p:nvPr>
        </p:nvGraphicFramePr>
        <p:xfrm>
          <a:off x="1499457" y="3704312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18" imgW="241200" imgH="241200" progId="Equation.DSMT4">
                  <p:embed/>
                </p:oleObj>
              </mc:Choice>
              <mc:Fallback>
                <p:oleObj name="Equation" r:id="rId18" imgW="241200" imgH="241200" progId="Equation.DSMT4">
                  <p:embed/>
                  <p:pic>
                    <p:nvPicPr>
                      <p:cNvPr id="15" name="Objek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457" y="3704312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Text Box 1551"/>
          <p:cNvSpPr txBox="1">
            <a:spLocks noChangeArrowheads="1"/>
          </p:cNvSpPr>
          <p:nvPr/>
        </p:nvSpPr>
        <p:spPr bwMode="auto">
          <a:xfrm>
            <a:off x="1811571" y="4658082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76" name="Text Box 1551"/>
          <p:cNvSpPr txBox="1">
            <a:spLocks noChangeArrowheads="1"/>
          </p:cNvSpPr>
          <p:nvPr/>
        </p:nvSpPr>
        <p:spPr bwMode="auto">
          <a:xfrm>
            <a:off x="2071286" y="4341852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85" name="Text Box 1551"/>
          <p:cNvSpPr txBox="1">
            <a:spLocks noChangeArrowheads="1"/>
          </p:cNvSpPr>
          <p:nvPr/>
        </p:nvSpPr>
        <p:spPr bwMode="auto">
          <a:xfrm>
            <a:off x="2185586" y="4191357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72" name="Přímá spojnice 71"/>
          <p:cNvCxnSpPr/>
          <p:nvPr/>
        </p:nvCxnSpPr>
        <p:spPr>
          <a:xfrm flipH="1" flipV="1">
            <a:off x="1721458" y="3860573"/>
            <a:ext cx="144335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Zaoblený obdélník 89"/>
          <p:cNvSpPr/>
          <p:nvPr/>
        </p:nvSpPr>
        <p:spPr bwMode="auto">
          <a:xfrm>
            <a:off x="267558" y="1556792"/>
            <a:ext cx="8712968" cy="4032448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1" name="Obdélník 2"/>
          <p:cNvSpPr>
            <a:spLocks noChangeArrowheads="1"/>
          </p:cNvSpPr>
          <p:nvPr/>
        </p:nvSpPr>
        <p:spPr bwMode="auto">
          <a:xfrm>
            <a:off x="349337" y="162880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92" name="Rectangle 14"/>
          <p:cNvSpPr>
            <a:spLocks noChangeArrowheads="1"/>
          </p:cNvSpPr>
          <p:nvPr/>
        </p:nvSpPr>
        <p:spPr bwMode="auto">
          <a:xfrm>
            <a:off x="640800" y="2073329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báze znalostí FLS obsahuje jedno pravidlo:</a:t>
            </a:r>
          </a:p>
        </p:txBody>
      </p:sp>
      <p:graphicFrame>
        <p:nvGraphicFramePr>
          <p:cNvPr id="93" name="Objek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039748"/>
              </p:ext>
            </p:extLst>
          </p:nvPr>
        </p:nvGraphicFramePr>
        <p:xfrm>
          <a:off x="4644618" y="2096556"/>
          <a:ext cx="2578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4" imgW="2577960" imgH="291960" progId="Equation.DSMT4">
                  <p:embed/>
                </p:oleObj>
              </mc:Choice>
              <mc:Fallback>
                <p:oleObj name="Equation" r:id="rId4" imgW="2577960" imgH="291960" progId="Equation.DSMT4">
                  <p:embed/>
                  <p:pic>
                    <p:nvPicPr>
                      <p:cNvPr id="93" name="Objek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618" y="2096556"/>
                        <a:ext cx="2578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k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199538"/>
              </p:ext>
            </p:extLst>
          </p:nvPr>
        </p:nvGraphicFramePr>
        <p:xfrm>
          <a:off x="3419872" y="2649839"/>
          <a:ext cx="2603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6" imgW="2603160" imgH="330120" progId="Equation.DSMT4">
                  <p:embed/>
                </p:oleObj>
              </mc:Choice>
              <mc:Fallback>
                <p:oleObj name="Equation" r:id="rId6" imgW="2603160" imgH="330120" progId="Equation.DSMT4">
                  <p:embed/>
                  <p:pic>
                    <p:nvPicPr>
                      <p:cNvPr id="94" name="Objek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649839"/>
                        <a:ext cx="2603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Rectangle 14"/>
          <p:cNvSpPr>
            <a:spLocks noChangeArrowheads="1"/>
          </p:cNvSpPr>
          <p:nvPr/>
        </p:nvSpPr>
        <p:spPr bwMode="auto">
          <a:xfrm>
            <a:off x="640800" y="2636912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použita Mamdaniho implikaci</a:t>
            </a:r>
          </a:p>
        </p:txBody>
      </p:sp>
      <p:sp>
        <p:nvSpPr>
          <p:cNvPr id="99" name="Rectangle 14"/>
          <p:cNvSpPr>
            <a:spLocks noChangeArrowheads="1"/>
          </p:cNvSpPr>
          <p:nvPr/>
        </p:nvSpPr>
        <p:spPr bwMode="auto">
          <a:xfrm>
            <a:off x="640800" y="2348880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na každém univerzu definována pouze jedna fuzzy množina</a:t>
            </a:r>
          </a:p>
        </p:txBody>
      </p:sp>
      <p:sp>
        <p:nvSpPr>
          <p:cNvPr id="100" name="Zaoblený obdélník 99"/>
          <p:cNvSpPr/>
          <p:nvPr/>
        </p:nvSpPr>
        <p:spPr bwMode="auto">
          <a:xfrm>
            <a:off x="482400" y="218687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1" name="Zaoblený obdélník 100"/>
          <p:cNvSpPr/>
          <p:nvPr/>
        </p:nvSpPr>
        <p:spPr bwMode="auto">
          <a:xfrm>
            <a:off x="482400" y="247490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2" name="Zaoblený obdélník 101"/>
          <p:cNvSpPr/>
          <p:nvPr/>
        </p:nvSpPr>
        <p:spPr bwMode="auto">
          <a:xfrm>
            <a:off x="482400" y="276293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Volný tvar 43"/>
          <p:cNvSpPr/>
          <p:nvPr/>
        </p:nvSpPr>
        <p:spPr>
          <a:xfrm>
            <a:off x="1558841" y="4188182"/>
            <a:ext cx="2075180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9" name="Přímá spojnice 8"/>
          <p:cNvCxnSpPr/>
          <p:nvPr/>
        </p:nvCxnSpPr>
        <p:spPr bwMode="auto">
          <a:xfrm flipH="1" flipV="1">
            <a:off x="2027684" y="4747936"/>
            <a:ext cx="54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Inference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38992" y="1117120"/>
            <a:ext cx="66693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založena na zobecněném pravidle modus ponens</a:t>
            </a:r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481619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8" name="AutoShape 1196"/>
          <p:cNvCxnSpPr>
            <a:cxnSpLocks noChangeAspect="1" noChangeShapeType="1"/>
          </p:cNvCxnSpPr>
          <p:nvPr/>
        </p:nvCxnSpPr>
        <p:spPr bwMode="auto">
          <a:xfrm flipV="1">
            <a:off x="1475656" y="4182467"/>
            <a:ext cx="718820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Přímá spojnice 39"/>
          <p:cNvCxnSpPr/>
          <p:nvPr/>
        </p:nvCxnSpPr>
        <p:spPr>
          <a:xfrm flipH="1">
            <a:off x="1688381" y="4492347"/>
            <a:ext cx="260985" cy="31686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AutoShape 1189"/>
          <p:cNvCxnSpPr>
            <a:cxnSpLocks noChangeShapeType="1"/>
          </p:cNvCxnSpPr>
          <p:nvPr/>
        </p:nvCxnSpPr>
        <p:spPr bwMode="auto">
          <a:xfrm>
            <a:off x="2195111" y="4181832"/>
            <a:ext cx="158242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Přímá spojnice 42"/>
          <p:cNvCxnSpPr/>
          <p:nvPr/>
        </p:nvCxnSpPr>
        <p:spPr>
          <a:xfrm flipH="1">
            <a:off x="2505098" y="4184372"/>
            <a:ext cx="5400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1550"/>
          <p:cNvSpPr txBox="1">
            <a:spLocks noChangeArrowheads="1"/>
          </p:cNvSpPr>
          <p:nvPr/>
        </p:nvSpPr>
        <p:spPr bwMode="auto">
          <a:xfrm>
            <a:off x="2221146" y="307273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552"/>
              <p:cNvSpPr txBox="1">
                <a:spLocks noChangeArrowheads="1"/>
              </p:cNvSpPr>
              <p:nvPr/>
            </p:nvSpPr>
            <p:spPr bwMode="auto">
              <a:xfrm>
                <a:off x="1971363" y="3095997"/>
                <a:ext cx="161925" cy="222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 Box 1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1363" y="3095997"/>
                <a:ext cx="161925" cy="222885"/>
              </a:xfrm>
              <a:prstGeom prst="rect">
                <a:avLst/>
              </a:prstGeom>
              <a:blipFill rotWithShape="1">
                <a:blip r:embed="rId8"/>
                <a:stretch>
                  <a:fillRect l="-25926" r="-25926" b="-36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553"/>
              <p:cNvSpPr txBox="1">
                <a:spLocks noChangeArrowheads="1"/>
              </p:cNvSpPr>
              <p:nvPr/>
            </p:nvSpPr>
            <p:spPr bwMode="auto">
              <a:xfrm>
                <a:off x="1525186" y="5006062"/>
                <a:ext cx="16065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𝑥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5186" y="5006062"/>
                <a:ext cx="160655" cy="151130"/>
              </a:xfrm>
              <a:prstGeom prst="rect">
                <a:avLst/>
              </a:prstGeom>
              <a:blipFill rotWithShape="1">
                <a:blip r:embed="rId9"/>
                <a:stretch>
                  <a:fillRect l="-14815" r="-14815" b="-6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1554"/>
              <p:cNvSpPr txBox="1">
                <a:spLocks noChangeArrowheads="1"/>
              </p:cNvSpPr>
              <p:nvPr/>
            </p:nvSpPr>
            <p:spPr bwMode="auto">
              <a:xfrm>
                <a:off x="3682916" y="4190722"/>
                <a:ext cx="160655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Text Box 1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2916" y="4190722"/>
                <a:ext cx="160655" cy="179705"/>
              </a:xfrm>
              <a:prstGeom prst="rect">
                <a:avLst/>
              </a:prstGeom>
              <a:blipFill rotWithShape="1">
                <a:blip r:embed="rId10"/>
                <a:stretch>
                  <a:fillRect l="-29630" r="-25926" b="-7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AutoShape 1190"/>
          <p:cNvCxnSpPr>
            <a:cxnSpLocks noChangeShapeType="1"/>
          </p:cNvCxnSpPr>
          <p:nvPr/>
        </p:nvCxnSpPr>
        <p:spPr bwMode="auto">
          <a:xfrm flipV="1">
            <a:off x="2195111" y="3123922"/>
            <a:ext cx="635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1551"/>
          <p:cNvSpPr txBox="1">
            <a:spLocks noChangeArrowheads="1"/>
          </p:cNvSpPr>
          <p:nvPr/>
        </p:nvSpPr>
        <p:spPr bwMode="auto">
          <a:xfrm>
            <a:off x="1937301" y="4505047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71" name="Volný tvar 70"/>
          <p:cNvSpPr/>
          <p:nvPr/>
        </p:nvSpPr>
        <p:spPr>
          <a:xfrm>
            <a:off x="2193841" y="3301722"/>
            <a:ext cx="1428115" cy="882015"/>
          </a:xfrm>
          <a:custGeom>
            <a:avLst/>
            <a:gdLst>
              <a:gd name="connsiteX0" fmla="*/ 0 w 1428750"/>
              <a:gd name="connsiteY0" fmla="*/ 882650 h 882650"/>
              <a:gd name="connsiteX1" fmla="*/ 298450 w 1428750"/>
              <a:gd name="connsiteY1" fmla="*/ 882650 h 882650"/>
              <a:gd name="connsiteX2" fmla="*/ 561975 w 1428750"/>
              <a:gd name="connsiteY2" fmla="*/ 0 h 882650"/>
              <a:gd name="connsiteX3" fmla="*/ 835025 w 1428750"/>
              <a:gd name="connsiteY3" fmla="*/ 882650 h 882650"/>
              <a:gd name="connsiteX4" fmla="*/ 1428750 w 1428750"/>
              <a:gd name="connsiteY4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882650">
                <a:moveTo>
                  <a:pt x="0" y="882650"/>
                </a:moveTo>
                <a:lnTo>
                  <a:pt x="298450" y="882650"/>
                </a:lnTo>
                <a:lnTo>
                  <a:pt x="561975" y="0"/>
                </a:lnTo>
                <a:lnTo>
                  <a:pt x="835025" y="882650"/>
                </a:lnTo>
                <a:lnTo>
                  <a:pt x="1428750" y="88265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Skupina 77"/>
          <p:cNvGrpSpPr/>
          <p:nvPr/>
        </p:nvGrpSpPr>
        <p:grpSpPr>
          <a:xfrm>
            <a:off x="1562016" y="3762097"/>
            <a:ext cx="635000" cy="1202690"/>
            <a:chOff x="171121" y="774700"/>
            <a:chExt cx="635329" cy="1203129"/>
          </a:xfrm>
        </p:grpSpPr>
        <p:sp>
          <p:nvSpPr>
            <p:cNvPr id="79" name="Volný tvar 78"/>
            <p:cNvSpPr/>
            <p:nvPr/>
          </p:nvSpPr>
          <p:spPr>
            <a:xfrm>
              <a:off x="288925" y="774700"/>
              <a:ext cx="517525" cy="1063625"/>
            </a:xfrm>
            <a:custGeom>
              <a:avLst/>
              <a:gdLst>
                <a:gd name="connsiteX0" fmla="*/ 517525 w 517525"/>
                <a:gd name="connsiteY0" fmla="*/ 422275 h 1063625"/>
                <a:gd name="connsiteX1" fmla="*/ 269875 w 517525"/>
                <a:gd name="connsiteY1" fmla="*/ 730250 h 1063625"/>
                <a:gd name="connsiteX2" fmla="*/ 136525 w 517525"/>
                <a:gd name="connsiteY2" fmla="*/ 0 h 1063625"/>
                <a:gd name="connsiteX3" fmla="*/ 0 w 517525"/>
                <a:gd name="connsiteY3" fmla="*/ 1063625 h 106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525" h="1063625">
                  <a:moveTo>
                    <a:pt x="517525" y="422275"/>
                  </a:moveTo>
                  <a:lnTo>
                    <a:pt x="269875" y="730250"/>
                  </a:lnTo>
                  <a:lnTo>
                    <a:pt x="136525" y="0"/>
                  </a:lnTo>
                  <a:lnTo>
                    <a:pt x="0" y="106362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cs-CZ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Přímá spojnice 79"/>
            <p:cNvCxnSpPr/>
            <p:nvPr/>
          </p:nvCxnSpPr>
          <p:spPr>
            <a:xfrm flipH="1">
              <a:off x="171121" y="1835150"/>
              <a:ext cx="117804" cy="1426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AutoShape 1201"/>
          <p:cNvCxnSpPr>
            <a:cxnSpLocks noChangeAspect="1" noChangeShapeType="1"/>
          </p:cNvCxnSpPr>
          <p:nvPr/>
        </p:nvCxnSpPr>
        <p:spPr bwMode="auto">
          <a:xfrm flipV="1">
            <a:off x="1590591" y="3290927"/>
            <a:ext cx="611505" cy="751205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1203"/>
          <p:cNvCxnSpPr>
            <a:cxnSpLocks noChangeShapeType="1"/>
          </p:cNvCxnSpPr>
          <p:nvPr/>
        </p:nvCxnSpPr>
        <p:spPr bwMode="auto">
          <a:xfrm>
            <a:off x="2204001" y="3296642"/>
            <a:ext cx="1475740" cy="0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Box 1553"/>
              <p:cNvSpPr txBox="1">
                <a:spLocks noChangeArrowheads="1"/>
              </p:cNvSpPr>
              <p:nvPr/>
            </p:nvSpPr>
            <p:spPr bwMode="auto">
              <a:xfrm>
                <a:off x="1512562" y="4641198"/>
                <a:ext cx="356286" cy="257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cs-CZ" b="0" i="1" smtClean="0">
                        <a:effectLst/>
                        <a:latin typeface="Cambria Math"/>
                        <a:ea typeface="Calibri"/>
                      </a:rPr>
                      <m:t>𝑥</m:t>
                    </m:r>
                  </m:oMath>
                </a14:m>
                <a:r>
                  <a:rPr lang="cs-CZ" b="0" baseline="30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*</a:t>
                </a:r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2562" y="4641198"/>
                <a:ext cx="356286" cy="257906"/>
              </a:xfrm>
              <a:prstGeom prst="rect">
                <a:avLst/>
              </a:prstGeom>
              <a:blipFill rotWithShape="1">
                <a:blip r:embed="rId11"/>
                <a:stretch>
                  <a:fillRect l="-13559" t="-116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Přímá spojnice 96"/>
          <p:cNvCxnSpPr/>
          <p:nvPr/>
        </p:nvCxnSpPr>
        <p:spPr bwMode="auto">
          <a:xfrm>
            <a:off x="2134592" y="4405350"/>
            <a:ext cx="36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Přímá spojnice 18"/>
          <p:cNvCxnSpPr/>
          <p:nvPr/>
        </p:nvCxnSpPr>
        <p:spPr bwMode="auto">
          <a:xfrm flipH="1" flipV="1">
            <a:off x="2492292" y="4412655"/>
            <a:ext cx="72000" cy="331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Přímá spojnice 24"/>
          <p:cNvCxnSpPr/>
          <p:nvPr/>
        </p:nvCxnSpPr>
        <p:spPr bwMode="auto">
          <a:xfrm flipV="1">
            <a:off x="2012880" y="4390285"/>
            <a:ext cx="108000" cy="3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Přímá spojnice 94"/>
          <p:cNvCxnSpPr/>
          <p:nvPr/>
        </p:nvCxnSpPr>
        <p:spPr>
          <a:xfrm flipH="1" flipV="1">
            <a:off x="1558841" y="4966057"/>
            <a:ext cx="144335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Přímá spojnice 95"/>
          <p:cNvCxnSpPr/>
          <p:nvPr/>
        </p:nvCxnSpPr>
        <p:spPr>
          <a:xfrm flipH="1">
            <a:off x="3002196" y="4183102"/>
            <a:ext cx="622935" cy="78549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1551"/>
          <p:cNvSpPr txBox="1">
            <a:spLocks noChangeArrowheads="1"/>
          </p:cNvSpPr>
          <p:nvPr/>
        </p:nvSpPr>
        <p:spPr bwMode="auto">
          <a:xfrm>
            <a:off x="1811571" y="4658082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83" name="Text Box 1551"/>
          <p:cNvSpPr txBox="1">
            <a:spLocks noChangeArrowheads="1"/>
          </p:cNvSpPr>
          <p:nvPr/>
        </p:nvSpPr>
        <p:spPr bwMode="auto">
          <a:xfrm>
            <a:off x="1676316" y="4818102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85" name="Text Box 1551"/>
          <p:cNvSpPr txBox="1">
            <a:spLocks noChangeArrowheads="1"/>
          </p:cNvSpPr>
          <p:nvPr/>
        </p:nvSpPr>
        <p:spPr bwMode="auto">
          <a:xfrm>
            <a:off x="2185586" y="4191357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72" name="Přímá spojnice 71"/>
          <p:cNvCxnSpPr/>
          <p:nvPr/>
        </p:nvCxnSpPr>
        <p:spPr bwMode="auto">
          <a:xfrm flipV="1">
            <a:off x="1739684" y="3857041"/>
            <a:ext cx="0" cy="90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 Box 1551"/>
          <p:cNvSpPr txBox="1">
            <a:spLocks noChangeArrowheads="1"/>
          </p:cNvSpPr>
          <p:nvPr/>
        </p:nvSpPr>
        <p:spPr bwMode="auto">
          <a:xfrm>
            <a:off x="2071286" y="4341852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595065"/>
              </p:ext>
            </p:extLst>
          </p:nvPr>
        </p:nvGraphicFramePr>
        <p:xfrm>
          <a:off x="2686907" y="3034387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12" imgW="177480" imgH="190440" progId="Equation.DSMT4">
                  <p:embed/>
                </p:oleObj>
              </mc:Choice>
              <mc:Fallback>
                <p:oleObj name="Equation" r:id="rId12" imgW="177480" imgH="19044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907" y="3034387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07484"/>
              </p:ext>
            </p:extLst>
          </p:nvPr>
        </p:nvGraphicFramePr>
        <p:xfrm>
          <a:off x="1729644" y="3488412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14" imgW="177480" imgH="190440" progId="Equation.DSMT4">
                  <p:embed/>
                </p:oleObj>
              </mc:Choice>
              <mc:Fallback>
                <p:oleObj name="Equation" r:id="rId14" imgW="177480" imgH="190440" progId="Equation.DSMT4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644" y="3488412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601258"/>
              </p:ext>
            </p:extLst>
          </p:nvPr>
        </p:nvGraphicFramePr>
        <p:xfrm>
          <a:off x="1499457" y="3704312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16" imgW="241200" imgH="241200" progId="Equation.DSMT4">
                  <p:embed/>
                </p:oleObj>
              </mc:Choice>
              <mc:Fallback>
                <p:oleObj name="Equation" r:id="rId16" imgW="241200" imgH="241200" progId="Equation.DSMT4">
                  <p:embed/>
                  <p:pic>
                    <p:nvPicPr>
                      <p:cNvPr id="11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457" y="3704312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171753"/>
              </p:ext>
            </p:extLst>
          </p:nvPr>
        </p:nvGraphicFramePr>
        <p:xfrm>
          <a:off x="2371477" y="4682212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18" imgW="609480" imgH="304560" progId="Equation.DSMT4">
                  <p:embed/>
                </p:oleObj>
              </mc:Choice>
              <mc:Fallback>
                <p:oleObj name="Equation" r:id="rId18" imgW="609480" imgH="304560" progId="Equation.DSMT4">
                  <p:embed/>
                  <p:pic>
                    <p:nvPicPr>
                      <p:cNvPr id="14" name="Objek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477" y="4682212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48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Zaoblený obdélník 143"/>
          <p:cNvSpPr/>
          <p:nvPr/>
        </p:nvSpPr>
        <p:spPr bwMode="auto">
          <a:xfrm>
            <a:off x="267558" y="1556792"/>
            <a:ext cx="8712968" cy="4032448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5" name="Obdélník 2"/>
          <p:cNvSpPr>
            <a:spLocks noChangeArrowheads="1"/>
          </p:cNvSpPr>
          <p:nvPr/>
        </p:nvSpPr>
        <p:spPr bwMode="auto">
          <a:xfrm>
            <a:off x="349337" y="162880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46" name="Rectangle 14"/>
          <p:cNvSpPr>
            <a:spLocks noChangeArrowheads="1"/>
          </p:cNvSpPr>
          <p:nvPr/>
        </p:nvSpPr>
        <p:spPr bwMode="auto">
          <a:xfrm>
            <a:off x="640800" y="2073329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báze znalostí FLS obsahuje jedno pravidlo:</a:t>
            </a:r>
          </a:p>
        </p:txBody>
      </p:sp>
      <p:graphicFrame>
        <p:nvGraphicFramePr>
          <p:cNvPr id="147" name="Objek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969363"/>
              </p:ext>
            </p:extLst>
          </p:nvPr>
        </p:nvGraphicFramePr>
        <p:xfrm>
          <a:off x="4644618" y="2096556"/>
          <a:ext cx="2578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4" imgW="2577960" imgH="291960" progId="Equation.DSMT4">
                  <p:embed/>
                </p:oleObj>
              </mc:Choice>
              <mc:Fallback>
                <p:oleObj name="Equation" r:id="rId4" imgW="2577960" imgH="291960" progId="Equation.DSMT4">
                  <p:embed/>
                  <p:pic>
                    <p:nvPicPr>
                      <p:cNvPr id="147" name="Objek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618" y="2096556"/>
                        <a:ext cx="2578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k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9677"/>
              </p:ext>
            </p:extLst>
          </p:nvPr>
        </p:nvGraphicFramePr>
        <p:xfrm>
          <a:off x="3419872" y="2649839"/>
          <a:ext cx="2603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6" imgW="2603160" imgH="330120" progId="Equation.DSMT4">
                  <p:embed/>
                </p:oleObj>
              </mc:Choice>
              <mc:Fallback>
                <p:oleObj name="Equation" r:id="rId6" imgW="2603160" imgH="330120" progId="Equation.DSMT4">
                  <p:embed/>
                  <p:pic>
                    <p:nvPicPr>
                      <p:cNvPr id="148" name="Objek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649839"/>
                        <a:ext cx="2603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" name="Rectangle 14"/>
          <p:cNvSpPr>
            <a:spLocks noChangeArrowheads="1"/>
          </p:cNvSpPr>
          <p:nvPr/>
        </p:nvSpPr>
        <p:spPr bwMode="auto">
          <a:xfrm>
            <a:off x="640800" y="2636912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použita Mamdaniho implikaci</a:t>
            </a:r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640800" y="2348880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na každém univerzu definována pouze jedna fuzzy množina</a:t>
            </a:r>
          </a:p>
        </p:txBody>
      </p:sp>
      <p:sp>
        <p:nvSpPr>
          <p:cNvPr id="151" name="Zaoblený obdélník 150"/>
          <p:cNvSpPr/>
          <p:nvPr/>
        </p:nvSpPr>
        <p:spPr bwMode="auto">
          <a:xfrm>
            <a:off x="482400" y="218687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2" name="Zaoblený obdélník 151"/>
          <p:cNvSpPr/>
          <p:nvPr/>
        </p:nvSpPr>
        <p:spPr bwMode="auto">
          <a:xfrm>
            <a:off x="482400" y="247490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Zaoblený obdélník 152"/>
          <p:cNvSpPr/>
          <p:nvPr/>
        </p:nvSpPr>
        <p:spPr bwMode="auto">
          <a:xfrm>
            <a:off x="482400" y="276293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Volný tvar 43"/>
          <p:cNvSpPr/>
          <p:nvPr/>
        </p:nvSpPr>
        <p:spPr>
          <a:xfrm>
            <a:off x="1558841" y="4188182"/>
            <a:ext cx="2075180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9" name="Přímá spojnice 8"/>
          <p:cNvCxnSpPr/>
          <p:nvPr/>
        </p:nvCxnSpPr>
        <p:spPr bwMode="auto">
          <a:xfrm flipH="1" flipV="1">
            <a:off x="2027684" y="4747936"/>
            <a:ext cx="54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Inference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38992" y="1117120"/>
            <a:ext cx="66693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založena na zobecněném pravidle modus ponens</a:t>
            </a:r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481619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8" name="AutoShape 1196"/>
          <p:cNvCxnSpPr>
            <a:cxnSpLocks noChangeAspect="1" noChangeShapeType="1"/>
          </p:cNvCxnSpPr>
          <p:nvPr/>
        </p:nvCxnSpPr>
        <p:spPr bwMode="auto">
          <a:xfrm flipV="1">
            <a:off x="1475656" y="4182467"/>
            <a:ext cx="718820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Přímá spojnice 39"/>
          <p:cNvCxnSpPr/>
          <p:nvPr/>
        </p:nvCxnSpPr>
        <p:spPr>
          <a:xfrm flipH="1">
            <a:off x="1688381" y="4492347"/>
            <a:ext cx="260985" cy="31686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AutoShape 1189"/>
          <p:cNvCxnSpPr>
            <a:cxnSpLocks noChangeShapeType="1"/>
          </p:cNvCxnSpPr>
          <p:nvPr/>
        </p:nvCxnSpPr>
        <p:spPr bwMode="auto">
          <a:xfrm>
            <a:off x="2195111" y="4181832"/>
            <a:ext cx="158242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Přímá spojnice 42"/>
          <p:cNvCxnSpPr/>
          <p:nvPr/>
        </p:nvCxnSpPr>
        <p:spPr>
          <a:xfrm flipH="1">
            <a:off x="2505098" y="4184372"/>
            <a:ext cx="5400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1550"/>
          <p:cNvSpPr txBox="1">
            <a:spLocks noChangeArrowheads="1"/>
          </p:cNvSpPr>
          <p:nvPr/>
        </p:nvSpPr>
        <p:spPr bwMode="auto">
          <a:xfrm>
            <a:off x="2221146" y="307273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552"/>
              <p:cNvSpPr txBox="1">
                <a:spLocks noChangeArrowheads="1"/>
              </p:cNvSpPr>
              <p:nvPr/>
            </p:nvSpPr>
            <p:spPr bwMode="auto">
              <a:xfrm>
                <a:off x="1971363" y="3095997"/>
                <a:ext cx="161925" cy="222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 Box 1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1363" y="3095997"/>
                <a:ext cx="161925" cy="222885"/>
              </a:xfrm>
              <a:prstGeom prst="rect">
                <a:avLst/>
              </a:prstGeom>
              <a:blipFill rotWithShape="1">
                <a:blip r:embed="rId8"/>
                <a:stretch>
                  <a:fillRect l="-25926" r="-25926" b="-36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553"/>
              <p:cNvSpPr txBox="1">
                <a:spLocks noChangeArrowheads="1"/>
              </p:cNvSpPr>
              <p:nvPr/>
            </p:nvSpPr>
            <p:spPr bwMode="auto">
              <a:xfrm>
                <a:off x="1525186" y="5006062"/>
                <a:ext cx="16065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𝑥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5186" y="5006062"/>
                <a:ext cx="160655" cy="151130"/>
              </a:xfrm>
              <a:prstGeom prst="rect">
                <a:avLst/>
              </a:prstGeom>
              <a:blipFill rotWithShape="1">
                <a:blip r:embed="rId9"/>
                <a:stretch>
                  <a:fillRect l="-14815" r="-14815" b="-6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1554"/>
              <p:cNvSpPr txBox="1">
                <a:spLocks noChangeArrowheads="1"/>
              </p:cNvSpPr>
              <p:nvPr/>
            </p:nvSpPr>
            <p:spPr bwMode="auto">
              <a:xfrm>
                <a:off x="3682916" y="4190722"/>
                <a:ext cx="160655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Text Box 1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2916" y="4190722"/>
                <a:ext cx="160655" cy="179705"/>
              </a:xfrm>
              <a:prstGeom prst="rect">
                <a:avLst/>
              </a:prstGeom>
              <a:blipFill rotWithShape="1">
                <a:blip r:embed="rId10"/>
                <a:stretch>
                  <a:fillRect l="-29630" r="-25926" b="-7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AutoShape 1190"/>
          <p:cNvCxnSpPr>
            <a:cxnSpLocks noChangeShapeType="1"/>
          </p:cNvCxnSpPr>
          <p:nvPr/>
        </p:nvCxnSpPr>
        <p:spPr bwMode="auto">
          <a:xfrm flipV="1">
            <a:off x="2195111" y="3123922"/>
            <a:ext cx="635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1551"/>
          <p:cNvSpPr txBox="1">
            <a:spLocks noChangeArrowheads="1"/>
          </p:cNvSpPr>
          <p:nvPr/>
        </p:nvSpPr>
        <p:spPr bwMode="auto">
          <a:xfrm>
            <a:off x="1937301" y="4505047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71" name="Volný tvar 70"/>
          <p:cNvSpPr/>
          <p:nvPr/>
        </p:nvSpPr>
        <p:spPr>
          <a:xfrm>
            <a:off x="2193841" y="3301722"/>
            <a:ext cx="1428115" cy="882015"/>
          </a:xfrm>
          <a:custGeom>
            <a:avLst/>
            <a:gdLst>
              <a:gd name="connsiteX0" fmla="*/ 0 w 1428750"/>
              <a:gd name="connsiteY0" fmla="*/ 882650 h 882650"/>
              <a:gd name="connsiteX1" fmla="*/ 298450 w 1428750"/>
              <a:gd name="connsiteY1" fmla="*/ 882650 h 882650"/>
              <a:gd name="connsiteX2" fmla="*/ 561975 w 1428750"/>
              <a:gd name="connsiteY2" fmla="*/ 0 h 882650"/>
              <a:gd name="connsiteX3" fmla="*/ 835025 w 1428750"/>
              <a:gd name="connsiteY3" fmla="*/ 882650 h 882650"/>
              <a:gd name="connsiteX4" fmla="*/ 1428750 w 1428750"/>
              <a:gd name="connsiteY4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882650">
                <a:moveTo>
                  <a:pt x="0" y="882650"/>
                </a:moveTo>
                <a:lnTo>
                  <a:pt x="298450" y="882650"/>
                </a:lnTo>
                <a:lnTo>
                  <a:pt x="561975" y="0"/>
                </a:lnTo>
                <a:lnTo>
                  <a:pt x="835025" y="882650"/>
                </a:lnTo>
                <a:lnTo>
                  <a:pt x="1428750" y="882650"/>
                </a:ln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Skupina 77"/>
          <p:cNvGrpSpPr/>
          <p:nvPr/>
        </p:nvGrpSpPr>
        <p:grpSpPr>
          <a:xfrm>
            <a:off x="1562016" y="3762097"/>
            <a:ext cx="635000" cy="1202690"/>
            <a:chOff x="171121" y="774700"/>
            <a:chExt cx="635329" cy="1203129"/>
          </a:xfrm>
        </p:grpSpPr>
        <p:sp>
          <p:nvSpPr>
            <p:cNvPr id="79" name="Volný tvar 78"/>
            <p:cNvSpPr/>
            <p:nvPr/>
          </p:nvSpPr>
          <p:spPr>
            <a:xfrm>
              <a:off x="288925" y="774700"/>
              <a:ext cx="517525" cy="1063625"/>
            </a:xfrm>
            <a:custGeom>
              <a:avLst/>
              <a:gdLst>
                <a:gd name="connsiteX0" fmla="*/ 517525 w 517525"/>
                <a:gd name="connsiteY0" fmla="*/ 422275 h 1063625"/>
                <a:gd name="connsiteX1" fmla="*/ 269875 w 517525"/>
                <a:gd name="connsiteY1" fmla="*/ 730250 h 1063625"/>
                <a:gd name="connsiteX2" fmla="*/ 136525 w 517525"/>
                <a:gd name="connsiteY2" fmla="*/ 0 h 1063625"/>
                <a:gd name="connsiteX3" fmla="*/ 0 w 517525"/>
                <a:gd name="connsiteY3" fmla="*/ 1063625 h 106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525" h="1063625">
                  <a:moveTo>
                    <a:pt x="517525" y="422275"/>
                  </a:moveTo>
                  <a:lnTo>
                    <a:pt x="269875" y="730250"/>
                  </a:lnTo>
                  <a:lnTo>
                    <a:pt x="136525" y="0"/>
                  </a:lnTo>
                  <a:lnTo>
                    <a:pt x="0" y="106362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cs-CZ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Přímá spojnice 79"/>
            <p:cNvCxnSpPr/>
            <p:nvPr/>
          </p:nvCxnSpPr>
          <p:spPr>
            <a:xfrm flipH="1">
              <a:off x="171121" y="1835150"/>
              <a:ext cx="117804" cy="1426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AutoShape 1201"/>
          <p:cNvCxnSpPr>
            <a:cxnSpLocks noChangeAspect="1" noChangeShapeType="1"/>
          </p:cNvCxnSpPr>
          <p:nvPr/>
        </p:nvCxnSpPr>
        <p:spPr bwMode="auto">
          <a:xfrm flipV="1">
            <a:off x="1590591" y="3290927"/>
            <a:ext cx="611505" cy="751205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1203"/>
          <p:cNvCxnSpPr>
            <a:cxnSpLocks noChangeShapeType="1"/>
          </p:cNvCxnSpPr>
          <p:nvPr/>
        </p:nvCxnSpPr>
        <p:spPr bwMode="auto">
          <a:xfrm>
            <a:off x="2204001" y="3296642"/>
            <a:ext cx="1475740" cy="0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Box 1553"/>
              <p:cNvSpPr txBox="1">
                <a:spLocks noChangeArrowheads="1"/>
              </p:cNvSpPr>
              <p:nvPr/>
            </p:nvSpPr>
            <p:spPr bwMode="auto">
              <a:xfrm>
                <a:off x="1512562" y="4641198"/>
                <a:ext cx="356286" cy="257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cs-CZ" b="0" i="1" smtClean="0">
                        <a:effectLst/>
                        <a:latin typeface="Cambria Math"/>
                        <a:ea typeface="Calibri"/>
                      </a:rPr>
                      <m:t>𝑥</m:t>
                    </m:r>
                  </m:oMath>
                </a14:m>
                <a:r>
                  <a:rPr lang="cs-CZ" b="0" baseline="30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*</a:t>
                </a:r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2562" y="4641198"/>
                <a:ext cx="356286" cy="257906"/>
              </a:xfrm>
              <a:prstGeom prst="rect">
                <a:avLst/>
              </a:prstGeom>
              <a:blipFill rotWithShape="1">
                <a:blip r:embed="rId11"/>
                <a:stretch>
                  <a:fillRect l="-13559" t="-116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Přímá spojnice 24"/>
          <p:cNvCxnSpPr/>
          <p:nvPr/>
        </p:nvCxnSpPr>
        <p:spPr bwMode="auto">
          <a:xfrm flipV="1">
            <a:off x="2012880" y="4390285"/>
            <a:ext cx="108000" cy="36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06478"/>
              </p:ext>
            </p:extLst>
          </p:nvPr>
        </p:nvGraphicFramePr>
        <p:xfrm>
          <a:off x="2371331" y="468221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12" imgW="609480" imgH="304560" progId="Equation.DSMT4">
                  <p:embed/>
                </p:oleObj>
              </mc:Choice>
              <mc:Fallback>
                <p:oleObj name="Equation" r:id="rId12" imgW="609480" imgH="304560" progId="Equation.DSMT4">
                  <p:embed/>
                  <p:pic>
                    <p:nvPicPr>
                      <p:cNvPr id="4" name="Objekt 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71331" y="4682210"/>
                        <a:ext cx="609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Přímá spojnice 94"/>
          <p:cNvCxnSpPr/>
          <p:nvPr/>
        </p:nvCxnSpPr>
        <p:spPr>
          <a:xfrm flipH="1" flipV="1">
            <a:off x="1558841" y="4966057"/>
            <a:ext cx="144335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Přímá spojnice 95"/>
          <p:cNvCxnSpPr/>
          <p:nvPr/>
        </p:nvCxnSpPr>
        <p:spPr>
          <a:xfrm flipH="1">
            <a:off x="3002196" y="4183102"/>
            <a:ext cx="622935" cy="78549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1551"/>
          <p:cNvSpPr txBox="1">
            <a:spLocks noChangeArrowheads="1"/>
          </p:cNvSpPr>
          <p:nvPr/>
        </p:nvSpPr>
        <p:spPr bwMode="auto">
          <a:xfrm>
            <a:off x="1811571" y="4658082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83" name="Text Box 1551"/>
          <p:cNvSpPr txBox="1">
            <a:spLocks noChangeArrowheads="1"/>
          </p:cNvSpPr>
          <p:nvPr/>
        </p:nvSpPr>
        <p:spPr bwMode="auto">
          <a:xfrm>
            <a:off x="1676316" y="4818102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85" name="Text Box 1551"/>
          <p:cNvSpPr txBox="1">
            <a:spLocks noChangeArrowheads="1"/>
          </p:cNvSpPr>
          <p:nvPr/>
        </p:nvSpPr>
        <p:spPr bwMode="auto">
          <a:xfrm>
            <a:off x="2185586" y="4191357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72" name="Přímá spojnice 71"/>
          <p:cNvCxnSpPr/>
          <p:nvPr/>
        </p:nvCxnSpPr>
        <p:spPr bwMode="auto">
          <a:xfrm flipV="1">
            <a:off x="1739684" y="3857041"/>
            <a:ext cx="0" cy="90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Přímá spojnice 5"/>
          <p:cNvCxnSpPr/>
          <p:nvPr/>
        </p:nvCxnSpPr>
        <p:spPr bwMode="auto">
          <a:xfrm flipH="1">
            <a:off x="2596431" y="3846828"/>
            <a:ext cx="32539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 Box 1551"/>
          <p:cNvSpPr txBox="1">
            <a:spLocks noChangeArrowheads="1"/>
          </p:cNvSpPr>
          <p:nvPr/>
        </p:nvSpPr>
        <p:spPr bwMode="auto">
          <a:xfrm>
            <a:off x="2071286" y="4341852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11" name="Přímá spojnice 10"/>
          <p:cNvCxnSpPr>
            <a:endCxn id="71" idx="3"/>
          </p:cNvCxnSpPr>
          <p:nvPr/>
        </p:nvCxnSpPr>
        <p:spPr bwMode="auto">
          <a:xfrm>
            <a:off x="2922503" y="3857041"/>
            <a:ext cx="105992" cy="3266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Přímá spojnice 12"/>
          <p:cNvCxnSpPr/>
          <p:nvPr/>
        </p:nvCxnSpPr>
        <p:spPr bwMode="auto">
          <a:xfrm flipV="1">
            <a:off x="3028495" y="4179024"/>
            <a:ext cx="59663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Přímá spojnice 14"/>
          <p:cNvCxnSpPr>
            <a:stCxn id="71" idx="0"/>
            <a:endCxn id="71" idx="1"/>
          </p:cNvCxnSpPr>
          <p:nvPr/>
        </p:nvCxnSpPr>
        <p:spPr bwMode="auto">
          <a:xfrm>
            <a:off x="2193841" y="4183737"/>
            <a:ext cx="29831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Přímá spojnice 16"/>
          <p:cNvCxnSpPr>
            <a:stCxn id="71" idx="1"/>
          </p:cNvCxnSpPr>
          <p:nvPr/>
        </p:nvCxnSpPr>
        <p:spPr bwMode="auto">
          <a:xfrm flipV="1">
            <a:off x="2492158" y="3857041"/>
            <a:ext cx="104273" cy="3266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Přímá spojnice 55"/>
          <p:cNvCxnSpPr>
            <a:cxnSpLocks noChangeAspect="1"/>
          </p:cNvCxnSpPr>
          <p:nvPr/>
        </p:nvCxnSpPr>
        <p:spPr>
          <a:xfrm flipH="1">
            <a:off x="2489829" y="3846828"/>
            <a:ext cx="432000" cy="5447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56"/>
          <p:cNvCxnSpPr>
            <a:cxnSpLocks/>
          </p:cNvCxnSpPr>
          <p:nvPr/>
        </p:nvCxnSpPr>
        <p:spPr>
          <a:xfrm flipH="1">
            <a:off x="2122976" y="3857041"/>
            <a:ext cx="468000" cy="54164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Objek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007647"/>
              </p:ext>
            </p:extLst>
          </p:nvPr>
        </p:nvGraphicFramePr>
        <p:xfrm>
          <a:off x="2686198" y="3034277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14" imgW="177480" imgH="190440" progId="Equation.DSMT4">
                  <p:embed/>
                </p:oleObj>
              </mc:Choice>
              <mc:Fallback>
                <p:oleObj name="Equation" r:id="rId14" imgW="177480" imgH="190440" progId="Equation.DSMT4">
                  <p:embed/>
                  <p:pic>
                    <p:nvPicPr>
                      <p:cNvPr id="66" name="Objekt 6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86198" y="3034277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222377"/>
              </p:ext>
            </p:extLst>
          </p:nvPr>
        </p:nvGraphicFramePr>
        <p:xfrm>
          <a:off x="2995700" y="3717012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16" imgW="241200" imgH="241200" progId="Equation.DSMT4">
                  <p:embed/>
                </p:oleObj>
              </mc:Choice>
              <mc:Fallback>
                <p:oleObj name="Equation" r:id="rId16" imgW="241200" imgH="241200" progId="Equation.DSMT4">
                  <p:embed/>
                  <p:pic>
                    <p:nvPicPr>
                      <p:cNvPr id="18" name="Objek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700" y="3717012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k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345188"/>
              </p:ext>
            </p:extLst>
          </p:nvPr>
        </p:nvGraphicFramePr>
        <p:xfrm>
          <a:off x="1729973" y="3489175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18" imgW="177480" imgH="190440" progId="Equation.DSMT4">
                  <p:embed/>
                </p:oleObj>
              </mc:Choice>
              <mc:Fallback>
                <p:oleObj name="Equation" r:id="rId18" imgW="177480" imgH="190440" progId="Equation.DSMT4">
                  <p:embed/>
                  <p:pic>
                    <p:nvPicPr>
                      <p:cNvPr id="68" name="Objekt 6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29973" y="3489175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948121"/>
              </p:ext>
            </p:extLst>
          </p:nvPr>
        </p:nvGraphicFramePr>
        <p:xfrm>
          <a:off x="1499457" y="3704312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20" imgW="241200" imgH="241200" progId="Equation.DSMT4">
                  <p:embed/>
                </p:oleObj>
              </mc:Choice>
              <mc:Fallback>
                <p:oleObj name="Equation" r:id="rId20" imgW="241200" imgH="241200" progId="Equation.DSMT4">
                  <p:embed/>
                  <p:pic>
                    <p:nvPicPr>
                      <p:cNvPr id="20" name="Objek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457" y="3704312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AutoShape 150"/>
          <p:cNvCxnSpPr>
            <a:cxnSpLocks noChangeShapeType="1"/>
          </p:cNvCxnSpPr>
          <p:nvPr/>
        </p:nvCxnSpPr>
        <p:spPr bwMode="auto">
          <a:xfrm>
            <a:off x="4477669" y="4354509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Text Box 216"/>
          <p:cNvSpPr txBox="1">
            <a:spLocks noChangeArrowheads="1"/>
          </p:cNvSpPr>
          <p:nvPr/>
        </p:nvSpPr>
        <p:spPr bwMode="auto">
          <a:xfrm>
            <a:off x="3995936" y="3385892"/>
            <a:ext cx="611188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91" name="Text Box 152"/>
          <p:cNvSpPr txBox="1">
            <a:spLocks noChangeArrowheads="1"/>
          </p:cNvSpPr>
          <p:nvPr/>
        </p:nvSpPr>
        <p:spPr bwMode="auto">
          <a:xfrm>
            <a:off x="6028357" y="4408856"/>
            <a:ext cx="32459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2" name="Text Box 155"/>
          <p:cNvSpPr txBox="1">
            <a:spLocks noChangeArrowheads="1"/>
          </p:cNvSpPr>
          <p:nvPr/>
        </p:nvSpPr>
        <p:spPr bwMode="auto">
          <a:xfrm>
            <a:off x="4305551" y="3673796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93" name="Text Box 157"/>
          <p:cNvSpPr txBox="1">
            <a:spLocks noChangeArrowheads="1"/>
          </p:cNvSpPr>
          <p:nvPr/>
        </p:nvSpPr>
        <p:spPr bwMode="auto">
          <a:xfrm>
            <a:off x="4318251" y="4246561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94" name="AutoShape 151"/>
          <p:cNvCxnSpPr>
            <a:cxnSpLocks noChangeShapeType="1"/>
          </p:cNvCxnSpPr>
          <p:nvPr/>
        </p:nvCxnSpPr>
        <p:spPr bwMode="auto">
          <a:xfrm flipV="1">
            <a:off x="4468143" y="3562509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AutoShape 150"/>
          <p:cNvCxnSpPr>
            <a:cxnSpLocks noChangeShapeType="1"/>
          </p:cNvCxnSpPr>
          <p:nvPr/>
        </p:nvCxnSpPr>
        <p:spPr bwMode="auto">
          <a:xfrm>
            <a:off x="6992985" y="4325609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" name="Text Box 216"/>
          <p:cNvSpPr txBox="1">
            <a:spLocks noChangeArrowheads="1"/>
          </p:cNvSpPr>
          <p:nvPr/>
        </p:nvSpPr>
        <p:spPr bwMode="auto">
          <a:xfrm>
            <a:off x="6511252" y="3356992"/>
            <a:ext cx="611188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111" name="Text Box 152"/>
          <p:cNvSpPr txBox="1">
            <a:spLocks noChangeArrowheads="1"/>
          </p:cNvSpPr>
          <p:nvPr/>
        </p:nvSpPr>
        <p:spPr bwMode="auto">
          <a:xfrm>
            <a:off x="8548637" y="4379956"/>
            <a:ext cx="32459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12" name="Text Box 155"/>
          <p:cNvSpPr txBox="1">
            <a:spLocks noChangeArrowheads="1"/>
          </p:cNvSpPr>
          <p:nvPr/>
        </p:nvSpPr>
        <p:spPr bwMode="auto">
          <a:xfrm>
            <a:off x="6820867" y="3644896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113" name="Text Box 157"/>
          <p:cNvSpPr txBox="1">
            <a:spLocks noChangeArrowheads="1"/>
          </p:cNvSpPr>
          <p:nvPr/>
        </p:nvSpPr>
        <p:spPr bwMode="auto">
          <a:xfrm>
            <a:off x="6833567" y="4217661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114" name="AutoShape 151"/>
          <p:cNvCxnSpPr>
            <a:cxnSpLocks noChangeShapeType="1"/>
          </p:cNvCxnSpPr>
          <p:nvPr/>
        </p:nvCxnSpPr>
        <p:spPr bwMode="auto">
          <a:xfrm flipV="1">
            <a:off x="6983459" y="3533609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" name="Text Box 1551"/>
          <p:cNvSpPr txBox="1">
            <a:spLocks noChangeArrowheads="1"/>
          </p:cNvSpPr>
          <p:nvPr/>
        </p:nvSpPr>
        <p:spPr bwMode="auto">
          <a:xfrm>
            <a:off x="4429003" y="4378635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22" name="Text Box 1551"/>
          <p:cNvSpPr txBox="1">
            <a:spLocks noChangeArrowheads="1"/>
          </p:cNvSpPr>
          <p:nvPr/>
        </p:nvSpPr>
        <p:spPr bwMode="auto">
          <a:xfrm>
            <a:off x="6933262" y="4371521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pSp>
        <p:nvGrpSpPr>
          <p:cNvPr id="154" name="Skupina 153"/>
          <p:cNvGrpSpPr/>
          <p:nvPr/>
        </p:nvGrpSpPr>
        <p:grpSpPr>
          <a:xfrm>
            <a:off x="4467477" y="3751258"/>
            <a:ext cx="1350993" cy="603251"/>
            <a:chOff x="4467477" y="3751258"/>
            <a:chExt cx="1350993" cy="603251"/>
          </a:xfrm>
        </p:grpSpPr>
        <p:cxnSp>
          <p:nvCxnSpPr>
            <p:cNvPr id="26" name="Přímá spojnice 25"/>
            <p:cNvCxnSpPr/>
            <p:nvPr/>
          </p:nvCxnSpPr>
          <p:spPr bwMode="auto">
            <a:xfrm flipV="1">
              <a:off x="5013353" y="3761055"/>
              <a:ext cx="263102" cy="5918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Přímá spojnice 41"/>
            <p:cNvCxnSpPr/>
            <p:nvPr/>
          </p:nvCxnSpPr>
          <p:spPr bwMode="auto">
            <a:xfrm>
              <a:off x="5276455" y="3751258"/>
              <a:ext cx="266036" cy="60325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Přímá spojnice 45"/>
            <p:cNvCxnSpPr/>
            <p:nvPr/>
          </p:nvCxnSpPr>
          <p:spPr bwMode="auto">
            <a:xfrm>
              <a:off x="5537728" y="4354509"/>
              <a:ext cx="28074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Přímá spojnice 47"/>
            <p:cNvCxnSpPr/>
            <p:nvPr/>
          </p:nvCxnSpPr>
          <p:spPr bwMode="auto">
            <a:xfrm flipH="1">
              <a:off x="4467477" y="4352923"/>
              <a:ext cx="555402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23" name="Objek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62427"/>
              </p:ext>
            </p:extLst>
          </p:nvPr>
        </p:nvGraphicFramePr>
        <p:xfrm>
          <a:off x="5186710" y="3514539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22" imgW="177480" imgH="190440" progId="Equation.DSMT4">
                  <p:embed/>
                </p:oleObj>
              </mc:Choice>
              <mc:Fallback>
                <p:oleObj name="Equation" r:id="rId22" imgW="177480" imgH="190440" progId="Equation.DSMT4">
                  <p:embed/>
                  <p:pic>
                    <p:nvPicPr>
                      <p:cNvPr id="123" name="Objekt 12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186710" y="3514539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 Box 1553"/>
              <p:cNvSpPr txBox="1">
                <a:spLocks noChangeArrowheads="1"/>
              </p:cNvSpPr>
              <p:nvPr/>
            </p:nvSpPr>
            <p:spPr bwMode="auto">
              <a:xfrm>
                <a:off x="5373023" y="4584742"/>
                <a:ext cx="356286" cy="257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cs-CZ" b="0" i="1" smtClean="0">
                        <a:effectLst/>
                        <a:latin typeface="Cambria Math"/>
                        <a:ea typeface="Calibri"/>
                      </a:rPr>
                      <m:t>𝑥</m:t>
                    </m:r>
                  </m:oMath>
                </a14:m>
                <a:r>
                  <a:rPr lang="cs-CZ" b="0" baseline="30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*</a:t>
                </a:r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3023" y="4584742"/>
                <a:ext cx="356286" cy="257906"/>
              </a:xfrm>
              <a:prstGeom prst="rect">
                <a:avLst/>
              </a:prstGeom>
              <a:blipFill rotWithShape="1">
                <a:blip r:embed="rId23"/>
                <a:stretch>
                  <a:fillRect l="-13559" t="-119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Přímá spojnice 61"/>
          <p:cNvCxnSpPr/>
          <p:nvPr/>
        </p:nvCxnSpPr>
        <p:spPr bwMode="auto">
          <a:xfrm flipV="1">
            <a:off x="5433288" y="4113128"/>
            <a:ext cx="0" cy="468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155" name="Skupina 154"/>
          <p:cNvGrpSpPr/>
          <p:nvPr/>
        </p:nvGrpSpPr>
        <p:grpSpPr>
          <a:xfrm>
            <a:off x="6988554" y="3727392"/>
            <a:ext cx="1350993" cy="603251"/>
            <a:chOff x="6988554" y="3727392"/>
            <a:chExt cx="1350993" cy="603251"/>
          </a:xfrm>
        </p:grpSpPr>
        <p:cxnSp>
          <p:nvCxnSpPr>
            <p:cNvPr id="126" name="Přímá spojnice 125"/>
            <p:cNvCxnSpPr/>
            <p:nvPr/>
          </p:nvCxnSpPr>
          <p:spPr bwMode="auto">
            <a:xfrm flipV="1">
              <a:off x="7534430" y="3737189"/>
              <a:ext cx="263102" cy="5918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Přímá spojnice 126"/>
            <p:cNvCxnSpPr/>
            <p:nvPr/>
          </p:nvCxnSpPr>
          <p:spPr bwMode="auto">
            <a:xfrm>
              <a:off x="7797532" y="3727392"/>
              <a:ext cx="266036" cy="60325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Přímá spojnice 127"/>
            <p:cNvCxnSpPr/>
            <p:nvPr/>
          </p:nvCxnSpPr>
          <p:spPr bwMode="auto">
            <a:xfrm>
              <a:off x="8058805" y="4330643"/>
              <a:ext cx="28074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Přímá spojnice 128"/>
            <p:cNvCxnSpPr/>
            <p:nvPr/>
          </p:nvCxnSpPr>
          <p:spPr bwMode="auto">
            <a:xfrm flipH="1">
              <a:off x="6988554" y="4329057"/>
              <a:ext cx="555402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30" name="Objek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114852"/>
              </p:ext>
            </p:extLst>
          </p:nvPr>
        </p:nvGraphicFramePr>
        <p:xfrm>
          <a:off x="7745066" y="3482342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24" imgW="177480" imgH="190440" progId="Equation.DSMT4">
                  <p:embed/>
                </p:oleObj>
              </mc:Choice>
              <mc:Fallback>
                <p:oleObj name="Equation" r:id="rId24" imgW="177480" imgH="190440" progId="Equation.DSMT4">
                  <p:embed/>
                  <p:pic>
                    <p:nvPicPr>
                      <p:cNvPr id="130" name="Objekt 12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45066" y="3482342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k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32342"/>
              </p:ext>
            </p:extLst>
          </p:nvPr>
        </p:nvGraphicFramePr>
        <p:xfrm>
          <a:off x="8026309" y="4004085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25" imgW="241200" imgH="241200" progId="Equation.DSMT4">
                  <p:embed/>
                </p:oleObj>
              </mc:Choice>
              <mc:Fallback>
                <p:oleObj name="Equation" r:id="rId25" imgW="241200" imgH="241200" progId="Equation.DSMT4">
                  <p:embed/>
                  <p:pic>
                    <p:nvPicPr>
                      <p:cNvPr id="140" name="Objekt 13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026309" y="4004085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" name="Přímá spojnice 102"/>
          <p:cNvCxnSpPr/>
          <p:nvPr/>
        </p:nvCxnSpPr>
        <p:spPr bwMode="auto">
          <a:xfrm flipV="1">
            <a:off x="4478784" y="3761055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Přímá spojnice 119"/>
          <p:cNvCxnSpPr/>
          <p:nvPr/>
        </p:nvCxnSpPr>
        <p:spPr bwMode="auto">
          <a:xfrm flipV="1">
            <a:off x="6994100" y="3732155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Přímá spojnice 141"/>
          <p:cNvCxnSpPr>
            <a:cxnSpLocks noChangeAspect="1"/>
          </p:cNvCxnSpPr>
          <p:nvPr/>
        </p:nvCxnSpPr>
        <p:spPr>
          <a:xfrm flipH="1">
            <a:off x="2578882" y="4199120"/>
            <a:ext cx="432000" cy="54473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Přímá spojnice 142"/>
          <p:cNvCxnSpPr>
            <a:cxnSpLocks/>
          </p:cNvCxnSpPr>
          <p:nvPr/>
        </p:nvCxnSpPr>
        <p:spPr>
          <a:xfrm flipH="1">
            <a:off x="2012880" y="4195227"/>
            <a:ext cx="468000" cy="54164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Přímá spojnice 96"/>
          <p:cNvCxnSpPr/>
          <p:nvPr/>
        </p:nvCxnSpPr>
        <p:spPr bwMode="auto">
          <a:xfrm>
            <a:off x="2134592" y="4405350"/>
            <a:ext cx="36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Přímá spojnice 18"/>
          <p:cNvCxnSpPr/>
          <p:nvPr/>
        </p:nvCxnSpPr>
        <p:spPr bwMode="auto">
          <a:xfrm flipH="1" flipV="1">
            <a:off x="2492292" y="4412655"/>
            <a:ext cx="72000" cy="331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0" name="Skupina 159"/>
          <p:cNvGrpSpPr/>
          <p:nvPr/>
        </p:nvGrpSpPr>
        <p:grpSpPr>
          <a:xfrm>
            <a:off x="6979712" y="4128707"/>
            <a:ext cx="1350993" cy="204079"/>
            <a:chOff x="6979712" y="4128707"/>
            <a:chExt cx="1350993" cy="204079"/>
          </a:xfrm>
        </p:grpSpPr>
        <p:cxnSp>
          <p:nvCxnSpPr>
            <p:cNvPr id="69" name="Přímá spojnice 68"/>
            <p:cNvCxnSpPr/>
            <p:nvPr/>
          </p:nvCxnSpPr>
          <p:spPr bwMode="auto">
            <a:xfrm flipH="1">
              <a:off x="7621196" y="4128707"/>
              <a:ext cx="360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Přímá spojnice 131"/>
            <p:cNvCxnSpPr/>
            <p:nvPr/>
          </p:nvCxnSpPr>
          <p:spPr bwMode="auto">
            <a:xfrm flipH="1">
              <a:off x="7534431" y="4128707"/>
              <a:ext cx="86400" cy="19531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Přímá spojnice 136"/>
            <p:cNvCxnSpPr/>
            <p:nvPr/>
          </p:nvCxnSpPr>
          <p:spPr bwMode="auto">
            <a:xfrm>
              <a:off x="7976371" y="4128707"/>
              <a:ext cx="86400" cy="20035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Přímá spojnice 155"/>
            <p:cNvCxnSpPr/>
            <p:nvPr/>
          </p:nvCxnSpPr>
          <p:spPr bwMode="auto">
            <a:xfrm>
              <a:off x="8049963" y="4332786"/>
              <a:ext cx="28074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Přímá spojnice 156"/>
            <p:cNvCxnSpPr/>
            <p:nvPr/>
          </p:nvCxnSpPr>
          <p:spPr bwMode="auto">
            <a:xfrm flipH="1">
              <a:off x="6979712" y="4331200"/>
              <a:ext cx="555402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4" name="Přímá spojnice 63"/>
          <p:cNvCxnSpPr/>
          <p:nvPr/>
        </p:nvCxnSpPr>
        <p:spPr bwMode="auto">
          <a:xfrm>
            <a:off x="5443166" y="4128707"/>
            <a:ext cx="252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1583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2" grpId="0"/>
      <p:bldP spid="93" grpId="0"/>
      <p:bldP spid="110" grpId="0"/>
      <p:bldP spid="111" grpId="0"/>
      <p:bldP spid="112" grpId="0"/>
      <p:bldP spid="113" grpId="0"/>
      <p:bldP spid="121" grpId="0"/>
      <p:bldP spid="122" grpId="0"/>
      <p:bldP spid="1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Zaoblený obdélník 213"/>
          <p:cNvSpPr/>
          <p:nvPr/>
        </p:nvSpPr>
        <p:spPr bwMode="auto">
          <a:xfrm>
            <a:off x="267558" y="1556792"/>
            <a:ext cx="8712968" cy="4032448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5" name="Obdélník 2"/>
          <p:cNvSpPr>
            <a:spLocks noChangeArrowheads="1"/>
          </p:cNvSpPr>
          <p:nvPr/>
        </p:nvSpPr>
        <p:spPr bwMode="auto">
          <a:xfrm>
            <a:off x="349337" y="162880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16" name="Rectangle 14"/>
          <p:cNvSpPr>
            <a:spLocks noChangeArrowheads="1"/>
          </p:cNvSpPr>
          <p:nvPr/>
        </p:nvSpPr>
        <p:spPr bwMode="auto">
          <a:xfrm>
            <a:off x="640800" y="2073329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báze znalostí FLS obsahuje jedno pravidlo:</a:t>
            </a:r>
          </a:p>
        </p:txBody>
      </p:sp>
      <p:graphicFrame>
        <p:nvGraphicFramePr>
          <p:cNvPr id="217" name="Objekt 2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235848"/>
              </p:ext>
            </p:extLst>
          </p:nvPr>
        </p:nvGraphicFramePr>
        <p:xfrm>
          <a:off x="4644618" y="2096556"/>
          <a:ext cx="2578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4" imgW="2577960" imgH="291960" progId="Equation.DSMT4">
                  <p:embed/>
                </p:oleObj>
              </mc:Choice>
              <mc:Fallback>
                <p:oleObj name="Equation" r:id="rId4" imgW="2577960" imgH="291960" progId="Equation.DSMT4">
                  <p:embed/>
                  <p:pic>
                    <p:nvPicPr>
                      <p:cNvPr id="217" name="Objekt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618" y="2096556"/>
                        <a:ext cx="2578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" name="Rectangle 14"/>
          <p:cNvSpPr>
            <a:spLocks noChangeArrowheads="1"/>
          </p:cNvSpPr>
          <p:nvPr/>
        </p:nvSpPr>
        <p:spPr bwMode="auto">
          <a:xfrm>
            <a:off x="640800" y="2636912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použita </a:t>
            </a:r>
            <a:r>
              <a:rPr lang="cs-CZ" altLang="cs-CZ" b="0" dirty="0" err="1"/>
              <a:t>Larsenova</a:t>
            </a:r>
            <a:r>
              <a:rPr lang="cs-CZ" altLang="cs-CZ" b="0" dirty="0"/>
              <a:t> implikaci</a:t>
            </a:r>
          </a:p>
        </p:txBody>
      </p:sp>
      <p:sp>
        <p:nvSpPr>
          <p:cNvPr id="220" name="Rectangle 14"/>
          <p:cNvSpPr>
            <a:spLocks noChangeArrowheads="1"/>
          </p:cNvSpPr>
          <p:nvPr/>
        </p:nvSpPr>
        <p:spPr bwMode="auto">
          <a:xfrm>
            <a:off x="640800" y="2348880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na každém univerzu definována pouze jedna fuzzy množina</a:t>
            </a:r>
          </a:p>
        </p:txBody>
      </p:sp>
      <p:sp>
        <p:nvSpPr>
          <p:cNvPr id="221" name="Zaoblený obdélník 220"/>
          <p:cNvSpPr/>
          <p:nvPr/>
        </p:nvSpPr>
        <p:spPr bwMode="auto">
          <a:xfrm>
            <a:off x="482400" y="218687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2" name="Zaoblený obdélník 221"/>
          <p:cNvSpPr/>
          <p:nvPr/>
        </p:nvSpPr>
        <p:spPr bwMode="auto">
          <a:xfrm>
            <a:off x="482400" y="247490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3" name="Zaoblený obdélník 222"/>
          <p:cNvSpPr/>
          <p:nvPr/>
        </p:nvSpPr>
        <p:spPr bwMode="auto">
          <a:xfrm>
            <a:off x="482400" y="276293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Inference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38992" y="1117120"/>
            <a:ext cx="66693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založena na zobecněném pravidle modus ponens</a:t>
            </a:r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481619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Box 1553"/>
              <p:cNvSpPr txBox="1">
                <a:spLocks noChangeArrowheads="1"/>
              </p:cNvSpPr>
              <p:nvPr/>
            </p:nvSpPr>
            <p:spPr bwMode="auto">
              <a:xfrm>
                <a:off x="1484434" y="4581128"/>
                <a:ext cx="356286" cy="257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cs-CZ" b="0" i="1" smtClean="0">
                        <a:effectLst/>
                        <a:latin typeface="Cambria Math"/>
                        <a:ea typeface="Calibri"/>
                      </a:rPr>
                      <m:t>𝑥</m:t>
                    </m:r>
                  </m:oMath>
                </a14:m>
                <a:r>
                  <a:rPr lang="cs-CZ" b="0" baseline="30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*</a:t>
                </a:r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4434" y="4581128"/>
                <a:ext cx="356286" cy="257906"/>
              </a:xfrm>
              <a:prstGeom prst="rect">
                <a:avLst/>
              </a:prstGeom>
              <a:blipFill rotWithShape="1">
                <a:blip r:embed="rId6"/>
                <a:stretch>
                  <a:fillRect l="-15517" t="-116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 Box 1556"/>
          <p:cNvSpPr txBox="1">
            <a:spLocks noChangeArrowheads="1"/>
          </p:cNvSpPr>
          <p:nvPr/>
        </p:nvSpPr>
        <p:spPr bwMode="auto">
          <a:xfrm>
            <a:off x="2224819" y="3501008"/>
            <a:ext cx="393700" cy="37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</a:t>
            </a: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k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459458"/>
              </p:ext>
            </p:extLst>
          </p:nvPr>
        </p:nvGraphicFramePr>
        <p:xfrm>
          <a:off x="2697396" y="3063255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7" imgW="177480" imgH="190440" progId="Equation.DSMT4">
                  <p:embed/>
                </p:oleObj>
              </mc:Choice>
              <mc:Fallback>
                <p:oleObj name="Equation" r:id="rId7" imgW="177480" imgH="190440" progId="Equation.DSMT4">
                  <p:embed/>
                  <p:pic>
                    <p:nvPicPr>
                      <p:cNvPr id="26" name="Objek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396" y="3063255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k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456768"/>
              </p:ext>
            </p:extLst>
          </p:nvPr>
        </p:nvGraphicFramePr>
        <p:xfrm>
          <a:off x="1659171" y="3544744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9" imgW="177480" imgH="190440" progId="Equation.DSMT4">
                  <p:embed/>
                </p:oleObj>
              </mc:Choice>
              <mc:Fallback>
                <p:oleObj name="Equation" r:id="rId9" imgW="177480" imgH="190440" progId="Equation.DSMT4">
                  <p:embed/>
                  <p:pic>
                    <p:nvPicPr>
                      <p:cNvPr id="101" name="Objek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171" y="3544744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k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94149"/>
              </p:ext>
            </p:extLst>
          </p:nvPr>
        </p:nvGraphicFramePr>
        <p:xfrm>
          <a:off x="1513123" y="3702743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11" imgW="241200" imgH="241200" progId="Equation.DSMT4">
                  <p:embed/>
                </p:oleObj>
              </mc:Choice>
              <mc:Fallback>
                <p:oleObj name="Equation" r:id="rId11" imgW="241200" imgH="241200" progId="Equation.DSMT4">
                  <p:embed/>
                  <p:pic>
                    <p:nvPicPr>
                      <p:cNvPr id="102" name="Objek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123" y="3702743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837003"/>
              </p:ext>
            </p:extLst>
          </p:nvPr>
        </p:nvGraphicFramePr>
        <p:xfrm>
          <a:off x="3256343" y="2661345"/>
          <a:ext cx="20288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13" imgW="2031840" imgH="304560" progId="Equation.DSMT4">
                  <p:embed/>
                </p:oleObj>
              </mc:Choice>
              <mc:Fallback>
                <p:oleObj name="Equation" r:id="rId13" imgW="2031840" imgH="30456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6343" y="2661345"/>
                        <a:ext cx="202882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5" name="AutoShape 1189"/>
          <p:cNvCxnSpPr>
            <a:cxnSpLocks noChangeShapeType="1"/>
          </p:cNvCxnSpPr>
          <p:nvPr/>
        </p:nvCxnSpPr>
        <p:spPr bwMode="auto">
          <a:xfrm>
            <a:off x="2195111" y="4200064"/>
            <a:ext cx="158242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Přímá spojnice 165"/>
          <p:cNvCxnSpPr/>
          <p:nvPr/>
        </p:nvCxnSpPr>
        <p:spPr>
          <a:xfrm flipH="1">
            <a:off x="2492926" y="4197524"/>
            <a:ext cx="53594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Volný tvar 166"/>
          <p:cNvSpPr/>
          <p:nvPr/>
        </p:nvSpPr>
        <p:spPr>
          <a:xfrm>
            <a:off x="1549316" y="4206414"/>
            <a:ext cx="2075180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68" name="Volný tvar 167"/>
          <p:cNvSpPr/>
          <p:nvPr/>
        </p:nvSpPr>
        <p:spPr>
          <a:xfrm>
            <a:off x="2016041" y="4515659"/>
            <a:ext cx="727710" cy="319405"/>
          </a:xfrm>
          <a:custGeom>
            <a:avLst/>
            <a:gdLst>
              <a:gd name="connsiteX0" fmla="*/ 0 w 800100"/>
              <a:gd name="connsiteY0" fmla="*/ 328613 h 328613"/>
              <a:gd name="connsiteX1" fmla="*/ 542925 w 800100"/>
              <a:gd name="connsiteY1" fmla="*/ 328613 h 328613"/>
              <a:gd name="connsiteX2" fmla="*/ 800100 w 800100"/>
              <a:gd name="connsiteY2" fmla="*/ 9525 h 328613"/>
              <a:gd name="connsiteX3" fmla="*/ 257175 w 800100"/>
              <a:gd name="connsiteY3" fmla="*/ 0 h 328613"/>
              <a:gd name="connsiteX4" fmla="*/ 0 w 800100"/>
              <a:gd name="connsiteY4" fmla="*/ 328613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328613">
                <a:moveTo>
                  <a:pt x="0" y="328613"/>
                </a:moveTo>
                <a:lnTo>
                  <a:pt x="542925" y="328613"/>
                </a:lnTo>
                <a:lnTo>
                  <a:pt x="800100" y="9525"/>
                </a:lnTo>
                <a:lnTo>
                  <a:pt x="257175" y="0"/>
                </a:lnTo>
                <a:lnTo>
                  <a:pt x="0" y="32861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69" name="Text Box 1550"/>
          <p:cNvSpPr txBox="1">
            <a:spLocks noChangeArrowheads="1"/>
          </p:cNvSpPr>
          <p:nvPr/>
        </p:nvSpPr>
        <p:spPr bwMode="auto">
          <a:xfrm>
            <a:off x="2221146" y="3068960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 Box 1552"/>
              <p:cNvSpPr txBox="1">
                <a:spLocks noChangeArrowheads="1"/>
              </p:cNvSpPr>
              <p:nvPr/>
            </p:nvSpPr>
            <p:spPr bwMode="auto">
              <a:xfrm>
                <a:off x="1978045" y="3089782"/>
                <a:ext cx="160655" cy="224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0" name="Text Box 1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8045" y="3089782"/>
                <a:ext cx="160655" cy="224155"/>
              </a:xfrm>
              <a:prstGeom prst="rect">
                <a:avLst/>
              </a:prstGeom>
              <a:blipFill rotWithShape="1">
                <a:blip r:embed="rId15"/>
                <a:stretch>
                  <a:fillRect l="-25926" r="-25926" b="-324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 Box 1553"/>
              <p:cNvSpPr txBox="1">
                <a:spLocks noChangeArrowheads="1"/>
              </p:cNvSpPr>
              <p:nvPr/>
            </p:nvSpPr>
            <p:spPr bwMode="auto">
              <a:xfrm>
                <a:off x="1525186" y="5024294"/>
                <a:ext cx="16065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𝑥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5186" y="5024294"/>
                <a:ext cx="160655" cy="151130"/>
              </a:xfrm>
              <a:prstGeom prst="rect">
                <a:avLst/>
              </a:prstGeom>
              <a:blipFill rotWithShape="1">
                <a:blip r:embed="rId16"/>
                <a:stretch>
                  <a:fillRect l="-14815" r="-14815" b="-6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 Box 1554"/>
              <p:cNvSpPr txBox="1">
                <a:spLocks noChangeArrowheads="1"/>
              </p:cNvSpPr>
              <p:nvPr/>
            </p:nvSpPr>
            <p:spPr bwMode="auto">
              <a:xfrm>
                <a:off x="3687361" y="4208954"/>
                <a:ext cx="160655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2" name="Text Box 1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7361" y="4208954"/>
                <a:ext cx="160655" cy="179705"/>
              </a:xfrm>
              <a:prstGeom prst="rect">
                <a:avLst/>
              </a:prstGeom>
              <a:blipFill rotWithShape="1">
                <a:blip r:embed="rId17"/>
                <a:stretch>
                  <a:fillRect l="-34615" r="-26923" b="-7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AutoShape 1190"/>
          <p:cNvCxnSpPr>
            <a:cxnSpLocks noChangeShapeType="1"/>
          </p:cNvCxnSpPr>
          <p:nvPr/>
        </p:nvCxnSpPr>
        <p:spPr bwMode="auto">
          <a:xfrm flipV="1">
            <a:off x="2195111" y="3142789"/>
            <a:ext cx="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AutoShape 1196"/>
          <p:cNvCxnSpPr>
            <a:cxnSpLocks noChangeAspect="1" noChangeShapeType="1"/>
          </p:cNvCxnSpPr>
          <p:nvPr/>
        </p:nvCxnSpPr>
        <p:spPr bwMode="auto">
          <a:xfrm flipV="1">
            <a:off x="1475656" y="4200699"/>
            <a:ext cx="718820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Přímá spojnice 175"/>
          <p:cNvCxnSpPr/>
          <p:nvPr/>
        </p:nvCxnSpPr>
        <p:spPr>
          <a:xfrm>
            <a:off x="2240196" y="4511214"/>
            <a:ext cx="503555" cy="0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AutoShape 1201"/>
          <p:cNvCxnSpPr>
            <a:cxnSpLocks noChangeAspect="1" noChangeShapeType="1"/>
          </p:cNvCxnSpPr>
          <p:nvPr/>
        </p:nvCxnSpPr>
        <p:spPr bwMode="auto">
          <a:xfrm flipV="1">
            <a:off x="2253531" y="4209589"/>
            <a:ext cx="233680" cy="28702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8" name="Text Box 1551"/>
          <p:cNvSpPr txBox="1">
            <a:spLocks noChangeArrowheads="1"/>
          </p:cNvSpPr>
          <p:nvPr/>
        </p:nvSpPr>
        <p:spPr bwMode="auto">
          <a:xfrm>
            <a:off x="2071286" y="4360084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79" name="Text Box 1551"/>
          <p:cNvSpPr txBox="1">
            <a:spLocks noChangeArrowheads="1"/>
          </p:cNvSpPr>
          <p:nvPr/>
        </p:nvSpPr>
        <p:spPr bwMode="auto">
          <a:xfrm>
            <a:off x="1937301" y="4523279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endParaRPr lang="cs-CZ" b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180" name="Přímá spojnice 179"/>
          <p:cNvCxnSpPr>
            <a:cxnSpLocks noChangeAspect="1"/>
          </p:cNvCxnSpPr>
          <p:nvPr/>
        </p:nvCxnSpPr>
        <p:spPr>
          <a:xfrm flipH="1">
            <a:off x="1984926" y="4655994"/>
            <a:ext cx="138430" cy="1797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Přímá spojnice 180"/>
          <p:cNvCxnSpPr/>
          <p:nvPr/>
        </p:nvCxnSpPr>
        <p:spPr>
          <a:xfrm>
            <a:off x="1946826" y="4511849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Přímá spojnice 181"/>
          <p:cNvCxnSpPr/>
          <p:nvPr/>
        </p:nvCxnSpPr>
        <p:spPr>
          <a:xfrm flipV="1">
            <a:off x="2115736" y="3780964"/>
            <a:ext cx="266700" cy="88836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Přímá spojnice 182"/>
          <p:cNvCxnSpPr/>
          <p:nvPr/>
        </p:nvCxnSpPr>
        <p:spPr>
          <a:xfrm>
            <a:off x="2382436" y="3775884"/>
            <a:ext cx="269875" cy="89344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Přímá spojnice 183"/>
          <p:cNvCxnSpPr/>
          <p:nvPr/>
        </p:nvCxnSpPr>
        <p:spPr>
          <a:xfrm>
            <a:off x="2376086" y="3782234"/>
            <a:ext cx="147320" cy="72961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reeform 1824"/>
          <p:cNvSpPr>
            <a:spLocks/>
          </p:cNvSpPr>
          <p:nvPr/>
        </p:nvSpPr>
        <p:spPr bwMode="auto">
          <a:xfrm flipH="1">
            <a:off x="1982386" y="3803824"/>
            <a:ext cx="406400" cy="1042670"/>
          </a:xfrm>
          <a:custGeom>
            <a:avLst/>
            <a:gdLst>
              <a:gd name="T0" fmla="*/ 735 w 735"/>
              <a:gd name="T1" fmla="*/ 1431 h 1431"/>
              <a:gd name="T2" fmla="*/ 467 w 735"/>
              <a:gd name="T3" fmla="*/ 1170 h 1431"/>
              <a:gd name="T4" fmla="*/ 0 w 735"/>
              <a:gd name="T5" fmla="*/ 0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5" h="1431">
                <a:moveTo>
                  <a:pt x="735" y="1431"/>
                </a:moveTo>
                <a:cubicBezTo>
                  <a:pt x="662" y="1420"/>
                  <a:pt x="589" y="1409"/>
                  <a:pt x="467" y="1170"/>
                </a:cubicBezTo>
                <a:cubicBezTo>
                  <a:pt x="345" y="931"/>
                  <a:pt x="89" y="183"/>
                  <a:pt x="0" y="0"/>
                </a:cubicBezTo>
              </a:path>
            </a:pathLst>
          </a:cu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86" name="Freeform 1825"/>
          <p:cNvSpPr>
            <a:spLocks/>
          </p:cNvSpPr>
          <p:nvPr/>
        </p:nvSpPr>
        <p:spPr bwMode="auto">
          <a:xfrm flipH="1">
            <a:off x="2232576" y="3808904"/>
            <a:ext cx="154940" cy="714375"/>
          </a:xfrm>
          <a:custGeom>
            <a:avLst/>
            <a:gdLst>
              <a:gd name="T0" fmla="*/ 674 w 674"/>
              <a:gd name="T1" fmla="*/ 202 h 202"/>
              <a:gd name="T2" fmla="*/ 316 w 674"/>
              <a:gd name="T3" fmla="*/ 142 h 202"/>
              <a:gd name="T4" fmla="*/ 0 w 674"/>
              <a:gd name="T5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4" h="202">
                <a:moveTo>
                  <a:pt x="674" y="202"/>
                </a:moveTo>
                <a:cubicBezTo>
                  <a:pt x="551" y="189"/>
                  <a:pt x="428" y="176"/>
                  <a:pt x="316" y="142"/>
                </a:cubicBezTo>
                <a:cubicBezTo>
                  <a:pt x="204" y="108"/>
                  <a:pt x="53" y="7"/>
                  <a:pt x="0" y="0"/>
                </a:cubicBezTo>
              </a:path>
            </a:pathLst>
          </a:custGeom>
          <a:noFill/>
          <a:ln w="12700">
            <a:solidFill>
              <a:srgbClr val="92D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87" name="Volný tvar 186"/>
          <p:cNvSpPr/>
          <p:nvPr/>
        </p:nvSpPr>
        <p:spPr>
          <a:xfrm>
            <a:off x="2523406" y="4266739"/>
            <a:ext cx="240030" cy="248920"/>
          </a:xfrm>
          <a:custGeom>
            <a:avLst/>
            <a:gdLst>
              <a:gd name="connsiteX0" fmla="*/ 244475 w 244475"/>
              <a:gd name="connsiteY0" fmla="*/ 241300 h 248992"/>
              <a:gd name="connsiteX1" fmla="*/ 101600 w 244475"/>
              <a:gd name="connsiteY1" fmla="*/ 219075 h 248992"/>
              <a:gd name="connsiteX2" fmla="*/ 0 w 244475"/>
              <a:gd name="connsiteY2" fmla="*/ 0 h 24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475" h="248992">
                <a:moveTo>
                  <a:pt x="244475" y="241300"/>
                </a:moveTo>
                <a:cubicBezTo>
                  <a:pt x="193410" y="250296"/>
                  <a:pt x="142346" y="259292"/>
                  <a:pt x="101600" y="219075"/>
                </a:cubicBezTo>
                <a:cubicBezTo>
                  <a:pt x="60854" y="178858"/>
                  <a:pt x="14817" y="34396"/>
                  <a:pt x="0" y="0"/>
                </a:cubicBezTo>
              </a:path>
            </a:pathLst>
          </a:cu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8" name="Přímá spojnice 187"/>
          <p:cNvCxnSpPr/>
          <p:nvPr/>
        </p:nvCxnSpPr>
        <p:spPr>
          <a:xfrm>
            <a:off x="1976036" y="4847129"/>
            <a:ext cx="53975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Přímá spojnice 188"/>
          <p:cNvCxnSpPr/>
          <p:nvPr/>
        </p:nvCxnSpPr>
        <p:spPr>
          <a:xfrm flipH="1">
            <a:off x="2518326" y="4505499"/>
            <a:ext cx="255270" cy="34607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Volný tvar 189"/>
          <p:cNvSpPr/>
          <p:nvPr/>
        </p:nvSpPr>
        <p:spPr>
          <a:xfrm>
            <a:off x="2369736" y="3799379"/>
            <a:ext cx="396240" cy="1056640"/>
          </a:xfrm>
          <a:custGeom>
            <a:avLst/>
            <a:gdLst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0 w 396875"/>
              <a:gd name="connsiteY2" fmla="*/ 0 h 1057275"/>
              <a:gd name="connsiteX3" fmla="*/ 396875 w 396875"/>
              <a:gd name="connsiteY3" fmla="*/ 720725 h 1057275"/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108564 w 396875"/>
              <a:gd name="connsiteY2" fmla="*/ 955970 h 1057275"/>
              <a:gd name="connsiteX3" fmla="*/ 0 w 396875"/>
              <a:gd name="connsiteY3" fmla="*/ 0 h 1057275"/>
              <a:gd name="connsiteX4" fmla="*/ 396875 w 396875"/>
              <a:gd name="connsiteY4" fmla="*/ 720725 h 1057275"/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108564 w 396875"/>
              <a:gd name="connsiteY2" fmla="*/ 955970 h 1057275"/>
              <a:gd name="connsiteX3" fmla="*/ 0 w 396875"/>
              <a:gd name="connsiteY3" fmla="*/ 0 h 1057275"/>
              <a:gd name="connsiteX4" fmla="*/ 273050 w 396875"/>
              <a:gd name="connsiteY4" fmla="*/ 711200 h 1057275"/>
              <a:gd name="connsiteX5" fmla="*/ 396875 w 396875"/>
              <a:gd name="connsiteY5" fmla="*/ 720725 h 1057275"/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108564 w 396875"/>
              <a:gd name="connsiteY2" fmla="*/ 955970 h 1057275"/>
              <a:gd name="connsiteX3" fmla="*/ 0 w 396875"/>
              <a:gd name="connsiteY3" fmla="*/ 0 h 1057275"/>
              <a:gd name="connsiteX4" fmla="*/ 273050 w 396875"/>
              <a:gd name="connsiteY4" fmla="*/ 711200 h 1057275"/>
              <a:gd name="connsiteX5" fmla="*/ 396875 w 396875"/>
              <a:gd name="connsiteY5" fmla="*/ 720725 h 1057275"/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108564 w 396875"/>
              <a:gd name="connsiteY2" fmla="*/ 955970 h 1057275"/>
              <a:gd name="connsiteX3" fmla="*/ 0 w 396875"/>
              <a:gd name="connsiteY3" fmla="*/ 0 h 1057275"/>
              <a:gd name="connsiteX4" fmla="*/ 273050 w 396875"/>
              <a:gd name="connsiteY4" fmla="*/ 711200 h 1057275"/>
              <a:gd name="connsiteX5" fmla="*/ 396875 w 396875"/>
              <a:gd name="connsiteY5" fmla="*/ 720725 h 1057275"/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108564 w 396875"/>
              <a:gd name="connsiteY2" fmla="*/ 955970 h 1057275"/>
              <a:gd name="connsiteX3" fmla="*/ 0 w 396875"/>
              <a:gd name="connsiteY3" fmla="*/ 0 h 1057275"/>
              <a:gd name="connsiteX4" fmla="*/ 273050 w 396875"/>
              <a:gd name="connsiteY4" fmla="*/ 711200 h 1057275"/>
              <a:gd name="connsiteX5" fmla="*/ 396875 w 396875"/>
              <a:gd name="connsiteY5" fmla="*/ 720725 h 1057275"/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108564 w 396875"/>
              <a:gd name="connsiteY2" fmla="*/ 955970 h 1057275"/>
              <a:gd name="connsiteX3" fmla="*/ 0 w 396875"/>
              <a:gd name="connsiteY3" fmla="*/ 0 h 1057275"/>
              <a:gd name="connsiteX4" fmla="*/ 273050 w 396875"/>
              <a:gd name="connsiteY4" fmla="*/ 711200 h 1057275"/>
              <a:gd name="connsiteX5" fmla="*/ 396875 w 396875"/>
              <a:gd name="connsiteY5" fmla="*/ 72072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875" h="1057275">
                <a:moveTo>
                  <a:pt x="396875" y="720725"/>
                </a:moveTo>
                <a:lnTo>
                  <a:pt x="142875" y="1057275"/>
                </a:lnTo>
                <a:cubicBezTo>
                  <a:pt x="137583" y="1023408"/>
                  <a:pt x="113856" y="989837"/>
                  <a:pt x="108564" y="955970"/>
                </a:cubicBezTo>
                <a:lnTo>
                  <a:pt x="0" y="0"/>
                </a:lnTo>
                <a:cubicBezTo>
                  <a:pt x="118533" y="381000"/>
                  <a:pt x="160867" y="514350"/>
                  <a:pt x="273050" y="711200"/>
                </a:cubicBezTo>
                <a:lnTo>
                  <a:pt x="396875" y="720725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Volný tvar 190"/>
          <p:cNvSpPr/>
          <p:nvPr/>
        </p:nvSpPr>
        <p:spPr>
          <a:xfrm>
            <a:off x="1984926" y="4672504"/>
            <a:ext cx="129540" cy="164465"/>
          </a:xfrm>
          <a:custGeom>
            <a:avLst/>
            <a:gdLst>
              <a:gd name="connsiteX0" fmla="*/ 130175 w 130175"/>
              <a:gd name="connsiteY0" fmla="*/ 0 h 165100"/>
              <a:gd name="connsiteX1" fmla="*/ 0 w 130175"/>
              <a:gd name="connsiteY1" fmla="*/ 165100 h 165100"/>
              <a:gd name="connsiteX2" fmla="*/ 79375 w 130175"/>
              <a:gd name="connsiteY2" fmla="*/ 136525 h 165100"/>
              <a:gd name="connsiteX3" fmla="*/ 130175 w 130175"/>
              <a:gd name="connsiteY3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65100">
                <a:moveTo>
                  <a:pt x="130175" y="0"/>
                </a:moveTo>
                <a:lnTo>
                  <a:pt x="0" y="165100"/>
                </a:lnTo>
                <a:lnTo>
                  <a:pt x="79375" y="136525"/>
                </a:lnTo>
                <a:lnTo>
                  <a:pt x="130175" y="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Volný tvar 191"/>
          <p:cNvSpPr/>
          <p:nvPr/>
        </p:nvSpPr>
        <p:spPr>
          <a:xfrm>
            <a:off x="2009691" y="3779059"/>
            <a:ext cx="513715" cy="1059815"/>
          </a:xfrm>
          <a:custGeom>
            <a:avLst/>
            <a:gdLst>
              <a:gd name="connsiteX0" fmla="*/ 0 w 514350"/>
              <a:gd name="connsiteY0" fmla="*/ 1054100 h 1060450"/>
              <a:gd name="connsiteX1" fmla="*/ 514350 w 514350"/>
              <a:gd name="connsiteY1" fmla="*/ 1060450 h 1060450"/>
              <a:gd name="connsiteX2" fmla="*/ 374650 w 514350"/>
              <a:gd name="connsiteY2" fmla="*/ 0 h 1060450"/>
              <a:gd name="connsiteX3" fmla="*/ 0 w 514350"/>
              <a:gd name="connsiteY3" fmla="*/ 1054100 h 1060450"/>
              <a:gd name="connsiteX0" fmla="*/ 0 w 514350"/>
              <a:gd name="connsiteY0" fmla="*/ 1054100 h 1060450"/>
              <a:gd name="connsiteX1" fmla="*/ 514350 w 514350"/>
              <a:gd name="connsiteY1" fmla="*/ 1060450 h 1060450"/>
              <a:gd name="connsiteX2" fmla="*/ 374650 w 514350"/>
              <a:gd name="connsiteY2" fmla="*/ 0 h 1060450"/>
              <a:gd name="connsiteX3" fmla="*/ 72685 w 514350"/>
              <a:gd name="connsiteY3" fmla="*/ 988355 h 1060450"/>
              <a:gd name="connsiteX4" fmla="*/ 0 w 514350"/>
              <a:gd name="connsiteY4" fmla="*/ 1054100 h 1060450"/>
              <a:gd name="connsiteX0" fmla="*/ 0 w 514350"/>
              <a:gd name="connsiteY0" fmla="*/ 1054100 h 1060450"/>
              <a:gd name="connsiteX1" fmla="*/ 514350 w 514350"/>
              <a:gd name="connsiteY1" fmla="*/ 1060450 h 1060450"/>
              <a:gd name="connsiteX2" fmla="*/ 374650 w 514350"/>
              <a:gd name="connsiteY2" fmla="*/ 0 h 1060450"/>
              <a:gd name="connsiteX3" fmla="*/ 72685 w 514350"/>
              <a:gd name="connsiteY3" fmla="*/ 988355 h 1060450"/>
              <a:gd name="connsiteX4" fmla="*/ 0 w 514350"/>
              <a:gd name="connsiteY4" fmla="*/ 1054100 h 1060450"/>
              <a:gd name="connsiteX0" fmla="*/ 0 w 514350"/>
              <a:gd name="connsiteY0" fmla="*/ 1054100 h 1060450"/>
              <a:gd name="connsiteX1" fmla="*/ 514350 w 514350"/>
              <a:gd name="connsiteY1" fmla="*/ 1060450 h 1060450"/>
              <a:gd name="connsiteX2" fmla="*/ 374650 w 514350"/>
              <a:gd name="connsiteY2" fmla="*/ 0 h 1060450"/>
              <a:gd name="connsiteX3" fmla="*/ 72685 w 514350"/>
              <a:gd name="connsiteY3" fmla="*/ 988355 h 1060450"/>
              <a:gd name="connsiteX4" fmla="*/ 0 w 514350"/>
              <a:gd name="connsiteY4" fmla="*/ 1054100 h 1060450"/>
              <a:gd name="connsiteX0" fmla="*/ 0 w 514350"/>
              <a:gd name="connsiteY0" fmla="*/ 1054100 h 1060450"/>
              <a:gd name="connsiteX1" fmla="*/ 514350 w 514350"/>
              <a:gd name="connsiteY1" fmla="*/ 1060450 h 1060450"/>
              <a:gd name="connsiteX2" fmla="*/ 489564 w 514350"/>
              <a:gd name="connsiteY2" fmla="*/ 957875 h 1060450"/>
              <a:gd name="connsiteX3" fmla="*/ 374650 w 514350"/>
              <a:gd name="connsiteY3" fmla="*/ 0 h 1060450"/>
              <a:gd name="connsiteX4" fmla="*/ 72685 w 514350"/>
              <a:gd name="connsiteY4" fmla="*/ 988355 h 1060450"/>
              <a:gd name="connsiteX5" fmla="*/ 0 w 514350"/>
              <a:gd name="connsiteY5" fmla="*/ 1054100 h 106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350" h="1060450">
                <a:moveTo>
                  <a:pt x="0" y="1054100"/>
                </a:moveTo>
                <a:lnTo>
                  <a:pt x="514350" y="1060450"/>
                </a:lnTo>
                <a:cubicBezTo>
                  <a:pt x="508000" y="1006475"/>
                  <a:pt x="495914" y="1011850"/>
                  <a:pt x="489564" y="957875"/>
                </a:cubicBezTo>
                <a:lnTo>
                  <a:pt x="374650" y="0"/>
                </a:lnTo>
                <a:cubicBezTo>
                  <a:pt x="281517" y="334433"/>
                  <a:pt x="194393" y="695197"/>
                  <a:pt x="72685" y="988355"/>
                </a:cubicBezTo>
                <a:lnTo>
                  <a:pt x="0" y="105410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3" name="Přímá spojnice 192"/>
          <p:cNvCxnSpPr/>
          <p:nvPr/>
        </p:nvCxnSpPr>
        <p:spPr>
          <a:xfrm flipH="1">
            <a:off x="2232576" y="3782234"/>
            <a:ext cx="143510" cy="106997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reeform 1823"/>
          <p:cNvSpPr>
            <a:spLocks/>
          </p:cNvSpPr>
          <p:nvPr/>
        </p:nvSpPr>
        <p:spPr bwMode="auto">
          <a:xfrm>
            <a:off x="2372911" y="3785409"/>
            <a:ext cx="147320" cy="1052195"/>
          </a:xfrm>
          <a:custGeom>
            <a:avLst/>
            <a:gdLst>
              <a:gd name="T0" fmla="*/ 735 w 735"/>
              <a:gd name="T1" fmla="*/ 1431 h 1431"/>
              <a:gd name="T2" fmla="*/ 467 w 735"/>
              <a:gd name="T3" fmla="*/ 1170 h 1431"/>
              <a:gd name="T4" fmla="*/ 0 w 735"/>
              <a:gd name="T5" fmla="*/ 0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5" h="1431">
                <a:moveTo>
                  <a:pt x="735" y="1431"/>
                </a:moveTo>
                <a:cubicBezTo>
                  <a:pt x="662" y="1420"/>
                  <a:pt x="589" y="1409"/>
                  <a:pt x="467" y="1170"/>
                </a:cubicBezTo>
                <a:cubicBezTo>
                  <a:pt x="345" y="931"/>
                  <a:pt x="89" y="183"/>
                  <a:pt x="0" y="0"/>
                </a:cubicBezTo>
              </a:path>
            </a:pathLst>
          </a:custGeom>
          <a:noFill/>
          <a:ln w="19050">
            <a:solidFill>
              <a:srgbClr val="92D050"/>
            </a:solidFill>
            <a:round/>
            <a:headEnd/>
            <a:tailEnd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195" name="Přímá spojnice 194"/>
          <p:cNvCxnSpPr>
            <a:cxnSpLocks noChangeAspect="1"/>
          </p:cNvCxnSpPr>
          <p:nvPr/>
        </p:nvCxnSpPr>
        <p:spPr>
          <a:xfrm flipH="1">
            <a:off x="2105576" y="4512484"/>
            <a:ext cx="137795" cy="179070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Volný tvar 197"/>
          <p:cNvSpPr/>
          <p:nvPr/>
        </p:nvSpPr>
        <p:spPr>
          <a:xfrm>
            <a:off x="2194476" y="3314874"/>
            <a:ext cx="1428115" cy="882015"/>
          </a:xfrm>
          <a:custGeom>
            <a:avLst/>
            <a:gdLst>
              <a:gd name="connsiteX0" fmla="*/ 0 w 1428750"/>
              <a:gd name="connsiteY0" fmla="*/ 882650 h 882650"/>
              <a:gd name="connsiteX1" fmla="*/ 298450 w 1428750"/>
              <a:gd name="connsiteY1" fmla="*/ 882650 h 882650"/>
              <a:gd name="connsiteX2" fmla="*/ 561975 w 1428750"/>
              <a:gd name="connsiteY2" fmla="*/ 0 h 882650"/>
              <a:gd name="connsiteX3" fmla="*/ 835025 w 1428750"/>
              <a:gd name="connsiteY3" fmla="*/ 882650 h 882650"/>
              <a:gd name="connsiteX4" fmla="*/ 1428750 w 1428750"/>
              <a:gd name="connsiteY4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882650">
                <a:moveTo>
                  <a:pt x="0" y="882650"/>
                </a:moveTo>
                <a:lnTo>
                  <a:pt x="298450" y="882650"/>
                </a:lnTo>
                <a:lnTo>
                  <a:pt x="561975" y="0"/>
                </a:lnTo>
                <a:lnTo>
                  <a:pt x="835025" y="882650"/>
                </a:lnTo>
                <a:lnTo>
                  <a:pt x="1428750" y="88265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9" name="AutoShape 1203"/>
          <p:cNvCxnSpPr>
            <a:cxnSpLocks noChangeShapeType="1"/>
          </p:cNvCxnSpPr>
          <p:nvPr/>
        </p:nvCxnSpPr>
        <p:spPr bwMode="auto">
          <a:xfrm>
            <a:off x="2204001" y="3314874"/>
            <a:ext cx="1475740" cy="0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" name="Přímá spojnice 199"/>
          <p:cNvCxnSpPr/>
          <p:nvPr/>
        </p:nvCxnSpPr>
        <p:spPr>
          <a:xfrm flipH="1" flipV="1">
            <a:off x="1559476" y="4984289"/>
            <a:ext cx="144335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Přímá spojnice 200"/>
          <p:cNvCxnSpPr/>
          <p:nvPr/>
        </p:nvCxnSpPr>
        <p:spPr>
          <a:xfrm flipH="1">
            <a:off x="3002196" y="4201334"/>
            <a:ext cx="622935" cy="78549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Přímá spojnice 201"/>
          <p:cNvCxnSpPr/>
          <p:nvPr/>
        </p:nvCxnSpPr>
        <p:spPr>
          <a:xfrm flipH="1">
            <a:off x="1811571" y="3779059"/>
            <a:ext cx="57086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AutoShape 1201"/>
          <p:cNvCxnSpPr>
            <a:cxnSpLocks noChangeAspect="1" noChangeShapeType="1"/>
          </p:cNvCxnSpPr>
          <p:nvPr/>
        </p:nvCxnSpPr>
        <p:spPr bwMode="auto">
          <a:xfrm flipV="1">
            <a:off x="2376086" y="3309159"/>
            <a:ext cx="387350" cy="47117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" name="AutoShape 1201"/>
          <p:cNvCxnSpPr>
            <a:cxnSpLocks noChangeAspect="1" noChangeShapeType="1"/>
          </p:cNvCxnSpPr>
          <p:nvPr/>
        </p:nvCxnSpPr>
        <p:spPr bwMode="auto">
          <a:xfrm flipV="1">
            <a:off x="2786296" y="4204509"/>
            <a:ext cx="234315" cy="28765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" name="Přímá spojnice 204"/>
          <p:cNvCxnSpPr/>
          <p:nvPr/>
        </p:nvCxnSpPr>
        <p:spPr>
          <a:xfrm flipH="1">
            <a:off x="1683618" y="4512484"/>
            <a:ext cx="260350" cy="31623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Skupina 205"/>
          <p:cNvGrpSpPr/>
          <p:nvPr/>
        </p:nvGrpSpPr>
        <p:grpSpPr>
          <a:xfrm>
            <a:off x="1562651" y="3775884"/>
            <a:ext cx="635000" cy="1202690"/>
            <a:chOff x="171121" y="774700"/>
            <a:chExt cx="635329" cy="1203129"/>
          </a:xfrm>
        </p:grpSpPr>
        <p:sp>
          <p:nvSpPr>
            <p:cNvPr id="207" name="Volný tvar 206"/>
            <p:cNvSpPr/>
            <p:nvPr/>
          </p:nvSpPr>
          <p:spPr>
            <a:xfrm>
              <a:off x="288925" y="774700"/>
              <a:ext cx="517525" cy="1063625"/>
            </a:xfrm>
            <a:custGeom>
              <a:avLst/>
              <a:gdLst>
                <a:gd name="connsiteX0" fmla="*/ 517525 w 517525"/>
                <a:gd name="connsiteY0" fmla="*/ 422275 h 1063625"/>
                <a:gd name="connsiteX1" fmla="*/ 269875 w 517525"/>
                <a:gd name="connsiteY1" fmla="*/ 730250 h 1063625"/>
                <a:gd name="connsiteX2" fmla="*/ 136525 w 517525"/>
                <a:gd name="connsiteY2" fmla="*/ 0 h 1063625"/>
                <a:gd name="connsiteX3" fmla="*/ 0 w 517525"/>
                <a:gd name="connsiteY3" fmla="*/ 1063625 h 106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525" h="1063625">
                  <a:moveTo>
                    <a:pt x="517525" y="422275"/>
                  </a:moveTo>
                  <a:lnTo>
                    <a:pt x="269875" y="730250"/>
                  </a:lnTo>
                  <a:lnTo>
                    <a:pt x="136525" y="0"/>
                  </a:lnTo>
                  <a:lnTo>
                    <a:pt x="0" y="106362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cs-CZ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8" name="Přímá spojnice 207"/>
            <p:cNvCxnSpPr/>
            <p:nvPr/>
          </p:nvCxnSpPr>
          <p:spPr>
            <a:xfrm flipH="1">
              <a:off x="171121" y="1835150"/>
              <a:ext cx="117804" cy="1426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AutoShape 1201"/>
          <p:cNvCxnSpPr>
            <a:cxnSpLocks noChangeAspect="1" noChangeShapeType="1"/>
          </p:cNvCxnSpPr>
          <p:nvPr/>
        </p:nvCxnSpPr>
        <p:spPr bwMode="auto">
          <a:xfrm flipV="1">
            <a:off x="1586146" y="3314874"/>
            <a:ext cx="611505" cy="751205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" name="Přímá spojnice 209"/>
          <p:cNvCxnSpPr/>
          <p:nvPr/>
        </p:nvCxnSpPr>
        <p:spPr>
          <a:xfrm>
            <a:off x="1688381" y="4840779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 Box 1551"/>
          <p:cNvSpPr txBox="1">
            <a:spLocks noChangeArrowheads="1"/>
          </p:cNvSpPr>
          <p:nvPr/>
        </p:nvSpPr>
        <p:spPr bwMode="auto">
          <a:xfrm>
            <a:off x="1811571" y="4676314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212" name="Text Box 1551"/>
          <p:cNvSpPr txBox="1">
            <a:spLocks noChangeArrowheads="1"/>
          </p:cNvSpPr>
          <p:nvPr/>
        </p:nvSpPr>
        <p:spPr bwMode="auto">
          <a:xfrm>
            <a:off x="1676316" y="4836334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213" name="Text Box 1551"/>
          <p:cNvSpPr txBox="1">
            <a:spLocks noChangeArrowheads="1"/>
          </p:cNvSpPr>
          <p:nvPr/>
        </p:nvSpPr>
        <p:spPr bwMode="auto">
          <a:xfrm>
            <a:off x="2185586" y="4209589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6" name="Přímá spojnice 5"/>
          <p:cNvCxnSpPr/>
          <p:nvPr/>
        </p:nvCxnSpPr>
        <p:spPr bwMode="auto">
          <a:xfrm flipV="1">
            <a:off x="1756643" y="3851522"/>
            <a:ext cx="0" cy="90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7659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  <p:bldP spid="223" grpId="0" animBg="1"/>
      <p:bldP spid="86" grpId="0"/>
      <p:bldP spid="100" grpId="0"/>
      <p:bldP spid="167" grpId="0" animBg="1"/>
      <p:bldP spid="168" grpId="0" animBg="1"/>
      <p:bldP spid="185" grpId="0" animBg="1"/>
      <p:bldP spid="186" grpId="0" animBg="1"/>
      <p:bldP spid="187" grpId="0" animBg="1"/>
      <p:bldP spid="190" grpId="0" animBg="1"/>
      <p:bldP spid="191" grpId="0" animBg="1"/>
      <p:bldP spid="192" grpId="0" animBg="1"/>
      <p:bldP spid="19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Zaoblený obdélník 82"/>
          <p:cNvSpPr/>
          <p:nvPr/>
        </p:nvSpPr>
        <p:spPr bwMode="auto">
          <a:xfrm>
            <a:off x="267558" y="1556792"/>
            <a:ext cx="8712968" cy="4032448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4" name="Obdélník 2"/>
          <p:cNvSpPr>
            <a:spLocks noChangeArrowheads="1"/>
          </p:cNvSpPr>
          <p:nvPr/>
        </p:nvSpPr>
        <p:spPr bwMode="auto">
          <a:xfrm>
            <a:off x="349337" y="162880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85" name="Rectangle 14"/>
          <p:cNvSpPr>
            <a:spLocks noChangeArrowheads="1"/>
          </p:cNvSpPr>
          <p:nvPr/>
        </p:nvSpPr>
        <p:spPr bwMode="auto">
          <a:xfrm>
            <a:off x="640800" y="2073329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báze znalostí FLS obsahuje jedno pravidlo:</a:t>
            </a:r>
          </a:p>
        </p:txBody>
      </p:sp>
      <p:graphicFrame>
        <p:nvGraphicFramePr>
          <p:cNvPr id="87" name="Objek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179432"/>
              </p:ext>
            </p:extLst>
          </p:nvPr>
        </p:nvGraphicFramePr>
        <p:xfrm>
          <a:off x="4644618" y="2096556"/>
          <a:ext cx="2578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4" imgW="2577960" imgH="291960" progId="Equation.DSMT4">
                  <p:embed/>
                </p:oleObj>
              </mc:Choice>
              <mc:Fallback>
                <p:oleObj name="Equation" r:id="rId4" imgW="2577960" imgH="291960" progId="Equation.DSMT4">
                  <p:embed/>
                  <p:pic>
                    <p:nvPicPr>
                      <p:cNvPr id="87" name="Objek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618" y="2096556"/>
                        <a:ext cx="2578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640800" y="2636912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použita </a:t>
            </a:r>
            <a:r>
              <a:rPr lang="cs-CZ" altLang="cs-CZ" b="0" dirty="0" err="1"/>
              <a:t>Larsenova</a:t>
            </a:r>
            <a:r>
              <a:rPr lang="cs-CZ" altLang="cs-CZ" b="0" dirty="0"/>
              <a:t> implikaci</a:t>
            </a:r>
          </a:p>
        </p:txBody>
      </p:sp>
      <p:sp>
        <p:nvSpPr>
          <p:cNvPr id="89" name="Rectangle 14"/>
          <p:cNvSpPr>
            <a:spLocks noChangeArrowheads="1"/>
          </p:cNvSpPr>
          <p:nvPr/>
        </p:nvSpPr>
        <p:spPr bwMode="auto">
          <a:xfrm>
            <a:off x="640800" y="2348880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na každém univerzu definována pouze jedna fuzzy množina</a:t>
            </a:r>
          </a:p>
        </p:txBody>
      </p:sp>
      <p:sp>
        <p:nvSpPr>
          <p:cNvPr id="90" name="Zaoblený obdélník 89"/>
          <p:cNvSpPr/>
          <p:nvPr/>
        </p:nvSpPr>
        <p:spPr bwMode="auto">
          <a:xfrm>
            <a:off x="482400" y="218687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1" name="Zaoblený obdélník 90"/>
          <p:cNvSpPr/>
          <p:nvPr/>
        </p:nvSpPr>
        <p:spPr bwMode="auto">
          <a:xfrm>
            <a:off x="482400" y="247490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2" name="Zaoblený obdélník 91"/>
          <p:cNvSpPr/>
          <p:nvPr/>
        </p:nvSpPr>
        <p:spPr bwMode="auto">
          <a:xfrm>
            <a:off x="482400" y="276293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93" name="Objek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24567"/>
              </p:ext>
            </p:extLst>
          </p:nvPr>
        </p:nvGraphicFramePr>
        <p:xfrm>
          <a:off x="3256343" y="2661345"/>
          <a:ext cx="20288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6" imgW="2031840" imgH="304560" progId="Equation.DSMT4">
                  <p:embed/>
                </p:oleObj>
              </mc:Choice>
              <mc:Fallback>
                <p:oleObj name="Equation" r:id="rId6" imgW="2031840" imgH="304560" progId="Equation.DSMT4">
                  <p:embed/>
                  <p:pic>
                    <p:nvPicPr>
                      <p:cNvPr id="93" name="Objek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6343" y="2661345"/>
                        <a:ext cx="202882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" name="Volný tvar 166"/>
          <p:cNvSpPr/>
          <p:nvPr/>
        </p:nvSpPr>
        <p:spPr>
          <a:xfrm>
            <a:off x="1549316" y="4206414"/>
            <a:ext cx="2075180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rgbClr val="FFC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77" name="Přímá spojnice 76"/>
          <p:cNvCxnSpPr/>
          <p:nvPr/>
        </p:nvCxnSpPr>
        <p:spPr bwMode="auto">
          <a:xfrm>
            <a:off x="2037029" y="4745846"/>
            <a:ext cx="57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Inference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38992" y="1117120"/>
            <a:ext cx="66693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založena na zobecněném pravidle modus ponens</a:t>
            </a:r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481619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Box 1553"/>
              <p:cNvSpPr txBox="1">
                <a:spLocks noChangeArrowheads="1"/>
              </p:cNvSpPr>
              <p:nvPr/>
            </p:nvSpPr>
            <p:spPr bwMode="auto">
              <a:xfrm>
                <a:off x="1484434" y="4581128"/>
                <a:ext cx="356286" cy="257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cs-CZ" b="0" i="1" smtClean="0">
                        <a:effectLst/>
                        <a:latin typeface="Cambria Math"/>
                        <a:ea typeface="Calibri"/>
                      </a:rPr>
                      <m:t>𝑥</m:t>
                    </m:r>
                  </m:oMath>
                </a14:m>
                <a:r>
                  <a:rPr lang="cs-CZ" b="0" baseline="30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*</a:t>
                </a:r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4434" y="4581128"/>
                <a:ext cx="356286" cy="257906"/>
              </a:xfrm>
              <a:prstGeom prst="rect">
                <a:avLst/>
              </a:prstGeom>
              <a:blipFill rotWithShape="1">
                <a:blip r:embed="rId8"/>
                <a:stretch>
                  <a:fillRect l="-15517" t="-116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 Box 1556"/>
          <p:cNvSpPr txBox="1">
            <a:spLocks noChangeArrowheads="1"/>
          </p:cNvSpPr>
          <p:nvPr/>
        </p:nvSpPr>
        <p:spPr bwMode="auto">
          <a:xfrm>
            <a:off x="2224819" y="3501008"/>
            <a:ext cx="393700" cy="37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i="1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</a:t>
            </a: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k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463500"/>
              </p:ext>
            </p:extLst>
          </p:nvPr>
        </p:nvGraphicFramePr>
        <p:xfrm>
          <a:off x="2697396" y="3063255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9" imgW="177480" imgH="190440" progId="Equation.DSMT4">
                  <p:embed/>
                </p:oleObj>
              </mc:Choice>
              <mc:Fallback>
                <p:oleObj name="Equation" r:id="rId9" imgW="177480" imgH="190440" progId="Equation.DSMT4">
                  <p:embed/>
                  <p:pic>
                    <p:nvPicPr>
                      <p:cNvPr id="26" name="Objek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396" y="3063255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k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955255"/>
              </p:ext>
            </p:extLst>
          </p:nvPr>
        </p:nvGraphicFramePr>
        <p:xfrm>
          <a:off x="1659171" y="3544744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11" imgW="177480" imgH="190440" progId="Equation.DSMT4">
                  <p:embed/>
                </p:oleObj>
              </mc:Choice>
              <mc:Fallback>
                <p:oleObj name="Equation" r:id="rId11" imgW="177480" imgH="190440" progId="Equation.DSMT4">
                  <p:embed/>
                  <p:pic>
                    <p:nvPicPr>
                      <p:cNvPr id="101" name="Objek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171" y="3544744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k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737159"/>
              </p:ext>
            </p:extLst>
          </p:nvPr>
        </p:nvGraphicFramePr>
        <p:xfrm>
          <a:off x="1513123" y="3702743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13" imgW="241200" imgH="241200" progId="Equation.DSMT4">
                  <p:embed/>
                </p:oleObj>
              </mc:Choice>
              <mc:Fallback>
                <p:oleObj name="Equation" r:id="rId13" imgW="241200" imgH="241200" progId="Equation.DSMT4">
                  <p:embed/>
                  <p:pic>
                    <p:nvPicPr>
                      <p:cNvPr id="102" name="Objek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123" y="3702743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5" name="AutoShape 1189"/>
          <p:cNvCxnSpPr>
            <a:cxnSpLocks noChangeShapeType="1"/>
          </p:cNvCxnSpPr>
          <p:nvPr/>
        </p:nvCxnSpPr>
        <p:spPr bwMode="auto">
          <a:xfrm>
            <a:off x="2195111" y="4200064"/>
            <a:ext cx="158242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Přímá spojnice 165"/>
          <p:cNvCxnSpPr/>
          <p:nvPr/>
        </p:nvCxnSpPr>
        <p:spPr>
          <a:xfrm flipH="1">
            <a:off x="2492926" y="4197524"/>
            <a:ext cx="53594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550"/>
          <p:cNvSpPr txBox="1">
            <a:spLocks noChangeArrowheads="1"/>
          </p:cNvSpPr>
          <p:nvPr/>
        </p:nvSpPr>
        <p:spPr bwMode="auto">
          <a:xfrm>
            <a:off x="2221146" y="3068960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 Box 1552"/>
              <p:cNvSpPr txBox="1">
                <a:spLocks noChangeArrowheads="1"/>
              </p:cNvSpPr>
              <p:nvPr/>
            </p:nvSpPr>
            <p:spPr bwMode="auto">
              <a:xfrm>
                <a:off x="1978045" y="3089782"/>
                <a:ext cx="160655" cy="224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0" name="Text Box 1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8045" y="3089782"/>
                <a:ext cx="160655" cy="224155"/>
              </a:xfrm>
              <a:prstGeom prst="rect">
                <a:avLst/>
              </a:prstGeom>
              <a:blipFill rotWithShape="1">
                <a:blip r:embed="rId15"/>
                <a:stretch>
                  <a:fillRect l="-25926" r="-25926" b="-324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 Box 1553"/>
              <p:cNvSpPr txBox="1">
                <a:spLocks noChangeArrowheads="1"/>
              </p:cNvSpPr>
              <p:nvPr/>
            </p:nvSpPr>
            <p:spPr bwMode="auto">
              <a:xfrm>
                <a:off x="1525186" y="5024294"/>
                <a:ext cx="16065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𝑥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5186" y="5024294"/>
                <a:ext cx="160655" cy="151130"/>
              </a:xfrm>
              <a:prstGeom prst="rect">
                <a:avLst/>
              </a:prstGeom>
              <a:blipFill rotWithShape="1">
                <a:blip r:embed="rId16"/>
                <a:stretch>
                  <a:fillRect l="-14815" r="-14815" b="-6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 Box 1554"/>
              <p:cNvSpPr txBox="1">
                <a:spLocks noChangeArrowheads="1"/>
              </p:cNvSpPr>
              <p:nvPr/>
            </p:nvSpPr>
            <p:spPr bwMode="auto">
              <a:xfrm>
                <a:off x="3687361" y="4208954"/>
                <a:ext cx="160655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2" name="Text Box 1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7361" y="4208954"/>
                <a:ext cx="160655" cy="179705"/>
              </a:xfrm>
              <a:prstGeom prst="rect">
                <a:avLst/>
              </a:prstGeom>
              <a:blipFill rotWithShape="1">
                <a:blip r:embed="rId17"/>
                <a:stretch>
                  <a:fillRect l="-34615" r="-26923" b="-7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AutoShape 1190"/>
          <p:cNvCxnSpPr>
            <a:cxnSpLocks noChangeShapeType="1"/>
          </p:cNvCxnSpPr>
          <p:nvPr/>
        </p:nvCxnSpPr>
        <p:spPr bwMode="auto">
          <a:xfrm flipV="1">
            <a:off x="2195111" y="3142789"/>
            <a:ext cx="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AutoShape 1196"/>
          <p:cNvCxnSpPr>
            <a:cxnSpLocks noChangeAspect="1" noChangeShapeType="1"/>
          </p:cNvCxnSpPr>
          <p:nvPr/>
        </p:nvCxnSpPr>
        <p:spPr bwMode="auto">
          <a:xfrm flipV="1">
            <a:off x="1475656" y="4200699"/>
            <a:ext cx="718820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Přímá spojnice 175"/>
          <p:cNvCxnSpPr/>
          <p:nvPr/>
        </p:nvCxnSpPr>
        <p:spPr>
          <a:xfrm>
            <a:off x="2240196" y="4511214"/>
            <a:ext cx="503555" cy="0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AutoShape 1201"/>
          <p:cNvCxnSpPr>
            <a:cxnSpLocks noChangeAspect="1" noChangeShapeType="1"/>
          </p:cNvCxnSpPr>
          <p:nvPr/>
        </p:nvCxnSpPr>
        <p:spPr bwMode="auto">
          <a:xfrm flipV="1">
            <a:off x="2253531" y="4209589"/>
            <a:ext cx="233680" cy="28702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8" name="Text Box 1551"/>
          <p:cNvSpPr txBox="1">
            <a:spLocks noChangeArrowheads="1"/>
          </p:cNvSpPr>
          <p:nvPr/>
        </p:nvSpPr>
        <p:spPr bwMode="auto">
          <a:xfrm>
            <a:off x="2071286" y="4360084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79" name="Text Box 1551"/>
          <p:cNvSpPr txBox="1">
            <a:spLocks noChangeArrowheads="1"/>
          </p:cNvSpPr>
          <p:nvPr/>
        </p:nvSpPr>
        <p:spPr bwMode="auto">
          <a:xfrm>
            <a:off x="1937301" y="4523279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endParaRPr lang="cs-CZ" b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180" name="Přímá spojnice 179"/>
          <p:cNvCxnSpPr>
            <a:cxnSpLocks noChangeAspect="1"/>
          </p:cNvCxnSpPr>
          <p:nvPr/>
        </p:nvCxnSpPr>
        <p:spPr>
          <a:xfrm flipH="1">
            <a:off x="1984926" y="4655994"/>
            <a:ext cx="138430" cy="1797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Přímá spojnice 180"/>
          <p:cNvCxnSpPr/>
          <p:nvPr/>
        </p:nvCxnSpPr>
        <p:spPr>
          <a:xfrm>
            <a:off x="1946826" y="4511849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Přímá spojnice 181"/>
          <p:cNvCxnSpPr/>
          <p:nvPr/>
        </p:nvCxnSpPr>
        <p:spPr>
          <a:xfrm flipV="1">
            <a:off x="2115736" y="3780964"/>
            <a:ext cx="266700" cy="88836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Přímá spojnice 182"/>
          <p:cNvCxnSpPr/>
          <p:nvPr/>
        </p:nvCxnSpPr>
        <p:spPr>
          <a:xfrm>
            <a:off x="2382436" y="3775884"/>
            <a:ext cx="269875" cy="89344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Přímá spojnice 183"/>
          <p:cNvCxnSpPr/>
          <p:nvPr/>
        </p:nvCxnSpPr>
        <p:spPr>
          <a:xfrm>
            <a:off x="2376086" y="3782234"/>
            <a:ext cx="147320" cy="72961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reeform 1824"/>
          <p:cNvSpPr>
            <a:spLocks/>
          </p:cNvSpPr>
          <p:nvPr/>
        </p:nvSpPr>
        <p:spPr bwMode="auto">
          <a:xfrm flipH="1">
            <a:off x="1982386" y="3803824"/>
            <a:ext cx="406400" cy="1042670"/>
          </a:xfrm>
          <a:custGeom>
            <a:avLst/>
            <a:gdLst>
              <a:gd name="T0" fmla="*/ 735 w 735"/>
              <a:gd name="T1" fmla="*/ 1431 h 1431"/>
              <a:gd name="T2" fmla="*/ 467 w 735"/>
              <a:gd name="T3" fmla="*/ 1170 h 1431"/>
              <a:gd name="T4" fmla="*/ 0 w 735"/>
              <a:gd name="T5" fmla="*/ 0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5" h="1431">
                <a:moveTo>
                  <a:pt x="735" y="1431"/>
                </a:moveTo>
                <a:cubicBezTo>
                  <a:pt x="662" y="1420"/>
                  <a:pt x="589" y="1409"/>
                  <a:pt x="467" y="1170"/>
                </a:cubicBezTo>
                <a:cubicBezTo>
                  <a:pt x="345" y="931"/>
                  <a:pt x="89" y="183"/>
                  <a:pt x="0" y="0"/>
                </a:cubicBezTo>
              </a:path>
            </a:pathLst>
          </a:cu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86" name="Freeform 1825"/>
          <p:cNvSpPr>
            <a:spLocks/>
          </p:cNvSpPr>
          <p:nvPr/>
        </p:nvSpPr>
        <p:spPr bwMode="auto">
          <a:xfrm flipH="1">
            <a:off x="2232576" y="3808904"/>
            <a:ext cx="154940" cy="714375"/>
          </a:xfrm>
          <a:custGeom>
            <a:avLst/>
            <a:gdLst>
              <a:gd name="T0" fmla="*/ 674 w 674"/>
              <a:gd name="T1" fmla="*/ 202 h 202"/>
              <a:gd name="T2" fmla="*/ 316 w 674"/>
              <a:gd name="T3" fmla="*/ 142 h 202"/>
              <a:gd name="T4" fmla="*/ 0 w 674"/>
              <a:gd name="T5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4" h="202">
                <a:moveTo>
                  <a:pt x="674" y="202"/>
                </a:moveTo>
                <a:cubicBezTo>
                  <a:pt x="551" y="189"/>
                  <a:pt x="428" y="176"/>
                  <a:pt x="316" y="142"/>
                </a:cubicBezTo>
                <a:cubicBezTo>
                  <a:pt x="204" y="108"/>
                  <a:pt x="53" y="7"/>
                  <a:pt x="0" y="0"/>
                </a:cubicBezTo>
              </a:path>
            </a:pathLst>
          </a:custGeom>
          <a:noFill/>
          <a:ln w="12700">
            <a:solidFill>
              <a:srgbClr val="92D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87" name="Volný tvar 186"/>
          <p:cNvSpPr/>
          <p:nvPr/>
        </p:nvSpPr>
        <p:spPr>
          <a:xfrm>
            <a:off x="2523406" y="4266739"/>
            <a:ext cx="240030" cy="248920"/>
          </a:xfrm>
          <a:custGeom>
            <a:avLst/>
            <a:gdLst>
              <a:gd name="connsiteX0" fmla="*/ 244475 w 244475"/>
              <a:gd name="connsiteY0" fmla="*/ 241300 h 248992"/>
              <a:gd name="connsiteX1" fmla="*/ 101600 w 244475"/>
              <a:gd name="connsiteY1" fmla="*/ 219075 h 248992"/>
              <a:gd name="connsiteX2" fmla="*/ 0 w 244475"/>
              <a:gd name="connsiteY2" fmla="*/ 0 h 24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475" h="248992">
                <a:moveTo>
                  <a:pt x="244475" y="241300"/>
                </a:moveTo>
                <a:cubicBezTo>
                  <a:pt x="193410" y="250296"/>
                  <a:pt x="142346" y="259292"/>
                  <a:pt x="101600" y="219075"/>
                </a:cubicBezTo>
                <a:cubicBezTo>
                  <a:pt x="60854" y="178858"/>
                  <a:pt x="14817" y="34396"/>
                  <a:pt x="0" y="0"/>
                </a:cubicBezTo>
              </a:path>
            </a:pathLst>
          </a:cu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8" name="Přímá spojnice 187"/>
          <p:cNvCxnSpPr/>
          <p:nvPr/>
        </p:nvCxnSpPr>
        <p:spPr>
          <a:xfrm>
            <a:off x="1976036" y="4847129"/>
            <a:ext cx="53975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Přímá spojnice 188"/>
          <p:cNvCxnSpPr/>
          <p:nvPr/>
        </p:nvCxnSpPr>
        <p:spPr>
          <a:xfrm flipH="1">
            <a:off x="2518326" y="4505499"/>
            <a:ext cx="255270" cy="34607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Volný tvar 189"/>
          <p:cNvSpPr/>
          <p:nvPr/>
        </p:nvSpPr>
        <p:spPr>
          <a:xfrm>
            <a:off x="2376268" y="3765407"/>
            <a:ext cx="396240" cy="1056640"/>
          </a:xfrm>
          <a:custGeom>
            <a:avLst/>
            <a:gdLst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0 w 396875"/>
              <a:gd name="connsiteY2" fmla="*/ 0 h 1057275"/>
              <a:gd name="connsiteX3" fmla="*/ 396875 w 396875"/>
              <a:gd name="connsiteY3" fmla="*/ 720725 h 1057275"/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108564 w 396875"/>
              <a:gd name="connsiteY2" fmla="*/ 955970 h 1057275"/>
              <a:gd name="connsiteX3" fmla="*/ 0 w 396875"/>
              <a:gd name="connsiteY3" fmla="*/ 0 h 1057275"/>
              <a:gd name="connsiteX4" fmla="*/ 396875 w 396875"/>
              <a:gd name="connsiteY4" fmla="*/ 720725 h 1057275"/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108564 w 396875"/>
              <a:gd name="connsiteY2" fmla="*/ 955970 h 1057275"/>
              <a:gd name="connsiteX3" fmla="*/ 0 w 396875"/>
              <a:gd name="connsiteY3" fmla="*/ 0 h 1057275"/>
              <a:gd name="connsiteX4" fmla="*/ 273050 w 396875"/>
              <a:gd name="connsiteY4" fmla="*/ 711200 h 1057275"/>
              <a:gd name="connsiteX5" fmla="*/ 396875 w 396875"/>
              <a:gd name="connsiteY5" fmla="*/ 720725 h 1057275"/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108564 w 396875"/>
              <a:gd name="connsiteY2" fmla="*/ 955970 h 1057275"/>
              <a:gd name="connsiteX3" fmla="*/ 0 w 396875"/>
              <a:gd name="connsiteY3" fmla="*/ 0 h 1057275"/>
              <a:gd name="connsiteX4" fmla="*/ 273050 w 396875"/>
              <a:gd name="connsiteY4" fmla="*/ 711200 h 1057275"/>
              <a:gd name="connsiteX5" fmla="*/ 396875 w 396875"/>
              <a:gd name="connsiteY5" fmla="*/ 720725 h 1057275"/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108564 w 396875"/>
              <a:gd name="connsiteY2" fmla="*/ 955970 h 1057275"/>
              <a:gd name="connsiteX3" fmla="*/ 0 w 396875"/>
              <a:gd name="connsiteY3" fmla="*/ 0 h 1057275"/>
              <a:gd name="connsiteX4" fmla="*/ 273050 w 396875"/>
              <a:gd name="connsiteY4" fmla="*/ 711200 h 1057275"/>
              <a:gd name="connsiteX5" fmla="*/ 396875 w 396875"/>
              <a:gd name="connsiteY5" fmla="*/ 720725 h 1057275"/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108564 w 396875"/>
              <a:gd name="connsiteY2" fmla="*/ 955970 h 1057275"/>
              <a:gd name="connsiteX3" fmla="*/ 0 w 396875"/>
              <a:gd name="connsiteY3" fmla="*/ 0 h 1057275"/>
              <a:gd name="connsiteX4" fmla="*/ 273050 w 396875"/>
              <a:gd name="connsiteY4" fmla="*/ 711200 h 1057275"/>
              <a:gd name="connsiteX5" fmla="*/ 396875 w 396875"/>
              <a:gd name="connsiteY5" fmla="*/ 720725 h 1057275"/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108564 w 396875"/>
              <a:gd name="connsiteY2" fmla="*/ 955970 h 1057275"/>
              <a:gd name="connsiteX3" fmla="*/ 0 w 396875"/>
              <a:gd name="connsiteY3" fmla="*/ 0 h 1057275"/>
              <a:gd name="connsiteX4" fmla="*/ 273050 w 396875"/>
              <a:gd name="connsiteY4" fmla="*/ 711200 h 1057275"/>
              <a:gd name="connsiteX5" fmla="*/ 396875 w 396875"/>
              <a:gd name="connsiteY5" fmla="*/ 72072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875" h="1057275">
                <a:moveTo>
                  <a:pt x="396875" y="720725"/>
                </a:moveTo>
                <a:lnTo>
                  <a:pt x="142875" y="1057275"/>
                </a:lnTo>
                <a:cubicBezTo>
                  <a:pt x="137583" y="1023408"/>
                  <a:pt x="113856" y="989837"/>
                  <a:pt x="108564" y="955970"/>
                </a:cubicBezTo>
                <a:lnTo>
                  <a:pt x="0" y="0"/>
                </a:lnTo>
                <a:cubicBezTo>
                  <a:pt x="118533" y="381000"/>
                  <a:pt x="160867" y="514350"/>
                  <a:pt x="273050" y="711200"/>
                </a:cubicBezTo>
                <a:lnTo>
                  <a:pt x="396875" y="720725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Volný tvar 190"/>
          <p:cNvSpPr/>
          <p:nvPr/>
        </p:nvSpPr>
        <p:spPr>
          <a:xfrm>
            <a:off x="1984926" y="4672504"/>
            <a:ext cx="129540" cy="164465"/>
          </a:xfrm>
          <a:custGeom>
            <a:avLst/>
            <a:gdLst>
              <a:gd name="connsiteX0" fmla="*/ 130175 w 130175"/>
              <a:gd name="connsiteY0" fmla="*/ 0 h 165100"/>
              <a:gd name="connsiteX1" fmla="*/ 0 w 130175"/>
              <a:gd name="connsiteY1" fmla="*/ 165100 h 165100"/>
              <a:gd name="connsiteX2" fmla="*/ 79375 w 130175"/>
              <a:gd name="connsiteY2" fmla="*/ 136525 h 165100"/>
              <a:gd name="connsiteX3" fmla="*/ 130175 w 130175"/>
              <a:gd name="connsiteY3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65100">
                <a:moveTo>
                  <a:pt x="130175" y="0"/>
                </a:moveTo>
                <a:lnTo>
                  <a:pt x="0" y="165100"/>
                </a:lnTo>
                <a:lnTo>
                  <a:pt x="79375" y="136525"/>
                </a:lnTo>
                <a:lnTo>
                  <a:pt x="130175" y="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Volný tvar 191"/>
          <p:cNvSpPr/>
          <p:nvPr/>
        </p:nvSpPr>
        <p:spPr>
          <a:xfrm>
            <a:off x="2009691" y="3779059"/>
            <a:ext cx="513715" cy="1059815"/>
          </a:xfrm>
          <a:custGeom>
            <a:avLst/>
            <a:gdLst>
              <a:gd name="connsiteX0" fmla="*/ 0 w 514350"/>
              <a:gd name="connsiteY0" fmla="*/ 1054100 h 1060450"/>
              <a:gd name="connsiteX1" fmla="*/ 514350 w 514350"/>
              <a:gd name="connsiteY1" fmla="*/ 1060450 h 1060450"/>
              <a:gd name="connsiteX2" fmla="*/ 374650 w 514350"/>
              <a:gd name="connsiteY2" fmla="*/ 0 h 1060450"/>
              <a:gd name="connsiteX3" fmla="*/ 0 w 514350"/>
              <a:gd name="connsiteY3" fmla="*/ 1054100 h 1060450"/>
              <a:gd name="connsiteX0" fmla="*/ 0 w 514350"/>
              <a:gd name="connsiteY0" fmla="*/ 1054100 h 1060450"/>
              <a:gd name="connsiteX1" fmla="*/ 514350 w 514350"/>
              <a:gd name="connsiteY1" fmla="*/ 1060450 h 1060450"/>
              <a:gd name="connsiteX2" fmla="*/ 374650 w 514350"/>
              <a:gd name="connsiteY2" fmla="*/ 0 h 1060450"/>
              <a:gd name="connsiteX3" fmla="*/ 72685 w 514350"/>
              <a:gd name="connsiteY3" fmla="*/ 988355 h 1060450"/>
              <a:gd name="connsiteX4" fmla="*/ 0 w 514350"/>
              <a:gd name="connsiteY4" fmla="*/ 1054100 h 1060450"/>
              <a:gd name="connsiteX0" fmla="*/ 0 w 514350"/>
              <a:gd name="connsiteY0" fmla="*/ 1054100 h 1060450"/>
              <a:gd name="connsiteX1" fmla="*/ 514350 w 514350"/>
              <a:gd name="connsiteY1" fmla="*/ 1060450 h 1060450"/>
              <a:gd name="connsiteX2" fmla="*/ 374650 w 514350"/>
              <a:gd name="connsiteY2" fmla="*/ 0 h 1060450"/>
              <a:gd name="connsiteX3" fmla="*/ 72685 w 514350"/>
              <a:gd name="connsiteY3" fmla="*/ 988355 h 1060450"/>
              <a:gd name="connsiteX4" fmla="*/ 0 w 514350"/>
              <a:gd name="connsiteY4" fmla="*/ 1054100 h 1060450"/>
              <a:gd name="connsiteX0" fmla="*/ 0 w 514350"/>
              <a:gd name="connsiteY0" fmla="*/ 1054100 h 1060450"/>
              <a:gd name="connsiteX1" fmla="*/ 514350 w 514350"/>
              <a:gd name="connsiteY1" fmla="*/ 1060450 h 1060450"/>
              <a:gd name="connsiteX2" fmla="*/ 374650 w 514350"/>
              <a:gd name="connsiteY2" fmla="*/ 0 h 1060450"/>
              <a:gd name="connsiteX3" fmla="*/ 72685 w 514350"/>
              <a:gd name="connsiteY3" fmla="*/ 988355 h 1060450"/>
              <a:gd name="connsiteX4" fmla="*/ 0 w 514350"/>
              <a:gd name="connsiteY4" fmla="*/ 1054100 h 1060450"/>
              <a:gd name="connsiteX0" fmla="*/ 0 w 514350"/>
              <a:gd name="connsiteY0" fmla="*/ 1054100 h 1060450"/>
              <a:gd name="connsiteX1" fmla="*/ 514350 w 514350"/>
              <a:gd name="connsiteY1" fmla="*/ 1060450 h 1060450"/>
              <a:gd name="connsiteX2" fmla="*/ 489564 w 514350"/>
              <a:gd name="connsiteY2" fmla="*/ 957875 h 1060450"/>
              <a:gd name="connsiteX3" fmla="*/ 374650 w 514350"/>
              <a:gd name="connsiteY3" fmla="*/ 0 h 1060450"/>
              <a:gd name="connsiteX4" fmla="*/ 72685 w 514350"/>
              <a:gd name="connsiteY4" fmla="*/ 988355 h 1060450"/>
              <a:gd name="connsiteX5" fmla="*/ 0 w 514350"/>
              <a:gd name="connsiteY5" fmla="*/ 1054100 h 106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350" h="1060450">
                <a:moveTo>
                  <a:pt x="0" y="1054100"/>
                </a:moveTo>
                <a:lnTo>
                  <a:pt x="514350" y="1060450"/>
                </a:lnTo>
                <a:cubicBezTo>
                  <a:pt x="508000" y="1006475"/>
                  <a:pt x="495914" y="1011850"/>
                  <a:pt x="489564" y="957875"/>
                </a:cubicBezTo>
                <a:lnTo>
                  <a:pt x="374650" y="0"/>
                </a:lnTo>
                <a:cubicBezTo>
                  <a:pt x="281517" y="334433"/>
                  <a:pt x="194393" y="695197"/>
                  <a:pt x="72685" y="988355"/>
                </a:cubicBezTo>
                <a:lnTo>
                  <a:pt x="0" y="105410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3" name="Přímá spojnice 192"/>
          <p:cNvCxnSpPr/>
          <p:nvPr/>
        </p:nvCxnSpPr>
        <p:spPr>
          <a:xfrm flipH="1">
            <a:off x="2232576" y="3782234"/>
            <a:ext cx="143510" cy="106997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reeform 1823"/>
          <p:cNvSpPr>
            <a:spLocks/>
          </p:cNvSpPr>
          <p:nvPr/>
        </p:nvSpPr>
        <p:spPr bwMode="auto">
          <a:xfrm>
            <a:off x="2372911" y="3785409"/>
            <a:ext cx="147320" cy="1052195"/>
          </a:xfrm>
          <a:custGeom>
            <a:avLst/>
            <a:gdLst>
              <a:gd name="T0" fmla="*/ 735 w 735"/>
              <a:gd name="T1" fmla="*/ 1431 h 1431"/>
              <a:gd name="T2" fmla="*/ 467 w 735"/>
              <a:gd name="T3" fmla="*/ 1170 h 1431"/>
              <a:gd name="T4" fmla="*/ 0 w 735"/>
              <a:gd name="T5" fmla="*/ 0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5" h="1431">
                <a:moveTo>
                  <a:pt x="735" y="1431"/>
                </a:moveTo>
                <a:cubicBezTo>
                  <a:pt x="662" y="1420"/>
                  <a:pt x="589" y="1409"/>
                  <a:pt x="467" y="1170"/>
                </a:cubicBezTo>
                <a:cubicBezTo>
                  <a:pt x="345" y="931"/>
                  <a:pt x="89" y="183"/>
                  <a:pt x="0" y="0"/>
                </a:cubicBezTo>
              </a:path>
            </a:pathLst>
          </a:custGeom>
          <a:noFill/>
          <a:ln w="19050">
            <a:solidFill>
              <a:srgbClr val="92D050"/>
            </a:solidFill>
            <a:round/>
            <a:headEnd/>
            <a:tailEnd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195" name="Přímá spojnice 194"/>
          <p:cNvCxnSpPr>
            <a:cxnSpLocks noChangeAspect="1"/>
          </p:cNvCxnSpPr>
          <p:nvPr/>
        </p:nvCxnSpPr>
        <p:spPr>
          <a:xfrm flipH="1">
            <a:off x="2105576" y="4512484"/>
            <a:ext cx="137795" cy="179070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Volný tvar 197"/>
          <p:cNvSpPr/>
          <p:nvPr/>
        </p:nvSpPr>
        <p:spPr>
          <a:xfrm>
            <a:off x="2194476" y="3314874"/>
            <a:ext cx="1428115" cy="882015"/>
          </a:xfrm>
          <a:custGeom>
            <a:avLst/>
            <a:gdLst>
              <a:gd name="connsiteX0" fmla="*/ 0 w 1428750"/>
              <a:gd name="connsiteY0" fmla="*/ 882650 h 882650"/>
              <a:gd name="connsiteX1" fmla="*/ 298450 w 1428750"/>
              <a:gd name="connsiteY1" fmla="*/ 882650 h 882650"/>
              <a:gd name="connsiteX2" fmla="*/ 561975 w 1428750"/>
              <a:gd name="connsiteY2" fmla="*/ 0 h 882650"/>
              <a:gd name="connsiteX3" fmla="*/ 835025 w 1428750"/>
              <a:gd name="connsiteY3" fmla="*/ 882650 h 882650"/>
              <a:gd name="connsiteX4" fmla="*/ 1428750 w 1428750"/>
              <a:gd name="connsiteY4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882650">
                <a:moveTo>
                  <a:pt x="0" y="882650"/>
                </a:moveTo>
                <a:lnTo>
                  <a:pt x="298450" y="882650"/>
                </a:lnTo>
                <a:lnTo>
                  <a:pt x="561975" y="0"/>
                </a:lnTo>
                <a:lnTo>
                  <a:pt x="835025" y="882650"/>
                </a:lnTo>
                <a:lnTo>
                  <a:pt x="1428750" y="88265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9" name="AutoShape 1203"/>
          <p:cNvCxnSpPr>
            <a:cxnSpLocks noChangeShapeType="1"/>
          </p:cNvCxnSpPr>
          <p:nvPr/>
        </p:nvCxnSpPr>
        <p:spPr bwMode="auto">
          <a:xfrm>
            <a:off x="2204001" y="3314874"/>
            <a:ext cx="1475740" cy="0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" name="Přímá spojnice 199"/>
          <p:cNvCxnSpPr/>
          <p:nvPr/>
        </p:nvCxnSpPr>
        <p:spPr>
          <a:xfrm flipH="1" flipV="1">
            <a:off x="1559476" y="4984289"/>
            <a:ext cx="144335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Přímá spojnice 200"/>
          <p:cNvCxnSpPr/>
          <p:nvPr/>
        </p:nvCxnSpPr>
        <p:spPr>
          <a:xfrm flipH="1">
            <a:off x="3002196" y="4201334"/>
            <a:ext cx="622935" cy="78549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Přímá spojnice 201"/>
          <p:cNvCxnSpPr/>
          <p:nvPr/>
        </p:nvCxnSpPr>
        <p:spPr>
          <a:xfrm flipH="1">
            <a:off x="1811571" y="3779059"/>
            <a:ext cx="57086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AutoShape 1201"/>
          <p:cNvCxnSpPr>
            <a:cxnSpLocks noChangeAspect="1" noChangeShapeType="1"/>
          </p:cNvCxnSpPr>
          <p:nvPr/>
        </p:nvCxnSpPr>
        <p:spPr bwMode="auto">
          <a:xfrm flipV="1">
            <a:off x="2376086" y="3309159"/>
            <a:ext cx="387350" cy="47117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" name="AutoShape 1201"/>
          <p:cNvCxnSpPr>
            <a:cxnSpLocks noChangeAspect="1" noChangeShapeType="1"/>
          </p:cNvCxnSpPr>
          <p:nvPr/>
        </p:nvCxnSpPr>
        <p:spPr bwMode="auto">
          <a:xfrm flipV="1">
            <a:off x="2786296" y="4204509"/>
            <a:ext cx="234315" cy="28765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" name="Přímá spojnice 204"/>
          <p:cNvCxnSpPr/>
          <p:nvPr/>
        </p:nvCxnSpPr>
        <p:spPr>
          <a:xfrm flipH="1">
            <a:off x="1688381" y="4507721"/>
            <a:ext cx="260350" cy="31623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Skupina 205"/>
          <p:cNvGrpSpPr/>
          <p:nvPr/>
        </p:nvGrpSpPr>
        <p:grpSpPr>
          <a:xfrm>
            <a:off x="1562651" y="3775884"/>
            <a:ext cx="635000" cy="1202690"/>
            <a:chOff x="171121" y="774700"/>
            <a:chExt cx="635329" cy="1203129"/>
          </a:xfrm>
        </p:grpSpPr>
        <p:sp>
          <p:nvSpPr>
            <p:cNvPr id="207" name="Volný tvar 206"/>
            <p:cNvSpPr/>
            <p:nvPr/>
          </p:nvSpPr>
          <p:spPr>
            <a:xfrm>
              <a:off x="288925" y="774700"/>
              <a:ext cx="517525" cy="1063625"/>
            </a:xfrm>
            <a:custGeom>
              <a:avLst/>
              <a:gdLst>
                <a:gd name="connsiteX0" fmla="*/ 517525 w 517525"/>
                <a:gd name="connsiteY0" fmla="*/ 422275 h 1063625"/>
                <a:gd name="connsiteX1" fmla="*/ 269875 w 517525"/>
                <a:gd name="connsiteY1" fmla="*/ 730250 h 1063625"/>
                <a:gd name="connsiteX2" fmla="*/ 136525 w 517525"/>
                <a:gd name="connsiteY2" fmla="*/ 0 h 1063625"/>
                <a:gd name="connsiteX3" fmla="*/ 0 w 517525"/>
                <a:gd name="connsiteY3" fmla="*/ 1063625 h 106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525" h="1063625">
                  <a:moveTo>
                    <a:pt x="517525" y="422275"/>
                  </a:moveTo>
                  <a:lnTo>
                    <a:pt x="269875" y="730250"/>
                  </a:lnTo>
                  <a:lnTo>
                    <a:pt x="136525" y="0"/>
                  </a:lnTo>
                  <a:lnTo>
                    <a:pt x="0" y="106362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cs-CZ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8" name="Přímá spojnice 207"/>
            <p:cNvCxnSpPr/>
            <p:nvPr/>
          </p:nvCxnSpPr>
          <p:spPr>
            <a:xfrm flipH="1">
              <a:off x="171121" y="1835150"/>
              <a:ext cx="117804" cy="1426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AutoShape 1201"/>
          <p:cNvCxnSpPr>
            <a:cxnSpLocks noChangeAspect="1" noChangeShapeType="1"/>
          </p:cNvCxnSpPr>
          <p:nvPr/>
        </p:nvCxnSpPr>
        <p:spPr bwMode="auto">
          <a:xfrm flipV="1">
            <a:off x="1586146" y="3314874"/>
            <a:ext cx="611505" cy="751205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" name="Přímá spojnice 209"/>
          <p:cNvCxnSpPr/>
          <p:nvPr/>
        </p:nvCxnSpPr>
        <p:spPr>
          <a:xfrm>
            <a:off x="1688381" y="4840779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 Box 1551"/>
          <p:cNvSpPr txBox="1">
            <a:spLocks noChangeArrowheads="1"/>
          </p:cNvSpPr>
          <p:nvPr/>
        </p:nvSpPr>
        <p:spPr bwMode="auto">
          <a:xfrm>
            <a:off x="1811571" y="4676314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212" name="Text Box 1551"/>
          <p:cNvSpPr txBox="1">
            <a:spLocks noChangeArrowheads="1"/>
          </p:cNvSpPr>
          <p:nvPr/>
        </p:nvSpPr>
        <p:spPr bwMode="auto">
          <a:xfrm>
            <a:off x="1676316" y="4836334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213" name="Text Box 1551"/>
          <p:cNvSpPr txBox="1">
            <a:spLocks noChangeArrowheads="1"/>
          </p:cNvSpPr>
          <p:nvPr/>
        </p:nvSpPr>
        <p:spPr bwMode="auto">
          <a:xfrm>
            <a:off x="2185586" y="4209589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6" name="Přímá spojnice 5"/>
          <p:cNvCxnSpPr/>
          <p:nvPr/>
        </p:nvCxnSpPr>
        <p:spPr bwMode="auto">
          <a:xfrm flipV="1">
            <a:off x="1756643" y="3851522"/>
            <a:ext cx="0" cy="90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Přímá spojnice 3"/>
          <p:cNvCxnSpPr/>
          <p:nvPr/>
        </p:nvCxnSpPr>
        <p:spPr bwMode="auto">
          <a:xfrm>
            <a:off x="1756643" y="4745846"/>
            <a:ext cx="28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Přímá spojnice 71"/>
          <p:cNvCxnSpPr/>
          <p:nvPr/>
        </p:nvCxnSpPr>
        <p:spPr bwMode="auto">
          <a:xfrm>
            <a:off x="1740730" y="3851522"/>
            <a:ext cx="144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Přímá spojnice 75"/>
          <p:cNvCxnSpPr/>
          <p:nvPr/>
        </p:nvCxnSpPr>
        <p:spPr bwMode="auto">
          <a:xfrm>
            <a:off x="2596432" y="4749973"/>
            <a:ext cx="57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Přímá spojnice 7"/>
          <p:cNvCxnSpPr/>
          <p:nvPr/>
        </p:nvCxnSpPr>
        <p:spPr bwMode="auto">
          <a:xfrm flipH="1" flipV="1">
            <a:off x="2325029" y="4244052"/>
            <a:ext cx="271403" cy="5059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Přímá spojnice 9"/>
          <p:cNvCxnSpPr/>
          <p:nvPr/>
        </p:nvCxnSpPr>
        <p:spPr bwMode="auto">
          <a:xfrm flipV="1">
            <a:off x="2044643" y="4244052"/>
            <a:ext cx="280386" cy="50179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396628"/>
              </p:ext>
            </p:extLst>
          </p:nvPr>
        </p:nvGraphicFramePr>
        <p:xfrm>
          <a:off x="2906551" y="4420344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18" imgW="253800" imgH="304560" progId="Equation.DSMT4">
                  <p:embed/>
                </p:oleObj>
              </mc:Choice>
              <mc:Fallback>
                <p:oleObj name="Equation" r:id="rId18" imgW="253800" imgH="304560" progId="Equation.DSMT4">
                  <p:embed/>
                  <p:pic>
                    <p:nvPicPr>
                      <p:cNvPr id="11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551" y="4420344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4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Zaoblený obdélník 84"/>
          <p:cNvSpPr/>
          <p:nvPr/>
        </p:nvSpPr>
        <p:spPr bwMode="auto">
          <a:xfrm>
            <a:off x="267558" y="1556792"/>
            <a:ext cx="8712968" cy="4032448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7" name="Obdélník 2"/>
          <p:cNvSpPr>
            <a:spLocks noChangeArrowheads="1"/>
          </p:cNvSpPr>
          <p:nvPr/>
        </p:nvSpPr>
        <p:spPr bwMode="auto">
          <a:xfrm>
            <a:off x="349337" y="162880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640800" y="2073329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báze znalostí FLS obsahuje jedno pravidlo:</a:t>
            </a:r>
          </a:p>
        </p:txBody>
      </p:sp>
      <p:graphicFrame>
        <p:nvGraphicFramePr>
          <p:cNvPr id="89" name="Objek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914518"/>
              </p:ext>
            </p:extLst>
          </p:nvPr>
        </p:nvGraphicFramePr>
        <p:xfrm>
          <a:off x="4644618" y="2096556"/>
          <a:ext cx="2578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4" imgW="2577960" imgH="291960" progId="Equation.DSMT4">
                  <p:embed/>
                </p:oleObj>
              </mc:Choice>
              <mc:Fallback>
                <p:oleObj name="Equation" r:id="rId4" imgW="2577960" imgH="291960" progId="Equation.DSMT4">
                  <p:embed/>
                  <p:pic>
                    <p:nvPicPr>
                      <p:cNvPr id="89" name="Objek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618" y="2096556"/>
                        <a:ext cx="2578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14"/>
          <p:cNvSpPr>
            <a:spLocks noChangeArrowheads="1"/>
          </p:cNvSpPr>
          <p:nvPr/>
        </p:nvSpPr>
        <p:spPr bwMode="auto">
          <a:xfrm>
            <a:off x="640800" y="2636912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použita </a:t>
            </a:r>
            <a:r>
              <a:rPr lang="cs-CZ" altLang="cs-CZ" b="0" dirty="0" err="1"/>
              <a:t>Larsenova</a:t>
            </a:r>
            <a:r>
              <a:rPr lang="cs-CZ" altLang="cs-CZ" b="0" dirty="0"/>
              <a:t> implikaci</a:t>
            </a:r>
          </a:p>
        </p:txBody>
      </p:sp>
      <p:sp>
        <p:nvSpPr>
          <p:cNvPr id="91" name="Rectangle 14"/>
          <p:cNvSpPr>
            <a:spLocks noChangeArrowheads="1"/>
          </p:cNvSpPr>
          <p:nvPr/>
        </p:nvSpPr>
        <p:spPr bwMode="auto">
          <a:xfrm>
            <a:off x="640800" y="2348880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na každém univerzu definována pouze jedna fuzzy množina</a:t>
            </a:r>
          </a:p>
        </p:txBody>
      </p:sp>
      <p:sp>
        <p:nvSpPr>
          <p:cNvPr id="92" name="Zaoblený obdélník 91"/>
          <p:cNvSpPr/>
          <p:nvPr/>
        </p:nvSpPr>
        <p:spPr bwMode="auto">
          <a:xfrm>
            <a:off x="482400" y="218687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3" name="Zaoblený obdélník 92"/>
          <p:cNvSpPr/>
          <p:nvPr/>
        </p:nvSpPr>
        <p:spPr bwMode="auto">
          <a:xfrm>
            <a:off x="482400" y="247490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4" name="Zaoblený obdélník 93"/>
          <p:cNvSpPr/>
          <p:nvPr/>
        </p:nvSpPr>
        <p:spPr bwMode="auto">
          <a:xfrm>
            <a:off x="482400" y="276293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95" name="Objek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139514"/>
              </p:ext>
            </p:extLst>
          </p:nvPr>
        </p:nvGraphicFramePr>
        <p:xfrm>
          <a:off x="3256343" y="2661345"/>
          <a:ext cx="20288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6" imgW="2031840" imgH="304560" progId="Equation.DSMT4">
                  <p:embed/>
                </p:oleObj>
              </mc:Choice>
              <mc:Fallback>
                <p:oleObj name="Equation" r:id="rId6" imgW="2031840" imgH="304560" progId="Equation.DSMT4">
                  <p:embed/>
                  <p:pic>
                    <p:nvPicPr>
                      <p:cNvPr id="95" name="Objek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6343" y="2661345"/>
                        <a:ext cx="202882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" name="Volný tvar 166"/>
          <p:cNvSpPr/>
          <p:nvPr/>
        </p:nvSpPr>
        <p:spPr>
          <a:xfrm>
            <a:off x="1549316" y="4206414"/>
            <a:ext cx="2075180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77" name="Přímá spojnice 76"/>
          <p:cNvCxnSpPr/>
          <p:nvPr/>
        </p:nvCxnSpPr>
        <p:spPr bwMode="auto">
          <a:xfrm>
            <a:off x="2037029" y="4745846"/>
            <a:ext cx="57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Inference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38992" y="1117120"/>
            <a:ext cx="66693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založena na zobecněném pravidle modus ponens</a:t>
            </a:r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481619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Box 1553"/>
              <p:cNvSpPr txBox="1">
                <a:spLocks noChangeArrowheads="1"/>
              </p:cNvSpPr>
              <p:nvPr/>
            </p:nvSpPr>
            <p:spPr bwMode="auto">
              <a:xfrm>
                <a:off x="1484434" y="4581128"/>
                <a:ext cx="356286" cy="257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cs-CZ" b="0" i="1" smtClean="0">
                        <a:effectLst/>
                        <a:latin typeface="Cambria Math"/>
                        <a:ea typeface="Calibri"/>
                      </a:rPr>
                      <m:t>𝑥</m:t>
                    </m:r>
                  </m:oMath>
                </a14:m>
                <a:r>
                  <a:rPr lang="cs-CZ" b="0" baseline="30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*</a:t>
                </a:r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4434" y="4581128"/>
                <a:ext cx="356286" cy="257906"/>
              </a:xfrm>
              <a:prstGeom prst="rect">
                <a:avLst/>
              </a:prstGeom>
              <a:blipFill rotWithShape="1">
                <a:blip r:embed="rId8"/>
                <a:stretch>
                  <a:fillRect l="-15517" t="-116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Objek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914734"/>
              </p:ext>
            </p:extLst>
          </p:nvPr>
        </p:nvGraphicFramePr>
        <p:xfrm>
          <a:off x="2697396" y="3063255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9" imgW="177480" imgH="190440" progId="Equation.DSMT4">
                  <p:embed/>
                </p:oleObj>
              </mc:Choice>
              <mc:Fallback>
                <p:oleObj name="Equation" r:id="rId9" imgW="177480" imgH="190440" progId="Equation.DSMT4">
                  <p:embed/>
                  <p:pic>
                    <p:nvPicPr>
                      <p:cNvPr id="26" name="Objek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396" y="3063255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k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067276"/>
              </p:ext>
            </p:extLst>
          </p:nvPr>
        </p:nvGraphicFramePr>
        <p:xfrm>
          <a:off x="1659171" y="3544744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11" imgW="177480" imgH="190440" progId="Equation.DSMT4">
                  <p:embed/>
                </p:oleObj>
              </mc:Choice>
              <mc:Fallback>
                <p:oleObj name="Equation" r:id="rId11" imgW="177480" imgH="190440" progId="Equation.DSMT4">
                  <p:embed/>
                  <p:pic>
                    <p:nvPicPr>
                      <p:cNvPr id="101" name="Objek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171" y="3544744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k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307024"/>
              </p:ext>
            </p:extLst>
          </p:nvPr>
        </p:nvGraphicFramePr>
        <p:xfrm>
          <a:off x="1513123" y="3702743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13" imgW="241200" imgH="241200" progId="Equation.DSMT4">
                  <p:embed/>
                </p:oleObj>
              </mc:Choice>
              <mc:Fallback>
                <p:oleObj name="Equation" r:id="rId13" imgW="241200" imgH="241200" progId="Equation.DSMT4">
                  <p:embed/>
                  <p:pic>
                    <p:nvPicPr>
                      <p:cNvPr id="102" name="Objek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123" y="3702743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5" name="AutoShape 1189"/>
          <p:cNvCxnSpPr>
            <a:cxnSpLocks noChangeShapeType="1"/>
          </p:cNvCxnSpPr>
          <p:nvPr/>
        </p:nvCxnSpPr>
        <p:spPr bwMode="auto">
          <a:xfrm>
            <a:off x="2195111" y="4200064"/>
            <a:ext cx="158242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Přímá spojnice 165"/>
          <p:cNvCxnSpPr/>
          <p:nvPr/>
        </p:nvCxnSpPr>
        <p:spPr>
          <a:xfrm flipH="1">
            <a:off x="2492926" y="4197524"/>
            <a:ext cx="53594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550"/>
          <p:cNvSpPr txBox="1">
            <a:spLocks noChangeArrowheads="1"/>
          </p:cNvSpPr>
          <p:nvPr/>
        </p:nvSpPr>
        <p:spPr bwMode="auto">
          <a:xfrm>
            <a:off x="2221146" y="3068960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 Box 1552"/>
              <p:cNvSpPr txBox="1">
                <a:spLocks noChangeArrowheads="1"/>
              </p:cNvSpPr>
              <p:nvPr/>
            </p:nvSpPr>
            <p:spPr bwMode="auto">
              <a:xfrm>
                <a:off x="1978045" y="3089782"/>
                <a:ext cx="160655" cy="224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0" name="Text Box 1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8045" y="3089782"/>
                <a:ext cx="160655" cy="224155"/>
              </a:xfrm>
              <a:prstGeom prst="rect">
                <a:avLst/>
              </a:prstGeom>
              <a:blipFill rotWithShape="1">
                <a:blip r:embed="rId15"/>
                <a:stretch>
                  <a:fillRect l="-25926" r="-25926" b="-324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 Box 1553"/>
              <p:cNvSpPr txBox="1">
                <a:spLocks noChangeArrowheads="1"/>
              </p:cNvSpPr>
              <p:nvPr/>
            </p:nvSpPr>
            <p:spPr bwMode="auto">
              <a:xfrm>
                <a:off x="1525186" y="5024294"/>
                <a:ext cx="16065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𝑥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5186" y="5024294"/>
                <a:ext cx="160655" cy="151130"/>
              </a:xfrm>
              <a:prstGeom prst="rect">
                <a:avLst/>
              </a:prstGeom>
              <a:blipFill rotWithShape="1">
                <a:blip r:embed="rId16"/>
                <a:stretch>
                  <a:fillRect l="-14815" r="-14815" b="-6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 Box 1554"/>
              <p:cNvSpPr txBox="1">
                <a:spLocks noChangeArrowheads="1"/>
              </p:cNvSpPr>
              <p:nvPr/>
            </p:nvSpPr>
            <p:spPr bwMode="auto">
              <a:xfrm>
                <a:off x="3687361" y="4208954"/>
                <a:ext cx="160655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2" name="Text Box 1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7361" y="4208954"/>
                <a:ext cx="160655" cy="179705"/>
              </a:xfrm>
              <a:prstGeom prst="rect">
                <a:avLst/>
              </a:prstGeom>
              <a:blipFill rotWithShape="1">
                <a:blip r:embed="rId17"/>
                <a:stretch>
                  <a:fillRect l="-34615" r="-26923" b="-7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AutoShape 1190"/>
          <p:cNvCxnSpPr>
            <a:cxnSpLocks noChangeShapeType="1"/>
          </p:cNvCxnSpPr>
          <p:nvPr/>
        </p:nvCxnSpPr>
        <p:spPr bwMode="auto">
          <a:xfrm flipV="1">
            <a:off x="2195111" y="3142789"/>
            <a:ext cx="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AutoShape 1196"/>
          <p:cNvCxnSpPr>
            <a:cxnSpLocks noChangeAspect="1" noChangeShapeType="1"/>
          </p:cNvCxnSpPr>
          <p:nvPr/>
        </p:nvCxnSpPr>
        <p:spPr bwMode="auto">
          <a:xfrm flipV="1">
            <a:off x="1475656" y="4200699"/>
            <a:ext cx="718820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8" name="Text Box 1551"/>
          <p:cNvSpPr txBox="1">
            <a:spLocks noChangeArrowheads="1"/>
          </p:cNvSpPr>
          <p:nvPr/>
        </p:nvSpPr>
        <p:spPr bwMode="auto">
          <a:xfrm>
            <a:off x="2071286" y="4360084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79" name="Text Box 1551"/>
          <p:cNvSpPr txBox="1">
            <a:spLocks noChangeArrowheads="1"/>
          </p:cNvSpPr>
          <p:nvPr/>
        </p:nvSpPr>
        <p:spPr bwMode="auto">
          <a:xfrm>
            <a:off x="1937301" y="4523279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endParaRPr lang="cs-CZ" b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98" name="Volný tvar 197"/>
          <p:cNvSpPr/>
          <p:nvPr/>
        </p:nvSpPr>
        <p:spPr>
          <a:xfrm>
            <a:off x="2194476" y="3314874"/>
            <a:ext cx="1428115" cy="882015"/>
          </a:xfrm>
          <a:custGeom>
            <a:avLst/>
            <a:gdLst>
              <a:gd name="connsiteX0" fmla="*/ 0 w 1428750"/>
              <a:gd name="connsiteY0" fmla="*/ 882650 h 882650"/>
              <a:gd name="connsiteX1" fmla="*/ 298450 w 1428750"/>
              <a:gd name="connsiteY1" fmla="*/ 882650 h 882650"/>
              <a:gd name="connsiteX2" fmla="*/ 561975 w 1428750"/>
              <a:gd name="connsiteY2" fmla="*/ 0 h 882650"/>
              <a:gd name="connsiteX3" fmla="*/ 835025 w 1428750"/>
              <a:gd name="connsiteY3" fmla="*/ 882650 h 882650"/>
              <a:gd name="connsiteX4" fmla="*/ 1428750 w 1428750"/>
              <a:gd name="connsiteY4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882650">
                <a:moveTo>
                  <a:pt x="0" y="882650"/>
                </a:moveTo>
                <a:lnTo>
                  <a:pt x="298450" y="882650"/>
                </a:lnTo>
                <a:lnTo>
                  <a:pt x="561975" y="0"/>
                </a:lnTo>
                <a:lnTo>
                  <a:pt x="835025" y="882650"/>
                </a:lnTo>
                <a:lnTo>
                  <a:pt x="1428750" y="88265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9" name="AutoShape 1203"/>
          <p:cNvCxnSpPr>
            <a:cxnSpLocks noChangeShapeType="1"/>
          </p:cNvCxnSpPr>
          <p:nvPr/>
        </p:nvCxnSpPr>
        <p:spPr bwMode="auto">
          <a:xfrm>
            <a:off x="2204001" y="3314874"/>
            <a:ext cx="1475740" cy="0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" name="Přímá spojnice 199"/>
          <p:cNvCxnSpPr/>
          <p:nvPr/>
        </p:nvCxnSpPr>
        <p:spPr>
          <a:xfrm flipH="1" flipV="1">
            <a:off x="1559476" y="4984289"/>
            <a:ext cx="144335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Přímá spojnice 200"/>
          <p:cNvCxnSpPr/>
          <p:nvPr/>
        </p:nvCxnSpPr>
        <p:spPr>
          <a:xfrm flipH="1">
            <a:off x="3002196" y="4201334"/>
            <a:ext cx="622935" cy="78549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Přímá spojnice 204"/>
          <p:cNvCxnSpPr/>
          <p:nvPr/>
        </p:nvCxnSpPr>
        <p:spPr>
          <a:xfrm flipH="1">
            <a:off x="1688381" y="4507721"/>
            <a:ext cx="260350" cy="31623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Skupina 205"/>
          <p:cNvGrpSpPr/>
          <p:nvPr/>
        </p:nvGrpSpPr>
        <p:grpSpPr>
          <a:xfrm>
            <a:off x="1562651" y="3775884"/>
            <a:ext cx="635000" cy="1202690"/>
            <a:chOff x="171121" y="774700"/>
            <a:chExt cx="635329" cy="1203129"/>
          </a:xfrm>
        </p:grpSpPr>
        <p:sp>
          <p:nvSpPr>
            <p:cNvPr id="207" name="Volný tvar 206"/>
            <p:cNvSpPr/>
            <p:nvPr/>
          </p:nvSpPr>
          <p:spPr>
            <a:xfrm>
              <a:off x="288925" y="774700"/>
              <a:ext cx="517525" cy="1063625"/>
            </a:xfrm>
            <a:custGeom>
              <a:avLst/>
              <a:gdLst>
                <a:gd name="connsiteX0" fmla="*/ 517525 w 517525"/>
                <a:gd name="connsiteY0" fmla="*/ 422275 h 1063625"/>
                <a:gd name="connsiteX1" fmla="*/ 269875 w 517525"/>
                <a:gd name="connsiteY1" fmla="*/ 730250 h 1063625"/>
                <a:gd name="connsiteX2" fmla="*/ 136525 w 517525"/>
                <a:gd name="connsiteY2" fmla="*/ 0 h 1063625"/>
                <a:gd name="connsiteX3" fmla="*/ 0 w 517525"/>
                <a:gd name="connsiteY3" fmla="*/ 1063625 h 106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525" h="1063625">
                  <a:moveTo>
                    <a:pt x="517525" y="422275"/>
                  </a:moveTo>
                  <a:lnTo>
                    <a:pt x="269875" y="730250"/>
                  </a:lnTo>
                  <a:lnTo>
                    <a:pt x="136525" y="0"/>
                  </a:lnTo>
                  <a:lnTo>
                    <a:pt x="0" y="106362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cs-CZ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8" name="Přímá spojnice 207"/>
            <p:cNvCxnSpPr/>
            <p:nvPr/>
          </p:nvCxnSpPr>
          <p:spPr>
            <a:xfrm flipH="1">
              <a:off x="171121" y="1835150"/>
              <a:ext cx="117804" cy="1426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AutoShape 1201"/>
          <p:cNvCxnSpPr>
            <a:cxnSpLocks noChangeAspect="1" noChangeShapeType="1"/>
          </p:cNvCxnSpPr>
          <p:nvPr/>
        </p:nvCxnSpPr>
        <p:spPr bwMode="auto">
          <a:xfrm flipV="1">
            <a:off x="1586146" y="3314874"/>
            <a:ext cx="611505" cy="751205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1" name="Text Box 1551"/>
          <p:cNvSpPr txBox="1">
            <a:spLocks noChangeArrowheads="1"/>
          </p:cNvSpPr>
          <p:nvPr/>
        </p:nvSpPr>
        <p:spPr bwMode="auto">
          <a:xfrm>
            <a:off x="1811571" y="4676314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212" name="Text Box 1551"/>
          <p:cNvSpPr txBox="1">
            <a:spLocks noChangeArrowheads="1"/>
          </p:cNvSpPr>
          <p:nvPr/>
        </p:nvSpPr>
        <p:spPr bwMode="auto">
          <a:xfrm>
            <a:off x="1676316" y="4836334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213" name="Text Box 1551"/>
          <p:cNvSpPr txBox="1">
            <a:spLocks noChangeArrowheads="1"/>
          </p:cNvSpPr>
          <p:nvPr/>
        </p:nvSpPr>
        <p:spPr bwMode="auto">
          <a:xfrm>
            <a:off x="2185586" y="4209589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6" name="Přímá spojnice 5"/>
          <p:cNvCxnSpPr/>
          <p:nvPr/>
        </p:nvCxnSpPr>
        <p:spPr bwMode="auto">
          <a:xfrm flipV="1">
            <a:off x="1756643" y="3851522"/>
            <a:ext cx="0" cy="90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Přímá spojnice 7"/>
          <p:cNvCxnSpPr/>
          <p:nvPr/>
        </p:nvCxnSpPr>
        <p:spPr bwMode="auto">
          <a:xfrm flipH="1" flipV="1">
            <a:off x="2325029" y="4244052"/>
            <a:ext cx="271403" cy="5059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Přímá spojnice 9"/>
          <p:cNvCxnSpPr/>
          <p:nvPr/>
        </p:nvCxnSpPr>
        <p:spPr bwMode="auto">
          <a:xfrm flipV="1">
            <a:off x="2044643" y="4244052"/>
            <a:ext cx="280386" cy="5017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6121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Zaoblený obdélník 123"/>
          <p:cNvSpPr/>
          <p:nvPr/>
        </p:nvSpPr>
        <p:spPr bwMode="auto">
          <a:xfrm>
            <a:off x="267558" y="1556792"/>
            <a:ext cx="8712968" cy="4032448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5" name="Obdélník 2"/>
          <p:cNvSpPr>
            <a:spLocks noChangeArrowheads="1"/>
          </p:cNvSpPr>
          <p:nvPr/>
        </p:nvSpPr>
        <p:spPr bwMode="auto">
          <a:xfrm>
            <a:off x="349337" y="162880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26" name="Rectangle 14"/>
          <p:cNvSpPr>
            <a:spLocks noChangeArrowheads="1"/>
          </p:cNvSpPr>
          <p:nvPr/>
        </p:nvSpPr>
        <p:spPr bwMode="auto">
          <a:xfrm>
            <a:off x="640800" y="2073329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báze znalostí FLS obsahuje jedno pravidlo:</a:t>
            </a:r>
          </a:p>
        </p:txBody>
      </p:sp>
      <p:graphicFrame>
        <p:nvGraphicFramePr>
          <p:cNvPr id="127" name="Objek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04480"/>
              </p:ext>
            </p:extLst>
          </p:nvPr>
        </p:nvGraphicFramePr>
        <p:xfrm>
          <a:off x="4644618" y="2096556"/>
          <a:ext cx="2578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4" imgW="2577960" imgH="291960" progId="Equation.DSMT4">
                  <p:embed/>
                </p:oleObj>
              </mc:Choice>
              <mc:Fallback>
                <p:oleObj name="Equation" r:id="rId4" imgW="2577960" imgH="291960" progId="Equation.DSMT4">
                  <p:embed/>
                  <p:pic>
                    <p:nvPicPr>
                      <p:cNvPr id="127" name="Objek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618" y="2096556"/>
                        <a:ext cx="2578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Rectangle 14"/>
          <p:cNvSpPr>
            <a:spLocks noChangeArrowheads="1"/>
          </p:cNvSpPr>
          <p:nvPr/>
        </p:nvSpPr>
        <p:spPr bwMode="auto">
          <a:xfrm>
            <a:off x="640800" y="2636912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použita </a:t>
            </a:r>
            <a:r>
              <a:rPr lang="cs-CZ" altLang="cs-CZ" b="0" dirty="0" err="1"/>
              <a:t>Larsenova</a:t>
            </a:r>
            <a:r>
              <a:rPr lang="cs-CZ" altLang="cs-CZ" b="0" dirty="0"/>
              <a:t> implikaci</a:t>
            </a:r>
          </a:p>
        </p:txBody>
      </p:sp>
      <p:sp>
        <p:nvSpPr>
          <p:cNvPr id="129" name="Rectangle 14"/>
          <p:cNvSpPr>
            <a:spLocks noChangeArrowheads="1"/>
          </p:cNvSpPr>
          <p:nvPr/>
        </p:nvSpPr>
        <p:spPr bwMode="auto">
          <a:xfrm>
            <a:off x="640800" y="2348880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na každém univerzu definována pouze jedna fuzzy množina</a:t>
            </a:r>
          </a:p>
        </p:txBody>
      </p:sp>
      <p:sp>
        <p:nvSpPr>
          <p:cNvPr id="130" name="Zaoblený obdélník 129"/>
          <p:cNvSpPr/>
          <p:nvPr/>
        </p:nvSpPr>
        <p:spPr bwMode="auto">
          <a:xfrm>
            <a:off x="482400" y="218687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1" name="Zaoblený obdélník 130"/>
          <p:cNvSpPr/>
          <p:nvPr/>
        </p:nvSpPr>
        <p:spPr bwMode="auto">
          <a:xfrm>
            <a:off x="482400" y="247490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2" name="Zaoblený obdélník 131"/>
          <p:cNvSpPr/>
          <p:nvPr/>
        </p:nvSpPr>
        <p:spPr bwMode="auto">
          <a:xfrm>
            <a:off x="482400" y="276293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33" name="Objek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055723"/>
              </p:ext>
            </p:extLst>
          </p:nvPr>
        </p:nvGraphicFramePr>
        <p:xfrm>
          <a:off x="3256343" y="2661345"/>
          <a:ext cx="20288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6" imgW="2031840" imgH="304560" progId="Equation.DSMT4">
                  <p:embed/>
                </p:oleObj>
              </mc:Choice>
              <mc:Fallback>
                <p:oleObj name="Equation" r:id="rId6" imgW="2031840" imgH="304560" progId="Equation.DSMT4">
                  <p:embed/>
                  <p:pic>
                    <p:nvPicPr>
                      <p:cNvPr id="133" name="Objek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6343" y="2661345"/>
                        <a:ext cx="202882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" name="Volný tvar 166"/>
          <p:cNvSpPr/>
          <p:nvPr/>
        </p:nvSpPr>
        <p:spPr>
          <a:xfrm>
            <a:off x="1549316" y="4206414"/>
            <a:ext cx="2075180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77" name="Přímá spojnice 76"/>
          <p:cNvCxnSpPr/>
          <p:nvPr/>
        </p:nvCxnSpPr>
        <p:spPr bwMode="auto">
          <a:xfrm>
            <a:off x="2037029" y="4745846"/>
            <a:ext cx="57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Inference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38992" y="1117120"/>
            <a:ext cx="66693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založena na zobecněném pravidle modus ponens</a:t>
            </a:r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481619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Box 1553"/>
              <p:cNvSpPr txBox="1">
                <a:spLocks noChangeArrowheads="1"/>
              </p:cNvSpPr>
              <p:nvPr/>
            </p:nvSpPr>
            <p:spPr bwMode="auto">
              <a:xfrm>
                <a:off x="1484434" y="4581128"/>
                <a:ext cx="356286" cy="257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cs-CZ" b="0" i="1" smtClean="0">
                        <a:effectLst/>
                        <a:latin typeface="Cambria Math"/>
                        <a:ea typeface="Calibri"/>
                      </a:rPr>
                      <m:t>𝑥</m:t>
                    </m:r>
                  </m:oMath>
                </a14:m>
                <a:r>
                  <a:rPr lang="cs-CZ" b="0" baseline="30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*</a:t>
                </a:r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4434" y="4581128"/>
                <a:ext cx="356286" cy="257906"/>
              </a:xfrm>
              <a:prstGeom prst="rect">
                <a:avLst/>
              </a:prstGeom>
              <a:blipFill rotWithShape="1">
                <a:blip r:embed="rId8"/>
                <a:stretch>
                  <a:fillRect l="-15517" t="-116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Objek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502253"/>
              </p:ext>
            </p:extLst>
          </p:nvPr>
        </p:nvGraphicFramePr>
        <p:xfrm>
          <a:off x="2697396" y="3063255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9" imgW="177480" imgH="190440" progId="Equation.DSMT4">
                  <p:embed/>
                </p:oleObj>
              </mc:Choice>
              <mc:Fallback>
                <p:oleObj name="Equation" r:id="rId9" imgW="177480" imgH="190440" progId="Equation.DSMT4">
                  <p:embed/>
                  <p:pic>
                    <p:nvPicPr>
                      <p:cNvPr id="26" name="Objek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396" y="3063255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k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460151"/>
              </p:ext>
            </p:extLst>
          </p:nvPr>
        </p:nvGraphicFramePr>
        <p:xfrm>
          <a:off x="1659171" y="3544744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11" imgW="177480" imgH="190440" progId="Equation.DSMT4">
                  <p:embed/>
                </p:oleObj>
              </mc:Choice>
              <mc:Fallback>
                <p:oleObj name="Equation" r:id="rId11" imgW="177480" imgH="190440" progId="Equation.DSMT4">
                  <p:embed/>
                  <p:pic>
                    <p:nvPicPr>
                      <p:cNvPr id="101" name="Objek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171" y="3544744"/>
                        <a:ext cx="177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k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409896"/>
              </p:ext>
            </p:extLst>
          </p:nvPr>
        </p:nvGraphicFramePr>
        <p:xfrm>
          <a:off x="1513123" y="3702743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13" imgW="241200" imgH="241200" progId="Equation.DSMT4">
                  <p:embed/>
                </p:oleObj>
              </mc:Choice>
              <mc:Fallback>
                <p:oleObj name="Equation" r:id="rId13" imgW="241200" imgH="241200" progId="Equation.DSMT4">
                  <p:embed/>
                  <p:pic>
                    <p:nvPicPr>
                      <p:cNvPr id="102" name="Objek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123" y="3702743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5" name="AutoShape 1189"/>
          <p:cNvCxnSpPr>
            <a:cxnSpLocks noChangeShapeType="1"/>
          </p:cNvCxnSpPr>
          <p:nvPr/>
        </p:nvCxnSpPr>
        <p:spPr bwMode="auto">
          <a:xfrm>
            <a:off x="2195111" y="4200064"/>
            <a:ext cx="158242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Přímá spojnice 165"/>
          <p:cNvCxnSpPr/>
          <p:nvPr/>
        </p:nvCxnSpPr>
        <p:spPr>
          <a:xfrm flipH="1">
            <a:off x="2492926" y="4197524"/>
            <a:ext cx="53594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550"/>
          <p:cNvSpPr txBox="1">
            <a:spLocks noChangeArrowheads="1"/>
          </p:cNvSpPr>
          <p:nvPr/>
        </p:nvSpPr>
        <p:spPr bwMode="auto">
          <a:xfrm>
            <a:off x="2221146" y="3068960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 Box 1552"/>
              <p:cNvSpPr txBox="1">
                <a:spLocks noChangeArrowheads="1"/>
              </p:cNvSpPr>
              <p:nvPr/>
            </p:nvSpPr>
            <p:spPr bwMode="auto">
              <a:xfrm>
                <a:off x="1978045" y="3089782"/>
                <a:ext cx="160655" cy="224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0" name="Text Box 1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8045" y="3089782"/>
                <a:ext cx="160655" cy="224155"/>
              </a:xfrm>
              <a:prstGeom prst="rect">
                <a:avLst/>
              </a:prstGeom>
              <a:blipFill rotWithShape="1">
                <a:blip r:embed="rId15"/>
                <a:stretch>
                  <a:fillRect l="-25926" r="-25926" b="-324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 Box 1553"/>
              <p:cNvSpPr txBox="1">
                <a:spLocks noChangeArrowheads="1"/>
              </p:cNvSpPr>
              <p:nvPr/>
            </p:nvSpPr>
            <p:spPr bwMode="auto">
              <a:xfrm>
                <a:off x="1525186" y="5024294"/>
                <a:ext cx="16065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𝑥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5186" y="5024294"/>
                <a:ext cx="160655" cy="151130"/>
              </a:xfrm>
              <a:prstGeom prst="rect">
                <a:avLst/>
              </a:prstGeom>
              <a:blipFill rotWithShape="1">
                <a:blip r:embed="rId16"/>
                <a:stretch>
                  <a:fillRect l="-14815" r="-14815" b="-6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 Box 1554"/>
              <p:cNvSpPr txBox="1">
                <a:spLocks noChangeArrowheads="1"/>
              </p:cNvSpPr>
              <p:nvPr/>
            </p:nvSpPr>
            <p:spPr bwMode="auto">
              <a:xfrm>
                <a:off x="3687361" y="4208954"/>
                <a:ext cx="160655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2" name="Text Box 1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7361" y="4208954"/>
                <a:ext cx="160655" cy="179705"/>
              </a:xfrm>
              <a:prstGeom prst="rect">
                <a:avLst/>
              </a:prstGeom>
              <a:blipFill rotWithShape="1">
                <a:blip r:embed="rId17"/>
                <a:stretch>
                  <a:fillRect l="-34615" r="-26923" b="-7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AutoShape 1190"/>
          <p:cNvCxnSpPr>
            <a:cxnSpLocks noChangeShapeType="1"/>
          </p:cNvCxnSpPr>
          <p:nvPr/>
        </p:nvCxnSpPr>
        <p:spPr bwMode="auto">
          <a:xfrm flipV="1">
            <a:off x="2195111" y="3142789"/>
            <a:ext cx="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AutoShape 1196"/>
          <p:cNvCxnSpPr>
            <a:cxnSpLocks noChangeAspect="1" noChangeShapeType="1"/>
          </p:cNvCxnSpPr>
          <p:nvPr/>
        </p:nvCxnSpPr>
        <p:spPr bwMode="auto">
          <a:xfrm flipV="1">
            <a:off x="1475656" y="4200699"/>
            <a:ext cx="718820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Volný tvar 197"/>
          <p:cNvSpPr/>
          <p:nvPr/>
        </p:nvSpPr>
        <p:spPr>
          <a:xfrm>
            <a:off x="2194476" y="3314874"/>
            <a:ext cx="1428115" cy="882015"/>
          </a:xfrm>
          <a:custGeom>
            <a:avLst/>
            <a:gdLst>
              <a:gd name="connsiteX0" fmla="*/ 0 w 1428750"/>
              <a:gd name="connsiteY0" fmla="*/ 882650 h 882650"/>
              <a:gd name="connsiteX1" fmla="*/ 298450 w 1428750"/>
              <a:gd name="connsiteY1" fmla="*/ 882650 h 882650"/>
              <a:gd name="connsiteX2" fmla="*/ 561975 w 1428750"/>
              <a:gd name="connsiteY2" fmla="*/ 0 h 882650"/>
              <a:gd name="connsiteX3" fmla="*/ 835025 w 1428750"/>
              <a:gd name="connsiteY3" fmla="*/ 882650 h 882650"/>
              <a:gd name="connsiteX4" fmla="*/ 1428750 w 1428750"/>
              <a:gd name="connsiteY4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882650">
                <a:moveTo>
                  <a:pt x="0" y="882650"/>
                </a:moveTo>
                <a:lnTo>
                  <a:pt x="298450" y="882650"/>
                </a:lnTo>
                <a:lnTo>
                  <a:pt x="561975" y="0"/>
                </a:lnTo>
                <a:lnTo>
                  <a:pt x="835025" y="882650"/>
                </a:lnTo>
                <a:lnTo>
                  <a:pt x="1428750" y="88265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9" name="AutoShape 1203"/>
          <p:cNvCxnSpPr>
            <a:cxnSpLocks noChangeShapeType="1"/>
          </p:cNvCxnSpPr>
          <p:nvPr/>
        </p:nvCxnSpPr>
        <p:spPr bwMode="auto">
          <a:xfrm>
            <a:off x="2204001" y="3314874"/>
            <a:ext cx="1475740" cy="0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" name="Přímá spojnice 199"/>
          <p:cNvCxnSpPr/>
          <p:nvPr/>
        </p:nvCxnSpPr>
        <p:spPr>
          <a:xfrm flipH="1" flipV="1">
            <a:off x="1559476" y="4984289"/>
            <a:ext cx="144335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Přímá spojnice 200"/>
          <p:cNvCxnSpPr/>
          <p:nvPr/>
        </p:nvCxnSpPr>
        <p:spPr>
          <a:xfrm flipH="1">
            <a:off x="3002196" y="4201334"/>
            <a:ext cx="622935" cy="78549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Přímá spojnice 204"/>
          <p:cNvCxnSpPr/>
          <p:nvPr/>
        </p:nvCxnSpPr>
        <p:spPr>
          <a:xfrm flipH="1">
            <a:off x="1688381" y="4507721"/>
            <a:ext cx="260350" cy="31623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Skupina 205"/>
          <p:cNvGrpSpPr/>
          <p:nvPr/>
        </p:nvGrpSpPr>
        <p:grpSpPr>
          <a:xfrm>
            <a:off x="1562651" y="3775884"/>
            <a:ext cx="635000" cy="1202690"/>
            <a:chOff x="171121" y="774700"/>
            <a:chExt cx="635329" cy="1203129"/>
          </a:xfrm>
        </p:grpSpPr>
        <p:sp>
          <p:nvSpPr>
            <p:cNvPr id="207" name="Volný tvar 206"/>
            <p:cNvSpPr/>
            <p:nvPr/>
          </p:nvSpPr>
          <p:spPr>
            <a:xfrm>
              <a:off x="288925" y="774700"/>
              <a:ext cx="517525" cy="1063625"/>
            </a:xfrm>
            <a:custGeom>
              <a:avLst/>
              <a:gdLst>
                <a:gd name="connsiteX0" fmla="*/ 517525 w 517525"/>
                <a:gd name="connsiteY0" fmla="*/ 422275 h 1063625"/>
                <a:gd name="connsiteX1" fmla="*/ 269875 w 517525"/>
                <a:gd name="connsiteY1" fmla="*/ 730250 h 1063625"/>
                <a:gd name="connsiteX2" fmla="*/ 136525 w 517525"/>
                <a:gd name="connsiteY2" fmla="*/ 0 h 1063625"/>
                <a:gd name="connsiteX3" fmla="*/ 0 w 517525"/>
                <a:gd name="connsiteY3" fmla="*/ 1063625 h 106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525" h="1063625">
                  <a:moveTo>
                    <a:pt x="517525" y="422275"/>
                  </a:moveTo>
                  <a:lnTo>
                    <a:pt x="269875" y="730250"/>
                  </a:lnTo>
                  <a:lnTo>
                    <a:pt x="136525" y="0"/>
                  </a:lnTo>
                  <a:lnTo>
                    <a:pt x="0" y="106362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cs-CZ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8" name="Přímá spojnice 207"/>
            <p:cNvCxnSpPr/>
            <p:nvPr/>
          </p:nvCxnSpPr>
          <p:spPr>
            <a:xfrm flipH="1">
              <a:off x="171121" y="1835150"/>
              <a:ext cx="117804" cy="1426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AutoShape 1201"/>
          <p:cNvCxnSpPr>
            <a:cxnSpLocks noChangeAspect="1" noChangeShapeType="1"/>
          </p:cNvCxnSpPr>
          <p:nvPr/>
        </p:nvCxnSpPr>
        <p:spPr bwMode="auto">
          <a:xfrm flipV="1">
            <a:off x="1586146" y="3314874"/>
            <a:ext cx="611505" cy="751205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1" name="Text Box 1551"/>
          <p:cNvSpPr txBox="1">
            <a:spLocks noChangeArrowheads="1"/>
          </p:cNvSpPr>
          <p:nvPr/>
        </p:nvSpPr>
        <p:spPr bwMode="auto">
          <a:xfrm>
            <a:off x="1811571" y="4676314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212" name="Text Box 1551"/>
          <p:cNvSpPr txBox="1">
            <a:spLocks noChangeArrowheads="1"/>
          </p:cNvSpPr>
          <p:nvPr/>
        </p:nvSpPr>
        <p:spPr bwMode="auto">
          <a:xfrm>
            <a:off x="1676316" y="4836334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6" name="Přímá spojnice 5"/>
          <p:cNvCxnSpPr/>
          <p:nvPr/>
        </p:nvCxnSpPr>
        <p:spPr bwMode="auto">
          <a:xfrm flipV="1">
            <a:off x="1756643" y="3851522"/>
            <a:ext cx="0" cy="900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Přímá spojnice 9"/>
          <p:cNvCxnSpPr/>
          <p:nvPr/>
        </p:nvCxnSpPr>
        <p:spPr bwMode="auto">
          <a:xfrm flipV="1">
            <a:off x="2044643" y="4244052"/>
            <a:ext cx="280386" cy="5017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321065"/>
              </p:ext>
            </p:extLst>
          </p:nvPr>
        </p:nvGraphicFramePr>
        <p:xfrm>
          <a:off x="2362432" y="469885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18" imgW="609480" imgH="304560" progId="Equation.DSMT4">
                  <p:embed/>
                </p:oleObj>
              </mc:Choice>
              <mc:Fallback>
                <p:oleObj name="Equation" r:id="rId18" imgW="609480" imgH="304560" progId="Equation.DSMT4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432" y="4698850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Přímá spojnice 10"/>
          <p:cNvCxnSpPr/>
          <p:nvPr/>
        </p:nvCxnSpPr>
        <p:spPr bwMode="auto">
          <a:xfrm flipV="1">
            <a:off x="2596432" y="4209589"/>
            <a:ext cx="432000" cy="53625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Přímá spojnice 78"/>
          <p:cNvCxnSpPr/>
          <p:nvPr/>
        </p:nvCxnSpPr>
        <p:spPr bwMode="auto">
          <a:xfrm flipV="1">
            <a:off x="2063135" y="4193338"/>
            <a:ext cx="432000" cy="53625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Přímá spojnice 12"/>
          <p:cNvCxnSpPr/>
          <p:nvPr/>
        </p:nvCxnSpPr>
        <p:spPr bwMode="auto">
          <a:xfrm flipH="1" flipV="1">
            <a:off x="2760896" y="3706798"/>
            <a:ext cx="267536" cy="4996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Přímá spojnice 14"/>
          <p:cNvCxnSpPr>
            <a:stCxn id="198" idx="1"/>
          </p:cNvCxnSpPr>
          <p:nvPr/>
        </p:nvCxnSpPr>
        <p:spPr bwMode="auto">
          <a:xfrm flipV="1">
            <a:off x="2492793" y="3706798"/>
            <a:ext cx="264236" cy="49009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Přímá spojnice 16"/>
          <p:cNvCxnSpPr>
            <a:endCxn id="198" idx="0"/>
          </p:cNvCxnSpPr>
          <p:nvPr/>
        </p:nvCxnSpPr>
        <p:spPr bwMode="auto">
          <a:xfrm flipH="1">
            <a:off x="2194476" y="4196889"/>
            <a:ext cx="30065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Přímá spojnice 18"/>
          <p:cNvCxnSpPr/>
          <p:nvPr/>
        </p:nvCxnSpPr>
        <p:spPr bwMode="auto">
          <a:xfrm>
            <a:off x="3010189" y="4196888"/>
            <a:ext cx="61430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Přímá spojnice 79"/>
          <p:cNvCxnSpPr/>
          <p:nvPr/>
        </p:nvCxnSpPr>
        <p:spPr bwMode="auto">
          <a:xfrm flipV="1">
            <a:off x="2325029" y="3706798"/>
            <a:ext cx="432000" cy="53625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Přímá spojnice 7"/>
          <p:cNvCxnSpPr/>
          <p:nvPr/>
        </p:nvCxnSpPr>
        <p:spPr bwMode="auto">
          <a:xfrm flipH="1" flipV="1">
            <a:off x="2325029" y="4244052"/>
            <a:ext cx="271403" cy="5059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3" name="Text Box 1551"/>
          <p:cNvSpPr txBox="1">
            <a:spLocks noChangeArrowheads="1"/>
          </p:cNvSpPr>
          <p:nvPr/>
        </p:nvSpPr>
        <p:spPr bwMode="auto">
          <a:xfrm>
            <a:off x="2185586" y="4209589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78" name="Text Box 1551"/>
          <p:cNvSpPr txBox="1">
            <a:spLocks noChangeArrowheads="1"/>
          </p:cNvSpPr>
          <p:nvPr/>
        </p:nvSpPr>
        <p:spPr bwMode="auto">
          <a:xfrm>
            <a:off x="2071286" y="4360084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79" name="Text Box 1551"/>
          <p:cNvSpPr txBox="1">
            <a:spLocks noChangeArrowheads="1"/>
          </p:cNvSpPr>
          <p:nvPr/>
        </p:nvSpPr>
        <p:spPr bwMode="auto">
          <a:xfrm>
            <a:off x="1937301" y="4523279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89" name="AutoShape 150"/>
          <p:cNvCxnSpPr>
            <a:cxnSpLocks noChangeShapeType="1"/>
          </p:cNvCxnSpPr>
          <p:nvPr/>
        </p:nvCxnSpPr>
        <p:spPr bwMode="auto">
          <a:xfrm>
            <a:off x="4477669" y="4309013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Text Box 216"/>
          <p:cNvSpPr txBox="1">
            <a:spLocks noChangeArrowheads="1"/>
          </p:cNvSpPr>
          <p:nvPr/>
        </p:nvSpPr>
        <p:spPr bwMode="auto">
          <a:xfrm>
            <a:off x="3995936" y="3340396"/>
            <a:ext cx="611188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91" name="Text Box 152"/>
          <p:cNvSpPr txBox="1">
            <a:spLocks noChangeArrowheads="1"/>
          </p:cNvSpPr>
          <p:nvPr/>
        </p:nvSpPr>
        <p:spPr bwMode="auto">
          <a:xfrm>
            <a:off x="6028357" y="4363360"/>
            <a:ext cx="32459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2" name="Text Box 155"/>
          <p:cNvSpPr txBox="1">
            <a:spLocks noChangeArrowheads="1"/>
          </p:cNvSpPr>
          <p:nvPr/>
        </p:nvSpPr>
        <p:spPr bwMode="auto">
          <a:xfrm>
            <a:off x="4305551" y="3628300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93" name="Text Box 157"/>
          <p:cNvSpPr txBox="1">
            <a:spLocks noChangeArrowheads="1"/>
          </p:cNvSpPr>
          <p:nvPr/>
        </p:nvSpPr>
        <p:spPr bwMode="auto">
          <a:xfrm>
            <a:off x="4318251" y="4201065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94" name="AutoShape 151"/>
          <p:cNvCxnSpPr>
            <a:cxnSpLocks noChangeShapeType="1"/>
          </p:cNvCxnSpPr>
          <p:nvPr/>
        </p:nvCxnSpPr>
        <p:spPr bwMode="auto">
          <a:xfrm flipV="1">
            <a:off x="4468143" y="3517013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150"/>
          <p:cNvCxnSpPr>
            <a:cxnSpLocks noChangeShapeType="1"/>
          </p:cNvCxnSpPr>
          <p:nvPr/>
        </p:nvCxnSpPr>
        <p:spPr bwMode="auto">
          <a:xfrm>
            <a:off x="6992985" y="4280113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Text Box 216"/>
          <p:cNvSpPr txBox="1">
            <a:spLocks noChangeArrowheads="1"/>
          </p:cNvSpPr>
          <p:nvPr/>
        </p:nvSpPr>
        <p:spPr bwMode="auto">
          <a:xfrm>
            <a:off x="6511252" y="3311496"/>
            <a:ext cx="611188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97" name="Text Box 152"/>
          <p:cNvSpPr txBox="1">
            <a:spLocks noChangeArrowheads="1"/>
          </p:cNvSpPr>
          <p:nvPr/>
        </p:nvSpPr>
        <p:spPr bwMode="auto">
          <a:xfrm>
            <a:off x="8548637" y="4334460"/>
            <a:ext cx="32459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8" name="Text Box 155"/>
          <p:cNvSpPr txBox="1">
            <a:spLocks noChangeArrowheads="1"/>
          </p:cNvSpPr>
          <p:nvPr/>
        </p:nvSpPr>
        <p:spPr bwMode="auto">
          <a:xfrm>
            <a:off x="6820867" y="3599400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99" name="Text Box 157"/>
          <p:cNvSpPr txBox="1">
            <a:spLocks noChangeArrowheads="1"/>
          </p:cNvSpPr>
          <p:nvPr/>
        </p:nvSpPr>
        <p:spPr bwMode="auto">
          <a:xfrm>
            <a:off x="6833567" y="4172165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103" name="AutoShape 151"/>
          <p:cNvCxnSpPr>
            <a:cxnSpLocks noChangeShapeType="1"/>
          </p:cNvCxnSpPr>
          <p:nvPr/>
        </p:nvCxnSpPr>
        <p:spPr bwMode="auto">
          <a:xfrm flipV="1">
            <a:off x="6983459" y="3488113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Text Box 1551"/>
          <p:cNvSpPr txBox="1">
            <a:spLocks noChangeArrowheads="1"/>
          </p:cNvSpPr>
          <p:nvPr/>
        </p:nvSpPr>
        <p:spPr bwMode="auto">
          <a:xfrm>
            <a:off x="4429003" y="4333139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5" name="Text Box 1551"/>
          <p:cNvSpPr txBox="1">
            <a:spLocks noChangeArrowheads="1"/>
          </p:cNvSpPr>
          <p:nvPr/>
        </p:nvSpPr>
        <p:spPr bwMode="auto">
          <a:xfrm>
            <a:off x="6933262" y="4326025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pSp>
        <p:nvGrpSpPr>
          <p:cNvPr id="25" name="Skupina 24"/>
          <p:cNvGrpSpPr/>
          <p:nvPr/>
        </p:nvGrpSpPr>
        <p:grpSpPr>
          <a:xfrm>
            <a:off x="4467477" y="3705762"/>
            <a:ext cx="1350993" cy="603251"/>
            <a:chOff x="4467477" y="3705762"/>
            <a:chExt cx="1350993" cy="603251"/>
          </a:xfrm>
        </p:grpSpPr>
        <p:cxnSp>
          <p:nvCxnSpPr>
            <p:cNvPr id="106" name="Přímá spojnice 105"/>
            <p:cNvCxnSpPr/>
            <p:nvPr/>
          </p:nvCxnSpPr>
          <p:spPr bwMode="auto">
            <a:xfrm flipV="1">
              <a:off x="5013353" y="3715559"/>
              <a:ext cx="263102" cy="5918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Přímá spojnice 106"/>
            <p:cNvCxnSpPr/>
            <p:nvPr/>
          </p:nvCxnSpPr>
          <p:spPr bwMode="auto">
            <a:xfrm>
              <a:off x="5276455" y="3705762"/>
              <a:ext cx="266036" cy="60325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Přímá spojnice 107"/>
            <p:cNvCxnSpPr/>
            <p:nvPr/>
          </p:nvCxnSpPr>
          <p:spPr bwMode="auto">
            <a:xfrm>
              <a:off x="5537728" y="4309013"/>
              <a:ext cx="28074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Přímá spojnice 108"/>
            <p:cNvCxnSpPr/>
            <p:nvPr/>
          </p:nvCxnSpPr>
          <p:spPr bwMode="auto">
            <a:xfrm flipH="1">
              <a:off x="4467477" y="4307427"/>
              <a:ext cx="555402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10" name="Objek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881200"/>
              </p:ext>
            </p:extLst>
          </p:nvPr>
        </p:nvGraphicFramePr>
        <p:xfrm>
          <a:off x="5186710" y="3469043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20" imgW="177480" imgH="190440" progId="Equation.DSMT4">
                  <p:embed/>
                </p:oleObj>
              </mc:Choice>
              <mc:Fallback>
                <p:oleObj name="Equation" r:id="rId20" imgW="177480" imgH="190440" progId="Equation.DSMT4">
                  <p:embed/>
                  <p:pic>
                    <p:nvPicPr>
                      <p:cNvPr id="110" name="Objekt 10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86710" y="3469043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 Box 1553"/>
              <p:cNvSpPr txBox="1">
                <a:spLocks noChangeArrowheads="1"/>
              </p:cNvSpPr>
              <p:nvPr/>
            </p:nvSpPr>
            <p:spPr bwMode="auto">
              <a:xfrm>
                <a:off x="5310368" y="4557534"/>
                <a:ext cx="356286" cy="2579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cs-CZ" b="0" i="1" smtClean="0">
                        <a:effectLst/>
                        <a:latin typeface="Cambria Math"/>
                        <a:ea typeface="Calibri"/>
                      </a:rPr>
                      <m:t>𝑥</m:t>
                    </m:r>
                  </m:oMath>
                </a14:m>
                <a:r>
                  <a:rPr lang="cs-CZ" b="0" baseline="30000" dirty="0">
                    <a:effectLst/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</a:rPr>
                  <a:t>*</a:t>
                </a:r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0368" y="4557534"/>
                <a:ext cx="356286" cy="257906"/>
              </a:xfrm>
              <a:prstGeom prst="rect">
                <a:avLst/>
              </a:prstGeom>
              <a:blipFill rotWithShape="1">
                <a:blip r:embed="rId22"/>
                <a:stretch>
                  <a:fillRect l="-13559" t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Přímá spojnice 111"/>
          <p:cNvCxnSpPr/>
          <p:nvPr/>
        </p:nvCxnSpPr>
        <p:spPr bwMode="auto">
          <a:xfrm flipV="1">
            <a:off x="5388386" y="3969152"/>
            <a:ext cx="0" cy="576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20" name="Skupina 19"/>
          <p:cNvGrpSpPr/>
          <p:nvPr/>
        </p:nvGrpSpPr>
        <p:grpSpPr>
          <a:xfrm>
            <a:off x="6988554" y="3681896"/>
            <a:ext cx="1350993" cy="603251"/>
            <a:chOff x="6988554" y="3681896"/>
            <a:chExt cx="1350993" cy="603251"/>
          </a:xfrm>
        </p:grpSpPr>
        <p:cxnSp>
          <p:nvCxnSpPr>
            <p:cNvPr id="113" name="Přímá spojnice 112"/>
            <p:cNvCxnSpPr/>
            <p:nvPr/>
          </p:nvCxnSpPr>
          <p:spPr bwMode="auto">
            <a:xfrm flipV="1">
              <a:off x="7534430" y="3691693"/>
              <a:ext cx="263102" cy="5918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Přímá spojnice 113"/>
            <p:cNvCxnSpPr/>
            <p:nvPr/>
          </p:nvCxnSpPr>
          <p:spPr bwMode="auto">
            <a:xfrm>
              <a:off x="7797532" y="3681896"/>
              <a:ext cx="266036" cy="60325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Přímá spojnice 114"/>
            <p:cNvCxnSpPr/>
            <p:nvPr/>
          </p:nvCxnSpPr>
          <p:spPr bwMode="auto">
            <a:xfrm>
              <a:off x="8058805" y="4285147"/>
              <a:ext cx="28074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Přímá spojnice 115"/>
            <p:cNvCxnSpPr/>
            <p:nvPr/>
          </p:nvCxnSpPr>
          <p:spPr bwMode="auto">
            <a:xfrm flipH="1">
              <a:off x="6988554" y="4283561"/>
              <a:ext cx="555402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17" name="Objek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209323"/>
              </p:ext>
            </p:extLst>
          </p:nvPr>
        </p:nvGraphicFramePr>
        <p:xfrm>
          <a:off x="7745066" y="3436846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23" imgW="177480" imgH="190440" progId="Equation.DSMT4">
                  <p:embed/>
                </p:oleObj>
              </mc:Choice>
              <mc:Fallback>
                <p:oleObj name="Equation" r:id="rId23" imgW="177480" imgH="190440" progId="Equation.DSMT4">
                  <p:embed/>
                  <p:pic>
                    <p:nvPicPr>
                      <p:cNvPr id="117" name="Objekt 11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745066" y="3436846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k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079543"/>
              </p:ext>
            </p:extLst>
          </p:nvPr>
        </p:nvGraphicFramePr>
        <p:xfrm>
          <a:off x="8018195" y="3913013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25" imgW="241200" imgH="241200" progId="Equation.DSMT4">
                  <p:embed/>
                </p:oleObj>
              </mc:Choice>
              <mc:Fallback>
                <p:oleObj name="Equation" r:id="rId25" imgW="241200" imgH="241200" progId="Equation.DSMT4">
                  <p:embed/>
                  <p:pic>
                    <p:nvPicPr>
                      <p:cNvPr id="120" name="Objekt 11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018195" y="3913013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2" name="Přímá spojnice 121"/>
          <p:cNvCxnSpPr/>
          <p:nvPr/>
        </p:nvCxnSpPr>
        <p:spPr bwMode="auto">
          <a:xfrm flipV="1">
            <a:off x="4478784" y="3715559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Přímá spojnice 122"/>
          <p:cNvCxnSpPr/>
          <p:nvPr/>
        </p:nvCxnSpPr>
        <p:spPr bwMode="auto">
          <a:xfrm flipV="1">
            <a:off x="6994100" y="3686659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Skupina 21"/>
          <p:cNvGrpSpPr/>
          <p:nvPr/>
        </p:nvGrpSpPr>
        <p:grpSpPr>
          <a:xfrm>
            <a:off x="6976842" y="3973205"/>
            <a:ext cx="1350993" cy="315128"/>
            <a:chOff x="6976842" y="3973205"/>
            <a:chExt cx="1350993" cy="315128"/>
          </a:xfrm>
        </p:grpSpPr>
        <p:cxnSp>
          <p:nvCxnSpPr>
            <p:cNvPr id="118" name="Přímá spojnice 117"/>
            <p:cNvCxnSpPr/>
            <p:nvPr/>
          </p:nvCxnSpPr>
          <p:spPr bwMode="auto">
            <a:xfrm flipH="1">
              <a:off x="7534431" y="3983521"/>
              <a:ext cx="263101" cy="29500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Přímá spojnice 118"/>
            <p:cNvCxnSpPr/>
            <p:nvPr/>
          </p:nvCxnSpPr>
          <p:spPr bwMode="auto">
            <a:xfrm>
              <a:off x="7802295" y="3973205"/>
              <a:ext cx="260476" cy="31035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Přímá spojnice 133"/>
            <p:cNvCxnSpPr/>
            <p:nvPr/>
          </p:nvCxnSpPr>
          <p:spPr bwMode="auto">
            <a:xfrm>
              <a:off x="8047093" y="4288333"/>
              <a:ext cx="28074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Přímá spojnice 134"/>
            <p:cNvCxnSpPr/>
            <p:nvPr/>
          </p:nvCxnSpPr>
          <p:spPr bwMode="auto">
            <a:xfrm flipH="1">
              <a:off x="6976842" y="4286747"/>
              <a:ext cx="555402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21" name="Přímá spojnice 120"/>
          <p:cNvCxnSpPr/>
          <p:nvPr/>
        </p:nvCxnSpPr>
        <p:spPr bwMode="auto">
          <a:xfrm>
            <a:off x="5393722" y="3973205"/>
            <a:ext cx="252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3122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2" grpId="0"/>
      <p:bldP spid="93" grpId="0"/>
      <p:bldP spid="96" grpId="0"/>
      <p:bldP spid="97" grpId="0"/>
      <p:bldP spid="98" grpId="0"/>
      <p:bldP spid="99" grpId="0"/>
      <p:bldP spid="104" grpId="0"/>
      <p:bldP spid="105" grpId="0"/>
      <p:bldP spid="1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Zaoblený obdélník 123"/>
          <p:cNvSpPr/>
          <p:nvPr/>
        </p:nvSpPr>
        <p:spPr bwMode="auto">
          <a:xfrm>
            <a:off x="267558" y="1578030"/>
            <a:ext cx="8712968" cy="3291130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5" name="Obdélník 2"/>
          <p:cNvSpPr>
            <a:spLocks noChangeArrowheads="1"/>
          </p:cNvSpPr>
          <p:nvPr/>
        </p:nvSpPr>
        <p:spPr bwMode="auto">
          <a:xfrm>
            <a:off x="349337" y="1628800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26" name="Rectangle 14"/>
          <p:cNvSpPr>
            <a:spLocks noChangeArrowheads="1"/>
          </p:cNvSpPr>
          <p:nvPr/>
        </p:nvSpPr>
        <p:spPr bwMode="auto">
          <a:xfrm>
            <a:off x="640800" y="2073329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báze znalostí FLS obsahuje jedno pravidlo:</a:t>
            </a:r>
          </a:p>
        </p:txBody>
      </p:sp>
      <p:graphicFrame>
        <p:nvGraphicFramePr>
          <p:cNvPr id="127" name="Objek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986078"/>
              </p:ext>
            </p:extLst>
          </p:nvPr>
        </p:nvGraphicFramePr>
        <p:xfrm>
          <a:off x="4644008" y="2094383"/>
          <a:ext cx="3683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4" imgW="3682800" imgH="317160" progId="Equation.DSMT4">
                  <p:embed/>
                </p:oleObj>
              </mc:Choice>
              <mc:Fallback>
                <p:oleObj name="Equation" r:id="rId4" imgW="3682800" imgH="317160" progId="Equation.DSMT4">
                  <p:embed/>
                  <p:pic>
                    <p:nvPicPr>
                      <p:cNvPr id="127" name="Objek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094383"/>
                        <a:ext cx="3683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Rectangle 14"/>
          <p:cNvSpPr>
            <a:spLocks noChangeArrowheads="1"/>
          </p:cNvSpPr>
          <p:nvPr/>
        </p:nvSpPr>
        <p:spPr bwMode="auto">
          <a:xfrm>
            <a:off x="640800" y="2348880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na každém univerzu definována pouze jedna fuzzy množina</a:t>
            </a:r>
          </a:p>
        </p:txBody>
      </p:sp>
      <p:sp>
        <p:nvSpPr>
          <p:cNvPr id="130" name="Zaoblený obdélník 129"/>
          <p:cNvSpPr/>
          <p:nvPr/>
        </p:nvSpPr>
        <p:spPr bwMode="auto">
          <a:xfrm>
            <a:off x="482400" y="218687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1" name="Zaoblený obdélník 130"/>
          <p:cNvSpPr/>
          <p:nvPr/>
        </p:nvSpPr>
        <p:spPr bwMode="auto">
          <a:xfrm>
            <a:off x="482400" y="247490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2" name="Zaoblený obdélník 131"/>
          <p:cNvSpPr/>
          <p:nvPr/>
        </p:nvSpPr>
        <p:spPr bwMode="auto">
          <a:xfrm>
            <a:off x="482400" y="276293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Inference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38992" y="1117120"/>
            <a:ext cx="66693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založena na zobecněném pravidle modus ponens</a:t>
            </a:r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481619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89" name="AutoShape 150"/>
          <p:cNvCxnSpPr>
            <a:cxnSpLocks noChangeShapeType="1"/>
          </p:cNvCxnSpPr>
          <p:nvPr/>
        </p:nvCxnSpPr>
        <p:spPr bwMode="auto">
          <a:xfrm>
            <a:off x="3901605" y="4138485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Text Box 216"/>
          <p:cNvSpPr txBox="1">
            <a:spLocks noChangeArrowheads="1"/>
          </p:cNvSpPr>
          <p:nvPr/>
        </p:nvSpPr>
        <p:spPr bwMode="auto">
          <a:xfrm>
            <a:off x="3401584" y="3169868"/>
            <a:ext cx="611188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91" name="Text Box 152"/>
          <p:cNvSpPr txBox="1">
            <a:spLocks noChangeArrowheads="1"/>
          </p:cNvSpPr>
          <p:nvPr/>
        </p:nvSpPr>
        <p:spPr bwMode="auto">
          <a:xfrm>
            <a:off x="5452293" y="4192832"/>
            <a:ext cx="32459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2" name="Text Box 155"/>
          <p:cNvSpPr txBox="1">
            <a:spLocks noChangeArrowheads="1"/>
          </p:cNvSpPr>
          <p:nvPr/>
        </p:nvSpPr>
        <p:spPr bwMode="auto">
          <a:xfrm>
            <a:off x="3729487" y="3457772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93" name="Text Box 157"/>
          <p:cNvSpPr txBox="1">
            <a:spLocks noChangeArrowheads="1"/>
          </p:cNvSpPr>
          <p:nvPr/>
        </p:nvSpPr>
        <p:spPr bwMode="auto">
          <a:xfrm>
            <a:off x="3742187" y="4030537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94" name="AutoShape 151"/>
          <p:cNvCxnSpPr>
            <a:cxnSpLocks noChangeShapeType="1"/>
          </p:cNvCxnSpPr>
          <p:nvPr/>
        </p:nvCxnSpPr>
        <p:spPr bwMode="auto">
          <a:xfrm flipV="1">
            <a:off x="3892079" y="3346485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150"/>
          <p:cNvCxnSpPr>
            <a:cxnSpLocks noChangeShapeType="1"/>
          </p:cNvCxnSpPr>
          <p:nvPr/>
        </p:nvCxnSpPr>
        <p:spPr bwMode="auto">
          <a:xfrm>
            <a:off x="6416921" y="4109585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Text Box 216"/>
          <p:cNvSpPr txBox="1">
            <a:spLocks noChangeArrowheads="1"/>
          </p:cNvSpPr>
          <p:nvPr/>
        </p:nvSpPr>
        <p:spPr bwMode="auto">
          <a:xfrm>
            <a:off x="5935188" y="3140968"/>
            <a:ext cx="611188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97" name="Text Box 152"/>
          <p:cNvSpPr txBox="1">
            <a:spLocks noChangeArrowheads="1"/>
          </p:cNvSpPr>
          <p:nvPr/>
        </p:nvSpPr>
        <p:spPr bwMode="auto">
          <a:xfrm>
            <a:off x="7972573" y="4163932"/>
            <a:ext cx="32459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8" name="Text Box 155"/>
          <p:cNvSpPr txBox="1">
            <a:spLocks noChangeArrowheads="1"/>
          </p:cNvSpPr>
          <p:nvPr/>
        </p:nvSpPr>
        <p:spPr bwMode="auto">
          <a:xfrm>
            <a:off x="6244803" y="3428872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99" name="Text Box 157"/>
          <p:cNvSpPr txBox="1">
            <a:spLocks noChangeArrowheads="1"/>
          </p:cNvSpPr>
          <p:nvPr/>
        </p:nvSpPr>
        <p:spPr bwMode="auto">
          <a:xfrm>
            <a:off x="6257503" y="4001637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103" name="AutoShape 151"/>
          <p:cNvCxnSpPr>
            <a:cxnSpLocks noChangeShapeType="1"/>
          </p:cNvCxnSpPr>
          <p:nvPr/>
        </p:nvCxnSpPr>
        <p:spPr bwMode="auto">
          <a:xfrm flipV="1">
            <a:off x="6407395" y="3317585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Text Box 1551"/>
          <p:cNvSpPr txBox="1">
            <a:spLocks noChangeArrowheads="1"/>
          </p:cNvSpPr>
          <p:nvPr/>
        </p:nvSpPr>
        <p:spPr bwMode="auto">
          <a:xfrm>
            <a:off x="3852939" y="4162611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5" name="Text Box 1551"/>
          <p:cNvSpPr txBox="1">
            <a:spLocks noChangeArrowheads="1"/>
          </p:cNvSpPr>
          <p:nvPr/>
        </p:nvSpPr>
        <p:spPr bwMode="auto">
          <a:xfrm>
            <a:off x="6357198" y="4155497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pSp>
        <p:nvGrpSpPr>
          <p:cNvPr id="22" name="Skupina 21"/>
          <p:cNvGrpSpPr/>
          <p:nvPr/>
        </p:nvGrpSpPr>
        <p:grpSpPr>
          <a:xfrm>
            <a:off x="3891413" y="3535234"/>
            <a:ext cx="1350993" cy="603251"/>
            <a:chOff x="3891413" y="3535234"/>
            <a:chExt cx="1350993" cy="603251"/>
          </a:xfrm>
        </p:grpSpPr>
        <p:cxnSp>
          <p:nvCxnSpPr>
            <p:cNvPr id="106" name="Přímá spojnice 105"/>
            <p:cNvCxnSpPr/>
            <p:nvPr/>
          </p:nvCxnSpPr>
          <p:spPr bwMode="auto">
            <a:xfrm flipV="1">
              <a:off x="4169114" y="3545031"/>
              <a:ext cx="531277" cy="59345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Přímá spojnice 106"/>
            <p:cNvCxnSpPr/>
            <p:nvPr/>
          </p:nvCxnSpPr>
          <p:spPr bwMode="auto">
            <a:xfrm>
              <a:off x="4700391" y="3535234"/>
              <a:ext cx="266036" cy="60325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Přímá spojnice 107"/>
            <p:cNvCxnSpPr/>
            <p:nvPr/>
          </p:nvCxnSpPr>
          <p:spPr bwMode="auto">
            <a:xfrm>
              <a:off x="4961664" y="4138485"/>
              <a:ext cx="28074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Přímá spojnice 108"/>
            <p:cNvCxnSpPr/>
            <p:nvPr/>
          </p:nvCxnSpPr>
          <p:spPr bwMode="auto">
            <a:xfrm flipH="1">
              <a:off x="3891413" y="4136899"/>
              <a:ext cx="277701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10" name="Objek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339570"/>
              </p:ext>
            </p:extLst>
          </p:nvPr>
        </p:nvGraphicFramePr>
        <p:xfrm>
          <a:off x="4597400" y="3254375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6" imgW="203040" imgH="279360" progId="Equation.DSMT4">
                  <p:embed/>
                </p:oleObj>
              </mc:Choice>
              <mc:Fallback>
                <p:oleObj name="Equation" r:id="rId6" imgW="203040" imgH="279360" progId="Equation.DSMT4">
                  <p:embed/>
                  <p:pic>
                    <p:nvPicPr>
                      <p:cNvPr id="110" name="Objekt 10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97400" y="3254375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2" name="Přímá spojnice 111"/>
          <p:cNvCxnSpPr/>
          <p:nvPr/>
        </p:nvCxnSpPr>
        <p:spPr bwMode="auto">
          <a:xfrm flipV="1">
            <a:off x="4355976" y="3924576"/>
            <a:ext cx="0" cy="540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Skupina 3"/>
          <p:cNvGrpSpPr/>
          <p:nvPr/>
        </p:nvGrpSpPr>
        <p:grpSpPr>
          <a:xfrm>
            <a:off x="6958366" y="3511368"/>
            <a:ext cx="805117" cy="603251"/>
            <a:chOff x="6958366" y="3511368"/>
            <a:chExt cx="805117" cy="603251"/>
          </a:xfrm>
        </p:grpSpPr>
        <p:cxnSp>
          <p:nvCxnSpPr>
            <p:cNvPr id="113" name="Přímá spojnice 112"/>
            <p:cNvCxnSpPr/>
            <p:nvPr/>
          </p:nvCxnSpPr>
          <p:spPr bwMode="auto">
            <a:xfrm flipV="1">
              <a:off x="6958366" y="3521165"/>
              <a:ext cx="263102" cy="5918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Přímá spojnice 113"/>
            <p:cNvCxnSpPr/>
            <p:nvPr/>
          </p:nvCxnSpPr>
          <p:spPr bwMode="auto">
            <a:xfrm>
              <a:off x="7221468" y="3511368"/>
              <a:ext cx="266036" cy="60325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Přímá spojnice 114"/>
            <p:cNvCxnSpPr/>
            <p:nvPr/>
          </p:nvCxnSpPr>
          <p:spPr bwMode="auto">
            <a:xfrm>
              <a:off x="7482741" y="4114619"/>
              <a:ext cx="28074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6" name="Přímá spojnice 115"/>
          <p:cNvCxnSpPr/>
          <p:nvPr/>
        </p:nvCxnSpPr>
        <p:spPr bwMode="auto">
          <a:xfrm flipH="1">
            <a:off x="6412490" y="4113033"/>
            <a:ext cx="555402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7" name="Objek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301387"/>
              </p:ext>
            </p:extLst>
          </p:nvPr>
        </p:nvGraphicFramePr>
        <p:xfrm>
          <a:off x="7156450" y="3222625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8" imgW="203040" imgH="279360" progId="Equation.DSMT4">
                  <p:embed/>
                </p:oleObj>
              </mc:Choice>
              <mc:Fallback>
                <p:oleObj name="Equation" r:id="rId8" imgW="203040" imgH="279360" progId="Equation.DSMT4">
                  <p:embed/>
                  <p:pic>
                    <p:nvPicPr>
                      <p:cNvPr id="117" name="Objekt 1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56450" y="3222625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k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365504"/>
              </p:ext>
            </p:extLst>
          </p:nvPr>
        </p:nvGraphicFramePr>
        <p:xfrm>
          <a:off x="7442200" y="3741738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10" imgW="241200" imgH="241200" progId="Equation.DSMT4">
                  <p:embed/>
                </p:oleObj>
              </mc:Choice>
              <mc:Fallback>
                <p:oleObj name="Equation" r:id="rId10" imgW="241200" imgH="241200" progId="Equation.DSMT4">
                  <p:embed/>
                  <p:pic>
                    <p:nvPicPr>
                      <p:cNvPr id="120" name="Objekt 1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42200" y="3741738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k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812648"/>
              </p:ext>
            </p:extLst>
          </p:nvPr>
        </p:nvGraphicFramePr>
        <p:xfrm>
          <a:off x="3419872" y="2649839"/>
          <a:ext cx="2603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12" imgW="2603160" imgH="330120" progId="Equation.DSMT4">
                  <p:embed/>
                </p:oleObj>
              </mc:Choice>
              <mc:Fallback>
                <p:oleObj name="Equation" r:id="rId12" imgW="2603160" imgH="330120" progId="Equation.DSMT4">
                  <p:embed/>
                  <p:pic>
                    <p:nvPicPr>
                      <p:cNvPr id="100" name="Objek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649839"/>
                        <a:ext cx="2603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Rectangle 14"/>
          <p:cNvSpPr>
            <a:spLocks noChangeArrowheads="1"/>
          </p:cNvSpPr>
          <p:nvPr/>
        </p:nvSpPr>
        <p:spPr bwMode="auto">
          <a:xfrm>
            <a:off x="640800" y="2636912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použita Mamdaniho implikaci</a:t>
            </a:r>
          </a:p>
        </p:txBody>
      </p:sp>
      <p:cxnSp>
        <p:nvCxnSpPr>
          <p:cNvPr id="135" name="AutoShape 150"/>
          <p:cNvCxnSpPr>
            <a:cxnSpLocks noChangeShapeType="1"/>
          </p:cNvCxnSpPr>
          <p:nvPr/>
        </p:nvCxnSpPr>
        <p:spPr bwMode="auto">
          <a:xfrm>
            <a:off x="1669357" y="4173369"/>
            <a:ext cx="1704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Text Box 216"/>
          <p:cNvSpPr txBox="1">
            <a:spLocks noChangeArrowheads="1"/>
          </p:cNvSpPr>
          <p:nvPr/>
        </p:nvSpPr>
        <p:spPr bwMode="auto">
          <a:xfrm>
            <a:off x="1169336" y="3204752"/>
            <a:ext cx="611188" cy="26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μ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137" name="Text Box 152"/>
          <p:cNvSpPr txBox="1">
            <a:spLocks noChangeArrowheads="1"/>
          </p:cNvSpPr>
          <p:nvPr/>
        </p:nvSpPr>
        <p:spPr bwMode="auto">
          <a:xfrm>
            <a:off x="3220045" y="4227716"/>
            <a:ext cx="32459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cs-CZ" altLang="cs-CZ" sz="1600" b="0" baseline="-25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endParaRPr lang="cs-CZ" altLang="cs-CZ" sz="1600" b="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38" name="Text Box 155"/>
          <p:cNvSpPr txBox="1">
            <a:spLocks noChangeArrowheads="1"/>
          </p:cNvSpPr>
          <p:nvPr/>
        </p:nvSpPr>
        <p:spPr bwMode="auto">
          <a:xfrm>
            <a:off x="1497239" y="3492656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139" name="Text Box 157"/>
          <p:cNvSpPr txBox="1">
            <a:spLocks noChangeArrowheads="1"/>
          </p:cNvSpPr>
          <p:nvPr/>
        </p:nvSpPr>
        <p:spPr bwMode="auto">
          <a:xfrm>
            <a:off x="1509939" y="4065421"/>
            <a:ext cx="139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</a:p>
        </p:txBody>
      </p:sp>
      <p:cxnSp>
        <p:nvCxnSpPr>
          <p:cNvPr id="140" name="AutoShape 151"/>
          <p:cNvCxnSpPr>
            <a:cxnSpLocks noChangeShapeType="1"/>
          </p:cNvCxnSpPr>
          <p:nvPr/>
        </p:nvCxnSpPr>
        <p:spPr bwMode="auto">
          <a:xfrm flipV="1">
            <a:off x="1659831" y="3381369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Text Box 1551"/>
          <p:cNvSpPr txBox="1">
            <a:spLocks noChangeArrowheads="1"/>
          </p:cNvSpPr>
          <p:nvPr/>
        </p:nvSpPr>
        <p:spPr bwMode="auto">
          <a:xfrm>
            <a:off x="1620691" y="4197495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pSp>
        <p:nvGrpSpPr>
          <p:cNvPr id="25" name="Skupina 24"/>
          <p:cNvGrpSpPr/>
          <p:nvPr/>
        </p:nvGrpSpPr>
        <p:grpSpPr>
          <a:xfrm>
            <a:off x="1659165" y="3570118"/>
            <a:ext cx="1350993" cy="603251"/>
            <a:chOff x="1659165" y="3570118"/>
            <a:chExt cx="1350993" cy="603251"/>
          </a:xfrm>
        </p:grpSpPr>
        <p:cxnSp>
          <p:nvCxnSpPr>
            <p:cNvPr id="142" name="Přímá spojnice 141"/>
            <p:cNvCxnSpPr/>
            <p:nvPr/>
          </p:nvCxnSpPr>
          <p:spPr bwMode="auto">
            <a:xfrm flipV="1">
              <a:off x="2205041" y="3579915"/>
              <a:ext cx="263102" cy="5918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Přímá spojnice 142"/>
            <p:cNvCxnSpPr/>
            <p:nvPr/>
          </p:nvCxnSpPr>
          <p:spPr bwMode="auto">
            <a:xfrm>
              <a:off x="2468143" y="3570118"/>
              <a:ext cx="266036" cy="60325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Přímá spojnice 143"/>
            <p:cNvCxnSpPr/>
            <p:nvPr/>
          </p:nvCxnSpPr>
          <p:spPr bwMode="auto">
            <a:xfrm>
              <a:off x="2729416" y="4173369"/>
              <a:ext cx="28074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Přímá spojnice 144"/>
            <p:cNvCxnSpPr/>
            <p:nvPr/>
          </p:nvCxnSpPr>
          <p:spPr bwMode="auto">
            <a:xfrm flipH="1">
              <a:off x="1659165" y="4171783"/>
              <a:ext cx="555402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46" name="Objek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060422"/>
              </p:ext>
            </p:extLst>
          </p:nvPr>
        </p:nvGraphicFramePr>
        <p:xfrm>
          <a:off x="2365375" y="328930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14" imgW="203040" imgH="279360" progId="Equation.DSMT4">
                  <p:embed/>
                </p:oleObj>
              </mc:Choice>
              <mc:Fallback>
                <p:oleObj name="Equation" r:id="rId14" imgW="203040" imgH="279360" progId="Equation.DSMT4">
                  <p:embed/>
                  <p:pic>
                    <p:nvPicPr>
                      <p:cNvPr id="146" name="Objekt 14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65375" y="3289300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8" name="Přímá spojnice 147"/>
          <p:cNvCxnSpPr/>
          <p:nvPr/>
        </p:nvCxnSpPr>
        <p:spPr bwMode="auto">
          <a:xfrm flipV="1">
            <a:off x="2593521" y="3807328"/>
            <a:ext cx="0" cy="6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Přímá spojnice 148"/>
          <p:cNvCxnSpPr/>
          <p:nvPr/>
        </p:nvCxnSpPr>
        <p:spPr bwMode="auto">
          <a:xfrm flipV="1">
            <a:off x="1670472" y="3579915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0" name="Objek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004417"/>
              </p:ext>
            </p:extLst>
          </p:nvPr>
        </p:nvGraphicFramePr>
        <p:xfrm>
          <a:off x="2527207" y="4473575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16" imgW="203040" imgH="304560" progId="Equation.DSMT4">
                  <p:embed/>
                </p:oleObj>
              </mc:Choice>
              <mc:Fallback>
                <p:oleObj name="Equation" r:id="rId16" imgW="203040" imgH="304560" progId="Equation.DSMT4">
                  <p:embed/>
                  <p:pic>
                    <p:nvPicPr>
                      <p:cNvPr id="150" name="Objekt 14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27207" y="4473575"/>
                        <a:ext cx="203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k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389805"/>
              </p:ext>
            </p:extLst>
          </p:nvPr>
        </p:nvGraphicFramePr>
        <p:xfrm>
          <a:off x="4283968" y="4442028"/>
          <a:ext cx="20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18" imgW="203040" imgH="304560" progId="Equation.DSMT4">
                  <p:embed/>
                </p:oleObj>
              </mc:Choice>
              <mc:Fallback>
                <p:oleObj name="Equation" r:id="rId18" imgW="203040" imgH="304560" progId="Equation.DSMT4">
                  <p:embed/>
                  <p:pic>
                    <p:nvPicPr>
                      <p:cNvPr id="151" name="Objekt 15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283968" y="4442028"/>
                        <a:ext cx="203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2" name="Přímá spojnice 151"/>
          <p:cNvCxnSpPr/>
          <p:nvPr/>
        </p:nvCxnSpPr>
        <p:spPr bwMode="auto">
          <a:xfrm>
            <a:off x="2601161" y="3800682"/>
            <a:ext cx="4752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20" name="Skupina 19"/>
          <p:cNvGrpSpPr/>
          <p:nvPr/>
        </p:nvGrpSpPr>
        <p:grpSpPr>
          <a:xfrm>
            <a:off x="6411631" y="3923530"/>
            <a:ext cx="1350993" cy="202199"/>
            <a:chOff x="6411631" y="3923530"/>
            <a:chExt cx="1350993" cy="202199"/>
          </a:xfrm>
        </p:grpSpPr>
        <p:cxnSp>
          <p:nvCxnSpPr>
            <p:cNvPr id="153" name="Přímá spojnice 152"/>
            <p:cNvCxnSpPr/>
            <p:nvPr/>
          </p:nvCxnSpPr>
          <p:spPr bwMode="auto">
            <a:xfrm>
              <a:off x="7481882" y="4114090"/>
              <a:ext cx="28074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Přímá spojnice 153"/>
            <p:cNvCxnSpPr/>
            <p:nvPr/>
          </p:nvCxnSpPr>
          <p:spPr bwMode="auto">
            <a:xfrm flipH="1">
              <a:off x="6411631" y="4114690"/>
              <a:ext cx="555402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Přímá spojnice 8"/>
            <p:cNvCxnSpPr/>
            <p:nvPr/>
          </p:nvCxnSpPr>
          <p:spPr bwMode="auto">
            <a:xfrm flipH="1">
              <a:off x="7020272" y="3933056"/>
              <a:ext cx="39598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Přímá spojnice 13"/>
            <p:cNvCxnSpPr/>
            <p:nvPr/>
          </p:nvCxnSpPr>
          <p:spPr bwMode="auto">
            <a:xfrm flipH="1">
              <a:off x="6963129" y="3923530"/>
              <a:ext cx="64800" cy="198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Přímá spojnice 17"/>
            <p:cNvCxnSpPr/>
            <p:nvPr/>
          </p:nvCxnSpPr>
          <p:spPr bwMode="auto">
            <a:xfrm flipH="1" flipV="1">
              <a:off x="7411493" y="3927729"/>
              <a:ext cx="68400" cy="198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21" name="Přímá spojnice 120"/>
          <p:cNvCxnSpPr/>
          <p:nvPr/>
        </p:nvCxnSpPr>
        <p:spPr bwMode="auto">
          <a:xfrm>
            <a:off x="4361019" y="3928293"/>
            <a:ext cx="306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Přímá spojnice 121"/>
          <p:cNvCxnSpPr/>
          <p:nvPr/>
        </p:nvCxnSpPr>
        <p:spPr bwMode="auto">
          <a:xfrm flipV="1">
            <a:off x="3902720" y="3545031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Přímá spojnice 122"/>
          <p:cNvCxnSpPr/>
          <p:nvPr/>
        </p:nvCxnSpPr>
        <p:spPr bwMode="auto">
          <a:xfrm flipV="1">
            <a:off x="6418036" y="3516131"/>
            <a:ext cx="147600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7331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9" grpId="0"/>
      <p:bldP spid="130" grpId="0" animBg="1"/>
      <p:bldP spid="131" grpId="0" animBg="1"/>
      <p:bldP spid="132" grpId="0" animBg="1"/>
      <p:bldP spid="90" grpId="0"/>
      <p:bldP spid="91" grpId="0"/>
      <p:bldP spid="92" grpId="0"/>
      <p:bldP spid="93" grpId="0"/>
      <p:bldP spid="96" grpId="0"/>
      <p:bldP spid="97" grpId="0"/>
      <p:bldP spid="98" grpId="0"/>
      <p:bldP spid="99" grpId="0"/>
      <p:bldP spid="104" grpId="0"/>
      <p:bldP spid="105" grpId="0"/>
      <p:bldP spid="134" grpId="0"/>
      <p:bldP spid="136" grpId="0"/>
      <p:bldP spid="137" grpId="0"/>
      <p:bldP spid="138" grpId="0"/>
      <p:bldP spid="139" grpId="0"/>
      <p:bldP spid="1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aoblený obdélník 9"/>
          <p:cNvSpPr/>
          <p:nvPr/>
        </p:nvSpPr>
        <p:spPr bwMode="auto">
          <a:xfrm>
            <a:off x="-493672" y="4005064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43295" y="4180282"/>
            <a:ext cx="5282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FLS typu </a:t>
            </a:r>
            <a:r>
              <a:rPr lang="cs-CZ" sz="4000" cap="all" dirty="0" err="1">
                <a:solidFill>
                  <a:schemeClr val="bg1"/>
                </a:solidFill>
              </a:rPr>
              <a:t>mamdani</a:t>
            </a:r>
            <a:endParaRPr lang="cs-CZ" sz="4000" cap="all" dirty="0">
              <a:solidFill>
                <a:schemeClr val="bg1"/>
              </a:solidFill>
            </a:endParaRPr>
          </a:p>
        </p:txBody>
      </p:sp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3028154"/>
            <a:ext cx="6893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Fuzzy logické systémy</a:t>
            </a: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700808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876026"/>
            <a:ext cx="8802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Aplikace teorie fuzzy množin</a:t>
            </a:r>
          </a:p>
        </p:txBody>
      </p:sp>
      <p:grpSp>
        <p:nvGrpSpPr>
          <p:cNvPr id="16" name="Skupina 15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2" name="Zaoblený obdélník 21"/>
          <p:cNvSpPr/>
          <p:nvPr/>
        </p:nvSpPr>
        <p:spPr bwMode="auto">
          <a:xfrm>
            <a:off x="-468560" y="5229200"/>
            <a:ext cx="9324000" cy="9361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68407" y="5404418"/>
            <a:ext cx="873578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800" cap="all" dirty="0">
                <a:solidFill>
                  <a:schemeClr val="bg1"/>
                </a:solidFill>
                <a:latin typeface="+mn-lt"/>
              </a:rPr>
              <a:t>Ohodnocení souboru pravidel</a:t>
            </a:r>
          </a:p>
        </p:txBody>
      </p:sp>
    </p:spTree>
    <p:extLst>
      <p:ext uri="{BB962C8B-B14F-4D97-AF65-F5344CB8AC3E}">
        <p14:creationId xmlns:p14="http://schemas.microsoft.com/office/powerpoint/2010/main" val="17351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Ohodnocení souboru pravidel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40800" y="1117120"/>
            <a:ext cx="66693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dva možné způsoby:</a:t>
            </a:r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7" name="Rectangle 14"/>
          <p:cNvSpPr>
            <a:spLocks noChangeArrowheads="1"/>
          </p:cNvSpPr>
          <p:nvPr/>
        </p:nvSpPr>
        <p:spPr bwMode="auto">
          <a:xfrm>
            <a:off x="1188000" y="1420514"/>
            <a:ext cx="538260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individuální</a:t>
            </a:r>
          </a:p>
        </p:txBody>
      </p:sp>
      <p:sp>
        <p:nvSpPr>
          <p:cNvPr id="78" name="Zaoblený obdélník 77"/>
          <p:cNvSpPr/>
          <p:nvPr/>
        </p:nvSpPr>
        <p:spPr bwMode="auto">
          <a:xfrm>
            <a:off x="1029600" y="152682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9" name="Rectangle 14"/>
          <p:cNvSpPr>
            <a:spLocks noChangeArrowheads="1"/>
          </p:cNvSpPr>
          <p:nvPr/>
        </p:nvSpPr>
        <p:spPr bwMode="auto">
          <a:xfrm>
            <a:off x="1188000" y="1722251"/>
            <a:ext cx="279032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kompoziční</a:t>
            </a:r>
          </a:p>
        </p:txBody>
      </p:sp>
      <p:sp>
        <p:nvSpPr>
          <p:cNvPr id="80" name="Zaoblený obdélník 79"/>
          <p:cNvSpPr/>
          <p:nvPr/>
        </p:nvSpPr>
        <p:spPr bwMode="auto">
          <a:xfrm>
            <a:off x="1029600" y="184200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8" name="Rectangle 14"/>
          <p:cNvSpPr>
            <a:spLocks noChangeArrowheads="1"/>
          </p:cNvSpPr>
          <p:nvPr/>
        </p:nvSpPr>
        <p:spPr bwMode="auto">
          <a:xfrm>
            <a:off x="640800" y="2148106"/>
            <a:ext cx="66693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báze znalostí pro FLS s jedním vstupem a </a:t>
            </a:r>
            <a:r>
              <a:rPr lang="cs-CZ" altLang="cs-CZ" b="0"/>
              <a:t>jedním výstupem:</a:t>
            </a:r>
            <a:endParaRPr lang="cs-CZ" altLang="cs-CZ" b="0" dirty="0"/>
          </a:p>
        </p:txBody>
      </p:sp>
      <p:sp>
        <p:nvSpPr>
          <p:cNvPr id="299" name="Zaoblený obdélník 298"/>
          <p:cNvSpPr/>
          <p:nvPr/>
        </p:nvSpPr>
        <p:spPr bwMode="auto">
          <a:xfrm>
            <a:off x="482400" y="228327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754423"/>
              </p:ext>
            </p:extLst>
          </p:nvPr>
        </p:nvGraphicFramePr>
        <p:xfrm>
          <a:off x="2603500" y="2540000"/>
          <a:ext cx="35560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4" imgW="3555720" imgH="1498320" progId="Equation.DSMT4">
                  <p:embed/>
                </p:oleObj>
              </mc:Choice>
              <mc:Fallback>
                <p:oleObj name="Equation" r:id="rId4" imgW="3555720" imgH="149832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2540000"/>
                        <a:ext cx="35560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0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 animBg="1"/>
      <p:bldP spid="79" grpId="0"/>
      <p:bldP spid="80" grpId="0" animBg="1"/>
      <p:bldP spid="298" grpId="0"/>
      <p:bldP spid="29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kupina 55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0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61" name="Zaoblený obdélník 60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2" name="TextovéPole 61"/>
          <p:cNvSpPr txBox="1"/>
          <p:nvPr/>
        </p:nvSpPr>
        <p:spPr>
          <a:xfrm>
            <a:off x="62687" y="219842"/>
            <a:ext cx="202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Opakování</a:t>
            </a:r>
            <a:endParaRPr lang="cs-CZ" sz="240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Opakování</a:t>
            </a: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40800" y="1116000"/>
            <a:ext cx="811680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>
                <a:solidFill>
                  <a:srgbClr val="FF0000"/>
                </a:solidFill>
              </a:rPr>
              <a:t>Jaký je hlavní rozdíl mezi </a:t>
            </a:r>
            <a:r>
              <a:rPr lang="cs-CZ" altLang="cs-CZ" dirty="0" err="1">
                <a:solidFill>
                  <a:srgbClr val="FF0000"/>
                </a:solidFill>
              </a:rPr>
              <a:t>Zadehovou</a:t>
            </a:r>
            <a:r>
              <a:rPr lang="cs-CZ" altLang="cs-CZ" dirty="0">
                <a:solidFill>
                  <a:srgbClr val="FF0000"/>
                </a:solidFill>
              </a:rPr>
              <a:t> a Mamdaniho fuzzy implikací?</a:t>
            </a:r>
          </a:p>
        </p:txBody>
      </p:sp>
      <p:sp>
        <p:nvSpPr>
          <p:cNvPr id="54" name="Zaoblený obdélník 53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40800" y="1866310"/>
            <a:ext cx="6796993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>
                <a:solidFill>
                  <a:srgbClr val="FF0000"/>
                </a:solidFill>
              </a:rPr>
              <a:t>Jak je matematicky popsána Mamdaniho a Larsenova implikace?</a:t>
            </a:r>
          </a:p>
        </p:txBody>
      </p:sp>
      <p:sp>
        <p:nvSpPr>
          <p:cNvPr id="67" name="Zaoblený obdélník 66"/>
          <p:cNvSpPr/>
          <p:nvPr/>
        </p:nvSpPr>
        <p:spPr bwMode="auto">
          <a:xfrm>
            <a:off x="482400" y="198262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46"/>
          <p:cNvSpPr>
            <a:spLocks noChangeArrowheads="1"/>
          </p:cNvSpPr>
          <p:nvPr/>
        </p:nvSpPr>
        <p:spPr bwMode="auto">
          <a:xfrm>
            <a:off x="640800" y="1362254"/>
            <a:ext cx="59170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/>
              <a:t>Mamdaniho implikace zachovávají princip „příčina → následek“</a:t>
            </a:r>
            <a:r>
              <a:rPr lang="cs-CZ" altLang="cs-CZ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cs-CZ" altLang="cs-CZ" sz="1600" b="0" dirty="0"/>
          </a:p>
        </p:txBody>
      </p:sp>
      <p:graphicFrame>
        <p:nvGraphicFramePr>
          <p:cNvPr id="34" name="Objek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81595"/>
              </p:ext>
            </p:extLst>
          </p:nvPr>
        </p:nvGraphicFramePr>
        <p:xfrm>
          <a:off x="1001815" y="4958308"/>
          <a:ext cx="271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2717640" imgH="342720" progId="Equation.DSMT4">
                  <p:embed/>
                </p:oleObj>
              </mc:Choice>
              <mc:Fallback>
                <p:oleObj name="Equation" r:id="rId4" imgW="2717640" imgH="342720" progId="Equation.DSMT4">
                  <p:embed/>
                  <p:pic>
                    <p:nvPicPr>
                      <p:cNvPr id="34" name="Objek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815" y="4958308"/>
                        <a:ext cx="271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k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810057"/>
              </p:ext>
            </p:extLst>
          </p:nvPr>
        </p:nvGraphicFramePr>
        <p:xfrm>
          <a:off x="5779343" y="4957120"/>
          <a:ext cx="21050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6" imgW="2108160" imgH="330120" progId="Equation.DSMT4">
                  <p:embed/>
                </p:oleObj>
              </mc:Choice>
              <mc:Fallback>
                <p:oleObj name="Equation" r:id="rId6" imgW="2108160" imgH="330120" progId="Equation.DSMT4">
                  <p:embed/>
                  <p:pic>
                    <p:nvPicPr>
                      <p:cNvPr id="38" name="Objek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9343" y="4957120"/>
                        <a:ext cx="21050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977116" y="4618002"/>
            <a:ext cx="2946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cs-CZ" altLang="cs-CZ" sz="1400" dirty="0">
                <a:solidFill>
                  <a:srgbClr val="00B0F0"/>
                </a:solidFill>
              </a:rPr>
              <a:t>Mamdaniho implikace</a:t>
            </a: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5292080" y="4618720"/>
            <a:ext cx="2946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cs-CZ" altLang="cs-CZ" sz="1400" dirty="0" err="1">
                <a:solidFill>
                  <a:srgbClr val="00B0F0"/>
                </a:solidFill>
              </a:rPr>
              <a:t>Larsenova</a:t>
            </a:r>
            <a:r>
              <a:rPr lang="cs-CZ" altLang="cs-CZ" sz="1400" dirty="0">
                <a:solidFill>
                  <a:srgbClr val="00B0F0"/>
                </a:solidFill>
              </a:rPr>
              <a:t> implikace</a:t>
            </a:r>
          </a:p>
        </p:txBody>
      </p:sp>
      <p:cxnSp>
        <p:nvCxnSpPr>
          <p:cNvPr id="41" name="AutoShape 1189"/>
          <p:cNvCxnSpPr>
            <a:cxnSpLocks noChangeShapeType="1"/>
          </p:cNvCxnSpPr>
          <p:nvPr/>
        </p:nvCxnSpPr>
        <p:spPr bwMode="auto">
          <a:xfrm>
            <a:off x="6141310" y="3459162"/>
            <a:ext cx="158242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Přímá spojnice 41"/>
          <p:cNvCxnSpPr/>
          <p:nvPr/>
        </p:nvCxnSpPr>
        <p:spPr>
          <a:xfrm flipH="1">
            <a:off x="6439125" y="3456622"/>
            <a:ext cx="53594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AutoShape 1196"/>
          <p:cNvCxnSpPr>
            <a:cxnSpLocks noChangeAspect="1" noChangeShapeType="1"/>
          </p:cNvCxnSpPr>
          <p:nvPr/>
        </p:nvCxnSpPr>
        <p:spPr bwMode="auto">
          <a:xfrm flipV="1">
            <a:off x="1226188" y="3435350"/>
            <a:ext cx="718820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Přímá spojnice 54"/>
          <p:cNvCxnSpPr/>
          <p:nvPr/>
        </p:nvCxnSpPr>
        <p:spPr>
          <a:xfrm flipH="1">
            <a:off x="1438913" y="3745230"/>
            <a:ext cx="260985" cy="31686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AutoShape 1189"/>
          <p:cNvCxnSpPr>
            <a:cxnSpLocks noChangeShapeType="1"/>
          </p:cNvCxnSpPr>
          <p:nvPr/>
        </p:nvCxnSpPr>
        <p:spPr bwMode="auto">
          <a:xfrm>
            <a:off x="1945643" y="3434715"/>
            <a:ext cx="158242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Přímá spojnice 69"/>
          <p:cNvCxnSpPr/>
          <p:nvPr/>
        </p:nvCxnSpPr>
        <p:spPr>
          <a:xfrm flipH="1">
            <a:off x="2242823" y="3437255"/>
            <a:ext cx="129540" cy="0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Přímá spojnice 70"/>
          <p:cNvCxnSpPr/>
          <p:nvPr/>
        </p:nvCxnSpPr>
        <p:spPr>
          <a:xfrm flipH="1">
            <a:off x="2372998" y="3437255"/>
            <a:ext cx="40576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Volný tvar 71"/>
          <p:cNvSpPr/>
          <p:nvPr/>
        </p:nvSpPr>
        <p:spPr>
          <a:xfrm>
            <a:off x="1309373" y="3441065"/>
            <a:ext cx="2075180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73" name="Volný tvar 72"/>
          <p:cNvSpPr/>
          <p:nvPr/>
        </p:nvSpPr>
        <p:spPr>
          <a:xfrm>
            <a:off x="1766573" y="3750310"/>
            <a:ext cx="727710" cy="319405"/>
          </a:xfrm>
          <a:custGeom>
            <a:avLst/>
            <a:gdLst>
              <a:gd name="connsiteX0" fmla="*/ 0 w 800100"/>
              <a:gd name="connsiteY0" fmla="*/ 328613 h 328613"/>
              <a:gd name="connsiteX1" fmla="*/ 542925 w 800100"/>
              <a:gd name="connsiteY1" fmla="*/ 328613 h 328613"/>
              <a:gd name="connsiteX2" fmla="*/ 800100 w 800100"/>
              <a:gd name="connsiteY2" fmla="*/ 9525 h 328613"/>
              <a:gd name="connsiteX3" fmla="*/ 257175 w 800100"/>
              <a:gd name="connsiteY3" fmla="*/ 0 h 328613"/>
              <a:gd name="connsiteX4" fmla="*/ 0 w 800100"/>
              <a:gd name="connsiteY4" fmla="*/ 328613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328613">
                <a:moveTo>
                  <a:pt x="0" y="328613"/>
                </a:moveTo>
                <a:lnTo>
                  <a:pt x="542925" y="328613"/>
                </a:lnTo>
                <a:lnTo>
                  <a:pt x="800100" y="9525"/>
                </a:lnTo>
                <a:lnTo>
                  <a:pt x="257175" y="0"/>
                </a:lnTo>
                <a:lnTo>
                  <a:pt x="0" y="32861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74" name="Text Box 1550"/>
          <p:cNvSpPr txBox="1">
            <a:spLocks noChangeArrowheads="1"/>
          </p:cNvSpPr>
          <p:nvPr/>
        </p:nvSpPr>
        <p:spPr bwMode="auto">
          <a:xfrm>
            <a:off x="1971678" y="2546985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1552"/>
              <p:cNvSpPr txBox="1">
                <a:spLocks noChangeArrowheads="1"/>
              </p:cNvSpPr>
              <p:nvPr/>
            </p:nvSpPr>
            <p:spPr bwMode="auto">
              <a:xfrm>
                <a:off x="1721895" y="2348880"/>
                <a:ext cx="161925" cy="2228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Text Box 1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1895" y="2348880"/>
                <a:ext cx="161925" cy="222885"/>
              </a:xfrm>
              <a:prstGeom prst="rect">
                <a:avLst/>
              </a:prstGeom>
              <a:blipFill rotWithShape="1">
                <a:blip r:embed="rId8"/>
                <a:stretch>
                  <a:fillRect l="-25926" r="-25926" b="-351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1553"/>
              <p:cNvSpPr txBox="1">
                <a:spLocks noChangeArrowheads="1"/>
              </p:cNvSpPr>
              <p:nvPr/>
            </p:nvSpPr>
            <p:spPr bwMode="auto">
              <a:xfrm>
                <a:off x="1275718" y="4258945"/>
                <a:ext cx="16065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𝑥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5718" y="4258945"/>
                <a:ext cx="160655" cy="151130"/>
              </a:xfrm>
              <a:prstGeom prst="rect">
                <a:avLst/>
              </a:prstGeom>
              <a:blipFill rotWithShape="1">
                <a:blip r:embed="rId9"/>
                <a:stretch>
                  <a:fillRect l="-14815" r="-14815" b="-6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1554"/>
              <p:cNvSpPr txBox="1">
                <a:spLocks noChangeArrowheads="1"/>
              </p:cNvSpPr>
              <p:nvPr/>
            </p:nvSpPr>
            <p:spPr bwMode="auto">
              <a:xfrm>
                <a:off x="3433448" y="3443605"/>
                <a:ext cx="160655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 Box 1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3448" y="3443605"/>
                <a:ext cx="160655" cy="179705"/>
              </a:xfrm>
              <a:prstGeom prst="rect">
                <a:avLst/>
              </a:prstGeom>
              <a:blipFill rotWithShape="1">
                <a:blip r:embed="rId10"/>
                <a:stretch>
                  <a:fillRect l="-29630" r="-25926" b="-724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1556"/>
              <p:cNvSpPr txBox="1">
                <a:spLocks noChangeArrowheads="1"/>
              </p:cNvSpPr>
              <p:nvPr/>
            </p:nvSpPr>
            <p:spPr bwMode="auto">
              <a:xfrm>
                <a:off x="2447928" y="3832225"/>
                <a:ext cx="393700" cy="25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sSubPr>
                      <m:e>
                        <m:r>
                          <a:rPr lang="cs-CZ" b="0" i="1">
                            <a:effectLst/>
                            <a:latin typeface="Cambria Math"/>
                            <a:ea typeface="Calibri"/>
                          </a:rPr>
                          <m:t>𝑅</m:t>
                        </m:r>
                      </m:e>
                      <m:sub>
                        <m:r>
                          <a:rPr lang="cs-CZ" b="0" i="1">
                            <a:effectLst/>
                            <a:latin typeface="Cambria Math"/>
                            <a:ea typeface="Calibri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cs-CZ" b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 </a:t>
                </a:r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 Box 1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7928" y="3832225"/>
                <a:ext cx="393700" cy="254000"/>
              </a:xfrm>
              <a:prstGeom prst="rect">
                <a:avLst/>
              </a:prstGeom>
              <a:blipFill rotWithShape="1">
                <a:blip r:embed="rId11"/>
                <a:stretch>
                  <a:fillRect l="-18750" b="-121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AutoShape 1190"/>
          <p:cNvCxnSpPr>
            <a:cxnSpLocks noChangeShapeType="1"/>
          </p:cNvCxnSpPr>
          <p:nvPr/>
        </p:nvCxnSpPr>
        <p:spPr bwMode="auto">
          <a:xfrm flipV="1">
            <a:off x="1945643" y="2376805"/>
            <a:ext cx="635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Přímá spojnice 79"/>
          <p:cNvCxnSpPr/>
          <p:nvPr/>
        </p:nvCxnSpPr>
        <p:spPr>
          <a:xfrm>
            <a:off x="1990728" y="3745865"/>
            <a:ext cx="551180" cy="0"/>
          </a:xfrm>
          <a:prstGeom prst="line">
            <a:avLst/>
          </a:prstGeom>
          <a:ln w="127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 Box 1556"/>
              <p:cNvSpPr txBox="1">
                <a:spLocks noChangeArrowheads="1"/>
              </p:cNvSpPr>
              <p:nvPr/>
            </p:nvSpPr>
            <p:spPr bwMode="auto">
              <a:xfrm>
                <a:off x="1333503" y="2780928"/>
                <a:ext cx="393700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𝐴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cs-CZ" b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 </a:t>
                </a:r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 Box 1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3503" y="2780928"/>
                <a:ext cx="393700" cy="179705"/>
              </a:xfrm>
              <a:prstGeom prst="rect">
                <a:avLst/>
              </a:prstGeom>
              <a:blipFill rotWithShape="1">
                <a:blip r:embed="rId12"/>
                <a:stretch>
                  <a:fillRect b="-4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Přímá spojnice 81"/>
          <p:cNvCxnSpPr/>
          <p:nvPr/>
        </p:nvCxnSpPr>
        <p:spPr>
          <a:xfrm>
            <a:off x="1438913" y="4078605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AutoShape 1201"/>
          <p:cNvCxnSpPr>
            <a:cxnSpLocks noChangeAspect="1" noChangeShapeType="1"/>
          </p:cNvCxnSpPr>
          <p:nvPr/>
        </p:nvCxnSpPr>
        <p:spPr bwMode="auto">
          <a:xfrm flipV="1">
            <a:off x="2548893" y="3441700"/>
            <a:ext cx="234315" cy="28765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1201"/>
          <p:cNvCxnSpPr>
            <a:cxnSpLocks noChangeAspect="1" noChangeShapeType="1"/>
          </p:cNvCxnSpPr>
          <p:nvPr/>
        </p:nvCxnSpPr>
        <p:spPr bwMode="auto">
          <a:xfrm flipV="1">
            <a:off x="2004063" y="3444240"/>
            <a:ext cx="233680" cy="28702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Volný tvar 84"/>
          <p:cNvSpPr/>
          <p:nvPr/>
        </p:nvSpPr>
        <p:spPr>
          <a:xfrm>
            <a:off x="2133603" y="3010535"/>
            <a:ext cx="408305" cy="1071880"/>
          </a:xfrm>
          <a:custGeom>
            <a:avLst/>
            <a:gdLst>
              <a:gd name="connsiteX0" fmla="*/ 146050 w 409575"/>
              <a:gd name="connsiteY0" fmla="*/ 1073150 h 1073150"/>
              <a:gd name="connsiteX1" fmla="*/ 409575 w 409575"/>
              <a:gd name="connsiteY1" fmla="*/ 742950 h 1073150"/>
              <a:gd name="connsiteX2" fmla="*/ 0 w 409575"/>
              <a:gd name="connsiteY2" fmla="*/ 0 h 1073150"/>
              <a:gd name="connsiteX3" fmla="*/ 146050 w 409575"/>
              <a:gd name="connsiteY3" fmla="*/ 1073150 h 10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" h="1073150">
                <a:moveTo>
                  <a:pt x="146050" y="1073150"/>
                </a:moveTo>
                <a:lnTo>
                  <a:pt x="409575" y="742950"/>
                </a:lnTo>
                <a:lnTo>
                  <a:pt x="0" y="0"/>
                </a:lnTo>
                <a:lnTo>
                  <a:pt x="146050" y="107315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86" name="Přímá spojnice 85"/>
          <p:cNvCxnSpPr/>
          <p:nvPr/>
        </p:nvCxnSpPr>
        <p:spPr>
          <a:xfrm flipH="1">
            <a:off x="1990728" y="3015615"/>
            <a:ext cx="135255" cy="74612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1551"/>
          <p:cNvSpPr txBox="1">
            <a:spLocks noChangeArrowheads="1"/>
          </p:cNvSpPr>
          <p:nvPr/>
        </p:nvSpPr>
        <p:spPr bwMode="auto">
          <a:xfrm>
            <a:off x="1687833" y="3757930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endParaRPr lang="cs-CZ" b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91" name="Přímá spojnice 90"/>
          <p:cNvCxnSpPr/>
          <p:nvPr/>
        </p:nvCxnSpPr>
        <p:spPr>
          <a:xfrm flipH="1">
            <a:off x="1724028" y="3741420"/>
            <a:ext cx="265430" cy="34480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Přímá spojnice 91"/>
          <p:cNvCxnSpPr/>
          <p:nvPr/>
        </p:nvCxnSpPr>
        <p:spPr>
          <a:xfrm>
            <a:off x="1697358" y="3746500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 Box 1556"/>
              <p:cNvSpPr txBox="1">
                <a:spLocks noChangeArrowheads="1"/>
              </p:cNvSpPr>
              <p:nvPr/>
            </p:nvSpPr>
            <p:spPr bwMode="auto">
              <a:xfrm>
                <a:off x="2329818" y="2348880"/>
                <a:ext cx="393700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𝐵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cs-CZ" b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 </a:t>
                </a:r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Text Box 1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9818" y="2348880"/>
                <a:ext cx="393700" cy="179705"/>
              </a:xfrm>
              <a:prstGeom prst="rect">
                <a:avLst/>
              </a:prstGeom>
              <a:blipFill rotWithShape="1">
                <a:blip r:embed="rId13"/>
                <a:stretch>
                  <a:fillRect b="-4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Volný tvar 93"/>
          <p:cNvSpPr/>
          <p:nvPr/>
        </p:nvSpPr>
        <p:spPr>
          <a:xfrm>
            <a:off x="5495515" y="3465512"/>
            <a:ext cx="2075180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95" name="Volný tvar 94"/>
          <p:cNvSpPr/>
          <p:nvPr/>
        </p:nvSpPr>
        <p:spPr>
          <a:xfrm>
            <a:off x="5962240" y="3774757"/>
            <a:ext cx="727710" cy="319405"/>
          </a:xfrm>
          <a:custGeom>
            <a:avLst/>
            <a:gdLst>
              <a:gd name="connsiteX0" fmla="*/ 0 w 800100"/>
              <a:gd name="connsiteY0" fmla="*/ 328613 h 328613"/>
              <a:gd name="connsiteX1" fmla="*/ 542925 w 800100"/>
              <a:gd name="connsiteY1" fmla="*/ 328613 h 328613"/>
              <a:gd name="connsiteX2" fmla="*/ 800100 w 800100"/>
              <a:gd name="connsiteY2" fmla="*/ 9525 h 328613"/>
              <a:gd name="connsiteX3" fmla="*/ 257175 w 800100"/>
              <a:gd name="connsiteY3" fmla="*/ 0 h 328613"/>
              <a:gd name="connsiteX4" fmla="*/ 0 w 800100"/>
              <a:gd name="connsiteY4" fmla="*/ 328613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328613">
                <a:moveTo>
                  <a:pt x="0" y="328613"/>
                </a:moveTo>
                <a:lnTo>
                  <a:pt x="542925" y="328613"/>
                </a:lnTo>
                <a:lnTo>
                  <a:pt x="800100" y="9525"/>
                </a:lnTo>
                <a:lnTo>
                  <a:pt x="257175" y="0"/>
                </a:lnTo>
                <a:lnTo>
                  <a:pt x="0" y="32861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96" name="Text Box 1550"/>
          <p:cNvSpPr txBox="1">
            <a:spLocks noChangeArrowheads="1"/>
          </p:cNvSpPr>
          <p:nvPr/>
        </p:nvSpPr>
        <p:spPr bwMode="auto">
          <a:xfrm>
            <a:off x="6167345" y="2571432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 Box 1552"/>
              <p:cNvSpPr txBox="1">
                <a:spLocks noChangeArrowheads="1"/>
              </p:cNvSpPr>
              <p:nvPr/>
            </p:nvSpPr>
            <p:spPr bwMode="auto">
              <a:xfrm>
                <a:off x="5924244" y="2348880"/>
                <a:ext cx="160655" cy="224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Text Box 1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4244" y="2348880"/>
                <a:ext cx="160655" cy="224155"/>
              </a:xfrm>
              <a:prstGeom prst="rect">
                <a:avLst/>
              </a:prstGeom>
              <a:blipFill rotWithShape="1">
                <a:blip r:embed="rId14"/>
                <a:stretch>
                  <a:fillRect l="-30769" r="-26923" b="-351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 Box 1553"/>
              <p:cNvSpPr txBox="1">
                <a:spLocks noChangeArrowheads="1"/>
              </p:cNvSpPr>
              <p:nvPr/>
            </p:nvSpPr>
            <p:spPr bwMode="auto">
              <a:xfrm>
                <a:off x="5471385" y="4283392"/>
                <a:ext cx="16065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𝑥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1385" y="4283392"/>
                <a:ext cx="160655" cy="151130"/>
              </a:xfrm>
              <a:prstGeom prst="rect">
                <a:avLst/>
              </a:prstGeom>
              <a:blipFill rotWithShape="1">
                <a:blip r:embed="rId15"/>
                <a:stretch>
                  <a:fillRect l="-19231" r="-15385" b="-6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 Box 1554"/>
              <p:cNvSpPr txBox="1">
                <a:spLocks noChangeArrowheads="1"/>
              </p:cNvSpPr>
              <p:nvPr/>
            </p:nvSpPr>
            <p:spPr bwMode="auto">
              <a:xfrm>
                <a:off x="7633560" y="3468052"/>
                <a:ext cx="160655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" name="Text Box 1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33560" y="3468052"/>
                <a:ext cx="160655" cy="179705"/>
              </a:xfrm>
              <a:prstGeom prst="rect">
                <a:avLst/>
              </a:prstGeom>
              <a:blipFill rotWithShape="1">
                <a:blip r:embed="rId16"/>
                <a:stretch>
                  <a:fillRect l="-29630" r="-25926" b="-724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 Box 1556"/>
              <p:cNvSpPr txBox="1">
                <a:spLocks noChangeArrowheads="1"/>
              </p:cNvSpPr>
              <p:nvPr/>
            </p:nvSpPr>
            <p:spPr bwMode="auto">
              <a:xfrm>
                <a:off x="6642960" y="3856672"/>
                <a:ext cx="393700" cy="241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sSubPr>
                      <m:e>
                        <m:r>
                          <a:rPr lang="cs-CZ" b="0" i="1">
                            <a:effectLst/>
                            <a:latin typeface="Cambria Math"/>
                            <a:ea typeface="Calibri"/>
                          </a:rPr>
                          <m:t>𝑅</m:t>
                        </m:r>
                      </m:e>
                      <m:sub>
                        <m:r>
                          <a:rPr lang="cs-CZ" b="0" i="1">
                            <a:effectLst/>
                            <a:latin typeface="Cambria Math"/>
                            <a:ea typeface="Calibri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cs-CZ" b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 </a:t>
                </a:r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Text Box 1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2960" y="3856672"/>
                <a:ext cx="393700" cy="241300"/>
              </a:xfrm>
              <a:prstGeom prst="rect">
                <a:avLst/>
              </a:prstGeom>
              <a:blipFill rotWithShape="1">
                <a:blip r:embed="rId17"/>
                <a:stretch>
                  <a:fillRect l="-18750" b="-179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AutoShape 1190"/>
          <p:cNvCxnSpPr>
            <a:cxnSpLocks noChangeShapeType="1"/>
          </p:cNvCxnSpPr>
          <p:nvPr/>
        </p:nvCxnSpPr>
        <p:spPr bwMode="auto">
          <a:xfrm flipV="1">
            <a:off x="6141310" y="2401887"/>
            <a:ext cx="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AutoShape 1196"/>
          <p:cNvCxnSpPr>
            <a:cxnSpLocks noChangeAspect="1" noChangeShapeType="1"/>
          </p:cNvCxnSpPr>
          <p:nvPr/>
        </p:nvCxnSpPr>
        <p:spPr bwMode="auto">
          <a:xfrm flipV="1">
            <a:off x="5421855" y="3459797"/>
            <a:ext cx="718820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Přímá spojnice 102"/>
          <p:cNvCxnSpPr/>
          <p:nvPr/>
        </p:nvCxnSpPr>
        <p:spPr>
          <a:xfrm>
            <a:off x="6186395" y="3770312"/>
            <a:ext cx="503555" cy="0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AutoShape 1201"/>
          <p:cNvCxnSpPr>
            <a:cxnSpLocks noChangeAspect="1" noChangeShapeType="1"/>
          </p:cNvCxnSpPr>
          <p:nvPr/>
        </p:nvCxnSpPr>
        <p:spPr bwMode="auto">
          <a:xfrm flipV="1">
            <a:off x="6199730" y="3468687"/>
            <a:ext cx="233680" cy="28702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Text Box 1551"/>
          <p:cNvSpPr txBox="1">
            <a:spLocks noChangeArrowheads="1"/>
          </p:cNvSpPr>
          <p:nvPr/>
        </p:nvSpPr>
        <p:spPr bwMode="auto">
          <a:xfrm>
            <a:off x="6017485" y="3619182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6" name="Text Box 1551"/>
          <p:cNvSpPr txBox="1">
            <a:spLocks noChangeArrowheads="1"/>
          </p:cNvSpPr>
          <p:nvPr/>
        </p:nvSpPr>
        <p:spPr bwMode="auto">
          <a:xfrm>
            <a:off x="5883500" y="3782377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endParaRPr lang="cs-CZ" b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107" name="Přímá spojnice 106"/>
          <p:cNvCxnSpPr>
            <a:cxnSpLocks noChangeAspect="1"/>
          </p:cNvCxnSpPr>
          <p:nvPr/>
        </p:nvCxnSpPr>
        <p:spPr>
          <a:xfrm flipH="1">
            <a:off x="5931125" y="3915092"/>
            <a:ext cx="138430" cy="1797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Přímá spojnice 107"/>
          <p:cNvCxnSpPr/>
          <p:nvPr/>
        </p:nvCxnSpPr>
        <p:spPr>
          <a:xfrm>
            <a:off x="5893025" y="3770947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Přímá spojnice 108"/>
          <p:cNvCxnSpPr/>
          <p:nvPr/>
        </p:nvCxnSpPr>
        <p:spPr>
          <a:xfrm flipV="1">
            <a:off x="6061935" y="3040062"/>
            <a:ext cx="266700" cy="88836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Přímá spojnice 109"/>
          <p:cNvCxnSpPr/>
          <p:nvPr/>
        </p:nvCxnSpPr>
        <p:spPr>
          <a:xfrm>
            <a:off x="6328635" y="3034982"/>
            <a:ext cx="269875" cy="89344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Přímá spojnice 110"/>
          <p:cNvCxnSpPr/>
          <p:nvPr/>
        </p:nvCxnSpPr>
        <p:spPr>
          <a:xfrm>
            <a:off x="6322285" y="3041332"/>
            <a:ext cx="147320" cy="72961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824"/>
          <p:cNvSpPr>
            <a:spLocks/>
          </p:cNvSpPr>
          <p:nvPr/>
        </p:nvSpPr>
        <p:spPr bwMode="auto">
          <a:xfrm flipH="1">
            <a:off x="5928585" y="3062922"/>
            <a:ext cx="406400" cy="1042670"/>
          </a:xfrm>
          <a:custGeom>
            <a:avLst/>
            <a:gdLst>
              <a:gd name="T0" fmla="*/ 735 w 735"/>
              <a:gd name="T1" fmla="*/ 1431 h 1431"/>
              <a:gd name="T2" fmla="*/ 467 w 735"/>
              <a:gd name="T3" fmla="*/ 1170 h 1431"/>
              <a:gd name="T4" fmla="*/ 0 w 735"/>
              <a:gd name="T5" fmla="*/ 0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5" h="1431">
                <a:moveTo>
                  <a:pt x="735" y="1431"/>
                </a:moveTo>
                <a:cubicBezTo>
                  <a:pt x="662" y="1420"/>
                  <a:pt x="589" y="1409"/>
                  <a:pt x="467" y="1170"/>
                </a:cubicBezTo>
                <a:cubicBezTo>
                  <a:pt x="345" y="931"/>
                  <a:pt x="89" y="183"/>
                  <a:pt x="0" y="0"/>
                </a:cubicBezTo>
              </a:path>
            </a:pathLst>
          </a:custGeom>
          <a:noFill/>
          <a:ln w="1905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13" name="Freeform 1825"/>
          <p:cNvSpPr>
            <a:spLocks/>
          </p:cNvSpPr>
          <p:nvPr/>
        </p:nvSpPr>
        <p:spPr bwMode="auto">
          <a:xfrm flipH="1">
            <a:off x="6178775" y="3068002"/>
            <a:ext cx="154940" cy="714375"/>
          </a:xfrm>
          <a:custGeom>
            <a:avLst/>
            <a:gdLst>
              <a:gd name="T0" fmla="*/ 674 w 674"/>
              <a:gd name="T1" fmla="*/ 202 h 202"/>
              <a:gd name="T2" fmla="*/ 316 w 674"/>
              <a:gd name="T3" fmla="*/ 142 h 202"/>
              <a:gd name="T4" fmla="*/ 0 w 674"/>
              <a:gd name="T5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4" h="202">
                <a:moveTo>
                  <a:pt x="674" y="202"/>
                </a:moveTo>
                <a:cubicBezTo>
                  <a:pt x="551" y="189"/>
                  <a:pt x="428" y="176"/>
                  <a:pt x="316" y="142"/>
                </a:cubicBezTo>
                <a:cubicBezTo>
                  <a:pt x="204" y="108"/>
                  <a:pt x="53" y="7"/>
                  <a:pt x="0" y="0"/>
                </a:cubicBezTo>
              </a:path>
            </a:pathLst>
          </a:custGeom>
          <a:noFill/>
          <a:ln w="12700">
            <a:solidFill>
              <a:srgbClr val="92D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4" name="Volný tvar 113"/>
          <p:cNvSpPr/>
          <p:nvPr/>
        </p:nvSpPr>
        <p:spPr>
          <a:xfrm>
            <a:off x="6469605" y="3525837"/>
            <a:ext cx="240030" cy="248920"/>
          </a:xfrm>
          <a:custGeom>
            <a:avLst/>
            <a:gdLst>
              <a:gd name="connsiteX0" fmla="*/ 244475 w 244475"/>
              <a:gd name="connsiteY0" fmla="*/ 241300 h 248992"/>
              <a:gd name="connsiteX1" fmla="*/ 101600 w 244475"/>
              <a:gd name="connsiteY1" fmla="*/ 219075 h 248992"/>
              <a:gd name="connsiteX2" fmla="*/ 0 w 244475"/>
              <a:gd name="connsiteY2" fmla="*/ 0 h 24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475" h="248992">
                <a:moveTo>
                  <a:pt x="244475" y="241300"/>
                </a:moveTo>
                <a:cubicBezTo>
                  <a:pt x="193410" y="250296"/>
                  <a:pt x="142346" y="259292"/>
                  <a:pt x="101600" y="219075"/>
                </a:cubicBezTo>
                <a:cubicBezTo>
                  <a:pt x="60854" y="178858"/>
                  <a:pt x="14817" y="34396"/>
                  <a:pt x="0" y="0"/>
                </a:cubicBezTo>
              </a:path>
            </a:pathLst>
          </a:cu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Přímá spojnice 114"/>
          <p:cNvCxnSpPr/>
          <p:nvPr/>
        </p:nvCxnSpPr>
        <p:spPr>
          <a:xfrm>
            <a:off x="5922235" y="4106227"/>
            <a:ext cx="53975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Přímá spojnice 115"/>
          <p:cNvCxnSpPr/>
          <p:nvPr/>
        </p:nvCxnSpPr>
        <p:spPr>
          <a:xfrm flipH="1">
            <a:off x="6464525" y="3764597"/>
            <a:ext cx="255270" cy="34607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Volný tvar 116"/>
          <p:cNvSpPr/>
          <p:nvPr/>
        </p:nvSpPr>
        <p:spPr>
          <a:xfrm>
            <a:off x="6315935" y="3058477"/>
            <a:ext cx="396240" cy="1056640"/>
          </a:xfrm>
          <a:custGeom>
            <a:avLst/>
            <a:gdLst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0 w 396875"/>
              <a:gd name="connsiteY2" fmla="*/ 0 h 1057275"/>
              <a:gd name="connsiteX3" fmla="*/ 396875 w 396875"/>
              <a:gd name="connsiteY3" fmla="*/ 720725 h 1057275"/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108564 w 396875"/>
              <a:gd name="connsiteY2" fmla="*/ 955970 h 1057275"/>
              <a:gd name="connsiteX3" fmla="*/ 0 w 396875"/>
              <a:gd name="connsiteY3" fmla="*/ 0 h 1057275"/>
              <a:gd name="connsiteX4" fmla="*/ 396875 w 396875"/>
              <a:gd name="connsiteY4" fmla="*/ 720725 h 1057275"/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108564 w 396875"/>
              <a:gd name="connsiteY2" fmla="*/ 955970 h 1057275"/>
              <a:gd name="connsiteX3" fmla="*/ 0 w 396875"/>
              <a:gd name="connsiteY3" fmla="*/ 0 h 1057275"/>
              <a:gd name="connsiteX4" fmla="*/ 273050 w 396875"/>
              <a:gd name="connsiteY4" fmla="*/ 711200 h 1057275"/>
              <a:gd name="connsiteX5" fmla="*/ 396875 w 396875"/>
              <a:gd name="connsiteY5" fmla="*/ 720725 h 1057275"/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108564 w 396875"/>
              <a:gd name="connsiteY2" fmla="*/ 955970 h 1057275"/>
              <a:gd name="connsiteX3" fmla="*/ 0 w 396875"/>
              <a:gd name="connsiteY3" fmla="*/ 0 h 1057275"/>
              <a:gd name="connsiteX4" fmla="*/ 273050 w 396875"/>
              <a:gd name="connsiteY4" fmla="*/ 711200 h 1057275"/>
              <a:gd name="connsiteX5" fmla="*/ 396875 w 396875"/>
              <a:gd name="connsiteY5" fmla="*/ 720725 h 1057275"/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108564 w 396875"/>
              <a:gd name="connsiteY2" fmla="*/ 955970 h 1057275"/>
              <a:gd name="connsiteX3" fmla="*/ 0 w 396875"/>
              <a:gd name="connsiteY3" fmla="*/ 0 h 1057275"/>
              <a:gd name="connsiteX4" fmla="*/ 273050 w 396875"/>
              <a:gd name="connsiteY4" fmla="*/ 711200 h 1057275"/>
              <a:gd name="connsiteX5" fmla="*/ 396875 w 396875"/>
              <a:gd name="connsiteY5" fmla="*/ 720725 h 1057275"/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108564 w 396875"/>
              <a:gd name="connsiteY2" fmla="*/ 955970 h 1057275"/>
              <a:gd name="connsiteX3" fmla="*/ 0 w 396875"/>
              <a:gd name="connsiteY3" fmla="*/ 0 h 1057275"/>
              <a:gd name="connsiteX4" fmla="*/ 273050 w 396875"/>
              <a:gd name="connsiteY4" fmla="*/ 711200 h 1057275"/>
              <a:gd name="connsiteX5" fmla="*/ 396875 w 396875"/>
              <a:gd name="connsiteY5" fmla="*/ 720725 h 1057275"/>
              <a:gd name="connsiteX0" fmla="*/ 396875 w 396875"/>
              <a:gd name="connsiteY0" fmla="*/ 720725 h 1057275"/>
              <a:gd name="connsiteX1" fmla="*/ 142875 w 396875"/>
              <a:gd name="connsiteY1" fmla="*/ 1057275 h 1057275"/>
              <a:gd name="connsiteX2" fmla="*/ 108564 w 396875"/>
              <a:gd name="connsiteY2" fmla="*/ 955970 h 1057275"/>
              <a:gd name="connsiteX3" fmla="*/ 0 w 396875"/>
              <a:gd name="connsiteY3" fmla="*/ 0 h 1057275"/>
              <a:gd name="connsiteX4" fmla="*/ 273050 w 396875"/>
              <a:gd name="connsiteY4" fmla="*/ 711200 h 1057275"/>
              <a:gd name="connsiteX5" fmla="*/ 396875 w 396875"/>
              <a:gd name="connsiteY5" fmla="*/ 72072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875" h="1057275">
                <a:moveTo>
                  <a:pt x="396875" y="720725"/>
                </a:moveTo>
                <a:lnTo>
                  <a:pt x="142875" y="1057275"/>
                </a:lnTo>
                <a:cubicBezTo>
                  <a:pt x="137583" y="1023408"/>
                  <a:pt x="113856" y="989837"/>
                  <a:pt x="108564" y="955970"/>
                </a:cubicBezTo>
                <a:lnTo>
                  <a:pt x="0" y="0"/>
                </a:lnTo>
                <a:cubicBezTo>
                  <a:pt x="118533" y="381000"/>
                  <a:pt x="160867" y="514350"/>
                  <a:pt x="273050" y="711200"/>
                </a:cubicBezTo>
                <a:lnTo>
                  <a:pt x="396875" y="720725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Volný tvar 117"/>
          <p:cNvSpPr/>
          <p:nvPr/>
        </p:nvSpPr>
        <p:spPr>
          <a:xfrm>
            <a:off x="5931125" y="3931602"/>
            <a:ext cx="129540" cy="164465"/>
          </a:xfrm>
          <a:custGeom>
            <a:avLst/>
            <a:gdLst>
              <a:gd name="connsiteX0" fmla="*/ 130175 w 130175"/>
              <a:gd name="connsiteY0" fmla="*/ 0 h 165100"/>
              <a:gd name="connsiteX1" fmla="*/ 0 w 130175"/>
              <a:gd name="connsiteY1" fmla="*/ 165100 h 165100"/>
              <a:gd name="connsiteX2" fmla="*/ 79375 w 130175"/>
              <a:gd name="connsiteY2" fmla="*/ 136525 h 165100"/>
              <a:gd name="connsiteX3" fmla="*/ 130175 w 130175"/>
              <a:gd name="connsiteY3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" h="165100">
                <a:moveTo>
                  <a:pt x="130175" y="0"/>
                </a:moveTo>
                <a:lnTo>
                  <a:pt x="0" y="165100"/>
                </a:lnTo>
                <a:lnTo>
                  <a:pt x="79375" y="136525"/>
                </a:lnTo>
                <a:lnTo>
                  <a:pt x="130175" y="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Volný tvar 118"/>
          <p:cNvSpPr/>
          <p:nvPr/>
        </p:nvSpPr>
        <p:spPr>
          <a:xfrm>
            <a:off x="5955890" y="3038157"/>
            <a:ext cx="513715" cy="1059815"/>
          </a:xfrm>
          <a:custGeom>
            <a:avLst/>
            <a:gdLst>
              <a:gd name="connsiteX0" fmla="*/ 0 w 514350"/>
              <a:gd name="connsiteY0" fmla="*/ 1054100 h 1060450"/>
              <a:gd name="connsiteX1" fmla="*/ 514350 w 514350"/>
              <a:gd name="connsiteY1" fmla="*/ 1060450 h 1060450"/>
              <a:gd name="connsiteX2" fmla="*/ 374650 w 514350"/>
              <a:gd name="connsiteY2" fmla="*/ 0 h 1060450"/>
              <a:gd name="connsiteX3" fmla="*/ 0 w 514350"/>
              <a:gd name="connsiteY3" fmla="*/ 1054100 h 1060450"/>
              <a:gd name="connsiteX0" fmla="*/ 0 w 514350"/>
              <a:gd name="connsiteY0" fmla="*/ 1054100 h 1060450"/>
              <a:gd name="connsiteX1" fmla="*/ 514350 w 514350"/>
              <a:gd name="connsiteY1" fmla="*/ 1060450 h 1060450"/>
              <a:gd name="connsiteX2" fmla="*/ 374650 w 514350"/>
              <a:gd name="connsiteY2" fmla="*/ 0 h 1060450"/>
              <a:gd name="connsiteX3" fmla="*/ 72685 w 514350"/>
              <a:gd name="connsiteY3" fmla="*/ 988355 h 1060450"/>
              <a:gd name="connsiteX4" fmla="*/ 0 w 514350"/>
              <a:gd name="connsiteY4" fmla="*/ 1054100 h 1060450"/>
              <a:gd name="connsiteX0" fmla="*/ 0 w 514350"/>
              <a:gd name="connsiteY0" fmla="*/ 1054100 h 1060450"/>
              <a:gd name="connsiteX1" fmla="*/ 514350 w 514350"/>
              <a:gd name="connsiteY1" fmla="*/ 1060450 h 1060450"/>
              <a:gd name="connsiteX2" fmla="*/ 374650 w 514350"/>
              <a:gd name="connsiteY2" fmla="*/ 0 h 1060450"/>
              <a:gd name="connsiteX3" fmla="*/ 72685 w 514350"/>
              <a:gd name="connsiteY3" fmla="*/ 988355 h 1060450"/>
              <a:gd name="connsiteX4" fmla="*/ 0 w 514350"/>
              <a:gd name="connsiteY4" fmla="*/ 1054100 h 1060450"/>
              <a:gd name="connsiteX0" fmla="*/ 0 w 514350"/>
              <a:gd name="connsiteY0" fmla="*/ 1054100 h 1060450"/>
              <a:gd name="connsiteX1" fmla="*/ 514350 w 514350"/>
              <a:gd name="connsiteY1" fmla="*/ 1060450 h 1060450"/>
              <a:gd name="connsiteX2" fmla="*/ 374650 w 514350"/>
              <a:gd name="connsiteY2" fmla="*/ 0 h 1060450"/>
              <a:gd name="connsiteX3" fmla="*/ 72685 w 514350"/>
              <a:gd name="connsiteY3" fmla="*/ 988355 h 1060450"/>
              <a:gd name="connsiteX4" fmla="*/ 0 w 514350"/>
              <a:gd name="connsiteY4" fmla="*/ 1054100 h 1060450"/>
              <a:gd name="connsiteX0" fmla="*/ 0 w 514350"/>
              <a:gd name="connsiteY0" fmla="*/ 1054100 h 1060450"/>
              <a:gd name="connsiteX1" fmla="*/ 514350 w 514350"/>
              <a:gd name="connsiteY1" fmla="*/ 1060450 h 1060450"/>
              <a:gd name="connsiteX2" fmla="*/ 489564 w 514350"/>
              <a:gd name="connsiteY2" fmla="*/ 957875 h 1060450"/>
              <a:gd name="connsiteX3" fmla="*/ 374650 w 514350"/>
              <a:gd name="connsiteY3" fmla="*/ 0 h 1060450"/>
              <a:gd name="connsiteX4" fmla="*/ 72685 w 514350"/>
              <a:gd name="connsiteY4" fmla="*/ 988355 h 1060450"/>
              <a:gd name="connsiteX5" fmla="*/ 0 w 514350"/>
              <a:gd name="connsiteY5" fmla="*/ 1054100 h 106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350" h="1060450">
                <a:moveTo>
                  <a:pt x="0" y="1054100"/>
                </a:moveTo>
                <a:lnTo>
                  <a:pt x="514350" y="1060450"/>
                </a:lnTo>
                <a:cubicBezTo>
                  <a:pt x="508000" y="1006475"/>
                  <a:pt x="495914" y="1011850"/>
                  <a:pt x="489564" y="957875"/>
                </a:cubicBezTo>
                <a:lnTo>
                  <a:pt x="374650" y="0"/>
                </a:lnTo>
                <a:cubicBezTo>
                  <a:pt x="281517" y="334433"/>
                  <a:pt x="194393" y="695197"/>
                  <a:pt x="72685" y="988355"/>
                </a:cubicBezTo>
                <a:lnTo>
                  <a:pt x="0" y="105410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Přímá spojnice 119"/>
          <p:cNvCxnSpPr/>
          <p:nvPr/>
        </p:nvCxnSpPr>
        <p:spPr>
          <a:xfrm flipH="1">
            <a:off x="6178775" y="3041332"/>
            <a:ext cx="143510" cy="106997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reeform 1823"/>
          <p:cNvSpPr>
            <a:spLocks/>
          </p:cNvSpPr>
          <p:nvPr/>
        </p:nvSpPr>
        <p:spPr bwMode="auto">
          <a:xfrm>
            <a:off x="6319110" y="3044507"/>
            <a:ext cx="147320" cy="1052195"/>
          </a:xfrm>
          <a:custGeom>
            <a:avLst/>
            <a:gdLst>
              <a:gd name="T0" fmla="*/ 735 w 735"/>
              <a:gd name="T1" fmla="*/ 1431 h 1431"/>
              <a:gd name="T2" fmla="*/ 467 w 735"/>
              <a:gd name="T3" fmla="*/ 1170 h 1431"/>
              <a:gd name="T4" fmla="*/ 0 w 735"/>
              <a:gd name="T5" fmla="*/ 0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5" h="1431">
                <a:moveTo>
                  <a:pt x="735" y="1431"/>
                </a:moveTo>
                <a:cubicBezTo>
                  <a:pt x="662" y="1420"/>
                  <a:pt x="589" y="1409"/>
                  <a:pt x="467" y="1170"/>
                </a:cubicBezTo>
                <a:cubicBezTo>
                  <a:pt x="345" y="931"/>
                  <a:pt x="89" y="183"/>
                  <a:pt x="0" y="0"/>
                </a:cubicBezTo>
              </a:path>
            </a:pathLst>
          </a:custGeom>
          <a:noFill/>
          <a:ln w="19050">
            <a:solidFill>
              <a:srgbClr val="92D050"/>
            </a:solidFill>
            <a:round/>
            <a:headEnd/>
            <a:tailEnd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cxnSp>
        <p:nvCxnSpPr>
          <p:cNvPr id="122" name="Přímá spojnice 121"/>
          <p:cNvCxnSpPr>
            <a:cxnSpLocks noChangeAspect="1"/>
          </p:cNvCxnSpPr>
          <p:nvPr/>
        </p:nvCxnSpPr>
        <p:spPr>
          <a:xfrm flipH="1">
            <a:off x="6051775" y="3771582"/>
            <a:ext cx="137795" cy="179070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 Box 1556"/>
              <p:cNvSpPr txBox="1">
                <a:spLocks noChangeArrowheads="1"/>
              </p:cNvSpPr>
              <p:nvPr/>
            </p:nvSpPr>
            <p:spPr bwMode="auto">
              <a:xfrm>
                <a:off x="5525995" y="2780928"/>
                <a:ext cx="393700" cy="245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𝐴</m:t>
                      </m:r>
                    </m:oMath>
                  </m:oMathPara>
                </a14:m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cs-CZ" b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 </a:t>
                </a:r>
                <a:endParaRPr lang="cs-CZ" b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3" name="Text Box 1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5995" y="2780928"/>
                <a:ext cx="393700" cy="245745"/>
              </a:xfrm>
              <a:prstGeom prst="rect">
                <a:avLst/>
              </a:prstGeom>
              <a:blipFill rotWithShape="1">
                <a:blip r:embed="rId18"/>
                <a:stretch>
                  <a:fillRect b="-7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 Box 1556"/>
              <p:cNvSpPr txBox="1">
                <a:spLocks noChangeArrowheads="1"/>
              </p:cNvSpPr>
              <p:nvPr/>
            </p:nvSpPr>
            <p:spPr bwMode="auto">
              <a:xfrm>
                <a:off x="6524850" y="2348880"/>
                <a:ext cx="393700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𝐵</m:t>
                      </m:r>
                    </m:oMath>
                  </m:oMathPara>
                </a14:m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cs-CZ" b="0" dirty="0">
                    <a:effectLst/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 </a:t>
                </a:r>
                <a:endParaRPr lang="cs-CZ" b="0" dirty="0"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Text Box 1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4850" y="2348880"/>
                <a:ext cx="393700" cy="247650"/>
              </a:xfrm>
              <a:prstGeom prst="rect">
                <a:avLst/>
              </a:prstGeom>
              <a:blipFill rotWithShape="1">
                <a:blip r:embed="rId19"/>
                <a:stretch>
                  <a:fillRect b="-7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Volný tvar 124"/>
          <p:cNvSpPr/>
          <p:nvPr/>
        </p:nvSpPr>
        <p:spPr>
          <a:xfrm>
            <a:off x="1944373" y="2554605"/>
            <a:ext cx="1428115" cy="882015"/>
          </a:xfrm>
          <a:custGeom>
            <a:avLst/>
            <a:gdLst>
              <a:gd name="connsiteX0" fmla="*/ 0 w 1428750"/>
              <a:gd name="connsiteY0" fmla="*/ 882650 h 882650"/>
              <a:gd name="connsiteX1" fmla="*/ 298450 w 1428750"/>
              <a:gd name="connsiteY1" fmla="*/ 882650 h 882650"/>
              <a:gd name="connsiteX2" fmla="*/ 561975 w 1428750"/>
              <a:gd name="connsiteY2" fmla="*/ 0 h 882650"/>
              <a:gd name="connsiteX3" fmla="*/ 835025 w 1428750"/>
              <a:gd name="connsiteY3" fmla="*/ 882650 h 882650"/>
              <a:gd name="connsiteX4" fmla="*/ 1428750 w 1428750"/>
              <a:gd name="connsiteY4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882650">
                <a:moveTo>
                  <a:pt x="0" y="882650"/>
                </a:moveTo>
                <a:lnTo>
                  <a:pt x="298450" y="882650"/>
                </a:lnTo>
                <a:lnTo>
                  <a:pt x="561975" y="0"/>
                </a:lnTo>
                <a:lnTo>
                  <a:pt x="835025" y="882650"/>
                </a:lnTo>
                <a:lnTo>
                  <a:pt x="1428750" y="88265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Volný tvar 125"/>
          <p:cNvSpPr/>
          <p:nvPr/>
        </p:nvSpPr>
        <p:spPr>
          <a:xfrm>
            <a:off x="6140675" y="2573972"/>
            <a:ext cx="1428115" cy="882015"/>
          </a:xfrm>
          <a:custGeom>
            <a:avLst/>
            <a:gdLst>
              <a:gd name="connsiteX0" fmla="*/ 0 w 1428750"/>
              <a:gd name="connsiteY0" fmla="*/ 882650 h 882650"/>
              <a:gd name="connsiteX1" fmla="*/ 298450 w 1428750"/>
              <a:gd name="connsiteY1" fmla="*/ 882650 h 882650"/>
              <a:gd name="connsiteX2" fmla="*/ 561975 w 1428750"/>
              <a:gd name="connsiteY2" fmla="*/ 0 h 882650"/>
              <a:gd name="connsiteX3" fmla="*/ 835025 w 1428750"/>
              <a:gd name="connsiteY3" fmla="*/ 882650 h 882650"/>
              <a:gd name="connsiteX4" fmla="*/ 1428750 w 1428750"/>
              <a:gd name="connsiteY4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0" h="882650">
                <a:moveTo>
                  <a:pt x="0" y="882650"/>
                </a:moveTo>
                <a:lnTo>
                  <a:pt x="298450" y="882650"/>
                </a:lnTo>
                <a:lnTo>
                  <a:pt x="561975" y="0"/>
                </a:lnTo>
                <a:lnTo>
                  <a:pt x="835025" y="882650"/>
                </a:lnTo>
                <a:lnTo>
                  <a:pt x="1428750" y="882650"/>
                </a:ln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AutoShape 1203"/>
          <p:cNvCxnSpPr>
            <a:cxnSpLocks noChangeShapeType="1"/>
          </p:cNvCxnSpPr>
          <p:nvPr/>
        </p:nvCxnSpPr>
        <p:spPr bwMode="auto">
          <a:xfrm>
            <a:off x="6150200" y="2573972"/>
            <a:ext cx="1475740" cy="0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Přímá spojnice 127"/>
          <p:cNvCxnSpPr/>
          <p:nvPr/>
        </p:nvCxnSpPr>
        <p:spPr>
          <a:xfrm flipH="1" flipV="1">
            <a:off x="5505675" y="4243387"/>
            <a:ext cx="144335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Přímá spojnice 128"/>
          <p:cNvCxnSpPr/>
          <p:nvPr/>
        </p:nvCxnSpPr>
        <p:spPr>
          <a:xfrm flipH="1">
            <a:off x="6948395" y="3460432"/>
            <a:ext cx="622935" cy="78549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Přímá spojnice 129"/>
          <p:cNvCxnSpPr/>
          <p:nvPr/>
        </p:nvCxnSpPr>
        <p:spPr>
          <a:xfrm flipH="1" flipV="1">
            <a:off x="1309373" y="4218940"/>
            <a:ext cx="144335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Přímá spojnice 130"/>
          <p:cNvCxnSpPr/>
          <p:nvPr/>
        </p:nvCxnSpPr>
        <p:spPr>
          <a:xfrm flipH="1">
            <a:off x="2752728" y="3435985"/>
            <a:ext cx="622935" cy="78549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Přímá spojnice 131"/>
          <p:cNvCxnSpPr/>
          <p:nvPr/>
        </p:nvCxnSpPr>
        <p:spPr>
          <a:xfrm flipH="1">
            <a:off x="5757770" y="3038157"/>
            <a:ext cx="57086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AutoShape 1201"/>
          <p:cNvCxnSpPr>
            <a:cxnSpLocks noChangeAspect="1" noChangeShapeType="1"/>
          </p:cNvCxnSpPr>
          <p:nvPr/>
        </p:nvCxnSpPr>
        <p:spPr bwMode="auto">
          <a:xfrm flipV="1">
            <a:off x="6322285" y="2568257"/>
            <a:ext cx="387350" cy="47117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1201"/>
          <p:cNvCxnSpPr>
            <a:cxnSpLocks noChangeAspect="1" noChangeShapeType="1"/>
          </p:cNvCxnSpPr>
          <p:nvPr/>
        </p:nvCxnSpPr>
        <p:spPr bwMode="auto">
          <a:xfrm flipV="1">
            <a:off x="2126618" y="2543810"/>
            <a:ext cx="387350" cy="47117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5" name="Volný tvar 134"/>
          <p:cNvSpPr/>
          <p:nvPr/>
        </p:nvSpPr>
        <p:spPr>
          <a:xfrm>
            <a:off x="1717678" y="3015615"/>
            <a:ext cx="557530" cy="1068705"/>
          </a:xfrm>
          <a:custGeom>
            <a:avLst/>
            <a:gdLst>
              <a:gd name="connsiteX0" fmla="*/ 558800 w 558800"/>
              <a:gd name="connsiteY0" fmla="*/ 1069975 h 1069975"/>
              <a:gd name="connsiteX1" fmla="*/ 0 w 558800"/>
              <a:gd name="connsiteY1" fmla="*/ 1069975 h 1069975"/>
              <a:gd name="connsiteX2" fmla="*/ 409575 w 558800"/>
              <a:gd name="connsiteY2" fmla="*/ 0 h 1069975"/>
              <a:gd name="connsiteX3" fmla="*/ 558800 w 558800"/>
              <a:gd name="connsiteY3" fmla="*/ 1069975 h 106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800" h="1069975">
                <a:moveTo>
                  <a:pt x="558800" y="1069975"/>
                </a:moveTo>
                <a:lnTo>
                  <a:pt x="0" y="1069975"/>
                </a:lnTo>
                <a:lnTo>
                  <a:pt x="409575" y="0"/>
                </a:lnTo>
                <a:lnTo>
                  <a:pt x="558800" y="1069975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cs-CZ" b="0"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136" name="Text Box 1551"/>
          <p:cNvSpPr txBox="1">
            <a:spLocks noChangeArrowheads="1"/>
          </p:cNvSpPr>
          <p:nvPr/>
        </p:nvSpPr>
        <p:spPr bwMode="auto">
          <a:xfrm>
            <a:off x="1821818" y="3594735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cxnSp>
        <p:nvCxnSpPr>
          <p:cNvPr id="137" name="Přímá spojnice 136"/>
          <p:cNvCxnSpPr/>
          <p:nvPr/>
        </p:nvCxnSpPr>
        <p:spPr>
          <a:xfrm flipH="1">
            <a:off x="1558928" y="3013710"/>
            <a:ext cx="57086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AutoShape 1201"/>
          <p:cNvCxnSpPr>
            <a:cxnSpLocks noChangeAspect="1" noChangeShapeType="1"/>
          </p:cNvCxnSpPr>
          <p:nvPr/>
        </p:nvCxnSpPr>
        <p:spPr bwMode="auto">
          <a:xfrm flipV="1">
            <a:off x="6732495" y="3463607"/>
            <a:ext cx="234315" cy="28765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9" name="Skupina 138"/>
          <p:cNvGrpSpPr/>
          <p:nvPr/>
        </p:nvGrpSpPr>
        <p:grpSpPr>
          <a:xfrm>
            <a:off x="1312548" y="3014980"/>
            <a:ext cx="635000" cy="1202690"/>
            <a:chOff x="171121" y="774700"/>
            <a:chExt cx="635329" cy="1203129"/>
          </a:xfrm>
        </p:grpSpPr>
        <p:sp>
          <p:nvSpPr>
            <p:cNvPr id="140" name="Volný tvar 139"/>
            <p:cNvSpPr/>
            <p:nvPr/>
          </p:nvSpPr>
          <p:spPr>
            <a:xfrm>
              <a:off x="288925" y="774700"/>
              <a:ext cx="517525" cy="1063625"/>
            </a:xfrm>
            <a:custGeom>
              <a:avLst/>
              <a:gdLst>
                <a:gd name="connsiteX0" fmla="*/ 517525 w 517525"/>
                <a:gd name="connsiteY0" fmla="*/ 422275 h 1063625"/>
                <a:gd name="connsiteX1" fmla="*/ 269875 w 517525"/>
                <a:gd name="connsiteY1" fmla="*/ 730250 h 1063625"/>
                <a:gd name="connsiteX2" fmla="*/ 136525 w 517525"/>
                <a:gd name="connsiteY2" fmla="*/ 0 h 1063625"/>
                <a:gd name="connsiteX3" fmla="*/ 0 w 517525"/>
                <a:gd name="connsiteY3" fmla="*/ 1063625 h 106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525" h="1063625">
                  <a:moveTo>
                    <a:pt x="517525" y="422275"/>
                  </a:moveTo>
                  <a:lnTo>
                    <a:pt x="269875" y="730250"/>
                  </a:lnTo>
                  <a:lnTo>
                    <a:pt x="136525" y="0"/>
                  </a:lnTo>
                  <a:lnTo>
                    <a:pt x="0" y="106362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cs-CZ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" name="Přímá spojnice 140"/>
            <p:cNvCxnSpPr/>
            <p:nvPr/>
          </p:nvCxnSpPr>
          <p:spPr>
            <a:xfrm flipH="1">
              <a:off x="171121" y="1835150"/>
              <a:ext cx="117804" cy="1426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Přímá spojnice 141"/>
          <p:cNvCxnSpPr/>
          <p:nvPr/>
        </p:nvCxnSpPr>
        <p:spPr>
          <a:xfrm flipH="1">
            <a:off x="5634580" y="3771582"/>
            <a:ext cx="260350" cy="31623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Skupina 142"/>
          <p:cNvGrpSpPr/>
          <p:nvPr/>
        </p:nvGrpSpPr>
        <p:grpSpPr>
          <a:xfrm>
            <a:off x="5508850" y="3034982"/>
            <a:ext cx="635000" cy="1202690"/>
            <a:chOff x="171121" y="774700"/>
            <a:chExt cx="635329" cy="1203129"/>
          </a:xfrm>
        </p:grpSpPr>
        <p:sp>
          <p:nvSpPr>
            <p:cNvPr id="144" name="Volný tvar 143"/>
            <p:cNvSpPr/>
            <p:nvPr/>
          </p:nvSpPr>
          <p:spPr>
            <a:xfrm>
              <a:off x="288925" y="774700"/>
              <a:ext cx="517525" cy="1063625"/>
            </a:xfrm>
            <a:custGeom>
              <a:avLst/>
              <a:gdLst>
                <a:gd name="connsiteX0" fmla="*/ 517525 w 517525"/>
                <a:gd name="connsiteY0" fmla="*/ 422275 h 1063625"/>
                <a:gd name="connsiteX1" fmla="*/ 269875 w 517525"/>
                <a:gd name="connsiteY1" fmla="*/ 730250 h 1063625"/>
                <a:gd name="connsiteX2" fmla="*/ 136525 w 517525"/>
                <a:gd name="connsiteY2" fmla="*/ 0 h 1063625"/>
                <a:gd name="connsiteX3" fmla="*/ 0 w 517525"/>
                <a:gd name="connsiteY3" fmla="*/ 1063625 h 106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525" h="1063625">
                  <a:moveTo>
                    <a:pt x="517525" y="422275"/>
                  </a:moveTo>
                  <a:lnTo>
                    <a:pt x="269875" y="730250"/>
                  </a:lnTo>
                  <a:lnTo>
                    <a:pt x="136525" y="0"/>
                  </a:lnTo>
                  <a:lnTo>
                    <a:pt x="0" y="106362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cs-CZ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5" name="Přímá spojnice 144"/>
            <p:cNvCxnSpPr/>
            <p:nvPr/>
          </p:nvCxnSpPr>
          <p:spPr>
            <a:xfrm flipH="1">
              <a:off x="171121" y="1835150"/>
              <a:ext cx="117804" cy="14267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AutoShape 1201"/>
          <p:cNvCxnSpPr>
            <a:cxnSpLocks noChangeAspect="1" noChangeShapeType="1"/>
          </p:cNvCxnSpPr>
          <p:nvPr/>
        </p:nvCxnSpPr>
        <p:spPr bwMode="auto">
          <a:xfrm flipV="1">
            <a:off x="5532345" y="2573972"/>
            <a:ext cx="611505" cy="751205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AutoShape 1201"/>
          <p:cNvCxnSpPr>
            <a:cxnSpLocks noChangeAspect="1" noChangeShapeType="1"/>
          </p:cNvCxnSpPr>
          <p:nvPr/>
        </p:nvCxnSpPr>
        <p:spPr bwMode="auto">
          <a:xfrm flipV="1">
            <a:off x="1341123" y="2543810"/>
            <a:ext cx="611505" cy="751205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" name="AutoShape 1203"/>
          <p:cNvCxnSpPr>
            <a:cxnSpLocks noChangeShapeType="1"/>
          </p:cNvCxnSpPr>
          <p:nvPr/>
        </p:nvCxnSpPr>
        <p:spPr bwMode="auto">
          <a:xfrm>
            <a:off x="1954533" y="2549525"/>
            <a:ext cx="1475740" cy="0"/>
          </a:xfrm>
          <a:prstGeom prst="straightConnector1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Přímá spojnice 148"/>
          <p:cNvCxnSpPr/>
          <p:nvPr/>
        </p:nvCxnSpPr>
        <p:spPr>
          <a:xfrm>
            <a:off x="5634580" y="4099877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 Box 1551"/>
          <p:cNvSpPr txBox="1">
            <a:spLocks noChangeArrowheads="1"/>
          </p:cNvSpPr>
          <p:nvPr/>
        </p:nvSpPr>
        <p:spPr bwMode="auto">
          <a:xfrm>
            <a:off x="5757770" y="3935412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51" name="Text Box 1551"/>
          <p:cNvSpPr txBox="1">
            <a:spLocks noChangeArrowheads="1"/>
          </p:cNvSpPr>
          <p:nvPr/>
        </p:nvSpPr>
        <p:spPr bwMode="auto">
          <a:xfrm>
            <a:off x="5622515" y="4095432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52" name="Text Box 1551"/>
          <p:cNvSpPr txBox="1">
            <a:spLocks noChangeArrowheads="1"/>
          </p:cNvSpPr>
          <p:nvPr/>
        </p:nvSpPr>
        <p:spPr bwMode="auto">
          <a:xfrm>
            <a:off x="6131785" y="3468687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53" name="Text Box 1551"/>
          <p:cNvSpPr txBox="1">
            <a:spLocks noChangeArrowheads="1"/>
          </p:cNvSpPr>
          <p:nvPr/>
        </p:nvSpPr>
        <p:spPr bwMode="auto">
          <a:xfrm>
            <a:off x="1426848" y="4070985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4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54" name="Text Box 1551"/>
          <p:cNvSpPr txBox="1">
            <a:spLocks noChangeArrowheads="1"/>
          </p:cNvSpPr>
          <p:nvPr/>
        </p:nvSpPr>
        <p:spPr bwMode="auto">
          <a:xfrm>
            <a:off x="1562103" y="3910965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55" name="Text Box 1551"/>
          <p:cNvSpPr txBox="1">
            <a:spLocks noChangeArrowheads="1"/>
          </p:cNvSpPr>
          <p:nvPr/>
        </p:nvSpPr>
        <p:spPr bwMode="auto">
          <a:xfrm>
            <a:off x="1936118" y="3444240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0	1	2	3	4	5</a:t>
            </a:r>
            <a:endParaRPr lang="cs-CZ" b="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9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animBg="1"/>
      <p:bldP spid="33" grpId="0"/>
      <p:bldP spid="39" grpId="0"/>
      <p:bldP spid="40" grpId="0"/>
      <p:bldP spid="72" grpId="0" animBg="1"/>
      <p:bldP spid="73" grpId="0" animBg="1"/>
      <p:bldP spid="74" grpId="0"/>
      <p:bldP spid="75" grpId="0"/>
      <p:bldP spid="76" grpId="0"/>
      <p:bldP spid="77" grpId="0"/>
      <p:bldP spid="78" grpId="0"/>
      <p:bldP spid="81" grpId="0"/>
      <p:bldP spid="85" grpId="0" animBg="1"/>
      <p:bldP spid="87" grpId="0"/>
      <p:bldP spid="93" grpId="0"/>
      <p:bldP spid="94" grpId="0" animBg="1"/>
      <p:bldP spid="95" grpId="0" animBg="1"/>
      <p:bldP spid="96" grpId="0"/>
      <p:bldP spid="97" grpId="0"/>
      <p:bldP spid="98" grpId="0"/>
      <p:bldP spid="99" grpId="0"/>
      <p:bldP spid="100" grpId="0"/>
      <p:bldP spid="105" grpId="0"/>
      <p:bldP spid="106" grpId="0"/>
      <p:bldP spid="112" grpId="0" animBg="1"/>
      <p:bldP spid="113" grpId="0" animBg="1"/>
      <p:bldP spid="114" grpId="0" animBg="1"/>
      <p:bldP spid="117" grpId="0" animBg="1"/>
      <p:bldP spid="118" grpId="0" animBg="1"/>
      <p:bldP spid="119" grpId="0" animBg="1"/>
      <p:bldP spid="121" grpId="0" animBg="1"/>
      <p:bldP spid="123" grpId="0"/>
      <p:bldP spid="124" grpId="0"/>
      <p:bldP spid="125" grpId="0" animBg="1"/>
      <p:bldP spid="126" grpId="0" animBg="1"/>
      <p:bldP spid="135" grpId="0" animBg="1"/>
      <p:bldP spid="136" grpId="0"/>
      <p:bldP spid="150" grpId="0"/>
      <p:bldP spid="151" grpId="0"/>
      <p:bldP spid="152" grpId="0"/>
      <p:bldP spid="153" grpId="0"/>
      <p:bldP spid="154" grpId="0"/>
      <p:bldP spid="15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Zaoblený obdélník 43"/>
          <p:cNvSpPr/>
          <p:nvPr/>
        </p:nvSpPr>
        <p:spPr bwMode="auto">
          <a:xfrm>
            <a:off x="6359089" y="2294270"/>
            <a:ext cx="1188000" cy="68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Zaoblený obdélník 42"/>
          <p:cNvSpPr/>
          <p:nvPr/>
        </p:nvSpPr>
        <p:spPr bwMode="auto">
          <a:xfrm>
            <a:off x="4568798" y="1762979"/>
            <a:ext cx="1332000" cy="165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Zaoblený obdélník 1"/>
          <p:cNvSpPr/>
          <p:nvPr/>
        </p:nvSpPr>
        <p:spPr bwMode="auto">
          <a:xfrm>
            <a:off x="481619" y="1765134"/>
            <a:ext cx="3600000" cy="165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3" y="779874"/>
            <a:ext cx="662840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Individuální způsob ohodnocení souboru pravidel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38992" y="1117120"/>
            <a:ext cx="66693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každé pravidlo vyhodnoceno separátně</a:t>
            </a:r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481619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6" name="AutoShape 2063"/>
          <p:cNvCxnSpPr>
            <a:cxnSpLocks noChangeShapeType="1"/>
          </p:cNvCxnSpPr>
          <p:nvPr/>
        </p:nvCxnSpPr>
        <p:spPr bwMode="auto">
          <a:xfrm>
            <a:off x="5688132" y="5090656"/>
            <a:ext cx="370840" cy="0"/>
          </a:xfrm>
          <a:prstGeom prst="straightConnector1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2064"/>
              <p:cNvSpPr txBox="1">
                <a:spLocks noChangeArrowheads="1"/>
              </p:cNvSpPr>
              <p:nvPr/>
            </p:nvSpPr>
            <p:spPr bwMode="auto">
              <a:xfrm>
                <a:off x="5627376" y="4795379"/>
                <a:ext cx="4567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𝐵</m:t>
                          </m:r>
                        </m:e>
                        <m:sup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cs-CZ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47" name="Text Box 20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7376" y="4795379"/>
                <a:ext cx="456792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AutoShape 2065"/>
          <p:cNvCxnSpPr>
            <a:cxnSpLocks noChangeShapeType="1"/>
          </p:cNvCxnSpPr>
          <p:nvPr/>
        </p:nvCxnSpPr>
        <p:spPr bwMode="auto">
          <a:xfrm>
            <a:off x="3548433" y="4459663"/>
            <a:ext cx="1368000" cy="635"/>
          </a:xfrm>
          <a:prstGeom prst="straightConnector1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2066"/>
              <p:cNvSpPr txBox="1">
                <a:spLocks noChangeArrowheads="1"/>
              </p:cNvSpPr>
              <p:nvPr/>
            </p:nvSpPr>
            <p:spPr bwMode="auto">
              <a:xfrm>
                <a:off x="3524400" y="4093767"/>
                <a:ext cx="1340367" cy="368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i="1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𝐵</m:t>
                          </m:r>
                        </m:e>
                        <m:sub>
                          <m:d>
                            <m:dPr>
                              <m:ctrlPr>
                                <a:rPr lang="cs-CZ" i="1" smtClean="0">
                                  <a:effectLst/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cs-CZ" b="0" i="0" smtClean="0">
                                  <a:effectLst/>
                                  <a:latin typeface="Cambria Math"/>
                                  <a:cs typeface="Times New Roman"/>
                                </a:rPr>
                                <m:t>1</m:t>
                              </m:r>
                            </m:e>
                          </m:d>
                        </m:sub>
                        <m:sup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∗</m:t>
                          </m:r>
                        </m:sup>
                      </m:sSubSup>
                      <m:r>
                        <a:rPr lang="cs-CZ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cs-CZ" i="1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cs-CZ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°</m:t>
                          </m:r>
                        </m:sub>
                      </m:sSub>
                      <m:sSub>
                        <m:sSub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cs-CZ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49" name="Text Box 20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4400" y="4093767"/>
                <a:ext cx="1340367" cy="36843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AutoShape 2067"/>
          <p:cNvCxnSpPr>
            <a:cxnSpLocks noChangeShapeType="1"/>
          </p:cNvCxnSpPr>
          <p:nvPr/>
        </p:nvCxnSpPr>
        <p:spPr bwMode="auto">
          <a:xfrm>
            <a:off x="3542555" y="4869238"/>
            <a:ext cx="1368000" cy="635"/>
          </a:xfrm>
          <a:prstGeom prst="straightConnector1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2068"/>
              <p:cNvSpPr txBox="1">
                <a:spLocks noChangeArrowheads="1"/>
              </p:cNvSpPr>
              <p:nvPr/>
            </p:nvSpPr>
            <p:spPr bwMode="auto">
              <a:xfrm>
                <a:off x="3524400" y="4502708"/>
                <a:ext cx="1345112" cy="368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i="1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𝐵</m:t>
                          </m:r>
                        </m:e>
                        <m:sub>
                          <m:d>
                            <m:dPr>
                              <m:ctrlPr>
                                <a:rPr lang="cs-CZ" i="1" smtClean="0">
                                  <a:effectLst/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cs-CZ" b="0" i="0" smtClean="0">
                                  <a:effectLst/>
                                  <a:latin typeface="Cambria Math"/>
                                  <a:cs typeface="Times New Roman"/>
                                </a:rPr>
                                <m:t>2</m:t>
                              </m:r>
                            </m:e>
                          </m:d>
                        </m:sub>
                        <m:sup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∗</m:t>
                          </m:r>
                        </m:sup>
                      </m:sSubSup>
                      <m:r>
                        <a:rPr lang="cs-CZ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cs-CZ" i="1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cs-CZ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°</m:t>
                          </m:r>
                        </m:sub>
                      </m:sSub>
                      <m:sSub>
                        <m:sSub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51" name="Text Box 20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4400" y="4502708"/>
                <a:ext cx="1345112" cy="36843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AutoShape 2069"/>
          <p:cNvCxnSpPr>
            <a:cxnSpLocks noChangeShapeType="1"/>
          </p:cNvCxnSpPr>
          <p:nvPr/>
        </p:nvCxnSpPr>
        <p:spPr bwMode="auto">
          <a:xfrm>
            <a:off x="3542555" y="5772697"/>
            <a:ext cx="1368000" cy="635"/>
          </a:xfrm>
          <a:prstGeom prst="straightConnector1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2070"/>
              <p:cNvSpPr txBox="1">
                <a:spLocks noChangeArrowheads="1"/>
              </p:cNvSpPr>
              <p:nvPr/>
            </p:nvSpPr>
            <p:spPr bwMode="auto">
              <a:xfrm>
                <a:off x="3522474" y="5421088"/>
                <a:ext cx="1265550" cy="374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cs-CZ" i="1" smtClean="0">
                            <a:effectLst/>
                            <a:latin typeface="Cambria Math" panose="02040503050406030204" pitchFamily="18" charset="0"/>
                            <a:ea typeface="Adobe Heiti Std R"/>
                            <a:cs typeface="Adobe Arabic"/>
                          </a:rPr>
                        </m:ctrlPr>
                      </m:sSubSupPr>
                      <m:e>
                        <m:r>
                          <a:rPr lang="cs-CZ" i="1">
                            <a:effectLst/>
                            <a:latin typeface="Cambria Math"/>
                            <a:ea typeface="Adobe Heiti Std R"/>
                            <a:cs typeface="Adobe Arabic"/>
                          </a:rPr>
                          <m:t>𝐵</m:t>
                        </m:r>
                      </m:e>
                      <m:sub>
                        <m:d>
                          <m:dPr>
                            <m:ctrlPr>
                              <a:rPr lang="cs-CZ" b="0" i="1" smtClean="0">
                                <a:effectLst/>
                                <a:latin typeface="Cambria Math" panose="02040503050406030204" pitchFamily="18" charset="0"/>
                                <a:ea typeface="Adobe Heiti Std R"/>
                                <a:cs typeface="Adobe Arabic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effectLst/>
                                <a:latin typeface="Cambria Math"/>
                                <a:ea typeface="Adobe Heiti Std R"/>
                                <a:cs typeface="Adobe Arabic"/>
                              </a:rPr>
                              <m:t>𝑟</m:t>
                            </m:r>
                          </m:e>
                        </m:d>
                      </m:sub>
                      <m:sup>
                        <m:r>
                          <a:rPr lang="cs-CZ" i="1">
                            <a:effectLst/>
                            <a:latin typeface="Cambria Math"/>
                            <a:ea typeface="Adobe Heiti Std R"/>
                            <a:cs typeface="Adobe Arabic"/>
                          </a:rPr>
                          <m:t>∗</m:t>
                        </m:r>
                      </m:sup>
                    </m:sSubSup>
                    <m:r>
                      <a:rPr lang="cs-CZ" i="1">
                        <a:effectLst/>
                        <a:latin typeface="Cambria Math"/>
                        <a:ea typeface="Adobe Heiti Std R"/>
                        <a:cs typeface="Adobe Arabic"/>
                      </a:rPr>
                      <m:t>=</m:t>
                    </m:r>
                    <m:sSub>
                      <m:sSubPr>
                        <m:ctrlPr>
                          <a:rPr lang="cs-CZ" i="1">
                            <a:effectLst/>
                            <a:latin typeface="Cambria Math" panose="02040503050406030204" pitchFamily="18" charset="0"/>
                            <a:ea typeface="Adobe Heiti Std R"/>
                            <a:cs typeface="Adobe Arabic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cs-CZ" i="1">
                                <a:effectLst/>
                                <a:latin typeface="Cambria Math" panose="02040503050406030204" pitchFamily="18" charset="0"/>
                                <a:ea typeface="Adobe Heiti Std R"/>
                                <a:cs typeface="Adobe Arabic"/>
                              </a:rPr>
                            </m:ctrlPr>
                          </m:sSupPr>
                          <m:e>
                            <m:r>
                              <a:rPr lang="cs-CZ" i="1">
                                <a:effectLst/>
                                <a:latin typeface="Cambria Math"/>
                                <a:ea typeface="Adobe Heiti Std R"/>
                                <a:cs typeface="Adobe Arabic"/>
                              </a:rPr>
                              <m:t>𝐴</m:t>
                            </m:r>
                          </m:e>
                          <m:sup>
                            <m:r>
                              <a:rPr lang="cs-CZ" i="1">
                                <a:effectLst/>
                                <a:latin typeface="Cambria Math"/>
                                <a:ea typeface="Adobe Heiti Std R"/>
                                <a:cs typeface="Adobe Arabic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cs-CZ" i="1">
                            <a:effectLst/>
                            <a:latin typeface="Cambria Math"/>
                            <a:ea typeface="Adobe Heiti Std R"/>
                            <a:cs typeface="Adobe Arabic"/>
                          </a:rPr>
                          <m:t>°</m:t>
                        </m:r>
                      </m:sub>
                    </m:sSub>
                    <m:sSub>
                      <m:sSubPr>
                        <m:ctrlPr>
                          <a:rPr lang="cs-CZ" i="1">
                            <a:effectLst/>
                            <a:latin typeface="Cambria Math" panose="02040503050406030204" pitchFamily="18" charset="0"/>
                            <a:ea typeface="Adobe Heiti Std R"/>
                            <a:cs typeface="Adobe Arabic"/>
                          </a:rPr>
                        </m:ctrlPr>
                      </m:sSubPr>
                      <m:e>
                        <m:r>
                          <a:rPr lang="cs-CZ" i="1">
                            <a:effectLst/>
                            <a:latin typeface="Cambria Math"/>
                            <a:ea typeface="Adobe Heiti Std R"/>
                            <a:cs typeface="Adobe Arabic"/>
                          </a:rPr>
                          <m:t>𝑅</m:t>
                        </m:r>
                      </m:e>
                      <m:sub>
                        <m:r>
                          <a:rPr lang="cs-CZ" i="1">
                            <a:effectLst/>
                            <a:latin typeface="Cambria Math"/>
                            <a:ea typeface="Adobe Heiti Std R"/>
                            <a:cs typeface="Adobe Arabic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cs-CZ" dirty="0">
                    <a:effectLst/>
                    <a:latin typeface="Times New Roman"/>
                    <a:ea typeface="Calibri"/>
                    <a:cs typeface="Times New Roman"/>
                  </a:rPr>
                  <a:t> </a:t>
                </a:r>
              </a:p>
            </p:txBody>
          </p:sp>
        </mc:Choice>
        <mc:Fallback xmlns="">
          <p:sp>
            <p:nvSpPr>
              <p:cNvPr id="53" name="Text Box 20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2474" y="5421088"/>
                <a:ext cx="1265550" cy="3746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AutoShape 2074"/>
          <p:cNvCxnSpPr>
            <a:cxnSpLocks noChangeShapeType="1"/>
          </p:cNvCxnSpPr>
          <p:nvPr/>
        </p:nvCxnSpPr>
        <p:spPr bwMode="auto">
          <a:xfrm>
            <a:off x="2186887" y="5102772"/>
            <a:ext cx="542290" cy="635"/>
          </a:xfrm>
          <a:prstGeom prst="straightConnector1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2075"/>
              <p:cNvSpPr txBox="1">
                <a:spLocks noChangeArrowheads="1"/>
              </p:cNvSpPr>
              <p:nvPr/>
            </p:nvSpPr>
            <p:spPr bwMode="auto">
              <a:xfrm>
                <a:off x="2199557" y="4817657"/>
                <a:ext cx="44448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𝐴</m:t>
                          </m:r>
                        </m:e>
                        <m:sup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cs-CZ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57" name="Text Box 20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9557" y="4817657"/>
                <a:ext cx="444481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AutoShape 2076"/>
          <p:cNvCxnSpPr>
            <a:cxnSpLocks noChangeShapeType="1"/>
          </p:cNvCxnSpPr>
          <p:nvPr/>
        </p:nvCxnSpPr>
        <p:spPr bwMode="auto">
          <a:xfrm flipH="1">
            <a:off x="2725367" y="4477297"/>
            <a:ext cx="0" cy="1289050"/>
          </a:xfrm>
          <a:prstGeom prst="straightConnector1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2077"/>
          <p:cNvCxnSpPr>
            <a:cxnSpLocks noChangeShapeType="1"/>
          </p:cNvCxnSpPr>
          <p:nvPr/>
        </p:nvCxnSpPr>
        <p:spPr bwMode="auto">
          <a:xfrm flipV="1">
            <a:off x="2705682" y="4481742"/>
            <a:ext cx="397510" cy="635"/>
          </a:xfrm>
          <a:prstGeom prst="straightConnector1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2078"/>
          <p:cNvCxnSpPr>
            <a:cxnSpLocks noChangeShapeType="1"/>
          </p:cNvCxnSpPr>
          <p:nvPr/>
        </p:nvCxnSpPr>
        <p:spPr bwMode="auto">
          <a:xfrm flipV="1">
            <a:off x="2727276" y="4883062"/>
            <a:ext cx="360000" cy="635"/>
          </a:xfrm>
          <a:prstGeom prst="straightConnector1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2079"/>
          <p:cNvCxnSpPr>
            <a:cxnSpLocks noChangeShapeType="1"/>
          </p:cNvCxnSpPr>
          <p:nvPr/>
        </p:nvCxnSpPr>
        <p:spPr bwMode="auto">
          <a:xfrm flipV="1">
            <a:off x="2707587" y="5768887"/>
            <a:ext cx="397510" cy="635"/>
          </a:xfrm>
          <a:prstGeom prst="straightConnector1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2059"/>
              <p:cNvSpPr txBox="1">
                <a:spLocks noChangeArrowheads="1"/>
              </p:cNvSpPr>
              <p:nvPr/>
            </p:nvSpPr>
            <p:spPr bwMode="auto">
              <a:xfrm>
                <a:off x="4918112" y="4293096"/>
                <a:ext cx="779545" cy="15811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none" lIns="91440" tIns="45720" rIns="91440" bIns="4572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limLoc m:val="undOvr"/>
                          <m:ctrlPr>
                            <a:rPr lang="cs-CZ" i="1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naryPr>
                        <m:sub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𝑟</m:t>
                          </m:r>
                        </m:sup>
                        <m:e>
                          <m:sSubSup>
                            <m:sSubSupPr>
                              <m:ctrlPr>
                                <a:rPr lang="cs-CZ" i="1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cs-CZ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𝐵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cs-CZ" i="1" smtClean="0">
                                      <a:effectLst/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cs-CZ" b="0" i="1" smtClean="0">
                                      <a:effectLst/>
                                      <a:latin typeface="Cambria Math"/>
                                      <a:cs typeface="Times New Roman"/>
                                    </a:rPr>
                                    <m:t>𝑘</m:t>
                                  </m:r>
                                </m:e>
                              </m:d>
                            </m:sub>
                            <m:sup>
                              <m:r>
                                <a:rPr lang="cs-CZ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cs-CZ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62" name="Text Box 20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8112" y="4293096"/>
                <a:ext cx="779545" cy="15811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2062"/>
              <p:cNvSpPr txBox="1">
                <a:spLocks noChangeArrowheads="1"/>
              </p:cNvSpPr>
              <p:nvPr/>
            </p:nvSpPr>
            <p:spPr bwMode="auto">
              <a:xfrm>
                <a:off x="3104838" y="5601200"/>
                <a:ext cx="455702" cy="3385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none" lIns="91440" tIns="45720" rIns="91440" bIns="45720" anchor="ctr" anchorCtr="0" upright="1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cs-CZ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63" name="Text Box 20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4838" y="5601200"/>
                <a:ext cx="455702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 Box 2061"/>
              <p:cNvSpPr txBox="1">
                <a:spLocks noChangeArrowheads="1"/>
              </p:cNvSpPr>
              <p:nvPr/>
            </p:nvSpPr>
            <p:spPr bwMode="auto">
              <a:xfrm>
                <a:off x="3104155" y="4691878"/>
                <a:ext cx="458972" cy="3385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none" lIns="91440" tIns="45720" rIns="91440" bIns="45720" anchor="ctr" anchorCtr="0" upright="1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64" name="Text Box 20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4155" y="4691878"/>
                <a:ext cx="458972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2060"/>
              <p:cNvSpPr txBox="1">
                <a:spLocks noChangeArrowheads="1"/>
              </p:cNvSpPr>
              <p:nvPr/>
            </p:nvSpPr>
            <p:spPr bwMode="auto">
              <a:xfrm>
                <a:off x="3107798" y="4281668"/>
                <a:ext cx="454227" cy="3385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none" lIns="91440" tIns="45720" rIns="91440" bIns="45720" anchor="ctr" anchorCtr="0" upright="1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65" name="Text Box 20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7798" y="4281668"/>
                <a:ext cx="454227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 Box 2068"/>
              <p:cNvSpPr txBox="1">
                <a:spLocks noChangeArrowheads="1"/>
              </p:cNvSpPr>
              <p:nvPr/>
            </p:nvSpPr>
            <p:spPr bwMode="auto">
              <a:xfrm>
                <a:off x="3851920" y="5137443"/>
                <a:ext cx="522066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⋮</m:t>
                      </m:r>
                    </m:oMath>
                  </m:oMathPara>
                </a14:m>
                <a:endParaRPr lang="cs-CZ" dirty="0">
                  <a:effectLst/>
                  <a:latin typeface="Times New Roman"/>
                  <a:ea typeface="Calibri"/>
                  <a:cs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cs-CZ" dirty="0">
                    <a:effectLst/>
                    <a:latin typeface="Times New Roman"/>
                    <a:ea typeface="Calibri"/>
                    <a:cs typeface="Times New Roman"/>
                  </a:rPr>
                  <a:t> </a:t>
                </a:r>
              </a:p>
            </p:txBody>
          </p:sp>
        </mc:Choice>
        <mc:Fallback xmlns="">
          <p:sp>
            <p:nvSpPr>
              <p:cNvPr id="66" name="Text Box 20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20" y="5137443"/>
                <a:ext cx="522066" cy="58477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Box 2068"/>
              <p:cNvSpPr txBox="1">
                <a:spLocks noChangeArrowheads="1"/>
              </p:cNvSpPr>
              <p:nvPr/>
            </p:nvSpPr>
            <p:spPr bwMode="auto">
              <a:xfrm>
                <a:off x="3071655" y="5130712"/>
                <a:ext cx="522066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⋮</m:t>
                      </m:r>
                    </m:oMath>
                  </m:oMathPara>
                </a14:m>
                <a:endParaRPr lang="cs-CZ" dirty="0">
                  <a:effectLst/>
                  <a:latin typeface="Times New Roman"/>
                  <a:ea typeface="Calibri"/>
                  <a:cs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cs-CZ" dirty="0">
                    <a:effectLst/>
                    <a:latin typeface="Times New Roman"/>
                    <a:ea typeface="Calibri"/>
                    <a:cs typeface="Times New Roman"/>
                  </a:rPr>
                  <a:t> </a:t>
                </a:r>
              </a:p>
            </p:txBody>
          </p:sp>
        </mc:Choice>
        <mc:Fallback xmlns="">
          <p:sp>
            <p:nvSpPr>
              <p:cNvPr id="67" name="Text Box 20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1655" y="5130712"/>
                <a:ext cx="522066" cy="58477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604302"/>
              </p:ext>
            </p:extLst>
          </p:nvPr>
        </p:nvGraphicFramePr>
        <p:xfrm>
          <a:off x="550863" y="1911350"/>
          <a:ext cx="3543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5" imgW="3543120" imgH="1447560" progId="Equation.DSMT4">
                  <p:embed/>
                </p:oleObj>
              </mc:Choice>
              <mc:Fallback>
                <p:oleObj name="Equation" r:id="rId15" imgW="3543120" imgH="1447560" progId="Equation.DSMT4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1911350"/>
                        <a:ext cx="35433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192757"/>
              </p:ext>
            </p:extLst>
          </p:nvPr>
        </p:nvGraphicFramePr>
        <p:xfrm>
          <a:off x="4694425" y="1902240"/>
          <a:ext cx="11049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7" imgW="1104840" imgH="1422360" progId="Equation.DSMT4">
                  <p:embed/>
                </p:oleObj>
              </mc:Choice>
              <mc:Fallback>
                <p:oleObj name="Equation" r:id="rId17" imgW="1104840" imgH="1422360" progId="Equation.DSMT4">
                  <p:embed/>
                  <p:pic>
                    <p:nvPicPr>
                      <p:cNvPr id="8" name="Objekt 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94425" y="1902240"/>
                        <a:ext cx="11049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Šipka doprava 8"/>
          <p:cNvSpPr/>
          <p:nvPr/>
        </p:nvSpPr>
        <p:spPr bwMode="auto">
          <a:xfrm>
            <a:off x="4211960" y="2481752"/>
            <a:ext cx="310320" cy="288032"/>
          </a:xfrm>
          <a:prstGeom prst="rightArrow">
            <a:avLst/>
          </a:pr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2" name="Šipka doprava 71"/>
          <p:cNvSpPr/>
          <p:nvPr/>
        </p:nvSpPr>
        <p:spPr bwMode="auto">
          <a:xfrm>
            <a:off x="5989334" y="2481752"/>
            <a:ext cx="310320" cy="288032"/>
          </a:xfrm>
          <a:prstGeom prst="rightArrow">
            <a:avLst/>
          </a:pr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73" name="Objek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782661"/>
              </p:ext>
            </p:extLst>
          </p:nvPr>
        </p:nvGraphicFramePr>
        <p:xfrm>
          <a:off x="6445437" y="2346740"/>
          <a:ext cx="965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19" imgW="965160" imgH="558720" progId="Equation.DSMT4">
                  <p:embed/>
                </p:oleObj>
              </mc:Choice>
              <mc:Fallback>
                <p:oleObj name="Equation" r:id="rId19" imgW="965160" imgH="558720" progId="Equation.DSMT4">
                  <p:embed/>
                  <p:pic>
                    <p:nvPicPr>
                      <p:cNvPr id="73" name="Objekt 7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45437" y="2346740"/>
                        <a:ext cx="965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k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207419"/>
              </p:ext>
            </p:extLst>
          </p:nvPr>
        </p:nvGraphicFramePr>
        <p:xfrm>
          <a:off x="6833584" y="3353090"/>
          <a:ext cx="182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21" imgW="1828800" imgH="380880" progId="Equation.DSMT4">
                  <p:embed/>
                </p:oleObj>
              </mc:Choice>
              <mc:Fallback>
                <p:oleObj name="Equation" r:id="rId21" imgW="1828800" imgH="380880" progId="Equation.DSMT4">
                  <p:embed/>
                  <p:pic>
                    <p:nvPicPr>
                      <p:cNvPr id="74" name="Objekt 7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833584" y="3353090"/>
                        <a:ext cx="1828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6478290" y="3018438"/>
            <a:ext cx="263021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pro klasickou </a:t>
            </a:r>
            <a:r>
              <a:rPr lang="cs-CZ" altLang="cs-CZ" b="0" i="1" dirty="0"/>
              <a:t>s</a:t>
            </a:r>
            <a:r>
              <a:rPr lang="cs-CZ" altLang="cs-CZ" b="0" dirty="0"/>
              <a:t>-normu: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638992" y="1426580"/>
            <a:ext cx="66693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výsledné fuzzy množiny následně spojeny v jeden celek</a:t>
            </a:r>
          </a:p>
        </p:txBody>
      </p:sp>
      <p:sp>
        <p:nvSpPr>
          <p:cNvPr id="41" name="Zaoblený obdélník 40"/>
          <p:cNvSpPr/>
          <p:nvPr/>
        </p:nvSpPr>
        <p:spPr bwMode="auto">
          <a:xfrm>
            <a:off x="481619" y="156174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70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3" grpId="0" animBg="1"/>
      <p:bldP spid="2" grpId="0" animBg="1"/>
      <p:bldP spid="32" grpId="0"/>
      <p:bldP spid="33" grpId="0" animBg="1"/>
      <p:bldP spid="47" grpId="0"/>
      <p:bldP spid="49" grpId="0"/>
      <p:bldP spid="51" grpId="0"/>
      <p:bldP spid="53" grpId="0"/>
      <p:bldP spid="57" grpId="0"/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9" grpId="0" animBg="1"/>
      <p:bldP spid="72" grpId="0" animBg="1"/>
      <p:bldP spid="39" grpId="0"/>
      <p:bldP spid="40" grpId="0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Zaoblený obdélník 110"/>
          <p:cNvSpPr/>
          <p:nvPr/>
        </p:nvSpPr>
        <p:spPr bwMode="auto">
          <a:xfrm>
            <a:off x="259688" y="1254130"/>
            <a:ext cx="8712968" cy="5220000"/>
          </a:xfrm>
          <a:prstGeom prst="roundRect">
            <a:avLst>
              <a:gd name="adj" fmla="val 5392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3" y="779874"/>
            <a:ext cx="6466701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Individuální způsob ohodnocení souboru pravidel</a:t>
            </a:r>
          </a:p>
        </p:txBody>
      </p:sp>
      <p:sp>
        <p:nvSpPr>
          <p:cNvPr id="82" name="Obdélník 2"/>
          <p:cNvSpPr>
            <a:spLocks noChangeArrowheads="1"/>
          </p:cNvSpPr>
          <p:nvPr/>
        </p:nvSpPr>
        <p:spPr bwMode="auto">
          <a:xfrm>
            <a:off x="341467" y="1304901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83" name="Rectangle 14"/>
          <p:cNvSpPr>
            <a:spLocks noChangeArrowheads="1"/>
          </p:cNvSpPr>
          <p:nvPr/>
        </p:nvSpPr>
        <p:spPr bwMode="auto">
          <a:xfrm>
            <a:off x="632930" y="1731142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báze znalostí FLS obsahuje pravidla:</a:t>
            </a:r>
          </a:p>
        </p:txBody>
      </p:sp>
      <p:graphicFrame>
        <p:nvGraphicFramePr>
          <p:cNvPr id="84" name="Objek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328412"/>
              </p:ext>
            </p:extLst>
          </p:nvPr>
        </p:nvGraphicFramePr>
        <p:xfrm>
          <a:off x="788355" y="2068571"/>
          <a:ext cx="309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4" imgW="3098520" imgH="965160" progId="Equation.DSMT4">
                  <p:embed/>
                </p:oleObj>
              </mc:Choice>
              <mc:Fallback>
                <p:oleObj name="Equation" r:id="rId4" imgW="3098520" imgH="965160" progId="Equation.DSMT4">
                  <p:embed/>
                  <p:pic>
                    <p:nvPicPr>
                      <p:cNvPr id="84" name="Objek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55" y="2068571"/>
                        <a:ext cx="3098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Zaoblený obdélník 85"/>
          <p:cNvSpPr/>
          <p:nvPr/>
        </p:nvSpPr>
        <p:spPr bwMode="auto">
          <a:xfrm>
            <a:off x="482400" y="186297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8" name="Zaoblený obdélník 87"/>
          <p:cNvSpPr/>
          <p:nvPr/>
        </p:nvSpPr>
        <p:spPr bwMode="auto">
          <a:xfrm>
            <a:off x="482400" y="326699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6" name="Rectangle 14"/>
          <p:cNvSpPr>
            <a:spLocks noChangeArrowheads="1"/>
          </p:cNvSpPr>
          <p:nvPr/>
        </p:nvSpPr>
        <p:spPr bwMode="auto">
          <a:xfrm>
            <a:off x="632930" y="3140968"/>
            <a:ext cx="314698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použita Mamdaniho implikaci</a:t>
            </a:r>
          </a:p>
        </p:txBody>
      </p:sp>
      <p:cxnSp>
        <p:nvCxnSpPr>
          <p:cNvPr id="204" name="AutoShape 1189"/>
          <p:cNvCxnSpPr>
            <a:cxnSpLocks noChangeShapeType="1"/>
          </p:cNvCxnSpPr>
          <p:nvPr/>
        </p:nvCxnSpPr>
        <p:spPr bwMode="auto">
          <a:xfrm>
            <a:off x="4715391" y="2678837"/>
            <a:ext cx="158178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" name="Přímá spojnice 204"/>
          <p:cNvCxnSpPr/>
          <p:nvPr/>
        </p:nvCxnSpPr>
        <p:spPr>
          <a:xfrm>
            <a:off x="5009396" y="2678202"/>
            <a:ext cx="236855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Přímá spojnice 205"/>
          <p:cNvCxnSpPr/>
          <p:nvPr/>
        </p:nvCxnSpPr>
        <p:spPr>
          <a:xfrm flipH="1" flipV="1">
            <a:off x="5009396" y="1786027"/>
            <a:ext cx="236220" cy="89916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Přímá spojnice 206"/>
          <p:cNvCxnSpPr/>
          <p:nvPr/>
        </p:nvCxnSpPr>
        <p:spPr>
          <a:xfrm flipV="1">
            <a:off x="4716026" y="1791107"/>
            <a:ext cx="292735" cy="88709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Přímá spojnice 207"/>
          <p:cNvCxnSpPr/>
          <p:nvPr/>
        </p:nvCxnSpPr>
        <p:spPr>
          <a:xfrm flipV="1">
            <a:off x="5009396" y="1791107"/>
            <a:ext cx="274320" cy="890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Přímá spojnice 208"/>
          <p:cNvCxnSpPr/>
          <p:nvPr/>
        </p:nvCxnSpPr>
        <p:spPr>
          <a:xfrm flipH="1" flipV="1">
            <a:off x="4716026" y="2675027"/>
            <a:ext cx="29273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Volný tvar 209"/>
          <p:cNvSpPr/>
          <p:nvPr/>
        </p:nvSpPr>
        <p:spPr>
          <a:xfrm>
            <a:off x="4088011" y="2685822"/>
            <a:ext cx="2074545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Times New Roman"/>
              </a:rPr>
              <a:t> </a:t>
            </a:r>
          </a:p>
        </p:txBody>
      </p:sp>
      <p:cxnSp>
        <p:nvCxnSpPr>
          <p:cNvPr id="211" name="AutoShape 1196"/>
          <p:cNvCxnSpPr>
            <a:cxnSpLocks noChangeAspect="1" noChangeShapeType="1"/>
          </p:cNvCxnSpPr>
          <p:nvPr/>
        </p:nvCxnSpPr>
        <p:spPr bwMode="auto">
          <a:xfrm flipV="1">
            <a:off x="3995936" y="2679472"/>
            <a:ext cx="718185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2" name="Volný tvar 211"/>
          <p:cNvSpPr/>
          <p:nvPr/>
        </p:nvSpPr>
        <p:spPr>
          <a:xfrm>
            <a:off x="4067056" y="2680742"/>
            <a:ext cx="2074545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rgbClr val="00B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213" name="Volný tvar 212"/>
          <p:cNvSpPr/>
          <p:nvPr/>
        </p:nvSpPr>
        <p:spPr>
          <a:xfrm>
            <a:off x="4079121" y="2678837"/>
            <a:ext cx="2074545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chemeClr val="accent3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214" name="Volný tvar 213"/>
          <p:cNvSpPr/>
          <p:nvPr/>
        </p:nvSpPr>
        <p:spPr>
          <a:xfrm>
            <a:off x="4347726" y="2850287"/>
            <a:ext cx="727075" cy="319405"/>
          </a:xfrm>
          <a:custGeom>
            <a:avLst/>
            <a:gdLst>
              <a:gd name="connsiteX0" fmla="*/ 0 w 800100"/>
              <a:gd name="connsiteY0" fmla="*/ 328613 h 328613"/>
              <a:gd name="connsiteX1" fmla="*/ 542925 w 800100"/>
              <a:gd name="connsiteY1" fmla="*/ 328613 h 328613"/>
              <a:gd name="connsiteX2" fmla="*/ 800100 w 800100"/>
              <a:gd name="connsiteY2" fmla="*/ 9525 h 328613"/>
              <a:gd name="connsiteX3" fmla="*/ 257175 w 800100"/>
              <a:gd name="connsiteY3" fmla="*/ 0 h 328613"/>
              <a:gd name="connsiteX4" fmla="*/ 0 w 800100"/>
              <a:gd name="connsiteY4" fmla="*/ 328613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328613">
                <a:moveTo>
                  <a:pt x="0" y="328613"/>
                </a:moveTo>
                <a:lnTo>
                  <a:pt x="542925" y="328613"/>
                </a:lnTo>
                <a:lnTo>
                  <a:pt x="800100" y="9525"/>
                </a:lnTo>
                <a:lnTo>
                  <a:pt x="257175" y="0"/>
                </a:lnTo>
                <a:lnTo>
                  <a:pt x="0" y="32861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215" name="Volný tvar 214"/>
          <p:cNvSpPr/>
          <p:nvPr/>
        </p:nvSpPr>
        <p:spPr>
          <a:xfrm>
            <a:off x="4543941" y="2989987"/>
            <a:ext cx="727075" cy="319405"/>
          </a:xfrm>
          <a:custGeom>
            <a:avLst/>
            <a:gdLst>
              <a:gd name="connsiteX0" fmla="*/ 0 w 800100"/>
              <a:gd name="connsiteY0" fmla="*/ 328613 h 328613"/>
              <a:gd name="connsiteX1" fmla="*/ 542925 w 800100"/>
              <a:gd name="connsiteY1" fmla="*/ 328613 h 328613"/>
              <a:gd name="connsiteX2" fmla="*/ 800100 w 800100"/>
              <a:gd name="connsiteY2" fmla="*/ 9525 h 328613"/>
              <a:gd name="connsiteX3" fmla="*/ 257175 w 800100"/>
              <a:gd name="connsiteY3" fmla="*/ 0 h 328613"/>
              <a:gd name="connsiteX4" fmla="*/ 0 w 800100"/>
              <a:gd name="connsiteY4" fmla="*/ 328613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328613">
                <a:moveTo>
                  <a:pt x="0" y="328613"/>
                </a:moveTo>
                <a:lnTo>
                  <a:pt x="542925" y="328613"/>
                </a:lnTo>
                <a:lnTo>
                  <a:pt x="800100" y="9525"/>
                </a:lnTo>
                <a:lnTo>
                  <a:pt x="257175" y="0"/>
                </a:lnTo>
                <a:lnTo>
                  <a:pt x="0" y="32861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216" name="Text Box 1550"/>
          <p:cNvSpPr txBox="1">
            <a:spLocks noChangeArrowheads="1"/>
          </p:cNvSpPr>
          <p:nvPr/>
        </p:nvSpPr>
        <p:spPr bwMode="auto">
          <a:xfrm>
            <a:off x="4741426" y="1791107"/>
            <a:ext cx="160020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/>
                <a:ea typeface="Calibri"/>
              </a:rPr>
              <a:t>1</a:t>
            </a:r>
            <a:endParaRPr lang="cs-CZ" b="0" dirty="0">
              <a:effectLst/>
              <a:latin typeface="Times New Roman"/>
              <a:ea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 Box 1552"/>
              <p:cNvSpPr txBox="1">
                <a:spLocks noChangeArrowheads="1"/>
              </p:cNvSpPr>
              <p:nvPr/>
            </p:nvSpPr>
            <p:spPr bwMode="auto">
              <a:xfrm>
                <a:off x="4453350" y="1556792"/>
                <a:ext cx="160020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80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</m:oMath>
                  </m:oMathPara>
                </a14:m>
                <a:endParaRPr lang="cs-CZ" sz="18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17" name="Text Box 1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350" y="1556792"/>
                <a:ext cx="160020" cy="224790"/>
              </a:xfrm>
              <a:prstGeom prst="rect">
                <a:avLst/>
              </a:prstGeom>
              <a:blipFill rotWithShape="1">
                <a:blip r:embed="rId6"/>
                <a:stretch>
                  <a:fillRect l="-46154" r="-38462" b="-540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 Box 1553"/>
              <p:cNvSpPr txBox="1">
                <a:spLocks noChangeArrowheads="1"/>
              </p:cNvSpPr>
              <p:nvPr/>
            </p:nvSpPr>
            <p:spPr bwMode="auto">
              <a:xfrm>
                <a:off x="4045466" y="3503067"/>
                <a:ext cx="160020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𝑥</m:t>
                      </m:r>
                    </m:oMath>
                  </m:oMathPara>
                </a14:m>
                <a:endParaRPr lang="cs-CZ" b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18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5466" y="3503067"/>
                <a:ext cx="160020" cy="151130"/>
              </a:xfrm>
              <a:prstGeom prst="rect">
                <a:avLst/>
              </a:prstGeom>
              <a:blipFill rotWithShape="1">
                <a:blip r:embed="rId7"/>
                <a:stretch>
                  <a:fillRect l="-19231" r="-15385" b="-6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 Box 1554"/>
              <p:cNvSpPr txBox="1">
                <a:spLocks noChangeArrowheads="1"/>
              </p:cNvSpPr>
              <p:nvPr/>
            </p:nvSpPr>
            <p:spPr bwMode="auto">
              <a:xfrm>
                <a:off x="6228596" y="2687727"/>
                <a:ext cx="160020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>
                          <a:effectLst/>
                          <a:latin typeface="Cambria Math"/>
                          <a:ea typeface="Times New Roman"/>
                        </a:rPr>
                        <m:t>𝑦</m:t>
                      </m:r>
                    </m:oMath>
                  </m:oMathPara>
                </a14:m>
                <a:endParaRPr lang="cs-CZ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20" name="Text Box 1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8596" y="2687727"/>
                <a:ext cx="160020" cy="179705"/>
              </a:xfrm>
              <a:prstGeom prst="rect">
                <a:avLst/>
              </a:prstGeom>
              <a:blipFill rotWithShape="1">
                <a:blip r:embed="rId8"/>
                <a:stretch>
                  <a:fillRect l="-34615" r="-26923" b="-724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AutoShape 1190"/>
          <p:cNvCxnSpPr>
            <a:cxnSpLocks noChangeShapeType="1"/>
          </p:cNvCxnSpPr>
          <p:nvPr/>
        </p:nvCxnSpPr>
        <p:spPr bwMode="auto">
          <a:xfrm flipV="1">
            <a:off x="4715391" y="1620927"/>
            <a:ext cx="635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Přímá spojnice 221"/>
          <p:cNvCxnSpPr/>
          <p:nvPr/>
        </p:nvCxnSpPr>
        <p:spPr>
          <a:xfrm flipH="1">
            <a:off x="5522476" y="2680107"/>
            <a:ext cx="622300" cy="78549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Přímá spojnice 222"/>
          <p:cNvCxnSpPr/>
          <p:nvPr/>
        </p:nvCxnSpPr>
        <p:spPr>
          <a:xfrm>
            <a:off x="4760476" y="2985542"/>
            <a:ext cx="550545" cy="0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Přímá spojnice 223"/>
          <p:cNvCxnSpPr/>
          <p:nvPr/>
        </p:nvCxnSpPr>
        <p:spPr>
          <a:xfrm flipH="1" flipV="1">
            <a:off x="4082296" y="3463062"/>
            <a:ext cx="144272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Přímá spojnice 224"/>
          <p:cNvCxnSpPr/>
          <p:nvPr/>
        </p:nvCxnSpPr>
        <p:spPr>
          <a:xfrm flipH="1">
            <a:off x="4760476" y="2259737"/>
            <a:ext cx="134620" cy="746125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Přímá spojnice 225"/>
          <p:cNvCxnSpPr/>
          <p:nvPr/>
        </p:nvCxnSpPr>
        <p:spPr>
          <a:xfrm flipH="1">
            <a:off x="4492506" y="2982367"/>
            <a:ext cx="264795" cy="344805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Přímá spojnice 226"/>
          <p:cNvCxnSpPr/>
          <p:nvPr/>
        </p:nvCxnSpPr>
        <p:spPr>
          <a:xfrm>
            <a:off x="4484886" y="2987447"/>
            <a:ext cx="28702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AutoShape 1203"/>
          <p:cNvCxnSpPr>
            <a:cxnSpLocks noChangeShapeType="1"/>
          </p:cNvCxnSpPr>
          <p:nvPr/>
        </p:nvCxnSpPr>
        <p:spPr bwMode="auto">
          <a:xfrm>
            <a:off x="4724281" y="1788567"/>
            <a:ext cx="1439545" cy="0"/>
          </a:xfrm>
          <a:prstGeom prst="straightConnector1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9" name="Přímá spojnice 228"/>
          <p:cNvCxnSpPr/>
          <p:nvPr/>
        </p:nvCxnSpPr>
        <p:spPr>
          <a:xfrm flipH="1">
            <a:off x="5516126" y="2681377"/>
            <a:ext cx="622300" cy="785495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AutoShape 1201"/>
          <p:cNvCxnSpPr>
            <a:cxnSpLocks noChangeAspect="1" noChangeShapeType="1"/>
          </p:cNvCxnSpPr>
          <p:nvPr/>
        </p:nvCxnSpPr>
        <p:spPr bwMode="auto">
          <a:xfrm flipV="1">
            <a:off x="5311656" y="2693442"/>
            <a:ext cx="255905" cy="29591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1" name="AutoShape 1201"/>
          <p:cNvCxnSpPr>
            <a:cxnSpLocks noChangeAspect="1" noChangeShapeType="1"/>
          </p:cNvCxnSpPr>
          <p:nvPr/>
        </p:nvCxnSpPr>
        <p:spPr bwMode="auto">
          <a:xfrm flipV="1">
            <a:off x="4763651" y="2663597"/>
            <a:ext cx="245745" cy="32131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Přímá spojnice 231"/>
          <p:cNvCxnSpPr/>
          <p:nvPr/>
        </p:nvCxnSpPr>
        <p:spPr>
          <a:xfrm flipH="1">
            <a:off x="4615061" y="2386737"/>
            <a:ext cx="180975" cy="78486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Přímá spojnice 232"/>
          <p:cNvCxnSpPr/>
          <p:nvPr/>
        </p:nvCxnSpPr>
        <p:spPr>
          <a:xfrm>
            <a:off x="4573786" y="2845842"/>
            <a:ext cx="550545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AutoShape 1201"/>
          <p:cNvCxnSpPr>
            <a:cxnSpLocks noChangeAspect="1" noChangeShapeType="1"/>
          </p:cNvCxnSpPr>
          <p:nvPr/>
        </p:nvCxnSpPr>
        <p:spPr bwMode="auto">
          <a:xfrm flipV="1">
            <a:off x="4732536" y="1796187"/>
            <a:ext cx="276860" cy="31242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" name="Přímá spojnice 234"/>
          <p:cNvCxnSpPr/>
          <p:nvPr/>
        </p:nvCxnSpPr>
        <p:spPr>
          <a:xfrm flipH="1">
            <a:off x="4580136" y="2110512"/>
            <a:ext cx="134620" cy="746125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Volný tvar 235"/>
          <p:cNvSpPr/>
          <p:nvPr/>
        </p:nvSpPr>
        <p:spPr>
          <a:xfrm>
            <a:off x="4332486" y="2112417"/>
            <a:ext cx="556895" cy="1068705"/>
          </a:xfrm>
          <a:custGeom>
            <a:avLst/>
            <a:gdLst>
              <a:gd name="connsiteX0" fmla="*/ 558800 w 558800"/>
              <a:gd name="connsiteY0" fmla="*/ 1069975 h 1069975"/>
              <a:gd name="connsiteX1" fmla="*/ 0 w 558800"/>
              <a:gd name="connsiteY1" fmla="*/ 1069975 h 1069975"/>
              <a:gd name="connsiteX2" fmla="*/ 409575 w 558800"/>
              <a:gd name="connsiteY2" fmla="*/ 0 h 1069975"/>
              <a:gd name="connsiteX3" fmla="*/ 558800 w 558800"/>
              <a:gd name="connsiteY3" fmla="*/ 1069975 h 106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800" h="1069975">
                <a:moveTo>
                  <a:pt x="558800" y="1069975"/>
                </a:moveTo>
                <a:lnTo>
                  <a:pt x="0" y="1069975"/>
                </a:lnTo>
                <a:lnTo>
                  <a:pt x="409575" y="0"/>
                </a:lnTo>
                <a:lnTo>
                  <a:pt x="558800" y="1069975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46000"/>
            </a:schemeClr>
          </a:solidFill>
          <a:ln w="19050">
            <a:solidFill>
              <a:srgbClr val="C3D69B">
                <a:alpha val="4588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Times New Roman"/>
              </a:rPr>
              <a:t> </a:t>
            </a:r>
          </a:p>
        </p:txBody>
      </p:sp>
      <p:cxnSp>
        <p:nvCxnSpPr>
          <p:cNvPr id="237" name="Přímá spojnice 236"/>
          <p:cNvCxnSpPr/>
          <p:nvPr/>
        </p:nvCxnSpPr>
        <p:spPr>
          <a:xfrm flipH="1">
            <a:off x="4322326" y="2830602"/>
            <a:ext cx="276860" cy="344805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 Box 1556"/>
              <p:cNvSpPr txBox="1">
                <a:spLocks noChangeArrowheads="1"/>
              </p:cNvSpPr>
              <p:nvPr/>
            </p:nvSpPr>
            <p:spPr bwMode="auto">
              <a:xfrm>
                <a:off x="7032506" y="2450872"/>
                <a:ext cx="393065" cy="545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𝐴</m:t>
                          </m:r>
                        </m:e>
                        <m:sub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>
                  <a:effectLst/>
                  <a:latin typeface="Times New Roman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𝐴</m:t>
                          </m:r>
                        </m:e>
                        <m:sub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>
                  <a:effectLst/>
                  <a:latin typeface="Times New Roman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𝐴</m:t>
                          </m:r>
                        </m:e>
                        <m:sub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cs-CZ">
                  <a:effectLst/>
                  <a:latin typeface="Times New Roman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cs-CZ">
                    <a:effectLst/>
                    <a:latin typeface="Times New Roman"/>
                    <a:ea typeface="Times New Roman"/>
                  </a:rPr>
                  <a:t> 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cs-CZ">
                    <a:effectLst/>
                    <a:latin typeface="Times New Roman"/>
                    <a:ea typeface="Calibri"/>
                  </a:rPr>
                  <a:t> </a:t>
                </a:r>
                <a:endParaRPr lang="cs-CZ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38" name="Text Box 1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2506" y="2450872"/>
                <a:ext cx="393065" cy="545465"/>
              </a:xfrm>
              <a:prstGeom prst="rect">
                <a:avLst/>
              </a:prstGeom>
              <a:blipFill rotWithShape="1">
                <a:blip r:embed="rId9"/>
                <a:stretch>
                  <a:fillRect b="-4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 Box 1556"/>
              <p:cNvSpPr txBox="1">
                <a:spLocks noChangeArrowheads="1"/>
              </p:cNvSpPr>
              <p:nvPr/>
            </p:nvSpPr>
            <p:spPr bwMode="auto">
              <a:xfrm>
                <a:off x="7657981" y="2448332"/>
                <a:ext cx="393065" cy="361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𝐵</m:t>
                          </m:r>
                        </m:e>
                        <m:sub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>
                  <a:effectLst/>
                  <a:latin typeface="Times New Roman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𝐵</m:t>
                          </m:r>
                        </m:e>
                        <m:sub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>
                  <a:effectLst/>
                  <a:latin typeface="Times New Roman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cs-CZ">
                    <a:effectLst/>
                    <a:latin typeface="Times New Roman"/>
                    <a:ea typeface="Calibri"/>
                  </a:rPr>
                  <a:t> </a:t>
                </a:r>
                <a:endParaRPr lang="cs-CZ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39" name="Text Box 1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7981" y="2448332"/>
                <a:ext cx="393065" cy="361950"/>
              </a:xfrm>
              <a:prstGeom prst="rect">
                <a:avLst/>
              </a:prstGeom>
              <a:blipFill rotWithShape="1">
                <a:blip r:embed="rId10"/>
                <a:stretch>
                  <a:fillRect b="-457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Kosoúhelník 239"/>
          <p:cNvSpPr/>
          <p:nvPr/>
        </p:nvSpPr>
        <p:spPr>
          <a:xfrm>
            <a:off x="4394716" y="3171597"/>
            <a:ext cx="763905" cy="266700"/>
          </a:xfrm>
          <a:prstGeom prst="parallelogram">
            <a:avLst>
              <a:gd name="adj" fmla="val 844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/>
          </a:p>
        </p:txBody>
      </p:sp>
      <p:cxnSp>
        <p:nvCxnSpPr>
          <p:cNvPr id="241" name="Přímá spojnice 240"/>
          <p:cNvCxnSpPr/>
          <p:nvPr/>
        </p:nvCxnSpPr>
        <p:spPr>
          <a:xfrm>
            <a:off x="4618236" y="3179217"/>
            <a:ext cx="550545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Přímá spojnice 241"/>
          <p:cNvCxnSpPr/>
          <p:nvPr/>
        </p:nvCxnSpPr>
        <p:spPr>
          <a:xfrm>
            <a:off x="4325501" y="3171597"/>
            <a:ext cx="28702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Přímá spojnice 242"/>
          <p:cNvCxnSpPr/>
          <p:nvPr/>
        </p:nvCxnSpPr>
        <p:spPr>
          <a:xfrm flipH="1">
            <a:off x="4391541" y="3175407"/>
            <a:ext cx="219710" cy="281305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AutoShape 1201"/>
          <p:cNvCxnSpPr>
            <a:cxnSpLocks noChangeAspect="1" noChangeShapeType="1"/>
          </p:cNvCxnSpPr>
          <p:nvPr/>
        </p:nvCxnSpPr>
        <p:spPr bwMode="auto">
          <a:xfrm flipV="1">
            <a:off x="5152906" y="2702967"/>
            <a:ext cx="93345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" name="Volný tvar 244"/>
          <p:cNvSpPr/>
          <p:nvPr/>
        </p:nvSpPr>
        <p:spPr>
          <a:xfrm>
            <a:off x="4744601" y="2094637"/>
            <a:ext cx="407670" cy="1071880"/>
          </a:xfrm>
          <a:custGeom>
            <a:avLst/>
            <a:gdLst>
              <a:gd name="connsiteX0" fmla="*/ 146050 w 409575"/>
              <a:gd name="connsiteY0" fmla="*/ 1073150 h 1073150"/>
              <a:gd name="connsiteX1" fmla="*/ 409575 w 409575"/>
              <a:gd name="connsiteY1" fmla="*/ 742950 h 1073150"/>
              <a:gd name="connsiteX2" fmla="*/ 0 w 409575"/>
              <a:gd name="connsiteY2" fmla="*/ 0 h 1073150"/>
              <a:gd name="connsiteX3" fmla="*/ 146050 w 409575"/>
              <a:gd name="connsiteY3" fmla="*/ 1073150 h 10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" h="1073150">
                <a:moveTo>
                  <a:pt x="146050" y="1073150"/>
                </a:moveTo>
                <a:lnTo>
                  <a:pt x="409575" y="742950"/>
                </a:lnTo>
                <a:lnTo>
                  <a:pt x="0" y="0"/>
                </a:lnTo>
                <a:lnTo>
                  <a:pt x="146050" y="107315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46000"/>
            </a:schemeClr>
          </a:solidFill>
          <a:ln w="19050">
            <a:solidFill>
              <a:srgbClr val="C3D69B">
                <a:alpha val="4588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246" name="Volný tvar 245"/>
          <p:cNvSpPr/>
          <p:nvPr/>
        </p:nvSpPr>
        <p:spPr>
          <a:xfrm>
            <a:off x="4903351" y="2254657"/>
            <a:ext cx="407670" cy="1071880"/>
          </a:xfrm>
          <a:custGeom>
            <a:avLst/>
            <a:gdLst>
              <a:gd name="connsiteX0" fmla="*/ 146050 w 409575"/>
              <a:gd name="connsiteY0" fmla="*/ 1073150 h 1073150"/>
              <a:gd name="connsiteX1" fmla="*/ 409575 w 409575"/>
              <a:gd name="connsiteY1" fmla="*/ 742950 h 1073150"/>
              <a:gd name="connsiteX2" fmla="*/ 0 w 409575"/>
              <a:gd name="connsiteY2" fmla="*/ 0 h 1073150"/>
              <a:gd name="connsiteX3" fmla="*/ 146050 w 409575"/>
              <a:gd name="connsiteY3" fmla="*/ 1073150 h 10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" h="1073150">
                <a:moveTo>
                  <a:pt x="146050" y="1073150"/>
                </a:moveTo>
                <a:lnTo>
                  <a:pt x="409575" y="742950"/>
                </a:lnTo>
                <a:lnTo>
                  <a:pt x="0" y="0"/>
                </a:lnTo>
                <a:lnTo>
                  <a:pt x="146050" y="1073150"/>
                </a:lnTo>
                <a:close/>
              </a:path>
            </a:pathLst>
          </a:custGeom>
          <a:solidFill>
            <a:srgbClr val="00B050">
              <a:alpha val="46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Times New Roman"/>
              </a:rPr>
              <a:t> </a:t>
            </a:r>
          </a:p>
        </p:txBody>
      </p:sp>
      <p:cxnSp>
        <p:nvCxnSpPr>
          <p:cNvPr id="247" name="Přímá spojnice 246"/>
          <p:cNvCxnSpPr/>
          <p:nvPr/>
        </p:nvCxnSpPr>
        <p:spPr>
          <a:xfrm flipH="1">
            <a:off x="4388366" y="2412137"/>
            <a:ext cx="407670" cy="1039495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Přímá spojnice 247"/>
          <p:cNvCxnSpPr/>
          <p:nvPr/>
        </p:nvCxnSpPr>
        <p:spPr>
          <a:xfrm>
            <a:off x="4388366" y="3455442"/>
            <a:ext cx="554990" cy="127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Přímá spojnice 248"/>
          <p:cNvCxnSpPr/>
          <p:nvPr/>
        </p:nvCxnSpPr>
        <p:spPr>
          <a:xfrm flipV="1">
            <a:off x="5163066" y="2995067"/>
            <a:ext cx="149225" cy="1797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Přímá spojnice 249"/>
          <p:cNvCxnSpPr/>
          <p:nvPr/>
        </p:nvCxnSpPr>
        <p:spPr>
          <a:xfrm flipH="1" flipV="1">
            <a:off x="4903351" y="2254657"/>
            <a:ext cx="407670" cy="73088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Volný tvar 250"/>
          <p:cNvSpPr/>
          <p:nvPr/>
        </p:nvSpPr>
        <p:spPr>
          <a:xfrm>
            <a:off x="4487426" y="2259737"/>
            <a:ext cx="556895" cy="1068705"/>
          </a:xfrm>
          <a:custGeom>
            <a:avLst/>
            <a:gdLst>
              <a:gd name="connsiteX0" fmla="*/ 558800 w 558800"/>
              <a:gd name="connsiteY0" fmla="*/ 1069975 h 1069975"/>
              <a:gd name="connsiteX1" fmla="*/ 0 w 558800"/>
              <a:gd name="connsiteY1" fmla="*/ 1069975 h 1069975"/>
              <a:gd name="connsiteX2" fmla="*/ 409575 w 558800"/>
              <a:gd name="connsiteY2" fmla="*/ 0 h 1069975"/>
              <a:gd name="connsiteX3" fmla="*/ 558800 w 558800"/>
              <a:gd name="connsiteY3" fmla="*/ 1069975 h 106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800" h="1069975">
                <a:moveTo>
                  <a:pt x="558800" y="1069975"/>
                </a:moveTo>
                <a:lnTo>
                  <a:pt x="0" y="1069975"/>
                </a:lnTo>
                <a:lnTo>
                  <a:pt x="409575" y="0"/>
                </a:lnTo>
                <a:lnTo>
                  <a:pt x="558800" y="1069975"/>
                </a:lnTo>
                <a:close/>
              </a:path>
            </a:pathLst>
          </a:custGeom>
          <a:solidFill>
            <a:srgbClr val="00B050">
              <a:alpha val="46000"/>
            </a:srgbClr>
          </a:solidFill>
          <a:ln w="19050">
            <a:solidFill>
              <a:srgbClr val="00B050">
                <a:alpha val="4588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252" name="Volný tvar 251"/>
          <p:cNvSpPr/>
          <p:nvPr/>
        </p:nvSpPr>
        <p:spPr>
          <a:xfrm>
            <a:off x="4803656" y="2402612"/>
            <a:ext cx="358140" cy="1054100"/>
          </a:xfrm>
          <a:custGeom>
            <a:avLst/>
            <a:gdLst>
              <a:gd name="connsiteX0" fmla="*/ 139700 w 358775"/>
              <a:gd name="connsiteY0" fmla="*/ 1054100 h 1054100"/>
              <a:gd name="connsiteX1" fmla="*/ 358775 w 358775"/>
              <a:gd name="connsiteY1" fmla="*/ 774700 h 1054100"/>
              <a:gd name="connsiteX2" fmla="*/ 0 w 358775"/>
              <a:gd name="connsiteY2" fmla="*/ 0 h 1054100"/>
              <a:gd name="connsiteX3" fmla="*/ 139700 w 358775"/>
              <a:gd name="connsiteY3" fmla="*/ 10541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775" h="1054100">
                <a:moveTo>
                  <a:pt x="139700" y="1054100"/>
                </a:moveTo>
                <a:lnTo>
                  <a:pt x="358775" y="774700"/>
                </a:lnTo>
                <a:lnTo>
                  <a:pt x="0" y="0"/>
                </a:lnTo>
                <a:lnTo>
                  <a:pt x="139700" y="1054100"/>
                </a:lnTo>
                <a:close/>
              </a:path>
            </a:pathLst>
          </a:custGeom>
          <a:solidFill>
            <a:schemeClr val="accent3">
              <a:lumMod val="50000"/>
              <a:alpha val="46000"/>
            </a:schemeClr>
          </a:solidFill>
          <a:ln>
            <a:solidFill>
              <a:srgbClr val="4F6228">
                <a:alpha val="4588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/>
          </a:p>
        </p:txBody>
      </p:sp>
      <p:cxnSp>
        <p:nvCxnSpPr>
          <p:cNvPr id="253" name="Přímá spojnice 252"/>
          <p:cNvCxnSpPr/>
          <p:nvPr/>
        </p:nvCxnSpPr>
        <p:spPr>
          <a:xfrm>
            <a:off x="4896366" y="2259737"/>
            <a:ext cx="74930" cy="52006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Přímá spojnice 253"/>
          <p:cNvCxnSpPr/>
          <p:nvPr/>
        </p:nvCxnSpPr>
        <p:spPr>
          <a:xfrm flipV="1">
            <a:off x="4943356" y="3179217"/>
            <a:ext cx="215265" cy="276860"/>
          </a:xfrm>
          <a:prstGeom prst="line">
            <a:avLst/>
          </a:prstGeom>
          <a:ln w="19050">
            <a:solidFill>
              <a:srgbClr val="4F62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Přímá spojnice 254"/>
          <p:cNvCxnSpPr/>
          <p:nvPr/>
        </p:nvCxnSpPr>
        <p:spPr>
          <a:xfrm flipV="1">
            <a:off x="4333121" y="2112417"/>
            <a:ext cx="407035" cy="1061085"/>
          </a:xfrm>
          <a:prstGeom prst="line">
            <a:avLst/>
          </a:prstGeom>
          <a:ln w="19050">
            <a:solidFill>
              <a:srgbClr val="C3D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Přímá spojnice 255"/>
          <p:cNvCxnSpPr/>
          <p:nvPr/>
        </p:nvCxnSpPr>
        <p:spPr>
          <a:xfrm>
            <a:off x="4735076" y="2109242"/>
            <a:ext cx="35560" cy="323850"/>
          </a:xfrm>
          <a:prstGeom prst="line">
            <a:avLst/>
          </a:prstGeom>
          <a:ln w="12700">
            <a:solidFill>
              <a:srgbClr val="C3D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Přímá spojnice 256"/>
          <p:cNvCxnSpPr/>
          <p:nvPr/>
        </p:nvCxnSpPr>
        <p:spPr>
          <a:xfrm>
            <a:off x="4740791" y="2112417"/>
            <a:ext cx="131445" cy="194310"/>
          </a:xfrm>
          <a:prstGeom prst="line">
            <a:avLst/>
          </a:prstGeom>
          <a:ln w="19050">
            <a:solidFill>
              <a:srgbClr val="C3D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Přímá spojnice 257"/>
          <p:cNvCxnSpPr/>
          <p:nvPr/>
        </p:nvCxnSpPr>
        <p:spPr>
          <a:xfrm flipH="1">
            <a:off x="4835406" y="2259737"/>
            <a:ext cx="60325" cy="17335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Přímá spojnice 258"/>
          <p:cNvCxnSpPr/>
          <p:nvPr/>
        </p:nvCxnSpPr>
        <p:spPr>
          <a:xfrm>
            <a:off x="4803656" y="2414677"/>
            <a:ext cx="174625" cy="36830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Přímá spojnice 259"/>
          <p:cNvCxnSpPr/>
          <p:nvPr/>
        </p:nvCxnSpPr>
        <p:spPr>
          <a:xfrm flipH="1" flipV="1">
            <a:off x="4803656" y="2402612"/>
            <a:ext cx="146050" cy="105664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Přímá spojnice 261"/>
          <p:cNvCxnSpPr/>
          <p:nvPr/>
        </p:nvCxnSpPr>
        <p:spPr>
          <a:xfrm>
            <a:off x="4208661" y="3322727"/>
            <a:ext cx="28702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Přímá spojnice 262"/>
          <p:cNvCxnSpPr/>
          <p:nvPr/>
        </p:nvCxnSpPr>
        <p:spPr>
          <a:xfrm>
            <a:off x="4327406" y="3174137"/>
            <a:ext cx="163195" cy="0"/>
          </a:xfrm>
          <a:prstGeom prst="line">
            <a:avLst/>
          </a:prstGeom>
          <a:ln w="19050">
            <a:solidFill>
              <a:srgbClr val="C3D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 Box 1556"/>
          <p:cNvSpPr txBox="1">
            <a:spLocks noChangeArrowheads="1"/>
          </p:cNvSpPr>
          <p:nvPr/>
        </p:nvSpPr>
        <p:spPr bwMode="auto">
          <a:xfrm>
            <a:off x="6768345" y="2171198"/>
            <a:ext cx="865187" cy="17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cs-CZ" b="1" dirty="0">
                <a:effectLst/>
                <a:latin typeface="+mn-lt"/>
                <a:ea typeface="Calibri"/>
              </a:rPr>
              <a:t>Legenda</a:t>
            </a:r>
            <a:endParaRPr lang="cs-CZ" dirty="0">
              <a:effectLst/>
              <a:latin typeface="+mn-lt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cs-CZ" sz="1200" dirty="0">
                <a:effectLst/>
                <a:latin typeface="Times New Roman"/>
                <a:ea typeface="Calibri"/>
              </a:rPr>
              <a:t> </a:t>
            </a:r>
            <a:endParaRPr lang="cs-CZ" sz="1200" dirty="0">
              <a:effectLst/>
              <a:latin typeface="Times New Roman"/>
              <a:ea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 Box 1556"/>
              <p:cNvSpPr txBox="1">
                <a:spLocks noChangeArrowheads="1"/>
              </p:cNvSpPr>
              <p:nvPr/>
            </p:nvSpPr>
            <p:spPr bwMode="auto">
              <a:xfrm>
                <a:off x="8308757" y="2435632"/>
                <a:ext cx="3930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dirty="0">
                  <a:effectLst/>
                  <a:latin typeface="Times New Roman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 dirty="0">
                  <a:effectLst/>
                  <a:latin typeface="Times New Roman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cs-CZ" dirty="0">
                  <a:effectLst/>
                  <a:latin typeface="Times New Roman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cs-CZ" dirty="0">
                    <a:effectLst/>
                    <a:latin typeface="Times New Roman"/>
                    <a:ea typeface="Times New Roman"/>
                  </a:rPr>
                  <a:t> 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cs-CZ" dirty="0">
                    <a:effectLst/>
                    <a:latin typeface="Times New Roman"/>
                    <a:ea typeface="Calibri"/>
                  </a:rPr>
                  <a:t> </a:t>
                </a:r>
                <a:endParaRPr lang="cs-CZ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65" name="Text Box 1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08757" y="2435632"/>
                <a:ext cx="393065" cy="584200"/>
              </a:xfrm>
              <a:prstGeom prst="rect">
                <a:avLst/>
              </a:prstGeom>
              <a:blipFill rotWithShape="1">
                <a:blip r:embed="rId11"/>
                <a:stretch>
                  <a:fillRect b="-3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Přímá spojnice 265"/>
          <p:cNvCxnSpPr/>
          <p:nvPr/>
        </p:nvCxnSpPr>
        <p:spPr>
          <a:xfrm>
            <a:off x="6912491" y="2584194"/>
            <a:ext cx="179705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Přímá spojnice 266"/>
          <p:cNvCxnSpPr/>
          <p:nvPr/>
        </p:nvCxnSpPr>
        <p:spPr>
          <a:xfrm>
            <a:off x="6912491" y="2819270"/>
            <a:ext cx="17970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Přímá spojnice 267"/>
          <p:cNvCxnSpPr/>
          <p:nvPr/>
        </p:nvCxnSpPr>
        <p:spPr>
          <a:xfrm>
            <a:off x="6912491" y="3063872"/>
            <a:ext cx="179705" cy="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Přímá spojnice 268"/>
          <p:cNvCxnSpPr/>
          <p:nvPr/>
        </p:nvCxnSpPr>
        <p:spPr>
          <a:xfrm>
            <a:off x="8150741" y="2553112"/>
            <a:ext cx="179705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Přímá spojnice 269"/>
          <p:cNvCxnSpPr/>
          <p:nvPr/>
        </p:nvCxnSpPr>
        <p:spPr>
          <a:xfrm>
            <a:off x="8150741" y="2809744"/>
            <a:ext cx="17970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Přímá spojnice 270"/>
          <p:cNvCxnSpPr/>
          <p:nvPr/>
        </p:nvCxnSpPr>
        <p:spPr>
          <a:xfrm>
            <a:off x="8150741" y="3049583"/>
            <a:ext cx="179705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Přímá spojnice 271"/>
          <p:cNvCxnSpPr/>
          <p:nvPr/>
        </p:nvCxnSpPr>
        <p:spPr>
          <a:xfrm>
            <a:off x="7543681" y="2564579"/>
            <a:ext cx="17970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Přímá spojnice 272"/>
          <p:cNvCxnSpPr/>
          <p:nvPr/>
        </p:nvCxnSpPr>
        <p:spPr>
          <a:xfrm>
            <a:off x="7543681" y="2819270"/>
            <a:ext cx="17970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bdélník 273"/>
          <p:cNvSpPr/>
          <p:nvPr/>
        </p:nvSpPr>
        <p:spPr>
          <a:xfrm>
            <a:off x="6713100" y="2110733"/>
            <a:ext cx="2060729" cy="11942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/>
          </a:p>
        </p:txBody>
      </p:sp>
      <p:cxnSp>
        <p:nvCxnSpPr>
          <p:cNvPr id="275" name="Přímá spojnice 274"/>
          <p:cNvCxnSpPr/>
          <p:nvPr/>
        </p:nvCxnSpPr>
        <p:spPr>
          <a:xfrm flipH="1" flipV="1">
            <a:off x="4341376" y="2254657"/>
            <a:ext cx="125095" cy="7321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Přímá spojnice 275"/>
          <p:cNvCxnSpPr/>
          <p:nvPr/>
        </p:nvCxnSpPr>
        <p:spPr>
          <a:xfrm flipV="1">
            <a:off x="4322326" y="2114957"/>
            <a:ext cx="123190" cy="106426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Přímá spojnice 276"/>
          <p:cNvCxnSpPr/>
          <p:nvPr/>
        </p:nvCxnSpPr>
        <p:spPr>
          <a:xfrm flipH="1" flipV="1">
            <a:off x="4446786" y="2110512"/>
            <a:ext cx="133350" cy="739775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Přímá spojnice 277"/>
          <p:cNvCxnSpPr>
            <a:cxnSpLocks noChangeAspect="1"/>
          </p:cNvCxnSpPr>
          <p:nvPr/>
        </p:nvCxnSpPr>
        <p:spPr>
          <a:xfrm flipV="1">
            <a:off x="4317881" y="2668677"/>
            <a:ext cx="395605" cy="514985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Přímá spojnice 278"/>
          <p:cNvCxnSpPr/>
          <p:nvPr/>
        </p:nvCxnSpPr>
        <p:spPr>
          <a:xfrm flipH="1">
            <a:off x="4082296" y="3315107"/>
            <a:ext cx="116840" cy="1435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Přímá spojnice 279"/>
          <p:cNvCxnSpPr/>
          <p:nvPr/>
        </p:nvCxnSpPr>
        <p:spPr>
          <a:xfrm flipH="1">
            <a:off x="4205486" y="3169692"/>
            <a:ext cx="113030" cy="139065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Přímá spojnice 280"/>
          <p:cNvCxnSpPr/>
          <p:nvPr/>
        </p:nvCxnSpPr>
        <p:spPr>
          <a:xfrm flipV="1">
            <a:off x="4202946" y="2251482"/>
            <a:ext cx="134620" cy="10680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Přímá spojnice 281"/>
          <p:cNvCxnSpPr/>
          <p:nvPr/>
        </p:nvCxnSpPr>
        <p:spPr>
          <a:xfrm flipH="1" flipV="1">
            <a:off x="4206121" y="2412137"/>
            <a:ext cx="116840" cy="77216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Přímá spojnice 282"/>
          <p:cNvCxnSpPr/>
          <p:nvPr/>
        </p:nvCxnSpPr>
        <p:spPr>
          <a:xfrm flipV="1">
            <a:off x="4079121" y="2408962"/>
            <a:ext cx="126365" cy="1049655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Volný tvar 283"/>
          <p:cNvSpPr/>
          <p:nvPr/>
        </p:nvSpPr>
        <p:spPr>
          <a:xfrm>
            <a:off x="4388366" y="2412137"/>
            <a:ext cx="556895" cy="1043305"/>
          </a:xfrm>
          <a:custGeom>
            <a:avLst/>
            <a:gdLst>
              <a:gd name="connsiteX0" fmla="*/ 558800 w 558800"/>
              <a:gd name="connsiteY0" fmla="*/ 1069975 h 1069975"/>
              <a:gd name="connsiteX1" fmla="*/ 0 w 558800"/>
              <a:gd name="connsiteY1" fmla="*/ 1069975 h 1069975"/>
              <a:gd name="connsiteX2" fmla="*/ 409575 w 558800"/>
              <a:gd name="connsiteY2" fmla="*/ 0 h 1069975"/>
              <a:gd name="connsiteX3" fmla="*/ 558800 w 558800"/>
              <a:gd name="connsiteY3" fmla="*/ 1069975 h 106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800" h="1069975">
                <a:moveTo>
                  <a:pt x="558800" y="1069975"/>
                </a:moveTo>
                <a:lnTo>
                  <a:pt x="0" y="1069975"/>
                </a:lnTo>
                <a:lnTo>
                  <a:pt x="409575" y="0"/>
                </a:lnTo>
                <a:lnTo>
                  <a:pt x="558800" y="1069975"/>
                </a:lnTo>
                <a:close/>
              </a:path>
            </a:pathLst>
          </a:custGeom>
          <a:solidFill>
            <a:schemeClr val="accent3">
              <a:lumMod val="50000"/>
              <a:alpha val="4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Times New Roman"/>
              </a:rPr>
              <a:t> </a:t>
            </a:r>
          </a:p>
        </p:txBody>
      </p:sp>
      <p:cxnSp>
        <p:nvCxnSpPr>
          <p:cNvPr id="285" name="Přímá spojnice 284"/>
          <p:cNvCxnSpPr/>
          <p:nvPr/>
        </p:nvCxnSpPr>
        <p:spPr>
          <a:xfrm>
            <a:off x="5239901" y="2678837"/>
            <a:ext cx="32131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Přímá spojnice 285"/>
          <p:cNvCxnSpPr/>
          <p:nvPr/>
        </p:nvCxnSpPr>
        <p:spPr>
          <a:xfrm flipV="1">
            <a:off x="5561846" y="2678202"/>
            <a:ext cx="57594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Přímá spojnice 286"/>
          <p:cNvCxnSpPr/>
          <p:nvPr/>
        </p:nvCxnSpPr>
        <p:spPr>
          <a:xfrm flipH="1" flipV="1">
            <a:off x="5283716" y="1796187"/>
            <a:ext cx="283845" cy="8896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Přímá spojnice 287"/>
          <p:cNvCxnSpPr/>
          <p:nvPr/>
        </p:nvCxnSpPr>
        <p:spPr>
          <a:xfrm flipH="1">
            <a:off x="4195961" y="2408962"/>
            <a:ext cx="61150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Přímá spojnice 288"/>
          <p:cNvCxnSpPr/>
          <p:nvPr/>
        </p:nvCxnSpPr>
        <p:spPr>
          <a:xfrm flipH="1">
            <a:off x="4331851" y="2254657"/>
            <a:ext cx="57023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Přímá spojnice 289"/>
          <p:cNvCxnSpPr/>
          <p:nvPr/>
        </p:nvCxnSpPr>
        <p:spPr>
          <a:xfrm flipH="1">
            <a:off x="4446786" y="2108607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AutoShape 1201"/>
          <p:cNvCxnSpPr>
            <a:cxnSpLocks noChangeAspect="1" noChangeShapeType="1"/>
          </p:cNvCxnSpPr>
          <p:nvPr/>
        </p:nvCxnSpPr>
        <p:spPr bwMode="auto">
          <a:xfrm flipV="1">
            <a:off x="4796671" y="1787932"/>
            <a:ext cx="486410" cy="62357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2" name="Text Box 1551"/>
          <p:cNvSpPr txBox="1">
            <a:spLocks noChangeArrowheads="1"/>
          </p:cNvSpPr>
          <p:nvPr/>
        </p:nvSpPr>
        <p:spPr bwMode="auto">
          <a:xfrm>
            <a:off x="4591566" y="2838857"/>
            <a:ext cx="160020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/>
                <a:ea typeface="Calibri"/>
              </a:rPr>
              <a:t>1</a:t>
            </a:r>
            <a:endParaRPr lang="cs-CZ" b="0">
              <a:effectLst/>
              <a:latin typeface="Times New Roman"/>
              <a:ea typeface="Times New Roman"/>
            </a:endParaRPr>
          </a:p>
        </p:txBody>
      </p:sp>
      <p:cxnSp>
        <p:nvCxnSpPr>
          <p:cNvPr id="295" name="Přímá spojnice 294"/>
          <p:cNvCxnSpPr/>
          <p:nvPr/>
        </p:nvCxnSpPr>
        <p:spPr>
          <a:xfrm flipH="1" flipV="1">
            <a:off x="4069596" y="3464332"/>
            <a:ext cx="1454150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Přímá spojnice 295"/>
          <p:cNvCxnSpPr/>
          <p:nvPr/>
        </p:nvCxnSpPr>
        <p:spPr>
          <a:xfrm>
            <a:off x="4088011" y="3451632"/>
            <a:ext cx="28702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AutoShape 1201"/>
          <p:cNvCxnSpPr>
            <a:cxnSpLocks noChangeAspect="1" noChangeShapeType="1"/>
          </p:cNvCxnSpPr>
          <p:nvPr/>
        </p:nvCxnSpPr>
        <p:spPr bwMode="auto">
          <a:xfrm flipV="1">
            <a:off x="4106426" y="1788567"/>
            <a:ext cx="611505" cy="751205"/>
          </a:xfrm>
          <a:prstGeom prst="straightConnector1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9" name="Text Box 1551"/>
          <p:cNvSpPr txBox="1">
            <a:spLocks noChangeArrowheads="1"/>
          </p:cNvSpPr>
          <p:nvPr/>
        </p:nvSpPr>
        <p:spPr bwMode="auto">
          <a:xfrm>
            <a:off x="4196596" y="3315107"/>
            <a:ext cx="160020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/>
                <a:ea typeface="Calibri"/>
              </a:rPr>
              <a:t>4</a:t>
            </a:r>
            <a:endParaRPr lang="cs-CZ" b="0" dirty="0">
              <a:effectLst/>
              <a:latin typeface="Times New Roman"/>
              <a:ea typeface="Times New Roman"/>
            </a:endParaRPr>
          </a:p>
        </p:txBody>
      </p:sp>
      <p:sp>
        <p:nvSpPr>
          <p:cNvPr id="261" name="Text Box 1551"/>
          <p:cNvSpPr txBox="1">
            <a:spLocks noChangeArrowheads="1"/>
          </p:cNvSpPr>
          <p:nvPr/>
        </p:nvSpPr>
        <p:spPr bwMode="auto">
          <a:xfrm>
            <a:off x="4331851" y="3155087"/>
            <a:ext cx="160020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/>
                <a:ea typeface="Calibri"/>
              </a:rPr>
              <a:t>3</a:t>
            </a:r>
            <a:endParaRPr lang="cs-CZ" b="0" dirty="0">
              <a:effectLst/>
              <a:latin typeface="Times New Roman"/>
              <a:ea typeface="Times New Roman"/>
            </a:endParaRPr>
          </a:p>
        </p:txBody>
      </p:sp>
      <p:sp>
        <p:nvSpPr>
          <p:cNvPr id="294" name="Text Box 1551"/>
          <p:cNvSpPr txBox="1">
            <a:spLocks noChangeArrowheads="1"/>
          </p:cNvSpPr>
          <p:nvPr/>
        </p:nvSpPr>
        <p:spPr bwMode="auto">
          <a:xfrm>
            <a:off x="4457581" y="3002052"/>
            <a:ext cx="160020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/>
                <a:ea typeface="Calibri"/>
              </a:rPr>
              <a:t>2</a:t>
            </a:r>
            <a:endParaRPr lang="cs-CZ" b="0" dirty="0">
              <a:effectLst/>
              <a:latin typeface="Times New Roman"/>
              <a:ea typeface="Times New Roman"/>
            </a:endParaRPr>
          </a:p>
        </p:txBody>
      </p:sp>
      <p:sp>
        <p:nvSpPr>
          <p:cNvPr id="293" name="Text Box 1551"/>
          <p:cNvSpPr txBox="1">
            <a:spLocks noChangeArrowheads="1"/>
          </p:cNvSpPr>
          <p:nvPr/>
        </p:nvSpPr>
        <p:spPr bwMode="auto">
          <a:xfrm>
            <a:off x="4705866" y="2688362"/>
            <a:ext cx="1473200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/>
                <a:ea typeface="Calibri"/>
              </a:rPr>
              <a:t>0	1	2	3	4	5</a:t>
            </a:r>
            <a:endParaRPr lang="cs-CZ" b="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826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6" grpId="0" animBg="1"/>
      <p:bldP spid="88" grpId="0" animBg="1"/>
      <p:bldP spid="176" grpId="0"/>
      <p:bldP spid="210" grpId="0" animBg="1"/>
      <p:bldP spid="212" grpId="0" animBg="1"/>
      <p:bldP spid="213" grpId="0" animBg="1"/>
      <p:bldP spid="214" grpId="0" animBg="1"/>
      <p:bldP spid="215" grpId="0" animBg="1"/>
      <p:bldP spid="216" grpId="0"/>
      <p:bldP spid="217" grpId="0"/>
      <p:bldP spid="218" grpId="0"/>
      <p:bldP spid="220" grpId="0"/>
      <p:bldP spid="236" grpId="0" animBg="1"/>
      <p:bldP spid="238" grpId="0"/>
      <p:bldP spid="239" grpId="0"/>
      <p:bldP spid="240" grpId="0" animBg="1"/>
      <p:bldP spid="245" grpId="0" animBg="1"/>
      <p:bldP spid="246" grpId="0" animBg="1"/>
      <p:bldP spid="251" grpId="0" animBg="1"/>
      <p:bldP spid="252" grpId="0" animBg="1"/>
      <p:bldP spid="264" grpId="0"/>
      <p:bldP spid="265" grpId="0"/>
      <p:bldP spid="274" grpId="0" animBg="1"/>
      <p:bldP spid="284" grpId="0" animBg="1"/>
      <p:bldP spid="292" grpId="0"/>
      <p:bldP spid="219" grpId="0"/>
      <p:bldP spid="261" grpId="0"/>
      <p:bldP spid="294" grpId="0"/>
      <p:bldP spid="29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652644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Individuální způsob ohodnocení souboru pravidel</a:t>
            </a:r>
          </a:p>
        </p:txBody>
      </p:sp>
      <p:sp>
        <p:nvSpPr>
          <p:cNvPr id="81" name="Zaoblený obdélník 80"/>
          <p:cNvSpPr/>
          <p:nvPr/>
        </p:nvSpPr>
        <p:spPr bwMode="auto">
          <a:xfrm>
            <a:off x="259688" y="1254130"/>
            <a:ext cx="8712968" cy="5220000"/>
          </a:xfrm>
          <a:prstGeom prst="roundRect">
            <a:avLst>
              <a:gd name="adj" fmla="val 5392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2" name="Obdélník 2"/>
          <p:cNvSpPr>
            <a:spLocks noChangeArrowheads="1"/>
          </p:cNvSpPr>
          <p:nvPr/>
        </p:nvSpPr>
        <p:spPr bwMode="auto">
          <a:xfrm>
            <a:off x="341467" y="1304901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pSp>
        <p:nvGrpSpPr>
          <p:cNvPr id="111" name="Skupina 110"/>
          <p:cNvGrpSpPr/>
          <p:nvPr/>
        </p:nvGrpSpPr>
        <p:grpSpPr>
          <a:xfrm>
            <a:off x="4783455" y="4141118"/>
            <a:ext cx="352425" cy="568325"/>
            <a:chOff x="0" y="0"/>
            <a:chExt cx="353577" cy="569357"/>
          </a:xfrm>
        </p:grpSpPr>
        <p:cxnSp>
          <p:nvCxnSpPr>
            <p:cNvPr id="309" name="Přímá spojnice 308"/>
            <p:cNvCxnSpPr/>
            <p:nvPr/>
          </p:nvCxnSpPr>
          <p:spPr>
            <a:xfrm flipV="1">
              <a:off x="0" y="1528"/>
              <a:ext cx="176825" cy="56782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Přímá spojnice 309"/>
            <p:cNvCxnSpPr/>
            <p:nvPr/>
          </p:nvCxnSpPr>
          <p:spPr>
            <a:xfrm flipH="1" flipV="1">
              <a:off x="177047" y="0"/>
              <a:ext cx="176530" cy="56769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ové pole 1"/>
          <p:cNvSpPr txBox="1"/>
          <p:nvPr/>
        </p:nvSpPr>
        <p:spPr>
          <a:xfrm>
            <a:off x="2350135" y="2182143"/>
            <a:ext cx="1166495" cy="320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0"/>
              </a:spcAft>
              <a:tabLst>
                <a:tab pos="179388" algn="l"/>
                <a:tab pos="357188" algn="l"/>
                <a:tab pos="539750" algn="l"/>
                <a:tab pos="712788" algn="l"/>
                <a:tab pos="900113" algn="l"/>
                <a:tab pos="1162050" algn="l"/>
              </a:tabLst>
            </a:pPr>
            <a:r>
              <a:rPr lang="cs-CZ" sz="1200" b="0" dirty="0">
                <a:effectLst/>
                <a:latin typeface="Times New Roman"/>
                <a:ea typeface="Calibri"/>
                <a:cs typeface="Times New Roman"/>
              </a:rPr>
              <a:t>0	1	2	3	4	5</a:t>
            </a:r>
          </a:p>
        </p:txBody>
      </p:sp>
      <p:cxnSp>
        <p:nvCxnSpPr>
          <p:cNvPr id="113" name="AutoShape 1780"/>
          <p:cNvCxnSpPr>
            <a:cxnSpLocks noChangeShapeType="1"/>
          </p:cNvCxnSpPr>
          <p:nvPr/>
        </p:nvCxnSpPr>
        <p:spPr bwMode="auto">
          <a:xfrm>
            <a:off x="2505710" y="2194843"/>
            <a:ext cx="122999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1781"/>
          <p:cNvCxnSpPr>
            <a:cxnSpLocks noChangeShapeType="1"/>
          </p:cNvCxnSpPr>
          <p:nvPr/>
        </p:nvCxnSpPr>
        <p:spPr bwMode="auto">
          <a:xfrm flipV="1">
            <a:off x="2505710" y="1430938"/>
            <a:ext cx="0" cy="7645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Text Box 1787"/>
          <p:cNvSpPr txBox="1">
            <a:spLocks noChangeArrowheads="1"/>
          </p:cNvSpPr>
          <p:nvPr/>
        </p:nvSpPr>
        <p:spPr bwMode="auto">
          <a:xfrm>
            <a:off x="2369185" y="1579528"/>
            <a:ext cx="371475" cy="25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 b="0" dirty="0">
                <a:effectLst/>
                <a:latin typeface="Times New Roman"/>
                <a:ea typeface="Calibri"/>
              </a:rPr>
              <a:t>1</a:t>
            </a:r>
            <a:endParaRPr lang="cs-CZ" sz="1200" b="0" dirty="0">
              <a:effectLst/>
              <a:latin typeface="Times New Roman"/>
              <a:ea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 Box 1795"/>
              <p:cNvSpPr txBox="1">
                <a:spLocks noChangeArrowheads="1"/>
              </p:cNvSpPr>
              <p:nvPr/>
            </p:nvSpPr>
            <p:spPr bwMode="auto">
              <a:xfrm>
                <a:off x="2813685" y="1429033"/>
                <a:ext cx="163830" cy="252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𝐴</m:t>
                          </m:r>
                        </m:e>
                        <m:sub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sz="12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16" name="Text Box 17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3685" y="1429033"/>
                <a:ext cx="163830" cy="252095"/>
              </a:xfrm>
              <a:prstGeom prst="rect">
                <a:avLst/>
              </a:prstGeom>
              <a:blipFill rotWithShape="1">
                <a:blip r:embed="rId3"/>
                <a:stretch>
                  <a:fillRect l="-34615" r="-1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 Box 1786"/>
              <p:cNvSpPr txBox="1">
                <a:spLocks noChangeArrowheads="1"/>
              </p:cNvSpPr>
              <p:nvPr/>
            </p:nvSpPr>
            <p:spPr bwMode="auto">
              <a:xfrm>
                <a:off x="2061845" y="1340768"/>
                <a:ext cx="469265" cy="252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20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  <m:d>
                        <m:d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d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cs-CZ" sz="120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17" name="Text Box 17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1845" y="1340768"/>
                <a:ext cx="469265" cy="2520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 Box 1790"/>
              <p:cNvSpPr txBox="1">
                <a:spLocks noChangeArrowheads="1"/>
              </p:cNvSpPr>
              <p:nvPr/>
            </p:nvSpPr>
            <p:spPr bwMode="auto">
              <a:xfrm>
                <a:off x="3579495" y="2234213"/>
                <a:ext cx="161925" cy="251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200" i="1">
                          <a:effectLst/>
                          <a:latin typeface="Cambria Math"/>
                          <a:ea typeface="Calibri"/>
                        </a:rPr>
                        <m:t>𝑥</m:t>
                      </m:r>
                    </m:oMath>
                  </m:oMathPara>
                </a14:m>
                <a:endParaRPr lang="cs-CZ" sz="120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18" name="Text Box 17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9495" y="2234213"/>
                <a:ext cx="161925" cy="2514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ové pole 105"/>
          <p:cNvSpPr txBox="1"/>
          <p:nvPr/>
        </p:nvSpPr>
        <p:spPr>
          <a:xfrm>
            <a:off x="2350135" y="3342288"/>
            <a:ext cx="1166495" cy="320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0"/>
              </a:spcAft>
              <a:tabLst>
                <a:tab pos="179388" algn="l"/>
                <a:tab pos="357188" algn="l"/>
                <a:tab pos="539750" algn="l"/>
                <a:tab pos="712788" algn="l"/>
                <a:tab pos="900113" algn="l"/>
              </a:tabLst>
            </a:pPr>
            <a:r>
              <a:rPr lang="cs-CZ" sz="1200" b="0" dirty="0">
                <a:effectLst/>
                <a:latin typeface="Times New Roman"/>
                <a:ea typeface="Calibri"/>
                <a:cs typeface="Times New Roman"/>
              </a:rPr>
              <a:t>0	1	2	3	4	5</a:t>
            </a:r>
          </a:p>
        </p:txBody>
      </p:sp>
      <p:cxnSp>
        <p:nvCxnSpPr>
          <p:cNvPr id="120" name="AutoShape 1780"/>
          <p:cNvCxnSpPr>
            <a:cxnSpLocks noChangeShapeType="1"/>
          </p:cNvCxnSpPr>
          <p:nvPr/>
        </p:nvCxnSpPr>
        <p:spPr bwMode="auto">
          <a:xfrm>
            <a:off x="2505710" y="3355623"/>
            <a:ext cx="122999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AutoShape 1781"/>
          <p:cNvCxnSpPr>
            <a:cxnSpLocks noChangeShapeType="1"/>
          </p:cNvCxnSpPr>
          <p:nvPr/>
        </p:nvCxnSpPr>
        <p:spPr bwMode="auto">
          <a:xfrm flipV="1">
            <a:off x="2505710" y="2591718"/>
            <a:ext cx="0" cy="7645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" name="Text Box 1787"/>
          <p:cNvSpPr txBox="1">
            <a:spLocks noChangeArrowheads="1"/>
          </p:cNvSpPr>
          <p:nvPr/>
        </p:nvSpPr>
        <p:spPr bwMode="auto">
          <a:xfrm>
            <a:off x="2369185" y="2740308"/>
            <a:ext cx="371475" cy="25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 b="0" dirty="0">
                <a:effectLst/>
                <a:latin typeface="Times New Roman"/>
                <a:ea typeface="Calibri"/>
              </a:rPr>
              <a:t>1</a:t>
            </a:r>
            <a:endParaRPr lang="cs-CZ" sz="1200" b="0" dirty="0">
              <a:effectLst/>
              <a:latin typeface="Times New Roman"/>
              <a:ea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 Box 1795"/>
              <p:cNvSpPr txBox="1">
                <a:spLocks noChangeArrowheads="1"/>
              </p:cNvSpPr>
              <p:nvPr/>
            </p:nvSpPr>
            <p:spPr bwMode="auto">
              <a:xfrm>
                <a:off x="2977515" y="2565048"/>
                <a:ext cx="163830" cy="252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𝐴</m:t>
                          </m:r>
                        </m:e>
                        <m:sub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 sz="120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23" name="Text Box 17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7515" y="2565048"/>
                <a:ext cx="163830" cy="252095"/>
              </a:xfrm>
              <a:prstGeom prst="rect">
                <a:avLst/>
              </a:prstGeom>
              <a:blipFill rotWithShape="1">
                <a:blip r:embed="rId6"/>
                <a:stretch>
                  <a:fillRect l="-29630" r="-222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 Box 1786"/>
              <p:cNvSpPr txBox="1">
                <a:spLocks noChangeArrowheads="1"/>
              </p:cNvSpPr>
              <p:nvPr/>
            </p:nvSpPr>
            <p:spPr bwMode="auto">
              <a:xfrm>
                <a:off x="2061845" y="2501548"/>
                <a:ext cx="467995" cy="251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20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  <m:d>
                        <m:d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d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cs-CZ" sz="120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24" name="Text Box 17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1845" y="2501548"/>
                <a:ext cx="467995" cy="25146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 Box 1790"/>
              <p:cNvSpPr txBox="1">
                <a:spLocks noChangeArrowheads="1"/>
              </p:cNvSpPr>
              <p:nvPr/>
            </p:nvSpPr>
            <p:spPr bwMode="auto">
              <a:xfrm>
                <a:off x="3579495" y="3393088"/>
                <a:ext cx="161925" cy="251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200" i="1">
                          <a:effectLst/>
                          <a:latin typeface="Cambria Math"/>
                          <a:ea typeface="Calibri"/>
                        </a:rPr>
                        <m:t>𝑥</m:t>
                      </m:r>
                    </m:oMath>
                  </m:oMathPara>
                </a14:m>
                <a:endParaRPr lang="cs-CZ" sz="1200">
                  <a:effectLst/>
                  <a:latin typeface="Times New Roman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cs-CZ" sz="1200">
                    <a:effectLst/>
                    <a:latin typeface="Times New Roman"/>
                    <a:ea typeface="Times New Roman"/>
                  </a:rPr>
                  <a:t> </a:t>
                </a:r>
              </a:p>
            </p:txBody>
          </p:sp>
        </mc:Choice>
        <mc:Fallback xmlns="">
          <p:sp>
            <p:nvSpPr>
              <p:cNvPr id="125" name="Text Box 17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9495" y="3393088"/>
                <a:ext cx="161925" cy="2514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ové pole 105"/>
          <p:cNvSpPr txBox="1"/>
          <p:nvPr/>
        </p:nvSpPr>
        <p:spPr>
          <a:xfrm>
            <a:off x="2340610" y="4687218"/>
            <a:ext cx="1166495" cy="320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0"/>
              </a:spcAft>
              <a:tabLst>
                <a:tab pos="179388" algn="l"/>
                <a:tab pos="357188" algn="l"/>
                <a:tab pos="539750" algn="l"/>
                <a:tab pos="712788" algn="l"/>
                <a:tab pos="900113" algn="l"/>
              </a:tabLst>
            </a:pPr>
            <a:r>
              <a:rPr lang="cs-CZ" sz="1200" b="0" dirty="0">
                <a:effectLst/>
                <a:latin typeface="Times New Roman"/>
                <a:ea typeface="Calibri"/>
                <a:cs typeface="Times New Roman"/>
              </a:rPr>
              <a:t>0	1	2	3	4	5</a:t>
            </a:r>
          </a:p>
        </p:txBody>
      </p:sp>
      <p:cxnSp>
        <p:nvCxnSpPr>
          <p:cNvPr id="127" name="AutoShape 1780"/>
          <p:cNvCxnSpPr>
            <a:cxnSpLocks noChangeShapeType="1"/>
          </p:cNvCxnSpPr>
          <p:nvPr/>
        </p:nvCxnSpPr>
        <p:spPr bwMode="auto">
          <a:xfrm>
            <a:off x="2496185" y="4699918"/>
            <a:ext cx="122999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AutoShape 1781"/>
          <p:cNvCxnSpPr>
            <a:cxnSpLocks noChangeShapeType="1"/>
          </p:cNvCxnSpPr>
          <p:nvPr/>
        </p:nvCxnSpPr>
        <p:spPr bwMode="auto">
          <a:xfrm flipV="1">
            <a:off x="2496185" y="3936013"/>
            <a:ext cx="0" cy="7645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" name="Text Box 1787"/>
          <p:cNvSpPr txBox="1">
            <a:spLocks noChangeArrowheads="1"/>
          </p:cNvSpPr>
          <p:nvPr/>
        </p:nvSpPr>
        <p:spPr bwMode="auto">
          <a:xfrm>
            <a:off x="2359660" y="4084603"/>
            <a:ext cx="371475" cy="25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 b="0" dirty="0">
                <a:effectLst/>
                <a:latin typeface="Times New Roman"/>
                <a:ea typeface="Calibri"/>
              </a:rPr>
              <a:t>1</a:t>
            </a:r>
            <a:endParaRPr lang="cs-CZ" sz="1200" b="0" dirty="0">
              <a:effectLst/>
              <a:latin typeface="Times New Roman"/>
              <a:ea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 Box 1795"/>
              <p:cNvSpPr txBox="1">
                <a:spLocks noChangeArrowheads="1"/>
              </p:cNvSpPr>
              <p:nvPr/>
            </p:nvSpPr>
            <p:spPr bwMode="auto">
              <a:xfrm>
                <a:off x="3168650" y="3933473"/>
                <a:ext cx="163830" cy="252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𝐴</m:t>
                          </m:r>
                        </m:e>
                        <m:sub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cs-CZ" sz="120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30" name="Text Box 17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8650" y="3933473"/>
                <a:ext cx="163830" cy="252095"/>
              </a:xfrm>
              <a:prstGeom prst="rect">
                <a:avLst/>
              </a:prstGeom>
              <a:blipFill rotWithShape="1">
                <a:blip r:embed="rId8"/>
                <a:stretch>
                  <a:fillRect l="-33333" r="-185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 Box 1786"/>
              <p:cNvSpPr txBox="1">
                <a:spLocks noChangeArrowheads="1"/>
              </p:cNvSpPr>
              <p:nvPr/>
            </p:nvSpPr>
            <p:spPr bwMode="auto">
              <a:xfrm>
                <a:off x="2061845" y="3845843"/>
                <a:ext cx="467995" cy="251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20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  <m:d>
                        <m:d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d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cs-CZ" sz="120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31" name="Text Box 17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1845" y="3845843"/>
                <a:ext cx="467995" cy="25146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 Box 1790"/>
              <p:cNvSpPr txBox="1">
                <a:spLocks noChangeArrowheads="1"/>
              </p:cNvSpPr>
              <p:nvPr/>
            </p:nvSpPr>
            <p:spPr bwMode="auto">
              <a:xfrm>
                <a:off x="3580130" y="4737383"/>
                <a:ext cx="163195" cy="252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200" i="1">
                          <a:effectLst/>
                          <a:latin typeface="Cambria Math"/>
                          <a:ea typeface="Calibri"/>
                        </a:rPr>
                        <m:t>𝑥</m:t>
                      </m:r>
                    </m:oMath>
                  </m:oMathPara>
                </a14:m>
                <a:endParaRPr lang="cs-CZ" sz="120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32" name="Text Box 17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0130" y="4737383"/>
                <a:ext cx="163195" cy="2520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Volný tvar 132"/>
          <p:cNvSpPr/>
          <p:nvPr/>
        </p:nvSpPr>
        <p:spPr>
          <a:xfrm>
            <a:off x="2512060" y="1641758"/>
            <a:ext cx="871220" cy="556895"/>
          </a:xfrm>
          <a:custGeom>
            <a:avLst/>
            <a:gdLst>
              <a:gd name="connsiteX0" fmla="*/ 0 w 871538"/>
              <a:gd name="connsiteY0" fmla="*/ 552450 h 557213"/>
              <a:gd name="connsiteX1" fmla="*/ 161925 w 871538"/>
              <a:gd name="connsiteY1" fmla="*/ 552450 h 557213"/>
              <a:gd name="connsiteX2" fmla="*/ 338138 w 871538"/>
              <a:gd name="connsiteY2" fmla="*/ 0 h 557213"/>
              <a:gd name="connsiteX3" fmla="*/ 509588 w 871538"/>
              <a:gd name="connsiteY3" fmla="*/ 557213 h 557213"/>
              <a:gd name="connsiteX4" fmla="*/ 871538 w 871538"/>
              <a:gd name="connsiteY4" fmla="*/ 557213 h 5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538" h="557213">
                <a:moveTo>
                  <a:pt x="0" y="552450"/>
                </a:moveTo>
                <a:lnTo>
                  <a:pt x="161925" y="552450"/>
                </a:lnTo>
                <a:lnTo>
                  <a:pt x="338138" y="0"/>
                </a:lnTo>
                <a:lnTo>
                  <a:pt x="509588" y="557213"/>
                </a:lnTo>
                <a:lnTo>
                  <a:pt x="871538" y="557213"/>
                </a:lnTo>
              </a:path>
            </a:pathLst>
          </a:cu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/>
          </a:p>
        </p:txBody>
      </p:sp>
      <p:sp>
        <p:nvSpPr>
          <p:cNvPr id="134" name="Volný tvar 133"/>
          <p:cNvSpPr/>
          <p:nvPr/>
        </p:nvSpPr>
        <p:spPr>
          <a:xfrm>
            <a:off x="2507615" y="2780313"/>
            <a:ext cx="866775" cy="580390"/>
          </a:xfrm>
          <a:custGeom>
            <a:avLst/>
            <a:gdLst>
              <a:gd name="connsiteX0" fmla="*/ 0 w 866775"/>
              <a:gd name="connsiteY0" fmla="*/ 576262 h 581025"/>
              <a:gd name="connsiteX1" fmla="*/ 352425 w 866775"/>
              <a:gd name="connsiteY1" fmla="*/ 576262 h 581025"/>
              <a:gd name="connsiteX2" fmla="*/ 514350 w 866775"/>
              <a:gd name="connsiteY2" fmla="*/ 0 h 581025"/>
              <a:gd name="connsiteX3" fmla="*/ 685800 w 866775"/>
              <a:gd name="connsiteY3" fmla="*/ 581025 h 581025"/>
              <a:gd name="connsiteX4" fmla="*/ 866775 w 866775"/>
              <a:gd name="connsiteY4" fmla="*/ 58102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775" h="581025">
                <a:moveTo>
                  <a:pt x="0" y="576262"/>
                </a:moveTo>
                <a:lnTo>
                  <a:pt x="352425" y="576262"/>
                </a:lnTo>
                <a:lnTo>
                  <a:pt x="514350" y="0"/>
                </a:lnTo>
                <a:lnTo>
                  <a:pt x="685800" y="581025"/>
                </a:lnTo>
                <a:lnTo>
                  <a:pt x="866775" y="581025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/>
          </a:p>
        </p:txBody>
      </p:sp>
      <p:sp>
        <p:nvSpPr>
          <p:cNvPr id="135" name="Volný tvar 134"/>
          <p:cNvSpPr/>
          <p:nvPr/>
        </p:nvSpPr>
        <p:spPr>
          <a:xfrm>
            <a:off x="2498090" y="4137308"/>
            <a:ext cx="876300" cy="561340"/>
          </a:xfrm>
          <a:custGeom>
            <a:avLst/>
            <a:gdLst>
              <a:gd name="connsiteX0" fmla="*/ 0 w 876300"/>
              <a:gd name="connsiteY0" fmla="*/ 561975 h 561975"/>
              <a:gd name="connsiteX1" fmla="*/ 519112 w 876300"/>
              <a:gd name="connsiteY1" fmla="*/ 561975 h 561975"/>
              <a:gd name="connsiteX2" fmla="*/ 704850 w 876300"/>
              <a:gd name="connsiteY2" fmla="*/ 0 h 561975"/>
              <a:gd name="connsiteX3" fmla="*/ 876300 w 876300"/>
              <a:gd name="connsiteY3" fmla="*/ 56197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6300" h="561975">
                <a:moveTo>
                  <a:pt x="0" y="561975"/>
                </a:moveTo>
                <a:lnTo>
                  <a:pt x="519112" y="561975"/>
                </a:lnTo>
                <a:lnTo>
                  <a:pt x="704850" y="0"/>
                </a:lnTo>
                <a:lnTo>
                  <a:pt x="876300" y="561975"/>
                </a:lnTo>
              </a:path>
            </a:pathLst>
          </a:custGeom>
          <a:noFill/>
          <a:ln w="1905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/>
          </a:p>
        </p:txBody>
      </p:sp>
      <p:sp>
        <p:nvSpPr>
          <p:cNvPr id="136" name="Textové pole 138"/>
          <p:cNvSpPr txBox="1"/>
          <p:nvPr/>
        </p:nvSpPr>
        <p:spPr>
          <a:xfrm>
            <a:off x="4474210" y="2190398"/>
            <a:ext cx="1166495" cy="320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0"/>
              </a:spcAft>
              <a:tabLst>
                <a:tab pos="179388" algn="l"/>
                <a:tab pos="357188" algn="l"/>
                <a:tab pos="539750" algn="l"/>
                <a:tab pos="712788" algn="l"/>
                <a:tab pos="900113" algn="l"/>
              </a:tabLst>
            </a:pPr>
            <a:r>
              <a:rPr lang="cs-CZ" sz="1200" b="0" dirty="0">
                <a:effectLst/>
                <a:latin typeface="Times New Roman"/>
                <a:ea typeface="Calibri"/>
                <a:cs typeface="Times New Roman"/>
              </a:rPr>
              <a:t>0	1	2	3	4	5</a:t>
            </a:r>
          </a:p>
        </p:txBody>
      </p:sp>
      <p:cxnSp>
        <p:nvCxnSpPr>
          <p:cNvPr id="137" name="AutoShape 1780"/>
          <p:cNvCxnSpPr>
            <a:cxnSpLocks noChangeShapeType="1"/>
          </p:cNvCxnSpPr>
          <p:nvPr/>
        </p:nvCxnSpPr>
        <p:spPr bwMode="auto">
          <a:xfrm>
            <a:off x="4629785" y="2203098"/>
            <a:ext cx="122999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" name="AutoShape 1781"/>
          <p:cNvCxnSpPr>
            <a:cxnSpLocks noChangeShapeType="1"/>
          </p:cNvCxnSpPr>
          <p:nvPr/>
        </p:nvCxnSpPr>
        <p:spPr bwMode="auto">
          <a:xfrm flipV="1">
            <a:off x="4629785" y="1439193"/>
            <a:ext cx="0" cy="7645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" name="Text Box 1787"/>
          <p:cNvSpPr txBox="1">
            <a:spLocks noChangeArrowheads="1"/>
          </p:cNvSpPr>
          <p:nvPr/>
        </p:nvSpPr>
        <p:spPr bwMode="auto">
          <a:xfrm>
            <a:off x="4493260" y="1587783"/>
            <a:ext cx="371475" cy="25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 b="0" dirty="0">
                <a:effectLst/>
                <a:latin typeface="Times New Roman"/>
                <a:ea typeface="Calibri"/>
              </a:rPr>
              <a:t>1</a:t>
            </a:r>
            <a:endParaRPr lang="cs-CZ" sz="1200" b="0" dirty="0">
              <a:effectLst/>
              <a:latin typeface="Times New Roman"/>
              <a:ea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 Box 1795"/>
              <p:cNvSpPr txBox="1">
                <a:spLocks noChangeArrowheads="1"/>
              </p:cNvSpPr>
              <p:nvPr/>
            </p:nvSpPr>
            <p:spPr bwMode="auto">
              <a:xfrm>
                <a:off x="4772660" y="1443638"/>
                <a:ext cx="163830" cy="252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𝐵</m:t>
                          </m:r>
                        </m:e>
                        <m:sub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sz="1200" dirty="0">
                  <a:effectLst/>
                  <a:latin typeface="Times New Roman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cs-CZ" sz="1200" dirty="0">
                    <a:effectLst/>
                    <a:latin typeface="Times New Roman"/>
                    <a:ea typeface="Times New Roman"/>
                  </a:rPr>
                  <a:t> </a:t>
                </a:r>
              </a:p>
            </p:txBody>
          </p:sp>
        </mc:Choice>
        <mc:Fallback xmlns="">
          <p:sp>
            <p:nvSpPr>
              <p:cNvPr id="140" name="Text Box 17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2660" y="1443638"/>
                <a:ext cx="163830" cy="252095"/>
              </a:xfrm>
              <a:prstGeom prst="rect">
                <a:avLst/>
              </a:prstGeom>
              <a:blipFill rotWithShape="1">
                <a:blip r:embed="rId10"/>
                <a:stretch>
                  <a:fillRect l="-33333" r="-148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 Box 1786"/>
              <p:cNvSpPr txBox="1">
                <a:spLocks noChangeArrowheads="1"/>
              </p:cNvSpPr>
              <p:nvPr/>
            </p:nvSpPr>
            <p:spPr bwMode="auto">
              <a:xfrm>
                <a:off x="4178300" y="1349023"/>
                <a:ext cx="467995" cy="251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20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  <m:d>
                        <m:d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d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cs-CZ" sz="120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41" name="Text Box 17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8300" y="1349023"/>
                <a:ext cx="467995" cy="25146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 Box 1790"/>
              <p:cNvSpPr txBox="1">
                <a:spLocks noChangeArrowheads="1"/>
              </p:cNvSpPr>
              <p:nvPr/>
            </p:nvSpPr>
            <p:spPr bwMode="auto">
              <a:xfrm>
                <a:off x="5704205" y="2240563"/>
                <a:ext cx="163195" cy="252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20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sz="120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42" name="Text Box 17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4205" y="2240563"/>
                <a:ext cx="163195" cy="252095"/>
              </a:xfrm>
              <a:prstGeom prst="rect">
                <a:avLst/>
              </a:prstGeom>
              <a:blipFill rotWithShape="1">
                <a:blip r:embed="rId12"/>
                <a:stretch>
                  <a:fillRect l="-11111" r="-74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Textové pole 146"/>
          <p:cNvSpPr txBox="1"/>
          <p:nvPr/>
        </p:nvSpPr>
        <p:spPr>
          <a:xfrm>
            <a:off x="4474210" y="3350543"/>
            <a:ext cx="1166495" cy="320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0"/>
              </a:spcAft>
              <a:tabLst>
                <a:tab pos="179388" algn="l"/>
                <a:tab pos="357188" algn="l"/>
                <a:tab pos="539750" algn="l"/>
                <a:tab pos="712788" algn="l"/>
                <a:tab pos="900113" algn="l"/>
              </a:tabLst>
            </a:pPr>
            <a:r>
              <a:rPr lang="cs-CZ" sz="1200" b="0" dirty="0">
                <a:effectLst/>
                <a:latin typeface="Times New Roman"/>
                <a:ea typeface="Calibri"/>
                <a:cs typeface="Times New Roman"/>
              </a:rPr>
              <a:t>0	1	2	3	4	5</a:t>
            </a:r>
          </a:p>
        </p:txBody>
      </p:sp>
      <p:cxnSp>
        <p:nvCxnSpPr>
          <p:cNvPr id="144" name="AutoShape 1780"/>
          <p:cNvCxnSpPr>
            <a:cxnSpLocks noChangeShapeType="1"/>
          </p:cNvCxnSpPr>
          <p:nvPr/>
        </p:nvCxnSpPr>
        <p:spPr bwMode="auto">
          <a:xfrm>
            <a:off x="4629785" y="3363243"/>
            <a:ext cx="122999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5" name="AutoShape 1781"/>
          <p:cNvCxnSpPr>
            <a:cxnSpLocks noChangeShapeType="1"/>
          </p:cNvCxnSpPr>
          <p:nvPr/>
        </p:nvCxnSpPr>
        <p:spPr bwMode="auto">
          <a:xfrm flipV="1">
            <a:off x="4629785" y="2599973"/>
            <a:ext cx="0" cy="7645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" name="Text Box 1787"/>
          <p:cNvSpPr txBox="1">
            <a:spLocks noChangeArrowheads="1"/>
          </p:cNvSpPr>
          <p:nvPr/>
        </p:nvSpPr>
        <p:spPr bwMode="auto">
          <a:xfrm>
            <a:off x="4493260" y="2748563"/>
            <a:ext cx="371475" cy="25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 b="0" dirty="0">
                <a:effectLst/>
                <a:latin typeface="Times New Roman"/>
                <a:ea typeface="Calibri"/>
              </a:rPr>
              <a:t>1</a:t>
            </a:r>
            <a:endParaRPr lang="cs-CZ" sz="1200" b="0" dirty="0">
              <a:effectLst/>
              <a:latin typeface="Times New Roman"/>
              <a:ea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 Box 1795"/>
              <p:cNvSpPr txBox="1">
                <a:spLocks noChangeArrowheads="1"/>
              </p:cNvSpPr>
              <p:nvPr/>
            </p:nvSpPr>
            <p:spPr bwMode="auto">
              <a:xfrm>
                <a:off x="4872990" y="2599338"/>
                <a:ext cx="257175" cy="252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𝐵</m:t>
                          </m:r>
                        </m:e>
                        <m:sub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 sz="1200">
                  <a:effectLst/>
                  <a:latin typeface="Times New Roman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cs-CZ" sz="1200">
                    <a:effectLst/>
                    <a:latin typeface="Times New Roman"/>
                    <a:ea typeface="Times New Roman"/>
                  </a:rPr>
                  <a:t> </a:t>
                </a:r>
              </a:p>
            </p:txBody>
          </p:sp>
        </mc:Choice>
        <mc:Fallback xmlns="">
          <p:sp>
            <p:nvSpPr>
              <p:cNvPr id="147" name="Text Box 17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2990" y="2599338"/>
                <a:ext cx="257175" cy="25209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 Box 1786"/>
              <p:cNvSpPr txBox="1">
                <a:spLocks noChangeArrowheads="1"/>
              </p:cNvSpPr>
              <p:nvPr/>
            </p:nvSpPr>
            <p:spPr bwMode="auto">
              <a:xfrm>
                <a:off x="4178300" y="2509803"/>
                <a:ext cx="467995" cy="251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20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  <m:d>
                        <m:d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d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cs-CZ" sz="120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48" name="Text Box 17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8300" y="2509803"/>
                <a:ext cx="467995" cy="25146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 Box 1790"/>
              <p:cNvSpPr txBox="1">
                <a:spLocks noChangeArrowheads="1"/>
              </p:cNvSpPr>
              <p:nvPr/>
            </p:nvSpPr>
            <p:spPr bwMode="auto">
              <a:xfrm>
                <a:off x="5703570" y="3400708"/>
                <a:ext cx="161925" cy="251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20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sz="120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49" name="Text Box 17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3570" y="3400708"/>
                <a:ext cx="161925" cy="251460"/>
              </a:xfrm>
              <a:prstGeom prst="rect">
                <a:avLst/>
              </a:prstGeom>
              <a:blipFill rotWithShape="1">
                <a:blip r:embed="rId12"/>
                <a:stretch>
                  <a:fillRect l="-11538" r="-115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ové pole 105"/>
          <p:cNvSpPr txBox="1"/>
          <p:nvPr/>
        </p:nvSpPr>
        <p:spPr>
          <a:xfrm>
            <a:off x="4464685" y="4695473"/>
            <a:ext cx="1166495" cy="320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0"/>
              </a:spcAft>
              <a:tabLst>
                <a:tab pos="179388" algn="l"/>
                <a:tab pos="357188" algn="l"/>
                <a:tab pos="539750" algn="l"/>
                <a:tab pos="712788" algn="l"/>
                <a:tab pos="900113" algn="l"/>
              </a:tabLst>
            </a:pPr>
            <a:r>
              <a:rPr lang="cs-CZ" sz="1200" b="0" dirty="0">
                <a:effectLst/>
                <a:latin typeface="Times New Roman"/>
                <a:ea typeface="Calibri"/>
                <a:cs typeface="Times New Roman"/>
              </a:rPr>
              <a:t>0	1	2	3	4	5</a:t>
            </a:r>
          </a:p>
        </p:txBody>
      </p:sp>
      <p:cxnSp>
        <p:nvCxnSpPr>
          <p:cNvPr id="151" name="AutoShape 1780"/>
          <p:cNvCxnSpPr>
            <a:cxnSpLocks noChangeShapeType="1"/>
          </p:cNvCxnSpPr>
          <p:nvPr/>
        </p:nvCxnSpPr>
        <p:spPr bwMode="auto">
          <a:xfrm>
            <a:off x="4620260" y="4708173"/>
            <a:ext cx="122999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1781"/>
          <p:cNvCxnSpPr>
            <a:cxnSpLocks noChangeShapeType="1"/>
          </p:cNvCxnSpPr>
          <p:nvPr/>
        </p:nvCxnSpPr>
        <p:spPr bwMode="auto">
          <a:xfrm flipV="1">
            <a:off x="4620260" y="3944268"/>
            <a:ext cx="0" cy="7645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Text Box 1787"/>
          <p:cNvSpPr txBox="1">
            <a:spLocks noChangeArrowheads="1"/>
          </p:cNvSpPr>
          <p:nvPr/>
        </p:nvSpPr>
        <p:spPr bwMode="auto">
          <a:xfrm>
            <a:off x="4483735" y="4092858"/>
            <a:ext cx="371475" cy="25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 b="0" dirty="0">
                <a:effectLst/>
                <a:latin typeface="Times New Roman"/>
                <a:ea typeface="Calibri"/>
              </a:rPr>
              <a:t>1</a:t>
            </a:r>
            <a:endParaRPr lang="cs-CZ" sz="1200" b="0" dirty="0">
              <a:effectLst/>
              <a:latin typeface="Times New Roman"/>
              <a:ea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 Box 1795"/>
              <p:cNvSpPr txBox="1">
                <a:spLocks noChangeArrowheads="1"/>
              </p:cNvSpPr>
              <p:nvPr/>
            </p:nvSpPr>
            <p:spPr bwMode="auto">
              <a:xfrm>
                <a:off x="4871085" y="3941728"/>
                <a:ext cx="231775" cy="252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200" i="1" smtClean="0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𝐵</m:t>
                          </m:r>
                        </m:e>
                        <m:sub>
                          <m:r>
                            <a:rPr lang="cs-CZ" sz="1200" b="0" i="1" smtClean="0">
                              <a:effectLst/>
                              <a:latin typeface="Cambria Math"/>
                              <a:ea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 sz="1200" dirty="0">
                  <a:effectLst/>
                  <a:latin typeface="Times New Roman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cs-CZ" sz="1200" dirty="0">
                    <a:effectLst/>
                    <a:latin typeface="Times New Roman"/>
                    <a:ea typeface="Times New Roman"/>
                  </a:rPr>
                  <a:t> </a:t>
                </a:r>
              </a:p>
            </p:txBody>
          </p:sp>
        </mc:Choice>
        <mc:Fallback xmlns="">
          <p:sp>
            <p:nvSpPr>
              <p:cNvPr id="154" name="Text Box 17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1085" y="3941728"/>
                <a:ext cx="231775" cy="252095"/>
              </a:xfrm>
              <a:prstGeom prst="rect">
                <a:avLst/>
              </a:prstGeom>
              <a:blipFill rotWithShape="1">
                <a:blip r:embed="rId15"/>
                <a:stretch>
                  <a:fillRect l="-78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 Box 1786"/>
              <p:cNvSpPr txBox="1">
                <a:spLocks noChangeArrowheads="1"/>
              </p:cNvSpPr>
              <p:nvPr/>
            </p:nvSpPr>
            <p:spPr bwMode="auto">
              <a:xfrm>
                <a:off x="4178300" y="3854098"/>
                <a:ext cx="467995" cy="251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20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  <m:d>
                        <m:d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d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cs-CZ" sz="120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55" name="Text Box 17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8300" y="3854098"/>
                <a:ext cx="467995" cy="25146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 Box 1790"/>
              <p:cNvSpPr txBox="1">
                <a:spLocks noChangeArrowheads="1"/>
              </p:cNvSpPr>
              <p:nvPr/>
            </p:nvSpPr>
            <p:spPr bwMode="auto">
              <a:xfrm>
                <a:off x="5703570" y="4745638"/>
                <a:ext cx="161925" cy="251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20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sz="120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56" name="Text Box 17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3570" y="4745638"/>
                <a:ext cx="161925" cy="251460"/>
              </a:xfrm>
              <a:prstGeom prst="rect">
                <a:avLst/>
              </a:prstGeom>
              <a:blipFill rotWithShape="1">
                <a:blip r:embed="rId17"/>
                <a:stretch>
                  <a:fillRect l="-11538" r="-115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Volný tvar 156"/>
          <p:cNvSpPr/>
          <p:nvPr/>
        </p:nvSpPr>
        <p:spPr>
          <a:xfrm>
            <a:off x="4636135" y="1646838"/>
            <a:ext cx="866775" cy="561340"/>
          </a:xfrm>
          <a:custGeom>
            <a:avLst/>
            <a:gdLst>
              <a:gd name="connsiteX0" fmla="*/ 0 w 866775"/>
              <a:gd name="connsiteY0" fmla="*/ 557212 h 561975"/>
              <a:gd name="connsiteX1" fmla="*/ 152400 w 866775"/>
              <a:gd name="connsiteY1" fmla="*/ 0 h 561975"/>
              <a:gd name="connsiteX2" fmla="*/ 338138 w 866775"/>
              <a:gd name="connsiteY2" fmla="*/ 561975 h 561975"/>
              <a:gd name="connsiteX3" fmla="*/ 866775 w 866775"/>
              <a:gd name="connsiteY3" fmla="*/ 56197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775" h="561975">
                <a:moveTo>
                  <a:pt x="0" y="557212"/>
                </a:moveTo>
                <a:lnTo>
                  <a:pt x="152400" y="0"/>
                </a:lnTo>
                <a:lnTo>
                  <a:pt x="338138" y="561975"/>
                </a:lnTo>
                <a:lnTo>
                  <a:pt x="866775" y="561975"/>
                </a:lnTo>
              </a:path>
            </a:pathLst>
          </a:cu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/>
          </a:p>
        </p:txBody>
      </p:sp>
      <p:cxnSp>
        <p:nvCxnSpPr>
          <p:cNvPr id="158" name="Přímá spojnice 157"/>
          <p:cNvCxnSpPr/>
          <p:nvPr/>
        </p:nvCxnSpPr>
        <p:spPr>
          <a:xfrm>
            <a:off x="2496185" y="4136038"/>
            <a:ext cx="1079500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Přímá spojnice 158"/>
          <p:cNvCxnSpPr/>
          <p:nvPr/>
        </p:nvCxnSpPr>
        <p:spPr>
          <a:xfrm>
            <a:off x="2512060" y="2778408"/>
            <a:ext cx="1079500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Přímá spojnice 159"/>
          <p:cNvCxnSpPr/>
          <p:nvPr/>
        </p:nvCxnSpPr>
        <p:spPr>
          <a:xfrm>
            <a:off x="2516505" y="1639218"/>
            <a:ext cx="1079500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Přímá spojnice 160"/>
          <p:cNvCxnSpPr/>
          <p:nvPr/>
        </p:nvCxnSpPr>
        <p:spPr>
          <a:xfrm>
            <a:off x="4640580" y="1647473"/>
            <a:ext cx="1079500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Přímá spojnice 161"/>
          <p:cNvCxnSpPr/>
          <p:nvPr/>
        </p:nvCxnSpPr>
        <p:spPr>
          <a:xfrm>
            <a:off x="4620260" y="4144293"/>
            <a:ext cx="1079500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ové pole 105"/>
          <p:cNvSpPr txBox="1"/>
          <p:nvPr/>
        </p:nvSpPr>
        <p:spPr>
          <a:xfrm>
            <a:off x="4474210" y="5981348"/>
            <a:ext cx="1166495" cy="320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0"/>
              </a:spcAft>
              <a:tabLst>
                <a:tab pos="179388" algn="l"/>
                <a:tab pos="357188" algn="l"/>
                <a:tab pos="539750" algn="l"/>
                <a:tab pos="712788" algn="l"/>
                <a:tab pos="900113" algn="l"/>
              </a:tabLst>
            </a:pPr>
            <a:r>
              <a:rPr lang="cs-CZ" sz="1200" b="0" dirty="0">
                <a:effectLst/>
                <a:latin typeface="Times New Roman"/>
                <a:ea typeface="Calibri"/>
                <a:cs typeface="Times New Roman"/>
              </a:rPr>
              <a:t>0	1	2	3	4	5</a:t>
            </a:r>
          </a:p>
        </p:txBody>
      </p:sp>
      <p:cxnSp>
        <p:nvCxnSpPr>
          <p:cNvPr id="164" name="AutoShape 1780"/>
          <p:cNvCxnSpPr>
            <a:cxnSpLocks noChangeShapeType="1"/>
          </p:cNvCxnSpPr>
          <p:nvPr/>
        </p:nvCxnSpPr>
        <p:spPr bwMode="auto">
          <a:xfrm>
            <a:off x="4629785" y="5994048"/>
            <a:ext cx="122999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AutoShape 1781"/>
          <p:cNvCxnSpPr>
            <a:cxnSpLocks noChangeShapeType="1"/>
          </p:cNvCxnSpPr>
          <p:nvPr/>
        </p:nvCxnSpPr>
        <p:spPr bwMode="auto">
          <a:xfrm flipV="1">
            <a:off x="4629785" y="5230143"/>
            <a:ext cx="635" cy="7645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" name="Text Box 1787"/>
          <p:cNvSpPr txBox="1">
            <a:spLocks noChangeArrowheads="1"/>
          </p:cNvSpPr>
          <p:nvPr/>
        </p:nvSpPr>
        <p:spPr bwMode="auto">
          <a:xfrm>
            <a:off x="4493260" y="5378733"/>
            <a:ext cx="371475" cy="25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 b="0" dirty="0">
                <a:effectLst/>
                <a:latin typeface="Times New Roman"/>
                <a:ea typeface="Calibri"/>
              </a:rPr>
              <a:t>1</a:t>
            </a:r>
            <a:endParaRPr lang="cs-CZ" sz="1200" b="0" dirty="0">
              <a:effectLst/>
              <a:latin typeface="Times New Roman"/>
              <a:ea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 Box 1786"/>
              <p:cNvSpPr txBox="1">
                <a:spLocks noChangeArrowheads="1"/>
              </p:cNvSpPr>
              <p:nvPr/>
            </p:nvSpPr>
            <p:spPr bwMode="auto">
              <a:xfrm>
                <a:off x="4179570" y="5139973"/>
                <a:ext cx="469265" cy="252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20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  <m:d>
                        <m:d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d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cs-CZ" sz="120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67" name="Text Box 17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9570" y="5139973"/>
                <a:ext cx="469265" cy="25209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 Box 1790"/>
              <p:cNvSpPr txBox="1">
                <a:spLocks noChangeArrowheads="1"/>
              </p:cNvSpPr>
              <p:nvPr/>
            </p:nvSpPr>
            <p:spPr bwMode="auto">
              <a:xfrm>
                <a:off x="5703570" y="6032783"/>
                <a:ext cx="161925" cy="251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20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sz="120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68" name="Text Box 17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3570" y="6032783"/>
                <a:ext cx="161925" cy="251460"/>
              </a:xfrm>
              <a:prstGeom prst="rect">
                <a:avLst/>
              </a:prstGeom>
              <a:blipFill rotWithShape="1">
                <a:blip r:embed="rId12"/>
                <a:stretch>
                  <a:fillRect l="-11538" r="-115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Přímá spojnice 168"/>
          <p:cNvCxnSpPr/>
          <p:nvPr/>
        </p:nvCxnSpPr>
        <p:spPr>
          <a:xfrm>
            <a:off x="4629785" y="5430168"/>
            <a:ext cx="1079500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Přímá spojnice 169"/>
          <p:cNvCxnSpPr/>
          <p:nvPr/>
        </p:nvCxnSpPr>
        <p:spPr>
          <a:xfrm flipV="1">
            <a:off x="2920365" y="1630328"/>
            <a:ext cx="0" cy="34556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 Box 1790"/>
              <p:cNvSpPr txBox="1">
                <a:spLocks noChangeArrowheads="1"/>
              </p:cNvSpPr>
              <p:nvPr/>
            </p:nvSpPr>
            <p:spPr bwMode="auto">
              <a:xfrm>
                <a:off x="2856865" y="5066948"/>
                <a:ext cx="163195" cy="252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p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cs-CZ" sz="12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71" name="Text Box 17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6865" y="5066948"/>
                <a:ext cx="163195" cy="252095"/>
              </a:xfrm>
              <a:prstGeom prst="rect">
                <a:avLst/>
              </a:prstGeom>
              <a:blipFill rotWithShape="1">
                <a:blip r:embed="rId19"/>
                <a:stretch>
                  <a:fillRect l="-23077" r="-115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 Box 1795"/>
              <p:cNvSpPr txBox="1">
                <a:spLocks noChangeArrowheads="1"/>
              </p:cNvSpPr>
              <p:nvPr/>
            </p:nvSpPr>
            <p:spPr bwMode="auto">
              <a:xfrm>
                <a:off x="4975860" y="1890043"/>
                <a:ext cx="163830" cy="252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sz="1200" i="1" smtClean="0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𝐵</m:t>
                          </m:r>
                        </m:e>
                        <m:sub>
                          <m:d>
                            <m:dPr>
                              <m:ctrlPr>
                                <a:rPr lang="cs-CZ" sz="12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200" b="0" i="1" smtClean="0">
                                  <a:effectLst/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b>
                        <m:sup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cs-CZ" sz="1200" dirty="0">
                  <a:effectLst/>
                  <a:latin typeface="Times New Roman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cs-CZ" sz="1200" dirty="0">
                    <a:effectLst/>
                    <a:latin typeface="Times New Roman"/>
                    <a:ea typeface="Times New Roman"/>
                  </a:rPr>
                  <a:t> </a:t>
                </a:r>
              </a:p>
            </p:txBody>
          </p:sp>
        </mc:Choice>
        <mc:Fallback xmlns="">
          <p:sp>
            <p:nvSpPr>
              <p:cNvPr id="172" name="Text Box 17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5860" y="1890043"/>
                <a:ext cx="163830" cy="252095"/>
              </a:xfrm>
              <a:prstGeom prst="rect">
                <a:avLst/>
              </a:prstGeom>
              <a:blipFill rotWithShape="1">
                <a:blip r:embed="rId20"/>
                <a:stretch>
                  <a:fillRect l="-29630" r="-481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Přímá spojnice 172"/>
          <p:cNvCxnSpPr/>
          <p:nvPr/>
        </p:nvCxnSpPr>
        <p:spPr>
          <a:xfrm flipV="1">
            <a:off x="2038985" y="4957093"/>
            <a:ext cx="514032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Přímá spojnice 173"/>
          <p:cNvCxnSpPr/>
          <p:nvPr/>
        </p:nvCxnSpPr>
        <p:spPr>
          <a:xfrm flipV="1">
            <a:off x="2030730" y="3614068"/>
            <a:ext cx="514032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Přímá spojnice 174"/>
          <p:cNvCxnSpPr/>
          <p:nvPr/>
        </p:nvCxnSpPr>
        <p:spPr>
          <a:xfrm flipV="1">
            <a:off x="2030095" y="2446938"/>
            <a:ext cx="514032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 Box 1556"/>
              <p:cNvSpPr txBox="1">
                <a:spLocks noChangeArrowheads="1"/>
              </p:cNvSpPr>
              <p:nvPr/>
            </p:nvSpPr>
            <p:spPr bwMode="auto">
              <a:xfrm>
                <a:off x="2292985" y="5629558"/>
                <a:ext cx="393700" cy="629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𝐴</m:t>
                          </m:r>
                        </m:e>
                        <m:sub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sz="1200">
                  <a:effectLst/>
                  <a:latin typeface="Times New Roman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𝐴</m:t>
                          </m:r>
                        </m:e>
                        <m:sub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 sz="1200">
                  <a:effectLst/>
                  <a:latin typeface="Times New Roman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𝐴</m:t>
                          </m:r>
                        </m:e>
                        <m:sub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cs-CZ" sz="1200">
                  <a:effectLst/>
                  <a:latin typeface="Times New Roman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cs-CZ" sz="1200">
                    <a:effectLst/>
                    <a:latin typeface="Times New Roman"/>
                    <a:ea typeface="Times New Roman"/>
                  </a:rPr>
                  <a:t> 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cs-CZ" sz="1200">
                    <a:effectLst/>
                    <a:latin typeface="Times New Roman"/>
                    <a:ea typeface="Times New Roman"/>
                  </a:rPr>
                  <a:t> 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cs-CZ" sz="1200">
                    <a:effectLst/>
                    <a:latin typeface="Times New Roman"/>
                    <a:ea typeface="Calibri"/>
                  </a:rPr>
                  <a:t> </a:t>
                </a:r>
                <a:endParaRPr lang="cs-CZ" sz="120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77" name="Text Box 1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2985" y="5629558"/>
                <a:ext cx="393700" cy="6299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 Box 1556"/>
              <p:cNvSpPr txBox="1">
                <a:spLocks noChangeArrowheads="1"/>
              </p:cNvSpPr>
              <p:nvPr/>
            </p:nvSpPr>
            <p:spPr bwMode="auto">
              <a:xfrm>
                <a:off x="2842260" y="5627018"/>
                <a:ext cx="393700" cy="676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𝐵</m:t>
                          </m:r>
                        </m:e>
                        <m:sub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sz="1200" dirty="0">
                  <a:effectLst/>
                  <a:latin typeface="Times New Roman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𝐵</m:t>
                          </m:r>
                        </m:e>
                        <m:sub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 sz="12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78" name="Text Box 1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2260" y="5627018"/>
                <a:ext cx="393700" cy="67691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Text Box 1556"/>
          <p:cNvSpPr txBox="1">
            <a:spLocks noChangeArrowheads="1"/>
          </p:cNvSpPr>
          <p:nvPr/>
        </p:nvSpPr>
        <p:spPr bwMode="auto">
          <a:xfrm>
            <a:off x="2028825" y="5387623"/>
            <a:ext cx="661670" cy="17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cs-CZ" sz="1200" b="1" dirty="0">
                <a:effectLst/>
                <a:latin typeface="Times New Roman"/>
                <a:ea typeface="Calibri"/>
              </a:rPr>
              <a:t>Legenda</a:t>
            </a:r>
            <a:endParaRPr lang="cs-CZ" sz="1200" dirty="0">
              <a:effectLst/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cs-CZ" sz="1200" dirty="0">
                <a:effectLst/>
                <a:latin typeface="Times New Roman"/>
                <a:ea typeface="Calibri"/>
              </a:rPr>
              <a:t> </a:t>
            </a:r>
            <a:endParaRPr lang="cs-CZ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80" name="Text Box 1556"/>
          <p:cNvSpPr txBox="1">
            <a:spLocks noChangeArrowheads="1"/>
          </p:cNvSpPr>
          <p:nvPr/>
        </p:nvSpPr>
        <p:spPr bwMode="auto">
          <a:xfrm>
            <a:off x="3504565" y="5627018"/>
            <a:ext cx="65468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cs-CZ" sz="1200" b="0" dirty="0">
                <a:effectLst/>
                <a:latin typeface="Times New Roman"/>
                <a:ea typeface="Calibri"/>
              </a:rPr>
              <a:t>Výsledek inference</a:t>
            </a:r>
            <a:endParaRPr lang="cs-CZ" sz="1200" b="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cs-CZ" sz="1200" dirty="0">
                <a:effectLst/>
                <a:latin typeface="Times New Roman"/>
                <a:ea typeface="Times New Roman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cs-CZ" sz="1200" dirty="0">
                <a:effectLst/>
                <a:latin typeface="Times New Roman"/>
                <a:ea typeface="Times New Roman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cs-CZ" sz="1200" dirty="0">
                <a:effectLst/>
                <a:latin typeface="Times New Roman"/>
                <a:ea typeface="Calibri"/>
              </a:rPr>
              <a:t> </a:t>
            </a:r>
            <a:endParaRPr lang="cs-CZ" sz="12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181" name="Přímá spojnice 180"/>
          <p:cNvCxnSpPr/>
          <p:nvPr/>
        </p:nvCxnSpPr>
        <p:spPr>
          <a:xfrm>
            <a:off x="2172970" y="5713378"/>
            <a:ext cx="179705" cy="0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Přímá spojnice 181"/>
          <p:cNvCxnSpPr/>
          <p:nvPr/>
        </p:nvCxnSpPr>
        <p:spPr>
          <a:xfrm>
            <a:off x="2172970" y="5896893"/>
            <a:ext cx="17970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Přímá spojnice 182"/>
          <p:cNvCxnSpPr/>
          <p:nvPr/>
        </p:nvCxnSpPr>
        <p:spPr>
          <a:xfrm>
            <a:off x="2172970" y="6081678"/>
            <a:ext cx="179705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Přímá spojnice 183"/>
          <p:cNvCxnSpPr/>
          <p:nvPr/>
        </p:nvCxnSpPr>
        <p:spPr>
          <a:xfrm>
            <a:off x="2726690" y="5712743"/>
            <a:ext cx="17970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Přímá spojnice 184"/>
          <p:cNvCxnSpPr/>
          <p:nvPr/>
        </p:nvCxnSpPr>
        <p:spPr>
          <a:xfrm>
            <a:off x="2726690" y="5893718"/>
            <a:ext cx="17970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bdélník 185"/>
          <p:cNvSpPr/>
          <p:nvPr/>
        </p:nvSpPr>
        <p:spPr>
          <a:xfrm>
            <a:off x="2028825" y="5351428"/>
            <a:ext cx="2130425" cy="8813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Times New Roman"/>
                <a:cs typeface="Times New Roman"/>
              </a:rPr>
              <a:t> </a:t>
            </a:r>
            <a:endParaRPr lang="cs-CZ" sz="1200">
              <a:effectLst/>
              <a:latin typeface="Times New Roman"/>
              <a:ea typeface="Calibri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 Box 1795"/>
              <p:cNvSpPr txBox="1">
                <a:spLocks noChangeArrowheads="1"/>
              </p:cNvSpPr>
              <p:nvPr/>
            </p:nvSpPr>
            <p:spPr bwMode="auto">
              <a:xfrm>
                <a:off x="6301105" y="4697378"/>
                <a:ext cx="878400" cy="36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sz="1200" i="1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𝐵</m:t>
                          </m:r>
                        </m:e>
                        <m:sub>
                          <m:d>
                            <m:dPr>
                              <m:ctrlPr>
                                <a:rPr lang="cs-CZ" sz="1200" b="0" i="1" smtClean="0">
                                  <a:effectLst/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cs-CZ" sz="1200" b="0" i="1" smtClean="0">
                                  <a:effectLst/>
                                  <a:latin typeface="Cambria Math"/>
                                  <a:cs typeface="Times New Roman"/>
                                </a:rPr>
                                <m:t>3</m:t>
                              </m:r>
                            </m:e>
                          </m:d>
                        </m:sub>
                        <m:sup>
                          <m:r>
                            <a:rPr lang="cs-CZ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∗</m:t>
                          </m:r>
                        </m:sup>
                      </m:sSubSup>
                      <m:r>
                        <a:rPr lang="cs-CZ" sz="12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cs-CZ" sz="1200" i="1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cs-CZ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cs-CZ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a:rPr lang="cs-CZ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°</m:t>
                          </m:r>
                        </m:sub>
                      </m:sSub>
                      <m:sSub>
                        <m:sSub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cs-CZ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cs-CZ" sz="1200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87" name="Text Box 17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1105" y="4697378"/>
                <a:ext cx="878400" cy="363220"/>
              </a:xfrm>
              <a:prstGeom prst="rect">
                <a:avLst/>
              </a:prstGeom>
              <a:blipFill rotWithShape="1">
                <a:blip r:embed="rId23"/>
                <a:stretch>
                  <a:fillRect l="-3472" r="-6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Přímá spojnice 187"/>
          <p:cNvCxnSpPr/>
          <p:nvPr/>
        </p:nvCxnSpPr>
        <p:spPr>
          <a:xfrm>
            <a:off x="4350385" y="6302023"/>
            <a:ext cx="28149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 Box 1795"/>
              <p:cNvSpPr txBox="1">
                <a:spLocks noChangeArrowheads="1"/>
              </p:cNvSpPr>
              <p:nvPr/>
            </p:nvSpPr>
            <p:spPr bwMode="auto">
              <a:xfrm>
                <a:off x="6301105" y="3359433"/>
                <a:ext cx="878400" cy="36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sz="1200" i="1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𝐵</m:t>
                          </m:r>
                        </m:e>
                        <m:sub>
                          <m:d>
                            <m:dPr>
                              <m:ctrlPr>
                                <a:rPr lang="cs-CZ" sz="1200" b="0" i="1" smtClean="0">
                                  <a:effectLst/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cs-CZ" sz="1200" b="0" i="1" smtClean="0">
                                  <a:effectLst/>
                                  <a:latin typeface="Cambria Math"/>
                                  <a:cs typeface="Times New Roman"/>
                                </a:rPr>
                                <m:t>2</m:t>
                              </m:r>
                            </m:e>
                          </m:d>
                        </m:sub>
                        <m:sup>
                          <m:r>
                            <a:rPr lang="cs-CZ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∗</m:t>
                          </m:r>
                        </m:sup>
                      </m:sSubSup>
                      <m:r>
                        <a:rPr lang="cs-CZ" sz="12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cs-CZ" sz="1200" i="1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cs-CZ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cs-CZ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a:rPr lang="cs-CZ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°</m:t>
                          </m:r>
                        </m:sub>
                      </m:sSub>
                      <m:sSub>
                        <m:sSub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cs-CZ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 sz="1200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89" name="Text Box 17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1105" y="3359433"/>
                <a:ext cx="878400" cy="363220"/>
              </a:xfrm>
              <a:prstGeom prst="rect">
                <a:avLst/>
              </a:prstGeom>
              <a:blipFill rotWithShape="1">
                <a:blip r:embed="rId24"/>
                <a:stretch>
                  <a:fillRect l="-3472" r="-6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 Box 1795"/>
              <p:cNvSpPr txBox="1">
                <a:spLocks noChangeArrowheads="1"/>
              </p:cNvSpPr>
              <p:nvPr/>
            </p:nvSpPr>
            <p:spPr bwMode="auto">
              <a:xfrm>
                <a:off x="6299835" y="2203098"/>
                <a:ext cx="878400" cy="362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sz="1200" i="1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𝐵</m:t>
                          </m:r>
                        </m:e>
                        <m:sub>
                          <m:d>
                            <m:dPr>
                              <m:ctrlPr>
                                <a:rPr lang="cs-CZ" sz="1200" i="1" smtClean="0">
                                  <a:effectLst/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cs-CZ" sz="1200" b="0" i="1" smtClean="0">
                                  <a:effectLst/>
                                  <a:latin typeface="Cambria Math"/>
                                  <a:cs typeface="Times New Roman"/>
                                </a:rPr>
                                <m:t>1</m:t>
                              </m:r>
                            </m:e>
                          </m:d>
                        </m:sub>
                        <m:sup>
                          <m:r>
                            <a:rPr lang="cs-CZ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∗</m:t>
                          </m:r>
                        </m:sup>
                      </m:sSubSup>
                      <m:r>
                        <a:rPr lang="cs-CZ" sz="12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cs-CZ" sz="1200" i="1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cs-CZ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cs-CZ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a:rPr lang="cs-CZ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°</m:t>
                          </m:r>
                        </m:sub>
                      </m:sSub>
                      <m:sSub>
                        <m:sSub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cs-CZ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sz="1200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90" name="Text Box 17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9835" y="2203098"/>
                <a:ext cx="878400" cy="362585"/>
              </a:xfrm>
              <a:prstGeom prst="rect">
                <a:avLst/>
              </a:prstGeom>
              <a:blipFill rotWithShape="1">
                <a:blip r:embed="rId25"/>
                <a:stretch>
                  <a:fillRect l="-20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Přímá spojnice 190"/>
          <p:cNvCxnSpPr/>
          <p:nvPr/>
        </p:nvCxnSpPr>
        <p:spPr>
          <a:xfrm flipH="1" flipV="1">
            <a:off x="4620260" y="4706268"/>
            <a:ext cx="87122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Přímá spojnice 191"/>
          <p:cNvCxnSpPr/>
          <p:nvPr/>
        </p:nvCxnSpPr>
        <p:spPr>
          <a:xfrm>
            <a:off x="2926080" y="4699283"/>
            <a:ext cx="25558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Přímá spojnice 192"/>
          <p:cNvCxnSpPr/>
          <p:nvPr/>
        </p:nvCxnSpPr>
        <p:spPr>
          <a:xfrm>
            <a:off x="3255645" y="5713378"/>
            <a:ext cx="17970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 Box 1795"/>
              <p:cNvSpPr txBox="1">
                <a:spLocks noChangeArrowheads="1"/>
              </p:cNvSpPr>
              <p:nvPr/>
            </p:nvSpPr>
            <p:spPr bwMode="auto">
              <a:xfrm>
                <a:off x="5154930" y="4434488"/>
                <a:ext cx="163830" cy="252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sz="1200" i="1" smtClean="0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𝐵</m:t>
                          </m:r>
                        </m:e>
                        <m:sub>
                          <m:d>
                            <m:dPr>
                              <m:ctrlPr>
                                <a:rPr lang="cs-CZ" sz="12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200" b="0" i="1" smtClean="0">
                                  <a:effectLst/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sub>
                        <m:sup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cs-CZ" sz="12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94" name="Text Box 17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4930" y="4434488"/>
                <a:ext cx="163830" cy="252095"/>
              </a:xfrm>
              <a:prstGeom prst="rect">
                <a:avLst/>
              </a:prstGeom>
              <a:blipFill rotWithShape="1">
                <a:blip r:embed="rId26"/>
                <a:stretch>
                  <a:fillRect l="-33333" r="-44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 Box 1795"/>
              <p:cNvSpPr txBox="1">
                <a:spLocks noChangeArrowheads="1"/>
              </p:cNvSpPr>
              <p:nvPr/>
            </p:nvSpPr>
            <p:spPr bwMode="auto">
              <a:xfrm>
                <a:off x="5136515" y="3052093"/>
                <a:ext cx="163830" cy="252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sz="1200" i="1" smtClean="0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𝐵</m:t>
                          </m:r>
                        </m:e>
                        <m:sub>
                          <m:d>
                            <m:dPr>
                              <m:ctrlPr>
                                <a:rPr lang="cs-CZ" sz="12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200" b="0" i="1" smtClean="0">
                                  <a:effectLst/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b>
                        <m:sup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cs-CZ" sz="12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95" name="Text Box 17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6515" y="3052093"/>
                <a:ext cx="163830" cy="252095"/>
              </a:xfrm>
              <a:prstGeom prst="rect">
                <a:avLst/>
              </a:prstGeom>
              <a:blipFill rotWithShape="1">
                <a:blip r:embed="rId27"/>
                <a:stretch>
                  <a:fillRect l="-34615" r="-5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Volný tvar 195"/>
          <p:cNvSpPr/>
          <p:nvPr/>
        </p:nvSpPr>
        <p:spPr>
          <a:xfrm>
            <a:off x="4634865" y="5679088"/>
            <a:ext cx="879475" cy="316865"/>
          </a:xfrm>
          <a:custGeom>
            <a:avLst/>
            <a:gdLst>
              <a:gd name="connsiteX0" fmla="*/ 0 w 879475"/>
              <a:gd name="connsiteY0" fmla="*/ 317500 h 317500"/>
              <a:gd name="connsiteX1" fmla="*/ 101600 w 879475"/>
              <a:gd name="connsiteY1" fmla="*/ 0 h 317500"/>
              <a:gd name="connsiteX2" fmla="*/ 228600 w 879475"/>
              <a:gd name="connsiteY2" fmla="*/ 0 h 317500"/>
              <a:gd name="connsiteX3" fmla="*/ 260350 w 879475"/>
              <a:gd name="connsiteY3" fmla="*/ 95250 h 317500"/>
              <a:gd name="connsiteX4" fmla="*/ 434975 w 879475"/>
              <a:gd name="connsiteY4" fmla="*/ 95250 h 317500"/>
              <a:gd name="connsiteX5" fmla="*/ 495300 w 879475"/>
              <a:gd name="connsiteY5" fmla="*/ 317500 h 317500"/>
              <a:gd name="connsiteX6" fmla="*/ 879475 w 879475"/>
              <a:gd name="connsiteY6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9475" h="317500">
                <a:moveTo>
                  <a:pt x="0" y="317500"/>
                </a:moveTo>
                <a:lnTo>
                  <a:pt x="101600" y="0"/>
                </a:lnTo>
                <a:lnTo>
                  <a:pt x="228600" y="0"/>
                </a:lnTo>
                <a:lnTo>
                  <a:pt x="260350" y="95250"/>
                </a:lnTo>
                <a:lnTo>
                  <a:pt x="434975" y="95250"/>
                </a:lnTo>
                <a:lnTo>
                  <a:pt x="495300" y="317500"/>
                </a:lnTo>
                <a:lnTo>
                  <a:pt x="879475" y="317500"/>
                </a:ln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 Box 1795"/>
              <p:cNvSpPr txBox="1">
                <a:spLocks noChangeArrowheads="1"/>
              </p:cNvSpPr>
              <p:nvPr/>
            </p:nvSpPr>
            <p:spPr bwMode="auto">
              <a:xfrm>
                <a:off x="4942205" y="5583838"/>
                <a:ext cx="163830" cy="252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p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𝐵</m:t>
                          </m:r>
                        </m:e>
                        <m:sup>
                          <m:r>
                            <a:rPr lang="cs-CZ" sz="1200" i="1">
                              <a:effectLst/>
                              <a:latin typeface="Cambria Math"/>
                              <a:ea typeface="Times New Roman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cs-CZ" sz="120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97" name="Text Box 17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2205" y="5583838"/>
                <a:ext cx="163830" cy="252095"/>
              </a:xfrm>
              <a:prstGeom prst="rect">
                <a:avLst/>
              </a:prstGeom>
              <a:blipFill rotWithShape="1">
                <a:blip r:embed="rId28"/>
                <a:stretch>
                  <a:fillRect l="-33333" r="-1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 Box 1795"/>
              <p:cNvSpPr txBox="1">
                <a:spLocks noChangeArrowheads="1"/>
              </p:cNvSpPr>
              <p:nvPr/>
            </p:nvSpPr>
            <p:spPr bwMode="auto">
              <a:xfrm>
                <a:off x="6309995" y="5730523"/>
                <a:ext cx="878400" cy="551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sz="1200" i="1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cs-CZ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𝐵</m:t>
                          </m:r>
                        </m:e>
                        <m:sup>
                          <m:r>
                            <a:rPr lang="cs-CZ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∗</m:t>
                          </m:r>
                        </m:sup>
                      </m:sSup>
                      <m:r>
                        <a:rPr lang="cs-CZ" sz="12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nary>
                        <m:naryPr>
                          <m:chr m:val="⋃"/>
                          <m:limLoc m:val="undOvr"/>
                          <m:ctrlPr>
                            <a:rPr lang="cs-CZ" sz="120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naryPr>
                        <m:sub>
                          <m:r>
                            <a:rPr lang="cs-CZ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  <m:r>
                            <a:rPr lang="cs-CZ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cs-CZ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3</m:t>
                          </m:r>
                        </m:sup>
                        <m:e>
                          <m:sSubSup>
                            <m:sSubSupPr>
                              <m:ctrlPr>
                                <a:rPr lang="cs-CZ" sz="1200" i="1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cs-CZ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𝐵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cs-CZ" sz="12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cs-CZ" sz="1200" b="0" i="1" smtClean="0">
                                      <a:effectLst/>
                                      <a:latin typeface="Cambria Math"/>
                                      <a:cs typeface="Times New Roman"/>
                                    </a:rPr>
                                    <m:t>𝑘</m:t>
                                  </m:r>
                                </m:e>
                              </m:d>
                            </m:sub>
                            <m:sup>
                              <m:r>
                                <a:rPr lang="cs-CZ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cs-CZ" sz="1200" dirty="0">
                  <a:effectLst/>
                  <a:latin typeface="Times New Roman"/>
                  <a:ea typeface="Calibri"/>
                  <a:cs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cs-CZ" sz="1200" dirty="0">
                    <a:effectLst/>
                    <a:latin typeface="Times New Roman"/>
                    <a:ea typeface="Times New Roman"/>
                  </a:rPr>
                  <a:t> </a:t>
                </a:r>
              </a:p>
            </p:txBody>
          </p:sp>
        </mc:Choice>
        <mc:Fallback xmlns="">
          <p:sp>
            <p:nvSpPr>
              <p:cNvPr id="198" name="Text Box 17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9995" y="5730523"/>
                <a:ext cx="878400" cy="551180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Přímá spojnice 199"/>
          <p:cNvCxnSpPr/>
          <p:nvPr/>
        </p:nvCxnSpPr>
        <p:spPr>
          <a:xfrm flipH="1">
            <a:off x="4974590" y="2208813"/>
            <a:ext cx="52832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Přímá spojnice 200"/>
          <p:cNvCxnSpPr/>
          <p:nvPr/>
        </p:nvCxnSpPr>
        <p:spPr>
          <a:xfrm flipH="1" flipV="1">
            <a:off x="4871085" y="1890043"/>
            <a:ext cx="102870" cy="32385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Přímá spojnice 201"/>
          <p:cNvCxnSpPr/>
          <p:nvPr/>
        </p:nvCxnSpPr>
        <p:spPr>
          <a:xfrm flipH="1" flipV="1">
            <a:off x="4714240" y="1890043"/>
            <a:ext cx="1651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Přímá spojnice 202"/>
          <p:cNvCxnSpPr/>
          <p:nvPr/>
        </p:nvCxnSpPr>
        <p:spPr>
          <a:xfrm flipV="1">
            <a:off x="4636135" y="1890043"/>
            <a:ext cx="86360" cy="31369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Přímá spojnice 297"/>
          <p:cNvCxnSpPr/>
          <p:nvPr/>
        </p:nvCxnSpPr>
        <p:spPr>
          <a:xfrm>
            <a:off x="2926715" y="1890043"/>
            <a:ext cx="194373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Skupina 298"/>
          <p:cNvGrpSpPr/>
          <p:nvPr/>
        </p:nvGrpSpPr>
        <p:grpSpPr>
          <a:xfrm>
            <a:off x="4790432" y="2791108"/>
            <a:ext cx="353059" cy="568960"/>
            <a:chOff x="2863850" y="1466431"/>
            <a:chExt cx="353577" cy="569357"/>
          </a:xfrm>
        </p:grpSpPr>
        <p:cxnSp>
          <p:nvCxnSpPr>
            <p:cNvPr id="307" name="Přímá spojnice 306"/>
            <p:cNvCxnSpPr/>
            <p:nvPr/>
          </p:nvCxnSpPr>
          <p:spPr>
            <a:xfrm flipV="1">
              <a:off x="2863850" y="1467959"/>
              <a:ext cx="176825" cy="56782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Přímá spojnice 307"/>
            <p:cNvCxnSpPr/>
            <p:nvPr/>
          </p:nvCxnSpPr>
          <p:spPr>
            <a:xfrm flipH="1" flipV="1">
              <a:off x="3040897" y="1466431"/>
              <a:ext cx="176530" cy="56769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Přímá spojnice 299"/>
          <p:cNvCxnSpPr/>
          <p:nvPr/>
        </p:nvCxnSpPr>
        <p:spPr>
          <a:xfrm flipH="1">
            <a:off x="4634865" y="3361338"/>
            <a:ext cx="15557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Přímá spojnice 300"/>
          <p:cNvCxnSpPr/>
          <p:nvPr/>
        </p:nvCxnSpPr>
        <p:spPr>
          <a:xfrm flipH="1" flipV="1">
            <a:off x="4848860" y="3142263"/>
            <a:ext cx="24066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Přímá spojnice 301"/>
          <p:cNvCxnSpPr/>
          <p:nvPr/>
        </p:nvCxnSpPr>
        <p:spPr>
          <a:xfrm flipH="1" flipV="1">
            <a:off x="5079365" y="3144803"/>
            <a:ext cx="64770" cy="2159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Přímá spojnice 302"/>
          <p:cNvCxnSpPr/>
          <p:nvPr/>
        </p:nvCxnSpPr>
        <p:spPr>
          <a:xfrm flipH="1" flipV="1">
            <a:off x="5137785" y="3367053"/>
            <a:ext cx="3619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Přímá spojnice 303"/>
          <p:cNvCxnSpPr/>
          <p:nvPr/>
        </p:nvCxnSpPr>
        <p:spPr>
          <a:xfrm flipV="1">
            <a:off x="4786630" y="3151788"/>
            <a:ext cx="67945" cy="21717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Přímá spojnice 304"/>
          <p:cNvCxnSpPr/>
          <p:nvPr/>
        </p:nvCxnSpPr>
        <p:spPr>
          <a:xfrm>
            <a:off x="2929255" y="3142263"/>
            <a:ext cx="215963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Přímá spojnice 305"/>
          <p:cNvCxnSpPr/>
          <p:nvPr/>
        </p:nvCxnSpPr>
        <p:spPr>
          <a:xfrm>
            <a:off x="4636135" y="2796188"/>
            <a:ext cx="1079500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54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6" grpId="0"/>
      <p:bldP spid="167" grpId="0"/>
      <p:bldP spid="168" grpId="0"/>
      <p:bldP spid="171" grpId="0"/>
      <p:bldP spid="172" grpId="0"/>
      <p:bldP spid="187" grpId="0"/>
      <p:bldP spid="189" grpId="0"/>
      <p:bldP spid="190" grpId="0"/>
      <p:bldP spid="194" grpId="0"/>
      <p:bldP spid="195" grpId="0"/>
      <p:bldP spid="196" grpId="0" animBg="1"/>
      <p:bldP spid="197" grpId="0"/>
      <p:bldP spid="1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Zaoblený obdélník 35"/>
          <p:cNvSpPr/>
          <p:nvPr/>
        </p:nvSpPr>
        <p:spPr bwMode="auto">
          <a:xfrm>
            <a:off x="6444208" y="2515017"/>
            <a:ext cx="1116000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Zaoblený obdélník 34"/>
          <p:cNvSpPr/>
          <p:nvPr/>
        </p:nvSpPr>
        <p:spPr bwMode="auto">
          <a:xfrm>
            <a:off x="4676147" y="2438928"/>
            <a:ext cx="971976" cy="68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Zaoblený obdélník 33"/>
          <p:cNvSpPr/>
          <p:nvPr/>
        </p:nvSpPr>
        <p:spPr bwMode="auto">
          <a:xfrm>
            <a:off x="350687" y="1935122"/>
            <a:ext cx="3636000" cy="1656000"/>
          </a:xfrm>
          <a:prstGeom prst="roundRect">
            <a:avLst>
              <a:gd name="adj" fmla="val 14480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3" y="779874"/>
            <a:ext cx="662840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Kompoziční způsob ohodnocení souboru pravidel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40800" y="1117120"/>
            <a:ext cx="66693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fuzzy relace odpovídající pravidlům spojeny do jedné fuzzy relace</a:t>
            </a:r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334014"/>
              </p:ext>
            </p:extLst>
          </p:nvPr>
        </p:nvGraphicFramePr>
        <p:xfrm>
          <a:off x="438150" y="2066925"/>
          <a:ext cx="3543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4" imgW="3543120" imgH="1447560" progId="Equation.DSMT4">
                  <p:embed/>
                </p:oleObj>
              </mc:Choice>
              <mc:Fallback>
                <p:oleObj name="Equation" r:id="rId4" imgW="3543120" imgH="1447560" progId="Equation.DSMT4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2066925"/>
                        <a:ext cx="35433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647665"/>
              </p:ext>
            </p:extLst>
          </p:nvPr>
        </p:nvGraphicFramePr>
        <p:xfrm>
          <a:off x="4742182" y="2489200"/>
          <a:ext cx="812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6" imgW="812520" imgH="558720" progId="Equation.DSMT4">
                  <p:embed/>
                </p:oleObj>
              </mc:Choice>
              <mc:Fallback>
                <p:oleObj name="Equation" r:id="rId6" imgW="812520" imgH="558720" progId="Equation.DSMT4">
                  <p:embed/>
                  <p:pic>
                    <p:nvPicPr>
                      <p:cNvPr id="8" name="Objek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42182" y="2489200"/>
                        <a:ext cx="8128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Šipka doprava 8"/>
          <p:cNvSpPr/>
          <p:nvPr/>
        </p:nvSpPr>
        <p:spPr bwMode="auto">
          <a:xfrm>
            <a:off x="4117664" y="2636912"/>
            <a:ext cx="310320" cy="288032"/>
          </a:xfrm>
          <a:prstGeom prst="rightArrow">
            <a:avLst/>
          </a:pr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2" name="Šipka doprava 71"/>
          <p:cNvSpPr/>
          <p:nvPr/>
        </p:nvSpPr>
        <p:spPr bwMode="auto">
          <a:xfrm>
            <a:off x="5850877" y="2652024"/>
            <a:ext cx="310320" cy="288032"/>
          </a:xfrm>
          <a:prstGeom prst="rightArrow">
            <a:avLst/>
          </a:pr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73" name="Objek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061665"/>
              </p:ext>
            </p:extLst>
          </p:nvPr>
        </p:nvGraphicFramePr>
        <p:xfrm>
          <a:off x="6519410" y="2660650"/>
          <a:ext cx="952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8" imgW="952200" imgH="241200" progId="Equation.DSMT4">
                  <p:embed/>
                </p:oleObj>
              </mc:Choice>
              <mc:Fallback>
                <p:oleObj name="Equation" r:id="rId8" imgW="952200" imgH="241200" progId="Equation.DSMT4">
                  <p:embed/>
                  <p:pic>
                    <p:nvPicPr>
                      <p:cNvPr id="73" name="Objekt 7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19410" y="2660650"/>
                        <a:ext cx="952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k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303577"/>
              </p:ext>
            </p:extLst>
          </p:nvPr>
        </p:nvGraphicFramePr>
        <p:xfrm>
          <a:off x="4602448" y="3555604"/>
          <a:ext cx="2057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10" imgW="2057400" imgH="355320" progId="Equation.DSMT4">
                  <p:embed/>
                </p:oleObj>
              </mc:Choice>
              <mc:Fallback>
                <p:oleObj name="Equation" r:id="rId10" imgW="2057400" imgH="355320" progId="Equation.DSMT4">
                  <p:embed/>
                  <p:pic>
                    <p:nvPicPr>
                      <p:cNvPr id="74" name="Objekt 7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02448" y="3555604"/>
                        <a:ext cx="20574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4140121" y="3217050"/>
            <a:ext cx="255615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pro </a:t>
            </a:r>
            <a:r>
              <a:rPr lang="cs-CZ" altLang="cs-CZ" b="0"/>
              <a:t>klasickou </a:t>
            </a:r>
            <a:r>
              <a:rPr lang="cs-CZ" altLang="cs-CZ" b="0" i="1"/>
              <a:t>s</a:t>
            </a:r>
            <a:r>
              <a:rPr lang="cs-CZ" altLang="cs-CZ" b="0"/>
              <a:t>-normu</a:t>
            </a:r>
            <a:r>
              <a:rPr lang="cs-CZ" altLang="cs-CZ" b="0" dirty="0"/>
              <a:t>: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640800" y="1444687"/>
            <a:ext cx="66693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inference provedena na této fuzzy relaci</a:t>
            </a:r>
          </a:p>
        </p:txBody>
      </p:sp>
      <p:sp>
        <p:nvSpPr>
          <p:cNvPr id="41" name="Zaoblený obdélník 40"/>
          <p:cNvSpPr/>
          <p:nvPr/>
        </p:nvSpPr>
        <p:spPr bwMode="auto">
          <a:xfrm>
            <a:off x="482400" y="157985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42" name="AutoShape 2083"/>
          <p:cNvCxnSpPr>
            <a:cxnSpLocks noChangeShapeType="1"/>
          </p:cNvCxnSpPr>
          <p:nvPr/>
        </p:nvCxnSpPr>
        <p:spPr bwMode="auto">
          <a:xfrm>
            <a:off x="2860026" y="4743520"/>
            <a:ext cx="669290" cy="0"/>
          </a:xfrm>
          <a:prstGeom prst="straightConnector1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2084"/>
          <p:cNvCxnSpPr>
            <a:cxnSpLocks noChangeShapeType="1"/>
          </p:cNvCxnSpPr>
          <p:nvPr/>
        </p:nvCxnSpPr>
        <p:spPr bwMode="auto">
          <a:xfrm>
            <a:off x="4755165" y="4756882"/>
            <a:ext cx="1044000" cy="635"/>
          </a:xfrm>
          <a:prstGeom prst="straightConnector1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2085"/>
              <p:cNvSpPr txBox="1">
                <a:spLocks noChangeArrowheads="1"/>
              </p:cNvSpPr>
              <p:nvPr/>
            </p:nvSpPr>
            <p:spPr bwMode="auto">
              <a:xfrm>
                <a:off x="3014540" y="4378736"/>
                <a:ext cx="44448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𝐴</m:t>
                          </m:r>
                        </m:e>
                        <m:sup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cs-CZ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44" name="Text Box 20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4540" y="4378736"/>
                <a:ext cx="444481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 Box 2086"/>
              <p:cNvSpPr txBox="1">
                <a:spLocks noChangeArrowheads="1"/>
              </p:cNvSpPr>
              <p:nvPr/>
            </p:nvSpPr>
            <p:spPr bwMode="auto">
              <a:xfrm>
                <a:off x="4699974" y="4400222"/>
                <a:ext cx="113531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𝐵</m:t>
                          </m:r>
                        </m:e>
                        <m:sup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∗</m:t>
                          </m:r>
                        </m:sup>
                      </m:sSup>
                      <m:r>
                        <a:rPr lang="cs-CZ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cs-CZ" i="1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cs-CZ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°</m:t>
                          </m:r>
                        </m:sub>
                      </m:sSub>
                      <m:r>
                        <a:rPr lang="cs-CZ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𝑅</m:t>
                      </m:r>
                    </m:oMath>
                  </m:oMathPara>
                </a14:m>
                <a:endParaRPr lang="cs-CZ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45" name="Text Box 20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9974" y="4400222"/>
                <a:ext cx="1135311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2082"/>
              <p:cNvSpPr txBox="1">
                <a:spLocks noChangeArrowheads="1"/>
              </p:cNvSpPr>
              <p:nvPr/>
            </p:nvSpPr>
            <p:spPr bwMode="auto">
              <a:xfrm>
                <a:off x="3529316" y="4366197"/>
                <a:ext cx="1198983" cy="76841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𝑅</m:t>
                      </m:r>
                      <m:r>
                        <a:rPr lang="cs-CZ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nary>
                        <m:naryPr>
                          <m:chr m:val="⋃"/>
                          <m:limLoc m:val="undOvr"/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naryPr>
                        <m:sub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cs-CZ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cs-CZ" i="1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cs-CZ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54" name="Text Box 20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9316" y="4366197"/>
                <a:ext cx="1198983" cy="76841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76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5" grpId="0" animBg="1"/>
      <p:bldP spid="34" grpId="0" animBg="1"/>
      <p:bldP spid="32" grpId="0"/>
      <p:bldP spid="33" grpId="0" animBg="1"/>
      <p:bldP spid="9" grpId="0" animBg="1"/>
      <p:bldP spid="72" grpId="0" animBg="1"/>
      <p:bldP spid="39" grpId="0"/>
      <p:bldP spid="40" grpId="0"/>
      <p:bldP spid="41" grpId="0" animBg="1"/>
      <p:bldP spid="44" grpId="0"/>
      <p:bldP spid="45" grpId="0"/>
      <p:bldP spid="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81" name="Zaoblený obdélník 80"/>
          <p:cNvSpPr/>
          <p:nvPr/>
        </p:nvSpPr>
        <p:spPr bwMode="auto">
          <a:xfrm>
            <a:off x="259688" y="1254130"/>
            <a:ext cx="8712968" cy="5055189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2" name="Obdélník 2"/>
          <p:cNvSpPr>
            <a:spLocks noChangeArrowheads="1"/>
          </p:cNvSpPr>
          <p:nvPr/>
        </p:nvSpPr>
        <p:spPr bwMode="auto">
          <a:xfrm>
            <a:off x="341467" y="1304901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83" name="Rectangle 14"/>
          <p:cNvSpPr>
            <a:spLocks noChangeArrowheads="1"/>
          </p:cNvSpPr>
          <p:nvPr/>
        </p:nvSpPr>
        <p:spPr bwMode="auto">
          <a:xfrm>
            <a:off x="640800" y="1731142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báze znalostí FLS obsahuje pravidla:</a:t>
            </a:r>
          </a:p>
        </p:txBody>
      </p:sp>
      <p:graphicFrame>
        <p:nvGraphicFramePr>
          <p:cNvPr id="84" name="Objek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878730"/>
              </p:ext>
            </p:extLst>
          </p:nvPr>
        </p:nvGraphicFramePr>
        <p:xfrm>
          <a:off x="788355" y="2068571"/>
          <a:ext cx="309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4" imgW="3098520" imgH="965160" progId="Equation.DSMT4">
                  <p:embed/>
                </p:oleObj>
              </mc:Choice>
              <mc:Fallback>
                <p:oleObj name="Equation" r:id="rId4" imgW="3098520" imgH="965160" progId="Equation.DSMT4">
                  <p:embed/>
                  <p:pic>
                    <p:nvPicPr>
                      <p:cNvPr id="84" name="Objek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55" y="2068571"/>
                        <a:ext cx="3098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Zaoblený obdélník 85"/>
          <p:cNvSpPr/>
          <p:nvPr/>
        </p:nvSpPr>
        <p:spPr bwMode="auto">
          <a:xfrm>
            <a:off x="482400" y="186297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8" name="Zaoblený obdélník 87"/>
          <p:cNvSpPr/>
          <p:nvPr/>
        </p:nvSpPr>
        <p:spPr bwMode="auto">
          <a:xfrm>
            <a:off x="482400" y="326699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6" name="Rectangle 14"/>
          <p:cNvSpPr>
            <a:spLocks noChangeArrowheads="1"/>
          </p:cNvSpPr>
          <p:nvPr/>
        </p:nvSpPr>
        <p:spPr bwMode="auto">
          <a:xfrm>
            <a:off x="640800" y="3140968"/>
            <a:ext cx="314698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použita Mamdaniho implikaci</a:t>
            </a:r>
          </a:p>
        </p:txBody>
      </p:sp>
      <p:cxnSp>
        <p:nvCxnSpPr>
          <p:cNvPr id="204" name="AutoShape 1189"/>
          <p:cNvCxnSpPr>
            <a:cxnSpLocks noChangeShapeType="1"/>
          </p:cNvCxnSpPr>
          <p:nvPr/>
        </p:nvCxnSpPr>
        <p:spPr bwMode="auto">
          <a:xfrm>
            <a:off x="4715391" y="2678837"/>
            <a:ext cx="158178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" name="Přímá spojnice 204"/>
          <p:cNvCxnSpPr/>
          <p:nvPr/>
        </p:nvCxnSpPr>
        <p:spPr>
          <a:xfrm>
            <a:off x="5009396" y="2678202"/>
            <a:ext cx="236855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Přímá spojnice 205"/>
          <p:cNvCxnSpPr/>
          <p:nvPr/>
        </p:nvCxnSpPr>
        <p:spPr>
          <a:xfrm flipH="1" flipV="1">
            <a:off x="5009396" y="1786027"/>
            <a:ext cx="236220" cy="89916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Přímá spojnice 206"/>
          <p:cNvCxnSpPr/>
          <p:nvPr/>
        </p:nvCxnSpPr>
        <p:spPr>
          <a:xfrm flipV="1">
            <a:off x="4716026" y="1791107"/>
            <a:ext cx="292735" cy="88709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Přímá spojnice 207"/>
          <p:cNvCxnSpPr/>
          <p:nvPr/>
        </p:nvCxnSpPr>
        <p:spPr>
          <a:xfrm flipV="1">
            <a:off x="5009396" y="1791107"/>
            <a:ext cx="274320" cy="89027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Přímá spojnice 208"/>
          <p:cNvCxnSpPr/>
          <p:nvPr/>
        </p:nvCxnSpPr>
        <p:spPr>
          <a:xfrm flipH="1" flipV="1">
            <a:off x="4716026" y="2675027"/>
            <a:ext cx="29273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Volný tvar 209"/>
          <p:cNvSpPr/>
          <p:nvPr/>
        </p:nvSpPr>
        <p:spPr>
          <a:xfrm>
            <a:off x="4088011" y="2685822"/>
            <a:ext cx="2074545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Times New Roman"/>
              </a:rPr>
              <a:t> </a:t>
            </a:r>
          </a:p>
        </p:txBody>
      </p:sp>
      <p:cxnSp>
        <p:nvCxnSpPr>
          <p:cNvPr id="211" name="AutoShape 1196"/>
          <p:cNvCxnSpPr>
            <a:cxnSpLocks noChangeAspect="1" noChangeShapeType="1"/>
          </p:cNvCxnSpPr>
          <p:nvPr/>
        </p:nvCxnSpPr>
        <p:spPr bwMode="auto">
          <a:xfrm flipV="1">
            <a:off x="3995936" y="2679472"/>
            <a:ext cx="718185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2" name="Volný tvar 211"/>
          <p:cNvSpPr/>
          <p:nvPr/>
        </p:nvSpPr>
        <p:spPr>
          <a:xfrm>
            <a:off x="4067056" y="2680742"/>
            <a:ext cx="2074545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rgbClr val="00B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213" name="Volný tvar 212"/>
          <p:cNvSpPr/>
          <p:nvPr/>
        </p:nvSpPr>
        <p:spPr>
          <a:xfrm>
            <a:off x="4079121" y="2678837"/>
            <a:ext cx="2074545" cy="779780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chemeClr val="accent3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214" name="Volný tvar 213"/>
          <p:cNvSpPr/>
          <p:nvPr/>
        </p:nvSpPr>
        <p:spPr>
          <a:xfrm>
            <a:off x="4347726" y="2850287"/>
            <a:ext cx="727075" cy="319405"/>
          </a:xfrm>
          <a:custGeom>
            <a:avLst/>
            <a:gdLst>
              <a:gd name="connsiteX0" fmla="*/ 0 w 800100"/>
              <a:gd name="connsiteY0" fmla="*/ 328613 h 328613"/>
              <a:gd name="connsiteX1" fmla="*/ 542925 w 800100"/>
              <a:gd name="connsiteY1" fmla="*/ 328613 h 328613"/>
              <a:gd name="connsiteX2" fmla="*/ 800100 w 800100"/>
              <a:gd name="connsiteY2" fmla="*/ 9525 h 328613"/>
              <a:gd name="connsiteX3" fmla="*/ 257175 w 800100"/>
              <a:gd name="connsiteY3" fmla="*/ 0 h 328613"/>
              <a:gd name="connsiteX4" fmla="*/ 0 w 800100"/>
              <a:gd name="connsiteY4" fmla="*/ 328613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328613">
                <a:moveTo>
                  <a:pt x="0" y="328613"/>
                </a:moveTo>
                <a:lnTo>
                  <a:pt x="542925" y="328613"/>
                </a:lnTo>
                <a:lnTo>
                  <a:pt x="800100" y="9525"/>
                </a:lnTo>
                <a:lnTo>
                  <a:pt x="257175" y="0"/>
                </a:lnTo>
                <a:lnTo>
                  <a:pt x="0" y="32861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215" name="Volný tvar 214"/>
          <p:cNvSpPr/>
          <p:nvPr/>
        </p:nvSpPr>
        <p:spPr>
          <a:xfrm>
            <a:off x="4543941" y="2989987"/>
            <a:ext cx="727075" cy="319405"/>
          </a:xfrm>
          <a:custGeom>
            <a:avLst/>
            <a:gdLst>
              <a:gd name="connsiteX0" fmla="*/ 0 w 800100"/>
              <a:gd name="connsiteY0" fmla="*/ 328613 h 328613"/>
              <a:gd name="connsiteX1" fmla="*/ 542925 w 800100"/>
              <a:gd name="connsiteY1" fmla="*/ 328613 h 328613"/>
              <a:gd name="connsiteX2" fmla="*/ 800100 w 800100"/>
              <a:gd name="connsiteY2" fmla="*/ 9525 h 328613"/>
              <a:gd name="connsiteX3" fmla="*/ 257175 w 800100"/>
              <a:gd name="connsiteY3" fmla="*/ 0 h 328613"/>
              <a:gd name="connsiteX4" fmla="*/ 0 w 800100"/>
              <a:gd name="connsiteY4" fmla="*/ 328613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328613">
                <a:moveTo>
                  <a:pt x="0" y="328613"/>
                </a:moveTo>
                <a:lnTo>
                  <a:pt x="542925" y="328613"/>
                </a:lnTo>
                <a:lnTo>
                  <a:pt x="800100" y="9525"/>
                </a:lnTo>
                <a:lnTo>
                  <a:pt x="257175" y="0"/>
                </a:lnTo>
                <a:lnTo>
                  <a:pt x="0" y="32861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216" name="Text Box 1550"/>
          <p:cNvSpPr txBox="1">
            <a:spLocks noChangeArrowheads="1"/>
          </p:cNvSpPr>
          <p:nvPr/>
        </p:nvSpPr>
        <p:spPr bwMode="auto">
          <a:xfrm>
            <a:off x="4741426" y="1791107"/>
            <a:ext cx="160020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/>
                <a:ea typeface="Calibri"/>
              </a:rPr>
              <a:t>1</a:t>
            </a:r>
            <a:endParaRPr lang="cs-CZ" b="0" dirty="0">
              <a:effectLst/>
              <a:latin typeface="Times New Roman"/>
              <a:ea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 Box 1552"/>
              <p:cNvSpPr txBox="1">
                <a:spLocks noChangeArrowheads="1"/>
              </p:cNvSpPr>
              <p:nvPr/>
            </p:nvSpPr>
            <p:spPr bwMode="auto">
              <a:xfrm>
                <a:off x="4453350" y="1556792"/>
                <a:ext cx="160020" cy="2247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80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</m:oMath>
                  </m:oMathPara>
                </a14:m>
                <a:endParaRPr lang="cs-CZ" sz="18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17" name="Text Box 1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350" y="1556792"/>
                <a:ext cx="160020" cy="224790"/>
              </a:xfrm>
              <a:prstGeom prst="rect">
                <a:avLst/>
              </a:prstGeom>
              <a:blipFill rotWithShape="1">
                <a:blip r:embed="rId6"/>
                <a:stretch>
                  <a:fillRect l="-46154" r="-38462" b="-540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 Box 1553"/>
              <p:cNvSpPr txBox="1">
                <a:spLocks noChangeArrowheads="1"/>
              </p:cNvSpPr>
              <p:nvPr/>
            </p:nvSpPr>
            <p:spPr bwMode="auto">
              <a:xfrm>
                <a:off x="4045466" y="3503067"/>
                <a:ext cx="160020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𝑥</m:t>
                      </m:r>
                    </m:oMath>
                  </m:oMathPara>
                </a14:m>
                <a:endParaRPr lang="cs-CZ" b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18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5466" y="3503067"/>
                <a:ext cx="160020" cy="151130"/>
              </a:xfrm>
              <a:prstGeom prst="rect">
                <a:avLst/>
              </a:prstGeom>
              <a:blipFill rotWithShape="1">
                <a:blip r:embed="rId7"/>
                <a:stretch>
                  <a:fillRect l="-19231" r="-15385" b="-6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 Box 1554"/>
              <p:cNvSpPr txBox="1">
                <a:spLocks noChangeArrowheads="1"/>
              </p:cNvSpPr>
              <p:nvPr/>
            </p:nvSpPr>
            <p:spPr bwMode="auto">
              <a:xfrm>
                <a:off x="6228596" y="2687727"/>
                <a:ext cx="160020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>
                          <a:effectLst/>
                          <a:latin typeface="Cambria Math"/>
                          <a:ea typeface="Times New Roman"/>
                        </a:rPr>
                        <m:t>𝑦</m:t>
                      </m:r>
                    </m:oMath>
                  </m:oMathPara>
                </a14:m>
                <a:endParaRPr lang="cs-CZ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20" name="Text Box 1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8596" y="2687727"/>
                <a:ext cx="160020" cy="179705"/>
              </a:xfrm>
              <a:prstGeom prst="rect">
                <a:avLst/>
              </a:prstGeom>
              <a:blipFill rotWithShape="1">
                <a:blip r:embed="rId8"/>
                <a:stretch>
                  <a:fillRect l="-34615" r="-26923" b="-724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AutoShape 1190"/>
          <p:cNvCxnSpPr>
            <a:cxnSpLocks noChangeShapeType="1"/>
          </p:cNvCxnSpPr>
          <p:nvPr/>
        </p:nvCxnSpPr>
        <p:spPr bwMode="auto">
          <a:xfrm flipV="1">
            <a:off x="4715391" y="1620927"/>
            <a:ext cx="635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Přímá spojnice 221"/>
          <p:cNvCxnSpPr/>
          <p:nvPr/>
        </p:nvCxnSpPr>
        <p:spPr>
          <a:xfrm flipH="1">
            <a:off x="5522476" y="2680107"/>
            <a:ext cx="622300" cy="78549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Přímá spojnice 222"/>
          <p:cNvCxnSpPr/>
          <p:nvPr/>
        </p:nvCxnSpPr>
        <p:spPr>
          <a:xfrm>
            <a:off x="4760476" y="2985542"/>
            <a:ext cx="550545" cy="0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Přímá spojnice 223"/>
          <p:cNvCxnSpPr/>
          <p:nvPr/>
        </p:nvCxnSpPr>
        <p:spPr>
          <a:xfrm flipH="1" flipV="1">
            <a:off x="4082296" y="3463062"/>
            <a:ext cx="144272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Přímá spojnice 224"/>
          <p:cNvCxnSpPr/>
          <p:nvPr/>
        </p:nvCxnSpPr>
        <p:spPr>
          <a:xfrm flipH="1">
            <a:off x="4760476" y="2259737"/>
            <a:ext cx="134620" cy="746125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Přímá spojnice 225"/>
          <p:cNvCxnSpPr/>
          <p:nvPr/>
        </p:nvCxnSpPr>
        <p:spPr>
          <a:xfrm flipH="1">
            <a:off x="4492506" y="2982367"/>
            <a:ext cx="264795" cy="344805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Přímá spojnice 226"/>
          <p:cNvCxnSpPr/>
          <p:nvPr/>
        </p:nvCxnSpPr>
        <p:spPr>
          <a:xfrm>
            <a:off x="4484886" y="2987447"/>
            <a:ext cx="28702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AutoShape 1203"/>
          <p:cNvCxnSpPr>
            <a:cxnSpLocks noChangeShapeType="1"/>
          </p:cNvCxnSpPr>
          <p:nvPr/>
        </p:nvCxnSpPr>
        <p:spPr bwMode="auto">
          <a:xfrm>
            <a:off x="4724281" y="1788567"/>
            <a:ext cx="1439545" cy="0"/>
          </a:xfrm>
          <a:prstGeom prst="straightConnector1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9" name="Přímá spojnice 228"/>
          <p:cNvCxnSpPr/>
          <p:nvPr/>
        </p:nvCxnSpPr>
        <p:spPr>
          <a:xfrm flipH="1">
            <a:off x="5516126" y="2681377"/>
            <a:ext cx="622300" cy="785495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AutoShape 1201"/>
          <p:cNvCxnSpPr>
            <a:cxnSpLocks noChangeAspect="1" noChangeShapeType="1"/>
          </p:cNvCxnSpPr>
          <p:nvPr/>
        </p:nvCxnSpPr>
        <p:spPr bwMode="auto">
          <a:xfrm flipV="1">
            <a:off x="5311656" y="2693442"/>
            <a:ext cx="255905" cy="29591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1" name="AutoShape 1201"/>
          <p:cNvCxnSpPr>
            <a:cxnSpLocks noChangeAspect="1" noChangeShapeType="1"/>
          </p:cNvCxnSpPr>
          <p:nvPr/>
        </p:nvCxnSpPr>
        <p:spPr bwMode="auto">
          <a:xfrm flipV="1">
            <a:off x="4763651" y="2663597"/>
            <a:ext cx="245745" cy="32131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Přímá spojnice 231"/>
          <p:cNvCxnSpPr/>
          <p:nvPr/>
        </p:nvCxnSpPr>
        <p:spPr>
          <a:xfrm flipH="1">
            <a:off x="4615061" y="2386737"/>
            <a:ext cx="180975" cy="78486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Přímá spojnice 232"/>
          <p:cNvCxnSpPr/>
          <p:nvPr/>
        </p:nvCxnSpPr>
        <p:spPr>
          <a:xfrm>
            <a:off x="4573786" y="2845842"/>
            <a:ext cx="550545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AutoShape 1201"/>
          <p:cNvCxnSpPr>
            <a:cxnSpLocks noChangeAspect="1" noChangeShapeType="1"/>
          </p:cNvCxnSpPr>
          <p:nvPr/>
        </p:nvCxnSpPr>
        <p:spPr bwMode="auto">
          <a:xfrm flipV="1">
            <a:off x="4732536" y="1796187"/>
            <a:ext cx="276860" cy="31242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" name="Přímá spojnice 234"/>
          <p:cNvCxnSpPr/>
          <p:nvPr/>
        </p:nvCxnSpPr>
        <p:spPr>
          <a:xfrm flipH="1">
            <a:off x="4580136" y="2110512"/>
            <a:ext cx="134620" cy="746125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Volný tvar 235"/>
          <p:cNvSpPr/>
          <p:nvPr/>
        </p:nvSpPr>
        <p:spPr>
          <a:xfrm>
            <a:off x="4332486" y="2112417"/>
            <a:ext cx="556895" cy="1068705"/>
          </a:xfrm>
          <a:custGeom>
            <a:avLst/>
            <a:gdLst>
              <a:gd name="connsiteX0" fmla="*/ 558800 w 558800"/>
              <a:gd name="connsiteY0" fmla="*/ 1069975 h 1069975"/>
              <a:gd name="connsiteX1" fmla="*/ 0 w 558800"/>
              <a:gd name="connsiteY1" fmla="*/ 1069975 h 1069975"/>
              <a:gd name="connsiteX2" fmla="*/ 409575 w 558800"/>
              <a:gd name="connsiteY2" fmla="*/ 0 h 1069975"/>
              <a:gd name="connsiteX3" fmla="*/ 558800 w 558800"/>
              <a:gd name="connsiteY3" fmla="*/ 1069975 h 106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800" h="1069975">
                <a:moveTo>
                  <a:pt x="558800" y="1069975"/>
                </a:moveTo>
                <a:lnTo>
                  <a:pt x="0" y="1069975"/>
                </a:lnTo>
                <a:lnTo>
                  <a:pt x="409575" y="0"/>
                </a:lnTo>
                <a:lnTo>
                  <a:pt x="558800" y="1069975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46000"/>
            </a:schemeClr>
          </a:solidFill>
          <a:ln w="19050">
            <a:solidFill>
              <a:srgbClr val="C3D69B">
                <a:alpha val="4588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Times New Roman"/>
              </a:rPr>
              <a:t> </a:t>
            </a:r>
          </a:p>
        </p:txBody>
      </p:sp>
      <p:cxnSp>
        <p:nvCxnSpPr>
          <p:cNvPr id="237" name="Přímá spojnice 236"/>
          <p:cNvCxnSpPr/>
          <p:nvPr/>
        </p:nvCxnSpPr>
        <p:spPr>
          <a:xfrm flipH="1">
            <a:off x="4322326" y="2830602"/>
            <a:ext cx="276860" cy="344805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 Box 1556"/>
              <p:cNvSpPr txBox="1">
                <a:spLocks noChangeArrowheads="1"/>
              </p:cNvSpPr>
              <p:nvPr/>
            </p:nvSpPr>
            <p:spPr bwMode="auto">
              <a:xfrm>
                <a:off x="7032506" y="2450872"/>
                <a:ext cx="393065" cy="545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𝐴</m:t>
                          </m:r>
                        </m:e>
                        <m:sub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>
                  <a:effectLst/>
                  <a:latin typeface="Times New Roman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𝐴</m:t>
                          </m:r>
                        </m:e>
                        <m:sub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>
                  <a:effectLst/>
                  <a:latin typeface="Times New Roman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𝐴</m:t>
                          </m:r>
                        </m:e>
                        <m:sub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cs-CZ">
                  <a:effectLst/>
                  <a:latin typeface="Times New Roman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cs-CZ">
                    <a:effectLst/>
                    <a:latin typeface="Times New Roman"/>
                    <a:ea typeface="Times New Roman"/>
                  </a:rPr>
                  <a:t> 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cs-CZ">
                    <a:effectLst/>
                    <a:latin typeface="Times New Roman"/>
                    <a:ea typeface="Calibri"/>
                  </a:rPr>
                  <a:t> </a:t>
                </a:r>
                <a:endParaRPr lang="cs-CZ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38" name="Text Box 1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2506" y="2450872"/>
                <a:ext cx="393065" cy="545465"/>
              </a:xfrm>
              <a:prstGeom prst="rect">
                <a:avLst/>
              </a:prstGeom>
              <a:blipFill rotWithShape="1">
                <a:blip r:embed="rId9"/>
                <a:stretch>
                  <a:fillRect b="-4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 Box 1556"/>
              <p:cNvSpPr txBox="1">
                <a:spLocks noChangeArrowheads="1"/>
              </p:cNvSpPr>
              <p:nvPr/>
            </p:nvSpPr>
            <p:spPr bwMode="auto">
              <a:xfrm>
                <a:off x="7657981" y="2448332"/>
                <a:ext cx="393065" cy="361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𝐵</m:t>
                          </m:r>
                        </m:e>
                        <m:sub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dirty="0">
                  <a:effectLst/>
                  <a:latin typeface="Times New Roman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𝐵</m:t>
                          </m:r>
                        </m:e>
                        <m:sub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 dirty="0">
                  <a:effectLst/>
                  <a:latin typeface="Times New Roman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cs-CZ" dirty="0">
                    <a:effectLst/>
                    <a:latin typeface="Times New Roman"/>
                    <a:ea typeface="Calibri"/>
                  </a:rPr>
                  <a:t> </a:t>
                </a:r>
                <a:endParaRPr lang="cs-CZ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39" name="Text Box 1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7981" y="2448332"/>
                <a:ext cx="393065" cy="361950"/>
              </a:xfrm>
              <a:prstGeom prst="rect">
                <a:avLst/>
              </a:prstGeom>
              <a:blipFill rotWithShape="1">
                <a:blip r:embed="rId10"/>
                <a:stretch>
                  <a:fillRect b="-457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Kosoúhelník 239"/>
          <p:cNvSpPr/>
          <p:nvPr/>
        </p:nvSpPr>
        <p:spPr>
          <a:xfrm>
            <a:off x="4394716" y="3171597"/>
            <a:ext cx="763905" cy="266700"/>
          </a:xfrm>
          <a:prstGeom prst="parallelogram">
            <a:avLst>
              <a:gd name="adj" fmla="val 844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/>
          </a:p>
        </p:txBody>
      </p:sp>
      <p:cxnSp>
        <p:nvCxnSpPr>
          <p:cNvPr id="241" name="Přímá spojnice 240"/>
          <p:cNvCxnSpPr/>
          <p:nvPr/>
        </p:nvCxnSpPr>
        <p:spPr>
          <a:xfrm>
            <a:off x="4618236" y="3179217"/>
            <a:ext cx="550545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Přímá spojnice 241"/>
          <p:cNvCxnSpPr/>
          <p:nvPr/>
        </p:nvCxnSpPr>
        <p:spPr>
          <a:xfrm>
            <a:off x="4325501" y="3171597"/>
            <a:ext cx="28702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Přímá spojnice 242"/>
          <p:cNvCxnSpPr/>
          <p:nvPr/>
        </p:nvCxnSpPr>
        <p:spPr>
          <a:xfrm flipH="1">
            <a:off x="4391541" y="3175407"/>
            <a:ext cx="219710" cy="281305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AutoShape 1201"/>
          <p:cNvCxnSpPr>
            <a:cxnSpLocks noChangeAspect="1" noChangeShapeType="1"/>
          </p:cNvCxnSpPr>
          <p:nvPr/>
        </p:nvCxnSpPr>
        <p:spPr bwMode="auto">
          <a:xfrm flipV="1">
            <a:off x="5152906" y="2702967"/>
            <a:ext cx="93345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" name="Volný tvar 244"/>
          <p:cNvSpPr/>
          <p:nvPr/>
        </p:nvSpPr>
        <p:spPr>
          <a:xfrm>
            <a:off x="4744601" y="2094637"/>
            <a:ext cx="407670" cy="1071880"/>
          </a:xfrm>
          <a:custGeom>
            <a:avLst/>
            <a:gdLst>
              <a:gd name="connsiteX0" fmla="*/ 146050 w 409575"/>
              <a:gd name="connsiteY0" fmla="*/ 1073150 h 1073150"/>
              <a:gd name="connsiteX1" fmla="*/ 409575 w 409575"/>
              <a:gd name="connsiteY1" fmla="*/ 742950 h 1073150"/>
              <a:gd name="connsiteX2" fmla="*/ 0 w 409575"/>
              <a:gd name="connsiteY2" fmla="*/ 0 h 1073150"/>
              <a:gd name="connsiteX3" fmla="*/ 146050 w 409575"/>
              <a:gd name="connsiteY3" fmla="*/ 1073150 h 10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" h="1073150">
                <a:moveTo>
                  <a:pt x="146050" y="1073150"/>
                </a:moveTo>
                <a:lnTo>
                  <a:pt x="409575" y="742950"/>
                </a:lnTo>
                <a:lnTo>
                  <a:pt x="0" y="0"/>
                </a:lnTo>
                <a:lnTo>
                  <a:pt x="146050" y="107315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46000"/>
            </a:schemeClr>
          </a:solidFill>
          <a:ln w="19050">
            <a:solidFill>
              <a:srgbClr val="C3D69B">
                <a:alpha val="4588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246" name="Volný tvar 245"/>
          <p:cNvSpPr/>
          <p:nvPr/>
        </p:nvSpPr>
        <p:spPr>
          <a:xfrm>
            <a:off x="4903351" y="2254657"/>
            <a:ext cx="407670" cy="1071880"/>
          </a:xfrm>
          <a:custGeom>
            <a:avLst/>
            <a:gdLst>
              <a:gd name="connsiteX0" fmla="*/ 146050 w 409575"/>
              <a:gd name="connsiteY0" fmla="*/ 1073150 h 1073150"/>
              <a:gd name="connsiteX1" fmla="*/ 409575 w 409575"/>
              <a:gd name="connsiteY1" fmla="*/ 742950 h 1073150"/>
              <a:gd name="connsiteX2" fmla="*/ 0 w 409575"/>
              <a:gd name="connsiteY2" fmla="*/ 0 h 1073150"/>
              <a:gd name="connsiteX3" fmla="*/ 146050 w 409575"/>
              <a:gd name="connsiteY3" fmla="*/ 1073150 h 10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" h="1073150">
                <a:moveTo>
                  <a:pt x="146050" y="1073150"/>
                </a:moveTo>
                <a:lnTo>
                  <a:pt x="409575" y="742950"/>
                </a:lnTo>
                <a:lnTo>
                  <a:pt x="0" y="0"/>
                </a:lnTo>
                <a:lnTo>
                  <a:pt x="146050" y="1073150"/>
                </a:lnTo>
                <a:close/>
              </a:path>
            </a:pathLst>
          </a:custGeom>
          <a:solidFill>
            <a:srgbClr val="00B050">
              <a:alpha val="46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Times New Roman"/>
              </a:rPr>
              <a:t> </a:t>
            </a:r>
          </a:p>
        </p:txBody>
      </p:sp>
      <p:cxnSp>
        <p:nvCxnSpPr>
          <p:cNvPr id="247" name="Přímá spojnice 246"/>
          <p:cNvCxnSpPr/>
          <p:nvPr/>
        </p:nvCxnSpPr>
        <p:spPr>
          <a:xfrm flipH="1">
            <a:off x="4388366" y="2412137"/>
            <a:ext cx="407670" cy="1039495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Přímá spojnice 247"/>
          <p:cNvCxnSpPr/>
          <p:nvPr/>
        </p:nvCxnSpPr>
        <p:spPr>
          <a:xfrm>
            <a:off x="4388366" y="3455442"/>
            <a:ext cx="554990" cy="127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Přímá spojnice 248"/>
          <p:cNvCxnSpPr/>
          <p:nvPr/>
        </p:nvCxnSpPr>
        <p:spPr>
          <a:xfrm flipV="1">
            <a:off x="5163066" y="2995067"/>
            <a:ext cx="149225" cy="1797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Přímá spojnice 249"/>
          <p:cNvCxnSpPr/>
          <p:nvPr/>
        </p:nvCxnSpPr>
        <p:spPr>
          <a:xfrm flipH="1" flipV="1">
            <a:off x="4903351" y="2254657"/>
            <a:ext cx="407670" cy="73088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Volný tvar 250"/>
          <p:cNvSpPr/>
          <p:nvPr/>
        </p:nvSpPr>
        <p:spPr>
          <a:xfrm>
            <a:off x="4487426" y="2259737"/>
            <a:ext cx="556895" cy="1068705"/>
          </a:xfrm>
          <a:custGeom>
            <a:avLst/>
            <a:gdLst>
              <a:gd name="connsiteX0" fmla="*/ 558800 w 558800"/>
              <a:gd name="connsiteY0" fmla="*/ 1069975 h 1069975"/>
              <a:gd name="connsiteX1" fmla="*/ 0 w 558800"/>
              <a:gd name="connsiteY1" fmla="*/ 1069975 h 1069975"/>
              <a:gd name="connsiteX2" fmla="*/ 409575 w 558800"/>
              <a:gd name="connsiteY2" fmla="*/ 0 h 1069975"/>
              <a:gd name="connsiteX3" fmla="*/ 558800 w 558800"/>
              <a:gd name="connsiteY3" fmla="*/ 1069975 h 106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800" h="1069975">
                <a:moveTo>
                  <a:pt x="558800" y="1069975"/>
                </a:moveTo>
                <a:lnTo>
                  <a:pt x="0" y="1069975"/>
                </a:lnTo>
                <a:lnTo>
                  <a:pt x="409575" y="0"/>
                </a:lnTo>
                <a:lnTo>
                  <a:pt x="558800" y="1069975"/>
                </a:lnTo>
                <a:close/>
              </a:path>
            </a:pathLst>
          </a:custGeom>
          <a:solidFill>
            <a:srgbClr val="00B050">
              <a:alpha val="46000"/>
            </a:srgbClr>
          </a:solidFill>
          <a:ln w="19050">
            <a:solidFill>
              <a:srgbClr val="00B050">
                <a:alpha val="4588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252" name="Volný tvar 251"/>
          <p:cNvSpPr/>
          <p:nvPr/>
        </p:nvSpPr>
        <p:spPr>
          <a:xfrm>
            <a:off x="4803656" y="2402612"/>
            <a:ext cx="358140" cy="1054100"/>
          </a:xfrm>
          <a:custGeom>
            <a:avLst/>
            <a:gdLst>
              <a:gd name="connsiteX0" fmla="*/ 139700 w 358775"/>
              <a:gd name="connsiteY0" fmla="*/ 1054100 h 1054100"/>
              <a:gd name="connsiteX1" fmla="*/ 358775 w 358775"/>
              <a:gd name="connsiteY1" fmla="*/ 774700 h 1054100"/>
              <a:gd name="connsiteX2" fmla="*/ 0 w 358775"/>
              <a:gd name="connsiteY2" fmla="*/ 0 h 1054100"/>
              <a:gd name="connsiteX3" fmla="*/ 139700 w 358775"/>
              <a:gd name="connsiteY3" fmla="*/ 10541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775" h="1054100">
                <a:moveTo>
                  <a:pt x="139700" y="1054100"/>
                </a:moveTo>
                <a:lnTo>
                  <a:pt x="358775" y="774700"/>
                </a:lnTo>
                <a:lnTo>
                  <a:pt x="0" y="0"/>
                </a:lnTo>
                <a:lnTo>
                  <a:pt x="139700" y="1054100"/>
                </a:lnTo>
                <a:close/>
              </a:path>
            </a:pathLst>
          </a:custGeom>
          <a:solidFill>
            <a:schemeClr val="accent3">
              <a:lumMod val="50000"/>
              <a:alpha val="46000"/>
            </a:schemeClr>
          </a:solidFill>
          <a:ln>
            <a:solidFill>
              <a:srgbClr val="4F6228">
                <a:alpha val="4588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/>
          </a:p>
        </p:txBody>
      </p:sp>
      <p:cxnSp>
        <p:nvCxnSpPr>
          <p:cNvPr id="253" name="Přímá spojnice 252"/>
          <p:cNvCxnSpPr/>
          <p:nvPr/>
        </p:nvCxnSpPr>
        <p:spPr>
          <a:xfrm>
            <a:off x="4896366" y="2259737"/>
            <a:ext cx="74930" cy="52006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Přímá spojnice 253"/>
          <p:cNvCxnSpPr/>
          <p:nvPr/>
        </p:nvCxnSpPr>
        <p:spPr>
          <a:xfrm flipV="1">
            <a:off x="4943356" y="3179217"/>
            <a:ext cx="215265" cy="276860"/>
          </a:xfrm>
          <a:prstGeom prst="line">
            <a:avLst/>
          </a:prstGeom>
          <a:ln w="19050">
            <a:solidFill>
              <a:srgbClr val="4F62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Přímá spojnice 254"/>
          <p:cNvCxnSpPr/>
          <p:nvPr/>
        </p:nvCxnSpPr>
        <p:spPr>
          <a:xfrm flipV="1">
            <a:off x="4333121" y="2112417"/>
            <a:ext cx="407035" cy="1061085"/>
          </a:xfrm>
          <a:prstGeom prst="line">
            <a:avLst/>
          </a:prstGeom>
          <a:ln w="19050">
            <a:solidFill>
              <a:srgbClr val="C3D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Přímá spojnice 255"/>
          <p:cNvCxnSpPr/>
          <p:nvPr/>
        </p:nvCxnSpPr>
        <p:spPr>
          <a:xfrm>
            <a:off x="4735076" y="2109242"/>
            <a:ext cx="35560" cy="323850"/>
          </a:xfrm>
          <a:prstGeom prst="line">
            <a:avLst/>
          </a:prstGeom>
          <a:ln w="12700">
            <a:solidFill>
              <a:srgbClr val="C3D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Přímá spojnice 256"/>
          <p:cNvCxnSpPr/>
          <p:nvPr/>
        </p:nvCxnSpPr>
        <p:spPr>
          <a:xfrm>
            <a:off x="4740791" y="2112417"/>
            <a:ext cx="131445" cy="194310"/>
          </a:xfrm>
          <a:prstGeom prst="line">
            <a:avLst/>
          </a:prstGeom>
          <a:ln w="19050">
            <a:solidFill>
              <a:srgbClr val="C3D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Přímá spojnice 257"/>
          <p:cNvCxnSpPr/>
          <p:nvPr/>
        </p:nvCxnSpPr>
        <p:spPr>
          <a:xfrm flipH="1">
            <a:off x="4835406" y="2259737"/>
            <a:ext cx="60325" cy="17335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Přímá spojnice 258"/>
          <p:cNvCxnSpPr/>
          <p:nvPr/>
        </p:nvCxnSpPr>
        <p:spPr>
          <a:xfrm>
            <a:off x="4803656" y="2414677"/>
            <a:ext cx="174625" cy="36830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Přímá spojnice 259"/>
          <p:cNvCxnSpPr/>
          <p:nvPr/>
        </p:nvCxnSpPr>
        <p:spPr>
          <a:xfrm flipH="1" flipV="1">
            <a:off x="4803656" y="2402612"/>
            <a:ext cx="146050" cy="105664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Přímá spojnice 261"/>
          <p:cNvCxnSpPr/>
          <p:nvPr/>
        </p:nvCxnSpPr>
        <p:spPr>
          <a:xfrm>
            <a:off x="4208661" y="3322727"/>
            <a:ext cx="28702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Přímá spojnice 262"/>
          <p:cNvCxnSpPr/>
          <p:nvPr/>
        </p:nvCxnSpPr>
        <p:spPr>
          <a:xfrm>
            <a:off x="4327406" y="3174137"/>
            <a:ext cx="163195" cy="0"/>
          </a:xfrm>
          <a:prstGeom prst="line">
            <a:avLst/>
          </a:prstGeom>
          <a:ln w="19050">
            <a:solidFill>
              <a:srgbClr val="C3D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 Box 1556"/>
          <p:cNvSpPr txBox="1">
            <a:spLocks noChangeArrowheads="1"/>
          </p:cNvSpPr>
          <p:nvPr/>
        </p:nvSpPr>
        <p:spPr bwMode="auto">
          <a:xfrm>
            <a:off x="6768345" y="2171198"/>
            <a:ext cx="865187" cy="17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cs-CZ" b="1" dirty="0">
                <a:effectLst/>
                <a:latin typeface="+mj-lt"/>
                <a:ea typeface="Calibri"/>
              </a:rPr>
              <a:t>Legenda</a:t>
            </a:r>
            <a:endParaRPr lang="cs-CZ" dirty="0">
              <a:effectLst/>
              <a:latin typeface="+mj-lt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cs-CZ" sz="1200" dirty="0">
                <a:effectLst/>
                <a:latin typeface="Times New Roman"/>
                <a:ea typeface="Calibri"/>
              </a:rPr>
              <a:t> </a:t>
            </a:r>
            <a:endParaRPr lang="cs-CZ" sz="1200" dirty="0">
              <a:effectLst/>
              <a:latin typeface="Times New Roman"/>
              <a:ea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 Box 1556"/>
              <p:cNvSpPr txBox="1">
                <a:spLocks noChangeArrowheads="1"/>
              </p:cNvSpPr>
              <p:nvPr/>
            </p:nvSpPr>
            <p:spPr bwMode="auto">
              <a:xfrm>
                <a:off x="8308757" y="2435632"/>
                <a:ext cx="39306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dirty="0">
                  <a:effectLst/>
                  <a:latin typeface="Times New Roman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 dirty="0">
                  <a:effectLst/>
                  <a:latin typeface="Times New Roman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cs-CZ" i="1">
                              <a:effectLst/>
                              <a:latin typeface="Cambria Math"/>
                              <a:ea typeface="Times New Roman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cs-CZ" dirty="0">
                  <a:effectLst/>
                  <a:latin typeface="Times New Roman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cs-CZ" dirty="0">
                    <a:effectLst/>
                    <a:latin typeface="Times New Roman"/>
                    <a:ea typeface="Times New Roman"/>
                  </a:rPr>
                  <a:t> 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cs-CZ" dirty="0">
                    <a:effectLst/>
                    <a:latin typeface="Times New Roman"/>
                    <a:ea typeface="Calibri"/>
                  </a:rPr>
                  <a:t> </a:t>
                </a:r>
                <a:endParaRPr lang="cs-CZ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65" name="Text Box 1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08757" y="2435632"/>
                <a:ext cx="393065" cy="584200"/>
              </a:xfrm>
              <a:prstGeom prst="rect">
                <a:avLst/>
              </a:prstGeom>
              <a:blipFill rotWithShape="1">
                <a:blip r:embed="rId11"/>
                <a:stretch>
                  <a:fillRect b="-32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Přímá spojnice 265"/>
          <p:cNvCxnSpPr/>
          <p:nvPr/>
        </p:nvCxnSpPr>
        <p:spPr>
          <a:xfrm>
            <a:off x="6912491" y="2584194"/>
            <a:ext cx="179705" cy="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Přímá spojnice 266"/>
          <p:cNvCxnSpPr/>
          <p:nvPr/>
        </p:nvCxnSpPr>
        <p:spPr>
          <a:xfrm>
            <a:off x="6912491" y="2819270"/>
            <a:ext cx="17970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Přímá spojnice 267"/>
          <p:cNvCxnSpPr/>
          <p:nvPr/>
        </p:nvCxnSpPr>
        <p:spPr>
          <a:xfrm>
            <a:off x="6912491" y="3063872"/>
            <a:ext cx="179705" cy="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Přímá spojnice 268"/>
          <p:cNvCxnSpPr/>
          <p:nvPr/>
        </p:nvCxnSpPr>
        <p:spPr>
          <a:xfrm>
            <a:off x="8150741" y="2553112"/>
            <a:ext cx="179705" cy="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Přímá spojnice 269"/>
          <p:cNvCxnSpPr/>
          <p:nvPr/>
        </p:nvCxnSpPr>
        <p:spPr>
          <a:xfrm>
            <a:off x="8150741" y="2809744"/>
            <a:ext cx="17970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Přímá spojnice 270"/>
          <p:cNvCxnSpPr/>
          <p:nvPr/>
        </p:nvCxnSpPr>
        <p:spPr>
          <a:xfrm>
            <a:off x="8150741" y="3049583"/>
            <a:ext cx="179705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Přímá spojnice 271"/>
          <p:cNvCxnSpPr/>
          <p:nvPr/>
        </p:nvCxnSpPr>
        <p:spPr>
          <a:xfrm>
            <a:off x="7543681" y="2564579"/>
            <a:ext cx="17970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Přímá spojnice 272"/>
          <p:cNvCxnSpPr/>
          <p:nvPr/>
        </p:nvCxnSpPr>
        <p:spPr>
          <a:xfrm>
            <a:off x="7543681" y="2819270"/>
            <a:ext cx="17970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bdélník 273"/>
          <p:cNvSpPr/>
          <p:nvPr/>
        </p:nvSpPr>
        <p:spPr>
          <a:xfrm>
            <a:off x="6713100" y="2110733"/>
            <a:ext cx="2060729" cy="11942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/>
          </a:p>
        </p:txBody>
      </p:sp>
      <p:cxnSp>
        <p:nvCxnSpPr>
          <p:cNvPr id="275" name="Přímá spojnice 274"/>
          <p:cNvCxnSpPr/>
          <p:nvPr/>
        </p:nvCxnSpPr>
        <p:spPr>
          <a:xfrm flipH="1" flipV="1">
            <a:off x="4341376" y="2254657"/>
            <a:ext cx="125095" cy="7321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Přímá spojnice 275"/>
          <p:cNvCxnSpPr/>
          <p:nvPr/>
        </p:nvCxnSpPr>
        <p:spPr>
          <a:xfrm flipV="1">
            <a:off x="4322326" y="2114957"/>
            <a:ext cx="123190" cy="1064260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Přímá spojnice 276"/>
          <p:cNvCxnSpPr/>
          <p:nvPr/>
        </p:nvCxnSpPr>
        <p:spPr>
          <a:xfrm flipH="1" flipV="1">
            <a:off x="4446786" y="2110512"/>
            <a:ext cx="133350" cy="739775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Přímá spojnice 277"/>
          <p:cNvCxnSpPr>
            <a:cxnSpLocks noChangeAspect="1"/>
          </p:cNvCxnSpPr>
          <p:nvPr/>
        </p:nvCxnSpPr>
        <p:spPr>
          <a:xfrm flipV="1">
            <a:off x="4317881" y="2668677"/>
            <a:ext cx="395605" cy="514985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Přímá spojnice 278"/>
          <p:cNvCxnSpPr/>
          <p:nvPr/>
        </p:nvCxnSpPr>
        <p:spPr>
          <a:xfrm flipH="1">
            <a:off x="4082296" y="3315107"/>
            <a:ext cx="116840" cy="1435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Přímá spojnice 279"/>
          <p:cNvCxnSpPr/>
          <p:nvPr/>
        </p:nvCxnSpPr>
        <p:spPr>
          <a:xfrm flipH="1">
            <a:off x="4205486" y="3169692"/>
            <a:ext cx="113030" cy="139065"/>
          </a:xfrm>
          <a:prstGeom prst="line">
            <a:avLst/>
          </a:prstGeom>
          <a:ln w="1905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Přímá spojnice 280"/>
          <p:cNvCxnSpPr/>
          <p:nvPr/>
        </p:nvCxnSpPr>
        <p:spPr>
          <a:xfrm flipV="1">
            <a:off x="4202946" y="2251482"/>
            <a:ext cx="134620" cy="10680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Přímá spojnice 281"/>
          <p:cNvCxnSpPr/>
          <p:nvPr/>
        </p:nvCxnSpPr>
        <p:spPr>
          <a:xfrm flipH="1" flipV="1">
            <a:off x="4206121" y="2412137"/>
            <a:ext cx="116840" cy="77216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Přímá spojnice 282"/>
          <p:cNvCxnSpPr/>
          <p:nvPr/>
        </p:nvCxnSpPr>
        <p:spPr>
          <a:xfrm flipV="1">
            <a:off x="4079121" y="2408962"/>
            <a:ext cx="126365" cy="1049655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Volný tvar 283"/>
          <p:cNvSpPr/>
          <p:nvPr/>
        </p:nvSpPr>
        <p:spPr>
          <a:xfrm>
            <a:off x="4388366" y="2412137"/>
            <a:ext cx="556895" cy="1043305"/>
          </a:xfrm>
          <a:custGeom>
            <a:avLst/>
            <a:gdLst>
              <a:gd name="connsiteX0" fmla="*/ 558800 w 558800"/>
              <a:gd name="connsiteY0" fmla="*/ 1069975 h 1069975"/>
              <a:gd name="connsiteX1" fmla="*/ 0 w 558800"/>
              <a:gd name="connsiteY1" fmla="*/ 1069975 h 1069975"/>
              <a:gd name="connsiteX2" fmla="*/ 409575 w 558800"/>
              <a:gd name="connsiteY2" fmla="*/ 0 h 1069975"/>
              <a:gd name="connsiteX3" fmla="*/ 558800 w 558800"/>
              <a:gd name="connsiteY3" fmla="*/ 1069975 h 106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800" h="1069975">
                <a:moveTo>
                  <a:pt x="558800" y="1069975"/>
                </a:moveTo>
                <a:lnTo>
                  <a:pt x="0" y="1069975"/>
                </a:lnTo>
                <a:lnTo>
                  <a:pt x="409575" y="0"/>
                </a:lnTo>
                <a:lnTo>
                  <a:pt x="558800" y="1069975"/>
                </a:lnTo>
                <a:close/>
              </a:path>
            </a:pathLst>
          </a:custGeom>
          <a:solidFill>
            <a:schemeClr val="accent3">
              <a:lumMod val="50000"/>
              <a:alpha val="4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sz="1200">
                <a:effectLst/>
                <a:latin typeface="Times New Roman"/>
                <a:ea typeface="Times New Roman"/>
              </a:rPr>
              <a:t> </a:t>
            </a:r>
          </a:p>
        </p:txBody>
      </p:sp>
      <p:cxnSp>
        <p:nvCxnSpPr>
          <p:cNvPr id="285" name="Přímá spojnice 284"/>
          <p:cNvCxnSpPr/>
          <p:nvPr/>
        </p:nvCxnSpPr>
        <p:spPr>
          <a:xfrm>
            <a:off x="5239901" y="2678837"/>
            <a:ext cx="32131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Přímá spojnice 285"/>
          <p:cNvCxnSpPr/>
          <p:nvPr/>
        </p:nvCxnSpPr>
        <p:spPr>
          <a:xfrm flipV="1">
            <a:off x="5561846" y="2678202"/>
            <a:ext cx="57594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Přímá spojnice 286"/>
          <p:cNvCxnSpPr/>
          <p:nvPr/>
        </p:nvCxnSpPr>
        <p:spPr>
          <a:xfrm flipH="1" flipV="1">
            <a:off x="5283716" y="1796187"/>
            <a:ext cx="283845" cy="8896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Přímá spojnice 287"/>
          <p:cNvCxnSpPr/>
          <p:nvPr/>
        </p:nvCxnSpPr>
        <p:spPr>
          <a:xfrm flipH="1">
            <a:off x="4195961" y="2408962"/>
            <a:ext cx="61150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Přímá spojnice 288"/>
          <p:cNvCxnSpPr/>
          <p:nvPr/>
        </p:nvCxnSpPr>
        <p:spPr>
          <a:xfrm flipH="1">
            <a:off x="4331851" y="2254657"/>
            <a:ext cx="57023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Přímá spojnice 289"/>
          <p:cNvCxnSpPr/>
          <p:nvPr/>
        </p:nvCxnSpPr>
        <p:spPr>
          <a:xfrm flipH="1">
            <a:off x="4446786" y="2108607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AutoShape 1201"/>
          <p:cNvCxnSpPr>
            <a:cxnSpLocks noChangeAspect="1" noChangeShapeType="1"/>
          </p:cNvCxnSpPr>
          <p:nvPr/>
        </p:nvCxnSpPr>
        <p:spPr bwMode="auto">
          <a:xfrm flipV="1">
            <a:off x="4796671" y="1787932"/>
            <a:ext cx="486410" cy="62357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2" name="Text Box 1551"/>
          <p:cNvSpPr txBox="1">
            <a:spLocks noChangeArrowheads="1"/>
          </p:cNvSpPr>
          <p:nvPr/>
        </p:nvSpPr>
        <p:spPr bwMode="auto">
          <a:xfrm>
            <a:off x="4591566" y="2838857"/>
            <a:ext cx="160020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/>
                <a:ea typeface="Calibri"/>
              </a:rPr>
              <a:t>1</a:t>
            </a:r>
            <a:endParaRPr lang="cs-CZ" b="0">
              <a:effectLst/>
              <a:latin typeface="Times New Roman"/>
              <a:ea typeface="Times New Roman"/>
            </a:endParaRPr>
          </a:p>
        </p:txBody>
      </p:sp>
      <p:cxnSp>
        <p:nvCxnSpPr>
          <p:cNvPr id="295" name="Přímá spojnice 294"/>
          <p:cNvCxnSpPr/>
          <p:nvPr/>
        </p:nvCxnSpPr>
        <p:spPr>
          <a:xfrm flipH="1" flipV="1">
            <a:off x="4069596" y="3464332"/>
            <a:ext cx="1454150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Přímá spojnice 295"/>
          <p:cNvCxnSpPr/>
          <p:nvPr/>
        </p:nvCxnSpPr>
        <p:spPr>
          <a:xfrm>
            <a:off x="4088011" y="3451632"/>
            <a:ext cx="28702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AutoShape 1201"/>
          <p:cNvCxnSpPr>
            <a:cxnSpLocks noChangeAspect="1" noChangeShapeType="1"/>
          </p:cNvCxnSpPr>
          <p:nvPr/>
        </p:nvCxnSpPr>
        <p:spPr bwMode="auto">
          <a:xfrm flipV="1">
            <a:off x="4106426" y="1788567"/>
            <a:ext cx="611505" cy="751205"/>
          </a:xfrm>
          <a:prstGeom prst="straightConnector1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9" name="Text Box 1551"/>
          <p:cNvSpPr txBox="1">
            <a:spLocks noChangeArrowheads="1"/>
          </p:cNvSpPr>
          <p:nvPr/>
        </p:nvSpPr>
        <p:spPr bwMode="auto">
          <a:xfrm>
            <a:off x="4196596" y="3315107"/>
            <a:ext cx="160020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/>
                <a:ea typeface="Calibri"/>
              </a:rPr>
              <a:t>4</a:t>
            </a:r>
            <a:endParaRPr lang="cs-CZ" b="0" dirty="0">
              <a:effectLst/>
              <a:latin typeface="Times New Roman"/>
              <a:ea typeface="Times New Roman"/>
            </a:endParaRPr>
          </a:p>
        </p:txBody>
      </p:sp>
      <p:sp>
        <p:nvSpPr>
          <p:cNvPr id="261" name="Text Box 1551"/>
          <p:cNvSpPr txBox="1">
            <a:spLocks noChangeArrowheads="1"/>
          </p:cNvSpPr>
          <p:nvPr/>
        </p:nvSpPr>
        <p:spPr bwMode="auto">
          <a:xfrm>
            <a:off x="4331851" y="3155087"/>
            <a:ext cx="160020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/>
                <a:ea typeface="Calibri"/>
              </a:rPr>
              <a:t>3</a:t>
            </a:r>
            <a:endParaRPr lang="cs-CZ" b="0" dirty="0">
              <a:effectLst/>
              <a:latin typeface="Times New Roman"/>
              <a:ea typeface="Times New Roman"/>
            </a:endParaRPr>
          </a:p>
        </p:txBody>
      </p:sp>
      <p:sp>
        <p:nvSpPr>
          <p:cNvPr id="294" name="Text Box 1551"/>
          <p:cNvSpPr txBox="1">
            <a:spLocks noChangeArrowheads="1"/>
          </p:cNvSpPr>
          <p:nvPr/>
        </p:nvSpPr>
        <p:spPr bwMode="auto">
          <a:xfrm>
            <a:off x="4457581" y="3002052"/>
            <a:ext cx="160020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/>
                <a:ea typeface="Calibri"/>
              </a:rPr>
              <a:t>2</a:t>
            </a:r>
            <a:endParaRPr lang="cs-CZ" b="0" dirty="0">
              <a:effectLst/>
              <a:latin typeface="Times New Roman"/>
              <a:ea typeface="Times New Roman"/>
            </a:endParaRPr>
          </a:p>
        </p:txBody>
      </p:sp>
      <p:sp>
        <p:nvSpPr>
          <p:cNvPr id="293" name="Text Box 1551"/>
          <p:cNvSpPr txBox="1">
            <a:spLocks noChangeArrowheads="1"/>
          </p:cNvSpPr>
          <p:nvPr/>
        </p:nvSpPr>
        <p:spPr bwMode="auto">
          <a:xfrm>
            <a:off x="4705866" y="2688362"/>
            <a:ext cx="1473200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</a:pPr>
            <a:r>
              <a:rPr lang="cs-CZ" b="0" dirty="0">
                <a:effectLst/>
                <a:latin typeface="Times New Roman"/>
                <a:ea typeface="Calibri"/>
              </a:rPr>
              <a:t>0	1	2	3	4	5</a:t>
            </a:r>
            <a:endParaRPr lang="cs-CZ" b="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111" name="Přímá spojnice 110"/>
          <p:cNvCxnSpPr/>
          <p:nvPr/>
        </p:nvCxnSpPr>
        <p:spPr>
          <a:xfrm flipH="1" flipV="1">
            <a:off x="5039876" y="4056683"/>
            <a:ext cx="253365" cy="89027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AutoShape 1189"/>
          <p:cNvCxnSpPr>
            <a:cxnSpLocks noChangeShapeType="1"/>
          </p:cNvCxnSpPr>
          <p:nvPr/>
        </p:nvCxnSpPr>
        <p:spPr bwMode="auto">
          <a:xfrm>
            <a:off x="4758571" y="4944413"/>
            <a:ext cx="158242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Přímá spojnice 112"/>
          <p:cNvCxnSpPr/>
          <p:nvPr/>
        </p:nvCxnSpPr>
        <p:spPr>
          <a:xfrm flipH="1">
            <a:off x="5182751" y="4945683"/>
            <a:ext cx="10795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Přímá spojnice 113"/>
          <p:cNvCxnSpPr/>
          <p:nvPr/>
        </p:nvCxnSpPr>
        <p:spPr>
          <a:xfrm>
            <a:off x="5286891" y="4945683"/>
            <a:ext cx="33083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Přímá spojnice 114"/>
          <p:cNvCxnSpPr/>
          <p:nvPr/>
        </p:nvCxnSpPr>
        <p:spPr>
          <a:xfrm flipV="1">
            <a:off x="5601216" y="4945683"/>
            <a:ext cx="58991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Přímá spojnice 115"/>
          <p:cNvCxnSpPr/>
          <p:nvPr/>
        </p:nvCxnSpPr>
        <p:spPr>
          <a:xfrm flipV="1">
            <a:off x="5071626" y="4056683"/>
            <a:ext cx="261620" cy="8788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Přímá spojnice 116"/>
          <p:cNvCxnSpPr/>
          <p:nvPr/>
        </p:nvCxnSpPr>
        <p:spPr>
          <a:xfrm flipH="1">
            <a:off x="4767461" y="4945683"/>
            <a:ext cx="30353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Přímá spojnice 117"/>
          <p:cNvCxnSpPr/>
          <p:nvPr/>
        </p:nvCxnSpPr>
        <p:spPr>
          <a:xfrm flipV="1">
            <a:off x="4767461" y="4056683"/>
            <a:ext cx="271780" cy="88709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AutoShape 1196"/>
          <p:cNvCxnSpPr>
            <a:cxnSpLocks noChangeAspect="1" noChangeShapeType="1"/>
          </p:cNvCxnSpPr>
          <p:nvPr/>
        </p:nvCxnSpPr>
        <p:spPr bwMode="auto">
          <a:xfrm flipV="1">
            <a:off x="4039116" y="4945048"/>
            <a:ext cx="718820" cy="882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Volný tvar 119"/>
          <p:cNvSpPr/>
          <p:nvPr/>
        </p:nvSpPr>
        <p:spPr>
          <a:xfrm>
            <a:off x="4132461" y="4953303"/>
            <a:ext cx="2046605" cy="749935"/>
          </a:xfrm>
          <a:custGeom>
            <a:avLst/>
            <a:gdLst>
              <a:gd name="connsiteX0" fmla="*/ 0 w 2076450"/>
              <a:gd name="connsiteY0" fmla="*/ 781050 h 781050"/>
              <a:gd name="connsiteX1" fmla="*/ 1452563 w 2076450"/>
              <a:gd name="connsiteY1" fmla="*/ 781050 h 781050"/>
              <a:gd name="connsiteX2" fmla="*/ 2076450 w 2076450"/>
              <a:gd name="connsiteY2" fmla="*/ 0 h 781050"/>
              <a:gd name="connsiteX3" fmla="*/ 642938 w 2076450"/>
              <a:gd name="connsiteY3" fmla="*/ 0 h 781050"/>
              <a:gd name="connsiteX4" fmla="*/ 0 w 2076450"/>
              <a:gd name="connsiteY4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450" h="781050">
                <a:moveTo>
                  <a:pt x="0" y="781050"/>
                </a:moveTo>
                <a:lnTo>
                  <a:pt x="1452563" y="781050"/>
                </a:lnTo>
                <a:lnTo>
                  <a:pt x="2076450" y="0"/>
                </a:lnTo>
                <a:lnTo>
                  <a:pt x="642938" y="0"/>
                </a:lnTo>
                <a:lnTo>
                  <a:pt x="0" y="78105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21" name="Volný tvar 120"/>
          <p:cNvSpPr/>
          <p:nvPr/>
        </p:nvSpPr>
        <p:spPr>
          <a:xfrm>
            <a:off x="4390906" y="5115863"/>
            <a:ext cx="727710" cy="319405"/>
          </a:xfrm>
          <a:custGeom>
            <a:avLst/>
            <a:gdLst>
              <a:gd name="connsiteX0" fmla="*/ 0 w 800100"/>
              <a:gd name="connsiteY0" fmla="*/ 328613 h 328613"/>
              <a:gd name="connsiteX1" fmla="*/ 542925 w 800100"/>
              <a:gd name="connsiteY1" fmla="*/ 328613 h 328613"/>
              <a:gd name="connsiteX2" fmla="*/ 800100 w 800100"/>
              <a:gd name="connsiteY2" fmla="*/ 9525 h 328613"/>
              <a:gd name="connsiteX3" fmla="*/ 257175 w 800100"/>
              <a:gd name="connsiteY3" fmla="*/ 0 h 328613"/>
              <a:gd name="connsiteX4" fmla="*/ 0 w 800100"/>
              <a:gd name="connsiteY4" fmla="*/ 328613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328613">
                <a:moveTo>
                  <a:pt x="0" y="328613"/>
                </a:moveTo>
                <a:lnTo>
                  <a:pt x="542925" y="328613"/>
                </a:lnTo>
                <a:lnTo>
                  <a:pt x="800100" y="9525"/>
                </a:lnTo>
                <a:lnTo>
                  <a:pt x="257175" y="0"/>
                </a:lnTo>
                <a:lnTo>
                  <a:pt x="0" y="32861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22" name="Volný tvar 121"/>
          <p:cNvSpPr/>
          <p:nvPr/>
        </p:nvSpPr>
        <p:spPr>
          <a:xfrm>
            <a:off x="4592201" y="5251118"/>
            <a:ext cx="727710" cy="319405"/>
          </a:xfrm>
          <a:custGeom>
            <a:avLst/>
            <a:gdLst>
              <a:gd name="connsiteX0" fmla="*/ 0 w 800100"/>
              <a:gd name="connsiteY0" fmla="*/ 328613 h 328613"/>
              <a:gd name="connsiteX1" fmla="*/ 542925 w 800100"/>
              <a:gd name="connsiteY1" fmla="*/ 328613 h 328613"/>
              <a:gd name="connsiteX2" fmla="*/ 800100 w 800100"/>
              <a:gd name="connsiteY2" fmla="*/ 9525 h 328613"/>
              <a:gd name="connsiteX3" fmla="*/ 257175 w 800100"/>
              <a:gd name="connsiteY3" fmla="*/ 0 h 328613"/>
              <a:gd name="connsiteX4" fmla="*/ 0 w 800100"/>
              <a:gd name="connsiteY4" fmla="*/ 328613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328613">
                <a:moveTo>
                  <a:pt x="0" y="328613"/>
                </a:moveTo>
                <a:lnTo>
                  <a:pt x="542925" y="328613"/>
                </a:lnTo>
                <a:lnTo>
                  <a:pt x="800100" y="9525"/>
                </a:lnTo>
                <a:lnTo>
                  <a:pt x="257175" y="0"/>
                </a:lnTo>
                <a:lnTo>
                  <a:pt x="0" y="32861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23" name="Text Box 1550"/>
          <p:cNvSpPr txBox="1">
            <a:spLocks noChangeArrowheads="1"/>
          </p:cNvSpPr>
          <p:nvPr/>
        </p:nvSpPr>
        <p:spPr bwMode="auto">
          <a:xfrm>
            <a:off x="4784606" y="4056683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/>
                <a:ea typeface="Calibri"/>
              </a:rPr>
              <a:t>1</a:t>
            </a:r>
            <a:endParaRPr lang="cs-CZ" b="0">
              <a:effectLst/>
              <a:latin typeface="Times New Roman"/>
              <a:ea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 Box 1552"/>
              <p:cNvSpPr txBox="1">
                <a:spLocks noChangeArrowheads="1"/>
              </p:cNvSpPr>
              <p:nvPr/>
            </p:nvSpPr>
            <p:spPr bwMode="auto">
              <a:xfrm>
                <a:off x="4569976" y="3822368"/>
                <a:ext cx="160655" cy="234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𝜇</m:t>
                      </m:r>
                    </m:oMath>
                  </m:oMathPara>
                </a14:m>
                <a:endParaRPr lang="cs-CZ" b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24" name="Text Box 15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9976" y="3822368"/>
                <a:ext cx="160655" cy="234315"/>
              </a:xfrm>
              <a:prstGeom prst="rect">
                <a:avLst/>
              </a:prstGeom>
              <a:blipFill rotWithShape="1">
                <a:blip r:embed="rId12"/>
                <a:stretch>
                  <a:fillRect l="-30769" r="-26923" b="-315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 Box 1553"/>
              <p:cNvSpPr txBox="1">
                <a:spLocks noChangeArrowheads="1"/>
              </p:cNvSpPr>
              <p:nvPr/>
            </p:nvSpPr>
            <p:spPr bwMode="auto">
              <a:xfrm>
                <a:off x="4088646" y="5768643"/>
                <a:ext cx="16065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</a:rPr>
                        <m:t>𝑥</m:t>
                      </m:r>
                    </m:oMath>
                  </m:oMathPara>
                </a14:m>
                <a:endParaRPr lang="cs-CZ" b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25" name="Text Box 15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8646" y="5768643"/>
                <a:ext cx="160655" cy="151130"/>
              </a:xfrm>
              <a:prstGeom prst="rect">
                <a:avLst/>
              </a:prstGeom>
              <a:blipFill rotWithShape="1">
                <a:blip r:embed="rId13"/>
                <a:stretch>
                  <a:fillRect l="-19231" r="-15385" b="-6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 Box 1554"/>
              <p:cNvSpPr txBox="1">
                <a:spLocks noChangeArrowheads="1"/>
              </p:cNvSpPr>
              <p:nvPr/>
            </p:nvSpPr>
            <p:spPr bwMode="auto">
              <a:xfrm>
                <a:off x="6271776" y="4953303"/>
                <a:ext cx="160655" cy="179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𝑦</m:t>
                      </m:r>
                    </m:oMath>
                  </m:oMathPara>
                </a14:m>
                <a:endParaRPr lang="cs-CZ" b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26" name="Text Box 1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1776" y="4953303"/>
                <a:ext cx="160655" cy="179705"/>
              </a:xfrm>
              <a:prstGeom prst="rect">
                <a:avLst/>
              </a:prstGeom>
              <a:blipFill rotWithShape="1">
                <a:blip r:embed="rId14"/>
                <a:stretch>
                  <a:fillRect l="-34615" r="-26923" b="-724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AutoShape 1190"/>
          <p:cNvCxnSpPr>
            <a:cxnSpLocks noChangeShapeType="1"/>
          </p:cNvCxnSpPr>
          <p:nvPr/>
        </p:nvCxnSpPr>
        <p:spPr bwMode="auto">
          <a:xfrm flipV="1">
            <a:off x="4758571" y="3886503"/>
            <a:ext cx="635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Přímá spojnice 127"/>
          <p:cNvCxnSpPr/>
          <p:nvPr/>
        </p:nvCxnSpPr>
        <p:spPr>
          <a:xfrm>
            <a:off x="5065911" y="5251118"/>
            <a:ext cx="288925" cy="0"/>
          </a:xfrm>
          <a:prstGeom prst="line">
            <a:avLst/>
          </a:prstGeom>
          <a:ln w="127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Přímá spojnice 128"/>
          <p:cNvCxnSpPr/>
          <p:nvPr/>
        </p:nvCxnSpPr>
        <p:spPr>
          <a:xfrm flipH="1">
            <a:off x="4657606" y="4652313"/>
            <a:ext cx="181610" cy="784860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Přímá spojnice 129"/>
          <p:cNvCxnSpPr/>
          <p:nvPr/>
        </p:nvCxnSpPr>
        <p:spPr>
          <a:xfrm>
            <a:off x="4616331" y="5111418"/>
            <a:ext cx="551180" cy="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Přímá spojnice 130"/>
          <p:cNvCxnSpPr/>
          <p:nvPr/>
        </p:nvCxnSpPr>
        <p:spPr>
          <a:xfrm flipH="1">
            <a:off x="4623316" y="4376088"/>
            <a:ext cx="135255" cy="74612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Přímá spojnice 131"/>
          <p:cNvCxnSpPr/>
          <p:nvPr/>
        </p:nvCxnSpPr>
        <p:spPr>
          <a:xfrm flipH="1">
            <a:off x="4364871" y="5096178"/>
            <a:ext cx="276860" cy="344805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Kosoúhelník 134"/>
          <p:cNvSpPr/>
          <p:nvPr/>
        </p:nvSpPr>
        <p:spPr>
          <a:xfrm>
            <a:off x="4437261" y="5437173"/>
            <a:ext cx="764540" cy="266700"/>
          </a:xfrm>
          <a:prstGeom prst="parallelogram">
            <a:avLst>
              <a:gd name="adj" fmla="val 844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/>
          </a:p>
        </p:txBody>
      </p:sp>
      <p:cxnSp>
        <p:nvCxnSpPr>
          <p:cNvPr id="136" name="Přímá spojnice 135"/>
          <p:cNvCxnSpPr/>
          <p:nvPr/>
        </p:nvCxnSpPr>
        <p:spPr>
          <a:xfrm flipH="1">
            <a:off x="4434086" y="5440983"/>
            <a:ext cx="220345" cy="28130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Přímá spojnice 136"/>
          <p:cNvCxnSpPr/>
          <p:nvPr/>
        </p:nvCxnSpPr>
        <p:spPr>
          <a:xfrm flipV="1">
            <a:off x="4994791" y="5254293"/>
            <a:ext cx="365125" cy="44259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Přímá spojnice 137"/>
          <p:cNvCxnSpPr/>
          <p:nvPr/>
        </p:nvCxnSpPr>
        <p:spPr>
          <a:xfrm flipH="1" flipV="1">
            <a:off x="4934466" y="4523408"/>
            <a:ext cx="419735" cy="72707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Volný tvar 138"/>
          <p:cNvSpPr/>
          <p:nvPr/>
        </p:nvSpPr>
        <p:spPr>
          <a:xfrm>
            <a:off x="4842391" y="4662473"/>
            <a:ext cx="358775" cy="1054100"/>
          </a:xfrm>
          <a:custGeom>
            <a:avLst/>
            <a:gdLst>
              <a:gd name="connsiteX0" fmla="*/ 139700 w 358775"/>
              <a:gd name="connsiteY0" fmla="*/ 1054100 h 1054100"/>
              <a:gd name="connsiteX1" fmla="*/ 358775 w 358775"/>
              <a:gd name="connsiteY1" fmla="*/ 774700 h 1054100"/>
              <a:gd name="connsiteX2" fmla="*/ 0 w 358775"/>
              <a:gd name="connsiteY2" fmla="*/ 0 h 1054100"/>
              <a:gd name="connsiteX3" fmla="*/ 139700 w 358775"/>
              <a:gd name="connsiteY3" fmla="*/ 10541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775" h="1054100">
                <a:moveTo>
                  <a:pt x="139700" y="1054100"/>
                </a:moveTo>
                <a:lnTo>
                  <a:pt x="358775" y="774700"/>
                </a:lnTo>
                <a:lnTo>
                  <a:pt x="0" y="0"/>
                </a:lnTo>
                <a:lnTo>
                  <a:pt x="139700" y="105410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/>
          </a:p>
        </p:txBody>
      </p:sp>
      <p:sp>
        <p:nvSpPr>
          <p:cNvPr id="150" name="Volný tvar 149"/>
          <p:cNvSpPr/>
          <p:nvPr/>
        </p:nvSpPr>
        <p:spPr>
          <a:xfrm>
            <a:off x="4858266" y="4523408"/>
            <a:ext cx="133350" cy="460375"/>
          </a:xfrm>
          <a:custGeom>
            <a:avLst/>
            <a:gdLst>
              <a:gd name="connsiteX0" fmla="*/ 133350 w 133350"/>
              <a:gd name="connsiteY0" fmla="*/ 460375 h 460375"/>
              <a:gd name="connsiteX1" fmla="*/ 76200 w 133350"/>
              <a:gd name="connsiteY1" fmla="*/ 0 h 460375"/>
              <a:gd name="connsiteX2" fmla="*/ 0 w 133350"/>
              <a:gd name="connsiteY2" fmla="*/ 184150 h 460375"/>
              <a:gd name="connsiteX3" fmla="*/ 133350 w 133350"/>
              <a:gd name="connsiteY3" fmla="*/ 460375 h 4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" h="460375">
                <a:moveTo>
                  <a:pt x="133350" y="460375"/>
                </a:moveTo>
                <a:lnTo>
                  <a:pt x="76200" y="0"/>
                </a:lnTo>
                <a:lnTo>
                  <a:pt x="0" y="184150"/>
                </a:lnTo>
                <a:lnTo>
                  <a:pt x="133350" y="460375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/>
          </a:p>
        </p:txBody>
      </p:sp>
      <p:sp>
        <p:nvSpPr>
          <p:cNvPr id="151" name="Volný tvar 150"/>
          <p:cNvSpPr/>
          <p:nvPr/>
        </p:nvSpPr>
        <p:spPr>
          <a:xfrm>
            <a:off x="4370586" y="4371643"/>
            <a:ext cx="463550" cy="1066800"/>
          </a:xfrm>
          <a:custGeom>
            <a:avLst/>
            <a:gdLst>
              <a:gd name="connsiteX0" fmla="*/ 168275 w 463550"/>
              <a:gd name="connsiteY0" fmla="*/ 1066800 h 1066800"/>
              <a:gd name="connsiteX1" fmla="*/ 0 w 463550"/>
              <a:gd name="connsiteY1" fmla="*/ 1063625 h 1066800"/>
              <a:gd name="connsiteX2" fmla="*/ 406400 w 463550"/>
              <a:gd name="connsiteY2" fmla="*/ 0 h 1066800"/>
              <a:gd name="connsiteX3" fmla="*/ 463550 w 463550"/>
              <a:gd name="connsiteY3" fmla="*/ 342900 h 1066800"/>
              <a:gd name="connsiteX4" fmla="*/ 168275 w 463550"/>
              <a:gd name="connsiteY4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50" h="1066800">
                <a:moveTo>
                  <a:pt x="168275" y="1066800"/>
                </a:moveTo>
                <a:lnTo>
                  <a:pt x="0" y="1063625"/>
                </a:lnTo>
                <a:lnTo>
                  <a:pt x="406400" y="0"/>
                </a:lnTo>
                <a:lnTo>
                  <a:pt x="463550" y="342900"/>
                </a:lnTo>
                <a:lnTo>
                  <a:pt x="168275" y="106680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/>
          </a:p>
        </p:txBody>
      </p:sp>
      <p:sp>
        <p:nvSpPr>
          <p:cNvPr id="152" name="Volný tvar 151"/>
          <p:cNvSpPr/>
          <p:nvPr/>
        </p:nvSpPr>
        <p:spPr>
          <a:xfrm>
            <a:off x="4794766" y="4391328"/>
            <a:ext cx="113030" cy="408305"/>
          </a:xfrm>
          <a:custGeom>
            <a:avLst/>
            <a:gdLst>
              <a:gd name="connsiteX0" fmla="*/ 0 w 146050"/>
              <a:gd name="connsiteY0" fmla="*/ 0 h 346075"/>
              <a:gd name="connsiteX1" fmla="*/ 34925 w 146050"/>
              <a:gd name="connsiteY1" fmla="*/ 346075 h 346075"/>
              <a:gd name="connsiteX2" fmla="*/ 63500 w 146050"/>
              <a:gd name="connsiteY2" fmla="*/ 288925 h 346075"/>
              <a:gd name="connsiteX3" fmla="*/ 88900 w 146050"/>
              <a:gd name="connsiteY3" fmla="*/ 336550 h 346075"/>
              <a:gd name="connsiteX4" fmla="*/ 146050 w 146050"/>
              <a:gd name="connsiteY4" fmla="*/ 193675 h 346075"/>
              <a:gd name="connsiteX5" fmla="*/ 0 w 146050"/>
              <a:gd name="connsiteY5" fmla="*/ 0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050" h="346075">
                <a:moveTo>
                  <a:pt x="0" y="0"/>
                </a:moveTo>
                <a:lnTo>
                  <a:pt x="34925" y="346075"/>
                </a:lnTo>
                <a:lnTo>
                  <a:pt x="63500" y="288925"/>
                </a:lnTo>
                <a:lnTo>
                  <a:pt x="88900" y="336550"/>
                </a:lnTo>
                <a:lnTo>
                  <a:pt x="146050" y="193675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/>
          </a:p>
        </p:txBody>
      </p:sp>
      <p:cxnSp>
        <p:nvCxnSpPr>
          <p:cNvPr id="153" name="Přímá spojnice 152"/>
          <p:cNvCxnSpPr/>
          <p:nvPr/>
        </p:nvCxnSpPr>
        <p:spPr>
          <a:xfrm flipH="1">
            <a:off x="5059561" y="5111418"/>
            <a:ext cx="98425" cy="13906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Přímá spojnice 153"/>
          <p:cNvCxnSpPr>
            <a:cxnSpLocks noChangeAspect="1"/>
          </p:cNvCxnSpPr>
          <p:nvPr/>
        </p:nvCxnSpPr>
        <p:spPr>
          <a:xfrm flipH="1" flipV="1">
            <a:off x="4907796" y="4601513"/>
            <a:ext cx="263525" cy="503555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Přímá spojnice 154"/>
          <p:cNvCxnSpPr/>
          <p:nvPr/>
        </p:nvCxnSpPr>
        <p:spPr>
          <a:xfrm>
            <a:off x="4780796" y="4378628"/>
            <a:ext cx="107950" cy="20320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Přímá spojnice 155"/>
          <p:cNvCxnSpPr/>
          <p:nvPr/>
        </p:nvCxnSpPr>
        <p:spPr>
          <a:xfrm flipH="1">
            <a:off x="4364871" y="4525313"/>
            <a:ext cx="57594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Přímá spojnice 156"/>
          <p:cNvCxnSpPr/>
          <p:nvPr/>
        </p:nvCxnSpPr>
        <p:spPr>
          <a:xfrm>
            <a:off x="5071626" y="4945683"/>
            <a:ext cx="95885" cy="0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AutoShape 1201"/>
          <p:cNvCxnSpPr>
            <a:cxnSpLocks noChangeAspect="1" noChangeShapeType="1"/>
          </p:cNvCxnSpPr>
          <p:nvPr/>
        </p:nvCxnSpPr>
        <p:spPr bwMode="auto">
          <a:xfrm flipV="1">
            <a:off x="4783971" y="4055413"/>
            <a:ext cx="25590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Volný tvar 158"/>
          <p:cNvSpPr/>
          <p:nvPr/>
        </p:nvSpPr>
        <p:spPr>
          <a:xfrm>
            <a:off x="4940816" y="4517693"/>
            <a:ext cx="419100" cy="914400"/>
          </a:xfrm>
          <a:custGeom>
            <a:avLst/>
            <a:gdLst>
              <a:gd name="connsiteX0" fmla="*/ 73025 w 419100"/>
              <a:gd name="connsiteY0" fmla="*/ 520700 h 914400"/>
              <a:gd name="connsiteX1" fmla="*/ 0 w 419100"/>
              <a:gd name="connsiteY1" fmla="*/ 0 h 914400"/>
              <a:gd name="connsiteX2" fmla="*/ 419100 w 419100"/>
              <a:gd name="connsiteY2" fmla="*/ 736600 h 914400"/>
              <a:gd name="connsiteX3" fmla="*/ 260350 w 419100"/>
              <a:gd name="connsiteY3" fmla="*/ 914400 h 914400"/>
              <a:gd name="connsiteX4" fmla="*/ 73025 w 419100"/>
              <a:gd name="connsiteY4" fmla="*/ 5207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914400">
                <a:moveTo>
                  <a:pt x="73025" y="520700"/>
                </a:moveTo>
                <a:lnTo>
                  <a:pt x="0" y="0"/>
                </a:lnTo>
                <a:lnTo>
                  <a:pt x="419100" y="736600"/>
                </a:lnTo>
                <a:lnTo>
                  <a:pt x="260350" y="914400"/>
                </a:lnTo>
                <a:lnTo>
                  <a:pt x="73025" y="520700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/>
          </a:p>
        </p:txBody>
      </p:sp>
      <p:cxnSp>
        <p:nvCxnSpPr>
          <p:cNvPr id="161" name="Přímá spojnice 160"/>
          <p:cNvCxnSpPr/>
          <p:nvPr/>
        </p:nvCxnSpPr>
        <p:spPr>
          <a:xfrm flipH="1" flipV="1">
            <a:off x="4500761" y="4376088"/>
            <a:ext cx="123190" cy="7283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Přímá spojnice 161"/>
          <p:cNvCxnSpPr/>
          <p:nvPr/>
        </p:nvCxnSpPr>
        <p:spPr>
          <a:xfrm flipV="1">
            <a:off x="4370586" y="4378628"/>
            <a:ext cx="130175" cy="105600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Přímá spojnice 162"/>
          <p:cNvCxnSpPr/>
          <p:nvPr/>
        </p:nvCxnSpPr>
        <p:spPr>
          <a:xfrm flipH="1" flipV="1">
            <a:off x="4251206" y="4666283"/>
            <a:ext cx="118745" cy="76835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Přímá spojnice 163"/>
          <p:cNvCxnSpPr/>
          <p:nvPr/>
        </p:nvCxnSpPr>
        <p:spPr>
          <a:xfrm flipV="1">
            <a:off x="4150876" y="4666283"/>
            <a:ext cx="99695" cy="1034415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Přímá spojnice 164"/>
          <p:cNvCxnSpPr/>
          <p:nvPr/>
        </p:nvCxnSpPr>
        <p:spPr>
          <a:xfrm>
            <a:off x="4535686" y="5438443"/>
            <a:ext cx="125730" cy="0"/>
          </a:xfrm>
          <a:prstGeom prst="line">
            <a:avLst/>
          </a:prstGeom>
          <a:ln w="127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Přímá spojnice 165"/>
          <p:cNvCxnSpPr/>
          <p:nvPr/>
        </p:nvCxnSpPr>
        <p:spPr>
          <a:xfrm flipH="1" flipV="1">
            <a:off x="4364236" y="4525313"/>
            <a:ext cx="142240" cy="7302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Přímá spojnice 166"/>
          <p:cNvCxnSpPr/>
          <p:nvPr/>
        </p:nvCxnSpPr>
        <p:spPr>
          <a:xfrm flipH="1" flipV="1">
            <a:off x="5333246" y="4055413"/>
            <a:ext cx="274320" cy="889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Přímá spojnice 167"/>
          <p:cNvCxnSpPr>
            <a:cxnSpLocks noChangeAspect="1"/>
          </p:cNvCxnSpPr>
          <p:nvPr/>
        </p:nvCxnSpPr>
        <p:spPr>
          <a:xfrm flipH="1">
            <a:off x="5559306" y="4945683"/>
            <a:ext cx="633095" cy="75819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Přímá spojnice 168"/>
          <p:cNvCxnSpPr/>
          <p:nvPr/>
        </p:nvCxnSpPr>
        <p:spPr>
          <a:xfrm flipV="1">
            <a:off x="4367411" y="4946953"/>
            <a:ext cx="387350" cy="481330"/>
          </a:xfrm>
          <a:prstGeom prst="line">
            <a:avLst/>
          </a:prstGeom>
          <a:ln w="1905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Přímá spojnice 169"/>
          <p:cNvCxnSpPr/>
          <p:nvPr/>
        </p:nvCxnSpPr>
        <p:spPr>
          <a:xfrm flipH="1">
            <a:off x="4254381" y="5432093"/>
            <a:ext cx="107950" cy="13525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Přímá spojnice 170"/>
          <p:cNvCxnSpPr/>
          <p:nvPr/>
        </p:nvCxnSpPr>
        <p:spPr>
          <a:xfrm flipV="1">
            <a:off x="4251206" y="4525313"/>
            <a:ext cx="112395" cy="10471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Přímá spojnice 171"/>
          <p:cNvCxnSpPr/>
          <p:nvPr/>
        </p:nvCxnSpPr>
        <p:spPr>
          <a:xfrm flipH="1">
            <a:off x="4148336" y="5569253"/>
            <a:ext cx="107950" cy="1308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Přímá spojnice 172"/>
          <p:cNvCxnSpPr/>
          <p:nvPr/>
        </p:nvCxnSpPr>
        <p:spPr>
          <a:xfrm flipH="1" flipV="1">
            <a:off x="4141986" y="5701333"/>
            <a:ext cx="1421765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Volný tvar 173"/>
          <p:cNvSpPr/>
          <p:nvPr/>
        </p:nvSpPr>
        <p:spPr>
          <a:xfrm>
            <a:off x="4437261" y="4654218"/>
            <a:ext cx="557530" cy="1043305"/>
          </a:xfrm>
          <a:custGeom>
            <a:avLst/>
            <a:gdLst>
              <a:gd name="connsiteX0" fmla="*/ 558800 w 558800"/>
              <a:gd name="connsiteY0" fmla="*/ 1069975 h 1069975"/>
              <a:gd name="connsiteX1" fmla="*/ 0 w 558800"/>
              <a:gd name="connsiteY1" fmla="*/ 1069975 h 1069975"/>
              <a:gd name="connsiteX2" fmla="*/ 409575 w 558800"/>
              <a:gd name="connsiteY2" fmla="*/ 0 h 1069975"/>
              <a:gd name="connsiteX3" fmla="*/ 558800 w 558800"/>
              <a:gd name="connsiteY3" fmla="*/ 1069975 h 106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800" h="1069975">
                <a:moveTo>
                  <a:pt x="558800" y="1069975"/>
                </a:moveTo>
                <a:lnTo>
                  <a:pt x="0" y="1069975"/>
                </a:lnTo>
                <a:lnTo>
                  <a:pt x="409575" y="0"/>
                </a:lnTo>
                <a:lnTo>
                  <a:pt x="558800" y="1069975"/>
                </a:lnTo>
                <a:close/>
              </a:path>
            </a:pathLst>
          </a:custGeom>
          <a:solidFill>
            <a:srgbClr val="92D050">
              <a:alpha val="46000"/>
            </a:srgb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/>
                <a:ea typeface="Times New Roman"/>
              </a:rPr>
              <a:t> </a:t>
            </a:r>
          </a:p>
        </p:txBody>
      </p:sp>
      <p:sp>
        <p:nvSpPr>
          <p:cNvPr id="177" name="Text Box 1551"/>
          <p:cNvSpPr txBox="1">
            <a:spLocks noChangeArrowheads="1"/>
          </p:cNvSpPr>
          <p:nvPr/>
        </p:nvSpPr>
        <p:spPr bwMode="auto">
          <a:xfrm>
            <a:off x="4634746" y="5104433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/>
                <a:ea typeface="Calibri"/>
              </a:rPr>
              <a:t>1</a:t>
            </a:r>
            <a:endParaRPr lang="cs-CZ" b="0">
              <a:effectLst/>
              <a:latin typeface="Times New Roman"/>
              <a:ea typeface="Times New Roman"/>
            </a:endParaRPr>
          </a:p>
        </p:txBody>
      </p:sp>
      <p:sp>
        <p:nvSpPr>
          <p:cNvPr id="178" name="Text Box 1551"/>
          <p:cNvSpPr txBox="1">
            <a:spLocks noChangeArrowheads="1"/>
          </p:cNvSpPr>
          <p:nvPr/>
        </p:nvSpPr>
        <p:spPr bwMode="auto">
          <a:xfrm>
            <a:off x="4749046" y="4953938"/>
            <a:ext cx="147383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  <a:tabLst>
                <a:tab pos="269875" algn="l"/>
                <a:tab pos="539750" algn="l"/>
                <a:tab pos="809625" algn="l"/>
                <a:tab pos="1077913" algn="l"/>
                <a:tab pos="1349375" algn="l"/>
              </a:tabLst>
            </a:pPr>
            <a:r>
              <a:rPr lang="cs-CZ" b="0" dirty="0">
                <a:effectLst/>
                <a:latin typeface="Times New Roman"/>
                <a:ea typeface="Calibri"/>
              </a:rPr>
              <a:t>0	1	2	3	4	5</a:t>
            </a:r>
            <a:endParaRPr lang="cs-CZ" b="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179" name="AutoShape 1201"/>
          <p:cNvCxnSpPr>
            <a:cxnSpLocks noChangeAspect="1" noChangeShapeType="1"/>
          </p:cNvCxnSpPr>
          <p:nvPr/>
        </p:nvCxnSpPr>
        <p:spPr bwMode="auto">
          <a:xfrm flipV="1">
            <a:off x="4147066" y="4048428"/>
            <a:ext cx="611505" cy="751205"/>
          </a:xfrm>
          <a:prstGeom prst="straightConnector1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AutoShape 1203"/>
          <p:cNvCxnSpPr>
            <a:cxnSpLocks noChangeShapeType="1"/>
          </p:cNvCxnSpPr>
          <p:nvPr/>
        </p:nvCxnSpPr>
        <p:spPr bwMode="auto">
          <a:xfrm>
            <a:off x="4767461" y="4056048"/>
            <a:ext cx="1439545" cy="0"/>
          </a:xfrm>
          <a:prstGeom prst="straightConnector1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Přímá spojnice 180"/>
          <p:cNvCxnSpPr/>
          <p:nvPr/>
        </p:nvCxnSpPr>
        <p:spPr>
          <a:xfrm flipH="1">
            <a:off x="4251206" y="4665013"/>
            <a:ext cx="58674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AutoShape 1201"/>
          <p:cNvCxnSpPr>
            <a:cxnSpLocks noChangeAspect="1" noChangeShapeType="1"/>
          </p:cNvCxnSpPr>
          <p:nvPr/>
        </p:nvCxnSpPr>
        <p:spPr bwMode="auto">
          <a:xfrm flipV="1">
            <a:off x="4829691" y="4054143"/>
            <a:ext cx="502920" cy="61150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3" name="Přímá spojnice 182"/>
          <p:cNvCxnSpPr/>
          <p:nvPr/>
        </p:nvCxnSpPr>
        <p:spPr>
          <a:xfrm flipH="1">
            <a:off x="4493141" y="4374183"/>
            <a:ext cx="28765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 Box 1551"/>
          <p:cNvSpPr txBox="1">
            <a:spLocks noChangeArrowheads="1"/>
          </p:cNvSpPr>
          <p:nvPr/>
        </p:nvSpPr>
        <p:spPr bwMode="auto">
          <a:xfrm>
            <a:off x="4265176" y="5552743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/>
                <a:ea typeface="Calibri"/>
              </a:rPr>
              <a:t>4</a:t>
            </a:r>
            <a:endParaRPr lang="cs-CZ" b="0">
              <a:effectLst/>
              <a:latin typeface="Times New Roman"/>
              <a:ea typeface="Times New Roman"/>
            </a:endParaRPr>
          </a:p>
        </p:txBody>
      </p:sp>
      <p:sp>
        <p:nvSpPr>
          <p:cNvPr id="140" name="Text Box 1551"/>
          <p:cNvSpPr txBox="1">
            <a:spLocks noChangeArrowheads="1"/>
          </p:cNvSpPr>
          <p:nvPr/>
        </p:nvSpPr>
        <p:spPr bwMode="auto">
          <a:xfrm>
            <a:off x="4375031" y="5420663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/>
                <a:ea typeface="Calibri"/>
              </a:rPr>
              <a:t>3</a:t>
            </a:r>
            <a:endParaRPr lang="cs-CZ" b="0" dirty="0">
              <a:effectLst/>
              <a:latin typeface="Times New Roman"/>
              <a:ea typeface="Times New Roman"/>
            </a:endParaRPr>
          </a:p>
        </p:txBody>
      </p:sp>
      <p:sp>
        <p:nvSpPr>
          <p:cNvPr id="175" name="Text Box 1551"/>
          <p:cNvSpPr txBox="1">
            <a:spLocks noChangeArrowheads="1"/>
          </p:cNvSpPr>
          <p:nvPr/>
        </p:nvSpPr>
        <p:spPr bwMode="auto">
          <a:xfrm>
            <a:off x="4500761" y="5267628"/>
            <a:ext cx="160655" cy="1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/>
                <a:ea typeface="Calibri"/>
              </a:rPr>
              <a:t>2</a:t>
            </a:r>
            <a:endParaRPr lang="cs-CZ" b="0" dirty="0">
              <a:effectLst/>
              <a:latin typeface="Times New Roman"/>
              <a:ea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 Box 1556"/>
              <p:cNvSpPr txBox="1">
                <a:spLocks noChangeArrowheads="1"/>
              </p:cNvSpPr>
              <p:nvPr/>
            </p:nvSpPr>
            <p:spPr bwMode="auto">
              <a:xfrm>
                <a:off x="5250353" y="5453683"/>
                <a:ext cx="393065" cy="361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effectLst/>
                          <a:latin typeface="Cambria Math"/>
                          <a:ea typeface="Times New Roman"/>
                        </a:rPr>
                        <m:t>𝑅</m:t>
                      </m:r>
                    </m:oMath>
                  </m:oMathPara>
                </a14:m>
                <a:endParaRPr lang="cs-CZ" b="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84" name="Text Box 1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0353" y="5453683"/>
                <a:ext cx="393065" cy="36195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Rectangle 14"/>
          <p:cNvSpPr>
            <a:spLocks noChangeArrowheads="1"/>
          </p:cNvSpPr>
          <p:nvPr/>
        </p:nvSpPr>
        <p:spPr bwMode="auto">
          <a:xfrm>
            <a:off x="61783" y="779874"/>
            <a:ext cx="662840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Kompoziční způsob ohodnocení souboru pravidel</a:t>
            </a:r>
          </a:p>
        </p:txBody>
      </p:sp>
    </p:spTree>
    <p:extLst>
      <p:ext uri="{BB962C8B-B14F-4D97-AF65-F5344CB8AC3E}">
        <p14:creationId xmlns:p14="http://schemas.microsoft.com/office/powerpoint/2010/main" val="32302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6" grpId="0" animBg="1"/>
      <p:bldP spid="88" grpId="0" animBg="1"/>
      <p:bldP spid="176" grpId="0"/>
      <p:bldP spid="210" grpId="0" animBg="1"/>
      <p:bldP spid="212" grpId="0" animBg="1"/>
      <p:bldP spid="213" grpId="0" animBg="1"/>
      <p:bldP spid="214" grpId="0" animBg="1"/>
      <p:bldP spid="215" grpId="0" animBg="1"/>
      <p:bldP spid="216" grpId="0"/>
      <p:bldP spid="217" grpId="0"/>
      <p:bldP spid="218" grpId="0"/>
      <p:bldP spid="220" grpId="0"/>
      <p:bldP spid="236" grpId="0" animBg="1"/>
      <p:bldP spid="238" grpId="0"/>
      <p:bldP spid="239" grpId="0"/>
      <p:bldP spid="240" grpId="0" animBg="1"/>
      <p:bldP spid="245" grpId="0" animBg="1"/>
      <p:bldP spid="246" grpId="0" animBg="1"/>
      <p:bldP spid="251" grpId="0" animBg="1"/>
      <p:bldP spid="252" grpId="0" animBg="1"/>
      <p:bldP spid="264" grpId="0"/>
      <p:bldP spid="265" grpId="0"/>
      <p:bldP spid="274" grpId="0" animBg="1"/>
      <p:bldP spid="284" grpId="0" animBg="1"/>
      <p:bldP spid="292" grpId="0"/>
      <p:bldP spid="219" grpId="0"/>
      <p:bldP spid="261" grpId="0"/>
      <p:bldP spid="294" grpId="0"/>
      <p:bldP spid="293" grpId="0"/>
      <p:bldP spid="120" grpId="0" animBg="1"/>
      <p:bldP spid="121" grpId="0" animBg="1"/>
      <p:bldP spid="122" grpId="0" animBg="1"/>
      <p:bldP spid="123" grpId="0"/>
      <p:bldP spid="124" grpId="0"/>
      <p:bldP spid="125" grpId="0"/>
      <p:bldP spid="126" grpId="0"/>
      <p:bldP spid="135" grpId="0" animBg="1"/>
      <p:bldP spid="139" grpId="0" animBg="1"/>
      <p:bldP spid="150" grpId="0" animBg="1"/>
      <p:bldP spid="151" grpId="0" animBg="1"/>
      <p:bldP spid="152" grpId="0" animBg="1"/>
      <p:bldP spid="159" grpId="0" animBg="1"/>
      <p:bldP spid="174" grpId="0" animBg="1"/>
      <p:bldP spid="177" grpId="0"/>
      <p:bldP spid="178" grpId="0"/>
      <p:bldP spid="160" grpId="0"/>
      <p:bldP spid="140" grpId="0"/>
      <p:bldP spid="175" grpId="0"/>
      <p:bldP spid="18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aoblený obdélník 9"/>
          <p:cNvSpPr/>
          <p:nvPr/>
        </p:nvSpPr>
        <p:spPr bwMode="auto">
          <a:xfrm>
            <a:off x="-493672" y="4005064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43295" y="4180282"/>
            <a:ext cx="5282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FLS typu </a:t>
            </a:r>
            <a:r>
              <a:rPr lang="cs-CZ" sz="4000" cap="all" dirty="0" err="1">
                <a:solidFill>
                  <a:schemeClr val="bg1"/>
                </a:solidFill>
              </a:rPr>
              <a:t>mamdani</a:t>
            </a:r>
            <a:endParaRPr lang="cs-CZ" sz="4000" cap="all" dirty="0">
              <a:solidFill>
                <a:schemeClr val="bg1"/>
              </a:solidFill>
            </a:endParaRPr>
          </a:p>
        </p:txBody>
      </p:sp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3028154"/>
            <a:ext cx="6893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Fuzzy logické systémy</a:t>
            </a: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700808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876026"/>
            <a:ext cx="8802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Aplikace teorie fuzzy množin</a:t>
            </a:r>
          </a:p>
        </p:txBody>
      </p:sp>
      <p:grpSp>
        <p:nvGrpSpPr>
          <p:cNvPr id="16" name="Skupina 15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2" name="Zaoblený obdélník 21"/>
          <p:cNvSpPr/>
          <p:nvPr/>
        </p:nvSpPr>
        <p:spPr bwMode="auto">
          <a:xfrm>
            <a:off x="-468560" y="5229200"/>
            <a:ext cx="9324000" cy="9361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68407" y="5404418"/>
            <a:ext cx="4254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 err="1">
                <a:solidFill>
                  <a:schemeClr val="bg1"/>
                </a:solidFill>
                <a:latin typeface="+mn-lt"/>
              </a:rPr>
              <a:t>DEFuzzifikace</a:t>
            </a:r>
            <a:endParaRPr lang="cs-CZ" sz="4000" cap="all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80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Defuzzifikace</a:t>
            </a:r>
          </a:p>
        </p:txBody>
      </p:sp>
      <p:sp>
        <p:nvSpPr>
          <p:cNvPr id="111" name="Rectangle 14"/>
          <p:cNvSpPr>
            <a:spLocks noChangeArrowheads="1"/>
          </p:cNvSpPr>
          <p:nvPr/>
        </p:nvSpPr>
        <p:spPr bwMode="auto">
          <a:xfrm>
            <a:off x="640800" y="1117120"/>
            <a:ext cx="66693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převod fuzzy množiny na ostrou hodnotu</a:t>
            </a:r>
          </a:p>
        </p:txBody>
      </p:sp>
      <p:sp>
        <p:nvSpPr>
          <p:cNvPr id="112" name="Zaoblený obdélník 111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3" name="Rectangle 14"/>
          <p:cNvSpPr>
            <a:spLocks noChangeArrowheads="1"/>
          </p:cNvSpPr>
          <p:nvPr/>
        </p:nvSpPr>
        <p:spPr bwMode="auto">
          <a:xfrm>
            <a:off x="640800" y="1412776"/>
            <a:ext cx="813269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existuje celá řada metod</a:t>
            </a:r>
          </a:p>
        </p:txBody>
      </p:sp>
      <p:sp>
        <p:nvSpPr>
          <p:cNvPr id="114" name="Zaoblený obdélník 113"/>
          <p:cNvSpPr/>
          <p:nvPr/>
        </p:nvSpPr>
        <p:spPr bwMode="auto">
          <a:xfrm>
            <a:off x="482400" y="154794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5" name="Rectangle 14"/>
          <p:cNvSpPr>
            <a:spLocks noChangeArrowheads="1"/>
          </p:cNvSpPr>
          <p:nvPr/>
        </p:nvSpPr>
        <p:spPr bwMode="auto">
          <a:xfrm>
            <a:off x="640800" y="1751330"/>
            <a:ext cx="813269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nejznámější</a:t>
            </a:r>
          </a:p>
        </p:txBody>
      </p:sp>
      <p:sp>
        <p:nvSpPr>
          <p:cNvPr id="116" name="Zaoblený obdélník 115"/>
          <p:cNvSpPr/>
          <p:nvPr/>
        </p:nvSpPr>
        <p:spPr bwMode="auto">
          <a:xfrm>
            <a:off x="482400" y="188649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7" name="Rectangle 14"/>
          <p:cNvSpPr>
            <a:spLocks noChangeArrowheads="1"/>
          </p:cNvSpPr>
          <p:nvPr/>
        </p:nvSpPr>
        <p:spPr bwMode="auto">
          <a:xfrm>
            <a:off x="1188000" y="2109084"/>
            <a:ext cx="26463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metody maxima</a:t>
            </a:r>
          </a:p>
        </p:txBody>
      </p:sp>
      <p:sp>
        <p:nvSpPr>
          <p:cNvPr id="118" name="Zaoblený obdélník 117"/>
          <p:cNvSpPr/>
          <p:nvPr/>
        </p:nvSpPr>
        <p:spPr bwMode="auto">
          <a:xfrm>
            <a:off x="1029600" y="222476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9" name="Rectangle 14"/>
          <p:cNvSpPr>
            <a:spLocks noChangeArrowheads="1"/>
          </p:cNvSpPr>
          <p:nvPr/>
        </p:nvSpPr>
        <p:spPr bwMode="auto">
          <a:xfrm>
            <a:off x="1188000" y="2433321"/>
            <a:ext cx="192622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metoda těžiště</a:t>
            </a:r>
          </a:p>
        </p:txBody>
      </p:sp>
      <p:sp>
        <p:nvSpPr>
          <p:cNvPr id="120" name="Zaoblený obdélník 119"/>
          <p:cNvSpPr/>
          <p:nvPr/>
        </p:nvSpPr>
        <p:spPr bwMode="auto">
          <a:xfrm>
            <a:off x="1029600" y="253994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022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 animBg="1"/>
      <p:bldP spid="115" grpId="0"/>
      <p:bldP spid="116" grpId="0" animBg="1"/>
      <p:bldP spid="117" grpId="0"/>
      <p:bldP spid="118" grpId="0" animBg="1"/>
      <p:bldP spid="119" grpId="0"/>
      <p:bldP spid="1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Metody maxima</a:t>
            </a:r>
          </a:p>
        </p:txBody>
      </p:sp>
      <p:sp>
        <p:nvSpPr>
          <p:cNvPr id="111" name="Rectangle 14"/>
          <p:cNvSpPr>
            <a:spLocks noChangeArrowheads="1"/>
          </p:cNvSpPr>
          <p:nvPr/>
        </p:nvSpPr>
        <p:spPr bwMode="auto">
          <a:xfrm>
            <a:off x="638992" y="1117120"/>
            <a:ext cx="66693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definovány tři metody</a:t>
            </a:r>
          </a:p>
        </p:txBody>
      </p:sp>
      <p:sp>
        <p:nvSpPr>
          <p:cNvPr id="112" name="Zaoblený obdélník 111"/>
          <p:cNvSpPr/>
          <p:nvPr/>
        </p:nvSpPr>
        <p:spPr bwMode="auto">
          <a:xfrm>
            <a:off x="481619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7" name="Rectangle 14"/>
          <p:cNvSpPr>
            <a:spLocks noChangeArrowheads="1"/>
          </p:cNvSpPr>
          <p:nvPr/>
        </p:nvSpPr>
        <p:spPr bwMode="auto">
          <a:xfrm>
            <a:off x="1188000" y="1421633"/>
            <a:ext cx="7205605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metoda prvého maxima (</a:t>
            </a:r>
            <a:r>
              <a:rPr lang="cs-CZ" altLang="cs-CZ" b="0" dirty="0" err="1"/>
              <a:t>First</a:t>
            </a:r>
            <a:r>
              <a:rPr lang="cs-CZ" altLang="cs-CZ" b="0" dirty="0"/>
              <a:t> </a:t>
            </a:r>
            <a:r>
              <a:rPr lang="cs-CZ" altLang="cs-CZ" b="0" dirty="0" err="1"/>
              <a:t>of</a:t>
            </a:r>
            <a:r>
              <a:rPr lang="cs-CZ" altLang="cs-CZ" b="0" dirty="0"/>
              <a:t> Maximum – FOM)</a:t>
            </a:r>
          </a:p>
        </p:txBody>
      </p:sp>
      <p:sp>
        <p:nvSpPr>
          <p:cNvPr id="118" name="Zaoblený obdélník 117"/>
          <p:cNvSpPr/>
          <p:nvPr/>
        </p:nvSpPr>
        <p:spPr bwMode="auto">
          <a:xfrm>
            <a:off x="1029600" y="152794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9" name="Rectangle 14"/>
          <p:cNvSpPr>
            <a:spLocks noChangeArrowheads="1"/>
          </p:cNvSpPr>
          <p:nvPr/>
        </p:nvSpPr>
        <p:spPr bwMode="auto">
          <a:xfrm>
            <a:off x="1188000" y="1736817"/>
            <a:ext cx="7106165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metoda posledního maxima (Last </a:t>
            </a:r>
            <a:r>
              <a:rPr lang="cs-CZ" altLang="cs-CZ" b="0" dirty="0" err="1"/>
              <a:t>of</a:t>
            </a:r>
            <a:r>
              <a:rPr lang="cs-CZ" altLang="cs-CZ" b="0" dirty="0"/>
              <a:t> Maximum – LOM)</a:t>
            </a:r>
          </a:p>
        </p:txBody>
      </p:sp>
      <p:sp>
        <p:nvSpPr>
          <p:cNvPr id="120" name="Zaoblený obdélník 119"/>
          <p:cNvSpPr/>
          <p:nvPr/>
        </p:nvSpPr>
        <p:spPr bwMode="auto">
          <a:xfrm>
            <a:off x="1029600" y="184312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1188000" y="2075371"/>
            <a:ext cx="7106165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metoda průměrného maxima (</a:t>
            </a:r>
            <a:r>
              <a:rPr lang="cs-CZ" altLang="cs-CZ" b="0" dirty="0" err="1"/>
              <a:t>Mean</a:t>
            </a:r>
            <a:r>
              <a:rPr lang="cs-CZ" altLang="cs-CZ" b="0" dirty="0"/>
              <a:t> </a:t>
            </a:r>
            <a:r>
              <a:rPr lang="cs-CZ" altLang="cs-CZ" b="0" dirty="0" err="1"/>
              <a:t>of</a:t>
            </a:r>
            <a:r>
              <a:rPr lang="cs-CZ" altLang="cs-CZ" b="0" dirty="0"/>
              <a:t> Maximum – MOM)</a:t>
            </a:r>
          </a:p>
        </p:txBody>
      </p:sp>
      <p:sp>
        <p:nvSpPr>
          <p:cNvPr id="22" name="Zaoblený obdélník 21"/>
          <p:cNvSpPr/>
          <p:nvPr/>
        </p:nvSpPr>
        <p:spPr bwMode="auto">
          <a:xfrm>
            <a:off x="1029600" y="218167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5" name="AutoShape 3104"/>
          <p:cNvCxnSpPr>
            <a:cxnSpLocks noChangeShapeType="1"/>
          </p:cNvCxnSpPr>
          <p:nvPr/>
        </p:nvCxnSpPr>
        <p:spPr bwMode="auto">
          <a:xfrm flipV="1">
            <a:off x="2250757" y="3106157"/>
            <a:ext cx="0" cy="68389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3103"/>
          <p:cNvCxnSpPr>
            <a:cxnSpLocks noChangeShapeType="1"/>
          </p:cNvCxnSpPr>
          <p:nvPr/>
        </p:nvCxnSpPr>
        <p:spPr bwMode="auto">
          <a:xfrm>
            <a:off x="2250757" y="3786242"/>
            <a:ext cx="2268220" cy="6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10"/>
          <p:cNvCxnSpPr>
            <a:cxnSpLocks noChangeShapeType="1"/>
          </p:cNvCxnSpPr>
          <p:nvPr/>
        </p:nvCxnSpPr>
        <p:spPr bwMode="auto">
          <a:xfrm>
            <a:off x="3498532" y="3289672"/>
            <a:ext cx="0" cy="503555"/>
          </a:xfrm>
          <a:prstGeom prst="straightConnector1">
            <a:avLst/>
          </a:prstGeom>
          <a:noFill/>
          <a:ln w="28575">
            <a:solidFill>
              <a:srgbClr val="92D05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10"/>
          <p:cNvCxnSpPr>
            <a:cxnSpLocks noChangeShapeType="1"/>
          </p:cNvCxnSpPr>
          <p:nvPr/>
        </p:nvCxnSpPr>
        <p:spPr bwMode="auto">
          <a:xfrm>
            <a:off x="2779077" y="3296022"/>
            <a:ext cx="0" cy="503555"/>
          </a:xfrm>
          <a:prstGeom prst="straightConnector1">
            <a:avLst/>
          </a:prstGeom>
          <a:noFill/>
          <a:ln w="28575">
            <a:solidFill>
              <a:srgbClr val="92D05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3105"/>
              <p:cNvSpPr txBox="1">
                <a:spLocks noChangeArrowheads="1"/>
              </p:cNvSpPr>
              <p:nvPr/>
            </p:nvSpPr>
            <p:spPr bwMode="auto">
              <a:xfrm>
                <a:off x="4304982" y="3762112"/>
                <a:ext cx="304800" cy="31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𝑦</m:t>
                      </m:r>
                    </m:oMath>
                  </m:oMathPara>
                </a14:m>
                <a:endParaRPr lang="cs-CZ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34" name="Text Box 3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4982" y="3762112"/>
                <a:ext cx="304800" cy="314325"/>
              </a:xfrm>
              <a:prstGeom prst="rect">
                <a:avLst/>
              </a:prstGeom>
              <a:blipFill rotWithShape="1">
                <a:blip r:embed="rId4"/>
                <a:stretch>
                  <a:fillRect b="-115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3106"/>
              <p:cNvSpPr txBox="1">
                <a:spLocks noChangeArrowheads="1"/>
              </p:cNvSpPr>
              <p:nvPr/>
            </p:nvSpPr>
            <p:spPr bwMode="auto">
              <a:xfrm>
                <a:off x="1691680" y="2980427"/>
                <a:ext cx="633095" cy="333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cs-CZ" i="1">
                        <a:effectLst/>
                        <a:latin typeface="Cambria Math"/>
                        <a:ea typeface="Calibri"/>
                        <a:cs typeface="Times New Roman"/>
                      </a:rPr>
                      <m:t>𝜇</m:t>
                    </m:r>
                    <m:d>
                      <m:dPr>
                        <m:ctrlPr>
                          <a:rPr lang="cs-CZ" i="1">
                            <a:effectLst/>
                            <a:latin typeface="Cambria Math" panose="02040503050406030204" pitchFamily="18" charset="0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cs-CZ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e>
                    </m:d>
                  </m:oMath>
                </a14:m>
                <a:r>
                  <a:rPr lang="cs-CZ" i="1" dirty="0">
                    <a:effectLst/>
                    <a:latin typeface="Times New Roman"/>
                    <a:ea typeface="Calibri"/>
                    <a:cs typeface="Times New Roman"/>
                  </a:rPr>
                  <a:t> </a:t>
                </a:r>
                <a:endParaRPr lang="cs-CZ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35" name="Text Box 3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2980427"/>
                <a:ext cx="633095" cy="333375"/>
              </a:xfrm>
              <a:prstGeom prst="rect">
                <a:avLst/>
              </a:prstGeom>
              <a:blipFill rotWithShape="1">
                <a:blip r:embed="rId5"/>
                <a:stretch>
                  <a:fillRect b="-54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Přímá spojnice 36"/>
          <p:cNvCxnSpPr/>
          <p:nvPr/>
        </p:nvCxnSpPr>
        <p:spPr>
          <a:xfrm>
            <a:off x="2779077" y="3264588"/>
            <a:ext cx="735965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AutoShape 3107"/>
          <p:cNvCxnSpPr>
            <a:cxnSpLocks noChangeShapeType="1"/>
          </p:cNvCxnSpPr>
          <p:nvPr/>
        </p:nvCxnSpPr>
        <p:spPr bwMode="auto">
          <a:xfrm>
            <a:off x="3150552" y="3290307"/>
            <a:ext cx="0" cy="50355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Box 3112"/>
          <p:cNvSpPr txBox="1">
            <a:spLocks noChangeArrowheads="1"/>
          </p:cNvSpPr>
          <p:nvPr/>
        </p:nvSpPr>
        <p:spPr bwMode="auto">
          <a:xfrm>
            <a:off x="2039300" y="3647177"/>
            <a:ext cx="29654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/>
                <a:ea typeface="Calibri"/>
                <a:cs typeface="Times New Roman"/>
              </a:rPr>
              <a:t>0</a:t>
            </a:r>
          </a:p>
        </p:txBody>
      </p:sp>
      <p:sp>
        <p:nvSpPr>
          <p:cNvPr id="40" name="Text Box 3112"/>
          <p:cNvSpPr txBox="1">
            <a:spLocks noChangeArrowheads="1"/>
          </p:cNvSpPr>
          <p:nvPr/>
        </p:nvSpPr>
        <p:spPr bwMode="auto">
          <a:xfrm>
            <a:off x="2039300" y="3161402"/>
            <a:ext cx="29654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/>
                <a:ea typeface="Calibri"/>
                <a:cs typeface="Times New Roman"/>
              </a:rPr>
              <a:t>1</a:t>
            </a:r>
          </a:p>
        </p:txBody>
      </p:sp>
      <p:cxnSp>
        <p:nvCxnSpPr>
          <p:cNvPr id="41" name="Přímá spojnice 40"/>
          <p:cNvCxnSpPr/>
          <p:nvPr/>
        </p:nvCxnSpPr>
        <p:spPr>
          <a:xfrm flipV="1">
            <a:off x="4932546" y="3361115"/>
            <a:ext cx="1435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3113"/>
              <p:cNvSpPr txBox="1">
                <a:spLocks noChangeArrowheads="1"/>
              </p:cNvSpPr>
              <p:nvPr/>
            </p:nvSpPr>
            <p:spPr bwMode="auto">
              <a:xfrm>
                <a:off x="5116888" y="3186802"/>
                <a:ext cx="3703584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cs-CZ" b="0" dirty="0">
                    <a:effectLst/>
                    <a:latin typeface="+mj-lt"/>
                    <a:ea typeface="Calibri"/>
                    <a:cs typeface="Times New Roman"/>
                  </a:rPr>
                  <a:t>funkce příslušnosti fuzzy množiny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b="0" i="1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pPr>
                      <m:e>
                        <m:r>
                          <a:rPr lang="cs-CZ" b="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𝐵</m:t>
                        </m:r>
                      </m:e>
                      <m:sup>
                        <m:r>
                          <a:rPr lang="cs-CZ" b="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∗</m:t>
                        </m:r>
                      </m:sup>
                    </m:sSup>
                    <m:r>
                      <a:rPr lang="cs-CZ" b="0" i="1">
                        <a:effectLst/>
                        <a:latin typeface="Cambria Math"/>
                        <a:ea typeface="Calibri"/>
                        <a:cs typeface="Times New Roman"/>
                      </a:rPr>
                      <m:t> </m:t>
                    </m:r>
                  </m:oMath>
                </a14:m>
                <a:endParaRPr lang="cs-CZ" b="0" dirty="0">
                  <a:effectLst/>
                  <a:latin typeface="+mj-lt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42" name="Text Box 3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6888" y="3186802"/>
                <a:ext cx="3703584" cy="276225"/>
              </a:xfrm>
              <a:prstGeom prst="rect">
                <a:avLst/>
              </a:prstGeom>
              <a:blipFill rotWithShape="1">
                <a:blip r:embed="rId6"/>
                <a:stretch>
                  <a:fillRect l="-822" t="-6667" b="-5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3113"/>
              <p:cNvSpPr txBox="1">
                <a:spLocks noChangeArrowheads="1"/>
              </p:cNvSpPr>
              <p:nvPr/>
            </p:nvSpPr>
            <p:spPr bwMode="auto">
              <a:xfrm>
                <a:off x="5116254" y="3404483"/>
                <a:ext cx="3992250" cy="456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l">
                  <a:spcAft>
                    <a:spcPts val="0"/>
                  </a:spcAft>
                </a:pPr>
                <a:r>
                  <a:rPr lang="cs-CZ" b="0" dirty="0">
                    <a:effectLst/>
                    <a:latin typeface="+mn-lt"/>
                    <a:ea typeface="Calibri"/>
                    <a:cs typeface="Times New Roman"/>
                  </a:rPr>
                  <a:t>množina </a:t>
                </a:r>
                <a14:m>
                  <m:oMath xmlns:m="http://schemas.openxmlformats.org/officeDocument/2006/math">
                    <m:r>
                      <a:rPr lang="cs-CZ" b="0" i="1">
                        <a:effectLst/>
                        <a:latin typeface="Cambria Math"/>
                        <a:ea typeface="Calibri"/>
                        <a:cs typeface="Times New Roman"/>
                      </a:rPr>
                      <m:t>𝑦</m:t>
                    </m:r>
                  </m:oMath>
                </a14:m>
                <a:r>
                  <a:rPr lang="cs-CZ" b="0" dirty="0">
                    <a:effectLst/>
                    <a:latin typeface="+mn-lt"/>
                    <a:ea typeface="Calibri"/>
                    <a:cs typeface="Times New Roman"/>
                  </a:rPr>
                  <a:t> s maximální hodnotou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>
                            <a:effectLst/>
                            <a:latin typeface="Cambria Math" panose="02040503050406030204" pitchFamily="18" charset="0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cs-CZ" b="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cs-CZ" b="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cs-CZ" b="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𝐵</m:t>
                            </m:r>
                          </m:e>
                          <m:sup>
                            <m:r>
                              <a:rPr lang="cs-CZ" b="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cs-CZ" b="0" i="1">
                            <a:effectLst/>
                            <a:latin typeface="Cambria Math" panose="02040503050406030204" pitchFamily="18" charset="0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cs-CZ" b="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e>
                    </m:d>
                  </m:oMath>
                </a14:m>
                <a:endParaRPr lang="cs-CZ" b="0" dirty="0">
                  <a:effectLst/>
                  <a:latin typeface="+mn-lt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43" name="Text Box 3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6254" y="3404483"/>
                <a:ext cx="3992250" cy="456565"/>
              </a:xfrm>
              <a:prstGeom prst="rect">
                <a:avLst/>
              </a:prstGeom>
              <a:blipFill rotWithShape="1">
                <a:blip r:embed="rId7"/>
                <a:stretch>
                  <a:fillRect l="-763" t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Přímá spojnice 43"/>
          <p:cNvCxnSpPr/>
          <p:nvPr/>
        </p:nvCxnSpPr>
        <p:spPr>
          <a:xfrm flipV="1">
            <a:off x="4940167" y="3573016"/>
            <a:ext cx="14351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3113"/>
          <p:cNvSpPr txBox="1">
            <a:spLocks noChangeArrowheads="1"/>
          </p:cNvSpPr>
          <p:nvPr/>
        </p:nvSpPr>
        <p:spPr bwMode="auto">
          <a:xfrm>
            <a:off x="4757608" y="2924944"/>
            <a:ext cx="142811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>
              <a:spcAft>
                <a:spcPts val="0"/>
              </a:spcAft>
            </a:pPr>
            <a:r>
              <a:rPr lang="cs-CZ" b="1" dirty="0">
                <a:effectLst/>
                <a:latin typeface="+mj-lt"/>
                <a:ea typeface="Calibri"/>
                <a:cs typeface="Times New Roman"/>
              </a:rPr>
              <a:t>Legenda</a:t>
            </a:r>
            <a:endParaRPr lang="cs-CZ" dirty="0">
              <a:effectLst/>
              <a:latin typeface="+mj-lt"/>
              <a:ea typeface="Calibri"/>
              <a:cs typeface="Times New Roman"/>
            </a:endParaRPr>
          </a:p>
        </p:txBody>
      </p:sp>
      <p:sp>
        <p:nvSpPr>
          <p:cNvPr id="46" name="Obdélník 45"/>
          <p:cNvSpPr/>
          <p:nvPr/>
        </p:nvSpPr>
        <p:spPr>
          <a:xfrm>
            <a:off x="4782373" y="2924944"/>
            <a:ext cx="4182115" cy="8435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/>
          </a:p>
        </p:txBody>
      </p:sp>
      <p:sp>
        <p:nvSpPr>
          <p:cNvPr id="49" name="Freeform 3109"/>
          <p:cNvSpPr>
            <a:spLocks/>
          </p:cNvSpPr>
          <p:nvPr/>
        </p:nvSpPr>
        <p:spPr bwMode="auto">
          <a:xfrm>
            <a:off x="2254567" y="3294752"/>
            <a:ext cx="2146935" cy="491490"/>
          </a:xfrm>
          <a:custGeom>
            <a:avLst/>
            <a:gdLst>
              <a:gd name="T0" fmla="*/ 0 w 3381"/>
              <a:gd name="T1" fmla="*/ 774 h 774"/>
              <a:gd name="T2" fmla="*/ 239 w 3381"/>
              <a:gd name="T3" fmla="*/ 360 h 774"/>
              <a:gd name="T4" fmla="*/ 621 w 3381"/>
              <a:gd name="T5" fmla="*/ 360 h 774"/>
              <a:gd name="T6" fmla="*/ 737 w 3381"/>
              <a:gd name="T7" fmla="*/ 159 h 774"/>
              <a:gd name="T8" fmla="*/ 829 w 3381"/>
              <a:gd name="T9" fmla="*/ 0 h 774"/>
              <a:gd name="T10" fmla="*/ 1988 w 3381"/>
              <a:gd name="T11" fmla="*/ 0 h 774"/>
              <a:gd name="T12" fmla="*/ 2211 w 3381"/>
              <a:gd name="T13" fmla="*/ 570 h 774"/>
              <a:gd name="T14" fmla="*/ 3280 w 3381"/>
              <a:gd name="T15" fmla="*/ 570 h 774"/>
              <a:gd name="T16" fmla="*/ 3381 w 3381"/>
              <a:gd name="T1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1" h="774">
                <a:moveTo>
                  <a:pt x="0" y="774"/>
                </a:moveTo>
                <a:lnTo>
                  <a:pt x="239" y="360"/>
                </a:lnTo>
                <a:lnTo>
                  <a:pt x="621" y="360"/>
                </a:lnTo>
                <a:lnTo>
                  <a:pt x="737" y="159"/>
                </a:lnTo>
                <a:lnTo>
                  <a:pt x="829" y="0"/>
                </a:lnTo>
                <a:lnTo>
                  <a:pt x="1988" y="0"/>
                </a:lnTo>
                <a:lnTo>
                  <a:pt x="2211" y="570"/>
                </a:lnTo>
                <a:lnTo>
                  <a:pt x="3280" y="570"/>
                </a:lnTo>
                <a:lnTo>
                  <a:pt x="3381" y="774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cs-CZ"/>
          </a:p>
        </p:txBody>
      </p:sp>
      <p:cxnSp>
        <p:nvCxnSpPr>
          <p:cNvPr id="50" name="Přímá spojnice 49"/>
          <p:cNvCxnSpPr/>
          <p:nvPr/>
        </p:nvCxnSpPr>
        <p:spPr>
          <a:xfrm>
            <a:off x="2250757" y="3296022"/>
            <a:ext cx="215963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Přímá spojnice 50"/>
          <p:cNvCxnSpPr/>
          <p:nvPr/>
        </p:nvCxnSpPr>
        <p:spPr>
          <a:xfrm flipV="1">
            <a:off x="2250122" y="3783702"/>
            <a:ext cx="525145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Přímá spojnice 51"/>
          <p:cNvCxnSpPr/>
          <p:nvPr/>
        </p:nvCxnSpPr>
        <p:spPr>
          <a:xfrm flipV="1">
            <a:off x="3494087" y="3783702"/>
            <a:ext cx="90678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AutoShape 3110"/>
          <p:cNvCxnSpPr>
            <a:cxnSpLocks noChangeShapeType="1"/>
          </p:cNvCxnSpPr>
          <p:nvPr/>
        </p:nvCxnSpPr>
        <p:spPr bwMode="auto">
          <a:xfrm>
            <a:off x="2781326" y="3290307"/>
            <a:ext cx="0" cy="50355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3111"/>
          <p:cNvCxnSpPr>
            <a:cxnSpLocks noChangeShapeType="1"/>
          </p:cNvCxnSpPr>
          <p:nvPr/>
        </p:nvCxnSpPr>
        <p:spPr bwMode="auto">
          <a:xfrm>
            <a:off x="3501406" y="3290942"/>
            <a:ext cx="635" cy="50355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121992"/>
              </p:ext>
            </p:extLst>
          </p:nvPr>
        </p:nvGraphicFramePr>
        <p:xfrm>
          <a:off x="1316872" y="4365104"/>
          <a:ext cx="3314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8" imgW="3314520" imgH="507960" progId="Equation.DSMT4">
                  <p:embed/>
                </p:oleObj>
              </mc:Choice>
              <mc:Fallback>
                <p:oleObj name="Equation" r:id="rId8" imgW="3314520" imgH="50796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872" y="4365104"/>
                        <a:ext cx="3314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k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822426"/>
              </p:ext>
            </p:extLst>
          </p:nvPr>
        </p:nvGraphicFramePr>
        <p:xfrm>
          <a:off x="1290638" y="4869160"/>
          <a:ext cx="3340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10" imgW="3340080" imgH="507960" progId="Equation.DSMT4">
                  <p:embed/>
                </p:oleObj>
              </mc:Choice>
              <mc:Fallback>
                <p:oleObj name="Equation" r:id="rId10" imgW="3340080" imgH="507960" progId="Equation.DSMT4">
                  <p:embed/>
                  <p:pic>
                    <p:nvPicPr>
                      <p:cNvPr id="55" name="Objek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4869160"/>
                        <a:ext cx="3340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k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79569"/>
              </p:ext>
            </p:extLst>
          </p:nvPr>
        </p:nvGraphicFramePr>
        <p:xfrm>
          <a:off x="1259632" y="5437336"/>
          <a:ext cx="4419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12" imgW="4419360" imgH="1015920" progId="Equation.DSMT4">
                  <p:embed/>
                </p:oleObj>
              </mc:Choice>
              <mc:Fallback>
                <p:oleObj name="Equation" r:id="rId12" imgW="4419360" imgH="1015920" progId="Equation.DSMT4">
                  <p:embed/>
                  <p:pic>
                    <p:nvPicPr>
                      <p:cNvPr id="56" name="Objek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437336"/>
                        <a:ext cx="4419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k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208718"/>
              </p:ext>
            </p:extLst>
          </p:nvPr>
        </p:nvGraphicFramePr>
        <p:xfrm>
          <a:off x="2555776" y="3825612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14" imgW="431640" imgH="304560" progId="Equation.DSMT4">
                  <p:embed/>
                </p:oleObj>
              </mc:Choice>
              <mc:Fallback>
                <p:oleObj name="Equation" r:id="rId14" imgW="431640" imgH="304560" progId="Equation.DSMT4">
                  <p:embed/>
                  <p:pic>
                    <p:nvPicPr>
                      <p:cNvPr id="57" name="Objek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825612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k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260877"/>
              </p:ext>
            </p:extLst>
          </p:nvPr>
        </p:nvGraphicFramePr>
        <p:xfrm>
          <a:off x="3438226" y="3825612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16" imgW="431640" imgH="304560" progId="Equation.DSMT4">
                  <p:embed/>
                </p:oleObj>
              </mc:Choice>
              <mc:Fallback>
                <p:oleObj name="Equation" r:id="rId16" imgW="431640" imgH="304560" progId="Equation.DSMT4">
                  <p:embed/>
                  <p:pic>
                    <p:nvPicPr>
                      <p:cNvPr id="58" name="Objek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226" y="3825612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k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589595"/>
              </p:ext>
            </p:extLst>
          </p:nvPr>
        </p:nvGraphicFramePr>
        <p:xfrm>
          <a:off x="2980778" y="3825875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18" imgW="457200" imgH="304560" progId="Equation.DSMT4">
                  <p:embed/>
                </p:oleObj>
              </mc:Choice>
              <mc:Fallback>
                <p:oleObj name="Equation" r:id="rId18" imgW="457200" imgH="304560" progId="Equation.DSMT4">
                  <p:embed/>
                  <p:pic>
                    <p:nvPicPr>
                      <p:cNvPr id="59" name="Objek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778" y="3825875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Pravá složená závorka 2"/>
          <p:cNvSpPr/>
          <p:nvPr/>
        </p:nvSpPr>
        <p:spPr bwMode="auto">
          <a:xfrm>
            <a:off x="4757608" y="4293096"/>
            <a:ext cx="318448" cy="1152128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5118738" y="4576772"/>
            <a:ext cx="3334187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výpočetně nenáročné a však využívány zřídka</a:t>
            </a:r>
          </a:p>
        </p:txBody>
      </p:sp>
    </p:spTree>
    <p:extLst>
      <p:ext uri="{BB962C8B-B14F-4D97-AF65-F5344CB8AC3E}">
        <p14:creationId xmlns:p14="http://schemas.microsoft.com/office/powerpoint/2010/main" val="288712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 animBg="1"/>
      <p:bldP spid="119" grpId="0"/>
      <p:bldP spid="120" grpId="0" animBg="1"/>
      <p:bldP spid="20" grpId="0"/>
      <p:bldP spid="22" grpId="0" animBg="1"/>
      <p:bldP spid="34" grpId="0"/>
      <p:bldP spid="35" grpId="0"/>
      <p:bldP spid="39" grpId="0"/>
      <p:bldP spid="40" grpId="0"/>
      <p:bldP spid="42" grpId="0"/>
      <p:bldP spid="43" grpId="0"/>
      <p:bldP spid="45" grpId="0"/>
      <p:bldP spid="46" grpId="0" animBg="1"/>
      <p:bldP spid="49" grpId="0" animBg="1"/>
      <p:bldP spid="3" grpId="0" animBg="1"/>
      <p:bldP spid="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</a:t>
            </a:r>
            <a:r>
              <a:rPr lang="cs-CZ" sz="2400" cap="all" dirty="0" err="1">
                <a:solidFill>
                  <a:schemeClr val="bg1"/>
                </a:solidFill>
              </a:rPr>
              <a:t>mamdani</a:t>
            </a:r>
            <a:endParaRPr lang="cs-CZ" sz="2400" cap="all" dirty="0">
              <a:solidFill>
                <a:schemeClr val="bg1"/>
              </a:solidFill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Metoda těžiště</a:t>
            </a:r>
          </a:p>
        </p:txBody>
      </p:sp>
      <p:sp>
        <p:nvSpPr>
          <p:cNvPr id="111" name="Rectangle 14"/>
          <p:cNvSpPr>
            <a:spLocks noChangeArrowheads="1"/>
          </p:cNvSpPr>
          <p:nvPr/>
        </p:nvSpPr>
        <p:spPr bwMode="auto">
          <a:xfrm>
            <a:off x="640800" y="1117120"/>
            <a:ext cx="861352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výsledné hodnota určena podle polohy těžiště plochy vymezené funkcí příslušnosti a osou </a:t>
            </a:r>
            <a:r>
              <a:rPr lang="cs-CZ" altLang="cs-CZ" b="0" i="1" dirty="0"/>
              <a:t>x</a:t>
            </a:r>
          </a:p>
        </p:txBody>
      </p:sp>
      <p:sp>
        <p:nvSpPr>
          <p:cNvPr id="112" name="Zaoblený obdélník 111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56" name="Objek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725376"/>
              </p:ext>
            </p:extLst>
          </p:nvPr>
        </p:nvGraphicFramePr>
        <p:xfrm>
          <a:off x="2412136" y="3068960"/>
          <a:ext cx="1790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4" imgW="1790640" imgH="1015920" progId="Equation.DSMT4">
                  <p:embed/>
                </p:oleObj>
              </mc:Choice>
              <mc:Fallback>
                <p:oleObj name="Equation" r:id="rId4" imgW="1790640" imgH="1015920" progId="Equation.DSMT4">
                  <p:embed/>
                  <p:pic>
                    <p:nvPicPr>
                      <p:cNvPr id="56" name="Objek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136" y="3068960"/>
                        <a:ext cx="1790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Skupina 59"/>
          <p:cNvGrpSpPr/>
          <p:nvPr/>
        </p:nvGrpSpPr>
        <p:grpSpPr>
          <a:xfrm rot="2700000">
            <a:off x="3053080" y="2149500"/>
            <a:ext cx="143510" cy="143510"/>
            <a:chOff x="1769730" y="313690"/>
            <a:chExt cx="143510" cy="144000"/>
          </a:xfrm>
        </p:grpSpPr>
        <p:sp>
          <p:nvSpPr>
            <p:cNvPr id="79" name="Obdélník 78"/>
            <p:cNvSpPr/>
            <p:nvPr/>
          </p:nvSpPr>
          <p:spPr>
            <a:xfrm>
              <a:off x="1828800" y="313690"/>
              <a:ext cx="18000" cy="144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cs-CZ" b="0"/>
            </a:p>
          </p:txBody>
        </p:sp>
        <p:sp>
          <p:nvSpPr>
            <p:cNvPr id="80" name="Obdélník 79"/>
            <p:cNvSpPr/>
            <p:nvPr/>
          </p:nvSpPr>
          <p:spPr>
            <a:xfrm rot="16200000">
              <a:off x="1832595" y="313690"/>
              <a:ext cx="17780" cy="14351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cs-CZ" b="0" dirty="0">
                  <a:effectLst/>
                  <a:latin typeface="Times New Roman"/>
                  <a:ea typeface="Times New Roman"/>
                  <a:cs typeface="Times New Roman"/>
                </a:rPr>
                <a:t> </a:t>
              </a:r>
              <a:endParaRPr lang="cs-CZ" b="0" dirty="0">
                <a:effectLst/>
                <a:latin typeface="Times New Roman"/>
                <a:ea typeface="Calibri"/>
                <a:cs typeface="Times New Roman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3082"/>
              <p:cNvSpPr txBox="1">
                <a:spLocks noChangeArrowheads="1"/>
              </p:cNvSpPr>
              <p:nvPr/>
            </p:nvSpPr>
            <p:spPr bwMode="auto">
              <a:xfrm>
                <a:off x="4310380" y="2447950"/>
                <a:ext cx="304165" cy="313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𝑦</m:t>
                      </m:r>
                    </m:oMath>
                  </m:oMathPara>
                </a14:m>
                <a:endParaRPr lang="cs-CZ" b="0">
                  <a:effectLst/>
                  <a:latin typeface="Times New Roman"/>
                  <a:ea typeface="Calibri"/>
                  <a:cs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cs-CZ" b="0" i="1">
                    <a:effectLst/>
                    <a:latin typeface="Times New Roman"/>
                    <a:ea typeface="Calibri"/>
                    <a:cs typeface="Times New Roman"/>
                  </a:rPr>
                  <a:t> </a:t>
                </a:r>
                <a:endParaRPr lang="cs-CZ" b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61" name="Text Box 30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0380" y="2447950"/>
                <a:ext cx="304165" cy="313690"/>
              </a:xfrm>
              <a:prstGeom prst="rect">
                <a:avLst/>
              </a:prstGeom>
              <a:blipFill rotWithShape="1">
                <a:blip r:embed="rId6"/>
                <a:stretch>
                  <a:fillRect b="-137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3083"/>
              <p:cNvSpPr txBox="1">
                <a:spLocks noChangeArrowheads="1"/>
              </p:cNvSpPr>
              <p:nvPr/>
            </p:nvSpPr>
            <p:spPr bwMode="auto">
              <a:xfrm>
                <a:off x="1691680" y="1628800"/>
                <a:ext cx="593725" cy="313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cs-CZ" b="0" i="1">
                        <a:effectLst/>
                        <a:latin typeface="Cambria Math"/>
                        <a:ea typeface="Calibri"/>
                        <a:cs typeface="Times New Roman"/>
                      </a:rPr>
                      <m:t>𝜇</m:t>
                    </m:r>
                    <m:d>
                      <m:dPr>
                        <m:ctrlPr>
                          <a:rPr lang="cs-CZ" b="0" i="1">
                            <a:effectLst/>
                            <a:latin typeface="Cambria Math" panose="02040503050406030204" pitchFamily="18" charset="0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cs-CZ" b="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𝑦</m:t>
                        </m:r>
                      </m:e>
                    </m:d>
                  </m:oMath>
                </a14:m>
                <a:r>
                  <a:rPr lang="cs-CZ" b="0" i="1" dirty="0">
                    <a:effectLst/>
                    <a:latin typeface="Times New Roman"/>
                    <a:ea typeface="Calibri"/>
                    <a:cs typeface="Times New Roman"/>
                  </a:rPr>
                  <a:t> </a:t>
                </a:r>
                <a:endParaRPr lang="cs-CZ" b="0" dirty="0">
                  <a:effectLst/>
                  <a:latin typeface="Times New Roman"/>
                  <a:ea typeface="Calibri"/>
                  <a:cs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cs-CZ" b="0" dirty="0">
                    <a:effectLst/>
                    <a:latin typeface="Times New Roman"/>
                    <a:ea typeface="Calibri"/>
                    <a:cs typeface="Times New Roman"/>
                  </a:rPr>
                  <a:t> </a:t>
                </a:r>
              </a:p>
            </p:txBody>
          </p:sp>
        </mc:Choice>
        <mc:Fallback xmlns="">
          <p:sp>
            <p:nvSpPr>
              <p:cNvPr id="62" name="Text Box 30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1628800"/>
                <a:ext cx="593725" cy="313055"/>
              </a:xfrm>
              <a:prstGeom prst="rect">
                <a:avLst/>
              </a:prstGeom>
              <a:blipFill rotWithShape="1">
                <a:blip r:embed="rId7"/>
                <a:stretch>
                  <a:fillRect b="-115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AutoShape 3085"/>
          <p:cNvCxnSpPr>
            <a:cxnSpLocks noChangeShapeType="1"/>
          </p:cNvCxnSpPr>
          <p:nvPr/>
        </p:nvCxnSpPr>
        <p:spPr bwMode="auto">
          <a:xfrm>
            <a:off x="3124835" y="1993925"/>
            <a:ext cx="0" cy="46736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 Box 3086"/>
              <p:cNvSpPr txBox="1">
                <a:spLocks noChangeArrowheads="1"/>
              </p:cNvSpPr>
              <p:nvPr/>
            </p:nvSpPr>
            <p:spPr bwMode="auto">
              <a:xfrm>
                <a:off x="2946400" y="2470810"/>
                <a:ext cx="532765" cy="313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cs-CZ" b="0" i="1" baseline="-2500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cs-CZ" b="0" i="1" baseline="-2500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e>
                        <m:sub>
                          <m:r>
                            <a:rPr lang="cs-CZ" b="0" i="1" baseline="-2500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𝐶𝑂𝐺</m:t>
                          </m:r>
                        </m:sub>
                        <m:sup>
                          <m:r>
                            <a:rPr lang="cs-CZ" b="0" i="1" baseline="-2500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cs-CZ" b="0" dirty="0">
                  <a:effectLst/>
                  <a:latin typeface="Times New Roman"/>
                  <a:ea typeface="Calibri"/>
                  <a:cs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cs-CZ" b="0" i="1" baseline="-25000" dirty="0">
                    <a:effectLst/>
                    <a:latin typeface="Times New Roman"/>
                    <a:ea typeface="Calibri"/>
                    <a:cs typeface="Times New Roman"/>
                  </a:rPr>
                  <a:t> </a:t>
                </a:r>
                <a:endParaRPr lang="cs-CZ" b="0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64" name="Text Box 30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6400" y="2470810"/>
                <a:ext cx="532765" cy="313690"/>
              </a:xfrm>
              <a:prstGeom prst="rect">
                <a:avLst/>
              </a:prstGeom>
              <a:blipFill rotWithShape="1">
                <a:blip r:embed="rId8"/>
                <a:stretch>
                  <a:fillRect b="-269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reeform 3100"/>
          <p:cNvSpPr>
            <a:spLocks/>
          </p:cNvSpPr>
          <p:nvPr/>
        </p:nvSpPr>
        <p:spPr bwMode="auto">
          <a:xfrm>
            <a:off x="2265680" y="1984400"/>
            <a:ext cx="2146300" cy="490855"/>
          </a:xfrm>
          <a:custGeom>
            <a:avLst/>
            <a:gdLst>
              <a:gd name="T0" fmla="*/ 0 w 3381"/>
              <a:gd name="T1" fmla="*/ 774 h 774"/>
              <a:gd name="T2" fmla="*/ 239 w 3381"/>
              <a:gd name="T3" fmla="*/ 360 h 774"/>
              <a:gd name="T4" fmla="*/ 621 w 3381"/>
              <a:gd name="T5" fmla="*/ 360 h 774"/>
              <a:gd name="T6" fmla="*/ 737 w 3381"/>
              <a:gd name="T7" fmla="*/ 159 h 774"/>
              <a:gd name="T8" fmla="*/ 829 w 3381"/>
              <a:gd name="T9" fmla="*/ 0 h 774"/>
              <a:gd name="T10" fmla="*/ 1988 w 3381"/>
              <a:gd name="T11" fmla="*/ 0 h 774"/>
              <a:gd name="T12" fmla="*/ 2211 w 3381"/>
              <a:gd name="T13" fmla="*/ 570 h 774"/>
              <a:gd name="T14" fmla="*/ 3280 w 3381"/>
              <a:gd name="T15" fmla="*/ 570 h 774"/>
              <a:gd name="T16" fmla="*/ 3381 w 3381"/>
              <a:gd name="T1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1" h="774">
                <a:moveTo>
                  <a:pt x="0" y="774"/>
                </a:moveTo>
                <a:lnTo>
                  <a:pt x="239" y="360"/>
                </a:lnTo>
                <a:lnTo>
                  <a:pt x="621" y="360"/>
                </a:lnTo>
                <a:lnTo>
                  <a:pt x="737" y="159"/>
                </a:lnTo>
                <a:lnTo>
                  <a:pt x="829" y="0"/>
                </a:lnTo>
                <a:lnTo>
                  <a:pt x="1988" y="0"/>
                </a:lnTo>
                <a:lnTo>
                  <a:pt x="2211" y="570"/>
                </a:lnTo>
                <a:lnTo>
                  <a:pt x="3280" y="570"/>
                </a:lnTo>
                <a:lnTo>
                  <a:pt x="3381" y="774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cs-CZ" b="0"/>
          </a:p>
        </p:txBody>
      </p:sp>
      <p:cxnSp>
        <p:nvCxnSpPr>
          <p:cNvPr id="66" name="Přímá spojnice 65"/>
          <p:cNvCxnSpPr/>
          <p:nvPr/>
        </p:nvCxnSpPr>
        <p:spPr>
          <a:xfrm flipV="1">
            <a:off x="4947156" y="2276872"/>
            <a:ext cx="1473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3113"/>
          <p:cNvSpPr txBox="1">
            <a:spLocks noChangeArrowheads="1"/>
          </p:cNvSpPr>
          <p:nvPr/>
        </p:nvSpPr>
        <p:spPr bwMode="auto">
          <a:xfrm>
            <a:off x="5134481" y="2212732"/>
            <a:ext cx="1795145" cy="42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cs-CZ" b="0">
                <a:effectLst/>
                <a:latin typeface="+mj-lt"/>
                <a:ea typeface="Times New Roman"/>
              </a:rPr>
              <a:t> </a:t>
            </a:r>
          </a:p>
        </p:txBody>
      </p:sp>
      <p:sp>
        <p:nvSpPr>
          <p:cNvPr id="68" name="Text Box 3113"/>
          <p:cNvSpPr txBox="1">
            <a:spLocks noChangeArrowheads="1"/>
          </p:cNvSpPr>
          <p:nvPr/>
        </p:nvSpPr>
        <p:spPr bwMode="auto">
          <a:xfrm>
            <a:off x="4767833" y="1814855"/>
            <a:ext cx="138049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cs-CZ" dirty="0">
                <a:effectLst/>
                <a:latin typeface="+mj-lt"/>
                <a:ea typeface="Calibri"/>
              </a:rPr>
              <a:t>Legenda</a:t>
            </a:r>
            <a:endParaRPr lang="cs-CZ" dirty="0">
              <a:effectLst/>
              <a:latin typeface="+mj-lt"/>
              <a:ea typeface="Times New Roman"/>
            </a:endParaRPr>
          </a:p>
        </p:txBody>
      </p:sp>
      <p:sp>
        <p:nvSpPr>
          <p:cNvPr id="69" name="Obdélník 68"/>
          <p:cNvSpPr/>
          <p:nvPr/>
        </p:nvSpPr>
        <p:spPr>
          <a:xfrm>
            <a:off x="4757037" y="1794535"/>
            <a:ext cx="4135443" cy="9671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+mj-lt"/>
                <a:ea typeface="Times New Roman"/>
                <a:cs typeface="Times New Roman"/>
              </a:rPr>
              <a:t> </a:t>
            </a:r>
            <a:endParaRPr lang="cs-CZ" b="0" dirty="0">
              <a:effectLst/>
              <a:latin typeface="+mj-lt"/>
              <a:ea typeface="Calibri"/>
              <a:cs typeface="Times New Roman"/>
            </a:endParaRPr>
          </a:p>
        </p:txBody>
      </p:sp>
      <p:grpSp>
        <p:nvGrpSpPr>
          <p:cNvPr id="70" name="Skupina 69"/>
          <p:cNvGrpSpPr/>
          <p:nvPr/>
        </p:nvGrpSpPr>
        <p:grpSpPr>
          <a:xfrm rot="2700000">
            <a:off x="4985890" y="2478288"/>
            <a:ext cx="71755" cy="71755"/>
            <a:chOff x="-2" y="0"/>
            <a:chExt cx="143509" cy="144000"/>
          </a:xfrm>
        </p:grpSpPr>
        <p:sp>
          <p:nvSpPr>
            <p:cNvPr id="77" name="Obdélník 76"/>
            <p:cNvSpPr/>
            <p:nvPr/>
          </p:nvSpPr>
          <p:spPr>
            <a:xfrm>
              <a:off x="59070" y="0"/>
              <a:ext cx="18000" cy="144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cs-CZ" b="0" dirty="0">
                  <a:effectLst/>
                  <a:latin typeface="+mj-lt"/>
                  <a:ea typeface="Times New Roman"/>
                  <a:cs typeface="Times New Roman"/>
                </a:rPr>
                <a:t> </a:t>
              </a:r>
              <a:endParaRPr lang="cs-CZ" b="0" dirty="0">
                <a:effectLst/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78" name="Obdélník 77"/>
            <p:cNvSpPr/>
            <p:nvPr/>
          </p:nvSpPr>
          <p:spPr>
            <a:xfrm rot="16200000">
              <a:off x="62864" y="0"/>
              <a:ext cx="17778" cy="14350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cs-CZ" b="0">
                  <a:effectLst/>
                  <a:latin typeface="+mj-lt"/>
                  <a:ea typeface="Times New Roman"/>
                </a:rPr>
                <a:t> 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 Box 3113"/>
              <p:cNvSpPr txBox="1">
                <a:spLocks noChangeArrowheads="1"/>
              </p:cNvSpPr>
              <p:nvPr/>
            </p:nvSpPr>
            <p:spPr bwMode="auto">
              <a:xfrm>
                <a:off x="5141719" y="2090673"/>
                <a:ext cx="3741618" cy="4584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100"/>
                  </a:spcAft>
                </a:pPr>
                <a:r>
                  <a:rPr lang="cs-CZ" b="0" dirty="0">
                    <a:effectLst/>
                    <a:latin typeface="+mj-lt"/>
                    <a:ea typeface="Calibri"/>
                  </a:rPr>
                  <a:t>funkce příslušnosti fuzzy množiny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b="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sSupPr>
                      <m:e>
                        <m:r>
                          <a:rPr lang="cs-CZ" b="0" i="1">
                            <a:effectLst/>
                            <a:latin typeface="Cambria Math"/>
                            <a:ea typeface="Calibri"/>
                          </a:rPr>
                          <m:t>𝐵</m:t>
                        </m:r>
                      </m:e>
                      <m:sup>
                        <m:r>
                          <a:rPr lang="cs-CZ" b="0" i="1">
                            <a:effectLst/>
                            <a:latin typeface="Cambria Math"/>
                            <a:ea typeface="Calibri"/>
                          </a:rPr>
                          <m:t>∗</m:t>
                        </m:r>
                      </m:sup>
                    </m:sSup>
                  </m:oMath>
                </a14:m>
                <a:endParaRPr lang="cs-CZ" b="0" dirty="0">
                  <a:effectLst/>
                  <a:latin typeface="+mj-lt"/>
                  <a:ea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cs-CZ" b="0" dirty="0">
                    <a:effectLst/>
                    <a:latin typeface="+mj-lt"/>
                    <a:ea typeface="Calibri"/>
                  </a:rPr>
                  <a:t>těžiště fuzzy množiny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b="0" i="1">
                            <a:effectLst/>
                            <a:latin typeface="Cambria Math" panose="02040503050406030204" pitchFamily="18" charset="0"/>
                            <a:ea typeface="Calibri"/>
                          </a:rPr>
                        </m:ctrlPr>
                      </m:sSupPr>
                      <m:e>
                        <m:r>
                          <a:rPr lang="cs-CZ" b="0" i="1">
                            <a:effectLst/>
                            <a:latin typeface="Cambria Math"/>
                            <a:ea typeface="Calibri"/>
                          </a:rPr>
                          <m:t>𝐵</m:t>
                        </m:r>
                      </m:e>
                      <m:sup>
                        <m:r>
                          <a:rPr lang="cs-CZ" b="0" i="1">
                            <a:effectLst/>
                            <a:latin typeface="Cambria Math"/>
                            <a:ea typeface="Calibri"/>
                          </a:rPr>
                          <m:t>∗</m:t>
                        </m:r>
                      </m:sup>
                    </m:sSup>
                  </m:oMath>
                </a14:m>
                <a:endParaRPr lang="cs-CZ" b="0" dirty="0">
                  <a:effectLst/>
                  <a:latin typeface="+mj-lt"/>
                  <a:ea typeface="Times New Roman"/>
                </a:endParaRPr>
              </a:p>
            </p:txBody>
          </p:sp>
        </mc:Choice>
        <mc:Fallback xmlns="">
          <p:sp>
            <p:nvSpPr>
              <p:cNvPr id="71" name="Text Box 3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1719" y="2090673"/>
                <a:ext cx="3741618" cy="458470"/>
              </a:xfrm>
              <a:prstGeom prst="rect">
                <a:avLst/>
              </a:prstGeom>
              <a:blipFill rotWithShape="1">
                <a:blip r:embed="rId9"/>
                <a:stretch>
                  <a:fillRect l="-814" t="-4000" b="-4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 Box 3112"/>
          <p:cNvSpPr txBox="1">
            <a:spLocks noChangeArrowheads="1"/>
          </p:cNvSpPr>
          <p:nvPr/>
        </p:nvSpPr>
        <p:spPr bwMode="auto">
          <a:xfrm>
            <a:off x="2051050" y="2341270"/>
            <a:ext cx="295910" cy="31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/>
                <a:ea typeface="Calibri"/>
              </a:rPr>
              <a:t>0</a:t>
            </a:r>
            <a:endParaRPr lang="cs-CZ" b="0">
              <a:effectLst/>
              <a:latin typeface="Times New Roman"/>
              <a:ea typeface="Times New Roman"/>
            </a:endParaRPr>
          </a:p>
        </p:txBody>
      </p:sp>
      <p:sp>
        <p:nvSpPr>
          <p:cNvPr id="73" name="Text Box 3112"/>
          <p:cNvSpPr txBox="1">
            <a:spLocks noChangeArrowheads="1"/>
          </p:cNvSpPr>
          <p:nvPr/>
        </p:nvSpPr>
        <p:spPr bwMode="auto">
          <a:xfrm>
            <a:off x="2051050" y="1842160"/>
            <a:ext cx="295910" cy="31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cs-CZ" b="0">
                <a:effectLst/>
                <a:latin typeface="Times New Roman"/>
                <a:ea typeface="Calibri"/>
              </a:rPr>
              <a:t>1</a:t>
            </a:r>
            <a:endParaRPr lang="cs-CZ" b="0">
              <a:effectLst/>
              <a:latin typeface="Times New Roman"/>
              <a:ea typeface="Times New Roman"/>
            </a:endParaRPr>
          </a:p>
        </p:txBody>
      </p:sp>
      <p:cxnSp>
        <p:nvCxnSpPr>
          <p:cNvPr id="74" name="AutoShape 3079"/>
          <p:cNvCxnSpPr>
            <a:cxnSpLocks noChangeShapeType="1"/>
          </p:cNvCxnSpPr>
          <p:nvPr/>
        </p:nvCxnSpPr>
        <p:spPr bwMode="auto">
          <a:xfrm flipV="1">
            <a:off x="2265045" y="1760880"/>
            <a:ext cx="0" cy="71945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3078"/>
          <p:cNvCxnSpPr>
            <a:cxnSpLocks noChangeShapeType="1"/>
          </p:cNvCxnSpPr>
          <p:nvPr/>
        </p:nvCxnSpPr>
        <p:spPr bwMode="auto">
          <a:xfrm>
            <a:off x="2265045" y="2475890"/>
            <a:ext cx="226758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Přímá spojnice 75"/>
          <p:cNvCxnSpPr/>
          <p:nvPr/>
        </p:nvCxnSpPr>
        <p:spPr>
          <a:xfrm>
            <a:off x="2263775" y="1984400"/>
            <a:ext cx="2159000" cy="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4"/>
          <p:cNvSpPr>
            <a:spLocks noChangeArrowheads="1"/>
          </p:cNvSpPr>
          <p:nvPr/>
        </p:nvSpPr>
        <p:spPr bwMode="auto">
          <a:xfrm>
            <a:off x="640800" y="4122337"/>
            <a:ext cx="489654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i přes vyšší výpočetní náročnost velmi oblíbená</a:t>
            </a:r>
            <a:endParaRPr lang="cs-CZ" altLang="cs-CZ" b="0" i="1" dirty="0"/>
          </a:p>
        </p:txBody>
      </p:sp>
      <p:sp>
        <p:nvSpPr>
          <p:cNvPr id="82" name="Zaoblený obdélník 81"/>
          <p:cNvSpPr/>
          <p:nvPr/>
        </p:nvSpPr>
        <p:spPr bwMode="auto">
          <a:xfrm>
            <a:off x="482400" y="425750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Rectangle 14"/>
          <p:cNvSpPr>
            <a:spLocks noChangeArrowheads="1"/>
          </p:cNvSpPr>
          <p:nvPr/>
        </p:nvSpPr>
        <p:spPr bwMode="auto">
          <a:xfrm>
            <a:off x="640800" y="4393656"/>
            <a:ext cx="489654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i="1" dirty="0"/>
              <a:t>zohledňuje celou fuzzy množinu 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062114"/>
              </p:ext>
            </p:extLst>
          </p:nvPr>
        </p:nvGraphicFramePr>
        <p:xfrm>
          <a:off x="3662790" y="4428801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10" imgW="241200" imgH="253800" progId="Equation.DSMT4">
                  <p:embed/>
                </p:oleObj>
              </mc:Choice>
              <mc:Fallback>
                <p:oleObj name="Equation" r:id="rId10" imgW="241200" imgH="253800" progId="Equation.DSMT4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62790" y="4428801"/>
                        <a:ext cx="2413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12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4" grpId="0"/>
      <p:bldP spid="65" grpId="0" animBg="1"/>
      <p:bldP spid="67" grpId="0"/>
      <p:bldP spid="68" grpId="0"/>
      <p:bldP spid="69" grpId="0" animBg="1"/>
      <p:bldP spid="71" grpId="0"/>
      <p:bldP spid="72" grpId="0"/>
      <p:bldP spid="73" grpId="0"/>
      <p:bldP spid="81" grpId="0"/>
      <p:bldP spid="82" grpId="0" animBg="1"/>
      <p:bldP spid="8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aoblený obdélník 9"/>
          <p:cNvSpPr/>
          <p:nvPr/>
        </p:nvSpPr>
        <p:spPr bwMode="auto">
          <a:xfrm>
            <a:off x="-493672" y="4005064"/>
            <a:ext cx="9324000" cy="9361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43295" y="4180282"/>
            <a:ext cx="5024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FLS typu Sugeno</a:t>
            </a:r>
          </a:p>
        </p:txBody>
      </p:sp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3028154"/>
            <a:ext cx="6893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Fuzzy logické systémy</a:t>
            </a: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700808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876026"/>
            <a:ext cx="8802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Aplikace teorie fuzzy množin</a:t>
            </a:r>
          </a:p>
        </p:txBody>
      </p:sp>
      <p:grpSp>
        <p:nvGrpSpPr>
          <p:cNvPr id="16" name="Skupina 15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7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9361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3028154"/>
            <a:ext cx="3251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Opakování</a:t>
            </a:r>
            <a:endParaRPr lang="cs-CZ" sz="1800" cap="all" dirty="0">
              <a:solidFill>
                <a:schemeClr val="bg1"/>
              </a:solidFill>
            </a:endParaRP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700808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876026"/>
            <a:ext cx="6050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Přibližné usuzování</a:t>
            </a:r>
          </a:p>
        </p:txBody>
      </p:sp>
      <p:grpSp>
        <p:nvGrpSpPr>
          <p:cNvPr id="8" name="Skupina 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8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08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Sugeno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FLS typu Sugeno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40800" y="1117120"/>
            <a:ext cx="53641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autor: M. Sugeno</a:t>
            </a:r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640800" y="1450417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modifikace FLS typu Mamdani</a:t>
            </a:r>
          </a:p>
        </p:txBody>
      </p:sp>
      <p:sp>
        <p:nvSpPr>
          <p:cNvPr id="35" name="Zaoblený obdélník 34"/>
          <p:cNvSpPr/>
          <p:nvPr/>
        </p:nvSpPr>
        <p:spPr bwMode="auto">
          <a:xfrm>
            <a:off x="482400" y="158558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40800" y="1788971"/>
            <a:ext cx="813269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původní myšlenka: návrh regulátoru na základě naměřených dat</a:t>
            </a:r>
          </a:p>
        </p:txBody>
      </p:sp>
      <p:sp>
        <p:nvSpPr>
          <p:cNvPr id="15" name="Zaoblený obdélník 14"/>
          <p:cNvSpPr/>
          <p:nvPr/>
        </p:nvSpPr>
        <p:spPr bwMode="auto">
          <a:xfrm>
            <a:off x="482400" y="192413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640800" y="3044440"/>
            <a:ext cx="813269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funkce v konsekventu nejčastěji vyjádřena jako lin. kombinace vstupních proměnných </a:t>
            </a:r>
            <a:r>
              <a:rPr lang="cs-CZ" altLang="cs-CZ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cs-CZ" altLang="cs-CZ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cs-CZ" altLang="cs-CZ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Zaoblený obdélník 41"/>
          <p:cNvSpPr/>
          <p:nvPr/>
        </p:nvSpPr>
        <p:spPr bwMode="auto">
          <a:xfrm>
            <a:off x="482400" y="317902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640800" y="3919609"/>
            <a:ext cx="813269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výsledná ostrá hodnota dána vztahem</a:t>
            </a:r>
          </a:p>
        </p:txBody>
      </p:sp>
      <p:sp>
        <p:nvSpPr>
          <p:cNvPr id="51" name="Zaoblený obdélník 50"/>
          <p:cNvSpPr/>
          <p:nvPr/>
        </p:nvSpPr>
        <p:spPr bwMode="auto">
          <a:xfrm>
            <a:off x="482400" y="403936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640800" y="2127486"/>
            <a:ext cx="813269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upraven konsekvent pravidla</a:t>
            </a:r>
          </a:p>
        </p:txBody>
      </p:sp>
      <p:sp>
        <p:nvSpPr>
          <p:cNvPr id="47" name="Zaoblený obdélník 46"/>
          <p:cNvSpPr/>
          <p:nvPr/>
        </p:nvSpPr>
        <p:spPr bwMode="auto">
          <a:xfrm>
            <a:off x="482400" y="226265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408792"/>
              </p:ext>
            </p:extLst>
          </p:nvPr>
        </p:nvGraphicFramePr>
        <p:xfrm>
          <a:off x="1709738" y="2505075"/>
          <a:ext cx="5918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4" imgW="5918040" imgH="368280" progId="Equation.DSMT4">
                  <p:embed/>
                </p:oleObj>
              </mc:Choice>
              <mc:Fallback>
                <p:oleObj name="Equation" r:id="rId4" imgW="5918040" imgH="368280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505075"/>
                        <a:ext cx="5918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k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716132"/>
              </p:ext>
            </p:extLst>
          </p:nvPr>
        </p:nvGraphicFramePr>
        <p:xfrm>
          <a:off x="2906713" y="3408363"/>
          <a:ext cx="358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6" imgW="3581280" imgH="342720" progId="Equation.DSMT4">
                  <p:embed/>
                </p:oleObj>
              </mc:Choice>
              <mc:Fallback>
                <p:oleObj name="Equation" r:id="rId6" imgW="3581280" imgH="342720" progId="Equation.DSMT4">
                  <p:embed/>
                  <p:pic>
                    <p:nvPicPr>
                      <p:cNvPr id="50" name="Objek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3408363"/>
                        <a:ext cx="3581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k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117667"/>
              </p:ext>
            </p:extLst>
          </p:nvPr>
        </p:nvGraphicFramePr>
        <p:xfrm>
          <a:off x="1979712" y="4365104"/>
          <a:ext cx="22098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8" imgW="2209680" imgH="1193760" progId="Equation.DSMT4">
                  <p:embed/>
                </p:oleObj>
              </mc:Choice>
              <mc:Fallback>
                <p:oleObj name="Equation" r:id="rId8" imgW="2209680" imgH="1193760" progId="Equation.DSMT4">
                  <p:embed/>
                  <p:pic>
                    <p:nvPicPr>
                      <p:cNvPr id="53" name="Objek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365104"/>
                        <a:ext cx="22098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Obdélník 9"/>
          <p:cNvSpPr>
            <a:spLocks noChangeArrowheads="1"/>
          </p:cNvSpPr>
          <p:nvPr/>
        </p:nvSpPr>
        <p:spPr bwMode="auto">
          <a:xfrm>
            <a:off x="4644008" y="4493913"/>
            <a:ext cx="5725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+mj-lt"/>
                <a:cs typeface="Times New Roman" panose="02020603050405020304" pitchFamily="18" charset="0"/>
              </a:rPr>
              <a:t>kde:</a:t>
            </a:r>
          </a:p>
        </p:txBody>
      </p:sp>
      <p:sp>
        <p:nvSpPr>
          <p:cNvPr id="55" name="Obdélník 9"/>
          <p:cNvSpPr>
            <a:spLocks noChangeArrowheads="1"/>
          </p:cNvSpPr>
          <p:nvPr/>
        </p:nvSpPr>
        <p:spPr bwMode="auto">
          <a:xfrm>
            <a:off x="5430739" y="4716433"/>
            <a:ext cx="35337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1600" b="0" dirty="0">
                <a:latin typeface="+mj-lt"/>
                <a:cs typeface="Times New Roman" panose="02020603050405020304" pitchFamily="18" charset="0"/>
              </a:rPr>
              <a:t>výsledná váha antecedentu </a:t>
            </a:r>
            <a:r>
              <a:rPr lang="cs-CZ" altLang="cs-CZ" sz="1600" b="0" i="1" dirty="0">
                <a:latin typeface="+mj-lt"/>
                <a:cs typeface="Times New Roman" panose="02020603050405020304" pitchFamily="18" charset="0"/>
              </a:rPr>
              <a:t>k</a:t>
            </a:r>
            <a:r>
              <a:rPr lang="cs-CZ" altLang="cs-CZ" sz="1600" b="0" dirty="0">
                <a:latin typeface="+mj-lt"/>
                <a:cs typeface="Times New Roman" panose="02020603050405020304" pitchFamily="18" charset="0"/>
              </a:rPr>
              <a:t>-</a:t>
            </a:r>
            <a:r>
              <a:rPr lang="cs-CZ" altLang="cs-CZ" sz="1600" b="0" dirty="0" err="1">
                <a:latin typeface="+mj-lt"/>
                <a:cs typeface="Times New Roman" panose="02020603050405020304" pitchFamily="18" charset="0"/>
              </a:rPr>
              <a:t>tého</a:t>
            </a:r>
            <a:r>
              <a:rPr lang="cs-CZ" altLang="cs-CZ" sz="1600" b="0" dirty="0">
                <a:latin typeface="+mj-lt"/>
                <a:cs typeface="Times New Roman" panose="02020603050405020304" pitchFamily="18" charset="0"/>
              </a:rPr>
              <a:t> pravidla</a:t>
            </a:r>
          </a:p>
        </p:txBody>
      </p:sp>
      <p:graphicFrame>
        <p:nvGraphicFramePr>
          <p:cNvPr id="56" name="Objek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345754"/>
              </p:ext>
            </p:extLst>
          </p:nvPr>
        </p:nvGraphicFramePr>
        <p:xfrm>
          <a:off x="5010150" y="4754984"/>
          <a:ext cx="355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10" imgW="355320" imgH="330120" progId="Equation.DSMT4">
                  <p:embed/>
                </p:oleObj>
              </mc:Choice>
              <mc:Fallback>
                <p:oleObj name="Equation" r:id="rId10" imgW="355320" imgH="330120" progId="Equation.DSMT4">
                  <p:embed/>
                  <p:pic>
                    <p:nvPicPr>
                      <p:cNvPr id="56" name="Objekt 5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10150" y="4754984"/>
                        <a:ext cx="355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k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357052"/>
              </p:ext>
            </p:extLst>
          </p:nvPr>
        </p:nvGraphicFramePr>
        <p:xfrm>
          <a:off x="2051720" y="5949280"/>
          <a:ext cx="203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12" imgW="2031840" imgH="533160" progId="Equation.DSMT4">
                  <p:embed/>
                </p:oleObj>
              </mc:Choice>
              <mc:Fallback>
                <p:oleObj name="Equation" r:id="rId12" imgW="2031840" imgH="533160" progId="Equation.DSMT4">
                  <p:embed/>
                  <p:pic>
                    <p:nvPicPr>
                      <p:cNvPr id="57" name="Objek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949280"/>
                        <a:ext cx="2032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640800" y="5589240"/>
            <a:ext cx="813269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bude-li užito klasické </a:t>
            </a:r>
            <a:r>
              <a:rPr lang="cs-CZ" altLang="cs-CZ" b="0" i="1" dirty="0"/>
              <a:t>t</a:t>
            </a:r>
            <a:r>
              <a:rPr lang="cs-CZ" altLang="cs-CZ" b="0" dirty="0"/>
              <a:t>-normy pro spojku „a“, pak pro </a:t>
            </a:r>
            <a:r>
              <a:rPr lang="cs-CZ" altLang="cs-CZ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cs-CZ" altLang="cs-CZ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cs-CZ" altLang="cs-CZ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Zaoblený obdélník 63"/>
          <p:cNvSpPr/>
          <p:nvPr/>
        </p:nvSpPr>
        <p:spPr bwMode="auto">
          <a:xfrm>
            <a:off x="482400" y="569554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316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14" grpId="0"/>
      <p:bldP spid="15" grpId="0" animBg="1"/>
      <p:bldP spid="41" grpId="0"/>
      <p:bldP spid="42" grpId="0" animBg="1"/>
      <p:bldP spid="46" grpId="0"/>
      <p:bldP spid="51" grpId="0" animBg="1"/>
      <p:bldP spid="40" grpId="0"/>
      <p:bldP spid="47" grpId="0" animBg="1"/>
      <p:bldP spid="54" grpId="0"/>
      <p:bldP spid="55" grpId="0"/>
      <p:bldP spid="63" grpId="0"/>
      <p:bldP spid="6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308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FLS typu Sugeno</a:t>
            </a:r>
          </a:p>
        </p:txBody>
      </p:sp>
      <p:sp>
        <p:nvSpPr>
          <p:cNvPr id="81" name="Zaoblený obdélník 80"/>
          <p:cNvSpPr/>
          <p:nvPr/>
        </p:nvSpPr>
        <p:spPr bwMode="auto">
          <a:xfrm>
            <a:off x="203133" y="1182123"/>
            <a:ext cx="8712968" cy="5055189"/>
          </a:xfrm>
          <a:prstGeom prst="roundRect">
            <a:avLst>
              <a:gd name="adj" fmla="val 1002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2" name="Obdélník 2"/>
          <p:cNvSpPr>
            <a:spLocks noChangeArrowheads="1"/>
          </p:cNvSpPr>
          <p:nvPr/>
        </p:nvSpPr>
        <p:spPr bwMode="auto">
          <a:xfrm>
            <a:off x="341467" y="1304901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85" name="Rectangle 14"/>
          <p:cNvSpPr>
            <a:spLocks noChangeArrowheads="1"/>
          </p:cNvSpPr>
          <p:nvPr/>
        </p:nvSpPr>
        <p:spPr bwMode="auto">
          <a:xfrm>
            <a:off x="61783" y="779874"/>
            <a:ext cx="6628407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FLS typu Sugeno</a:t>
            </a:r>
          </a:p>
        </p:txBody>
      </p:sp>
      <p:cxnSp>
        <p:nvCxnSpPr>
          <p:cNvPr id="186" name="Přímá spojnice 185"/>
          <p:cNvCxnSpPr/>
          <p:nvPr/>
        </p:nvCxnSpPr>
        <p:spPr>
          <a:xfrm flipH="1" flipV="1">
            <a:off x="3626299" y="4398057"/>
            <a:ext cx="0" cy="12141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Přímá spojnice 186"/>
          <p:cNvCxnSpPr/>
          <p:nvPr/>
        </p:nvCxnSpPr>
        <p:spPr>
          <a:xfrm flipV="1">
            <a:off x="4707069" y="3698287"/>
            <a:ext cx="0" cy="19145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Přímá spojnice 187"/>
          <p:cNvCxnSpPr/>
          <p:nvPr/>
        </p:nvCxnSpPr>
        <p:spPr>
          <a:xfrm flipH="1" flipV="1">
            <a:off x="5064574" y="3588432"/>
            <a:ext cx="0" cy="20237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Přímá spojnice se šipkou 188"/>
          <p:cNvCxnSpPr/>
          <p:nvPr/>
        </p:nvCxnSpPr>
        <p:spPr>
          <a:xfrm>
            <a:off x="3292924" y="4702857"/>
            <a:ext cx="21666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ové pole 4156"/>
          <p:cNvSpPr txBox="1"/>
          <p:nvPr/>
        </p:nvSpPr>
        <p:spPr>
          <a:xfrm>
            <a:off x="3035204" y="4712382"/>
            <a:ext cx="2352675" cy="23304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  <a:tabLst>
                <a:tab pos="180000" algn="ctr"/>
                <a:tab pos="540000" algn="ctr"/>
                <a:tab pos="900000" algn="ctr"/>
                <a:tab pos="1260000" algn="ctr"/>
                <a:tab pos="1620000" algn="ctr"/>
              </a:tabLst>
            </a:pPr>
            <a:r>
              <a:rPr lang="cs-CZ" b="0" dirty="0">
                <a:effectLst/>
                <a:latin typeface="Times New Roman"/>
                <a:ea typeface="Calibri"/>
                <a:cs typeface="Times New Roman"/>
              </a:rPr>
              <a:t>	0	20	40	60	80	100</a:t>
            </a:r>
          </a:p>
        </p:txBody>
      </p:sp>
      <p:cxnSp>
        <p:nvCxnSpPr>
          <p:cNvPr id="191" name="Přímá spojnice 190"/>
          <p:cNvCxnSpPr/>
          <p:nvPr/>
        </p:nvCxnSpPr>
        <p:spPr>
          <a:xfrm flipV="1">
            <a:off x="3292924" y="3374437"/>
            <a:ext cx="0" cy="132842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ové pole 4158"/>
          <p:cNvSpPr txBox="1"/>
          <p:nvPr/>
        </p:nvSpPr>
        <p:spPr>
          <a:xfrm>
            <a:off x="2892874" y="3502707"/>
            <a:ext cx="399415" cy="119951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300"/>
              </a:spcAft>
            </a:pPr>
            <a:r>
              <a:rPr lang="en-US" b="0" dirty="0">
                <a:latin typeface="Times New Roman"/>
                <a:ea typeface="Calibri"/>
                <a:cs typeface="Times New Roman"/>
              </a:rPr>
              <a:t>8</a:t>
            </a:r>
            <a:endParaRPr lang="cs-CZ" b="0" dirty="0">
              <a:effectLst/>
              <a:latin typeface="Times New Roman"/>
              <a:ea typeface="Calibri"/>
              <a:cs typeface="Times New Roman"/>
            </a:endParaRPr>
          </a:p>
          <a:p>
            <a:pPr algn="r">
              <a:spcAft>
                <a:spcPts val="300"/>
              </a:spcAft>
            </a:pPr>
            <a:r>
              <a:rPr lang="en-US" b="0" dirty="0">
                <a:latin typeface="Times New Roman"/>
                <a:ea typeface="Calibri"/>
                <a:cs typeface="Times New Roman"/>
              </a:rPr>
              <a:t>6</a:t>
            </a:r>
            <a:endParaRPr lang="cs-CZ" b="0" dirty="0">
              <a:effectLst/>
              <a:latin typeface="Times New Roman"/>
              <a:ea typeface="Calibri"/>
              <a:cs typeface="Times New Roman"/>
            </a:endParaRPr>
          </a:p>
          <a:p>
            <a:pPr algn="r">
              <a:spcAft>
                <a:spcPts val="300"/>
              </a:spcAft>
            </a:pPr>
            <a:r>
              <a:rPr lang="en-US" b="0" dirty="0">
                <a:latin typeface="Times New Roman"/>
                <a:ea typeface="Calibri"/>
                <a:cs typeface="Times New Roman"/>
              </a:rPr>
              <a:t>4</a:t>
            </a:r>
            <a:endParaRPr lang="cs-CZ" b="0" dirty="0">
              <a:effectLst/>
              <a:latin typeface="Times New Roman"/>
              <a:ea typeface="Calibri"/>
              <a:cs typeface="Times New Roman"/>
            </a:endParaRPr>
          </a:p>
          <a:p>
            <a:pPr algn="r">
              <a:spcAft>
                <a:spcPts val="300"/>
              </a:spcAft>
            </a:pPr>
            <a:r>
              <a:rPr lang="en-US" b="0" dirty="0">
                <a:latin typeface="Times New Roman"/>
                <a:ea typeface="Calibri"/>
                <a:cs typeface="Times New Roman"/>
              </a:rPr>
              <a:t>2</a:t>
            </a:r>
            <a:endParaRPr lang="cs-CZ" b="0" dirty="0">
              <a:effectLst/>
              <a:latin typeface="Times New Roman"/>
              <a:ea typeface="Calibri"/>
              <a:cs typeface="Times New Roman"/>
            </a:endParaRPr>
          </a:p>
          <a:p>
            <a:pPr algn="r">
              <a:spcAft>
                <a:spcPts val="300"/>
              </a:spcAft>
            </a:pPr>
            <a:r>
              <a:rPr lang="en-US" b="0" dirty="0">
                <a:latin typeface="Times New Roman"/>
                <a:ea typeface="Calibri"/>
                <a:cs typeface="Times New Roman"/>
              </a:rPr>
              <a:t>0</a:t>
            </a:r>
            <a:endParaRPr lang="cs-CZ" b="0" dirty="0">
              <a:effectLst/>
              <a:latin typeface="Times New Roman"/>
              <a:ea typeface="Calibri"/>
              <a:cs typeface="Times New Roman"/>
            </a:endParaRPr>
          </a:p>
        </p:txBody>
      </p:sp>
      <p:cxnSp>
        <p:nvCxnSpPr>
          <p:cNvPr id="193" name="Přímá spojnice 192"/>
          <p:cNvCxnSpPr/>
          <p:nvPr/>
        </p:nvCxnSpPr>
        <p:spPr>
          <a:xfrm flipV="1">
            <a:off x="3292924" y="3650662"/>
            <a:ext cx="1776095" cy="6477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Přímá spojnice 193"/>
          <p:cNvCxnSpPr/>
          <p:nvPr/>
        </p:nvCxnSpPr>
        <p:spPr>
          <a:xfrm flipV="1">
            <a:off x="3292924" y="4298362"/>
            <a:ext cx="1776095" cy="194945"/>
          </a:xfrm>
          <a:prstGeom prst="line">
            <a:avLst/>
          </a:prstGeom>
          <a:ln w="19050">
            <a:solidFill>
              <a:srgbClr val="A500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Volný tvar 194"/>
          <p:cNvSpPr/>
          <p:nvPr/>
        </p:nvSpPr>
        <p:spPr>
          <a:xfrm>
            <a:off x="3630744" y="3778932"/>
            <a:ext cx="1095375" cy="680720"/>
          </a:xfrm>
          <a:custGeom>
            <a:avLst/>
            <a:gdLst>
              <a:gd name="connsiteX0" fmla="*/ 0 w 1095375"/>
              <a:gd name="connsiteY0" fmla="*/ 681038 h 681038"/>
              <a:gd name="connsiteX1" fmla="*/ 428625 w 1095375"/>
              <a:gd name="connsiteY1" fmla="*/ 547688 h 681038"/>
              <a:gd name="connsiteX2" fmla="*/ 962025 w 1095375"/>
              <a:gd name="connsiteY2" fmla="*/ 100013 h 681038"/>
              <a:gd name="connsiteX3" fmla="*/ 1095375 w 1095375"/>
              <a:gd name="connsiteY3" fmla="*/ 0 h 6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375" h="681038">
                <a:moveTo>
                  <a:pt x="0" y="681038"/>
                </a:moveTo>
                <a:cubicBezTo>
                  <a:pt x="134144" y="662781"/>
                  <a:pt x="268288" y="644525"/>
                  <a:pt x="428625" y="547688"/>
                </a:cubicBezTo>
                <a:cubicBezTo>
                  <a:pt x="588962" y="450851"/>
                  <a:pt x="850900" y="191294"/>
                  <a:pt x="962025" y="100013"/>
                </a:cubicBezTo>
                <a:cubicBezTo>
                  <a:pt x="1073150" y="8732"/>
                  <a:pt x="1084262" y="4366"/>
                  <a:pt x="1095375" y="0"/>
                </a:cubicBez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cs-CZ" b="0"/>
          </a:p>
        </p:txBody>
      </p:sp>
      <p:cxnSp>
        <p:nvCxnSpPr>
          <p:cNvPr id="196" name="Přímá spojnice 195"/>
          <p:cNvCxnSpPr/>
          <p:nvPr/>
        </p:nvCxnSpPr>
        <p:spPr>
          <a:xfrm flipH="1">
            <a:off x="3292924" y="4460287"/>
            <a:ext cx="337820" cy="3302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Přímá spojnice 196"/>
          <p:cNvCxnSpPr/>
          <p:nvPr/>
        </p:nvCxnSpPr>
        <p:spPr>
          <a:xfrm flipV="1">
            <a:off x="4726119" y="3650662"/>
            <a:ext cx="337820" cy="12827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Přímá spojnice 197"/>
          <p:cNvCxnSpPr/>
          <p:nvPr/>
        </p:nvCxnSpPr>
        <p:spPr>
          <a:xfrm flipV="1">
            <a:off x="3292924" y="5077840"/>
            <a:ext cx="0" cy="61150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ové pole 1386"/>
          <p:cNvSpPr txBox="1"/>
          <p:nvPr/>
        </p:nvSpPr>
        <p:spPr>
          <a:xfrm>
            <a:off x="3080199" y="5130545"/>
            <a:ext cx="266065" cy="2476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cs-CZ" b="0" dirty="0">
                <a:effectLst/>
                <a:latin typeface="Times New Roman"/>
                <a:ea typeface="Calibri"/>
                <a:cs typeface="Times New Roman"/>
              </a:rPr>
              <a:t>1</a:t>
            </a:r>
          </a:p>
        </p:txBody>
      </p:sp>
      <p:cxnSp>
        <p:nvCxnSpPr>
          <p:cNvPr id="201" name="Přímá spojnice 200"/>
          <p:cNvCxnSpPr/>
          <p:nvPr/>
        </p:nvCxnSpPr>
        <p:spPr>
          <a:xfrm flipV="1">
            <a:off x="3292924" y="5261355"/>
            <a:ext cx="199009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Přímá spojnice 201"/>
          <p:cNvCxnSpPr/>
          <p:nvPr/>
        </p:nvCxnSpPr>
        <p:spPr>
          <a:xfrm flipV="1">
            <a:off x="3630744" y="5261355"/>
            <a:ext cx="1433195" cy="42862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Přímá spojnice 202"/>
          <p:cNvCxnSpPr/>
          <p:nvPr/>
        </p:nvCxnSpPr>
        <p:spPr>
          <a:xfrm>
            <a:off x="3292924" y="5261355"/>
            <a:ext cx="1414145" cy="428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ové pole 563"/>
              <p:cNvSpPr txBox="1"/>
              <p:nvPr/>
            </p:nvSpPr>
            <p:spPr>
              <a:xfrm>
                <a:off x="5329369" y="4678092"/>
                <a:ext cx="275590" cy="2476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cs-CZ" b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298" name="Textové pole 5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369" y="4678092"/>
                <a:ext cx="275590" cy="247650"/>
              </a:xfrm>
              <a:prstGeom prst="rect">
                <a:avLst/>
              </a:prstGeom>
              <a:blipFill rotWithShape="1">
                <a:blip r:embed="rId4"/>
                <a:stretch>
                  <a:fillRect b="-17073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ové pole 564"/>
              <p:cNvSpPr txBox="1"/>
              <p:nvPr/>
            </p:nvSpPr>
            <p:spPr>
              <a:xfrm>
                <a:off x="5349689" y="5656325"/>
                <a:ext cx="275590" cy="2476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𝑥</m:t>
                      </m:r>
                    </m:oMath>
                  </m:oMathPara>
                </a14:m>
                <a:endParaRPr lang="cs-CZ" b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299" name="Textové pole 5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689" y="5656325"/>
                <a:ext cx="275590" cy="247650"/>
              </a:xfrm>
              <a:prstGeom prst="rect">
                <a:avLst/>
              </a:prstGeom>
              <a:blipFill rotWithShape="1">
                <a:blip r:embed="rId5"/>
                <a:stretch>
                  <a:fillRect b="-20000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ové pole 565"/>
              <p:cNvSpPr txBox="1"/>
              <p:nvPr/>
            </p:nvSpPr>
            <p:spPr>
              <a:xfrm>
                <a:off x="3022011" y="3248707"/>
                <a:ext cx="274955" cy="27622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𝑦</m:t>
                      </m:r>
                    </m:oMath>
                  </m:oMathPara>
                </a14:m>
                <a:endParaRPr lang="cs-CZ" b="0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300" name="Textové pole 5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011" y="3248707"/>
                <a:ext cx="274955" cy="276225"/>
              </a:xfrm>
              <a:prstGeom prst="rect">
                <a:avLst/>
              </a:prstGeom>
              <a:blipFill rotWithShape="1">
                <a:blip r:embed="rId6"/>
                <a:stretch>
                  <a:fillRect b="-28889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ové pole 566"/>
              <p:cNvSpPr txBox="1"/>
              <p:nvPr/>
            </p:nvSpPr>
            <p:spPr>
              <a:xfrm>
                <a:off x="2747172" y="4945690"/>
                <a:ext cx="489585" cy="26352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𝜇</m:t>
                      </m:r>
                      <m:d>
                        <m:dPr>
                          <m:ctrlPr>
                            <a:rPr lang="cs-CZ" b="0" i="1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cs-CZ" b="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cs-CZ" b="0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301" name="Textové pole 5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172" y="4945690"/>
                <a:ext cx="489585" cy="263525"/>
              </a:xfrm>
              <a:prstGeom prst="rect">
                <a:avLst/>
              </a:prstGeom>
              <a:blipFill rotWithShape="1">
                <a:blip r:embed="rId7"/>
                <a:stretch>
                  <a:fillRect b="-29545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ové pole 567"/>
              <p:cNvSpPr txBox="1"/>
              <p:nvPr/>
            </p:nvSpPr>
            <p:spPr>
              <a:xfrm>
                <a:off x="3760284" y="4384087"/>
                <a:ext cx="1029335" cy="33782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cs-CZ" b="0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cs-CZ" b="0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(1)</m:t>
                        </m:r>
                      </m:sub>
                    </m:sSub>
                  </m:oMath>
                </a14:m>
                <a:r>
                  <a:rPr lang="cs-CZ" b="0" dirty="0">
                    <a:solidFill>
                      <a:srgbClr val="C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=2+0,0</a:t>
                </a:r>
                <a:r>
                  <a:rPr lang="en-US" b="0" dirty="0">
                    <a:solidFill>
                      <a:srgbClr val="C0000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1</a:t>
                </a:r>
                <a14:m>
                  <m:oMath xmlns:m="http://schemas.openxmlformats.org/officeDocument/2006/math">
                    <m:r>
                      <a:rPr lang="cs-CZ" b="0" i="1">
                        <a:solidFill>
                          <a:srgbClr val="C0000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</m:oMath>
                </a14:m>
                <a:endParaRPr lang="cs-CZ" b="0" dirty="0">
                  <a:solidFill>
                    <a:srgbClr val="C00000"/>
                  </a:solidFill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302" name="Textové pole 5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284" y="4384087"/>
                <a:ext cx="1029335" cy="337820"/>
              </a:xfrm>
              <a:prstGeom prst="rect">
                <a:avLst/>
              </a:prstGeom>
              <a:blipFill>
                <a:blip r:embed="rId8"/>
                <a:stretch>
                  <a:fillRect t="-5357" r="-23669" b="-21429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ové pole 568"/>
              <p:cNvSpPr txBox="1"/>
              <p:nvPr/>
            </p:nvSpPr>
            <p:spPr>
              <a:xfrm>
                <a:off x="3397064" y="3553031"/>
                <a:ext cx="1029335" cy="30924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cs-CZ" b="0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cs-CZ" b="0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(2)</m:t>
                        </m:r>
                      </m:sub>
                    </m:sSub>
                  </m:oMath>
                </a14:m>
                <a:r>
                  <a:rPr lang="cs-CZ" b="0" dirty="0">
                    <a:solidFill>
                      <a:srgbClr val="7030A0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=4+0,0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libri"/>
                        <a:cs typeface="Times New Roman"/>
                      </a:rPr>
                      <m:t>4</m:t>
                    </m:r>
                    <m:r>
                      <a:rPr lang="cs-CZ" b="0" i="1">
                        <a:solidFill>
                          <a:srgbClr val="7030A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</m:oMath>
                </a14:m>
                <a:endParaRPr lang="cs-CZ" b="0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303" name="Textové pole 5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064" y="3553031"/>
                <a:ext cx="1029335" cy="309245"/>
              </a:xfrm>
              <a:prstGeom prst="rect">
                <a:avLst/>
              </a:prstGeom>
              <a:blipFill>
                <a:blip r:embed="rId9"/>
                <a:stretch>
                  <a:fillRect t="-5882" r="-24852" b="-33333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 Box 1556"/>
              <p:cNvSpPr txBox="1">
                <a:spLocks noChangeArrowheads="1"/>
              </p:cNvSpPr>
              <p:nvPr/>
            </p:nvSpPr>
            <p:spPr bwMode="auto">
              <a:xfrm>
                <a:off x="5801174" y="3985942"/>
                <a:ext cx="393700" cy="359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𝑀</m:t>
                      </m:r>
                    </m:oMath>
                  </m:oMathPara>
                </a14:m>
                <a:endParaRPr lang="cs-CZ" b="0">
                  <a:effectLst/>
                  <a:latin typeface="Times New Roman"/>
                  <a:ea typeface="Times New Roman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>
                          <a:effectLst/>
                          <a:latin typeface="Cambria Math"/>
                          <a:ea typeface="Calibri"/>
                        </a:rPr>
                        <m:t>𝑉</m:t>
                      </m:r>
                    </m:oMath>
                  </m:oMathPara>
                </a14:m>
                <a:endParaRPr lang="cs-CZ" b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304" name="Text Box 1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1174" y="3985942"/>
                <a:ext cx="393700" cy="359410"/>
              </a:xfrm>
              <a:prstGeom prst="rect">
                <a:avLst/>
              </a:prstGeom>
              <a:blipFill rotWithShape="1">
                <a:blip r:embed="rId10"/>
                <a:stretch>
                  <a:fillRect b="-406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 Box 1556"/>
              <p:cNvSpPr txBox="1">
                <a:spLocks noChangeArrowheads="1"/>
              </p:cNvSpPr>
              <p:nvPr/>
            </p:nvSpPr>
            <p:spPr bwMode="auto">
              <a:xfrm>
                <a:off x="6556824" y="3964352"/>
                <a:ext cx="393700" cy="219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cs-CZ" b="0" i="1">
                        <a:effectLst/>
                        <a:latin typeface="Cambria Math"/>
                        <a:ea typeface="Calibri"/>
                      </a:rPr>
                      <m:t>𝑦</m:t>
                    </m:r>
                  </m:oMath>
                </a14:m>
                <a:r>
                  <a:rPr lang="cs-CZ" b="0">
                    <a:effectLst/>
                    <a:latin typeface="Times New Roman"/>
                    <a:ea typeface="Calibri"/>
                  </a:rPr>
                  <a:t> </a:t>
                </a:r>
                <a:endParaRPr lang="cs-CZ" b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305" name="Text Box 1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6824" y="3964352"/>
                <a:ext cx="393700" cy="219075"/>
              </a:xfrm>
              <a:prstGeom prst="rect">
                <a:avLst/>
              </a:prstGeom>
              <a:blipFill rotWithShape="1">
                <a:blip r:embed="rId11"/>
                <a:stretch>
                  <a:fillRect l="-18750" b="-41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6" name="Text Box 1556"/>
          <p:cNvSpPr txBox="1">
            <a:spLocks noChangeArrowheads="1"/>
          </p:cNvSpPr>
          <p:nvPr/>
        </p:nvSpPr>
        <p:spPr bwMode="auto">
          <a:xfrm>
            <a:off x="5556064" y="3744007"/>
            <a:ext cx="955040" cy="26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cs-CZ" dirty="0">
                <a:effectLst/>
                <a:latin typeface="+mj-lt"/>
                <a:ea typeface="Calibri"/>
              </a:rPr>
              <a:t>Legenda</a:t>
            </a:r>
            <a:endParaRPr lang="cs-CZ" dirty="0">
              <a:effectLst/>
              <a:latin typeface="+mj-lt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cs-CZ" b="0" dirty="0">
                <a:effectLst/>
                <a:latin typeface="Times New Roman"/>
                <a:ea typeface="Calibri"/>
              </a:rPr>
              <a:t> </a:t>
            </a:r>
            <a:endParaRPr lang="cs-CZ" b="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307" name="Přímá spojnice 306"/>
          <p:cNvCxnSpPr/>
          <p:nvPr/>
        </p:nvCxnSpPr>
        <p:spPr>
          <a:xfrm>
            <a:off x="5700209" y="4099721"/>
            <a:ext cx="1797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Přímá spojnice 307"/>
          <p:cNvCxnSpPr/>
          <p:nvPr/>
        </p:nvCxnSpPr>
        <p:spPr>
          <a:xfrm>
            <a:off x="5700209" y="4345119"/>
            <a:ext cx="17970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Přímá spojnice 308"/>
          <p:cNvCxnSpPr/>
          <p:nvPr/>
        </p:nvCxnSpPr>
        <p:spPr>
          <a:xfrm>
            <a:off x="6331399" y="4105782"/>
            <a:ext cx="179705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Obdélník 309"/>
          <p:cNvSpPr/>
          <p:nvPr/>
        </p:nvSpPr>
        <p:spPr>
          <a:xfrm>
            <a:off x="5531299" y="3709717"/>
            <a:ext cx="1316990" cy="7835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cs-CZ" b="0">
                <a:effectLst/>
                <a:latin typeface="Times New Roman"/>
                <a:ea typeface="Times New Roman"/>
                <a:cs typeface="Times New Roman"/>
              </a:rPr>
              <a:t> </a:t>
            </a:r>
            <a:endParaRPr lang="cs-CZ" b="0">
              <a:effectLst/>
              <a:latin typeface="Times New Roman"/>
              <a:ea typeface="Calibri"/>
              <a:cs typeface="Times New Roman"/>
            </a:endParaRPr>
          </a:p>
        </p:txBody>
      </p:sp>
      <p:cxnSp>
        <p:nvCxnSpPr>
          <p:cNvPr id="311" name="Přímá spojnice se šipkou 310"/>
          <p:cNvCxnSpPr/>
          <p:nvPr/>
        </p:nvCxnSpPr>
        <p:spPr>
          <a:xfrm>
            <a:off x="3292924" y="5689980"/>
            <a:ext cx="21666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ové pole 4156"/>
          <p:cNvSpPr txBox="1"/>
          <p:nvPr/>
        </p:nvSpPr>
        <p:spPr>
          <a:xfrm>
            <a:off x="3035204" y="5696250"/>
            <a:ext cx="2352675" cy="23304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  <a:tabLst>
                <a:tab pos="180000" algn="ctr"/>
                <a:tab pos="540000" algn="ctr"/>
                <a:tab pos="900000" algn="ctr"/>
                <a:tab pos="1260000" algn="ctr"/>
                <a:tab pos="1620000" algn="ctr"/>
              </a:tabLst>
            </a:pPr>
            <a:r>
              <a:rPr lang="cs-CZ" b="0" dirty="0">
                <a:effectLst/>
                <a:latin typeface="Times New Roman"/>
                <a:ea typeface="Calibri"/>
                <a:cs typeface="Times New Roman"/>
              </a:rPr>
              <a:t>	0	20	40	60	80	100</a:t>
            </a:r>
          </a:p>
        </p:txBody>
      </p:sp>
      <p:sp>
        <p:nvSpPr>
          <p:cNvPr id="314" name="Rectangle 14"/>
          <p:cNvSpPr>
            <a:spLocks noChangeArrowheads="1"/>
          </p:cNvSpPr>
          <p:nvPr/>
        </p:nvSpPr>
        <p:spPr bwMode="auto">
          <a:xfrm>
            <a:off x="640800" y="1731142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báze znalostí FLS obsahuje pravidla:</a:t>
            </a:r>
          </a:p>
        </p:txBody>
      </p:sp>
      <p:graphicFrame>
        <p:nvGraphicFramePr>
          <p:cNvPr id="315" name="Objekt 3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753375"/>
              </p:ext>
            </p:extLst>
          </p:nvPr>
        </p:nvGraphicFramePr>
        <p:xfrm>
          <a:off x="1200150" y="2170113"/>
          <a:ext cx="3644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12" imgW="3644640" imgH="761760" progId="Equation.DSMT4">
                  <p:embed/>
                </p:oleObj>
              </mc:Choice>
              <mc:Fallback>
                <p:oleObj name="Equation" r:id="rId12" imgW="3644640" imgH="761760" progId="Equation.DSMT4">
                  <p:embed/>
                  <p:pic>
                    <p:nvPicPr>
                      <p:cNvPr id="315" name="Objekt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2170113"/>
                        <a:ext cx="3644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" name="Zaoblený obdélník 315"/>
          <p:cNvSpPr/>
          <p:nvPr/>
        </p:nvSpPr>
        <p:spPr bwMode="auto">
          <a:xfrm>
            <a:off x="482400" y="186297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325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192" grpId="0"/>
      <p:bldP spid="195" grpId="0" animBg="1"/>
      <p:bldP spid="200" grpId="0"/>
      <p:bldP spid="298" grpId="0"/>
      <p:bldP spid="299" grpId="0"/>
      <p:bldP spid="300" grpId="0"/>
      <p:bldP spid="301" grpId="0"/>
      <p:bldP spid="302" grpId="0"/>
      <p:bldP spid="303" grpId="0"/>
      <p:bldP spid="304" grpId="0"/>
      <p:bldP spid="305" grpId="0"/>
      <p:bldP spid="306" grpId="0"/>
      <p:bldP spid="310" grpId="0" animBg="1"/>
      <p:bldP spid="313" grpId="0"/>
      <p:bldP spid="314" grpId="0"/>
      <p:bldP spid="3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kupina 55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0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61" name="Zaoblený obdélník 60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2" name="TextovéPole 61"/>
          <p:cNvSpPr txBox="1"/>
          <p:nvPr/>
        </p:nvSpPr>
        <p:spPr>
          <a:xfrm>
            <a:off x="62687" y="219842"/>
            <a:ext cx="202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Opakování</a:t>
            </a:r>
            <a:endParaRPr lang="cs-CZ" sz="240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Opakování</a:t>
            </a:r>
          </a:p>
        </p:txBody>
      </p:sp>
      <p:sp>
        <p:nvSpPr>
          <p:cNvPr id="54" name="Zaoblený obdélník 53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40800" y="1813418"/>
            <a:ext cx="723831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>
                <a:solidFill>
                  <a:srgbClr val="FF0000"/>
                </a:solidFill>
              </a:rPr>
              <a:t>Jak je realizováno zobecněné pravidlo modus ponens?</a:t>
            </a:r>
          </a:p>
        </p:txBody>
      </p:sp>
      <p:sp>
        <p:nvSpPr>
          <p:cNvPr id="67" name="Zaoblený obdélník 66"/>
          <p:cNvSpPr/>
          <p:nvPr/>
        </p:nvSpPr>
        <p:spPr bwMode="auto">
          <a:xfrm>
            <a:off x="482400" y="192973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640800" y="1116000"/>
            <a:ext cx="811680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>
                <a:solidFill>
                  <a:srgbClr val="FF0000"/>
                </a:solidFill>
              </a:rPr>
              <a:t>Jaké znáte inferenční mechanismy užívané ve výrokové logice?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640800" y="1371307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Pravidlo Modus Pones, pravidlo Modus Tollens.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177462"/>
              </p:ext>
            </p:extLst>
          </p:nvPr>
        </p:nvGraphicFramePr>
        <p:xfrm>
          <a:off x="755576" y="2164638"/>
          <a:ext cx="1536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1536480" imgH="330120" progId="Equation.DSMT4">
                  <p:embed/>
                </p:oleObj>
              </mc:Choice>
              <mc:Fallback>
                <p:oleObj name="Equation" r:id="rId4" imgW="1536480" imgH="33012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164638"/>
                        <a:ext cx="1536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3995936" y="2196153"/>
            <a:ext cx="4131888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 předpoklad JESTLIŽE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cs-CZ" alt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cs-CZ" alt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PAK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cs-CZ" alt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cs-CZ" altLang="cs-CZ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cs-CZ" alt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pozorování </a:t>
            </a:r>
            <a:r>
              <a:rPr lang="cs-CZ" altLang="cs-CZ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cs-CZ" altLang="cs-CZ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cs-CZ" altLang="cs-CZ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cs-CZ" alt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17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6" grpId="0"/>
      <p:bldP spid="67" grpId="0" animBg="1"/>
      <p:bldP spid="44" grpId="0"/>
      <p:bldP spid="45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9361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3028154"/>
            <a:ext cx="6893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Fuzzy logické systémy</a:t>
            </a: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700808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876026"/>
            <a:ext cx="8802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Aplikace teorie fuzzy množin</a:t>
            </a:r>
          </a:p>
        </p:txBody>
      </p:sp>
      <p:grpSp>
        <p:nvGrpSpPr>
          <p:cNvPr id="8" name="Skupina 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58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421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  <a:latin typeface="+mn-lt"/>
              </a:rPr>
              <a:t>Fuzzy logické systémy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Fuzzy logické systémy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40800" y="1117120"/>
            <a:ext cx="53641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inferenční systémy založené na fuzzy logice</a:t>
            </a:r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640800" y="1450417"/>
            <a:ext cx="839750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umožňují snadný přenos lidských znalostí do počítačově zpracovatelné podoby</a:t>
            </a:r>
          </a:p>
        </p:txBody>
      </p:sp>
      <p:sp>
        <p:nvSpPr>
          <p:cNvPr id="35" name="Zaoblený obdélník 34"/>
          <p:cNvSpPr/>
          <p:nvPr/>
        </p:nvSpPr>
        <p:spPr bwMode="auto">
          <a:xfrm>
            <a:off x="482400" y="158558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40800" y="1788971"/>
            <a:ext cx="4523147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znalosti transformovány do podoby</a:t>
            </a:r>
          </a:p>
        </p:txBody>
      </p:sp>
      <p:sp>
        <p:nvSpPr>
          <p:cNvPr id="15" name="Zaoblený obdélník 14"/>
          <p:cNvSpPr/>
          <p:nvPr/>
        </p:nvSpPr>
        <p:spPr bwMode="auto">
          <a:xfrm>
            <a:off x="482400" y="192413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188000" y="2132856"/>
            <a:ext cx="257893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jazykových proměnných</a:t>
            </a:r>
          </a:p>
        </p:txBody>
      </p:sp>
      <p:sp>
        <p:nvSpPr>
          <p:cNvPr id="19" name="Zaoblený obdélník 18"/>
          <p:cNvSpPr/>
          <p:nvPr/>
        </p:nvSpPr>
        <p:spPr bwMode="auto">
          <a:xfrm>
            <a:off x="1029600" y="226802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1188000" y="2473964"/>
            <a:ext cx="444003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logických spojek a inferenčního mechanismu</a:t>
            </a:r>
          </a:p>
        </p:txBody>
      </p:sp>
      <p:sp>
        <p:nvSpPr>
          <p:cNvPr id="22" name="Zaoblený obdélník 21"/>
          <p:cNvSpPr/>
          <p:nvPr/>
        </p:nvSpPr>
        <p:spPr bwMode="auto">
          <a:xfrm>
            <a:off x="1029600" y="260913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1188000" y="2812518"/>
            <a:ext cx="444003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/>
              <a:t>pravidel</a:t>
            </a:r>
          </a:p>
        </p:txBody>
      </p:sp>
      <p:sp>
        <p:nvSpPr>
          <p:cNvPr id="26" name="Zaoblený obdélník 25"/>
          <p:cNvSpPr/>
          <p:nvPr/>
        </p:nvSpPr>
        <p:spPr bwMode="auto">
          <a:xfrm>
            <a:off x="1029600" y="294768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40800" y="3356992"/>
            <a:ext cx="4523147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dva nejpoužívanější typy</a:t>
            </a:r>
          </a:p>
        </p:txBody>
      </p:sp>
      <p:sp>
        <p:nvSpPr>
          <p:cNvPr id="37" name="Zaoblený obdélník 36"/>
          <p:cNvSpPr/>
          <p:nvPr/>
        </p:nvSpPr>
        <p:spPr bwMode="auto">
          <a:xfrm>
            <a:off x="482400" y="349216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1188000" y="3684318"/>
            <a:ext cx="257893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FLS typu Mamdani</a:t>
            </a:r>
          </a:p>
        </p:txBody>
      </p:sp>
      <p:sp>
        <p:nvSpPr>
          <p:cNvPr id="48" name="Zaoblený obdélník 47"/>
          <p:cNvSpPr/>
          <p:nvPr/>
        </p:nvSpPr>
        <p:spPr bwMode="auto">
          <a:xfrm>
            <a:off x="1029600" y="381948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1188000" y="4025426"/>
            <a:ext cx="444003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FLS typu Sugeno</a:t>
            </a:r>
          </a:p>
        </p:txBody>
      </p:sp>
      <p:sp>
        <p:nvSpPr>
          <p:cNvPr id="50" name="Zaoblený obdélník 49"/>
          <p:cNvSpPr/>
          <p:nvPr/>
        </p:nvSpPr>
        <p:spPr bwMode="auto">
          <a:xfrm>
            <a:off x="1029600" y="416059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904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14" grpId="0"/>
      <p:bldP spid="15" grpId="0" animBg="1"/>
      <p:bldP spid="18" grpId="0"/>
      <p:bldP spid="19" grpId="0" animBg="1"/>
      <p:bldP spid="20" grpId="0"/>
      <p:bldP spid="22" grpId="0" animBg="1"/>
      <p:bldP spid="25" grpId="0"/>
      <p:bldP spid="26" grpId="0" animBg="1"/>
      <p:bldP spid="36" grpId="0"/>
      <p:bldP spid="37" grpId="0" animBg="1"/>
      <p:bldP spid="47" grpId="0"/>
      <p:bldP spid="48" grpId="0" animBg="1"/>
      <p:bldP spid="49" grpId="0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kupina 2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9" name="Zaoblený obdélník 28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62687" y="219842"/>
            <a:ext cx="421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  <a:latin typeface="+mn-lt"/>
              </a:rPr>
              <a:t>Fuzzy logické systémy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Fuzzy logické systémy</a:t>
            </a:r>
          </a:p>
        </p:txBody>
      </p:sp>
      <p:sp>
        <p:nvSpPr>
          <p:cNvPr id="2" name="Šipka dolů 1"/>
          <p:cNvSpPr/>
          <p:nvPr/>
        </p:nvSpPr>
        <p:spPr bwMode="auto">
          <a:xfrm>
            <a:off x="3201963" y="1556792"/>
            <a:ext cx="332311" cy="504056"/>
          </a:xfrm>
          <a:prstGeom prst="down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Šipka dolů 37"/>
          <p:cNvSpPr/>
          <p:nvPr/>
        </p:nvSpPr>
        <p:spPr bwMode="auto">
          <a:xfrm flipV="1">
            <a:off x="4746890" y="1556792"/>
            <a:ext cx="332311" cy="504056"/>
          </a:xfrm>
          <a:prstGeom prst="down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1755124" y="1556792"/>
            <a:ext cx="156595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>
                <a:solidFill>
                  <a:srgbClr val="339933"/>
                </a:solidFill>
              </a:rPr>
              <a:t>ostré hodnoty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5169524" y="1586347"/>
            <a:ext cx="163472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>
                <a:solidFill>
                  <a:srgbClr val="339933"/>
                </a:solidFill>
              </a:rPr>
              <a:t>ostré hodnoty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2743868" y="2522451"/>
            <a:ext cx="2664850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cs-CZ" altLang="cs-CZ" b="0" dirty="0"/>
              <a:t>znalosti vyjádřené pomocí </a:t>
            </a:r>
            <a:r>
              <a:rPr lang="cs-CZ" altLang="cs-CZ" dirty="0">
                <a:solidFill>
                  <a:srgbClr val="0066FF"/>
                </a:solidFill>
              </a:rPr>
              <a:t>jazykových proměnných</a:t>
            </a: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2743868" y="2162411"/>
            <a:ext cx="268208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cs-CZ" dirty="0"/>
              <a:t>Fuzzy logický systém</a:t>
            </a:r>
          </a:p>
        </p:txBody>
      </p:sp>
      <p:sp>
        <p:nvSpPr>
          <p:cNvPr id="4" name="Obdélník 3"/>
          <p:cNvSpPr/>
          <p:nvPr/>
        </p:nvSpPr>
        <p:spPr bwMode="auto">
          <a:xfrm>
            <a:off x="2762918" y="2132856"/>
            <a:ext cx="2645800" cy="110967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2411760" y="3324520"/>
            <a:ext cx="352461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cs-CZ" altLang="cs-CZ" dirty="0">
                <a:solidFill>
                  <a:srgbClr val="FF0000"/>
                </a:solidFill>
              </a:rPr>
              <a:t>Ostré hodnoty x fuzzy množiny?</a:t>
            </a:r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640800" y="1117120"/>
            <a:ext cx="53641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obecná struktura</a:t>
            </a:r>
          </a:p>
        </p:txBody>
      </p:sp>
      <p:sp>
        <p:nvSpPr>
          <p:cNvPr id="45" name="Zaoblený obdélník 44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6" name="Rectangle 31"/>
          <p:cNvSpPr>
            <a:spLocks noChangeArrowheads="1"/>
          </p:cNvSpPr>
          <p:nvPr/>
        </p:nvSpPr>
        <p:spPr bwMode="auto">
          <a:xfrm>
            <a:off x="252413" y="3779896"/>
            <a:ext cx="1552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Fuzzifikace</a:t>
            </a:r>
            <a:endParaRPr lang="cs-CZ" altLang="cs-CZ" sz="2000" b="0" dirty="0">
              <a:solidFill>
                <a:srgbClr val="C00000"/>
              </a:solidFill>
              <a:sym typeface="Symbol" pitchFamily="18" charset="2"/>
            </a:endParaRPr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640800" y="4168321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převod: ostrá hodnota =</a:t>
            </a:r>
            <a:r>
              <a:rPr lang="en-US" altLang="cs-CZ" b="0" dirty="0"/>
              <a:t>&gt;</a:t>
            </a:r>
            <a:r>
              <a:rPr lang="cs-CZ" altLang="cs-CZ" b="0" dirty="0"/>
              <a:t> fuzzy množina</a:t>
            </a:r>
          </a:p>
        </p:txBody>
      </p:sp>
      <p:sp>
        <p:nvSpPr>
          <p:cNvPr id="48" name="Zaoblený obdélník 47"/>
          <p:cNvSpPr/>
          <p:nvPr/>
        </p:nvSpPr>
        <p:spPr bwMode="auto">
          <a:xfrm>
            <a:off x="482400" y="430348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252413" y="4643992"/>
            <a:ext cx="18085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cs-CZ" sz="2000" dirty="0">
                <a:solidFill>
                  <a:srgbClr val="C00000"/>
                </a:solidFill>
              </a:rPr>
              <a:t>Defuzzifikace</a:t>
            </a:r>
            <a:endParaRPr lang="cs-CZ" altLang="cs-CZ" sz="2000" b="0" dirty="0">
              <a:solidFill>
                <a:srgbClr val="C00000"/>
              </a:solidFill>
              <a:sym typeface="Symbol" pitchFamily="18" charset="2"/>
            </a:endParaRP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640800" y="5072758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/>
              <a:t>převod: fuzzy množina =</a:t>
            </a:r>
            <a:r>
              <a:rPr lang="en-US" altLang="cs-CZ" b="0" dirty="0"/>
              <a:t>&gt; </a:t>
            </a:r>
            <a:r>
              <a:rPr lang="cs-CZ" altLang="cs-CZ" b="0" dirty="0"/>
              <a:t>ostrá hodnota </a:t>
            </a:r>
          </a:p>
        </p:txBody>
      </p:sp>
      <p:sp>
        <p:nvSpPr>
          <p:cNvPr id="53" name="Zaoblený obdélník 52"/>
          <p:cNvSpPr/>
          <p:nvPr/>
        </p:nvSpPr>
        <p:spPr bwMode="auto">
          <a:xfrm>
            <a:off x="482400" y="520792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640800" y="5394702"/>
            <a:ext cx="776372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b="0" dirty="0">
                <a:sym typeface="Symbol" pitchFamily="18" charset="2"/>
              </a:rPr>
              <a:t>u FLS typu Sugeno se neprovádí</a:t>
            </a:r>
          </a:p>
        </p:txBody>
      </p:sp>
      <p:sp>
        <p:nvSpPr>
          <p:cNvPr id="55" name="Zaoblený obdélník 54"/>
          <p:cNvSpPr/>
          <p:nvPr/>
        </p:nvSpPr>
        <p:spPr bwMode="auto">
          <a:xfrm>
            <a:off x="482400" y="55298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223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8" grpId="0" animBg="1"/>
      <p:bldP spid="39" grpId="0"/>
      <p:bldP spid="40" grpId="0"/>
      <p:bldP spid="41" grpId="0"/>
      <p:bldP spid="42" grpId="0"/>
      <p:bldP spid="4" grpId="0" animBg="1"/>
      <p:bldP spid="43" grpId="0"/>
      <p:bldP spid="46" grpId="0"/>
      <p:bldP spid="47" grpId="0"/>
      <p:bldP spid="48" grpId="0" animBg="1"/>
      <p:bldP spid="51" grpId="0"/>
      <p:bldP spid="52" grpId="0"/>
      <p:bldP spid="53" grpId="0" animBg="1"/>
      <p:bldP spid="54" grpId="0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aoblený obdélník 9"/>
          <p:cNvSpPr/>
          <p:nvPr/>
        </p:nvSpPr>
        <p:spPr bwMode="auto">
          <a:xfrm>
            <a:off x="-493672" y="4005064"/>
            <a:ext cx="9324000" cy="9361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43295" y="4180282"/>
            <a:ext cx="5282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FLS typu </a:t>
            </a:r>
            <a:r>
              <a:rPr lang="cs-CZ" sz="4000" cap="all" dirty="0" err="1">
                <a:solidFill>
                  <a:schemeClr val="bg1"/>
                </a:solidFill>
                <a:latin typeface="+mn-lt"/>
              </a:rPr>
              <a:t>mamdani</a:t>
            </a:r>
            <a:endParaRPr lang="cs-CZ" sz="400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3028154"/>
            <a:ext cx="6893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Fuzzy logické systémy</a:t>
            </a: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700808"/>
            <a:ext cx="9324000" cy="93610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876026"/>
            <a:ext cx="8802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  <a:latin typeface="+mn-lt"/>
              </a:rPr>
              <a:t>Aplikace teorie fuzzy množin</a:t>
            </a:r>
          </a:p>
        </p:txBody>
      </p:sp>
      <p:grpSp>
        <p:nvGrpSpPr>
          <p:cNvPr id="16" name="Skupina 15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16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12567</TotalTime>
  <Words>1964</Words>
  <Application>Microsoft Office PowerPoint</Application>
  <PresentationFormat>Předvádění na obrazovce (4:3)</PresentationFormat>
  <Paragraphs>947</Paragraphs>
  <Slides>41</Slides>
  <Notes>32</Notes>
  <HiddenSlides>0</HiddenSlides>
  <MMClips>0</MMClips>
  <ScaleCrop>false</ScaleCrop>
  <HeadingPairs>
    <vt:vector size="8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41</vt:i4>
      </vt:variant>
    </vt:vector>
  </HeadingPairs>
  <TitlesOfParts>
    <vt:vector size="50" baseType="lpstr">
      <vt:lpstr>Adobe Arabic</vt:lpstr>
      <vt:lpstr>Adobe Heiti Std R</vt:lpstr>
      <vt:lpstr>Arial</vt:lpstr>
      <vt:lpstr>Calibri</vt:lpstr>
      <vt:lpstr>Cambria Math</vt:lpstr>
      <vt:lpstr>Symbol</vt:lpstr>
      <vt:lpstr>Times New Roman</vt:lpstr>
      <vt:lpstr>Výchozí návrh</vt:lpstr>
      <vt:lpstr>Equation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Don Paolo</dc:creator>
  <cp:lastModifiedBy>Dolezel Petr</cp:lastModifiedBy>
  <cp:revision>1138</cp:revision>
  <dcterms:created xsi:type="dcterms:W3CDTF">2005-11-19T22:51:08Z</dcterms:created>
  <dcterms:modified xsi:type="dcterms:W3CDTF">2019-12-04T06:21:49Z</dcterms:modified>
</cp:coreProperties>
</file>