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2" r:id="rId2"/>
    <p:sldId id="303" r:id="rId3"/>
    <p:sldId id="304" r:id="rId4"/>
    <p:sldId id="305" r:id="rId5"/>
    <p:sldId id="306" r:id="rId6"/>
    <p:sldId id="309" r:id="rId7"/>
    <p:sldId id="310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6" r:id="rId29"/>
    <p:sldId id="334" r:id="rId30"/>
    <p:sldId id="335" r:id="rId31"/>
    <p:sldId id="344" r:id="rId32"/>
    <p:sldId id="345" r:id="rId33"/>
  </p:sldIdLst>
  <p:sldSz cx="9144000" cy="6858000" type="screen4x3"/>
  <p:notesSz cx="6854825" cy="9713913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6">
          <p15:clr>
            <a:srgbClr val="A4A3A4"/>
          </p15:clr>
        </p15:guide>
        <p15:guide id="2" orient="horz" pos="4176">
          <p15:clr>
            <a:srgbClr val="A4A3A4"/>
          </p15:clr>
        </p15:guide>
        <p15:guide id="3" orient="horz" pos="824">
          <p15:clr>
            <a:srgbClr val="A4A3A4"/>
          </p15:clr>
        </p15:guide>
        <p15:guide id="4" orient="horz" pos="2747">
          <p15:clr>
            <a:srgbClr val="A4A3A4"/>
          </p15:clr>
        </p15:guide>
        <p15:guide id="5" orient="horz" pos="1632">
          <p15:clr>
            <a:srgbClr val="A4A3A4"/>
          </p15:clr>
        </p15:guide>
        <p15:guide id="6" orient="horz" pos="3160">
          <p15:clr>
            <a:srgbClr val="A4A3A4"/>
          </p15:clr>
        </p15:guide>
        <p15:guide id="7" orient="horz" pos="1951">
          <p15:clr>
            <a:srgbClr val="A4A3A4"/>
          </p15:clr>
        </p15:guide>
        <p15:guide id="8" pos="5523">
          <p15:clr>
            <a:srgbClr val="A4A3A4"/>
          </p15:clr>
        </p15:guide>
        <p15:guide id="9" pos="2880">
          <p15:clr>
            <a:srgbClr val="A4A3A4"/>
          </p15:clr>
        </p15:guide>
        <p15:guide id="10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339933"/>
    <a:srgbClr val="000000"/>
    <a:srgbClr val="CCECFF"/>
    <a:srgbClr val="DD137B"/>
    <a:srgbClr val="FF66CC"/>
    <a:srgbClr val="FFFF00"/>
    <a:srgbClr val="EEB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4614" autoAdjust="0"/>
  </p:normalViewPr>
  <p:slideViewPr>
    <p:cSldViewPr snapToObjects="1">
      <p:cViewPr varScale="1">
        <p:scale>
          <a:sx n="79" d="100"/>
          <a:sy n="79" d="100"/>
        </p:scale>
        <p:origin x="1589" y="77"/>
      </p:cViewPr>
      <p:guideLst>
        <p:guide orient="horz" pos="426"/>
        <p:guide orient="horz" pos="4176"/>
        <p:guide orient="horz" pos="824"/>
        <p:guide orient="horz" pos="2747"/>
        <p:guide orient="horz" pos="1632"/>
        <p:guide orient="horz" pos="3160"/>
        <p:guide orient="horz" pos="1951"/>
        <p:guide pos="5523"/>
        <p:guide pos="2880"/>
        <p:guide pos="237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3" tIns="45507" rIns="91013" bIns="45507" numCol="1" anchor="t" anchorCtr="0" compatLnSpc="1">
            <a:prstTxWarp prst="textNoShape">
              <a:avLst/>
            </a:prstTxWarp>
          </a:bodyPr>
          <a:lstStyle>
            <a:lvl1pPr defTabSz="908050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3" tIns="45507" rIns="91013" bIns="45507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9725"/>
            <a:ext cx="297021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3" tIns="45507" rIns="91013" bIns="45507" numCol="1" anchor="b" anchorCtr="0" compatLnSpc="1">
            <a:prstTxWarp prst="textNoShape">
              <a:avLst/>
            </a:prstTxWarp>
          </a:bodyPr>
          <a:lstStyle>
            <a:lvl1pPr defTabSz="908050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9725"/>
            <a:ext cx="297021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3" tIns="45507" rIns="91013" bIns="45507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/>
            </a:lvl1pPr>
          </a:lstStyle>
          <a:p>
            <a:pPr>
              <a:defRPr/>
            </a:pPr>
            <a:fld id="{8306C96B-C72E-439F-B3CC-53C5D246D04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3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5" tIns="45709" rIns="91415" bIns="4570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5" tIns="45709" rIns="91415" bIns="4570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28663"/>
            <a:ext cx="4854575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4863"/>
            <a:ext cx="5483225" cy="437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5" tIns="45709" rIns="91415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655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5" tIns="45709" rIns="91415" bIns="4570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2655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5" tIns="45709" rIns="91415" bIns="4570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9ABCBB-506E-4F0D-A502-6BB87002A60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9451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3F528-5CF1-45A4-B8BB-C37AF7F4BFE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32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6AB38-DBEF-441E-8F0A-6C2B2D45321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882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3A7B-D60E-4618-A3B8-7208FAEA341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3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10927-71F1-481A-86FC-D207D02F3D8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742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9A946-409B-4C32-9215-E895B9D8ED6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425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841C8-3D41-487A-8D27-BFACA4E5BBA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184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6A002-CB2C-46B0-8CFF-A2F27161378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410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AD8F0-3B5F-4978-9287-1E3E2D4B82D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879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18F92-EFB8-4156-AA7F-F4E8A3057E2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508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7D728-57CC-47C5-A0A7-CF5E12DFFF0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9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EB18B-727B-448F-8CD1-9D8D26FDCBA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067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523136A-82E7-454F-86F4-895C17FF7F1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>
                <a:latin typeface="Calibri" pitchFamily="34" charset="0"/>
              </a:rPr>
              <a:t>Fuzzy systémy</a:t>
            </a:r>
          </a:p>
        </p:txBody>
      </p:sp>
      <p:sp>
        <p:nvSpPr>
          <p:cNvPr id="5125" name="TextovéPole 1"/>
          <p:cNvSpPr txBox="1">
            <a:spLocks noChangeArrowheads="1"/>
          </p:cNvSpPr>
          <p:nvPr/>
        </p:nvSpPr>
        <p:spPr bwMode="auto">
          <a:xfrm>
            <a:off x="1403350" y="1773238"/>
            <a:ext cx="671671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cs-CZ" dirty="0">
                <a:latin typeface="Calibri" pitchFamily="34" charset="0"/>
              </a:rPr>
              <a:t>Rozšíření teorie množin o fuzzy množiny a logické operátory pracující s fuzzy množinami</a:t>
            </a:r>
          </a:p>
          <a:p>
            <a:pPr eaLnBrk="1" hangingPunct="1">
              <a:buFont typeface="Arial" charset="0"/>
              <a:buChar char="•"/>
            </a:pPr>
            <a:r>
              <a:rPr lang="cs-CZ" dirty="0">
                <a:latin typeface="Calibri" pitchFamily="34" charset="0"/>
              </a:rPr>
              <a:t>Aparát pro přesný popis neurčitých systémů</a:t>
            </a:r>
          </a:p>
          <a:p>
            <a:pPr eaLnBrk="1" hangingPunct="1">
              <a:buFont typeface="Arial" charset="0"/>
              <a:buChar char="•"/>
            </a:pPr>
            <a:r>
              <a:rPr lang="cs-CZ" dirty="0">
                <a:latin typeface="Calibri" pitchFamily="34" charset="0"/>
              </a:rPr>
              <a:t>Snaha implementace znalostí operátora do automatizovaných systémů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>
                <a:latin typeface="Calibri" pitchFamily="34" charset="0"/>
              </a:rPr>
              <a:t>Operace s fuzzy množinami</a:t>
            </a:r>
          </a:p>
        </p:txBody>
      </p:sp>
      <p:sp>
        <p:nvSpPr>
          <p:cNvPr id="18437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>
                <a:latin typeface="Calibri" pitchFamily="34" charset="0"/>
              </a:rPr>
              <a:t>Fuzzy sjednocení množin: 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M</a:t>
            </a:r>
            <a:r>
              <a:rPr lang="cs-CZ" i="1" baseline="-25000" dirty="0">
                <a:latin typeface="Calibri" pitchFamily="34" charset="0"/>
              </a:rPr>
              <a:t> </a:t>
            </a:r>
            <a:r>
              <a:rPr lang="cs-CZ" baseline="-25000" dirty="0">
                <a:latin typeface="Calibri" pitchFamily="34" charset="0"/>
                <a:sym typeface="Symbol" pitchFamily="18" charset="2"/>
              </a:rPr>
              <a:t></a:t>
            </a:r>
            <a:r>
              <a:rPr lang="cs-CZ" i="1" baseline="-25000" dirty="0">
                <a:latin typeface="Calibri" pitchFamily="34" charset="0"/>
              </a:rPr>
              <a:t> N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 = </a:t>
            </a:r>
            <a:r>
              <a:rPr lang="cs-CZ" b="1" dirty="0">
                <a:latin typeface="Calibri" pitchFamily="34" charset="0"/>
              </a:rPr>
              <a:t>MAX[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M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), 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N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</a:t>
            </a:r>
            <a:r>
              <a:rPr lang="cs-CZ" b="1" dirty="0">
                <a:latin typeface="Calibri" pitchFamily="34" charset="0"/>
              </a:rPr>
              <a:t>]</a:t>
            </a:r>
          </a:p>
        </p:txBody>
      </p:sp>
      <p:pic>
        <p:nvPicPr>
          <p:cNvPr id="18438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227263"/>
            <a:ext cx="6865938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>
                <a:latin typeface="Calibri" pitchFamily="34" charset="0"/>
              </a:rPr>
              <a:t>Operace s fuzzy množinami</a:t>
            </a:r>
          </a:p>
        </p:txBody>
      </p:sp>
      <p:sp>
        <p:nvSpPr>
          <p:cNvPr id="19461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>
                <a:latin typeface="Calibri" pitchFamily="34" charset="0"/>
              </a:rPr>
              <a:t>Fuzzy negace množiny: </a:t>
            </a:r>
            <a:r>
              <a:rPr lang="cs-CZ" i="1" dirty="0">
                <a:latin typeface="Calibri" pitchFamily="34" charset="0"/>
              </a:rPr>
              <a:t>m</a:t>
            </a:r>
            <a:r>
              <a:rPr lang="cs-CZ" i="1" baseline="-25000" dirty="0">
                <a:latin typeface="Calibri" pitchFamily="34" charset="0"/>
              </a:rPr>
              <a:t>-M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 = 1 -</a:t>
            </a:r>
            <a:r>
              <a:rPr lang="cs-CZ" b="1" dirty="0">
                <a:latin typeface="Calibri" pitchFamily="34" charset="0"/>
              </a:rPr>
              <a:t> 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M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</a:t>
            </a:r>
            <a:endParaRPr lang="cs-CZ" i="1" dirty="0">
              <a:latin typeface="Calibri" pitchFamily="34" charset="0"/>
            </a:endParaRPr>
          </a:p>
        </p:txBody>
      </p:sp>
      <p:pic>
        <p:nvPicPr>
          <p:cNvPr id="1946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227263"/>
            <a:ext cx="3760788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ovéPole 1"/>
          <p:cNvSpPr txBox="1">
            <a:spLocks noChangeArrowheads="1"/>
          </p:cNvSpPr>
          <p:nvPr/>
        </p:nvSpPr>
        <p:spPr bwMode="auto">
          <a:xfrm>
            <a:off x="4686300" y="2781300"/>
            <a:ext cx="41560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>
                <a:latin typeface="Calibri" pitchFamily="34" charset="0"/>
              </a:rPr>
              <a:t>Klasické množiny:</a:t>
            </a:r>
          </a:p>
          <a:p>
            <a:pPr eaLnBrk="1" hangingPunct="1"/>
            <a:r>
              <a:rPr lang="cs-CZ" i="1" dirty="0">
                <a:latin typeface="Calibri" pitchFamily="34" charset="0"/>
              </a:rPr>
              <a:t>M </a:t>
            </a:r>
            <a:r>
              <a:rPr lang="cs-CZ" dirty="0">
                <a:latin typeface="Calibri" pitchFamily="34" charset="0"/>
                <a:sym typeface="Symbol" pitchFamily="18" charset="2"/>
              </a:rPr>
              <a:t> </a:t>
            </a:r>
            <a:r>
              <a:rPr lang="cs-CZ" i="1" dirty="0">
                <a:latin typeface="Calibri" pitchFamily="34" charset="0"/>
                <a:sym typeface="Symbol" pitchFamily="18" charset="2"/>
              </a:rPr>
              <a:t>-M </a:t>
            </a:r>
            <a:r>
              <a:rPr lang="cs-CZ" dirty="0">
                <a:latin typeface="Calibri" pitchFamily="34" charset="0"/>
                <a:sym typeface="Symbol" pitchFamily="18" charset="2"/>
              </a:rPr>
              <a:t>= </a:t>
            </a:r>
            <a:r>
              <a:rPr lang="en-US" dirty="0">
                <a:latin typeface="Calibri" pitchFamily="34" charset="0"/>
                <a:sym typeface="Symbol" pitchFamily="18" charset="2"/>
              </a:rPr>
              <a:t>{}</a:t>
            </a:r>
            <a:endParaRPr lang="cs-CZ" dirty="0">
              <a:latin typeface="Calibri" pitchFamily="34" charset="0"/>
              <a:sym typeface="Symbol" pitchFamily="18" charset="2"/>
            </a:endParaRPr>
          </a:p>
          <a:p>
            <a:pPr eaLnBrk="1" hangingPunct="1"/>
            <a:endParaRPr lang="cs-CZ" i="1" dirty="0">
              <a:latin typeface="Calibri" pitchFamily="34" charset="0"/>
              <a:sym typeface="Symbol" pitchFamily="18" charset="2"/>
            </a:endParaRPr>
          </a:p>
          <a:p>
            <a:pPr eaLnBrk="1" hangingPunct="1"/>
            <a:r>
              <a:rPr lang="cs-CZ" b="1" dirty="0">
                <a:latin typeface="Calibri" pitchFamily="34" charset="0"/>
              </a:rPr>
              <a:t>Fuzzy množiny:</a:t>
            </a:r>
          </a:p>
          <a:p>
            <a:pPr eaLnBrk="1" hangingPunct="1"/>
            <a:r>
              <a:rPr lang="cs-CZ" i="1" dirty="0">
                <a:latin typeface="Calibri" pitchFamily="34" charset="0"/>
              </a:rPr>
              <a:t>M </a:t>
            </a:r>
            <a:r>
              <a:rPr lang="cs-CZ" dirty="0">
                <a:latin typeface="Calibri" pitchFamily="34" charset="0"/>
                <a:sym typeface="Symbol" pitchFamily="18" charset="2"/>
              </a:rPr>
              <a:t> </a:t>
            </a:r>
            <a:r>
              <a:rPr lang="cs-CZ" i="1" dirty="0">
                <a:latin typeface="Calibri" pitchFamily="34" charset="0"/>
                <a:sym typeface="Symbol" pitchFamily="18" charset="2"/>
              </a:rPr>
              <a:t>-M </a:t>
            </a:r>
            <a:r>
              <a:rPr lang="cs-CZ" dirty="0">
                <a:latin typeface="Calibri" pitchFamily="34" charset="0"/>
                <a:sym typeface="Symbol" pitchFamily="18" charset="2"/>
              </a:rPr>
              <a:t> </a:t>
            </a:r>
            <a:r>
              <a:rPr lang="en-US" dirty="0">
                <a:latin typeface="Calibri" pitchFamily="34" charset="0"/>
                <a:sym typeface="Symbol" pitchFamily="18" charset="2"/>
              </a:rPr>
              <a:t>{}</a:t>
            </a:r>
            <a:endParaRPr lang="cs-CZ" i="1" dirty="0">
              <a:latin typeface="Calibri" pitchFamily="34" charset="0"/>
            </a:endParaRPr>
          </a:p>
          <a:p>
            <a:pPr eaLnBrk="1" hangingPunct="1"/>
            <a:endParaRPr lang="cs-CZ" i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>
                <a:latin typeface="Calibri" pitchFamily="34" charset="0"/>
              </a:rPr>
              <a:t>Operace s fuzzy množinami</a:t>
            </a:r>
          </a:p>
        </p:txBody>
      </p:sp>
      <p:sp>
        <p:nvSpPr>
          <p:cNvPr id="20485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3703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>
                <a:latin typeface="Calibri" pitchFamily="34" charset="0"/>
              </a:rPr>
              <a:t>Operátory T normy</a:t>
            </a:r>
          </a:p>
          <a:p>
            <a:pPr eaLnBrk="1" hangingPunct="1"/>
            <a:r>
              <a:rPr lang="cs-CZ">
                <a:latin typeface="Calibri" pitchFamily="34" charset="0"/>
              </a:rPr>
              <a:t>Skupina operátorů nahrazujících průnik</a:t>
            </a:r>
          </a:p>
        </p:txBody>
      </p:sp>
      <p:pic>
        <p:nvPicPr>
          <p:cNvPr id="20486" name="Obráze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51200"/>
            <a:ext cx="3698875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ovéPole 1"/>
          <p:cNvSpPr txBox="1">
            <a:spLocks noChangeArrowheads="1"/>
          </p:cNvSpPr>
          <p:nvPr/>
        </p:nvSpPr>
        <p:spPr bwMode="auto">
          <a:xfrm>
            <a:off x="4573588" y="1620838"/>
            <a:ext cx="4246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>
                <a:latin typeface="Calibri" pitchFamily="34" charset="0"/>
              </a:rPr>
              <a:t>Operátory T konormy (S normy)</a:t>
            </a:r>
          </a:p>
          <a:p>
            <a:pPr eaLnBrk="1" hangingPunct="1"/>
            <a:r>
              <a:rPr lang="cs-CZ">
                <a:latin typeface="Calibri" pitchFamily="34" charset="0"/>
              </a:rPr>
              <a:t>Skupina operátorů nahrazujících sjednocení</a:t>
            </a:r>
          </a:p>
        </p:txBody>
      </p:sp>
      <p:pic>
        <p:nvPicPr>
          <p:cNvPr id="20488" name="Obráze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3141663"/>
            <a:ext cx="3770313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>
                <a:latin typeface="Calibri" pitchFamily="34" charset="0"/>
              </a:rPr>
              <a:t>Inferenční pravidla</a:t>
            </a:r>
          </a:p>
        </p:txBody>
      </p:sp>
      <p:sp>
        <p:nvSpPr>
          <p:cNvPr id="21509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 smtClean="0">
                <a:latin typeface="Calibri" pitchFamily="34" charset="0"/>
              </a:rPr>
              <a:t>Logická implikace</a:t>
            </a:r>
            <a:endParaRPr lang="cs-CZ" b="1" dirty="0">
              <a:latin typeface="Calibri" pitchFamily="34" charset="0"/>
            </a:endParaRPr>
          </a:p>
          <a:p>
            <a:pPr eaLnBrk="1" hangingPunct="1"/>
            <a:r>
              <a:rPr lang="cs-CZ" dirty="0">
                <a:latin typeface="Calibri" pitchFamily="34" charset="0"/>
              </a:rPr>
              <a:t>JESTLIŽE &lt;výrok&gt; PAK &lt;výrok&gt;</a:t>
            </a:r>
          </a:p>
          <a:p>
            <a:pPr eaLnBrk="1" hangingPunct="1"/>
            <a:endParaRPr lang="cs-CZ" dirty="0">
              <a:latin typeface="Calibri" pitchFamily="34" charset="0"/>
            </a:endParaRPr>
          </a:p>
          <a:p>
            <a:pPr eaLnBrk="1" hangingPunct="1"/>
            <a:r>
              <a:rPr lang="cs-CZ" b="1" dirty="0">
                <a:latin typeface="Calibri" pitchFamily="34" charset="0"/>
              </a:rPr>
              <a:t>Fuzzy </a:t>
            </a:r>
            <a:r>
              <a:rPr lang="cs-CZ" b="1" dirty="0" smtClean="0">
                <a:latin typeface="Calibri" pitchFamily="34" charset="0"/>
              </a:rPr>
              <a:t>logická implikace</a:t>
            </a:r>
            <a:endParaRPr lang="cs-CZ" b="1" dirty="0">
              <a:latin typeface="Calibri" pitchFamily="34" charset="0"/>
            </a:endParaRPr>
          </a:p>
          <a:p>
            <a:pPr eaLnBrk="1" hangingPunct="1"/>
            <a:r>
              <a:rPr lang="cs-CZ" dirty="0">
                <a:latin typeface="Calibri" pitchFamily="34" charset="0"/>
              </a:rPr>
              <a:t>JESTLIŽE &lt;fuzzy výrok&gt; PAK &lt;fuzzy výrok&gt;</a:t>
            </a:r>
          </a:p>
          <a:p>
            <a:pPr eaLnBrk="1" hangingPunct="1"/>
            <a:endParaRPr lang="cs-CZ" dirty="0">
              <a:latin typeface="Calibri" pitchFamily="34" charset="0"/>
            </a:endParaRPr>
          </a:p>
          <a:p>
            <a:pPr eaLnBrk="1" hangingPunct="1"/>
            <a:r>
              <a:rPr lang="cs-CZ" b="1" i="1" dirty="0" err="1">
                <a:latin typeface="Calibri" pitchFamily="34" charset="0"/>
              </a:rPr>
              <a:t>Ancedent</a:t>
            </a:r>
            <a:endParaRPr lang="cs-CZ" b="1" dirty="0">
              <a:latin typeface="Calibri" pitchFamily="34" charset="0"/>
            </a:endParaRPr>
          </a:p>
          <a:p>
            <a:pPr eaLnBrk="1" hangingPunct="1"/>
            <a:r>
              <a:rPr lang="cs-CZ" dirty="0">
                <a:latin typeface="Calibri" pitchFamily="34" charset="0"/>
              </a:rPr>
              <a:t>Podmínková část, často složený výraz</a:t>
            </a:r>
          </a:p>
          <a:p>
            <a:pPr eaLnBrk="1" hangingPunct="1"/>
            <a:endParaRPr lang="cs-CZ" dirty="0">
              <a:latin typeface="Calibri" pitchFamily="34" charset="0"/>
            </a:endParaRPr>
          </a:p>
          <a:p>
            <a:pPr eaLnBrk="1" hangingPunct="1"/>
            <a:r>
              <a:rPr lang="cs-CZ" b="1" i="1" dirty="0">
                <a:latin typeface="Calibri" pitchFamily="34" charset="0"/>
              </a:rPr>
              <a:t>Konsekvent</a:t>
            </a:r>
          </a:p>
          <a:p>
            <a:pPr eaLnBrk="1" hangingPunct="1"/>
            <a:r>
              <a:rPr lang="cs-CZ" dirty="0">
                <a:latin typeface="Calibri" pitchFamily="34" charset="0"/>
              </a:rPr>
              <a:t>Důsledková část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>
                <a:latin typeface="Calibri" pitchFamily="34" charset="0"/>
              </a:rPr>
              <a:t>Inferenční pravidla</a:t>
            </a:r>
          </a:p>
        </p:txBody>
      </p:sp>
      <p:sp>
        <p:nvSpPr>
          <p:cNvPr id="22533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>
                <a:latin typeface="Calibri" pitchFamily="34" charset="0"/>
              </a:rPr>
              <a:t>Implikace</a:t>
            </a:r>
          </a:p>
          <a:p>
            <a:pPr eaLnBrk="1" hangingPunct="1"/>
            <a:r>
              <a:rPr lang="cs-CZ" dirty="0">
                <a:latin typeface="Calibri" pitchFamily="34" charset="0"/>
              </a:rPr>
              <a:t>Klasická logika: </a:t>
            </a:r>
            <a:r>
              <a:rPr lang="cs-CZ" i="1" dirty="0">
                <a:latin typeface="Calibri" pitchFamily="34" charset="0"/>
              </a:rPr>
              <a:t>p </a:t>
            </a:r>
            <a:r>
              <a:rPr lang="cs-CZ" dirty="0">
                <a:latin typeface="Calibri" pitchFamily="34" charset="0"/>
                <a:sym typeface="Symbol" pitchFamily="18" charset="2"/>
              </a:rPr>
              <a:t></a:t>
            </a:r>
            <a:r>
              <a:rPr lang="cs-CZ" i="1" dirty="0">
                <a:latin typeface="Calibri" pitchFamily="34" charset="0"/>
                <a:sym typeface="Symbol" pitchFamily="18" charset="2"/>
              </a:rPr>
              <a:t> q		</a:t>
            </a:r>
            <a:r>
              <a:rPr lang="cs-CZ" dirty="0">
                <a:latin typeface="Calibri" pitchFamily="34" charset="0"/>
                <a:sym typeface="Symbol" pitchFamily="18" charset="2"/>
              </a:rPr>
              <a:t>Fuzzy logika</a:t>
            </a:r>
            <a:endParaRPr lang="cs-CZ" dirty="0">
              <a:latin typeface="Calibri" pitchFamily="34" charset="0"/>
            </a:endParaRPr>
          </a:p>
        </p:txBody>
      </p:sp>
      <p:graphicFrame>
        <p:nvGraphicFramePr>
          <p:cNvPr id="2" name="Tabulka 1"/>
          <p:cNvGraphicFramePr>
            <a:graphicFrameLocks noGrp="1"/>
          </p:cNvGraphicFramePr>
          <p:nvPr/>
        </p:nvGraphicFramePr>
        <p:xfrm>
          <a:off x="754063" y="2636838"/>
          <a:ext cx="2736849" cy="1849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23">
                <a:tc>
                  <a:txBody>
                    <a:bodyPr/>
                    <a:lstStyle/>
                    <a:p>
                      <a:pPr algn="ctr"/>
                      <a:r>
                        <a:rPr lang="cs-CZ" sz="1800" b="1" i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</a:t>
                      </a:r>
                      <a:endParaRPr lang="cs-CZ" sz="1800" b="1" i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58" marR="91458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i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q</a:t>
                      </a:r>
                      <a:endParaRPr lang="cs-CZ" sz="1800" i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58" marR="91458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i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 </a:t>
                      </a:r>
                      <a:r>
                        <a:rPr lang="cs-CZ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</a:t>
                      </a:r>
                      <a:r>
                        <a:rPr lang="cs-CZ" sz="1800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 q</a:t>
                      </a:r>
                      <a:endParaRPr lang="cs-CZ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58" marR="91458" marT="45728" marB="45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cs-CZ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58" marR="91458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cs-CZ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58" marR="91458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58" marR="91458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cs-CZ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58" marR="91458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58" marR="91458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58" marR="91458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58" marR="91458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cs-CZ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58" marR="91458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cs-CZ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58" marR="91458"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58" marR="91458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58" marR="91458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58" marR="91458"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60" name="TextovéPole 1"/>
          <p:cNvSpPr txBox="1">
            <a:spLocks noChangeArrowheads="1"/>
          </p:cNvSpPr>
          <p:nvPr/>
        </p:nvSpPr>
        <p:spPr bwMode="auto">
          <a:xfrm>
            <a:off x="4356100" y="2614613"/>
            <a:ext cx="44640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dirty="0" err="1">
                <a:latin typeface="Calibri" pitchFamily="34" charset="0"/>
              </a:rPr>
              <a:t>Mamdani</a:t>
            </a:r>
            <a:r>
              <a:rPr lang="cs-CZ" dirty="0">
                <a:latin typeface="Calibri" pitchFamily="34" charset="0"/>
              </a:rPr>
              <a:t>:</a:t>
            </a:r>
            <a:r>
              <a:rPr lang="cs-CZ" b="1" dirty="0">
                <a:latin typeface="Calibri" pitchFamily="34" charset="0"/>
              </a:rPr>
              <a:t> </a:t>
            </a:r>
            <a:r>
              <a:rPr lang="cs-CZ" i="1" dirty="0">
                <a:latin typeface="Calibri" pitchFamily="34" charset="0"/>
              </a:rPr>
              <a:t>m</a:t>
            </a:r>
            <a:r>
              <a:rPr lang="cs-CZ" i="1" baseline="-25000" dirty="0">
                <a:latin typeface="Calibri" pitchFamily="34" charset="0"/>
              </a:rPr>
              <a:t>p </a:t>
            </a:r>
            <a:r>
              <a:rPr lang="cs-CZ" baseline="-25000" dirty="0">
                <a:latin typeface="Calibri" pitchFamily="34" charset="0"/>
                <a:sym typeface="Symbol" pitchFamily="18" charset="2"/>
              </a:rPr>
              <a:t></a:t>
            </a:r>
            <a:r>
              <a:rPr lang="cs-CZ" i="1" baseline="-25000" dirty="0">
                <a:latin typeface="Calibri" pitchFamily="34" charset="0"/>
                <a:sym typeface="Symbol" pitchFamily="18" charset="2"/>
              </a:rPr>
              <a:t> q</a:t>
            </a:r>
            <a:r>
              <a:rPr lang="cs-CZ" i="1" dirty="0">
                <a:latin typeface="Calibri" pitchFamily="34" charset="0"/>
                <a:sym typeface="Symbol" pitchFamily="18" charset="2"/>
              </a:rPr>
              <a:t> </a:t>
            </a:r>
            <a:r>
              <a:rPr lang="cs-CZ" dirty="0">
                <a:latin typeface="Calibri" pitchFamily="34" charset="0"/>
                <a:sym typeface="Symbol" pitchFamily="18" charset="2"/>
              </a:rPr>
              <a:t>= </a:t>
            </a:r>
            <a:r>
              <a:rPr lang="cs-CZ" b="1" dirty="0">
                <a:latin typeface="Calibri" pitchFamily="34" charset="0"/>
                <a:sym typeface="Symbol" pitchFamily="18" charset="2"/>
              </a:rPr>
              <a:t>MIN(</a:t>
            </a:r>
            <a:r>
              <a:rPr lang="cs-CZ" i="1" dirty="0">
                <a:latin typeface="Calibri" pitchFamily="34" charset="0"/>
                <a:sym typeface="Symbol" pitchFamily="18" charset="2"/>
              </a:rPr>
              <a:t>m</a:t>
            </a:r>
            <a:r>
              <a:rPr lang="cs-CZ" i="1" baseline="-25000" dirty="0">
                <a:latin typeface="Calibri" pitchFamily="34" charset="0"/>
                <a:sym typeface="Symbol" pitchFamily="18" charset="2"/>
              </a:rPr>
              <a:t>p</a:t>
            </a:r>
            <a:r>
              <a:rPr lang="cs-CZ" i="1" dirty="0">
                <a:latin typeface="Calibri" pitchFamily="34" charset="0"/>
                <a:sym typeface="Symbol" pitchFamily="18" charset="2"/>
              </a:rPr>
              <a:t>, </a:t>
            </a:r>
            <a:r>
              <a:rPr lang="cs-CZ" i="1" dirty="0" err="1">
                <a:latin typeface="Calibri" pitchFamily="34" charset="0"/>
                <a:sym typeface="Symbol" pitchFamily="18" charset="2"/>
              </a:rPr>
              <a:t>m</a:t>
            </a:r>
            <a:r>
              <a:rPr lang="cs-CZ" i="1" baseline="-25000" dirty="0" err="1">
                <a:latin typeface="Calibri" pitchFamily="34" charset="0"/>
                <a:sym typeface="Symbol" pitchFamily="18" charset="2"/>
              </a:rPr>
              <a:t>q</a:t>
            </a:r>
            <a:r>
              <a:rPr lang="cs-CZ" b="1" dirty="0">
                <a:latin typeface="Calibri" pitchFamily="34" charset="0"/>
                <a:sym typeface="Symbol" pitchFamily="18" charset="2"/>
              </a:rPr>
              <a:t>)</a:t>
            </a:r>
          </a:p>
          <a:p>
            <a:pPr eaLnBrk="1" hangingPunct="1"/>
            <a:endParaRPr lang="cs-CZ" b="1" i="1" dirty="0">
              <a:latin typeface="Calibri" pitchFamily="34" charset="0"/>
              <a:sym typeface="Symbol" pitchFamily="18" charset="2"/>
            </a:endParaRPr>
          </a:p>
          <a:p>
            <a:pPr eaLnBrk="1" hangingPunct="1"/>
            <a:r>
              <a:rPr lang="cs-CZ" dirty="0" err="1">
                <a:latin typeface="Calibri" pitchFamily="34" charset="0"/>
                <a:sym typeface="Symbol" pitchFamily="18" charset="2"/>
              </a:rPr>
              <a:t>Larsen</a:t>
            </a:r>
            <a:r>
              <a:rPr lang="cs-CZ" dirty="0">
                <a:latin typeface="Calibri" pitchFamily="34" charset="0"/>
                <a:sym typeface="Symbol" pitchFamily="18" charset="2"/>
              </a:rPr>
              <a:t>: </a:t>
            </a:r>
            <a:r>
              <a:rPr lang="cs-CZ" i="1" dirty="0">
                <a:latin typeface="Calibri" pitchFamily="34" charset="0"/>
              </a:rPr>
              <a:t>m</a:t>
            </a:r>
            <a:r>
              <a:rPr lang="cs-CZ" i="1" baseline="-25000" dirty="0">
                <a:latin typeface="Calibri" pitchFamily="34" charset="0"/>
              </a:rPr>
              <a:t>p </a:t>
            </a:r>
            <a:r>
              <a:rPr lang="cs-CZ" baseline="-25000" dirty="0">
                <a:latin typeface="Calibri" pitchFamily="34" charset="0"/>
                <a:sym typeface="Symbol" pitchFamily="18" charset="2"/>
              </a:rPr>
              <a:t></a:t>
            </a:r>
            <a:r>
              <a:rPr lang="cs-CZ" i="1" baseline="-25000" dirty="0">
                <a:latin typeface="Calibri" pitchFamily="34" charset="0"/>
                <a:sym typeface="Symbol" pitchFamily="18" charset="2"/>
              </a:rPr>
              <a:t> q</a:t>
            </a:r>
            <a:r>
              <a:rPr lang="cs-CZ" i="1" dirty="0">
                <a:latin typeface="Calibri" pitchFamily="34" charset="0"/>
                <a:sym typeface="Symbol" pitchFamily="18" charset="2"/>
              </a:rPr>
              <a:t> </a:t>
            </a:r>
            <a:r>
              <a:rPr lang="cs-CZ" dirty="0">
                <a:latin typeface="Calibri" pitchFamily="34" charset="0"/>
                <a:sym typeface="Symbol" pitchFamily="18" charset="2"/>
              </a:rPr>
              <a:t>= </a:t>
            </a:r>
            <a:r>
              <a:rPr lang="cs-CZ" i="1" dirty="0">
                <a:latin typeface="Calibri" pitchFamily="34" charset="0"/>
                <a:sym typeface="Symbol" pitchFamily="18" charset="2"/>
              </a:rPr>
              <a:t>m</a:t>
            </a:r>
            <a:r>
              <a:rPr lang="cs-CZ" i="1" baseline="-25000" dirty="0">
                <a:latin typeface="Calibri" pitchFamily="34" charset="0"/>
                <a:sym typeface="Symbol" pitchFamily="18" charset="2"/>
              </a:rPr>
              <a:t>p</a:t>
            </a:r>
            <a:r>
              <a:rPr lang="cs-CZ" i="1" dirty="0">
                <a:latin typeface="Calibri" pitchFamily="34" charset="0"/>
                <a:sym typeface="Symbol" pitchFamily="18" charset="2"/>
              </a:rPr>
              <a:t>  </a:t>
            </a:r>
            <a:r>
              <a:rPr lang="cs-CZ" i="1" dirty="0" err="1">
                <a:latin typeface="Calibri" pitchFamily="34" charset="0"/>
                <a:sym typeface="Symbol" pitchFamily="18" charset="2"/>
              </a:rPr>
              <a:t>m</a:t>
            </a:r>
            <a:r>
              <a:rPr lang="cs-CZ" i="1" baseline="-25000" dirty="0" err="1">
                <a:latin typeface="Calibri" pitchFamily="34" charset="0"/>
                <a:sym typeface="Symbol" pitchFamily="18" charset="2"/>
              </a:rPr>
              <a:t>q</a:t>
            </a:r>
            <a:endParaRPr lang="cs-CZ" dirty="0">
              <a:latin typeface="Calibri" pitchFamily="34" charset="0"/>
              <a:sym typeface="Symbol" pitchFamily="18" charset="2"/>
            </a:endParaRPr>
          </a:p>
          <a:p>
            <a:pPr eaLnBrk="1" hangingPunct="1"/>
            <a:endParaRPr lang="cs-CZ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>
                <a:latin typeface="Calibri" pitchFamily="34" charset="0"/>
              </a:rPr>
              <a:t>Inferenční pravidla</a:t>
            </a:r>
          </a:p>
        </p:txBody>
      </p:sp>
      <p:sp>
        <p:nvSpPr>
          <p:cNvPr id="7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cs-CZ" b="1" dirty="0" smtClean="0">
                <a:latin typeface="Calibri" pitchFamily="34" charset="0"/>
              </a:rPr>
              <a:t>Vyhodnocení fuzzy výroku</a:t>
            </a:r>
          </a:p>
          <a:p>
            <a:pPr eaLnBrk="1" hangingPunct="1">
              <a:defRPr/>
            </a:pPr>
            <a:r>
              <a:rPr lang="cs-CZ" dirty="0" smtClean="0">
                <a:latin typeface="Calibri" pitchFamily="34" charset="0"/>
              </a:rPr>
              <a:t>JESTLIŽE &lt;teplota vody je horká&gt; PAK &lt;otevření ventilu je velké&gt;</a:t>
            </a:r>
          </a:p>
          <a:p>
            <a:pPr eaLnBrk="1" hangingPunct="1">
              <a:defRPr/>
            </a:pPr>
            <a:endParaRPr lang="cs-CZ" dirty="0" smtClean="0">
              <a:latin typeface="Calibri" pitchFamily="34" charset="0"/>
            </a:endParaRPr>
          </a:p>
          <a:p>
            <a:pPr eaLnBrk="1" hangingPunct="1">
              <a:defRPr/>
            </a:pPr>
            <a:endParaRPr lang="cs-CZ" dirty="0" smtClean="0">
              <a:latin typeface="Calibri" pitchFamily="34" charset="0"/>
            </a:endParaRPr>
          </a:p>
          <a:p>
            <a:pPr eaLnBrk="1" hangingPunct="1">
              <a:defRPr/>
            </a:pPr>
            <a:endParaRPr lang="cs-CZ" dirty="0" smtClean="0">
              <a:latin typeface="Calibri" pitchFamily="34" charset="0"/>
            </a:endParaRPr>
          </a:p>
          <a:p>
            <a:pPr eaLnBrk="1" hangingPunct="1">
              <a:defRPr/>
            </a:pPr>
            <a:endParaRPr lang="cs-CZ" dirty="0" smtClean="0">
              <a:latin typeface="Calibri" pitchFamily="34" charset="0"/>
            </a:endParaRPr>
          </a:p>
          <a:p>
            <a:pPr eaLnBrk="1" hangingPunct="1">
              <a:defRPr/>
            </a:pPr>
            <a:endParaRPr lang="cs-CZ" dirty="0" smtClean="0">
              <a:latin typeface="Calibri" pitchFamily="34" charset="0"/>
            </a:endParaRPr>
          </a:p>
          <a:p>
            <a:pPr eaLnBrk="1" hangingPunct="1">
              <a:defRPr/>
            </a:pPr>
            <a:endParaRPr lang="cs-CZ" dirty="0" smtClean="0">
              <a:latin typeface="Calibri" pitchFamily="34" charset="0"/>
            </a:endParaRPr>
          </a:p>
          <a:p>
            <a:pPr marL="457200" indent="-457200" eaLnBrk="1" hangingPunct="1">
              <a:buFontTx/>
              <a:buAutoNum type="alphaLcParenR"/>
              <a:defRPr/>
            </a:pPr>
            <a:r>
              <a:rPr lang="cs-CZ" dirty="0" smtClean="0">
                <a:latin typeface="Calibri" pitchFamily="34" charset="0"/>
              </a:rPr>
              <a:t>Naměřím 90 °C</a:t>
            </a:r>
          </a:p>
          <a:p>
            <a:pPr marL="457200" indent="-457200" eaLnBrk="1" hangingPunct="1">
              <a:buFontTx/>
              <a:buAutoNum type="alphaLcParenR"/>
              <a:defRPr/>
            </a:pPr>
            <a:r>
              <a:rPr lang="cs-CZ" dirty="0" smtClean="0">
                <a:latin typeface="Calibri" pitchFamily="34" charset="0"/>
              </a:rPr>
              <a:t>Naměřím 75 °C</a:t>
            </a:r>
          </a:p>
          <a:p>
            <a:pPr marL="457200" indent="-457200" eaLnBrk="1" hangingPunct="1">
              <a:buFontTx/>
              <a:buAutoNum type="alphaLcParenR"/>
              <a:defRPr/>
            </a:pPr>
            <a:r>
              <a:rPr lang="cs-CZ" dirty="0" smtClean="0">
                <a:latin typeface="Calibri" pitchFamily="34" charset="0"/>
              </a:rPr>
              <a:t>Naměřím 50 °C</a:t>
            </a:r>
          </a:p>
        </p:txBody>
      </p:sp>
      <p:pic>
        <p:nvPicPr>
          <p:cNvPr id="23558" name="Obráze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73088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>
                <a:latin typeface="Calibri" pitchFamily="34" charset="0"/>
              </a:rPr>
              <a:t>Inferenční pravidla</a:t>
            </a:r>
          </a:p>
        </p:txBody>
      </p:sp>
      <p:sp>
        <p:nvSpPr>
          <p:cNvPr id="24581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>
                <a:latin typeface="Calibri" pitchFamily="34" charset="0"/>
              </a:rPr>
              <a:t>a) </a:t>
            </a:r>
            <a:r>
              <a:rPr lang="cs-CZ" b="1" i="1">
                <a:latin typeface="Calibri" pitchFamily="34" charset="0"/>
              </a:rPr>
              <a:t>T </a:t>
            </a:r>
            <a:r>
              <a:rPr lang="cs-CZ" b="1">
                <a:latin typeface="Calibri" pitchFamily="34" charset="0"/>
              </a:rPr>
              <a:t>= 90 °C, Mamdani</a:t>
            </a:r>
          </a:p>
        </p:txBody>
      </p:sp>
      <p:pic>
        <p:nvPicPr>
          <p:cNvPr id="2458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165350"/>
            <a:ext cx="9194801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>
                <a:latin typeface="Calibri" pitchFamily="34" charset="0"/>
              </a:rPr>
              <a:t>Inferenční pravidla</a:t>
            </a:r>
          </a:p>
        </p:txBody>
      </p:sp>
      <p:sp>
        <p:nvSpPr>
          <p:cNvPr id="25605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>
                <a:latin typeface="Calibri" pitchFamily="34" charset="0"/>
              </a:rPr>
              <a:t>a) </a:t>
            </a:r>
            <a:r>
              <a:rPr lang="cs-CZ" b="1" i="1">
                <a:latin typeface="Calibri" pitchFamily="34" charset="0"/>
              </a:rPr>
              <a:t>T </a:t>
            </a:r>
            <a:r>
              <a:rPr lang="cs-CZ" b="1">
                <a:latin typeface="Calibri" pitchFamily="34" charset="0"/>
              </a:rPr>
              <a:t>= 75 °C, Mamdani</a:t>
            </a:r>
          </a:p>
        </p:txBody>
      </p:sp>
      <p:pic>
        <p:nvPicPr>
          <p:cNvPr id="25606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165350"/>
            <a:ext cx="9194801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>
                <a:latin typeface="Calibri" pitchFamily="34" charset="0"/>
              </a:rPr>
              <a:t>Inferenční pravidla</a:t>
            </a:r>
          </a:p>
        </p:txBody>
      </p:sp>
      <p:sp>
        <p:nvSpPr>
          <p:cNvPr id="26629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>
                <a:latin typeface="Calibri" pitchFamily="34" charset="0"/>
              </a:rPr>
              <a:t>a) </a:t>
            </a:r>
            <a:r>
              <a:rPr lang="cs-CZ" b="1" i="1">
                <a:latin typeface="Calibri" pitchFamily="34" charset="0"/>
              </a:rPr>
              <a:t>T </a:t>
            </a:r>
            <a:r>
              <a:rPr lang="cs-CZ" b="1">
                <a:latin typeface="Calibri" pitchFamily="34" charset="0"/>
              </a:rPr>
              <a:t>= 50 °C, Mamdani</a:t>
            </a:r>
          </a:p>
        </p:txBody>
      </p:sp>
      <p:pic>
        <p:nvPicPr>
          <p:cNvPr id="26630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165350"/>
            <a:ext cx="9194801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>
                <a:latin typeface="Calibri" pitchFamily="34" charset="0"/>
              </a:rPr>
              <a:t>Inferenční pravidla</a:t>
            </a:r>
          </a:p>
        </p:txBody>
      </p:sp>
      <p:sp>
        <p:nvSpPr>
          <p:cNvPr id="27653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>
                <a:latin typeface="Calibri" pitchFamily="34" charset="0"/>
              </a:rPr>
              <a:t>a) </a:t>
            </a:r>
            <a:r>
              <a:rPr lang="cs-CZ" b="1" i="1">
                <a:latin typeface="Calibri" pitchFamily="34" charset="0"/>
              </a:rPr>
              <a:t>T </a:t>
            </a:r>
            <a:r>
              <a:rPr lang="cs-CZ" b="1">
                <a:latin typeface="Calibri" pitchFamily="34" charset="0"/>
              </a:rPr>
              <a:t>= 75 °C, Larsen (zde se liší)</a:t>
            </a:r>
          </a:p>
        </p:txBody>
      </p:sp>
      <p:pic>
        <p:nvPicPr>
          <p:cNvPr id="27654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165350"/>
            <a:ext cx="9194801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>
                <a:latin typeface="Calibri" pitchFamily="34" charset="0"/>
              </a:rPr>
              <a:t>Fuzzy množiny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508000" y="1628775"/>
            <a:ext cx="8024813" cy="26781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cs-CZ" b="1" dirty="0" smtClean="0">
                <a:latin typeface="Calibri" pitchFamily="34" charset="0"/>
              </a:rPr>
              <a:t>Definice množiny (klasická teorie množin)</a:t>
            </a:r>
          </a:p>
          <a:p>
            <a:pPr marL="357188" indent="-357188" eaLnBrk="1" hangingPunct="1">
              <a:buFont typeface="Times New Roman" pitchFamily="18" charset="0"/>
              <a:buAutoNum type="alphaLcParenR"/>
              <a:defRPr/>
            </a:pPr>
            <a:r>
              <a:rPr lang="cs-CZ" dirty="0" smtClean="0">
                <a:latin typeface="Calibri" pitchFamily="34" charset="0"/>
              </a:rPr>
              <a:t>Výčet prvků množiny - </a:t>
            </a:r>
            <a:r>
              <a:rPr lang="cs-CZ" i="1" dirty="0" smtClean="0">
                <a:latin typeface="Calibri" pitchFamily="34" charset="0"/>
              </a:rPr>
              <a:t>M</a:t>
            </a:r>
            <a:r>
              <a:rPr lang="cs-CZ" dirty="0" smtClean="0">
                <a:latin typeface="Calibri" pitchFamily="34" charset="0"/>
              </a:rPr>
              <a:t> = </a:t>
            </a:r>
            <a:r>
              <a:rPr lang="en-US" dirty="0" smtClean="0">
                <a:latin typeface="Calibri" pitchFamily="34" charset="0"/>
              </a:rPr>
              <a:t>{</a:t>
            </a:r>
            <a:r>
              <a:rPr lang="cs-CZ" i="1" dirty="0" smtClean="0">
                <a:latin typeface="Calibri" pitchFamily="34" charset="0"/>
              </a:rPr>
              <a:t>x</a:t>
            </a:r>
            <a:r>
              <a:rPr lang="cs-CZ" baseline="-25000" dirty="0" smtClean="0">
                <a:latin typeface="Calibri" pitchFamily="34" charset="0"/>
              </a:rPr>
              <a:t>1</a:t>
            </a:r>
            <a:r>
              <a:rPr lang="cs-CZ" dirty="0" smtClean="0">
                <a:latin typeface="Calibri" pitchFamily="34" charset="0"/>
              </a:rPr>
              <a:t>, </a:t>
            </a:r>
            <a:r>
              <a:rPr lang="cs-CZ" i="1" dirty="0" smtClean="0">
                <a:latin typeface="Calibri" pitchFamily="34" charset="0"/>
              </a:rPr>
              <a:t>x</a:t>
            </a:r>
            <a:r>
              <a:rPr lang="cs-CZ" baseline="-25000" dirty="0" smtClean="0">
                <a:latin typeface="Calibri" pitchFamily="34" charset="0"/>
              </a:rPr>
              <a:t>2</a:t>
            </a:r>
            <a:r>
              <a:rPr lang="cs-CZ" dirty="0" smtClean="0">
                <a:latin typeface="Calibri" pitchFamily="34" charset="0"/>
              </a:rPr>
              <a:t>,</a:t>
            </a:r>
            <a:r>
              <a:rPr lang="cs-CZ" i="1" dirty="0" smtClean="0">
                <a:latin typeface="Calibri" pitchFamily="34" charset="0"/>
              </a:rPr>
              <a:t> x</a:t>
            </a:r>
            <a:r>
              <a:rPr lang="cs-CZ" baseline="-25000" dirty="0" smtClean="0">
                <a:latin typeface="Calibri" pitchFamily="34" charset="0"/>
              </a:rPr>
              <a:t>3</a:t>
            </a:r>
            <a:r>
              <a:rPr lang="cs-CZ" dirty="0" smtClean="0">
                <a:latin typeface="Calibri" pitchFamily="34" charset="0"/>
              </a:rPr>
              <a:t>,</a:t>
            </a:r>
            <a:r>
              <a:rPr lang="cs-CZ" i="1" dirty="0" smtClean="0">
                <a:latin typeface="Calibri" pitchFamily="34" charset="0"/>
              </a:rPr>
              <a:t> x</a:t>
            </a:r>
            <a:r>
              <a:rPr lang="cs-CZ" baseline="-25000" dirty="0" smtClean="0">
                <a:latin typeface="Calibri" pitchFamily="34" charset="0"/>
              </a:rPr>
              <a:t>4</a:t>
            </a:r>
            <a:r>
              <a:rPr lang="en-US" dirty="0" smtClean="0">
                <a:latin typeface="Calibri" pitchFamily="34" charset="0"/>
              </a:rPr>
              <a:t>}</a:t>
            </a:r>
            <a:endParaRPr lang="cs-CZ" dirty="0" smtClean="0">
              <a:latin typeface="Calibri" pitchFamily="34" charset="0"/>
            </a:endParaRPr>
          </a:p>
          <a:p>
            <a:pPr marL="357188" indent="-357188" eaLnBrk="1" hangingPunct="1">
              <a:buFont typeface="Times New Roman" pitchFamily="18" charset="0"/>
              <a:buAutoNum type="alphaLcParenR"/>
              <a:defRPr/>
            </a:pPr>
            <a:r>
              <a:rPr lang="cs-CZ" dirty="0" smtClean="0">
                <a:latin typeface="Calibri" pitchFamily="34" charset="0"/>
              </a:rPr>
              <a:t>Pravidlem, kterému prvky vyhovují - </a:t>
            </a:r>
            <a:r>
              <a:rPr lang="cs-CZ" i="1" dirty="0" smtClean="0">
                <a:latin typeface="Calibri" pitchFamily="34" charset="0"/>
              </a:rPr>
              <a:t>M</a:t>
            </a:r>
            <a:r>
              <a:rPr lang="cs-CZ" dirty="0" smtClean="0">
                <a:latin typeface="Calibri" pitchFamily="34" charset="0"/>
              </a:rPr>
              <a:t> = </a:t>
            </a:r>
            <a:r>
              <a:rPr lang="en-US" dirty="0" smtClean="0">
                <a:latin typeface="Calibri" pitchFamily="34" charset="0"/>
              </a:rPr>
              <a:t>{</a:t>
            </a:r>
            <a:r>
              <a:rPr lang="cs-CZ" i="1" dirty="0" smtClean="0">
                <a:latin typeface="Calibri" pitchFamily="34" charset="0"/>
              </a:rPr>
              <a:t>x</a:t>
            </a:r>
            <a:r>
              <a:rPr lang="cs-CZ" dirty="0" smtClean="0">
                <a:latin typeface="Calibri" pitchFamily="34" charset="0"/>
              </a:rPr>
              <a:t>, 0 &lt; </a:t>
            </a:r>
            <a:r>
              <a:rPr lang="cs-CZ" i="1" dirty="0" smtClean="0">
                <a:latin typeface="Calibri" pitchFamily="34" charset="0"/>
              </a:rPr>
              <a:t>x </a:t>
            </a:r>
            <a:r>
              <a:rPr lang="cs-CZ" dirty="0" smtClean="0">
                <a:latin typeface="Calibri" pitchFamily="34" charset="0"/>
              </a:rPr>
              <a:t>&lt;</a:t>
            </a:r>
            <a:r>
              <a:rPr lang="cs-CZ" i="1" dirty="0" smtClean="0">
                <a:latin typeface="Calibri" pitchFamily="34" charset="0"/>
              </a:rPr>
              <a:t> </a:t>
            </a:r>
            <a:r>
              <a:rPr lang="cs-CZ" dirty="0" smtClean="0">
                <a:latin typeface="Calibri" pitchFamily="34" charset="0"/>
              </a:rPr>
              <a:t>10</a:t>
            </a:r>
            <a:r>
              <a:rPr lang="en-US" dirty="0" smtClean="0">
                <a:latin typeface="Calibri" pitchFamily="34" charset="0"/>
              </a:rPr>
              <a:t>}</a:t>
            </a:r>
            <a:endParaRPr lang="cs-CZ" dirty="0" smtClean="0">
              <a:latin typeface="Calibri" pitchFamily="34" charset="0"/>
            </a:endParaRPr>
          </a:p>
          <a:p>
            <a:pPr marL="357188" indent="-357188" eaLnBrk="1" hangingPunct="1">
              <a:buFont typeface="Times New Roman" pitchFamily="18" charset="0"/>
              <a:buAutoNum type="alphaLcParenR"/>
              <a:defRPr/>
            </a:pPr>
            <a:r>
              <a:rPr lang="cs-CZ" dirty="0" smtClean="0">
                <a:latin typeface="Calibri" pitchFamily="34" charset="0"/>
              </a:rPr>
              <a:t>Charakteristickou funkcí </a:t>
            </a:r>
            <a:r>
              <a:rPr lang="cs-CZ" i="1" dirty="0" err="1" smtClean="0">
                <a:latin typeface="Calibri" pitchFamily="34" charset="0"/>
              </a:rPr>
              <a:t>m</a:t>
            </a:r>
            <a:r>
              <a:rPr lang="cs-CZ" i="1" baseline="-25000" dirty="0" err="1" smtClean="0">
                <a:latin typeface="Calibri" pitchFamily="34" charset="0"/>
              </a:rPr>
              <a:t>M</a:t>
            </a:r>
            <a:r>
              <a:rPr lang="cs-CZ" dirty="0" smtClean="0">
                <a:latin typeface="Calibri" pitchFamily="34" charset="0"/>
              </a:rPr>
              <a:t>(</a:t>
            </a:r>
            <a:r>
              <a:rPr lang="cs-CZ" i="1" dirty="0" smtClean="0">
                <a:latin typeface="Calibri" pitchFamily="34" charset="0"/>
              </a:rPr>
              <a:t>x</a:t>
            </a:r>
            <a:r>
              <a:rPr lang="cs-CZ" dirty="0" smtClean="0">
                <a:latin typeface="Calibri" pitchFamily="34" charset="0"/>
              </a:rPr>
              <a:t>), pro kterou platí:</a:t>
            </a:r>
          </a:p>
          <a:p>
            <a:pPr marL="900113" indent="-185738" eaLnBrk="1" hangingPunct="1">
              <a:buFont typeface="Arial" charset="0"/>
              <a:buChar char="•"/>
              <a:defRPr/>
            </a:pPr>
            <a:r>
              <a:rPr lang="cs-CZ" i="1" dirty="0" err="1" smtClean="0">
                <a:latin typeface="Calibri" pitchFamily="34" charset="0"/>
              </a:rPr>
              <a:t>m</a:t>
            </a:r>
            <a:r>
              <a:rPr lang="cs-CZ" i="1" baseline="-25000" dirty="0" err="1" smtClean="0">
                <a:latin typeface="Calibri" pitchFamily="34" charset="0"/>
              </a:rPr>
              <a:t>M</a:t>
            </a:r>
            <a:r>
              <a:rPr lang="cs-CZ" dirty="0" smtClean="0">
                <a:latin typeface="Calibri" pitchFamily="34" charset="0"/>
              </a:rPr>
              <a:t>(</a:t>
            </a:r>
            <a:r>
              <a:rPr lang="cs-CZ" i="1" dirty="0" smtClean="0">
                <a:latin typeface="Calibri" pitchFamily="34" charset="0"/>
              </a:rPr>
              <a:t>x</a:t>
            </a:r>
            <a:r>
              <a:rPr lang="cs-CZ" dirty="0" smtClean="0">
                <a:latin typeface="Calibri" pitchFamily="34" charset="0"/>
              </a:rPr>
              <a:t>) = 1, jestliže </a:t>
            </a:r>
            <a:r>
              <a:rPr lang="cs-CZ" i="1" dirty="0" smtClean="0">
                <a:latin typeface="Calibri" pitchFamily="34" charset="0"/>
              </a:rPr>
              <a:t>x </a:t>
            </a:r>
            <a:r>
              <a:rPr lang="el-GR" dirty="0" smtClean="0">
                <a:latin typeface="Calibri" pitchFamily="34" charset="0"/>
              </a:rPr>
              <a:t>ϵ</a:t>
            </a:r>
            <a:r>
              <a:rPr lang="cs-CZ" dirty="0" smtClean="0">
                <a:latin typeface="Calibri" pitchFamily="34" charset="0"/>
              </a:rPr>
              <a:t> </a:t>
            </a:r>
            <a:r>
              <a:rPr lang="cs-CZ" i="1" dirty="0" smtClean="0">
                <a:latin typeface="Calibri" pitchFamily="34" charset="0"/>
              </a:rPr>
              <a:t>M</a:t>
            </a:r>
          </a:p>
          <a:p>
            <a:pPr marL="900113" indent="-185738" eaLnBrk="1" hangingPunct="1">
              <a:buFont typeface="Arial" charset="0"/>
              <a:buChar char="•"/>
              <a:defRPr/>
            </a:pPr>
            <a:r>
              <a:rPr lang="cs-CZ" i="1" dirty="0" err="1" smtClean="0">
                <a:latin typeface="Calibri" pitchFamily="34" charset="0"/>
              </a:rPr>
              <a:t>m</a:t>
            </a:r>
            <a:r>
              <a:rPr lang="cs-CZ" i="1" baseline="-25000" dirty="0" err="1" smtClean="0">
                <a:latin typeface="Calibri" pitchFamily="34" charset="0"/>
              </a:rPr>
              <a:t>M</a:t>
            </a:r>
            <a:r>
              <a:rPr lang="cs-CZ" dirty="0" smtClean="0">
                <a:latin typeface="Calibri" pitchFamily="34" charset="0"/>
              </a:rPr>
              <a:t>(</a:t>
            </a:r>
            <a:r>
              <a:rPr lang="cs-CZ" i="1" dirty="0" smtClean="0">
                <a:latin typeface="Calibri" pitchFamily="34" charset="0"/>
              </a:rPr>
              <a:t>x</a:t>
            </a:r>
            <a:r>
              <a:rPr lang="cs-CZ" dirty="0" smtClean="0">
                <a:latin typeface="Calibri" pitchFamily="34" charset="0"/>
              </a:rPr>
              <a:t>) = 0, v opačném případě</a:t>
            </a:r>
          </a:p>
          <a:p>
            <a:pPr marL="1071563" indent="-357188" eaLnBrk="1" hangingPunct="1">
              <a:defRPr/>
            </a:pPr>
            <a:r>
              <a:rPr lang="cs-CZ" i="1" dirty="0" smtClean="0">
                <a:latin typeface="Calibri" pitchFamily="34" charset="0"/>
              </a:rPr>
              <a:t>D</a:t>
            </a:r>
            <a:r>
              <a:rPr lang="cs-CZ" dirty="0" smtClean="0">
                <a:latin typeface="Calibri" pitchFamily="34" charset="0"/>
              </a:rPr>
              <a:t>(</a:t>
            </a:r>
            <a:r>
              <a:rPr lang="cs-CZ" i="1" dirty="0" err="1" smtClean="0">
                <a:latin typeface="Calibri" pitchFamily="34" charset="0"/>
              </a:rPr>
              <a:t>m</a:t>
            </a:r>
            <a:r>
              <a:rPr lang="cs-CZ" i="1" baseline="-25000" dirty="0" err="1" smtClean="0">
                <a:latin typeface="Calibri" pitchFamily="34" charset="0"/>
              </a:rPr>
              <a:t>M</a:t>
            </a:r>
            <a:r>
              <a:rPr lang="cs-CZ" dirty="0" smtClean="0">
                <a:latin typeface="Calibri" pitchFamily="34" charset="0"/>
              </a:rPr>
              <a:t>) je </a:t>
            </a:r>
            <a:r>
              <a:rPr lang="cs-CZ" i="1" dirty="0" smtClean="0">
                <a:latin typeface="Calibri" pitchFamily="34" charset="0"/>
              </a:rPr>
              <a:t>X</a:t>
            </a:r>
            <a:r>
              <a:rPr lang="cs-CZ" dirty="0" smtClean="0">
                <a:latin typeface="Calibri" pitchFamily="34" charset="0"/>
              </a:rPr>
              <a:t> (univerzální množina, univerzum)</a:t>
            </a:r>
          </a:p>
        </p:txBody>
      </p:sp>
      <p:pic>
        <p:nvPicPr>
          <p:cNvPr id="6150" name="Obráze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300538"/>
            <a:ext cx="3451225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>
                <a:latin typeface="Calibri" pitchFamily="34" charset="0"/>
              </a:rPr>
              <a:t>Inferenční pravidla</a:t>
            </a:r>
          </a:p>
        </p:txBody>
      </p:sp>
      <p:sp>
        <p:nvSpPr>
          <p:cNvPr id="28677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>
                <a:latin typeface="Calibri" pitchFamily="34" charset="0"/>
              </a:rPr>
              <a:t>Vyhodnocení vícerozměrné závislosti</a:t>
            </a:r>
          </a:p>
          <a:p>
            <a:pPr eaLnBrk="1" hangingPunct="1"/>
            <a:r>
              <a:rPr lang="cs-CZ" dirty="0">
                <a:latin typeface="Calibri" pitchFamily="34" charset="0"/>
              </a:rPr>
              <a:t>JESTLIŽE &lt;</a:t>
            </a:r>
            <a:r>
              <a:rPr lang="cs-CZ" i="1" dirty="0">
                <a:latin typeface="Calibri" pitchFamily="34" charset="0"/>
              </a:rPr>
              <a:t>e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t</a:t>
            </a:r>
            <a:r>
              <a:rPr lang="cs-CZ" dirty="0">
                <a:latin typeface="Calibri" pitchFamily="34" charset="0"/>
              </a:rPr>
              <a:t>) = KN </a:t>
            </a:r>
            <a:r>
              <a:rPr lang="en-US" dirty="0">
                <a:latin typeface="Calibri" pitchFamily="34" charset="0"/>
              </a:rPr>
              <a:t>&amp;&amp; d</a:t>
            </a:r>
            <a:r>
              <a:rPr lang="cs-CZ" i="1" dirty="0">
                <a:latin typeface="Calibri" pitchFamily="34" charset="0"/>
              </a:rPr>
              <a:t>e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t</a:t>
            </a:r>
            <a:r>
              <a:rPr lang="cs-CZ" dirty="0">
                <a:latin typeface="Calibri" pitchFamily="34" charset="0"/>
              </a:rPr>
              <a:t>) = K</a:t>
            </a:r>
            <a:r>
              <a:rPr lang="en-US" dirty="0">
                <a:latin typeface="Calibri" pitchFamily="34" charset="0"/>
              </a:rPr>
              <a:t>S</a:t>
            </a:r>
            <a:r>
              <a:rPr lang="cs-CZ" dirty="0">
                <a:latin typeface="Calibri" pitchFamily="34" charset="0"/>
              </a:rPr>
              <a:t>&gt; PAK &lt;</a:t>
            </a:r>
            <a:r>
              <a:rPr lang="en-US" i="1" dirty="0">
                <a:latin typeface="Calibri" pitchFamily="34" charset="0"/>
              </a:rPr>
              <a:t>u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i="1" dirty="0">
                <a:latin typeface="Calibri" pitchFamily="34" charset="0"/>
              </a:rPr>
              <a:t>t</a:t>
            </a:r>
            <a:r>
              <a:rPr lang="en-US" dirty="0">
                <a:latin typeface="Calibri" pitchFamily="34" charset="0"/>
              </a:rPr>
              <a:t>) = KM</a:t>
            </a:r>
            <a:r>
              <a:rPr lang="cs-CZ" dirty="0" smtClean="0">
                <a:latin typeface="Calibri" pitchFamily="34" charset="0"/>
              </a:rPr>
              <a:t>&gt;</a:t>
            </a:r>
            <a:endParaRPr lang="cs-CZ" dirty="0">
              <a:latin typeface="Calibri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4904"/>
            <a:ext cx="7202478" cy="2543166"/>
          </a:xfrm>
          <a:prstGeom prst="rect">
            <a:avLst/>
          </a:prstGeom>
        </p:spPr>
      </p:pic>
      <p:sp>
        <p:nvSpPr>
          <p:cNvPr id="8" name="TextovéPole 1"/>
          <p:cNvSpPr txBox="1">
            <a:spLocks noChangeArrowheads="1"/>
          </p:cNvSpPr>
          <p:nvPr/>
        </p:nvSpPr>
        <p:spPr bwMode="auto">
          <a:xfrm>
            <a:off x="611560" y="5077251"/>
            <a:ext cx="8312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dirty="0" smtClean="0">
                <a:latin typeface="Calibri" pitchFamily="34" charset="0"/>
              </a:rPr>
              <a:t>Stupeň příslušnosti </a:t>
            </a:r>
            <a:r>
              <a:rPr lang="cs-CZ" dirty="0" err="1" smtClean="0">
                <a:latin typeface="Calibri" pitchFamily="34" charset="0"/>
              </a:rPr>
              <a:t>ancedentu</a:t>
            </a:r>
            <a:endParaRPr lang="cs-CZ" dirty="0">
              <a:latin typeface="Calibri" pitchFamily="34" charset="0"/>
            </a:endParaRPr>
          </a:p>
          <a:p>
            <a:pPr eaLnBrk="1" hangingPunct="1"/>
            <a:r>
              <a:rPr lang="cs-CZ" i="1" dirty="0" smtClean="0">
                <a:latin typeface="Calibri" pitchFamily="34" charset="0"/>
              </a:rPr>
              <a:t>α</a:t>
            </a:r>
            <a:r>
              <a:rPr lang="cs-CZ" dirty="0" smtClean="0">
                <a:latin typeface="Calibri" pitchFamily="34" charset="0"/>
              </a:rPr>
              <a:t> = </a:t>
            </a:r>
            <a:r>
              <a:rPr lang="cs-CZ" b="1" dirty="0" smtClean="0">
                <a:latin typeface="Calibri" pitchFamily="34" charset="0"/>
              </a:rPr>
              <a:t>MIN(</a:t>
            </a:r>
            <a:r>
              <a:rPr lang="cs-CZ" i="1" dirty="0" smtClean="0">
                <a:latin typeface="Calibri" pitchFamily="34" charset="0"/>
              </a:rPr>
              <a:t>α</a:t>
            </a:r>
            <a:r>
              <a:rPr lang="cs-CZ" baseline="-25000" dirty="0" smtClean="0">
                <a:latin typeface="Calibri" pitchFamily="34" charset="0"/>
              </a:rPr>
              <a:t>1</a:t>
            </a:r>
            <a:r>
              <a:rPr lang="cs-CZ" dirty="0" smtClean="0">
                <a:latin typeface="Calibri" pitchFamily="34" charset="0"/>
              </a:rPr>
              <a:t>, </a:t>
            </a:r>
            <a:r>
              <a:rPr lang="cs-CZ" i="1" dirty="0" smtClean="0">
                <a:latin typeface="Calibri" pitchFamily="34" charset="0"/>
              </a:rPr>
              <a:t>α</a:t>
            </a:r>
            <a:r>
              <a:rPr lang="cs-CZ" baseline="-25000" dirty="0" smtClean="0">
                <a:latin typeface="Calibri" pitchFamily="34" charset="0"/>
              </a:rPr>
              <a:t>2</a:t>
            </a:r>
            <a:r>
              <a:rPr lang="cs-CZ" dirty="0" smtClean="0">
                <a:latin typeface="Calibri" pitchFamily="34" charset="0"/>
              </a:rPr>
              <a:t>, …</a:t>
            </a:r>
            <a:r>
              <a:rPr lang="cs-CZ" b="1" dirty="0" smtClean="0">
                <a:latin typeface="Calibri" pitchFamily="34" charset="0"/>
              </a:rPr>
              <a:t>) </a:t>
            </a:r>
            <a:r>
              <a:rPr lang="cs-CZ" dirty="0" smtClean="0">
                <a:latin typeface="Calibri" pitchFamily="34" charset="0"/>
              </a:rPr>
              <a:t>= 0,5</a:t>
            </a:r>
            <a:endParaRPr lang="cs-CZ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>
                <a:latin typeface="Calibri" pitchFamily="34" charset="0"/>
              </a:rPr>
              <a:t>Inferenční pravidla</a:t>
            </a:r>
          </a:p>
        </p:txBody>
      </p:sp>
      <p:sp>
        <p:nvSpPr>
          <p:cNvPr id="28677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>
                <a:latin typeface="Calibri" pitchFamily="34" charset="0"/>
              </a:rPr>
              <a:t>Vyhodnocení vícerozměrné závislosti</a:t>
            </a:r>
          </a:p>
          <a:p>
            <a:pPr eaLnBrk="1" hangingPunct="1"/>
            <a:r>
              <a:rPr lang="cs-CZ" dirty="0">
                <a:latin typeface="Calibri" pitchFamily="34" charset="0"/>
              </a:rPr>
              <a:t>JESTLIŽE &lt;</a:t>
            </a:r>
            <a:r>
              <a:rPr lang="cs-CZ" i="1" dirty="0">
                <a:latin typeface="Calibri" pitchFamily="34" charset="0"/>
              </a:rPr>
              <a:t>e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t</a:t>
            </a:r>
            <a:r>
              <a:rPr lang="cs-CZ" dirty="0">
                <a:latin typeface="Calibri" pitchFamily="34" charset="0"/>
              </a:rPr>
              <a:t>) = KN </a:t>
            </a:r>
            <a:r>
              <a:rPr lang="en-US" dirty="0">
                <a:latin typeface="Calibri" pitchFamily="34" charset="0"/>
              </a:rPr>
              <a:t>&amp;&amp; d</a:t>
            </a:r>
            <a:r>
              <a:rPr lang="cs-CZ" i="1" dirty="0">
                <a:latin typeface="Calibri" pitchFamily="34" charset="0"/>
              </a:rPr>
              <a:t>e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t</a:t>
            </a:r>
            <a:r>
              <a:rPr lang="cs-CZ" dirty="0">
                <a:latin typeface="Calibri" pitchFamily="34" charset="0"/>
              </a:rPr>
              <a:t>) = K</a:t>
            </a:r>
            <a:r>
              <a:rPr lang="en-US" dirty="0">
                <a:latin typeface="Calibri" pitchFamily="34" charset="0"/>
              </a:rPr>
              <a:t>S</a:t>
            </a:r>
            <a:r>
              <a:rPr lang="cs-CZ" dirty="0">
                <a:latin typeface="Calibri" pitchFamily="34" charset="0"/>
              </a:rPr>
              <a:t>&gt; PAK &lt;</a:t>
            </a:r>
            <a:r>
              <a:rPr lang="en-US" i="1" dirty="0">
                <a:latin typeface="Calibri" pitchFamily="34" charset="0"/>
              </a:rPr>
              <a:t>u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i="1" dirty="0">
                <a:latin typeface="Calibri" pitchFamily="34" charset="0"/>
              </a:rPr>
              <a:t>t</a:t>
            </a:r>
            <a:r>
              <a:rPr lang="en-US" dirty="0">
                <a:latin typeface="Calibri" pitchFamily="34" charset="0"/>
              </a:rPr>
              <a:t>) = KM</a:t>
            </a:r>
            <a:r>
              <a:rPr lang="cs-CZ" dirty="0" smtClean="0">
                <a:latin typeface="Calibri" pitchFamily="34" charset="0"/>
              </a:rPr>
              <a:t>&gt;</a:t>
            </a:r>
            <a:endParaRPr lang="cs-CZ" dirty="0">
              <a:latin typeface="Calibri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64904"/>
            <a:ext cx="3574564" cy="25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344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>
                <a:latin typeface="Calibri" pitchFamily="34" charset="0"/>
              </a:rPr>
              <a:t>Inferenční pravidla</a:t>
            </a:r>
          </a:p>
        </p:txBody>
      </p:sp>
      <p:sp>
        <p:nvSpPr>
          <p:cNvPr id="28677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 smtClean="0">
                <a:latin typeface="Calibri" pitchFamily="34" charset="0"/>
              </a:rPr>
              <a:t>Typický fuzzy systém - fuzzy logický regulátor</a:t>
            </a:r>
          </a:p>
          <a:p>
            <a:pPr eaLnBrk="1" hangingPunct="1"/>
            <a:r>
              <a:rPr lang="cs-CZ" dirty="0" smtClean="0">
                <a:latin typeface="Calibri" pitchFamily="34" charset="0"/>
              </a:rPr>
              <a:t>Soustava pravidel</a:t>
            </a:r>
            <a:endParaRPr lang="cs-CZ" dirty="0">
              <a:latin typeface="Calibri" pitchFamily="34" charset="0"/>
            </a:endParaRPr>
          </a:p>
          <a:p>
            <a:pPr eaLnBrk="1" hangingPunct="1"/>
            <a:r>
              <a:rPr lang="cs-CZ" dirty="0" smtClean="0">
                <a:latin typeface="Calibri" pitchFamily="34" charset="0"/>
              </a:rPr>
              <a:t>	JESTLIŽE </a:t>
            </a:r>
            <a:r>
              <a:rPr lang="cs-CZ" dirty="0">
                <a:latin typeface="Calibri" pitchFamily="34" charset="0"/>
              </a:rPr>
              <a:t>&lt;</a:t>
            </a:r>
            <a:r>
              <a:rPr lang="cs-CZ" i="1" dirty="0">
                <a:latin typeface="Calibri" pitchFamily="34" charset="0"/>
              </a:rPr>
              <a:t>e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t</a:t>
            </a:r>
            <a:r>
              <a:rPr lang="cs-CZ" dirty="0">
                <a:latin typeface="Calibri" pitchFamily="34" charset="0"/>
              </a:rPr>
              <a:t>) = ?</a:t>
            </a:r>
            <a:r>
              <a:rPr lang="cs-CZ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&amp;&amp; d</a:t>
            </a:r>
            <a:r>
              <a:rPr lang="cs-CZ" i="1" dirty="0">
                <a:latin typeface="Calibri" pitchFamily="34" charset="0"/>
              </a:rPr>
              <a:t>e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t</a:t>
            </a:r>
            <a:r>
              <a:rPr lang="cs-CZ" dirty="0">
                <a:latin typeface="Calibri" pitchFamily="34" charset="0"/>
              </a:rPr>
              <a:t>) = </a:t>
            </a:r>
            <a:r>
              <a:rPr lang="cs-CZ" dirty="0" smtClean="0">
                <a:latin typeface="Calibri" pitchFamily="34" charset="0"/>
              </a:rPr>
              <a:t>?&gt; </a:t>
            </a:r>
            <a:r>
              <a:rPr lang="cs-CZ" dirty="0">
                <a:latin typeface="Calibri" pitchFamily="34" charset="0"/>
              </a:rPr>
              <a:t>PAK &lt;</a:t>
            </a:r>
            <a:r>
              <a:rPr lang="en-US" i="1" dirty="0">
                <a:latin typeface="Calibri" pitchFamily="34" charset="0"/>
              </a:rPr>
              <a:t>u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i="1" dirty="0">
                <a:latin typeface="Calibri" pitchFamily="34" charset="0"/>
              </a:rPr>
              <a:t>t</a:t>
            </a:r>
            <a:r>
              <a:rPr lang="en-US" dirty="0">
                <a:latin typeface="Calibri" pitchFamily="34" charset="0"/>
              </a:rPr>
              <a:t>) = </a:t>
            </a:r>
            <a:r>
              <a:rPr lang="cs-CZ" dirty="0" smtClean="0">
                <a:latin typeface="Calibri" pitchFamily="34" charset="0"/>
              </a:rPr>
              <a:t>?&gt;</a:t>
            </a:r>
          </a:p>
          <a:p>
            <a:pPr eaLnBrk="1" hangingPunct="1"/>
            <a:r>
              <a:rPr lang="cs-CZ" dirty="0" smtClean="0">
                <a:latin typeface="Calibri" pitchFamily="34" charset="0"/>
              </a:rPr>
              <a:t>Nebo</a:t>
            </a:r>
          </a:p>
          <a:p>
            <a:pPr eaLnBrk="1" hangingPunct="1"/>
            <a:r>
              <a:rPr lang="cs-CZ" dirty="0">
                <a:latin typeface="Calibri" pitchFamily="34" charset="0"/>
              </a:rPr>
              <a:t>	</a:t>
            </a:r>
            <a:r>
              <a:rPr lang="cs-CZ" dirty="0" smtClean="0">
                <a:latin typeface="Calibri" pitchFamily="34" charset="0"/>
              </a:rPr>
              <a:t>JESTLIŽE &lt;</a:t>
            </a:r>
            <a:r>
              <a:rPr lang="cs-CZ" i="1" dirty="0" smtClean="0">
                <a:latin typeface="Calibri" pitchFamily="34" charset="0"/>
              </a:rPr>
              <a:t>e</a:t>
            </a:r>
            <a:r>
              <a:rPr lang="cs-CZ" dirty="0" smtClean="0">
                <a:latin typeface="Calibri" pitchFamily="34" charset="0"/>
              </a:rPr>
              <a:t>(</a:t>
            </a:r>
            <a:r>
              <a:rPr lang="cs-CZ" i="1" dirty="0" smtClean="0">
                <a:latin typeface="Calibri" pitchFamily="34" charset="0"/>
              </a:rPr>
              <a:t>t</a:t>
            </a:r>
            <a:r>
              <a:rPr lang="cs-CZ" dirty="0" smtClean="0">
                <a:latin typeface="Calibri" pitchFamily="34" charset="0"/>
              </a:rPr>
              <a:t>) = ? </a:t>
            </a:r>
            <a:r>
              <a:rPr lang="en-US" dirty="0" smtClean="0">
                <a:latin typeface="Calibri" pitchFamily="34" charset="0"/>
              </a:rPr>
              <a:t>&amp;&amp; d</a:t>
            </a:r>
            <a:r>
              <a:rPr lang="cs-CZ" i="1" dirty="0" smtClean="0">
                <a:latin typeface="Calibri" pitchFamily="34" charset="0"/>
              </a:rPr>
              <a:t>e</a:t>
            </a:r>
            <a:r>
              <a:rPr lang="cs-CZ" dirty="0" smtClean="0">
                <a:latin typeface="Calibri" pitchFamily="34" charset="0"/>
              </a:rPr>
              <a:t>(</a:t>
            </a:r>
            <a:r>
              <a:rPr lang="cs-CZ" i="1" dirty="0" smtClean="0">
                <a:latin typeface="Calibri" pitchFamily="34" charset="0"/>
              </a:rPr>
              <a:t>t</a:t>
            </a:r>
            <a:r>
              <a:rPr lang="cs-CZ" dirty="0" smtClean="0">
                <a:latin typeface="Calibri" pitchFamily="34" charset="0"/>
              </a:rPr>
              <a:t>) = ?&gt; PAK &lt;d</a:t>
            </a:r>
            <a:r>
              <a:rPr lang="en-US" i="1" dirty="0" smtClean="0">
                <a:latin typeface="Calibri" pitchFamily="34" charset="0"/>
              </a:rPr>
              <a:t>u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</a:rPr>
              <a:t>) = </a:t>
            </a:r>
            <a:r>
              <a:rPr lang="cs-CZ" dirty="0" smtClean="0">
                <a:latin typeface="Calibri" pitchFamily="34" charset="0"/>
              </a:rPr>
              <a:t>?&gt;</a:t>
            </a: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35564"/>
              </p:ext>
            </p:extLst>
          </p:nvPr>
        </p:nvGraphicFramePr>
        <p:xfrm>
          <a:off x="1691680" y="3601750"/>
          <a:ext cx="424847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cs-CZ" b="1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d</a:t>
                      </a:r>
                      <a:r>
                        <a:rPr lang="cs-CZ" b="1" i="1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e</a:t>
                      </a:r>
                      <a:endParaRPr lang="cs-CZ" b="1" i="1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ZV</a:t>
                      </a:r>
                      <a:endParaRPr lang="cs-CZ" b="1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ZM</a:t>
                      </a:r>
                      <a:endParaRPr lang="cs-CZ" b="1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NU</a:t>
                      </a:r>
                      <a:endParaRPr lang="cs-CZ" b="1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KM</a:t>
                      </a:r>
                      <a:endParaRPr lang="cs-CZ" b="1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KV</a:t>
                      </a:r>
                      <a:endParaRPr lang="cs-CZ" b="1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71">
                <a:tc>
                  <a:txBody>
                    <a:bodyPr/>
                    <a:lstStyle/>
                    <a:p>
                      <a:pPr algn="ctr"/>
                      <a:r>
                        <a:rPr lang="cs-CZ" b="1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ZV</a:t>
                      </a:r>
                      <a:endParaRPr lang="cs-CZ" b="1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ZV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ZV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ZM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ZM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NU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171">
                <a:tc>
                  <a:txBody>
                    <a:bodyPr/>
                    <a:lstStyle/>
                    <a:p>
                      <a:pPr algn="ctr"/>
                      <a:r>
                        <a:rPr lang="cs-CZ" b="1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ZM</a:t>
                      </a:r>
                      <a:endParaRPr lang="cs-CZ" b="1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ZV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ZM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ZM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NU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KM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171">
                <a:tc>
                  <a:txBody>
                    <a:bodyPr/>
                    <a:lstStyle/>
                    <a:p>
                      <a:pPr algn="ctr"/>
                      <a:r>
                        <a:rPr lang="cs-CZ" b="1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NU</a:t>
                      </a:r>
                      <a:endParaRPr lang="cs-CZ" b="1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ZM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ZM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NU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KM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KM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71">
                <a:tc>
                  <a:txBody>
                    <a:bodyPr/>
                    <a:lstStyle/>
                    <a:p>
                      <a:pPr algn="ctr"/>
                      <a:r>
                        <a:rPr lang="cs-CZ" b="1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KM</a:t>
                      </a:r>
                      <a:endParaRPr lang="cs-CZ" b="1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ZM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NU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KM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KM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KV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171">
                <a:tc>
                  <a:txBody>
                    <a:bodyPr/>
                    <a:lstStyle/>
                    <a:p>
                      <a:pPr algn="ctr"/>
                      <a:r>
                        <a:rPr lang="cs-CZ" b="1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KV</a:t>
                      </a:r>
                      <a:endParaRPr lang="cs-CZ" b="1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NU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KM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KM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KV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KV</a:t>
                      </a:r>
                      <a:endParaRPr lang="cs-CZ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2123728" y="40677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800" b="1" i="1" dirty="0" smtClean="0">
                <a:solidFill>
                  <a:srgbClr val="000000"/>
                </a:solidFill>
                <a:latin typeface="Calibri" pitchFamily="34" charset="0"/>
              </a:rPr>
              <a:t>e</a:t>
            </a:r>
            <a:endParaRPr lang="cs-CZ" sz="18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763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2656"/>
            <a:ext cx="3063912" cy="6326158"/>
          </a:xfrm>
          <a:prstGeom prst="rect">
            <a:avLst/>
          </a:prstGeom>
        </p:spPr>
      </p:pic>
      <p:sp>
        <p:nvSpPr>
          <p:cNvPr id="10" name="TextovéPole 3"/>
          <p:cNvSpPr txBox="1">
            <a:spLocks noChangeArrowheads="1"/>
          </p:cNvSpPr>
          <p:nvPr/>
        </p:nvSpPr>
        <p:spPr bwMode="auto">
          <a:xfrm rot="16200000">
            <a:off x="-2712494" y="3131344"/>
            <a:ext cx="618569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>
                <a:latin typeface="Calibri" pitchFamily="34" charset="0"/>
              </a:rPr>
              <a:t>Inferenční pravidla</a:t>
            </a:r>
          </a:p>
        </p:txBody>
      </p:sp>
      <p:sp>
        <p:nvSpPr>
          <p:cNvPr id="12" name="TextovéPole 1"/>
          <p:cNvSpPr txBox="1">
            <a:spLocks noChangeArrowheads="1"/>
          </p:cNvSpPr>
          <p:nvPr/>
        </p:nvSpPr>
        <p:spPr bwMode="auto">
          <a:xfrm rot="16200000">
            <a:off x="-1748781" y="2825984"/>
            <a:ext cx="61567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 smtClean="0">
                <a:latin typeface="Calibri" pitchFamily="34" charset="0"/>
              </a:rPr>
              <a:t>Vyhodnocení případu více splněných pravidel</a:t>
            </a:r>
          </a:p>
          <a:p>
            <a:pPr eaLnBrk="1" hangingPunct="1"/>
            <a:r>
              <a:rPr lang="cs-CZ" dirty="0" smtClean="0">
                <a:latin typeface="Calibri" pitchFamily="34" charset="0"/>
              </a:rPr>
              <a:t>Sjednocení dílčích výsledných fuzzy množin</a:t>
            </a:r>
          </a:p>
          <a:p>
            <a:pPr eaLnBrk="1" hangingPunct="1"/>
            <a:r>
              <a:rPr lang="cs-CZ" i="1" dirty="0" err="1" smtClean="0">
                <a:latin typeface="Calibri" pitchFamily="34" charset="0"/>
              </a:rPr>
              <a:t>m</a:t>
            </a:r>
            <a:r>
              <a:rPr lang="cs-CZ" i="1" baseline="-25000" dirty="0" err="1" smtClean="0">
                <a:latin typeface="Calibri" pitchFamily="34" charset="0"/>
              </a:rPr>
              <a:t>výsl</a:t>
            </a:r>
            <a:r>
              <a:rPr lang="cs-CZ" i="1" dirty="0" smtClean="0">
                <a:latin typeface="Calibri" pitchFamily="34" charset="0"/>
              </a:rPr>
              <a:t> = </a:t>
            </a:r>
            <a:r>
              <a:rPr lang="cs-CZ" b="1" dirty="0" smtClean="0">
                <a:latin typeface="Calibri" pitchFamily="34" charset="0"/>
              </a:rPr>
              <a:t>MAX(</a:t>
            </a:r>
            <a:r>
              <a:rPr lang="cs-CZ" i="1" dirty="0" smtClean="0">
                <a:latin typeface="Calibri" pitchFamily="34" charset="0"/>
              </a:rPr>
              <a:t>m</a:t>
            </a:r>
            <a:r>
              <a:rPr lang="cs-CZ" baseline="-25000" dirty="0" smtClean="0">
                <a:latin typeface="Calibri" pitchFamily="34" charset="0"/>
              </a:rPr>
              <a:t>1</a:t>
            </a:r>
            <a:r>
              <a:rPr lang="cs-CZ" dirty="0" smtClean="0">
                <a:latin typeface="Calibri" pitchFamily="34" charset="0"/>
              </a:rPr>
              <a:t>,</a:t>
            </a:r>
            <a:r>
              <a:rPr lang="cs-CZ" b="1" dirty="0" smtClean="0">
                <a:latin typeface="Calibri" pitchFamily="34" charset="0"/>
              </a:rPr>
              <a:t> </a:t>
            </a:r>
            <a:r>
              <a:rPr lang="cs-CZ" i="1" dirty="0" smtClean="0">
                <a:latin typeface="Calibri" pitchFamily="34" charset="0"/>
              </a:rPr>
              <a:t>m</a:t>
            </a:r>
            <a:r>
              <a:rPr lang="cs-CZ" baseline="-25000" dirty="0" smtClean="0">
                <a:latin typeface="Calibri" pitchFamily="34" charset="0"/>
              </a:rPr>
              <a:t>2</a:t>
            </a:r>
            <a:r>
              <a:rPr lang="cs-CZ" dirty="0" smtClean="0">
                <a:latin typeface="Calibri" pitchFamily="34" charset="0"/>
              </a:rPr>
              <a:t>,</a:t>
            </a:r>
            <a:r>
              <a:rPr lang="cs-CZ" b="1" dirty="0" smtClean="0">
                <a:latin typeface="Calibri" pitchFamily="34" charset="0"/>
              </a:rPr>
              <a:t> </a:t>
            </a:r>
            <a:r>
              <a:rPr lang="cs-CZ" dirty="0" smtClean="0">
                <a:latin typeface="Calibri" pitchFamily="34" charset="0"/>
              </a:rPr>
              <a:t>…</a:t>
            </a:r>
            <a:r>
              <a:rPr lang="cs-CZ" b="1" dirty="0" smtClean="0">
                <a:latin typeface="Calibri" pitchFamily="34" charset="0"/>
              </a:rPr>
              <a:t>)</a:t>
            </a:r>
            <a:endParaRPr lang="cs-CZ" b="1" i="1" dirty="0" smtClean="0">
              <a:latin typeface="Calibri" pitchFamily="34" charset="0"/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56" y="2348880"/>
            <a:ext cx="3574564" cy="2543166"/>
          </a:xfrm>
          <a:prstGeom prst="rect">
            <a:avLst/>
          </a:prstGeom>
        </p:spPr>
      </p:pic>
      <p:sp>
        <p:nvSpPr>
          <p:cNvPr id="15" name="TextovéPole 1"/>
          <p:cNvSpPr txBox="1">
            <a:spLocks noChangeArrowheads="1"/>
          </p:cNvSpPr>
          <p:nvPr/>
        </p:nvSpPr>
        <p:spPr bwMode="auto">
          <a:xfrm>
            <a:off x="6331396" y="4661753"/>
            <a:ext cx="26060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 smtClean="0">
                <a:latin typeface="Calibri" pitchFamily="34" charset="0"/>
              </a:rPr>
              <a:t>Co je tedy</a:t>
            </a:r>
            <a:br>
              <a:rPr lang="cs-CZ" b="1" dirty="0" smtClean="0">
                <a:latin typeface="Calibri" pitchFamily="34" charset="0"/>
              </a:rPr>
            </a:br>
            <a:r>
              <a:rPr lang="cs-CZ" b="1" dirty="0" smtClean="0">
                <a:latin typeface="Calibri" pitchFamily="34" charset="0"/>
              </a:rPr>
              <a:t>akčním zásahem?</a:t>
            </a:r>
            <a:endParaRPr lang="cs-CZ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459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 err="1" smtClean="0">
                <a:latin typeface="Calibri" pitchFamily="34" charset="0"/>
              </a:rPr>
              <a:t>Defuzzifikace</a:t>
            </a:r>
            <a:endParaRPr lang="cs-CZ" sz="3200" b="1" dirty="0">
              <a:latin typeface="Calibri" pitchFamily="34" charset="0"/>
            </a:endParaRPr>
          </a:p>
        </p:txBody>
      </p:sp>
      <p:sp>
        <p:nvSpPr>
          <p:cNvPr id="28677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dirty="0" smtClean="0">
                <a:latin typeface="Calibri" pitchFamily="34" charset="0"/>
              </a:rPr>
              <a:t>Přiřazení numerické hodnoty výsledné fuzzy množině</a:t>
            </a:r>
          </a:p>
          <a:p>
            <a:pPr marL="342900" indent="-165100" eaLnBrk="1" hangingPunct="1">
              <a:buFont typeface="Arial" pitchFamily="34" charset="0"/>
              <a:buChar char="•"/>
            </a:pPr>
            <a:endParaRPr lang="cs-CZ" dirty="0" smtClean="0">
              <a:latin typeface="Calibri" pitchFamily="34" charset="0"/>
            </a:endParaRPr>
          </a:p>
          <a:p>
            <a:pPr marL="342900" indent="-165100" eaLnBrk="1" hangingPunct="1">
              <a:buFont typeface="Arial" pitchFamily="34" charset="0"/>
              <a:buChar char="•"/>
            </a:pPr>
            <a:r>
              <a:rPr lang="cs-CZ" dirty="0" smtClean="0">
                <a:latin typeface="Calibri" pitchFamily="34" charset="0"/>
              </a:rPr>
              <a:t>Metody maxima</a:t>
            </a:r>
          </a:p>
          <a:p>
            <a:pPr marL="342900" indent="-165100" eaLnBrk="1" hangingPunct="1">
              <a:buFont typeface="Arial" pitchFamily="34" charset="0"/>
              <a:buChar char="•"/>
            </a:pPr>
            <a:endParaRPr lang="cs-CZ" dirty="0" smtClean="0">
              <a:latin typeface="Calibri" pitchFamily="34" charset="0"/>
            </a:endParaRPr>
          </a:p>
          <a:p>
            <a:pPr marL="342900" indent="-165100" eaLnBrk="1" hangingPunct="1">
              <a:buFont typeface="Arial" pitchFamily="34" charset="0"/>
              <a:buChar char="•"/>
            </a:pPr>
            <a:r>
              <a:rPr lang="cs-CZ" dirty="0" smtClean="0">
                <a:latin typeface="Calibri" pitchFamily="34" charset="0"/>
              </a:rPr>
              <a:t>Těžišťová metoda</a:t>
            </a:r>
          </a:p>
          <a:p>
            <a:pPr marL="342900" indent="-165100" eaLnBrk="1" hangingPunct="1">
              <a:buFont typeface="Arial" pitchFamily="34" charset="0"/>
              <a:buChar char="•"/>
            </a:pPr>
            <a:endParaRPr lang="cs-CZ" dirty="0">
              <a:latin typeface="Calibri" pitchFamily="34" charset="0"/>
            </a:endParaRPr>
          </a:p>
          <a:p>
            <a:pPr marL="342900" indent="-165100" eaLnBrk="1" hangingPunct="1">
              <a:buFont typeface="Arial" pitchFamily="34" charset="0"/>
              <a:buChar char="•"/>
            </a:pPr>
            <a:r>
              <a:rPr lang="cs-CZ" dirty="0" smtClean="0">
                <a:latin typeface="Calibri" pitchFamily="34" charset="0"/>
              </a:rPr>
              <a:t>Výšková </a:t>
            </a:r>
            <a:r>
              <a:rPr lang="cs-CZ" dirty="0" err="1" smtClean="0">
                <a:latin typeface="Calibri" pitchFamily="34" charset="0"/>
              </a:rPr>
              <a:t>defuzzifikace</a:t>
            </a:r>
            <a:endParaRPr lang="cs-CZ" dirty="0" smtClean="0">
              <a:latin typeface="Calibri" pitchFamily="34" charset="0"/>
            </a:endParaRPr>
          </a:p>
          <a:p>
            <a:pPr marL="342900" indent="-165100" eaLnBrk="1" hangingPunct="1">
              <a:buFont typeface="Arial" pitchFamily="34" charset="0"/>
              <a:buChar char="•"/>
            </a:pPr>
            <a:endParaRPr lang="cs-CZ" dirty="0">
              <a:latin typeface="Calibri" pitchFamily="34" charset="0"/>
            </a:endParaRPr>
          </a:p>
          <a:p>
            <a:pPr marL="342900" indent="-165100" eaLnBrk="1" hangingPunct="1">
              <a:buFont typeface="Arial" pitchFamily="34" charset="0"/>
              <a:buChar char="•"/>
            </a:pPr>
            <a:r>
              <a:rPr lang="cs-CZ" dirty="0" err="1" smtClean="0">
                <a:latin typeface="Calibri" pitchFamily="34" charset="0"/>
              </a:rPr>
              <a:t>Bisektor</a:t>
            </a:r>
            <a:endParaRPr lang="cs-CZ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040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 err="1" smtClean="0">
                <a:latin typeface="Calibri" pitchFamily="34" charset="0"/>
              </a:rPr>
              <a:t>Defuzzifikace</a:t>
            </a:r>
            <a:endParaRPr lang="cs-CZ" sz="3200" b="1" dirty="0">
              <a:latin typeface="Calibri" pitchFamily="34" charset="0"/>
            </a:endParaRPr>
          </a:p>
        </p:txBody>
      </p:sp>
      <p:sp>
        <p:nvSpPr>
          <p:cNvPr id="28677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 smtClean="0">
                <a:latin typeface="Calibri" pitchFamily="34" charset="0"/>
              </a:rPr>
              <a:t>Metody maxima</a:t>
            </a:r>
          </a:p>
          <a:p>
            <a:pPr eaLnBrk="1" hangingPunct="1"/>
            <a:endParaRPr lang="cs-CZ" b="1" dirty="0">
              <a:latin typeface="Calibri" pitchFamily="34" charset="0"/>
            </a:endParaRPr>
          </a:p>
          <a:p>
            <a:pPr eaLnBrk="1" hangingPunct="1"/>
            <a:endParaRPr lang="cs-CZ" b="1" dirty="0" smtClean="0">
              <a:latin typeface="Calibri" pitchFamily="34" charset="0"/>
            </a:endParaRPr>
          </a:p>
          <a:p>
            <a:pPr eaLnBrk="1" hangingPunct="1"/>
            <a:endParaRPr lang="cs-CZ" b="1" dirty="0">
              <a:latin typeface="Calibri" pitchFamily="34" charset="0"/>
            </a:endParaRPr>
          </a:p>
          <a:p>
            <a:pPr eaLnBrk="1" hangingPunct="1"/>
            <a:endParaRPr lang="cs-CZ" b="1" dirty="0" smtClean="0">
              <a:latin typeface="Calibri" pitchFamily="34" charset="0"/>
            </a:endParaRPr>
          </a:p>
          <a:p>
            <a:pPr eaLnBrk="1" hangingPunct="1"/>
            <a:endParaRPr lang="cs-CZ" b="1" dirty="0">
              <a:latin typeface="Calibri" pitchFamily="34" charset="0"/>
            </a:endParaRPr>
          </a:p>
          <a:p>
            <a:pPr eaLnBrk="1" hangingPunct="1"/>
            <a:endParaRPr lang="cs-CZ" b="1" dirty="0" smtClean="0">
              <a:latin typeface="Calibri" pitchFamily="34" charset="0"/>
            </a:endParaRPr>
          </a:p>
          <a:p>
            <a:pPr eaLnBrk="1" hangingPunct="1"/>
            <a:endParaRPr lang="cs-CZ" sz="1200" b="1" dirty="0">
              <a:latin typeface="Calibri" pitchFamily="34" charset="0"/>
            </a:endParaRPr>
          </a:p>
          <a:p>
            <a:pPr eaLnBrk="1" hangingPunct="1">
              <a:tabLst>
                <a:tab pos="1346200" algn="ctr"/>
                <a:tab pos="4216400" algn="ctr"/>
                <a:tab pos="6997700" algn="ctr"/>
              </a:tabLst>
            </a:pPr>
            <a:r>
              <a:rPr lang="cs-CZ" b="1" dirty="0" smtClean="0">
                <a:latin typeface="Calibri" pitchFamily="34" charset="0"/>
              </a:rPr>
              <a:t>	</a:t>
            </a:r>
            <a:r>
              <a:rPr lang="cs-CZ" dirty="0" smtClean="0">
                <a:latin typeface="Calibri" pitchFamily="34" charset="0"/>
              </a:rPr>
              <a:t>Nejmenší	Střed	Největší</a:t>
            </a:r>
          </a:p>
          <a:p>
            <a:pPr eaLnBrk="1" hangingPunct="1">
              <a:tabLst>
                <a:tab pos="1346200" algn="ctr"/>
                <a:tab pos="4216400" algn="ctr"/>
                <a:tab pos="6997700" algn="ctr"/>
              </a:tabLst>
            </a:pPr>
            <a:r>
              <a:rPr lang="cs-CZ" b="1" dirty="0">
                <a:latin typeface="Calibri" pitchFamily="34" charset="0"/>
              </a:rPr>
              <a:t>	</a:t>
            </a:r>
            <a:r>
              <a:rPr lang="cs-CZ" dirty="0" smtClean="0">
                <a:latin typeface="Calibri" pitchFamily="34" charset="0"/>
              </a:rPr>
              <a:t>maximum	maxima	maximum</a:t>
            </a:r>
            <a:endParaRPr lang="cs-CZ" b="1" dirty="0" smtClean="0">
              <a:latin typeface="Calibri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34" y="2276872"/>
            <a:ext cx="9212059" cy="22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843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 err="1" smtClean="0">
                <a:latin typeface="Calibri" pitchFamily="34" charset="0"/>
              </a:rPr>
              <a:t>Defuzzifikace</a:t>
            </a:r>
            <a:endParaRPr lang="cs-CZ" sz="3200" b="1" dirty="0">
              <a:latin typeface="Calibri" pitchFamily="34" charset="0"/>
            </a:endParaRPr>
          </a:p>
        </p:txBody>
      </p:sp>
      <p:sp>
        <p:nvSpPr>
          <p:cNvPr id="28677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 smtClean="0">
                <a:latin typeface="Calibri" pitchFamily="34" charset="0"/>
              </a:rPr>
              <a:t>Těžišťová metoda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16" y="2708920"/>
            <a:ext cx="3538996" cy="2240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/>
              <p:cNvSpPr txBox="1"/>
              <p:nvPr/>
            </p:nvSpPr>
            <p:spPr>
              <a:xfrm>
                <a:off x="5030563" y="3140968"/>
                <a:ext cx="2641236" cy="1086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cs-CZ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cs-CZ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cs-CZ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latin typeface="Cambria Math"/>
                                </a:rPr>
                                <m:t>d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cs-CZ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cs-CZ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latin typeface="Cambria Math"/>
                                </a:rPr>
                                <m:t>d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cs-CZ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63" y="3140968"/>
                <a:ext cx="2641236" cy="10860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4558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 err="1" smtClean="0">
                <a:latin typeface="Calibri" pitchFamily="34" charset="0"/>
              </a:rPr>
              <a:t>Defuzzifikace</a:t>
            </a:r>
            <a:endParaRPr lang="cs-CZ" sz="3200" b="1" dirty="0">
              <a:latin typeface="Calibri" pitchFamily="34" charset="0"/>
            </a:endParaRPr>
          </a:p>
        </p:txBody>
      </p:sp>
      <p:sp>
        <p:nvSpPr>
          <p:cNvPr id="28677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 smtClean="0">
                <a:latin typeface="Calibri" pitchFamily="34" charset="0"/>
              </a:rPr>
              <a:t>Výšková </a:t>
            </a:r>
            <a:r>
              <a:rPr lang="cs-CZ" b="1" dirty="0" err="1" smtClean="0">
                <a:latin typeface="Calibri" pitchFamily="34" charset="0"/>
              </a:rPr>
              <a:t>defuzzifikace</a:t>
            </a:r>
            <a:endParaRPr lang="cs-CZ" b="1" dirty="0" smtClean="0">
              <a:latin typeface="Calibri" pitchFamily="34" charset="0"/>
            </a:endParaRPr>
          </a:p>
          <a:p>
            <a:pPr eaLnBrk="1" hangingPunct="1"/>
            <a:r>
              <a:rPr lang="cs-CZ" dirty="0" smtClean="0">
                <a:latin typeface="Calibri" pitchFamily="34" charset="0"/>
              </a:rPr>
              <a:t>Střed maxima každé fuzzy množiny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16" y="2708920"/>
            <a:ext cx="3538996" cy="2240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/>
              <p:cNvSpPr txBox="1"/>
              <p:nvPr/>
            </p:nvSpPr>
            <p:spPr>
              <a:xfrm>
                <a:off x="5030563" y="3140968"/>
                <a:ext cx="2298514" cy="871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cs-CZ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63" y="3140968"/>
                <a:ext cx="2298514" cy="8715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974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 err="1" smtClean="0">
                <a:latin typeface="Calibri" pitchFamily="34" charset="0"/>
              </a:rPr>
              <a:t>Defuzzifikace</a:t>
            </a:r>
            <a:endParaRPr lang="cs-CZ" sz="3200" b="1" dirty="0">
              <a:latin typeface="Calibri" pitchFamily="34" charset="0"/>
            </a:endParaRPr>
          </a:p>
        </p:txBody>
      </p:sp>
      <p:sp>
        <p:nvSpPr>
          <p:cNvPr id="28677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 err="1" smtClean="0">
                <a:latin typeface="Calibri" pitchFamily="34" charset="0"/>
              </a:rPr>
              <a:t>Bisektor</a:t>
            </a:r>
            <a:endParaRPr lang="cs-CZ" b="1" dirty="0" smtClean="0">
              <a:latin typeface="Calibri" pitchFamily="34" charset="0"/>
            </a:endParaRPr>
          </a:p>
          <a:p>
            <a:pPr eaLnBrk="1" hangingPunct="1"/>
            <a:r>
              <a:rPr lang="cs-CZ" dirty="0" smtClean="0">
                <a:latin typeface="Calibri" pitchFamily="34" charset="0"/>
              </a:rPr>
              <a:t>Rozdělení plochy výsledné fuzzy množiny na dvě stejné poloviny 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3" y="2901987"/>
            <a:ext cx="3538994" cy="22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3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 smtClean="0">
                <a:latin typeface="Calibri" pitchFamily="34" charset="0"/>
              </a:rPr>
              <a:t>Integrovaný fuzzy systém</a:t>
            </a:r>
            <a:endParaRPr lang="cs-CZ" sz="3200" b="1" dirty="0">
              <a:latin typeface="Calibri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80816"/>
            <a:ext cx="5735307" cy="16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7172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>
                <a:latin typeface="Calibri" pitchFamily="34" charset="0"/>
              </a:rPr>
              <a:t>Fuzzy množiny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508000" y="1628775"/>
            <a:ext cx="8024813" cy="2308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cs-CZ" b="1" dirty="0" smtClean="0">
                <a:latin typeface="Calibri" pitchFamily="34" charset="0"/>
              </a:rPr>
              <a:t>Definice fuzzy množiny</a:t>
            </a:r>
          </a:p>
          <a:p>
            <a:pPr marL="357188" indent="-185738" eaLnBrk="1" hangingPunct="1">
              <a:buFont typeface="Arial" charset="0"/>
              <a:buChar char="•"/>
              <a:defRPr/>
            </a:pPr>
            <a:r>
              <a:rPr lang="cs-CZ" dirty="0" smtClean="0">
                <a:latin typeface="Calibri" pitchFamily="34" charset="0"/>
              </a:rPr>
              <a:t>Charakteristickou funkcí (u fuzzy se používá termín </a:t>
            </a:r>
            <a:r>
              <a:rPr lang="cs-CZ" i="1" dirty="0" smtClean="0">
                <a:latin typeface="Calibri" pitchFamily="34" charset="0"/>
              </a:rPr>
              <a:t>funkce příslušnosti</a:t>
            </a:r>
            <a:r>
              <a:rPr lang="cs-CZ" dirty="0" smtClean="0">
                <a:latin typeface="Calibri" pitchFamily="34" charset="0"/>
              </a:rPr>
              <a:t>) </a:t>
            </a:r>
            <a:r>
              <a:rPr lang="cs-CZ" i="1" dirty="0" err="1" smtClean="0">
                <a:latin typeface="Calibri" pitchFamily="34" charset="0"/>
              </a:rPr>
              <a:t>m</a:t>
            </a:r>
            <a:r>
              <a:rPr lang="cs-CZ" i="1" baseline="-25000" dirty="0" err="1" smtClean="0">
                <a:latin typeface="Calibri" pitchFamily="34" charset="0"/>
              </a:rPr>
              <a:t>M</a:t>
            </a:r>
            <a:r>
              <a:rPr lang="cs-CZ" dirty="0" smtClean="0">
                <a:latin typeface="Calibri" pitchFamily="34" charset="0"/>
              </a:rPr>
              <a:t>(</a:t>
            </a:r>
            <a:r>
              <a:rPr lang="cs-CZ" i="1" dirty="0" smtClean="0">
                <a:latin typeface="Calibri" pitchFamily="34" charset="0"/>
              </a:rPr>
              <a:t>x</a:t>
            </a:r>
            <a:r>
              <a:rPr lang="cs-CZ" dirty="0" smtClean="0">
                <a:latin typeface="Calibri" pitchFamily="34" charset="0"/>
              </a:rPr>
              <a:t>), pro kterou platí:</a:t>
            </a:r>
          </a:p>
          <a:p>
            <a:pPr marL="357188" indent="-185738" eaLnBrk="1" hangingPunct="1">
              <a:buFont typeface="Arial" charset="0"/>
              <a:buChar char="•"/>
              <a:defRPr/>
            </a:pPr>
            <a:r>
              <a:rPr lang="cs-CZ" i="1" dirty="0" err="1" smtClean="0">
                <a:latin typeface="Calibri" pitchFamily="34" charset="0"/>
              </a:rPr>
              <a:t>m</a:t>
            </a:r>
            <a:r>
              <a:rPr lang="cs-CZ" i="1" baseline="-25000" dirty="0" err="1" smtClean="0">
                <a:latin typeface="Calibri" pitchFamily="34" charset="0"/>
              </a:rPr>
              <a:t>M</a:t>
            </a:r>
            <a:r>
              <a:rPr lang="cs-CZ" dirty="0" smtClean="0">
                <a:latin typeface="Calibri" pitchFamily="34" charset="0"/>
              </a:rPr>
              <a:t>(</a:t>
            </a:r>
            <a:r>
              <a:rPr lang="cs-CZ" i="1" dirty="0" smtClean="0">
                <a:latin typeface="Calibri" pitchFamily="34" charset="0"/>
              </a:rPr>
              <a:t>x</a:t>
            </a:r>
            <a:r>
              <a:rPr lang="cs-CZ" dirty="0" smtClean="0">
                <a:latin typeface="Calibri" pitchFamily="34" charset="0"/>
              </a:rPr>
              <a:t>) = 1, jestliže </a:t>
            </a:r>
            <a:r>
              <a:rPr lang="cs-CZ" i="1" dirty="0" smtClean="0">
                <a:latin typeface="Calibri" pitchFamily="34" charset="0"/>
              </a:rPr>
              <a:t>x </a:t>
            </a:r>
            <a:r>
              <a:rPr lang="cs-CZ" dirty="0" smtClean="0">
                <a:latin typeface="Calibri" pitchFamily="34" charset="0"/>
              </a:rPr>
              <a:t>zcela náleží </a:t>
            </a:r>
            <a:r>
              <a:rPr lang="cs-CZ" i="1" dirty="0" smtClean="0">
                <a:latin typeface="Calibri" pitchFamily="34" charset="0"/>
              </a:rPr>
              <a:t>M</a:t>
            </a:r>
          </a:p>
          <a:p>
            <a:pPr marL="357188" indent="-185738" eaLnBrk="1" hangingPunct="1">
              <a:buFont typeface="Arial" charset="0"/>
              <a:buChar char="•"/>
              <a:defRPr/>
            </a:pPr>
            <a:r>
              <a:rPr lang="cs-CZ" i="1" dirty="0" err="1" smtClean="0">
                <a:latin typeface="Calibri" pitchFamily="34" charset="0"/>
              </a:rPr>
              <a:t>m</a:t>
            </a:r>
            <a:r>
              <a:rPr lang="cs-CZ" i="1" baseline="-25000" dirty="0" err="1" smtClean="0">
                <a:latin typeface="Calibri" pitchFamily="34" charset="0"/>
              </a:rPr>
              <a:t>M</a:t>
            </a:r>
            <a:r>
              <a:rPr lang="cs-CZ" dirty="0" smtClean="0">
                <a:latin typeface="Calibri" pitchFamily="34" charset="0"/>
              </a:rPr>
              <a:t>(</a:t>
            </a:r>
            <a:r>
              <a:rPr lang="cs-CZ" i="1" dirty="0" smtClean="0">
                <a:latin typeface="Calibri" pitchFamily="34" charset="0"/>
              </a:rPr>
              <a:t>x</a:t>
            </a:r>
            <a:r>
              <a:rPr lang="cs-CZ" dirty="0" smtClean="0">
                <a:latin typeface="Calibri" pitchFamily="34" charset="0"/>
              </a:rPr>
              <a:t>) = 0, jestliže </a:t>
            </a:r>
            <a:r>
              <a:rPr lang="cs-CZ" i="1" dirty="0" smtClean="0">
                <a:latin typeface="Calibri" pitchFamily="34" charset="0"/>
              </a:rPr>
              <a:t>x </a:t>
            </a:r>
            <a:r>
              <a:rPr lang="cs-CZ" dirty="0" smtClean="0">
                <a:latin typeface="Calibri" pitchFamily="34" charset="0"/>
              </a:rPr>
              <a:t>vůbec nenáleží </a:t>
            </a:r>
            <a:r>
              <a:rPr lang="cs-CZ" i="1" dirty="0" smtClean="0">
                <a:latin typeface="Calibri" pitchFamily="34" charset="0"/>
              </a:rPr>
              <a:t>M</a:t>
            </a:r>
          </a:p>
          <a:p>
            <a:pPr marL="357188" indent="-185738" eaLnBrk="1" hangingPunct="1">
              <a:buFont typeface="Arial" charset="0"/>
              <a:buChar char="•"/>
              <a:defRPr/>
            </a:pPr>
            <a:r>
              <a:rPr lang="cs-CZ" dirty="0" smtClean="0">
                <a:latin typeface="Calibri" pitchFamily="34" charset="0"/>
              </a:rPr>
              <a:t>0 &lt;</a:t>
            </a:r>
            <a:r>
              <a:rPr lang="cs-CZ" i="1" dirty="0" smtClean="0">
                <a:latin typeface="Calibri" pitchFamily="34" charset="0"/>
              </a:rPr>
              <a:t> </a:t>
            </a:r>
            <a:r>
              <a:rPr lang="cs-CZ" i="1" dirty="0" err="1" smtClean="0">
                <a:latin typeface="Calibri" pitchFamily="34" charset="0"/>
              </a:rPr>
              <a:t>m</a:t>
            </a:r>
            <a:r>
              <a:rPr lang="cs-CZ" i="1" baseline="-25000" dirty="0" err="1" smtClean="0">
                <a:latin typeface="Calibri" pitchFamily="34" charset="0"/>
              </a:rPr>
              <a:t>M</a:t>
            </a:r>
            <a:r>
              <a:rPr lang="cs-CZ" dirty="0" smtClean="0">
                <a:latin typeface="Calibri" pitchFamily="34" charset="0"/>
              </a:rPr>
              <a:t>(</a:t>
            </a:r>
            <a:r>
              <a:rPr lang="cs-CZ" i="1" dirty="0" smtClean="0">
                <a:latin typeface="Calibri" pitchFamily="34" charset="0"/>
              </a:rPr>
              <a:t>x</a:t>
            </a:r>
            <a:r>
              <a:rPr lang="cs-CZ" dirty="0" smtClean="0">
                <a:latin typeface="Calibri" pitchFamily="34" charset="0"/>
              </a:rPr>
              <a:t>) &lt; 1, jestliže </a:t>
            </a:r>
            <a:r>
              <a:rPr lang="cs-CZ" i="1" dirty="0" smtClean="0">
                <a:latin typeface="Calibri" pitchFamily="34" charset="0"/>
              </a:rPr>
              <a:t>x</a:t>
            </a:r>
            <a:r>
              <a:rPr lang="cs-CZ" dirty="0" smtClean="0">
                <a:latin typeface="Calibri" pitchFamily="34" charset="0"/>
              </a:rPr>
              <a:t> zčásti náleží </a:t>
            </a:r>
            <a:r>
              <a:rPr lang="cs-CZ" i="1" dirty="0" smtClean="0">
                <a:latin typeface="Calibri" pitchFamily="34" charset="0"/>
              </a:rPr>
              <a:t>M</a:t>
            </a:r>
          </a:p>
        </p:txBody>
      </p:sp>
      <p:pic>
        <p:nvPicPr>
          <p:cNvPr id="7174" name="Obráze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076700"/>
            <a:ext cx="345122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 smtClean="0">
                <a:latin typeface="Calibri" pitchFamily="34" charset="0"/>
              </a:rPr>
              <a:t>Integrovaný fuzzy systém</a:t>
            </a:r>
            <a:endParaRPr lang="cs-CZ" sz="3200" b="1" dirty="0">
              <a:latin typeface="Calibri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628800"/>
            <a:ext cx="9197816" cy="40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254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3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47" y="620688"/>
            <a:ext cx="8743329" cy="60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016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3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6672"/>
            <a:ext cx="7857133" cy="5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0950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>
                <a:latin typeface="Calibri" pitchFamily="34" charset="0"/>
              </a:rPr>
              <a:t>Fuzzy množiny</a:t>
            </a:r>
          </a:p>
        </p:txBody>
      </p:sp>
      <p:sp>
        <p:nvSpPr>
          <p:cNvPr id="8197" name="TextovéPole 1"/>
          <p:cNvSpPr txBox="1">
            <a:spLocks noChangeArrowheads="1"/>
          </p:cNvSpPr>
          <p:nvPr/>
        </p:nvSpPr>
        <p:spPr bwMode="auto">
          <a:xfrm>
            <a:off x="508000" y="1484313"/>
            <a:ext cx="8024813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>
                <a:latin typeface="Calibri" pitchFamily="34" charset="0"/>
              </a:rPr>
              <a:t>Lingvistická proměnná</a:t>
            </a:r>
          </a:p>
          <a:p>
            <a:pPr eaLnBrk="1" hangingPunct="1">
              <a:spcAft>
                <a:spcPts val="600"/>
              </a:spcAft>
            </a:pPr>
            <a:r>
              <a:rPr lang="cs-CZ" dirty="0">
                <a:latin typeface="Calibri" pitchFamily="34" charset="0"/>
              </a:rPr>
              <a:t>Proměnná, jež může nabývat hodnot definovaných výrazy nějakého jazyka.</a:t>
            </a:r>
          </a:p>
          <a:p>
            <a:pPr eaLnBrk="1" hangingPunct="1"/>
            <a:r>
              <a:rPr lang="cs-CZ" b="1" dirty="0">
                <a:latin typeface="Calibri" pitchFamily="34" charset="0"/>
              </a:rPr>
              <a:t>Hodnota lingvistické proměnné</a:t>
            </a:r>
          </a:p>
          <a:p>
            <a:pPr eaLnBrk="1" hangingPunct="1">
              <a:spcAft>
                <a:spcPts val="600"/>
              </a:spcAft>
            </a:pPr>
            <a:r>
              <a:rPr lang="cs-CZ" dirty="0">
                <a:latin typeface="Calibri" pitchFamily="34" charset="0"/>
              </a:rPr>
              <a:t>Definována fuzzy množinou.</a:t>
            </a:r>
          </a:p>
          <a:p>
            <a:pPr eaLnBrk="1" hangingPunct="1"/>
            <a:r>
              <a:rPr lang="cs-CZ" b="1" dirty="0">
                <a:latin typeface="Calibri" pitchFamily="34" charset="0"/>
              </a:rPr>
              <a:t>Množina termů</a:t>
            </a:r>
          </a:p>
          <a:p>
            <a:pPr eaLnBrk="1" hangingPunct="1">
              <a:spcAft>
                <a:spcPts val="600"/>
              </a:spcAft>
            </a:pPr>
            <a:r>
              <a:rPr lang="cs-CZ" dirty="0">
                <a:latin typeface="Calibri" pitchFamily="34" charset="0"/>
              </a:rPr>
              <a:t>Skupina lingvistických hodnot, kterých může nabývat lingvistická proměnná, množina termů by měla pokrývat celé univerzum.</a:t>
            </a:r>
          </a:p>
          <a:p>
            <a:pPr eaLnBrk="1" hangingPunct="1"/>
            <a:r>
              <a:rPr lang="cs-CZ" b="1" dirty="0" err="1">
                <a:latin typeface="Calibri" pitchFamily="34" charset="0"/>
              </a:rPr>
              <a:t>Fuzzifikace</a:t>
            </a:r>
            <a:endParaRPr lang="cs-CZ" b="1" dirty="0">
              <a:latin typeface="Calibri" pitchFamily="34" charset="0"/>
            </a:endParaRPr>
          </a:p>
          <a:p>
            <a:pPr eaLnBrk="1" hangingPunct="1"/>
            <a:r>
              <a:rPr lang="cs-CZ" dirty="0">
                <a:latin typeface="Calibri" pitchFamily="34" charset="0"/>
              </a:rPr>
              <a:t>Proces přiřazování </a:t>
            </a:r>
            <a:r>
              <a:rPr lang="cs-CZ" dirty="0" smtClean="0">
                <a:latin typeface="Calibri" pitchFamily="34" charset="0"/>
              </a:rPr>
              <a:t>explicitních </a:t>
            </a:r>
            <a:r>
              <a:rPr lang="cs-CZ" dirty="0">
                <a:latin typeface="Calibri" pitchFamily="34" charset="0"/>
              </a:rPr>
              <a:t>hodnot </a:t>
            </a:r>
            <a:r>
              <a:rPr lang="cs-CZ" dirty="0" smtClean="0">
                <a:latin typeface="Calibri" pitchFamily="34" charset="0"/>
              </a:rPr>
              <a:t>veličin </a:t>
            </a:r>
            <a:r>
              <a:rPr lang="cs-CZ" dirty="0">
                <a:latin typeface="Calibri" pitchFamily="34" charset="0"/>
              </a:rPr>
              <a:t>do</a:t>
            </a:r>
            <a:br>
              <a:rPr lang="cs-CZ" dirty="0">
                <a:latin typeface="Calibri" pitchFamily="34" charset="0"/>
              </a:rPr>
            </a:br>
            <a:r>
              <a:rPr lang="cs-CZ" dirty="0">
                <a:latin typeface="Calibri" pitchFamily="34" charset="0"/>
              </a:rPr>
              <a:t>fuzzy </a:t>
            </a:r>
            <a:r>
              <a:rPr lang="cs-CZ" dirty="0" smtClean="0">
                <a:latin typeface="Calibri" pitchFamily="34" charset="0"/>
              </a:rPr>
              <a:t>množin.</a:t>
            </a:r>
            <a:endParaRPr lang="cs-CZ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>
                <a:latin typeface="Calibri" pitchFamily="34" charset="0"/>
              </a:rPr>
              <a:t>Fuzzy množiny</a:t>
            </a:r>
          </a:p>
        </p:txBody>
      </p:sp>
      <p:sp>
        <p:nvSpPr>
          <p:cNvPr id="9221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024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>
                <a:latin typeface="Calibri" pitchFamily="34" charset="0"/>
              </a:rPr>
              <a:t>Lingvistická proměnná – </a:t>
            </a:r>
            <a:r>
              <a:rPr lang="cs-CZ" b="1" i="1">
                <a:latin typeface="Calibri" pitchFamily="34" charset="0"/>
              </a:rPr>
              <a:t>Teplota vody</a:t>
            </a:r>
            <a:endParaRPr lang="cs-CZ">
              <a:latin typeface="Calibri" pitchFamily="34" charset="0"/>
            </a:endParaRPr>
          </a:p>
          <a:p>
            <a:pPr eaLnBrk="1" hangingPunct="1"/>
            <a:endParaRPr lang="cs-CZ">
              <a:latin typeface="Calibri" pitchFamily="34" charset="0"/>
            </a:endParaRPr>
          </a:p>
          <a:p>
            <a:pPr eaLnBrk="1" hangingPunct="1"/>
            <a:r>
              <a:rPr lang="cs-CZ" b="1">
                <a:latin typeface="Calibri" pitchFamily="34" charset="0"/>
              </a:rPr>
              <a:t>Množina termů</a:t>
            </a:r>
          </a:p>
          <a:p>
            <a:pPr eaLnBrk="1" hangingPunct="1"/>
            <a:r>
              <a:rPr lang="cs-CZ">
                <a:latin typeface="Calibri" pitchFamily="34" charset="0"/>
              </a:rPr>
              <a:t>Ledová, Studená, Vlažná, Teplá, Horká</a:t>
            </a:r>
          </a:p>
          <a:p>
            <a:pPr eaLnBrk="1" hangingPunct="1"/>
            <a:endParaRPr lang="cs-CZ">
              <a:latin typeface="Calibri" pitchFamily="34" charset="0"/>
            </a:endParaRPr>
          </a:p>
          <a:p>
            <a:pPr eaLnBrk="1" hangingPunct="1"/>
            <a:r>
              <a:rPr lang="cs-CZ" b="1">
                <a:latin typeface="Calibri" pitchFamily="34" charset="0"/>
              </a:rPr>
              <a:t>Graf funkcí příslušnosti</a:t>
            </a:r>
            <a:r>
              <a:rPr lang="cs-CZ">
                <a:latin typeface="Calibri" pitchFamily="34" charset="0"/>
              </a:rPr>
              <a:t> </a:t>
            </a:r>
          </a:p>
        </p:txBody>
      </p:sp>
      <p:pic>
        <p:nvPicPr>
          <p:cNvPr id="9222" name="Obráze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79863"/>
            <a:ext cx="4964113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véPole 6"/>
          <p:cNvSpPr txBox="1">
            <a:spLocks noChangeArrowheads="1"/>
          </p:cNvSpPr>
          <p:nvPr/>
        </p:nvSpPr>
        <p:spPr bwMode="auto">
          <a:xfrm>
            <a:off x="5935663" y="2636838"/>
            <a:ext cx="310038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sz="1800" dirty="0">
                <a:latin typeface="Calibri" pitchFamily="34" charset="0"/>
              </a:rPr>
              <a:t>Naměří-li se např. teplota 65°C, pak tato teplota náleží do termu </a:t>
            </a:r>
            <a:r>
              <a:rPr lang="cs-CZ" sz="1800" i="1" dirty="0">
                <a:latin typeface="Calibri" pitchFamily="34" charset="0"/>
              </a:rPr>
              <a:t>Horká</a:t>
            </a:r>
            <a:r>
              <a:rPr lang="cs-CZ" sz="1800" dirty="0">
                <a:latin typeface="Calibri" pitchFamily="34" charset="0"/>
              </a:rPr>
              <a:t> se stupněm </a:t>
            </a:r>
            <a:r>
              <a:rPr lang="cs-CZ" sz="1800" dirty="0" smtClean="0">
                <a:latin typeface="Calibri" pitchFamily="34" charset="0"/>
              </a:rPr>
              <a:t>příslušnosti </a:t>
            </a:r>
            <a:r>
              <a:rPr lang="el-GR" sz="1800" i="1" dirty="0" smtClean="0">
                <a:latin typeface="Calibri" pitchFamily="34" charset="0"/>
              </a:rPr>
              <a:t>α</a:t>
            </a:r>
            <a:r>
              <a:rPr lang="cs-CZ" sz="1800" dirty="0" smtClean="0">
                <a:latin typeface="Calibri" pitchFamily="34" charset="0"/>
              </a:rPr>
              <a:t> = </a:t>
            </a:r>
            <a:r>
              <a:rPr lang="cs-CZ" sz="1800" dirty="0">
                <a:latin typeface="Calibri" pitchFamily="34" charset="0"/>
              </a:rPr>
              <a:t>0,25 a zároveň náleží do termu </a:t>
            </a:r>
            <a:r>
              <a:rPr lang="cs-CZ" sz="1800" i="1" dirty="0">
                <a:latin typeface="Calibri" pitchFamily="34" charset="0"/>
              </a:rPr>
              <a:t>Teplá</a:t>
            </a:r>
            <a:r>
              <a:rPr lang="cs-CZ" sz="1800" dirty="0">
                <a:latin typeface="Calibri" pitchFamily="34" charset="0"/>
              </a:rPr>
              <a:t> se stupněm příslušnosti </a:t>
            </a:r>
            <a:r>
              <a:rPr lang="el-GR" sz="1800" i="1" dirty="0" smtClean="0">
                <a:latin typeface="Calibri" pitchFamily="34" charset="0"/>
              </a:rPr>
              <a:t>α</a:t>
            </a:r>
            <a:r>
              <a:rPr lang="cs-CZ" sz="1800" dirty="0" smtClean="0">
                <a:latin typeface="Calibri" pitchFamily="34" charset="0"/>
              </a:rPr>
              <a:t> = 0,75</a:t>
            </a:r>
            <a:r>
              <a:rPr lang="cs-CZ" sz="1800" dirty="0">
                <a:latin typeface="Calibri" pitchFamily="34" charset="0"/>
              </a:rPr>
              <a:t>.</a:t>
            </a:r>
          </a:p>
        </p:txBody>
      </p:sp>
      <p:cxnSp>
        <p:nvCxnSpPr>
          <p:cNvPr id="6" name="Přímá spojnice se šipkou 5"/>
          <p:cNvCxnSpPr>
            <a:stCxn id="7" idx="1"/>
          </p:cNvCxnSpPr>
          <p:nvPr/>
        </p:nvCxnSpPr>
        <p:spPr>
          <a:xfrm flipH="1">
            <a:off x="3779838" y="3514725"/>
            <a:ext cx="2155825" cy="1978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/>
          <p:cNvCxnSpPr/>
          <p:nvPr/>
        </p:nvCxnSpPr>
        <p:spPr>
          <a:xfrm>
            <a:off x="3779838" y="4941168"/>
            <a:ext cx="0" cy="551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/>
          <p:cNvCxnSpPr/>
          <p:nvPr/>
        </p:nvCxnSpPr>
        <p:spPr>
          <a:xfrm>
            <a:off x="1547664" y="4941168"/>
            <a:ext cx="223217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/>
          <p:nvPr/>
        </p:nvCxnSpPr>
        <p:spPr>
          <a:xfrm>
            <a:off x="1547664" y="5301208"/>
            <a:ext cx="223217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>
                <a:latin typeface="Calibri" pitchFamily="34" charset="0"/>
              </a:rPr>
              <a:t>Fuzzy množiny</a:t>
            </a:r>
          </a:p>
        </p:txBody>
      </p:sp>
      <p:sp>
        <p:nvSpPr>
          <p:cNvPr id="12293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>
                <a:latin typeface="Calibri" pitchFamily="34" charset="0"/>
              </a:rPr>
              <a:t>Typické tvary fuzzy množin</a:t>
            </a:r>
            <a:endParaRPr lang="cs-CZ" dirty="0">
              <a:latin typeface="Calibri" pitchFamily="34" charset="0"/>
            </a:endParaRPr>
          </a:p>
          <a:p>
            <a:pPr eaLnBrk="1" hangingPunct="1"/>
            <a:endParaRPr lang="cs-CZ" dirty="0">
              <a:latin typeface="Calibri" pitchFamily="34" charset="0"/>
            </a:endParaRPr>
          </a:p>
          <a:p>
            <a:pPr defTabSz="635000" eaLnBrk="1" hangingPunct="1">
              <a:tabLst>
                <a:tab pos="990600" algn="ctr"/>
                <a:tab pos="3048000" algn="ctr"/>
                <a:tab pos="5029200" algn="ctr"/>
                <a:tab pos="7086600" algn="ctr"/>
              </a:tabLst>
            </a:pPr>
            <a:r>
              <a:rPr lang="cs-CZ" dirty="0" smtClean="0">
                <a:latin typeface="Calibri" pitchFamily="34" charset="0"/>
              </a:rPr>
              <a:t>	L </a:t>
            </a:r>
            <a:r>
              <a:rPr lang="cs-CZ" dirty="0">
                <a:latin typeface="Calibri" pitchFamily="34" charset="0"/>
              </a:rPr>
              <a:t>– funkce	</a:t>
            </a:r>
            <a:r>
              <a:rPr lang="el-GR" dirty="0">
                <a:latin typeface="Calibri" pitchFamily="34" charset="0"/>
              </a:rPr>
              <a:t>Γ</a:t>
            </a:r>
            <a:r>
              <a:rPr lang="cs-CZ" dirty="0">
                <a:latin typeface="Calibri" pitchFamily="34" charset="0"/>
              </a:rPr>
              <a:t> – funkce	</a:t>
            </a:r>
            <a:r>
              <a:rPr lang="el-GR" dirty="0">
                <a:latin typeface="Calibri" pitchFamily="34" charset="0"/>
              </a:rPr>
              <a:t>Λ</a:t>
            </a:r>
            <a:r>
              <a:rPr lang="cs-CZ" dirty="0">
                <a:latin typeface="Calibri" pitchFamily="34" charset="0"/>
              </a:rPr>
              <a:t> – funkce	</a:t>
            </a:r>
            <a:r>
              <a:rPr lang="el-GR" dirty="0">
                <a:latin typeface="Calibri" pitchFamily="34" charset="0"/>
              </a:rPr>
              <a:t>Π</a:t>
            </a:r>
            <a:r>
              <a:rPr lang="cs-CZ" dirty="0">
                <a:latin typeface="Calibri" pitchFamily="34" charset="0"/>
              </a:rPr>
              <a:t> - funkce</a:t>
            </a:r>
          </a:p>
        </p:txBody>
      </p:sp>
      <p:pic>
        <p:nvPicPr>
          <p:cNvPr id="12294" name="Obráze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2997200"/>
            <a:ext cx="82899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>
                <a:latin typeface="Calibri" pitchFamily="34" charset="0"/>
              </a:rPr>
              <a:t>Operace s fuzzy množinami</a:t>
            </a:r>
          </a:p>
        </p:txBody>
      </p:sp>
      <p:sp>
        <p:nvSpPr>
          <p:cNvPr id="10245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cs-CZ" b="1" dirty="0" smtClean="0">
                <a:latin typeface="Calibri" pitchFamily="34" charset="0"/>
              </a:rPr>
              <a:t>Klasické množiny – </a:t>
            </a:r>
            <a:r>
              <a:rPr lang="cs-CZ" b="1" i="1" dirty="0" err="1" smtClean="0">
                <a:latin typeface="Calibri" pitchFamily="34" charset="0"/>
              </a:rPr>
              <a:t>Booleova</a:t>
            </a:r>
            <a:r>
              <a:rPr lang="cs-CZ" b="1" i="1" dirty="0" smtClean="0">
                <a:latin typeface="Calibri" pitchFamily="34" charset="0"/>
              </a:rPr>
              <a:t> algebra</a:t>
            </a:r>
            <a:endParaRPr lang="cs-CZ" dirty="0" smtClean="0">
              <a:latin typeface="Calibri" pitchFamily="34" charset="0"/>
            </a:endParaRPr>
          </a:p>
          <a:p>
            <a:pPr eaLnBrk="1" hangingPunct="1">
              <a:defRPr/>
            </a:pPr>
            <a:r>
              <a:rPr lang="cs-CZ" dirty="0" smtClean="0">
                <a:latin typeface="Calibri" pitchFamily="34" charset="0"/>
              </a:rPr>
              <a:t>Tři základní funkce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cs-CZ" dirty="0" smtClean="0">
              <a:latin typeface="Calibri" pitchFamily="34" charset="0"/>
            </a:endParaRPr>
          </a:p>
          <a:p>
            <a:pPr marL="357188" indent="-171450" eaLnBrk="1" hangingPunct="1">
              <a:buFont typeface="Arial" charset="0"/>
              <a:buChar char="•"/>
              <a:defRPr/>
            </a:pPr>
            <a:r>
              <a:rPr lang="cs-CZ" dirty="0" smtClean="0">
                <a:latin typeface="Calibri" pitchFamily="34" charset="0"/>
              </a:rPr>
              <a:t>Průnik </a:t>
            </a:r>
            <a:r>
              <a:rPr lang="cs-CZ" i="1" dirty="0" smtClean="0">
                <a:latin typeface="Calibri" pitchFamily="34" charset="0"/>
              </a:rPr>
              <a:t>M </a:t>
            </a:r>
            <a:r>
              <a:rPr lang="cs-CZ" dirty="0" smtClean="0">
                <a:latin typeface="Calibri" pitchFamily="34" charset="0"/>
                <a:sym typeface="Symbol" pitchFamily="18" charset="2"/>
              </a:rPr>
              <a:t></a:t>
            </a:r>
            <a:r>
              <a:rPr lang="cs-CZ" i="1" dirty="0" smtClean="0">
                <a:latin typeface="Calibri" pitchFamily="34" charset="0"/>
              </a:rPr>
              <a:t> N</a:t>
            </a:r>
          </a:p>
          <a:p>
            <a:pPr marL="357188" indent="-171450" eaLnBrk="1" hangingPunct="1">
              <a:buFont typeface="Arial" charset="0"/>
              <a:buChar char="•"/>
              <a:defRPr/>
            </a:pPr>
            <a:endParaRPr lang="cs-CZ" i="1" dirty="0" smtClean="0">
              <a:latin typeface="Calibri" pitchFamily="34" charset="0"/>
            </a:endParaRPr>
          </a:p>
          <a:p>
            <a:pPr marL="357188" indent="-171450" eaLnBrk="1" hangingPunct="1">
              <a:defRPr/>
            </a:pPr>
            <a:endParaRPr lang="cs-CZ" sz="1800" i="1" dirty="0" smtClean="0">
              <a:latin typeface="Calibri" pitchFamily="34" charset="0"/>
            </a:endParaRPr>
          </a:p>
          <a:p>
            <a:pPr marL="357188" indent="-171450" eaLnBrk="1" hangingPunct="1">
              <a:buFont typeface="Arial" charset="0"/>
              <a:buChar char="•"/>
              <a:defRPr/>
            </a:pPr>
            <a:r>
              <a:rPr lang="cs-CZ" dirty="0" smtClean="0">
                <a:latin typeface="Calibri" pitchFamily="34" charset="0"/>
              </a:rPr>
              <a:t>Sjednocení </a:t>
            </a:r>
            <a:r>
              <a:rPr lang="cs-CZ" i="1" dirty="0" smtClean="0">
                <a:latin typeface="Calibri" pitchFamily="34" charset="0"/>
              </a:rPr>
              <a:t>M </a:t>
            </a:r>
            <a:r>
              <a:rPr lang="cs-CZ" dirty="0" smtClean="0">
                <a:latin typeface="Calibri" pitchFamily="34" charset="0"/>
                <a:sym typeface="Symbol" pitchFamily="18" charset="2"/>
              </a:rPr>
              <a:t></a:t>
            </a:r>
            <a:r>
              <a:rPr lang="cs-CZ" i="1" dirty="0" smtClean="0">
                <a:latin typeface="Calibri" pitchFamily="34" charset="0"/>
              </a:rPr>
              <a:t> N</a:t>
            </a:r>
          </a:p>
          <a:p>
            <a:pPr marL="357188" indent="-171450" eaLnBrk="1" hangingPunct="1">
              <a:defRPr/>
            </a:pPr>
            <a:endParaRPr lang="cs-CZ" i="1" dirty="0" smtClean="0">
              <a:latin typeface="Calibri" pitchFamily="34" charset="0"/>
            </a:endParaRPr>
          </a:p>
          <a:p>
            <a:pPr marL="357188" indent="-171450" eaLnBrk="1" hangingPunct="1">
              <a:buFont typeface="Arial" charset="0"/>
              <a:buChar char="•"/>
              <a:defRPr/>
            </a:pPr>
            <a:endParaRPr lang="cs-CZ" sz="1800" i="1" dirty="0" smtClean="0">
              <a:latin typeface="Calibri" pitchFamily="34" charset="0"/>
            </a:endParaRPr>
          </a:p>
          <a:p>
            <a:pPr marL="357188" indent="-171450" eaLnBrk="1" hangingPunct="1">
              <a:buFont typeface="Arial" charset="0"/>
              <a:buChar char="•"/>
              <a:defRPr/>
            </a:pPr>
            <a:r>
              <a:rPr lang="cs-CZ" dirty="0" smtClean="0">
                <a:latin typeface="Calibri" pitchFamily="34" charset="0"/>
              </a:rPr>
              <a:t>Negace -</a:t>
            </a:r>
            <a:r>
              <a:rPr lang="cs-CZ" i="1" dirty="0" smtClean="0">
                <a:latin typeface="Calibri" pitchFamily="34" charset="0"/>
              </a:rPr>
              <a:t>M</a:t>
            </a:r>
            <a:endParaRPr lang="cs-CZ" dirty="0" smtClean="0">
              <a:latin typeface="Calibri" pitchFamily="34" charset="0"/>
            </a:endParaRPr>
          </a:p>
        </p:txBody>
      </p:sp>
      <p:pic>
        <p:nvPicPr>
          <p:cNvPr id="13318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2420938"/>
            <a:ext cx="155892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Obrázek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55892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Obrázek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4437063"/>
            <a:ext cx="155892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>
                <a:latin typeface="Calibri" pitchFamily="34" charset="0"/>
              </a:rPr>
              <a:t>Operace s fuzzy množinami</a:t>
            </a:r>
          </a:p>
        </p:txBody>
      </p:sp>
      <p:sp>
        <p:nvSpPr>
          <p:cNvPr id="16389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>
                <a:latin typeface="Calibri" pitchFamily="34" charset="0"/>
              </a:rPr>
              <a:t>Průnik </a:t>
            </a:r>
            <a:r>
              <a:rPr lang="cs-CZ" b="1" i="1" dirty="0">
                <a:latin typeface="Calibri" pitchFamily="34" charset="0"/>
              </a:rPr>
              <a:t>M </a:t>
            </a:r>
            <a:r>
              <a:rPr lang="cs-CZ" b="1" dirty="0">
                <a:latin typeface="Calibri" pitchFamily="34" charset="0"/>
                <a:sym typeface="Symbol" pitchFamily="18" charset="2"/>
              </a:rPr>
              <a:t></a:t>
            </a:r>
            <a:r>
              <a:rPr lang="cs-CZ" b="1" i="1" dirty="0">
                <a:latin typeface="Calibri" pitchFamily="34" charset="0"/>
              </a:rPr>
              <a:t> N</a:t>
            </a:r>
          </a:p>
          <a:p>
            <a:pPr eaLnBrk="1" hangingPunct="1"/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M</a:t>
            </a:r>
            <a:r>
              <a:rPr lang="cs-CZ" i="1" baseline="-25000" dirty="0">
                <a:latin typeface="Calibri" pitchFamily="34" charset="0"/>
              </a:rPr>
              <a:t> </a:t>
            </a:r>
            <a:r>
              <a:rPr lang="cs-CZ" baseline="-25000" dirty="0">
                <a:latin typeface="Calibri" pitchFamily="34" charset="0"/>
                <a:sym typeface="Symbol" pitchFamily="18" charset="2"/>
              </a:rPr>
              <a:t></a:t>
            </a:r>
            <a:r>
              <a:rPr lang="cs-CZ" i="1" baseline="-25000" dirty="0">
                <a:latin typeface="Calibri" pitchFamily="34" charset="0"/>
              </a:rPr>
              <a:t> N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 = 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M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 </a:t>
            </a:r>
            <a:r>
              <a:rPr lang="cs-CZ" b="1" dirty="0">
                <a:latin typeface="Calibri" pitchFamily="34" charset="0"/>
              </a:rPr>
              <a:t>AND</a:t>
            </a:r>
            <a:r>
              <a:rPr lang="cs-CZ" dirty="0">
                <a:latin typeface="Calibri" pitchFamily="34" charset="0"/>
              </a:rPr>
              <a:t> 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N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</a:t>
            </a:r>
          </a:p>
          <a:p>
            <a:pPr eaLnBrk="1" hangingPunct="1"/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M</a:t>
            </a:r>
            <a:r>
              <a:rPr lang="cs-CZ" i="1" baseline="-25000" dirty="0">
                <a:latin typeface="Calibri" pitchFamily="34" charset="0"/>
              </a:rPr>
              <a:t> </a:t>
            </a:r>
            <a:r>
              <a:rPr lang="cs-CZ" baseline="-25000" dirty="0">
                <a:latin typeface="Calibri" pitchFamily="34" charset="0"/>
                <a:sym typeface="Symbol" pitchFamily="18" charset="2"/>
              </a:rPr>
              <a:t></a:t>
            </a:r>
            <a:r>
              <a:rPr lang="cs-CZ" i="1" baseline="-25000" dirty="0">
                <a:latin typeface="Calibri" pitchFamily="34" charset="0"/>
              </a:rPr>
              <a:t> N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 = </a:t>
            </a:r>
            <a:r>
              <a:rPr lang="cs-CZ" b="1" dirty="0">
                <a:latin typeface="Calibri" pitchFamily="34" charset="0"/>
              </a:rPr>
              <a:t>MIN[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M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), 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N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</a:t>
            </a:r>
            <a:r>
              <a:rPr lang="cs-CZ" b="1" dirty="0">
                <a:latin typeface="Calibri" pitchFamily="34" charset="0"/>
              </a:rPr>
              <a:t>]</a:t>
            </a:r>
          </a:p>
          <a:p>
            <a:pPr eaLnBrk="1" hangingPunct="1"/>
            <a:endParaRPr lang="cs-CZ" i="1" dirty="0">
              <a:latin typeface="Calibri" pitchFamily="34" charset="0"/>
            </a:endParaRPr>
          </a:p>
          <a:p>
            <a:pPr eaLnBrk="1" hangingPunct="1"/>
            <a:r>
              <a:rPr lang="cs-CZ" b="1" dirty="0">
                <a:latin typeface="Calibri" pitchFamily="34" charset="0"/>
              </a:rPr>
              <a:t>Sjednocení </a:t>
            </a:r>
            <a:r>
              <a:rPr lang="cs-CZ" b="1" i="1" dirty="0">
                <a:latin typeface="Calibri" pitchFamily="34" charset="0"/>
              </a:rPr>
              <a:t>M </a:t>
            </a:r>
            <a:r>
              <a:rPr lang="cs-CZ" b="1" dirty="0">
                <a:latin typeface="Calibri" pitchFamily="34" charset="0"/>
                <a:sym typeface="Symbol" pitchFamily="18" charset="2"/>
              </a:rPr>
              <a:t></a:t>
            </a:r>
            <a:r>
              <a:rPr lang="cs-CZ" b="1" i="1" dirty="0">
                <a:latin typeface="Calibri" pitchFamily="34" charset="0"/>
              </a:rPr>
              <a:t> N</a:t>
            </a:r>
            <a:endParaRPr lang="cs-CZ" i="1" dirty="0">
              <a:latin typeface="Calibri" pitchFamily="34" charset="0"/>
            </a:endParaRPr>
          </a:p>
          <a:p>
            <a:pPr eaLnBrk="1" hangingPunct="1"/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M</a:t>
            </a:r>
            <a:r>
              <a:rPr lang="cs-CZ" i="1" baseline="-25000" dirty="0">
                <a:latin typeface="Calibri" pitchFamily="34" charset="0"/>
              </a:rPr>
              <a:t> </a:t>
            </a:r>
            <a:r>
              <a:rPr lang="cs-CZ" baseline="-25000" dirty="0">
                <a:latin typeface="Calibri" pitchFamily="34" charset="0"/>
                <a:sym typeface="Symbol" pitchFamily="18" charset="2"/>
              </a:rPr>
              <a:t></a:t>
            </a:r>
            <a:r>
              <a:rPr lang="cs-CZ" i="1" baseline="-25000" dirty="0">
                <a:latin typeface="Calibri" pitchFamily="34" charset="0"/>
              </a:rPr>
              <a:t> N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 = 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M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 </a:t>
            </a:r>
            <a:r>
              <a:rPr lang="cs-CZ" b="1" dirty="0">
                <a:latin typeface="Calibri" pitchFamily="34" charset="0"/>
              </a:rPr>
              <a:t>OR 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N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</a:t>
            </a:r>
            <a:endParaRPr lang="cs-CZ" i="1" dirty="0">
              <a:latin typeface="Calibri" pitchFamily="34" charset="0"/>
            </a:endParaRPr>
          </a:p>
          <a:p>
            <a:pPr eaLnBrk="1" hangingPunct="1"/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M</a:t>
            </a:r>
            <a:r>
              <a:rPr lang="cs-CZ" i="1" baseline="-25000" dirty="0">
                <a:latin typeface="Calibri" pitchFamily="34" charset="0"/>
              </a:rPr>
              <a:t> </a:t>
            </a:r>
            <a:r>
              <a:rPr lang="cs-CZ" baseline="-25000" dirty="0">
                <a:latin typeface="Calibri" pitchFamily="34" charset="0"/>
                <a:sym typeface="Symbol" pitchFamily="18" charset="2"/>
              </a:rPr>
              <a:t></a:t>
            </a:r>
            <a:r>
              <a:rPr lang="cs-CZ" i="1" baseline="-25000" dirty="0">
                <a:latin typeface="Calibri" pitchFamily="34" charset="0"/>
              </a:rPr>
              <a:t> N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 = </a:t>
            </a:r>
            <a:r>
              <a:rPr lang="cs-CZ" b="1" dirty="0">
                <a:latin typeface="Calibri" pitchFamily="34" charset="0"/>
              </a:rPr>
              <a:t>MAX[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M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), 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N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</a:t>
            </a:r>
            <a:r>
              <a:rPr lang="cs-CZ" b="1" dirty="0">
                <a:latin typeface="Calibri" pitchFamily="34" charset="0"/>
              </a:rPr>
              <a:t>]</a:t>
            </a:r>
          </a:p>
          <a:p>
            <a:pPr eaLnBrk="1" hangingPunct="1"/>
            <a:endParaRPr lang="cs-CZ" i="1" dirty="0">
              <a:latin typeface="Calibri" pitchFamily="34" charset="0"/>
            </a:endParaRPr>
          </a:p>
          <a:p>
            <a:pPr eaLnBrk="1" hangingPunct="1"/>
            <a:r>
              <a:rPr lang="cs-CZ" b="1" dirty="0">
                <a:latin typeface="Calibri" pitchFamily="34" charset="0"/>
              </a:rPr>
              <a:t>Negace -</a:t>
            </a:r>
            <a:r>
              <a:rPr lang="cs-CZ" b="1" i="1" dirty="0">
                <a:latin typeface="Calibri" pitchFamily="34" charset="0"/>
              </a:rPr>
              <a:t>M</a:t>
            </a:r>
            <a:endParaRPr lang="cs-CZ" i="1" dirty="0">
              <a:latin typeface="Calibri" pitchFamily="34" charset="0"/>
            </a:endParaRPr>
          </a:p>
          <a:p>
            <a:pPr eaLnBrk="1" hangingPunct="1"/>
            <a:r>
              <a:rPr lang="cs-CZ" i="1" dirty="0">
                <a:latin typeface="Calibri" pitchFamily="34" charset="0"/>
              </a:rPr>
              <a:t>m</a:t>
            </a:r>
            <a:r>
              <a:rPr lang="cs-CZ" i="1" baseline="-25000" dirty="0">
                <a:latin typeface="Calibri" pitchFamily="34" charset="0"/>
              </a:rPr>
              <a:t>-M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 = </a:t>
            </a:r>
            <a:r>
              <a:rPr lang="cs-CZ" b="1" dirty="0">
                <a:latin typeface="Calibri" pitchFamily="34" charset="0"/>
              </a:rPr>
              <a:t>NOT</a:t>
            </a:r>
            <a:r>
              <a:rPr lang="cs-CZ" dirty="0">
                <a:latin typeface="Calibri" pitchFamily="34" charset="0"/>
              </a:rPr>
              <a:t> 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M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</a:t>
            </a:r>
            <a:endParaRPr lang="cs-CZ" i="1" dirty="0">
              <a:latin typeface="Calibri" pitchFamily="34" charset="0"/>
            </a:endParaRPr>
          </a:p>
          <a:p>
            <a:pPr eaLnBrk="1" hangingPunct="1"/>
            <a:r>
              <a:rPr lang="cs-CZ" i="1" dirty="0">
                <a:latin typeface="Calibri" pitchFamily="34" charset="0"/>
              </a:rPr>
              <a:t>m</a:t>
            </a:r>
            <a:r>
              <a:rPr lang="cs-CZ" i="1" baseline="-25000" dirty="0">
                <a:latin typeface="Calibri" pitchFamily="34" charset="0"/>
              </a:rPr>
              <a:t>-M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 = 1 -</a:t>
            </a:r>
            <a:r>
              <a:rPr lang="cs-CZ" b="1" dirty="0">
                <a:latin typeface="Calibri" pitchFamily="34" charset="0"/>
              </a:rPr>
              <a:t> 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M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</a:t>
            </a:r>
            <a:endParaRPr lang="cs-CZ" i="1" dirty="0">
              <a:latin typeface="Calibri" pitchFamily="34" charset="0"/>
            </a:endParaRPr>
          </a:p>
          <a:p>
            <a:pPr eaLnBrk="1" hangingPunct="1"/>
            <a:endParaRPr lang="cs-CZ" b="1" i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2" descr="lista-UEI-znak-01-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23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ovéPole 3"/>
          <p:cNvSpPr txBox="1">
            <a:spLocks noChangeArrowheads="1"/>
          </p:cNvSpPr>
          <p:nvPr/>
        </p:nvSpPr>
        <p:spPr bwMode="auto">
          <a:xfrm>
            <a:off x="3175" y="857250"/>
            <a:ext cx="9137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cs-CZ" sz="3200" b="1" dirty="0">
                <a:latin typeface="Calibri" pitchFamily="34" charset="0"/>
              </a:rPr>
              <a:t>Operace s fuzzy množinami</a:t>
            </a:r>
          </a:p>
        </p:txBody>
      </p:sp>
      <p:sp>
        <p:nvSpPr>
          <p:cNvPr id="17413" name="TextovéPole 1"/>
          <p:cNvSpPr txBox="1">
            <a:spLocks noChangeArrowheads="1"/>
          </p:cNvSpPr>
          <p:nvPr/>
        </p:nvSpPr>
        <p:spPr bwMode="auto">
          <a:xfrm>
            <a:off x="508000" y="1620838"/>
            <a:ext cx="8312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cs-CZ" b="1" dirty="0">
                <a:latin typeface="Calibri" pitchFamily="34" charset="0"/>
              </a:rPr>
              <a:t>Fuzzy průnik množin: 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M</a:t>
            </a:r>
            <a:r>
              <a:rPr lang="cs-CZ" i="1" baseline="-25000" dirty="0">
                <a:latin typeface="Calibri" pitchFamily="34" charset="0"/>
              </a:rPr>
              <a:t> </a:t>
            </a:r>
            <a:r>
              <a:rPr lang="cs-CZ" baseline="-25000" dirty="0">
                <a:latin typeface="Calibri" pitchFamily="34" charset="0"/>
                <a:sym typeface="Symbol" pitchFamily="18" charset="2"/>
              </a:rPr>
              <a:t></a:t>
            </a:r>
            <a:r>
              <a:rPr lang="cs-CZ" i="1" baseline="-25000" dirty="0">
                <a:latin typeface="Calibri" pitchFamily="34" charset="0"/>
              </a:rPr>
              <a:t> N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 = </a:t>
            </a:r>
            <a:r>
              <a:rPr lang="cs-CZ" b="1" dirty="0">
                <a:latin typeface="Calibri" pitchFamily="34" charset="0"/>
              </a:rPr>
              <a:t>MIN[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M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), </a:t>
            </a:r>
            <a:r>
              <a:rPr lang="cs-CZ" i="1" dirty="0" err="1">
                <a:latin typeface="Calibri" pitchFamily="34" charset="0"/>
              </a:rPr>
              <a:t>m</a:t>
            </a:r>
            <a:r>
              <a:rPr lang="cs-CZ" i="1" baseline="-25000" dirty="0" err="1">
                <a:latin typeface="Calibri" pitchFamily="34" charset="0"/>
              </a:rPr>
              <a:t>N</a:t>
            </a:r>
            <a:r>
              <a:rPr lang="cs-CZ" dirty="0">
                <a:latin typeface="Calibri" pitchFamily="34" charset="0"/>
              </a:rPr>
              <a:t>(</a:t>
            </a:r>
            <a:r>
              <a:rPr lang="cs-CZ" i="1" dirty="0">
                <a:latin typeface="Calibri" pitchFamily="34" charset="0"/>
              </a:rPr>
              <a:t>x</a:t>
            </a:r>
            <a:r>
              <a:rPr lang="cs-CZ" dirty="0">
                <a:latin typeface="Calibri" pitchFamily="34" charset="0"/>
              </a:rPr>
              <a:t>)</a:t>
            </a:r>
            <a:r>
              <a:rPr lang="cs-CZ" b="1" dirty="0">
                <a:latin typeface="Calibri" pitchFamily="34" charset="0"/>
              </a:rPr>
              <a:t>]</a:t>
            </a:r>
          </a:p>
        </p:txBody>
      </p:sp>
      <p:pic>
        <p:nvPicPr>
          <p:cNvPr id="17414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227263"/>
            <a:ext cx="6865938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9179</TotalTime>
  <Words>784</Words>
  <Application>Microsoft Office PowerPoint</Application>
  <PresentationFormat>Předvádění na obrazovce (4:3)</PresentationFormat>
  <Paragraphs>220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Symbol</vt:lpstr>
      <vt:lpstr>Times New Roman</vt:lpstr>
      <vt:lpstr>Default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Doma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Komárkovi</dc:creator>
  <cp:lastModifiedBy>Dolezel Petr</cp:lastModifiedBy>
  <cp:revision>916</cp:revision>
  <dcterms:created xsi:type="dcterms:W3CDTF">2002-09-03T16:55:02Z</dcterms:created>
  <dcterms:modified xsi:type="dcterms:W3CDTF">2018-12-18T20:30:57Z</dcterms:modified>
</cp:coreProperties>
</file>