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2" r:id="rId10"/>
    <p:sldId id="264" r:id="rId11"/>
    <p:sldId id="269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489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635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761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532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389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534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490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830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177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493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374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A8CC9-2DE6-4ED0-9FB0-00F6899748DD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359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jpe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10" Type="http://schemas.openxmlformats.org/officeDocument/2006/relationships/image" Target="../media/image4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5.jpe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2" descr="lista-UP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9" descr="lista-UPa-znak-01-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ovéPole 15"/>
          <p:cNvSpPr txBox="1">
            <a:spLocks noChangeArrowheads="1"/>
          </p:cNvSpPr>
          <p:nvPr/>
        </p:nvSpPr>
        <p:spPr bwMode="auto">
          <a:xfrm>
            <a:off x="1524000" y="1125539"/>
            <a:ext cx="9144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cs-CZ" altLang="cs-CZ" sz="40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Umělé neuronové sítě</a:t>
            </a:r>
          </a:p>
          <a:p>
            <a:pPr algn="ctr" eaLnBrk="1" hangingPunct="1"/>
            <a:r>
              <a:rPr lang="cs-CZ" altLang="cs-CZ" sz="4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Příklad</a:t>
            </a:r>
            <a:endParaRPr lang="cs-CZ" altLang="cs-CZ" sz="4000" b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cs-CZ" altLang="cs-CZ" sz="3800" b="1" i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Perceptron</a:t>
            </a:r>
            <a:endParaRPr lang="cs-CZ" altLang="cs-CZ" sz="3800" b="1" i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425" y="3299011"/>
            <a:ext cx="3143976" cy="237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285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25276" y="366849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 – třídění </a:t>
            </a:r>
            <a:r>
              <a:rPr lang="cs-CZ" altLang="cs-CZ" sz="3600" b="1" dirty="0" err="1" smtClean="0">
                <a:latin typeface="Calibri" panose="020F0502020204030204" pitchFamily="34" charset="0"/>
              </a:rPr>
              <a:t>chipsů</a:t>
            </a:r>
            <a:r>
              <a:rPr lang="cs-CZ" altLang="cs-CZ" sz="3600" b="1" dirty="0" smtClean="0">
                <a:latin typeface="Calibri" panose="020F0502020204030204" pitchFamily="34" charset="0"/>
              </a:rPr>
              <a:t> 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18" name="TextovéPole 3"/>
          <p:cNvSpPr txBox="1">
            <a:spLocks noChangeArrowheads="1"/>
          </p:cNvSpPr>
          <p:nvPr/>
        </p:nvSpPr>
        <p:spPr bwMode="auto">
          <a:xfrm>
            <a:off x="2610813" y="1013180"/>
            <a:ext cx="617742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cs-CZ" sz="3000" b="1" dirty="0" smtClean="0">
                <a:latin typeface="Calibri" panose="020F0502020204030204" pitchFamily="34" charset="0"/>
              </a:rPr>
              <a:t>V</a:t>
            </a:r>
            <a:r>
              <a:rPr lang="cs-CZ" altLang="cs-CZ" sz="3000" b="1" dirty="0" err="1" smtClean="0">
                <a:latin typeface="Calibri" panose="020F0502020204030204" pitchFamily="34" charset="0"/>
              </a:rPr>
              <a:t>ýsledek</a:t>
            </a:r>
            <a:r>
              <a:rPr lang="cs-CZ" altLang="cs-CZ" sz="3000" b="1" dirty="0" smtClean="0">
                <a:latin typeface="Calibri" panose="020F0502020204030204" pitchFamily="34" charset="0"/>
              </a:rPr>
              <a:t> po jedné epoše</a:t>
            </a:r>
            <a:endParaRPr lang="en-US" altLang="cs-CZ" sz="3000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59" y="1633912"/>
            <a:ext cx="7126262" cy="5348016"/>
          </a:xfrm>
          <a:prstGeom prst="rect">
            <a:avLst/>
          </a:prstGeom>
        </p:spPr>
      </p:pic>
      <p:sp>
        <p:nvSpPr>
          <p:cNvPr id="4" name="TextovéPole 3"/>
          <p:cNvSpPr txBox="1"/>
          <p:nvPr/>
        </p:nvSpPr>
        <p:spPr>
          <a:xfrm>
            <a:off x="8202705" y="2534653"/>
            <a:ext cx="2000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i="1" dirty="0" smtClean="0"/>
              <a:t>w</a:t>
            </a:r>
            <a:r>
              <a:rPr lang="cs-CZ" sz="2800" baseline="-25000" dirty="0" smtClean="0"/>
              <a:t>0 </a:t>
            </a:r>
            <a:r>
              <a:rPr lang="cs-CZ" sz="2800" dirty="0" smtClean="0"/>
              <a:t>= 1,0000</a:t>
            </a:r>
          </a:p>
          <a:p>
            <a:r>
              <a:rPr lang="cs-CZ" sz="2800" i="1" dirty="0" smtClean="0"/>
              <a:t>w</a:t>
            </a:r>
            <a:r>
              <a:rPr lang="cs-CZ" sz="2800" baseline="-25000" dirty="0" smtClean="0"/>
              <a:t>1 </a:t>
            </a:r>
            <a:r>
              <a:rPr lang="cs-CZ" sz="2800" dirty="0"/>
              <a:t>= </a:t>
            </a:r>
            <a:r>
              <a:rPr lang="cs-CZ" sz="2800" dirty="0" smtClean="0"/>
              <a:t>5,8500</a:t>
            </a:r>
          </a:p>
          <a:p>
            <a:r>
              <a:rPr lang="cs-CZ" sz="2800" i="1" dirty="0" smtClean="0"/>
              <a:t>w</a:t>
            </a:r>
            <a:r>
              <a:rPr lang="cs-CZ" sz="2800" baseline="-25000" dirty="0" smtClean="0"/>
              <a:t>2 </a:t>
            </a:r>
            <a:r>
              <a:rPr lang="cs-CZ" sz="2800" dirty="0"/>
              <a:t>= </a:t>
            </a:r>
            <a:r>
              <a:rPr lang="cs-CZ" sz="2800" dirty="0" smtClean="0"/>
              <a:t>4,3846</a:t>
            </a:r>
            <a:endParaRPr lang="cs-CZ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8758638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25276" y="366849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 – třídění </a:t>
            </a:r>
            <a:r>
              <a:rPr lang="cs-CZ" altLang="cs-CZ" sz="3600" b="1" dirty="0" err="1" smtClean="0">
                <a:latin typeface="Calibri" panose="020F0502020204030204" pitchFamily="34" charset="0"/>
              </a:rPr>
              <a:t>chipsů</a:t>
            </a:r>
            <a:r>
              <a:rPr lang="cs-CZ" altLang="cs-CZ" sz="3600" b="1" dirty="0" smtClean="0">
                <a:latin typeface="Calibri" panose="020F0502020204030204" pitchFamily="34" charset="0"/>
              </a:rPr>
              <a:t> 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18" name="TextovéPole 3"/>
          <p:cNvSpPr txBox="1">
            <a:spLocks noChangeArrowheads="1"/>
          </p:cNvSpPr>
          <p:nvPr/>
        </p:nvSpPr>
        <p:spPr bwMode="auto">
          <a:xfrm>
            <a:off x="2610813" y="1013180"/>
            <a:ext cx="617742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cs-CZ" sz="3000" b="1" dirty="0" smtClean="0">
                <a:latin typeface="Calibri" panose="020F0502020204030204" pitchFamily="34" charset="0"/>
              </a:rPr>
              <a:t>V</a:t>
            </a:r>
            <a:r>
              <a:rPr lang="cs-CZ" altLang="cs-CZ" sz="3000" b="1" dirty="0" err="1" smtClean="0">
                <a:latin typeface="Calibri" panose="020F0502020204030204" pitchFamily="34" charset="0"/>
              </a:rPr>
              <a:t>ýsledek</a:t>
            </a:r>
            <a:r>
              <a:rPr lang="cs-CZ" altLang="cs-CZ" sz="3000" b="1" dirty="0" smtClean="0">
                <a:latin typeface="Calibri" panose="020F0502020204030204" pitchFamily="34" charset="0"/>
              </a:rPr>
              <a:t> po pěti epochách</a:t>
            </a:r>
            <a:endParaRPr lang="en-US" altLang="cs-CZ" sz="3000" dirty="0">
              <a:latin typeface="Calibri" panose="020F050202020403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202705" y="2534653"/>
            <a:ext cx="22532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i="1" dirty="0" smtClean="0"/>
              <a:t>w</a:t>
            </a:r>
            <a:r>
              <a:rPr lang="cs-CZ" sz="2800" baseline="-25000" dirty="0" smtClean="0"/>
              <a:t>0 </a:t>
            </a:r>
            <a:r>
              <a:rPr lang="cs-CZ" sz="2800" dirty="0" smtClean="0"/>
              <a:t>= 5,0000</a:t>
            </a:r>
          </a:p>
          <a:p>
            <a:r>
              <a:rPr lang="cs-CZ" sz="2800" i="1" dirty="0" smtClean="0"/>
              <a:t>w</a:t>
            </a:r>
            <a:r>
              <a:rPr lang="cs-CZ" sz="2800" baseline="-25000" dirty="0" smtClean="0"/>
              <a:t>1 </a:t>
            </a:r>
            <a:r>
              <a:rPr lang="cs-CZ" sz="2800" dirty="0"/>
              <a:t>= </a:t>
            </a:r>
            <a:r>
              <a:rPr lang="cs-CZ" sz="2800" dirty="0" smtClean="0"/>
              <a:t>29,2500</a:t>
            </a:r>
          </a:p>
          <a:p>
            <a:r>
              <a:rPr lang="cs-CZ" sz="2800" i="1" dirty="0" smtClean="0"/>
              <a:t>w</a:t>
            </a:r>
            <a:r>
              <a:rPr lang="cs-CZ" sz="2800" baseline="-25000" dirty="0" smtClean="0"/>
              <a:t>2 </a:t>
            </a:r>
            <a:r>
              <a:rPr lang="cs-CZ" sz="2800" dirty="0"/>
              <a:t>= </a:t>
            </a:r>
            <a:r>
              <a:rPr lang="cs-CZ" sz="2800" dirty="0" smtClean="0"/>
              <a:t>21,9231</a:t>
            </a:r>
            <a:endParaRPr lang="cs-CZ" sz="2800" baseline="-25000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05" y="1633297"/>
            <a:ext cx="7128708" cy="534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169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25276" y="366849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 – třídění </a:t>
            </a:r>
            <a:r>
              <a:rPr lang="cs-CZ" altLang="cs-CZ" sz="3600" b="1" dirty="0" err="1" smtClean="0">
                <a:latin typeface="Calibri" panose="020F0502020204030204" pitchFamily="34" charset="0"/>
              </a:rPr>
              <a:t>chipsů</a:t>
            </a:r>
            <a:r>
              <a:rPr lang="cs-CZ" altLang="cs-CZ" sz="3600" b="1" dirty="0" smtClean="0">
                <a:latin typeface="Calibri" panose="020F0502020204030204" pitchFamily="34" charset="0"/>
              </a:rPr>
              <a:t> 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18" name="TextovéPole 3"/>
          <p:cNvSpPr txBox="1">
            <a:spLocks noChangeArrowheads="1"/>
          </p:cNvSpPr>
          <p:nvPr/>
        </p:nvSpPr>
        <p:spPr bwMode="auto">
          <a:xfrm>
            <a:off x="2610813" y="1013180"/>
            <a:ext cx="788490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000" b="1" dirty="0" smtClean="0">
                <a:latin typeface="Calibri" panose="020F0502020204030204" pitchFamily="34" charset="0"/>
              </a:rPr>
              <a:t>Trénování pomocí chybového učení </a:t>
            </a:r>
            <a:r>
              <a:rPr lang="cs-CZ" altLang="cs-CZ" sz="3000" b="1" dirty="0" err="1" smtClean="0">
                <a:latin typeface="Calibri" panose="020F0502020204030204" pitchFamily="34" charset="0"/>
              </a:rPr>
              <a:t>perceptronu</a:t>
            </a:r>
            <a:endParaRPr lang="en-US" altLang="cs-CZ" sz="30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Tabul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38385"/>
              </p:ext>
            </p:extLst>
          </p:nvPr>
        </p:nvGraphicFramePr>
        <p:xfrm>
          <a:off x="2610813" y="1486968"/>
          <a:ext cx="7880724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6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8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548">
                <a:tc grid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Chybové učení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>
                          <a:effectLst/>
                        </a:rPr>
                        <a:t> </a:t>
                      </a:r>
                      <a:endParaRPr lang="cs-CZ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cs-CZ" sz="2400" i="1" dirty="0" err="1">
                          <a:effectLst/>
                        </a:rPr>
                        <a:t>w</a:t>
                      </a:r>
                      <a:r>
                        <a:rPr lang="cs-CZ" sz="2400" i="1" baseline="-25000" dirty="0" err="1">
                          <a:effectLst/>
                        </a:rPr>
                        <a:t>i</a:t>
                      </a:r>
                      <a:r>
                        <a:rPr lang="cs-CZ" sz="2400" i="0" dirty="0">
                          <a:effectLst/>
                        </a:rPr>
                        <a:t> =</a:t>
                      </a:r>
                      <a:endParaRPr lang="cs-CZ" sz="24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2400" i="1" dirty="0" err="1">
                          <a:effectLst/>
                        </a:rPr>
                        <a:t>w</a:t>
                      </a:r>
                      <a:r>
                        <a:rPr lang="cs-CZ" sz="2400" i="1" baseline="-25000" dirty="0" err="1">
                          <a:effectLst/>
                        </a:rPr>
                        <a:t>i</a:t>
                      </a:r>
                      <a:endParaRPr lang="cs-CZ" sz="24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+ </a:t>
                      </a:r>
                      <a:r>
                        <a:rPr lang="cs-CZ" sz="2400" i="1" dirty="0" smtClean="0">
                          <a:effectLst/>
                        </a:rPr>
                        <a:t>α x </a:t>
                      </a:r>
                      <a:r>
                        <a:rPr lang="cs-CZ" sz="2400" i="0" dirty="0" smtClean="0">
                          <a:effectLst/>
                        </a:rPr>
                        <a:t>(</a:t>
                      </a:r>
                      <a:r>
                        <a:rPr lang="cs-CZ" sz="2400" i="1" dirty="0" smtClean="0">
                          <a:effectLst/>
                        </a:rPr>
                        <a:t>t - y</a:t>
                      </a:r>
                      <a:r>
                        <a:rPr lang="cs-CZ" sz="2400" i="0" dirty="0" smtClean="0">
                          <a:effectLst/>
                        </a:rPr>
                        <a:t>)</a:t>
                      </a:r>
                      <a:endParaRPr lang="cs-CZ" sz="24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= …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80">
                <a:tc rowSpan="3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První vzor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cs-CZ" sz="2400" i="1" dirty="0">
                          <a:effectLst/>
                        </a:rPr>
                        <a:t>w</a:t>
                      </a:r>
                      <a:r>
                        <a:rPr lang="cs-CZ" sz="2400" i="0" baseline="-25000" dirty="0">
                          <a:effectLst/>
                        </a:rPr>
                        <a:t>0</a:t>
                      </a:r>
                      <a:r>
                        <a:rPr lang="cs-CZ" sz="2400" i="0" dirty="0">
                          <a:effectLst/>
                        </a:rPr>
                        <a:t> =</a:t>
                      </a:r>
                      <a:endParaRPr lang="cs-CZ" sz="24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0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+ </a:t>
                      </a:r>
                      <a:r>
                        <a:rPr lang="cs-CZ" sz="2400" dirty="0" smtClean="0">
                          <a:effectLst/>
                        </a:rPr>
                        <a:t>0,1(-1 - 1)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= </a:t>
                      </a:r>
                      <a:r>
                        <a:rPr lang="cs-CZ" sz="2400" dirty="0" smtClean="0">
                          <a:effectLst/>
                        </a:rPr>
                        <a:t>-0,2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8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cs-CZ" sz="2400" i="1" dirty="0">
                          <a:effectLst/>
                        </a:rPr>
                        <a:t>w</a:t>
                      </a:r>
                      <a:r>
                        <a:rPr lang="cs-CZ" sz="2400" i="0" baseline="-25000" dirty="0">
                          <a:effectLst/>
                        </a:rPr>
                        <a:t>1</a:t>
                      </a:r>
                      <a:r>
                        <a:rPr lang="cs-CZ" sz="2400" i="0" dirty="0">
                          <a:effectLst/>
                        </a:rPr>
                        <a:t> =</a:t>
                      </a:r>
                      <a:endParaRPr lang="cs-CZ" sz="24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0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+ </a:t>
                      </a:r>
                      <a:r>
                        <a:rPr lang="cs-CZ" sz="2400" dirty="0" smtClean="0">
                          <a:effectLst/>
                        </a:rPr>
                        <a:t>0,1 (-0,8) (-1 - 1)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 smtClean="0">
                          <a:effectLst/>
                        </a:rPr>
                        <a:t>= </a:t>
                      </a:r>
                      <a:r>
                        <a:rPr lang="en-US" sz="2400" dirty="0" smtClean="0">
                          <a:effectLst/>
                        </a:rPr>
                        <a:t>0,</a:t>
                      </a:r>
                      <a:r>
                        <a:rPr lang="cs-CZ" sz="2400" dirty="0" smtClean="0">
                          <a:effectLst/>
                        </a:rPr>
                        <a:t>16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48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cs-CZ" sz="2400" i="1" dirty="0">
                          <a:effectLst/>
                        </a:rPr>
                        <a:t>w</a:t>
                      </a:r>
                      <a:r>
                        <a:rPr lang="cs-CZ" sz="2400" i="0" baseline="-25000" dirty="0">
                          <a:effectLst/>
                        </a:rPr>
                        <a:t>2</a:t>
                      </a:r>
                      <a:r>
                        <a:rPr lang="cs-CZ" sz="2400" i="0" dirty="0">
                          <a:effectLst/>
                        </a:rPr>
                        <a:t> =</a:t>
                      </a:r>
                      <a:endParaRPr lang="cs-CZ" sz="24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0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+ </a:t>
                      </a:r>
                      <a:r>
                        <a:rPr lang="cs-CZ" sz="2400" dirty="0" smtClean="0">
                          <a:effectLst/>
                        </a:rPr>
                        <a:t>0,1 (</a:t>
                      </a:r>
                      <a:r>
                        <a:rPr lang="en-US" sz="2400" dirty="0" smtClean="0"/>
                        <a:t>0,5692</a:t>
                      </a:r>
                      <a:r>
                        <a:rPr lang="cs-CZ" sz="2400" dirty="0" smtClean="0">
                          <a:effectLst/>
                        </a:rPr>
                        <a:t>) (-1 - 1)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= </a:t>
                      </a:r>
                      <a:r>
                        <a:rPr lang="en-US" sz="2400" dirty="0" smtClean="0">
                          <a:effectLst/>
                        </a:rPr>
                        <a:t>-0,</a:t>
                      </a:r>
                      <a:r>
                        <a:rPr lang="cs-CZ" sz="2400" dirty="0" smtClean="0">
                          <a:effectLst/>
                        </a:rPr>
                        <a:t>1138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480">
                <a:tc rowSpan="3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Druhý vzor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cs-CZ" sz="2400" i="1" dirty="0">
                          <a:effectLst/>
                        </a:rPr>
                        <a:t>w</a:t>
                      </a:r>
                      <a:r>
                        <a:rPr lang="cs-CZ" sz="2400" i="0" baseline="-25000" dirty="0">
                          <a:effectLst/>
                        </a:rPr>
                        <a:t>0</a:t>
                      </a:r>
                      <a:r>
                        <a:rPr lang="cs-CZ" sz="2400" i="0" dirty="0">
                          <a:effectLst/>
                        </a:rPr>
                        <a:t> =</a:t>
                      </a:r>
                      <a:endParaRPr lang="cs-CZ" sz="24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2400" dirty="0" smtClean="0">
                          <a:effectLst/>
                        </a:rPr>
                        <a:t>-0,2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+ </a:t>
                      </a:r>
                      <a:r>
                        <a:rPr lang="cs-CZ" sz="2400" dirty="0" smtClean="0">
                          <a:effectLst/>
                        </a:rPr>
                        <a:t>…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= </a:t>
                      </a:r>
                      <a:r>
                        <a:rPr lang="cs-CZ" sz="2400" dirty="0" smtClean="0">
                          <a:effectLst/>
                        </a:rPr>
                        <a:t>…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48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cs-CZ" sz="2400" i="1" dirty="0">
                          <a:effectLst/>
                        </a:rPr>
                        <a:t>w</a:t>
                      </a:r>
                      <a:r>
                        <a:rPr lang="cs-CZ" sz="2400" i="0" baseline="-25000" dirty="0">
                          <a:effectLst/>
                        </a:rPr>
                        <a:t>1</a:t>
                      </a:r>
                      <a:r>
                        <a:rPr lang="cs-CZ" sz="2400" i="0" dirty="0">
                          <a:effectLst/>
                        </a:rPr>
                        <a:t> =</a:t>
                      </a:r>
                      <a:endParaRPr lang="cs-CZ" sz="24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0,</a:t>
                      </a:r>
                      <a:r>
                        <a:rPr lang="cs-CZ" sz="2400" dirty="0" smtClean="0">
                          <a:effectLst/>
                        </a:rPr>
                        <a:t>16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+ </a:t>
                      </a:r>
                      <a:r>
                        <a:rPr lang="cs-CZ" sz="2400" dirty="0" smtClean="0">
                          <a:effectLst/>
                        </a:rPr>
                        <a:t>…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= </a:t>
                      </a:r>
                      <a:r>
                        <a:rPr lang="cs-CZ" sz="2400" dirty="0" smtClean="0">
                          <a:effectLst/>
                        </a:rPr>
                        <a:t>…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3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cs-CZ" sz="2400" i="1" dirty="0">
                          <a:effectLst/>
                        </a:rPr>
                        <a:t>w</a:t>
                      </a:r>
                      <a:r>
                        <a:rPr lang="cs-CZ" sz="2400" i="0" baseline="-25000" dirty="0">
                          <a:effectLst/>
                        </a:rPr>
                        <a:t>2</a:t>
                      </a:r>
                      <a:r>
                        <a:rPr lang="cs-CZ" sz="2400" i="0" dirty="0">
                          <a:effectLst/>
                        </a:rPr>
                        <a:t> =</a:t>
                      </a:r>
                      <a:endParaRPr lang="cs-CZ" sz="24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-0,</a:t>
                      </a:r>
                      <a:r>
                        <a:rPr lang="cs-CZ" sz="2400" dirty="0" smtClean="0">
                          <a:effectLst/>
                        </a:rPr>
                        <a:t>1138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+ </a:t>
                      </a:r>
                      <a:r>
                        <a:rPr lang="cs-CZ" sz="2400" dirty="0" smtClean="0">
                          <a:effectLst/>
                        </a:rPr>
                        <a:t>…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= </a:t>
                      </a:r>
                      <a:r>
                        <a:rPr lang="cs-CZ" sz="2400" dirty="0" smtClean="0">
                          <a:effectLst/>
                        </a:rPr>
                        <a:t>…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 rot="5400000">
            <a:off x="6017206" y="4374777"/>
            <a:ext cx="625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0" dirty="0" smtClean="0"/>
              <a:t>…</a:t>
            </a:r>
            <a:endParaRPr lang="cs-CZ" sz="8000" dirty="0"/>
          </a:p>
        </p:txBody>
      </p:sp>
    </p:spTree>
    <p:extLst>
      <p:ext uri="{BB962C8B-B14F-4D97-AF65-F5344CB8AC3E}">
        <p14:creationId xmlns:p14="http://schemas.microsoft.com/office/powerpoint/2010/main" val="30170848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25276" y="366849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 – třídění </a:t>
            </a:r>
            <a:r>
              <a:rPr lang="cs-CZ" altLang="cs-CZ" sz="3600" b="1" dirty="0" err="1" smtClean="0">
                <a:latin typeface="Calibri" panose="020F0502020204030204" pitchFamily="34" charset="0"/>
              </a:rPr>
              <a:t>chipsů</a:t>
            </a:r>
            <a:r>
              <a:rPr lang="cs-CZ" altLang="cs-CZ" sz="3600" b="1" dirty="0" smtClean="0">
                <a:latin typeface="Calibri" panose="020F0502020204030204" pitchFamily="34" charset="0"/>
              </a:rPr>
              <a:t> 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18" name="TextovéPole 3"/>
          <p:cNvSpPr txBox="1">
            <a:spLocks noChangeArrowheads="1"/>
          </p:cNvSpPr>
          <p:nvPr/>
        </p:nvSpPr>
        <p:spPr bwMode="auto">
          <a:xfrm>
            <a:off x="2610813" y="1013180"/>
            <a:ext cx="617742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cs-CZ" sz="3000" b="1" dirty="0" smtClean="0">
                <a:latin typeface="Calibri" panose="020F0502020204030204" pitchFamily="34" charset="0"/>
              </a:rPr>
              <a:t>V</a:t>
            </a:r>
            <a:r>
              <a:rPr lang="cs-CZ" altLang="cs-CZ" sz="3000" b="1" dirty="0" err="1" smtClean="0">
                <a:latin typeface="Calibri" panose="020F0502020204030204" pitchFamily="34" charset="0"/>
              </a:rPr>
              <a:t>ýsledek</a:t>
            </a:r>
            <a:r>
              <a:rPr lang="cs-CZ" altLang="cs-CZ" sz="3000" b="1" dirty="0" smtClean="0">
                <a:latin typeface="Calibri" panose="020F0502020204030204" pitchFamily="34" charset="0"/>
              </a:rPr>
              <a:t> po jedné epoše</a:t>
            </a:r>
            <a:endParaRPr lang="en-US" altLang="cs-CZ" sz="3000" dirty="0">
              <a:latin typeface="Calibri" panose="020F050202020403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202705" y="2534653"/>
            <a:ext cx="2000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i="1" dirty="0" smtClean="0"/>
              <a:t>w</a:t>
            </a:r>
            <a:r>
              <a:rPr lang="cs-CZ" sz="2800" baseline="-25000" dirty="0" smtClean="0"/>
              <a:t>0 </a:t>
            </a:r>
            <a:r>
              <a:rPr lang="cs-CZ" sz="2800" dirty="0" smtClean="0"/>
              <a:t>= 0,0000</a:t>
            </a:r>
          </a:p>
          <a:p>
            <a:r>
              <a:rPr lang="cs-CZ" sz="2800" i="1" dirty="0" smtClean="0"/>
              <a:t>w</a:t>
            </a:r>
            <a:r>
              <a:rPr lang="cs-CZ" sz="2800" baseline="-25000" dirty="0" smtClean="0"/>
              <a:t>1 </a:t>
            </a:r>
            <a:r>
              <a:rPr lang="cs-CZ" sz="2800" dirty="0"/>
              <a:t>= </a:t>
            </a:r>
            <a:r>
              <a:rPr lang="cs-CZ" sz="2800" dirty="0" smtClean="0"/>
              <a:t>0,3100</a:t>
            </a:r>
          </a:p>
          <a:p>
            <a:r>
              <a:rPr lang="cs-CZ" sz="2800" i="1" dirty="0" smtClean="0"/>
              <a:t>w</a:t>
            </a:r>
            <a:r>
              <a:rPr lang="cs-CZ" sz="2800" baseline="-25000" dirty="0" smtClean="0"/>
              <a:t>2 </a:t>
            </a:r>
            <a:r>
              <a:rPr lang="cs-CZ" sz="2800" dirty="0"/>
              <a:t>= </a:t>
            </a:r>
            <a:r>
              <a:rPr lang="cs-CZ" sz="2800" dirty="0" smtClean="0"/>
              <a:t>0,1477</a:t>
            </a:r>
            <a:endParaRPr lang="cs-CZ" sz="2800" baseline="-25000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29" y="1567178"/>
            <a:ext cx="7128708" cy="534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414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25276" y="366849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 – třídění </a:t>
            </a:r>
            <a:r>
              <a:rPr lang="cs-CZ" altLang="cs-CZ" sz="3600" b="1" dirty="0" err="1" smtClean="0">
                <a:latin typeface="Calibri" panose="020F0502020204030204" pitchFamily="34" charset="0"/>
              </a:rPr>
              <a:t>chipsů</a:t>
            </a:r>
            <a:r>
              <a:rPr lang="cs-CZ" altLang="cs-CZ" sz="3600" b="1" dirty="0" smtClean="0">
                <a:latin typeface="Calibri" panose="020F0502020204030204" pitchFamily="34" charset="0"/>
              </a:rPr>
              <a:t> 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18" name="TextovéPole 3"/>
          <p:cNvSpPr txBox="1">
            <a:spLocks noChangeArrowheads="1"/>
          </p:cNvSpPr>
          <p:nvPr/>
        </p:nvSpPr>
        <p:spPr bwMode="auto">
          <a:xfrm>
            <a:off x="2610813" y="1013180"/>
            <a:ext cx="617742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cs-CZ" sz="3000" b="1" dirty="0" smtClean="0">
                <a:latin typeface="Calibri" panose="020F0502020204030204" pitchFamily="34" charset="0"/>
              </a:rPr>
              <a:t>V</a:t>
            </a:r>
            <a:r>
              <a:rPr lang="cs-CZ" altLang="cs-CZ" sz="3000" b="1" dirty="0" err="1" smtClean="0">
                <a:latin typeface="Calibri" panose="020F0502020204030204" pitchFamily="34" charset="0"/>
              </a:rPr>
              <a:t>ýsledek</a:t>
            </a:r>
            <a:r>
              <a:rPr lang="cs-CZ" altLang="cs-CZ" sz="3000" b="1" dirty="0" smtClean="0">
                <a:latin typeface="Calibri" panose="020F0502020204030204" pitchFamily="34" charset="0"/>
              </a:rPr>
              <a:t> po pěti epochách</a:t>
            </a:r>
            <a:endParaRPr lang="en-US" altLang="cs-CZ" sz="3000" dirty="0">
              <a:latin typeface="Calibri" panose="020F050202020403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202705" y="2534653"/>
            <a:ext cx="2000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i="1" dirty="0" smtClean="0"/>
              <a:t>w</a:t>
            </a:r>
            <a:r>
              <a:rPr lang="cs-CZ" sz="2800" baseline="-25000" dirty="0" smtClean="0"/>
              <a:t>0 </a:t>
            </a:r>
            <a:r>
              <a:rPr lang="cs-CZ" sz="2800" dirty="0" smtClean="0"/>
              <a:t>= 0,2000</a:t>
            </a:r>
          </a:p>
          <a:p>
            <a:r>
              <a:rPr lang="cs-CZ" sz="2800" i="1" dirty="0" smtClean="0"/>
              <a:t>w</a:t>
            </a:r>
            <a:r>
              <a:rPr lang="cs-CZ" sz="2800" baseline="-25000" dirty="0" smtClean="0"/>
              <a:t>1 </a:t>
            </a:r>
            <a:r>
              <a:rPr lang="cs-CZ" sz="2800" dirty="0"/>
              <a:t>= </a:t>
            </a:r>
            <a:r>
              <a:rPr lang="cs-CZ" sz="2800" dirty="0" smtClean="0"/>
              <a:t>0,5200</a:t>
            </a:r>
          </a:p>
          <a:p>
            <a:r>
              <a:rPr lang="cs-CZ" sz="2800" i="1" dirty="0" smtClean="0"/>
              <a:t>w</a:t>
            </a:r>
            <a:r>
              <a:rPr lang="cs-CZ" sz="2800" baseline="-25000" dirty="0" smtClean="0"/>
              <a:t>2 </a:t>
            </a:r>
            <a:r>
              <a:rPr lang="cs-CZ" sz="2800" dirty="0"/>
              <a:t>= </a:t>
            </a:r>
            <a:r>
              <a:rPr lang="cs-CZ" sz="2800" dirty="0" smtClean="0"/>
              <a:t>0,0215</a:t>
            </a:r>
            <a:endParaRPr lang="cs-CZ" sz="2800" baseline="-25000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29" y="1517313"/>
            <a:ext cx="7128708" cy="534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778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25276" y="366849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Průběh učení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166" y="1258399"/>
            <a:ext cx="3543300" cy="847725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817" y="2351343"/>
            <a:ext cx="6508506" cy="407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78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Formální neuron (</a:t>
            </a:r>
            <a:r>
              <a:rPr lang="cs-CZ" altLang="cs-CZ" sz="3600" b="1" dirty="0" err="1" smtClean="0">
                <a:latin typeface="Calibri" panose="020F0502020204030204" pitchFamily="34" charset="0"/>
              </a:rPr>
              <a:t>perceptron</a:t>
            </a:r>
            <a:r>
              <a:rPr lang="cs-CZ" altLang="cs-CZ" sz="3600" b="1" dirty="0" smtClean="0">
                <a:latin typeface="Calibri" panose="020F0502020204030204" pitchFamily="34" charset="0"/>
              </a:rPr>
              <a:t>)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9" name="Obrázek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292" y="1657568"/>
            <a:ext cx="5731213" cy="25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620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25276" y="70373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Agregační funkce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690032"/>
              </p:ext>
            </p:extLst>
          </p:nvPr>
        </p:nvGraphicFramePr>
        <p:xfrm>
          <a:off x="3958529" y="1496126"/>
          <a:ext cx="2310921" cy="86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Rovnice" r:id="rId4" imgW="1193800" imgH="431800" progId="Equation.3">
                  <p:embed/>
                </p:oleObj>
              </mc:Choice>
              <mc:Fallback>
                <p:oleObj name="Rovnice" r:id="rId4" imgW="11938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8529" y="1496126"/>
                        <a:ext cx="2310921" cy="8620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ovéPole 3"/>
          <p:cNvSpPr txBox="1">
            <a:spLocks noChangeArrowheads="1"/>
          </p:cNvSpPr>
          <p:nvPr/>
        </p:nvSpPr>
        <p:spPr bwMode="auto">
          <a:xfrm>
            <a:off x="2025276" y="2441865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Aktivační funkce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570734"/>
              </p:ext>
            </p:extLst>
          </p:nvPr>
        </p:nvGraphicFramePr>
        <p:xfrm>
          <a:off x="3993232" y="3297416"/>
          <a:ext cx="1972236" cy="8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6" imgW="1054100" imgH="457200" progId="Equation.DSMT4">
                  <p:embed/>
                </p:oleObj>
              </mc:Choice>
              <mc:Fallback>
                <p:oleObj r:id="rId6" imgW="10541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3232" y="3297416"/>
                        <a:ext cx="1972236" cy="860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638882"/>
              </p:ext>
            </p:extLst>
          </p:nvPr>
        </p:nvGraphicFramePr>
        <p:xfrm>
          <a:off x="2913529" y="3548149"/>
          <a:ext cx="680130" cy="412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Rovnice" r:id="rId8" imgW="253780" imgH="164957" progId="Equation.3">
                  <p:embed/>
                </p:oleObj>
              </mc:Choice>
              <mc:Fallback>
                <p:oleObj name="Rovnice" r:id="rId8" imgW="253780" imgH="16495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529" y="3548149"/>
                        <a:ext cx="680130" cy="4129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evá složená závorka 10"/>
          <p:cNvSpPr/>
          <p:nvPr/>
        </p:nvSpPr>
        <p:spPr>
          <a:xfrm>
            <a:off x="3706793" y="3297416"/>
            <a:ext cx="229433" cy="790490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5" name="Picture 14" descr="lista-UEI-znak-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702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25276" y="70373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err="1" smtClean="0">
                <a:latin typeface="Calibri" panose="020F0502020204030204" pitchFamily="34" charset="0"/>
              </a:rPr>
              <a:t>Hebbův</a:t>
            </a:r>
            <a:r>
              <a:rPr lang="cs-CZ" altLang="cs-CZ" sz="3600" b="1" dirty="0" smtClean="0">
                <a:latin typeface="Calibri" panose="020F0502020204030204" pitchFamily="34" charset="0"/>
              </a:rPr>
              <a:t> zákon učení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15" name="Picture 14" descr="lista-UEI-znak-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50205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842019"/>
              </p:ext>
            </p:extLst>
          </p:nvPr>
        </p:nvGraphicFramePr>
        <p:xfrm>
          <a:off x="4180833" y="4333859"/>
          <a:ext cx="2457156" cy="69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5" imgW="850900" imgH="228600" progId="Equation.DSMT4">
                  <p:embed/>
                </p:oleObj>
              </mc:Choice>
              <mc:Fallback>
                <p:oleObj r:id="rId5" imgW="8509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0833" y="4333859"/>
                        <a:ext cx="2457156" cy="690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1" y="29841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cs-CZ" altLang="cs-C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625840" y="1350062"/>
            <a:ext cx="7433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altLang="cs-CZ" sz="2400" dirty="0">
                <a:latin typeface="Arial" panose="020B0604020202020204" pitchFamily="34" charset="0"/>
                <a:ea typeface="Times New Roman" panose="02020603050405020304" pitchFamily="18" charset="0"/>
              </a:rPr>
              <a:t>Vzhledem k </a:t>
            </a:r>
            <a:r>
              <a:rPr lang="cs-CZ" altLang="cs-CZ" sz="2400" dirty="0" err="1">
                <a:latin typeface="Arial" panose="020B0604020202020204" pitchFamily="34" charset="0"/>
                <a:ea typeface="Times New Roman" panose="02020603050405020304" pitchFamily="18" charset="0"/>
              </a:rPr>
              <a:t>perceptronu</a:t>
            </a:r>
            <a:r>
              <a:rPr lang="cs-CZ" altLang="cs-CZ" sz="2400" dirty="0">
                <a:latin typeface="Arial" panose="020B0604020202020204" pitchFamily="34" charset="0"/>
                <a:ea typeface="Times New Roman" panose="02020603050405020304" pitchFamily="18" charset="0"/>
              </a:rPr>
              <a:t> lze </a:t>
            </a:r>
            <a:r>
              <a:rPr lang="cs-CZ" altLang="cs-CZ" sz="2400" dirty="0" err="1">
                <a:latin typeface="Arial" panose="020B0604020202020204" pitchFamily="34" charset="0"/>
                <a:ea typeface="Times New Roman" panose="02020603050405020304" pitchFamily="18" charset="0"/>
              </a:rPr>
              <a:t>Hebbův</a:t>
            </a:r>
            <a:r>
              <a:rPr lang="cs-CZ" altLang="cs-CZ" sz="2400" dirty="0">
                <a:latin typeface="Arial" panose="020B0604020202020204" pitchFamily="34" charset="0"/>
                <a:ea typeface="Times New Roman" panose="02020603050405020304" pitchFamily="18" charset="0"/>
              </a:rPr>
              <a:t> zákon učení interpretovat takto: pokud je hodnota vstupu do neuronu synchronní s očekávaným výstupem, pak se váha spojení mezi příslušným vstupem a neuronem posiluje, pokud je asynchronní (hodnoty nejsou shodné), váha se oslabuje. Matematicky toto lze v případě bipolárních vstupů a aktivační funkce </a:t>
            </a:r>
            <a:r>
              <a:rPr lang="cs-CZ" altLang="cs-CZ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uvedené výše zapsat </a:t>
            </a:r>
            <a:r>
              <a:rPr lang="cs-CZ" altLang="cs-CZ" sz="2400" dirty="0">
                <a:latin typeface="Arial" panose="020B0604020202020204" pitchFamily="34" charset="0"/>
                <a:ea typeface="Times New Roman" panose="02020603050405020304" pitchFamily="18" charset="0"/>
              </a:rPr>
              <a:t>vztahem</a:t>
            </a:r>
            <a:r>
              <a:rPr lang="cs-CZ" altLang="cs-CZ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lang="cs-CZ" altLang="cs-CZ" sz="24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2625840" y="5080873"/>
            <a:ext cx="6644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kde </a:t>
            </a:r>
            <a:r>
              <a:rPr lang="cs-CZ" sz="24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cs-CZ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je očekávaný výstup z </a:t>
            </a:r>
            <a:r>
              <a:rPr lang="cs-CZ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neuronu, </a:t>
            </a:r>
            <a:r>
              <a:rPr lang="cs-CZ" sz="2400" i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cs-CZ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je vstup a </a:t>
            </a:r>
            <a:r>
              <a:rPr lang="cs-CZ" sz="2400" i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lang="cs-CZ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cs-CZ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je váha příslušného vstupu.</a:t>
            </a:r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766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25276" y="70373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Chybové učení </a:t>
            </a:r>
            <a:r>
              <a:rPr lang="cs-CZ" altLang="cs-CZ" sz="3600" b="1" dirty="0" err="1" smtClean="0">
                <a:latin typeface="Calibri" panose="020F0502020204030204" pitchFamily="34" charset="0"/>
              </a:rPr>
              <a:t>perceptronu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15" name="Picture 14" descr="lista-UEI-znak-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50205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1" y="29841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cs-CZ" altLang="cs-C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2025275" y="1350062"/>
            <a:ext cx="89956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8525" lvl="0" indent="-898525"/>
            <a:r>
              <a:rPr lang="cs-CZ" altLang="cs-CZ" sz="2400" dirty="0">
                <a:latin typeface="Arial" panose="020B0604020202020204" pitchFamily="34" charset="0"/>
                <a:ea typeface="Times New Roman" panose="02020603050405020304" pitchFamily="18" charset="0"/>
              </a:rPr>
              <a:t>1.	Inicializuj váhy neuronu malými </a:t>
            </a:r>
            <a:r>
              <a:rPr lang="cs-CZ" altLang="cs-CZ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náhodnými čísly</a:t>
            </a:r>
            <a:r>
              <a:rPr lang="cs-CZ" altLang="cs-CZ" sz="2400" dirty="0">
                <a:latin typeface="Arial" panose="020B0604020202020204" pitchFamily="34" charset="0"/>
                <a:ea typeface="Times New Roman" panose="02020603050405020304" pitchFamily="18" charset="0"/>
              </a:rPr>
              <a:t>, definuj rychlostní konstantu </a:t>
            </a:r>
            <a:r>
              <a:rPr lang="el-GR" altLang="cs-CZ" sz="2400" i="1" dirty="0">
                <a:latin typeface="Arial" panose="020B0604020202020204" pitchFamily="34" charset="0"/>
                <a:ea typeface="Times New Roman" panose="02020603050405020304" pitchFamily="18" charset="0"/>
              </a:rPr>
              <a:t>α</a:t>
            </a:r>
            <a:r>
              <a:rPr lang="el-GR" altLang="cs-CZ" sz="2400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lvl="0"/>
            <a:r>
              <a:rPr lang="el-GR" altLang="cs-CZ" sz="2400" dirty="0">
                <a:latin typeface="Arial" panose="020B0604020202020204" pitchFamily="34" charset="0"/>
                <a:ea typeface="Times New Roman" panose="02020603050405020304" pitchFamily="18" charset="0"/>
              </a:rPr>
              <a:t>2.	</a:t>
            </a:r>
            <a:r>
              <a:rPr lang="cs-CZ" altLang="cs-CZ" sz="2400" dirty="0">
                <a:latin typeface="Arial" panose="020B0604020202020204" pitchFamily="34" charset="0"/>
                <a:ea typeface="Times New Roman" panose="02020603050405020304" pitchFamily="18" charset="0"/>
              </a:rPr>
              <a:t>Dokud není splněno kritérium pro zastavení</a:t>
            </a:r>
          </a:p>
          <a:p>
            <a:pPr lvl="0"/>
            <a:r>
              <a:rPr lang="cs-CZ" altLang="cs-CZ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	2.1</a:t>
            </a:r>
            <a:r>
              <a:rPr lang="cs-CZ" altLang="cs-CZ" sz="2400" dirty="0">
                <a:latin typeface="Arial" panose="020B0604020202020204" pitchFamily="34" charset="0"/>
                <a:ea typeface="Times New Roman" panose="02020603050405020304" pitchFamily="18" charset="0"/>
              </a:rPr>
              <a:t>	Pro každý </a:t>
            </a:r>
            <a:r>
              <a:rPr lang="cs-CZ" altLang="cs-CZ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vstup </a:t>
            </a:r>
            <a:r>
              <a:rPr lang="cs-CZ" altLang="cs-CZ" sz="2400" dirty="0">
                <a:latin typeface="Arial" panose="020B0604020202020204" pitchFamily="34" charset="0"/>
                <a:ea typeface="Times New Roman" panose="02020603050405020304" pitchFamily="18" charset="0"/>
              </a:rPr>
              <a:t>z </a:t>
            </a:r>
            <a:r>
              <a:rPr lang="cs-CZ" altLang="cs-CZ" sz="2400" dirty="0" err="1">
                <a:latin typeface="Arial" panose="020B0604020202020204" pitchFamily="34" charset="0"/>
                <a:ea typeface="Times New Roman" panose="02020603050405020304" pitchFamily="18" charset="0"/>
              </a:rPr>
              <a:t>trénovacích</a:t>
            </a:r>
            <a:r>
              <a:rPr lang="cs-CZ" altLang="cs-CZ" sz="2400" dirty="0">
                <a:latin typeface="Arial" panose="020B0604020202020204" pitchFamily="34" charset="0"/>
                <a:ea typeface="Times New Roman" panose="02020603050405020304" pitchFamily="18" charset="0"/>
              </a:rPr>
              <a:t> dat</a:t>
            </a:r>
          </a:p>
          <a:p>
            <a:pPr lvl="0"/>
            <a:r>
              <a:rPr lang="cs-CZ" altLang="cs-CZ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		2.1.1</a:t>
            </a:r>
            <a:r>
              <a:rPr lang="cs-CZ" altLang="cs-CZ" sz="2400" dirty="0">
                <a:latin typeface="Arial" panose="020B0604020202020204" pitchFamily="34" charset="0"/>
                <a:ea typeface="Times New Roman" panose="02020603050405020304" pitchFamily="18" charset="0"/>
              </a:rPr>
              <a:t>	Spočítej výstup </a:t>
            </a:r>
            <a:r>
              <a:rPr lang="cs-CZ" altLang="cs-CZ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cs-CZ" altLang="cs-CZ" sz="2400" dirty="0">
                <a:latin typeface="Arial" panose="020B0604020202020204" pitchFamily="34" charset="0"/>
                <a:ea typeface="Times New Roman" panose="02020603050405020304" pitchFamily="18" charset="0"/>
              </a:rPr>
              <a:t> z neuronu</a:t>
            </a:r>
          </a:p>
          <a:p>
            <a:pPr lvl="0"/>
            <a:r>
              <a:rPr lang="cs-CZ" altLang="cs-CZ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		2.1.2</a:t>
            </a:r>
            <a:r>
              <a:rPr lang="cs-CZ" altLang="cs-CZ" sz="2400" dirty="0">
                <a:latin typeface="Arial" panose="020B0604020202020204" pitchFamily="34" charset="0"/>
                <a:ea typeface="Times New Roman" panose="02020603050405020304" pitchFamily="18" charset="0"/>
              </a:rPr>
              <a:t>	Spočítej chybu na výstupu </a:t>
            </a:r>
            <a:r>
              <a:rPr lang="cs-CZ" altLang="cs-CZ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cs-CZ" altLang="cs-CZ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cs-CZ" altLang="cs-CZ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cs-CZ" altLang="cs-CZ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cs-CZ" altLang="cs-CZ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cs-CZ" altLang="cs-CZ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cs-CZ" altLang="cs-CZ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		2.1.3</a:t>
            </a:r>
            <a:r>
              <a:rPr lang="cs-CZ" altLang="cs-CZ" sz="2400" dirty="0">
                <a:latin typeface="Arial" panose="020B0604020202020204" pitchFamily="34" charset="0"/>
                <a:ea typeface="Times New Roman" panose="02020603050405020304" pitchFamily="18" charset="0"/>
              </a:rPr>
              <a:t>	Adaptuj váhy podle </a:t>
            </a:r>
            <a:r>
              <a:rPr lang="cs-CZ" altLang="cs-CZ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vztahu</a:t>
            </a:r>
          </a:p>
          <a:p>
            <a:pPr lvl="0"/>
            <a:endParaRPr lang="cs-CZ" altLang="cs-CZ" sz="2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/>
            <a:endParaRPr lang="cs-CZ" altLang="cs-CZ" sz="2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/>
            <a:endParaRPr lang="cs-CZ" altLang="cs-CZ" sz="24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/>
            <a:endParaRPr lang="cs-CZ" altLang="cs-CZ" sz="2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/>
            <a:r>
              <a:rPr lang="cs-CZ" altLang="cs-CZ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	2.2</a:t>
            </a:r>
            <a:r>
              <a:rPr lang="cs-CZ" altLang="cs-CZ" sz="2400" dirty="0"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lang="cs-CZ" altLang="cs-CZ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Zkontroluj podmínku ukončení </a:t>
            </a:r>
            <a:r>
              <a:rPr lang="cs-CZ" altLang="cs-CZ" sz="2400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809403"/>
              </p:ext>
            </p:extLst>
          </p:nvPr>
        </p:nvGraphicFramePr>
        <p:xfrm>
          <a:off x="4828673" y="4096099"/>
          <a:ext cx="3077259" cy="103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r:id="rId5" imgW="1409700" imgH="457200" progId="Equation.DSMT4">
                  <p:embed/>
                </p:oleObj>
              </mc:Choice>
              <mc:Fallback>
                <p:oleObj r:id="rId5" imgW="1409700" imgH="457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673" y="4096099"/>
                        <a:ext cx="3077259" cy="10396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994484" y="43896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aphicFrame>
        <p:nvGraphicFramePr>
          <p:cNvPr id="29" name="Objek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904484"/>
              </p:ext>
            </p:extLst>
          </p:nvPr>
        </p:nvGraphicFramePr>
        <p:xfrm>
          <a:off x="3599468" y="4313279"/>
          <a:ext cx="834189" cy="625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r:id="rId7" imgW="304668" imgH="228501" progId="Equation.DSMT4">
                  <p:embed/>
                </p:oleObj>
              </mc:Choice>
              <mc:Fallback>
                <p:oleObj r:id="rId7" imgW="304668" imgH="228501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468" y="4313279"/>
                        <a:ext cx="834189" cy="625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evá složená závorka 31"/>
          <p:cNvSpPr/>
          <p:nvPr/>
        </p:nvSpPr>
        <p:spPr>
          <a:xfrm>
            <a:off x="4599240" y="4220661"/>
            <a:ext cx="229433" cy="790490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8750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áze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129" y="4082300"/>
            <a:ext cx="794752" cy="484849"/>
          </a:xfrm>
          <a:prstGeom prst="rect">
            <a:avLst/>
          </a:prstGeom>
        </p:spPr>
      </p:pic>
      <p:pic>
        <p:nvPicPr>
          <p:cNvPr id="15" name="Picture 14" descr="lista-UEI-znak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://internetovyporadce.cz/image-product/bohemia-vroubkovane-chipsy-syr-70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695" y="5655110"/>
            <a:ext cx="752756" cy="8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490" y="222359"/>
            <a:ext cx="3429000" cy="3429000"/>
          </a:xfrm>
          <a:prstGeom prst="rect">
            <a:avLst/>
          </a:prstGeom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25276" y="70373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 – třídění </a:t>
            </a:r>
            <a:r>
              <a:rPr lang="cs-CZ" altLang="cs-CZ" sz="3600" b="1" dirty="0" err="1" smtClean="0">
                <a:latin typeface="Calibri" panose="020F0502020204030204" pitchFamily="34" charset="0"/>
              </a:rPr>
              <a:t>chipsů</a:t>
            </a:r>
            <a:r>
              <a:rPr lang="cs-CZ" altLang="cs-CZ" sz="3600" b="1" dirty="0" smtClean="0">
                <a:latin typeface="Calibri" panose="020F0502020204030204" pitchFamily="34" charset="0"/>
              </a:rPr>
              <a:t> 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2912257" y="2883623"/>
            <a:ext cx="7433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altLang="cs-CZ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Chceme navrhnout systém pro třídění </a:t>
            </a:r>
            <a:r>
              <a:rPr lang="cs-CZ" altLang="cs-CZ" sz="24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chipsů</a:t>
            </a:r>
            <a:r>
              <a:rPr lang="cs-CZ" altLang="cs-CZ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. Buď půjde brambůrek do sáčku, nebo do koše.</a:t>
            </a:r>
            <a:endParaRPr lang="cs-CZ" altLang="cs-CZ" sz="24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3643532" y="4503052"/>
            <a:ext cx="3404382" cy="37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Rovnoramenný trojúhelník 5"/>
          <p:cNvSpPr/>
          <p:nvPr/>
        </p:nvSpPr>
        <p:spPr>
          <a:xfrm>
            <a:off x="6828490" y="5149678"/>
            <a:ext cx="661182" cy="4360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3" y="5792863"/>
            <a:ext cx="534572" cy="594746"/>
          </a:xfrm>
          <a:prstGeom prst="rect">
            <a:avLst/>
          </a:prstGeom>
        </p:spPr>
      </p:pic>
      <p:sp>
        <p:nvSpPr>
          <p:cNvPr id="13" name="Obdélník 12"/>
          <p:cNvSpPr/>
          <p:nvPr/>
        </p:nvSpPr>
        <p:spPr>
          <a:xfrm>
            <a:off x="4994031" y="4503052"/>
            <a:ext cx="590843" cy="640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6" name="Přímá spojnice 15"/>
          <p:cNvCxnSpPr/>
          <p:nvPr/>
        </p:nvCxnSpPr>
        <p:spPr>
          <a:xfrm flipH="1">
            <a:off x="5936567" y="3835461"/>
            <a:ext cx="157846" cy="489263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/>
          <p:cNvCxnSpPr/>
          <p:nvPr/>
        </p:nvCxnSpPr>
        <p:spPr>
          <a:xfrm>
            <a:off x="6094413" y="3835461"/>
            <a:ext cx="0" cy="537756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/>
          <p:cNvCxnSpPr/>
          <p:nvPr/>
        </p:nvCxnSpPr>
        <p:spPr>
          <a:xfrm>
            <a:off x="6094413" y="3836119"/>
            <a:ext cx="151642" cy="475215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27"/>
          <p:cNvCxnSpPr/>
          <p:nvPr/>
        </p:nvCxnSpPr>
        <p:spPr>
          <a:xfrm flipH="1">
            <a:off x="5840233" y="3836119"/>
            <a:ext cx="254180" cy="373700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/>
          <p:cNvCxnSpPr/>
          <p:nvPr/>
        </p:nvCxnSpPr>
        <p:spPr>
          <a:xfrm>
            <a:off x="6094413" y="3843077"/>
            <a:ext cx="242777" cy="351092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6663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25276" y="70373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 – třídění </a:t>
            </a:r>
            <a:r>
              <a:rPr lang="cs-CZ" altLang="cs-CZ" sz="3600" b="1" dirty="0" err="1" smtClean="0">
                <a:latin typeface="Calibri" panose="020F0502020204030204" pitchFamily="34" charset="0"/>
              </a:rPr>
              <a:t>chipsů</a:t>
            </a:r>
            <a:r>
              <a:rPr lang="cs-CZ" altLang="cs-CZ" sz="3600" b="1" dirty="0" smtClean="0">
                <a:latin typeface="Calibri" panose="020F0502020204030204" pitchFamily="34" charset="0"/>
              </a:rPr>
              <a:t> 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18" name="TextovéPole 3"/>
          <p:cNvSpPr txBox="1">
            <a:spLocks noChangeArrowheads="1"/>
          </p:cNvSpPr>
          <p:nvPr/>
        </p:nvSpPr>
        <p:spPr bwMode="auto">
          <a:xfrm>
            <a:off x="2610813" y="1350062"/>
            <a:ext cx="617742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000" b="1" dirty="0" smtClean="0">
                <a:latin typeface="Calibri" panose="020F0502020204030204" pitchFamily="34" charset="0"/>
              </a:rPr>
              <a:t>Sběr dat pro </a:t>
            </a:r>
            <a:r>
              <a:rPr lang="cs-CZ" altLang="cs-CZ" sz="3000" b="1" dirty="0" err="1" smtClean="0">
                <a:latin typeface="Calibri" panose="020F0502020204030204" pitchFamily="34" charset="0"/>
              </a:rPr>
              <a:t>trénovací</a:t>
            </a:r>
            <a:r>
              <a:rPr lang="cs-CZ" altLang="cs-CZ" sz="3000" b="1" dirty="0" smtClean="0">
                <a:latin typeface="Calibri" panose="020F0502020204030204" pitchFamily="34" charset="0"/>
              </a:rPr>
              <a:t> množinu</a:t>
            </a:r>
            <a:endParaRPr lang="en-US" altLang="cs-CZ" sz="3000" dirty="0">
              <a:latin typeface="Calibri" panose="020F0502020204030204" pitchFamily="34" charset="0"/>
            </a:endParaRPr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37537"/>
              </p:ext>
            </p:extLst>
          </p:nvPr>
        </p:nvGraphicFramePr>
        <p:xfrm>
          <a:off x="2025276" y="1996393"/>
          <a:ext cx="8127999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3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Hmotnost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Intenzita</a:t>
                      </a:r>
                      <a:r>
                        <a:rPr lang="cs-CZ" baseline="0" dirty="0" smtClean="0"/>
                        <a:t> odraženého světla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Výsledek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0,11</a:t>
                      </a:r>
                      <a:r>
                        <a:rPr lang="en-US" baseline="0" dirty="0" smtClean="0"/>
                        <a:t>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0,</a:t>
                      </a:r>
                      <a:r>
                        <a:rPr lang="en-US" dirty="0" smtClean="0"/>
                        <a:t>78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Vy</a:t>
                      </a:r>
                      <a:r>
                        <a:rPr lang="cs-CZ" dirty="0" smtClean="0"/>
                        <a:t>řadit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0,27 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0,</a:t>
                      </a:r>
                      <a:r>
                        <a:rPr lang="en-US" dirty="0" smtClean="0"/>
                        <a:t>68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Ponechat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0,07</a:t>
                      </a:r>
                      <a:r>
                        <a:rPr lang="en-US" baseline="0" dirty="0" smtClean="0"/>
                        <a:t> 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0,</a:t>
                      </a:r>
                      <a:r>
                        <a:rPr lang="en-US" dirty="0" smtClean="0"/>
                        <a:t>33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Vyřadit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0,12</a:t>
                      </a:r>
                      <a:r>
                        <a:rPr lang="en-US" baseline="0" dirty="0" smtClean="0"/>
                        <a:t> 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0,</a:t>
                      </a:r>
                      <a:r>
                        <a:rPr lang="en-US" dirty="0" smtClean="0"/>
                        <a:t>37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Vyřadit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0,34 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0,</a:t>
                      </a:r>
                      <a:r>
                        <a:rPr lang="en-US" dirty="0" smtClean="0"/>
                        <a:t>63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Ponechat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0,47 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0,</a:t>
                      </a:r>
                      <a:r>
                        <a:rPr lang="en-US" dirty="0" smtClean="0"/>
                        <a:t>72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Ponechat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0,26 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0,</a:t>
                      </a:r>
                      <a:r>
                        <a:rPr lang="en-US" dirty="0" smtClean="0"/>
                        <a:t>48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Ponechat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dirty="0" smtClean="0"/>
                        <a:t>0,28</a:t>
                      </a:r>
                      <a:r>
                        <a:rPr lang="en-US" baseline="0" dirty="0" smtClean="0"/>
                        <a:t> 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0,</a:t>
                      </a:r>
                      <a:r>
                        <a:rPr lang="en-US" dirty="0" smtClean="0"/>
                        <a:t>78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Ponechat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en-US" dirty="0" smtClean="0"/>
                        <a:t>0,44 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0,</a:t>
                      </a:r>
                      <a:r>
                        <a:rPr lang="en-US" dirty="0" smtClean="0"/>
                        <a:t>92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Ponechat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0,13 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0,</a:t>
                      </a:r>
                      <a:r>
                        <a:rPr lang="en-US" dirty="0" smtClean="0"/>
                        <a:t>44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Vyřadit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0,19</a:t>
                      </a:r>
                      <a:r>
                        <a:rPr lang="en-US" baseline="0" dirty="0" smtClean="0"/>
                        <a:t> 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0,</a:t>
                      </a:r>
                      <a:r>
                        <a:rPr lang="en-US" dirty="0" smtClean="0"/>
                        <a:t>27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Vyřadit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0422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25276" y="70373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 – třídění </a:t>
            </a:r>
            <a:r>
              <a:rPr lang="cs-CZ" altLang="cs-CZ" sz="3600" b="1" dirty="0" err="1" smtClean="0">
                <a:latin typeface="Calibri" panose="020F0502020204030204" pitchFamily="34" charset="0"/>
              </a:rPr>
              <a:t>chipsů</a:t>
            </a:r>
            <a:r>
              <a:rPr lang="cs-CZ" altLang="cs-CZ" sz="3600" b="1" dirty="0" smtClean="0">
                <a:latin typeface="Calibri" panose="020F0502020204030204" pitchFamily="34" charset="0"/>
              </a:rPr>
              <a:t> 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18" name="TextovéPole 3"/>
          <p:cNvSpPr txBox="1">
            <a:spLocks noChangeArrowheads="1"/>
          </p:cNvSpPr>
          <p:nvPr/>
        </p:nvSpPr>
        <p:spPr bwMode="auto">
          <a:xfrm>
            <a:off x="2610813" y="1350062"/>
            <a:ext cx="617742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000" b="1" dirty="0" smtClean="0">
                <a:latin typeface="Calibri" panose="020F0502020204030204" pitchFamily="34" charset="0"/>
              </a:rPr>
              <a:t>Transformace </a:t>
            </a:r>
            <a:r>
              <a:rPr lang="cs-CZ" altLang="cs-CZ" sz="3000" b="1" dirty="0" err="1" smtClean="0">
                <a:latin typeface="Calibri" panose="020F0502020204030204" pitchFamily="34" charset="0"/>
              </a:rPr>
              <a:t>trénovací</a:t>
            </a:r>
            <a:r>
              <a:rPr lang="cs-CZ" altLang="cs-CZ" sz="3000" b="1" dirty="0" smtClean="0">
                <a:latin typeface="Calibri" panose="020F0502020204030204" pitchFamily="34" charset="0"/>
              </a:rPr>
              <a:t> množiny</a:t>
            </a:r>
            <a:endParaRPr lang="en-US" altLang="cs-CZ" sz="3000" dirty="0">
              <a:latin typeface="Calibri" panose="020F0502020204030204" pitchFamily="34" charset="0"/>
            </a:endParaRPr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73002"/>
              </p:ext>
            </p:extLst>
          </p:nvPr>
        </p:nvGraphicFramePr>
        <p:xfrm>
          <a:off x="2025276" y="1996393"/>
          <a:ext cx="8127999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3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i="1" dirty="0" smtClean="0"/>
                        <a:t>x</a:t>
                      </a:r>
                      <a:r>
                        <a:rPr lang="cs-CZ" baseline="-25000" dirty="0" smtClean="0"/>
                        <a:t>1</a:t>
                      </a:r>
                      <a:endParaRPr lang="cs-CZ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i="1" dirty="0" smtClean="0"/>
                        <a:t>x</a:t>
                      </a:r>
                      <a:r>
                        <a:rPr lang="cs-CZ" baseline="-25000" dirty="0" smtClean="0"/>
                        <a:t>2</a:t>
                      </a:r>
                      <a:endParaRPr lang="cs-CZ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i="1" dirty="0" smtClean="0"/>
                        <a:t>t</a:t>
                      </a:r>
                      <a:endParaRPr lang="cs-CZ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aseline="0" dirty="0" smtClean="0"/>
                        <a:t>-</a:t>
                      </a:r>
                      <a:r>
                        <a:rPr lang="en-US" baseline="0" dirty="0" smtClean="0"/>
                        <a:t>0</a:t>
                      </a:r>
                      <a:r>
                        <a:rPr lang="cs-CZ" baseline="0" dirty="0" smtClean="0"/>
                        <a:t>,</a:t>
                      </a:r>
                      <a:r>
                        <a:rPr lang="en-US" baseline="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0,5692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0,2615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-0,8154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-0,75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-0,6923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0,35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0,1077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0,3846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-0,05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-0,3538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dirty="0" smtClean="0"/>
                        <a:t>0,05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0,5692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en-US" dirty="0" smtClean="0"/>
                        <a:t>0,85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-0,7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-0,4769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cs-CZ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-0,4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cs-CZ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0545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25276" y="366849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 – třídění </a:t>
            </a:r>
            <a:r>
              <a:rPr lang="cs-CZ" altLang="cs-CZ" sz="3600" b="1" dirty="0" err="1" smtClean="0">
                <a:latin typeface="Calibri" panose="020F0502020204030204" pitchFamily="34" charset="0"/>
              </a:rPr>
              <a:t>chipsů</a:t>
            </a:r>
            <a:r>
              <a:rPr lang="cs-CZ" altLang="cs-CZ" sz="3600" b="1" dirty="0" smtClean="0">
                <a:latin typeface="Calibri" panose="020F0502020204030204" pitchFamily="34" charset="0"/>
              </a:rPr>
              <a:t> 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18" name="TextovéPole 3"/>
          <p:cNvSpPr txBox="1">
            <a:spLocks noChangeArrowheads="1"/>
          </p:cNvSpPr>
          <p:nvPr/>
        </p:nvSpPr>
        <p:spPr bwMode="auto">
          <a:xfrm>
            <a:off x="2610813" y="1013180"/>
            <a:ext cx="617742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000" b="1" dirty="0" smtClean="0">
                <a:latin typeface="Calibri" panose="020F0502020204030204" pitchFamily="34" charset="0"/>
              </a:rPr>
              <a:t>Trénování pomocí </a:t>
            </a:r>
            <a:r>
              <a:rPr lang="cs-CZ" altLang="cs-CZ" sz="3000" b="1" dirty="0" err="1" smtClean="0">
                <a:latin typeface="Calibri" panose="020F0502020204030204" pitchFamily="34" charset="0"/>
              </a:rPr>
              <a:t>Hebbova</a:t>
            </a:r>
            <a:r>
              <a:rPr lang="cs-CZ" altLang="cs-CZ" sz="3000" b="1" dirty="0" smtClean="0">
                <a:latin typeface="Calibri" panose="020F0502020204030204" pitchFamily="34" charset="0"/>
              </a:rPr>
              <a:t> zákona</a:t>
            </a:r>
            <a:endParaRPr lang="en-US" altLang="cs-CZ" sz="30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Tabul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607526"/>
              </p:ext>
            </p:extLst>
          </p:nvPr>
        </p:nvGraphicFramePr>
        <p:xfrm>
          <a:off x="2610813" y="1486968"/>
          <a:ext cx="7880724" cy="512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6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8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548">
                <a:tc grid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Hebbovo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cs-CZ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učení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>
                          <a:effectLst/>
                        </a:rPr>
                        <a:t> </a:t>
                      </a:r>
                      <a:endParaRPr lang="cs-CZ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cs-CZ" sz="2400" i="1" dirty="0" err="1">
                          <a:effectLst/>
                        </a:rPr>
                        <a:t>w</a:t>
                      </a:r>
                      <a:r>
                        <a:rPr lang="cs-CZ" sz="2400" i="1" baseline="-25000" dirty="0" err="1">
                          <a:effectLst/>
                        </a:rPr>
                        <a:t>i</a:t>
                      </a:r>
                      <a:r>
                        <a:rPr lang="cs-CZ" sz="2400" i="0" dirty="0">
                          <a:effectLst/>
                        </a:rPr>
                        <a:t> =</a:t>
                      </a:r>
                      <a:endParaRPr lang="cs-CZ" sz="24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2400" i="1" dirty="0" err="1">
                          <a:effectLst/>
                        </a:rPr>
                        <a:t>w</a:t>
                      </a:r>
                      <a:r>
                        <a:rPr lang="cs-CZ" sz="2400" i="1" baseline="-25000" dirty="0" err="1">
                          <a:effectLst/>
                        </a:rPr>
                        <a:t>i</a:t>
                      </a:r>
                      <a:endParaRPr lang="cs-CZ" sz="24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+ </a:t>
                      </a:r>
                      <a:r>
                        <a:rPr lang="cs-CZ" sz="2400" i="1" dirty="0" err="1">
                          <a:effectLst/>
                        </a:rPr>
                        <a:t>x</a:t>
                      </a:r>
                      <a:r>
                        <a:rPr lang="cs-CZ" sz="2400" i="1" baseline="-25000" dirty="0" err="1">
                          <a:effectLst/>
                        </a:rPr>
                        <a:t>i</a:t>
                      </a:r>
                      <a:r>
                        <a:rPr lang="cs-CZ" sz="2400" i="1" baseline="-25000" dirty="0">
                          <a:effectLst/>
                        </a:rPr>
                        <a:t> </a:t>
                      </a:r>
                      <a:r>
                        <a:rPr lang="cs-CZ" sz="2400" i="1" dirty="0">
                          <a:effectLst/>
                        </a:rPr>
                        <a:t>t</a:t>
                      </a:r>
                      <a:endParaRPr lang="cs-CZ" sz="24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= …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80">
                <a:tc rowSpan="3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První vzor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cs-CZ" sz="2400" i="1" dirty="0">
                          <a:effectLst/>
                        </a:rPr>
                        <a:t>w</a:t>
                      </a:r>
                      <a:r>
                        <a:rPr lang="cs-CZ" sz="2400" i="0" baseline="-25000" dirty="0">
                          <a:effectLst/>
                        </a:rPr>
                        <a:t>0</a:t>
                      </a:r>
                      <a:r>
                        <a:rPr lang="cs-CZ" sz="2400" i="0" dirty="0">
                          <a:effectLst/>
                        </a:rPr>
                        <a:t> =</a:t>
                      </a:r>
                      <a:endParaRPr lang="cs-CZ" sz="24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0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+ </a:t>
                      </a:r>
                      <a:r>
                        <a:rPr lang="cs-CZ" sz="2400" dirty="0" smtClean="0">
                          <a:effectLst/>
                        </a:rPr>
                        <a:t>1 (-1)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= </a:t>
                      </a:r>
                      <a:r>
                        <a:rPr lang="cs-CZ" sz="2400" dirty="0" smtClean="0">
                          <a:effectLst/>
                        </a:rPr>
                        <a:t>-1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8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cs-CZ" sz="2400" i="1" dirty="0">
                          <a:effectLst/>
                        </a:rPr>
                        <a:t>w</a:t>
                      </a:r>
                      <a:r>
                        <a:rPr lang="cs-CZ" sz="2400" i="0" baseline="-25000" dirty="0">
                          <a:effectLst/>
                        </a:rPr>
                        <a:t>1</a:t>
                      </a:r>
                      <a:r>
                        <a:rPr lang="cs-CZ" sz="2400" i="0" dirty="0">
                          <a:effectLst/>
                        </a:rPr>
                        <a:t> =</a:t>
                      </a:r>
                      <a:endParaRPr lang="cs-CZ" sz="24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0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+ </a:t>
                      </a:r>
                      <a:r>
                        <a:rPr lang="cs-CZ" sz="2400" dirty="0" smtClean="0">
                          <a:effectLst/>
                        </a:rPr>
                        <a:t>(-0,8)(-1)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smtClean="0">
                          <a:effectLst/>
                        </a:rPr>
                        <a:t>= 0,8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48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cs-CZ" sz="2400" i="1" dirty="0">
                          <a:effectLst/>
                        </a:rPr>
                        <a:t>w</a:t>
                      </a:r>
                      <a:r>
                        <a:rPr lang="cs-CZ" sz="2400" i="0" baseline="-25000" dirty="0">
                          <a:effectLst/>
                        </a:rPr>
                        <a:t>2</a:t>
                      </a:r>
                      <a:r>
                        <a:rPr lang="cs-CZ" sz="2400" i="0" dirty="0">
                          <a:effectLst/>
                        </a:rPr>
                        <a:t> =</a:t>
                      </a:r>
                      <a:endParaRPr lang="cs-CZ" sz="24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0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+ </a:t>
                      </a:r>
                      <a:r>
                        <a:rPr lang="cs-CZ" sz="2400" dirty="0" smtClean="0">
                          <a:effectLst/>
                        </a:rPr>
                        <a:t>(</a:t>
                      </a:r>
                      <a:r>
                        <a:rPr lang="en-US" sz="2400" dirty="0" smtClean="0">
                          <a:effectLst/>
                        </a:rPr>
                        <a:t>0,5692</a:t>
                      </a:r>
                      <a:r>
                        <a:rPr lang="cs-CZ" sz="2400" dirty="0" smtClean="0">
                          <a:effectLst/>
                        </a:rPr>
                        <a:t>)(-</a:t>
                      </a:r>
                      <a:r>
                        <a:rPr lang="cs-CZ" sz="2400" dirty="0">
                          <a:effectLst/>
                        </a:rPr>
                        <a:t>1)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= </a:t>
                      </a:r>
                      <a:r>
                        <a:rPr lang="en-US" sz="2400" dirty="0" smtClean="0">
                          <a:effectLst/>
                        </a:rPr>
                        <a:t>-0,5692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480">
                <a:tc rowSpan="3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Druhý vzor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cs-CZ" sz="2400" i="1" dirty="0">
                          <a:effectLst/>
                        </a:rPr>
                        <a:t>w</a:t>
                      </a:r>
                      <a:r>
                        <a:rPr lang="cs-CZ" sz="2400" i="0" baseline="-25000" dirty="0">
                          <a:effectLst/>
                        </a:rPr>
                        <a:t>0</a:t>
                      </a:r>
                      <a:r>
                        <a:rPr lang="cs-CZ" sz="2400" i="0" dirty="0">
                          <a:effectLst/>
                        </a:rPr>
                        <a:t> =</a:t>
                      </a:r>
                      <a:endParaRPr lang="cs-CZ" sz="24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-1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+ (1</a:t>
                      </a:r>
                      <a:r>
                        <a:rPr lang="cs-CZ" sz="2400" dirty="0" smtClean="0">
                          <a:effectLst/>
                        </a:rPr>
                        <a:t>)(1</a:t>
                      </a:r>
                      <a:r>
                        <a:rPr lang="cs-CZ" sz="2400" dirty="0">
                          <a:effectLst/>
                        </a:rPr>
                        <a:t>)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= </a:t>
                      </a:r>
                      <a:r>
                        <a:rPr lang="en-US" sz="2400" dirty="0" smtClean="0">
                          <a:effectLst/>
                        </a:rPr>
                        <a:t>0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48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cs-CZ" sz="2400" i="1" dirty="0">
                          <a:effectLst/>
                        </a:rPr>
                        <a:t>w</a:t>
                      </a:r>
                      <a:r>
                        <a:rPr lang="cs-CZ" sz="2400" i="0" baseline="-25000" dirty="0">
                          <a:effectLst/>
                        </a:rPr>
                        <a:t>1</a:t>
                      </a:r>
                      <a:r>
                        <a:rPr lang="cs-CZ" sz="2400" i="0" dirty="0">
                          <a:effectLst/>
                        </a:rPr>
                        <a:t> =</a:t>
                      </a:r>
                      <a:endParaRPr lang="cs-CZ" sz="24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0,8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+ </a:t>
                      </a:r>
                      <a:r>
                        <a:rPr lang="cs-CZ" sz="2400" dirty="0" smtClean="0">
                          <a:effectLst/>
                        </a:rPr>
                        <a:t>(</a:t>
                      </a:r>
                      <a:r>
                        <a:rPr lang="en-US" sz="2400" dirty="0" smtClean="0">
                          <a:effectLst/>
                        </a:rPr>
                        <a:t>0</a:t>
                      </a:r>
                      <a:r>
                        <a:rPr lang="cs-CZ" sz="2400" dirty="0" smtClean="0">
                          <a:effectLst/>
                        </a:rPr>
                        <a:t>)(1</a:t>
                      </a:r>
                      <a:r>
                        <a:rPr lang="cs-CZ" sz="2400" dirty="0">
                          <a:effectLst/>
                        </a:rPr>
                        <a:t>)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= </a:t>
                      </a:r>
                      <a:r>
                        <a:rPr lang="en-US" sz="2400" dirty="0" smtClean="0">
                          <a:effectLst/>
                        </a:rPr>
                        <a:t>0,8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3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cs-CZ" sz="2400" i="1" dirty="0">
                          <a:effectLst/>
                        </a:rPr>
                        <a:t>w</a:t>
                      </a:r>
                      <a:r>
                        <a:rPr lang="cs-CZ" sz="2400" i="0" baseline="-25000" dirty="0">
                          <a:effectLst/>
                        </a:rPr>
                        <a:t>2</a:t>
                      </a:r>
                      <a:r>
                        <a:rPr lang="cs-CZ" sz="2400" i="0" dirty="0">
                          <a:effectLst/>
                        </a:rPr>
                        <a:t> =</a:t>
                      </a:r>
                      <a:endParaRPr lang="cs-CZ" sz="24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-0,5692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+ </a:t>
                      </a:r>
                      <a:r>
                        <a:rPr lang="cs-CZ" sz="2400" dirty="0" smtClean="0">
                          <a:effectLst/>
                        </a:rPr>
                        <a:t>(</a:t>
                      </a:r>
                      <a:r>
                        <a:rPr lang="en-US" sz="2400" dirty="0" smtClean="0">
                          <a:effectLst/>
                        </a:rPr>
                        <a:t>0,2615</a:t>
                      </a:r>
                      <a:r>
                        <a:rPr lang="cs-CZ" sz="2400" dirty="0" smtClean="0">
                          <a:effectLst/>
                        </a:rPr>
                        <a:t>)(1</a:t>
                      </a:r>
                      <a:r>
                        <a:rPr lang="cs-CZ" sz="2400" dirty="0">
                          <a:effectLst/>
                        </a:rPr>
                        <a:t>)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= </a:t>
                      </a:r>
                      <a:r>
                        <a:rPr lang="en-US" sz="2400" dirty="0" smtClean="0">
                          <a:effectLst/>
                        </a:rPr>
                        <a:t>-</a:t>
                      </a:r>
                      <a:r>
                        <a:rPr lang="cs-CZ" sz="2400" dirty="0" smtClean="0">
                          <a:effectLst/>
                        </a:rPr>
                        <a:t>0</a:t>
                      </a:r>
                      <a:r>
                        <a:rPr lang="en-US" sz="2400" dirty="0" smtClean="0">
                          <a:effectLst/>
                        </a:rPr>
                        <a:t>,3077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480">
                <a:tc rowSpan="3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Třetí vzor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cs-CZ" sz="2400" i="1" dirty="0">
                          <a:effectLst/>
                        </a:rPr>
                        <a:t>w</a:t>
                      </a:r>
                      <a:r>
                        <a:rPr lang="cs-CZ" sz="2400" i="0" baseline="-25000" dirty="0">
                          <a:effectLst/>
                        </a:rPr>
                        <a:t>0</a:t>
                      </a:r>
                      <a:r>
                        <a:rPr lang="cs-CZ" sz="2400" i="0" dirty="0">
                          <a:effectLst/>
                        </a:rPr>
                        <a:t> =</a:t>
                      </a:r>
                      <a:endParaRPr lang="cs-CZ" sz="24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0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+ (1)(-1)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= </a:t>
                      </a:r>
                      <a:r>
                        <a:rPr lang="cs-CZ" sz="2400" dirty="0" smtClean="0">
                          <a:effectLst/>
                        </a:rPr>
                        <a:t>-</a:t>
                      </a:r>
                      <a:r>
                        <a:rPr lang="en-US" sz="2400" dirty="0" smtClean="0">
                          <a:effectLst/>
                        </a:rPr>
                        <a:t>1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48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cs-CZ" sz="2400" i="1" dirty="0">
                          <a:effectLst/>
                        </a:rPr>
                        <a:t>w</a:t>
                      </a:r>
                      <a:r>
                        <a:rPr lang="cs-CZ" sz="2400" i="0" baseline="-25000" dirty="0">
                          <a:effectLst/>
                        </a:rPr>
                        <a:t>1</a:t>
                      </a:r>
                      <a:r>
                        <a:rPr lang="cs-CZ" sz="2400" i="0" dirty="0">
                          <a:effectLst/>
                        </a:rPr>
                        <a:t> =</a:t>
                      </a:r>
                      <a:endParaRPr lang="cs-CZ" sz="24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</a:rPr>
                        <a:t>0,8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+ </a:t>
                      </a:r>
                      <a:r>
                        <a:rPr lang="cs-CZ" sz="2400" dirty="0" smtClean="0">
                          <a:effectLst/>
                        </a:rPr>
                        <a:t>(</a:t>
                      </a:r>
                      <a:r>
                        <a:rPr lang="en-US" sz="2400" dirty="0" smtClean="0">
                          <a:effectLst/>
                        </a:rPr>
                        <a:t>-1</a:t>
                      </a:r>
                      <a:r>
                        <a:rPr lang="cs-CZ" sz="2400" dirty="0" smtClean="0">
                          <a:effectLst/>
                        </a:rPr>
                        <a:t>)(-</a:t>
                      </a:r>
                      <a:r>
                        <a:rPr lang="cs-CZ" sz="2400" dirty="0">
                          <a:effectLst/>
                        </a:rPr>
                        <a:t>1)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= </a:t>
                      </a:r>
                      <a:r>
                        <a:rPr lang="en-US" sz="2400" dirty="0" smtClean="0">
                          <a:effectLst/>
                        </a:rPr>
                        <a:t>1,8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48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cs-CZ" sz="2400" i="1" dirty="0">
                          <a:effectLst/>
                        </a:rPr>
                        <a:t>w</a:t>
                      </a:r>
                      <a:r>
                        <a:rPr lang="cs-CZ" sz="2400" i="0" baseline="-25000" dirty="0">
                          <a:effectLst/>
                        </a:rPr>
                        <a:t>2</a:t>
                      </a:r>
                      <a:r>
                        <a:rPr lang="cs-CZ" sz="2400" i="0" dirty="0">
                          <a:effectLst/>
                        </a:rPr>
                        <a:t> =</a:t>
                      </a:r>
                      <a:endParaRPr lang="cs-CZ" sz="24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-</a:t>
                      </a:r>
                      <a:r>
                        <a:rPr lang="cs-CZ" sz="2400" dirty="0" smtClean="0">
                          <a:effectLst/>
                        </a:rPr>
                        <a:t>0</a:t>
                      </a:r>
                      <a:r>
                        <a:rPr lang="en-US" sz="2400" dirty="0" smtClean="0">
                          <a:effectLst/>
                        </a:rPr>
                        <a:t>,3077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+ </a:t>
                      </a:r>
                      <a:r>
                        <a:rPr lang="cs-CZ" sz="2400" dirty="0" smtClean="0">
                          <a:effectLst/>
                        </a:rPr>
                        <a:t>(</a:t>
                      </a:r>
                      <a:r>
                        <a:rPr lang="en-US" sz="2400" dirty="0" smtClean="0">
                          <a:effectLst/>
                        </a:rPr>
                        <a:t>-0,8154</a:t>
                      </a:r>
                      <a:r>
                        <a:rPr lang="cs-CZ" sz="2400" dirty="0" smtClean="0">
                          <a:effectLst/>
                        </a:rPr>
                        <a:t>)(-</a:t>
                      </a:r>
                      <a:r>
                        <a:rPr lang="cs-CZ" sz="2400" dirty="0">
                          <a:effectLst/>
                        </a:rPr>
                        <a:t>1)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= </a:t>
                      </a:r>
                      <a:r>
                        <a:rPr lang="en-US" sz="2400" dirty="0" smtClean="0">
                          <a:effectLst/>
                        </a:rPr>
                        <a:t>0,5077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480">
                <a:tc rowSpan="3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Čtvrtý vzor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cs-CZ" sz="2400" i="1" dirty="0">
                          <a:effectLst/>
                        </a:rPr>
                        <a:t>w</a:t>
                      </a:r>
                      <a:r>
                        <a:rPr lang="cs-CZ" sz="2400" i="0" baseline="-25000" dirty="0">
                          <a:effectLst/>
                        </a:rPr>
                        <a:t>0</a:t>
                      </a:r>
                      <a:r>
                        <a:rPr lang="cs-CZ" sz="2400" i="0" dirty="0">
                          <a:effectLst/>
                        </a:rPr>
                        <a:t> =</a:t>
                      </a:r>
                      <a:endParaRPr lang="cs-CZ" sz="24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2400" dirty="0" smtClean="0">
                          <a:effectLst/>
                        </a:rPr>
                        <a:t>-</a:t>
                      </a:r>
                      <a:r>
                        <a:rPr lang="en-US" sz="2400" dirty="0" smtClean="0">
                          <a:effectLst/>
                        </a:rPr>
                        <a:t>1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+ (1</a:t>
                      </a:r>
                      <a:r>
                        <a:rPr lang="cs-CZ" sz="2400" dirty="0" smtClean="0">
                          <a:effectLst/>
                        </a:rPr>
                        <a:t>)(</a:t>
                      </a:r>
                      <a:r>
                        <a:rPr lang="en-US" sz="2400" dirty="0" smtClean="0">
                          <a:effectLst/>
                        </a:rPr>
                        <a:t>-</a:t>
                      </a:r>
                      <a:r>
                        <a:rPr lang="cs-CZ" sz="2400" dirty="0" smtClean="0">
                          <a:effectLst/>
                        </a:rPr>
                        <a:t>1</a:t>
                      </a:r>
                      <a:r>
                        <a:rPr lang="cs-CZ" sz="2400" dirty="0">
                          <a:effectLst/>
                        </a:rPr>
                        <a:t>)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= -2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79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cs-CZ" sz="2400" i="1" dirty="0">
                          <a:effectLst/>
                        </a:rPr>
                        <a:t>w</a:t>
                      </a:r>
                      <a:r>
                        <a:rPr lang="cs-CZ" sz="2400" i="0" baseline="-25000" dirty="0">
                          <a:effectLst/>
                        </a:rPr>
                        <a:t>1</a:t>
                      </a:r>
                      <a:r>
                        <a:rPr lang="cs-CZ" sz="2400" i="0" dirty="0">
                          <a:effectLst/>
                        </a:rPr>
                        <a:t> =</a:t>
                      </a:r>
                      <a:endParaRPr lang="cs-CZ" sz="24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1,8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+ </a:t>
                      </a:r>
                      <a:r>
                        <a:rPr lang="cs-CZ" sz="2400" dirty="0" smtClean="0">
                          <a:effectLst/>
                        </a:rPr>
                        <a:t>(</a:t>
                      </a:r>
                      <a:r>
                        <a:rPr lang="en-US" sz="2400" dirty="0" smtClean="0">
                          <a:effectLst/>
                        </a:rPr>
                        <a:t>-0,75</a:t>
                      </a:r>
                      <a:r>
                        <a:rPr lang="cs-CZ" sz="2400" dirty="0" smtClean="0">
                          <a:effectLst/>
                        </a:rPr>
                        <a:t>)(</a:t>
                      </a:r>
                      <a:r>
                        <a:rPr lang="en-US" sz="2400" dirty="0" smtClean="0">
                          <a:effectLst/>
                        </a:rPr>
                        <a:t>-</a:t>
                      </a:r>
                      <a:r>
                        <a:rPr lang="cs-CZ" sz="2400" dirty="0" smtClean="0">
                          <a:effectLst/>
                        </a:rPr>
                        <a:t>1</a:t>
                      </a:r>
                      <a:r>
                        <a:rPr lang="cs-CZ" sz="2400" dirty="0">
                          <a:effectLst/>
                        </a:rPr>
                        <a:t>)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= </a:t>
                      </a:r>
                      <a:r>
                        <a:rPr lang="en-US" sz="2400" dirty="0" smtClean="0">
                          <a:effectLst/>
                        </a:rPr>
                        <a:t>2,55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cs-CZ" sz="2400" i="1" dirty="0">
                          <a:effectLst/>
                        </a:rPr>
                        <a:t>w</a:t>
                      </a:r>
                      <a:r>
                        <a:rPr lang="cs-CZ" sz="2400" i="0" baseline="-25000" dirty="0">
                          <a:effectLst/>
                        </a:rPr>
                        <a:t>2</a:t>
                      </a:r>
                      <a:r>
                        <a:rPr lang="cs-CZ" sz="2400" i="0" dirty="0">
                          <a:effectLst/>
                        </a:rPr>
                        <a:t> =</a:t>
                      </a:r>
                      <a:endParaRPr lang="cs-CZ" sz="24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0,5077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+ </a:t>
                      </a:r>
                      <a:r>
                        <a:rPr lang="cs-CZ" sz="2400" dirty="0" smtClean="0">
                          <a:effectLst/>
                        </a:rPr>
                        <a:t>(</a:t>
                      </a:r>
                      <a:r>
                        <a:rPr lang="en-US" sz="2400" dirty="0" smtClean="0">
                          <a:effectLst/>
                        </a:rPr>
                        <a:t>-0,6923</a:t>
                      </a:r>
                      <a:r>
                        <a:rPr lang="cs-CZ" sz="2400" dirty="0" smtClean="0">
                          <a:effectLst/>
                        </a:rPr>
                        <a:t>)(</a:t>
                      </a:r>
                      <a:r>
                        <a:rPr lang="en-US" sz="2400" dirty="0" smtClean="0">
                          <a:effectLst/>
                        </a:rPr>
                        <a:t>-</a:t>
                      </a:r>
                      <a:r>
                        <a:rPr lang="cs-CZ" sz="2400" dirty="0" smtClean="0">
                          <a:effectLst/>
                        </a:rPr>
                        <a:t>1</a:t>
                      </a:r>
                      <a:r>
                        <a:rPr lang="cs-CZ" sz="2400" dirty="0">
                          <a:effectLst/>
                        </a:rPr>
                        <a:t>)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cs-CZ" sz="2400" dirty="0">
                          <a:effectLst/>
                        </a:rPr>
                        <a:t>= </a:t>
                      </a:r>
                      <a:r>
                        <a:rPr lang="en-US" sz="2400" dirty="0" smtClean="0">
                          <a:effectLst/>
                        </a:rPr>
                        <a:t>1,2</a:t>
                      </a:r>
                      <a:endParaRPr lang="cs-CZ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 rot="5400000">
            <a:off x="10956758" y="5486400"/>
            <a:ext cx="625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0" dirty="0" smtClean="0"/>
              <a:t>…</a:t>
            </a:r>
            <a:endParaRPr lang="cs-CZ" sz="8000" dirty="0"/>
          </a:p>
        </p:txBody>
      </p:sp>
    </p:spTree>
    <p:extLst>
      <p:ext uri="{BB962C8B-B14F-4D97-AF65-F5344CB8AC3E}">
        <p14:creationId xmlns:p14="http://schemas.microsoft.com/office/powerpoint/2010/main" val="21141478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678</Words>
  <Application>Microsoft Office PowerPoint</Application>
  <PresentationFormat>Širokoúhlá obrazovka</PresentationFormat>
  <Paragraphs>218</Paragraphs>
  <Slides>15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snímků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Motiv Office</vt:lpstr>
      <vt:lpstr>Rovnice</vt:lpstr>
      <vt:lpstr>Equation.DSMT4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Univerzita Pardubice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Dolezel Petr</dc:creator>
  <cp:lastModifiedBy>Dolezel Petr</cp:lastModifiedBy>
  <cp:revision>28</cp:revision>
  <dcterms:created xsi:type="dcterms:W3CDTF">2015-03-31T13:32:04Z</dcterms:created>
  <dcterms:modified xsi:type="dcterms:W3CDTF">2020-02-26T08:46:34Z</dcterms:modified>
</cp:coreProperties>
</file>