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456" y="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0.wmf"/><Relationship Id="rId1" Type="http://schemas.openxmlformats.org/officeDocument/2006/relationships/image" Target="../media/image12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2.wmf"/><Relationship Id="rId2" Type="http://schemas.openxmlformats.org/officeDocument/2006/relationships/image" Target="../media/image11.wmf"/><Relationship Id="rId1" Type="http://schemas.openxmlformats.org/officeDocument/2006/relationships/image" Target="../media/image18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7.wmf"/><Relationship Id="rId2" Type="http://schemas.openxmlformats.org/officeDocument/2006/relationships/image" Target="../media/image11.wmf"/><Relationship Id="rId1" Type="http://schemas.openxmlformats.org/officeDocument/2006/relationships/image" Target="../media/image23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32.wmf"/><Relationship Id="rId2" Type="http://schemas.openxmlformats.org/officeDocument/2006/relationships/image" Target="../media/image11.wmf"/><Relationship Id="rId1" Type="http://schemas.openxmlformats.org/officeDocument/2006/relationships/image" Target="../media/image28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04.04.2018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489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04.04.2018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635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04.04.2018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761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04.04.2018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532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04.04.2018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389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04.04.2018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534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04.04.2018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490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04.04.2018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830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04.04.2018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177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04.04.2018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493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04.04.2018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374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A8CC9-2DE6-4ED0-9FB0-00F6899748DD}" type="datetimeFigureOut">
              <a:rPr lang="cs-CZ" smtClean="0"/>
              <a:t>04.04.2018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359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7.wmf"/><Relationship Id="rId3" Type="http://schemas.openxmlformats.org/officeDocument/2006/relationships/image" Target="../media/image5.jpeg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2.wmf"/><Relationship Id="rId3" Type="http://schemas.openxmlformats.org/officeDocument/2006/relationships/image" Target="../media/image5.jpe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6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wmf"/><Relationship Id="rId3" Type="http://schemas.openxmlformats.org/officeDocument/2006/relationships/image" Target="../media/image5.jpeg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16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2.wmf"/><Relationship Id="rId3" Type="http://schemas.openxmlformats.org/officeDocument/2006/relationships/image" Target="../media/image5.jpeg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16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jpe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10" Type="http://schemas.openxmlformats.org/officeDocument/2006/relationships/image" Target="../media/image4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2" descr="lista-UP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9" descr="lista-UPa-znak-01-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ovéPole 15"/>
          <p:cNvSpPr txBox="1">
            <a:spLocks noChangeArrowheads="1"/>
          </p:cNvSpPr>
          <p:nvPr/>
        </p:nvSpPr>
        <p:spPr bwMode="auto">
          <a:xfrm>
            <a:off x="1524000" y="1125539"/>
            <a:ext cx="9144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cs-CZ" altLang="cs-CZ" sz="40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Umělé neuronové sítě</a:t>
            </a:r>
          </a:p>
          <a:p>
            <a:pPr algn="ctr" eaLnBrk="1" hangingPunct="1"/>
            <a:endParaRPr lang="cs-CZ" altLang="cs-CZ" sz="3800" b="1" i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cs-CZ" altLang="cs-CZ" sz="3800" b="1" i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Hopfieldova</a:t>
            </a:r>
            <a:r>
              <a:rPr lang="cs-CZ" altLang="cs-CZ" sz="3800" b="1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síť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50" y="3619069"/>
            <a:ext cx="23717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858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70373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>
                <a:latin typeface="Calibri" panose="020F0502020204030204" pitchFamily="34" charset="0"/>
              </a:rPr>
              <a:t>Příklad 1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15" name="Picture 14" descr="lista-UEI-znak-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ástupný symbol pro obsah 2"/>
          <p:cNvSpPr txBox="1">
            <a:spLocks/>
          </p:cNvSpPr>
          <p:nvPr/>
        </p:nvSpPr>
        <p:spPr>
          <a:xfrm>
            <a:off x="1979613" y="1340066"/>
            <a:ext cx="8229600" cy="5469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/>
              <a:t>Dva vzory k zapamatování</a:t>
            </a:r>
            <a:endParaRPr lang="cs-CZ" altLang="cs-CZ" i="1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358358"/>
              </p:ext>
            </p:extLst>
          </p:nvPr>
        </p:nvGraphicFramePr>
        <p:xfrm>
          <a:off x="2443163" y="1930400"/>
          <a:ext cx="28733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Rovnice" r:id="rId5" imgW="1066680" imgH="393480" progId="Equation.3">
                  <p:embed/>
                </p:oleObj>
              </mc:Choice>
              <mc:Fallback>
                <p:oleObj name="Rovnice" r:id="rId5" imgW="1066680" imgH="393480" progId="Equation.3">
                  <p:embed/>
                  <p:pic>
                    <p:nvPicPr>
                      <p:cNvPr id="2" name="Objek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3163" y="1930400"/>
                        <a:ext cx="2873375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491275"/>
              </p:ext>
            </p:extLst>
          </p:nvPr>
        </p:nvGraphicFramePr>
        <p:xfrm>
          <a:off x="2387002" y="2931841"/>
          <a:ext cx="42291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Rovnice" r:id="rId7" imgW="1803400" imgH="635000" progId="Equation.3">
                  <p:embed/>
                </p:oleObj>
              </mc:Choice>
              <mc:Fallback>
                <p:oleObj name="Rovnice" r:id="rId7" imgW="1803400" imgH="635000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002" y="2931841"/>
                        <a:ext cx="42291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99834"/>
              </p:ext>
            </p:extLst>
          </p:nvPr>
        </p:nvGraphicFramePr>
        <p:xfrm>
          <a:off x="7168963" y="1350062"/>
          <a:ext cx="2703513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Rovnice" r:id="rId9" imgW="1002960" imgH="774360" progId="Equation.3">
                  <p:embed/>
                </p:oleObj>
              </mc:Choice>
              <mc:Fallback>
                <p:oleObj name="Rovnice" r:id="rId9" imgW="1002960" imgH="774360" progId="Equation.3">
                  <p:embed/>
                  <p:pic>
                    <p:nvPicPr>
                      <p:cNvPr id="9" name="Objek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68963" y="1350062"/>
                        <a:ext cx="2703513" cy="208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33569"/>
              </p:ext>
            </p:extLst>
          </p:nvPr>
        </p:nvGraphicFramePr>
        <p:xfrm>
          <a:off x="1979613" y="4550893"/>
          <a:ext cx="38989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Rovnice" r:id="rId11" imgW="1447560" imgH="190440" progId="Equation.3">
                  <p:embed/>
                </p:oleObj>
              </mc:Choice>
              <mc:Fallback>
                <p:oleObj name="Rovnice" r:id="rId11" imgW="1447560" imgH="190440" progId="Equation.3">
                  <p:embed/>
                  <p:pic>
                    <p:nvPicPr>
                      <p:cNvPr id="10" name="Objekt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79613" y="4550893"/>
                        <a:ext cx="389890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472271"/>
              </p:ext>
            </p:extLst>
          </p:nvPr>
        </p:nvGraphicFramePr>
        <p:xfrm>
          <a:off x="2014538" y="5193027"/>
          <a:ext cx="3863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Rovnice" r:id="rId13" imgW="1434960" imgH="190440" progId="Equation.3">
                  <p:embed/>
                </p:oleObj>
              </mc:Choice>
              <mc:Fallback>
                <p:oleObj name="Rovnice" r:id="rId13" imgW="1434960" imgH="190440" progId="Equation.3">
                  <p:embed/>
                  <p:pic>
                    <p:nvPicPr>
                      <p:cNvPr id="11" name="Objekt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14538" y="5193027"/>
                        <a:ext cx="386397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156520"/>
              </p:ext>
            </p:extLst>
          </p:nvPr>
        </p:nvGraphicFramePr>
        <p:xfrm>
          <a:off x="6809394" y="1822133"/>
          <a:ext cx="342265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Rovnice" r:id="rId15" imgW="1269720" imgH="774360" progId="Equation.3">
                  <p:embed/>
                </p:oleObj>
              </mc:Choice>
              <mc:Fallback>
                <p:oleObj name="Rovnice" r:id="rId15" imgW="1269720" imgH="774360" progId="Equation.3">
                  <p:embed/>
                  <p:pic>
                    <p:nvPicPr>
                      <p:cNvPr id="13" name="Objekt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09394" y="1822133"/>
                        <a:ext cx="3422650" cy="208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637609"/>
              </p:ext>
            </p:extLst>
          </p:nvPr>
        </p:nvGraphicFramePr>
        <p:xfrm>
          <a:off x="3546475" y="5734050"/>
          <a:ext cx="8207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Rovnice" r:id="rId17" imgW="304560" imgH="164880" progId="Equation.3">
                  <p:embed/>
                </p:oleObj>
              </mc:Choice>
              <mc:Fallback>
                <p:oleObj name="Rovnice" r:id="rId17" imgW="304560" imgH="164880" progId="Equation.3">
                  <p:embed/>
                  <p:pic>
                    <p:nvPicPr>
                      <p:cNvPr id="14" name="Objekt 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46475" y="5734050"/>
                        <a:ext cx="820738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54126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70373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>
                <a:latin typeface="Calibri" panose="020F0502020204030204" pitchFamily="34" charset="0"/>
              </a:rPr>
              <a:t>Příklad 1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15" name="Picture 14" descr="lista-UEI-znak-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ástupný symbol pro obsah 2"/>
          <p:cNvSpPr txBox="1">
            <a:spLocks/>
          </p:cNvSpPr>
          <p:nvPr/>
        </p:nvSpPr>
        <p:spPr>
          <a:xfrm>
            <a:off x="2025276" y="1446084"/>
            <a:ext cx="8229600" cy="5469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/>
              <a:t>Vybavování – 1. iterace</a:t>
            </a:r>
            <a:endParaRPr lang="cs-CZ" altLang="cs-CZ" i="1" dirty="0"/>
          </a:p>
        </p:txBody>
      </p:sp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634184"/>
              </p:ext>
            </p:extLst>
          </p:nvPr>
        </p:nvGraphicFramePr>
        <p:xfrm>
          <a:off x="2239963" y="2203450"/>
          <a:ext cx="32829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Rovnice" r:id="rId5" imgW="1218960" imgH="190440" progId="Equation.3">
                  <p:embed/>
                </p:oleObj>
              </mc:Choice>
              <mc:Fallback>
                <p:oleObj name="Rovnice" r:id="rId5" imgW="1218960" imgH="190440" progId="Equation.3">
                  <p:embed/>
                  <p:pic>
                    <p:nvPicPr>
                      <p:cNvPr id="16" name="Objekt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9963" y="2203450"/>
                        <a:ext cx="32829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664492"/>
              </p:ext>
            </p:extLst>
          </p:nvPr>
        </p:nvGraphicFramePr>
        <p:xfrm>
          <a:off x="2373313" y="2962275"/>
          <a:ext cx="6299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7" imgW="2527200" imgH="457200" progId="Equation.DSMT4">
                  <p:embed/>
                </p:oleObj>
              </mc:Choice>
              <mc:Fallback>
                <p:oleObj name="Equation" r:id="rId7" imgW="2527200" imgH="457200" progId="Equation.DSMT4">
                  <p:embed/>
                  <p:pic>
                    <p:nvPicPr>
                      <p:cNvPr id="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2962275"/>
                        <a:ext cx="6299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982576"/>
              </p:ext>
            </p:extLst>
          </p:nvPr>
        </p:nvGraphicFramePr>
        <p:xfrm>
          <a:off x="6650368" y="757844"/>
          <a:ext cx="342265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Rovnice" r:id="rId9" imgW="1269720" imgH="774360" progId="Equation.3">
                  <p:embed/>
                </p:oleObj>
              </mc:Choice>
              <mc:Fallback>
                <p:oleObj name="Rovnice" r:id="rId9" imgW="1269720" imgH="774360" progId="Equation.3">
                  <p:embed/>
                  <p:pic>
                    <p:nvPicPr>
                      <p:cNvPr id="18" name="Objekt 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0368" y="757844"/>
                        <a:ext cx="3422650" cy="208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468396"/>
              </p:ext>
            </p:extLst>
          </p:nvPr>
        </p:nvGraphicFramePr>
        <p:xfrm>
          <a:off x="2373313" y="4093369"/>
          <a:ext cx="7191376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Rovnice" r:id="rId11" imgW="2666880" imgH="190440" progId="Equation.3">
                  <p:embed/>
                </p:oleObj>
              </mc:Choice>
              <mc:Fallback>
                <p:oleObj name="Rovnice" r:id="rId11" imgW="2666880" imgH="190440" progId="Equation.3">
                  <p:embed/>
                  <p:pic>
                    <p:nvPicPr>
                      <p:cNvPr id="19" name="Objekt 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73313" y="4093369"/>
                        <a:ext cx="7191376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881014"/>
              </p:ext>
            </p:extLst>
          </p:nvPr>
        </p:nvGraphicFramePr>
        <p:xfrm>
          <a:off x="2355850" y="4625975"/>
          <a:ext cx="72263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Rovnice" r:id="rId13" imgW="2679480" imgH="190440" progId="Equation.3">
                  <p:embed/>
                </p:oleObj>
              </mc:Choice>
              <mc:Fallback>
                <p:oleObj name="Rovnice" r:id="rId13" imgW="2679480" imgH="190440" progId="Equation.3">
                  <p:embed/>
                  <p:pic>
                    <p:nvPicPr>
                      <p:cNvPr id="20" name="Objekt 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55850" y="4625975"/>
                        <a:ext cx="7226300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882479"/>
              </p:ext>
            </p:extLst>
          </p:nvPr>
        </p:nvGraphicFramePr>
        <p:xfrm>
          <a:off x="2373313" y="5128783"/>
          <a:ext cx="67818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Rovnice" r:id="rId15" imgW="2514600" imgH="190440" progId="Equation.3">
                  <p:embed/>
                </p:oleObj>
              </mc:Choice>
              <mc:Fallback>
                <p:oleObj name="Rovnice" r:id="rId15" imgW="2514600" imgH="190440" progId="Equation.3">
                  <p:embed/>
                  <p:pic>
                    <p:nvPicPr>
                      <p:cNvPr id="21" name="Objekt 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73313" y="5128783"/>
                        <a:ext cx="6781800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437983"/>
              </p:ext>
            </p:extLst>
          </p:nvPr>
        </p:nvGraphicFramePr>
        <p:xfrm>
          <a:off x="2355850" y="5652045"/>
          <a:ext cx="76374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Rovnice" r:id="rId17" imgW="2831760" imgH="190440" progId="Equation.3">
                  <p:embed/>
                </p:oleObj>
              </mc:Choice>
              <mc:Fallback>
                <p:oleObj name="Rovnice" r:id="rId17" imgW="2831760" imgH="190440" progId="Equation.3">
                  <p:embed/>
                  <p:pic>
                    <p:nvPicPr>
                      <p:cNvPr id="22" name="Objekt 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55850" y="5652045"/>
                        <a:ext cx="7637462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820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70373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>
                <a:latin typeface="Calibri" panose="020F0502020204030204" pitchFamily="34" charset="0"/>
              </a:rPr>
              <a:t>Příklad 1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15" name="Picture 14" descr="lista-UEI-znak-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ástupný symbol pro obsah 2"/>
          <p:cNvSpPr txBox="1">
            <a:spLocks/>
          </p:cNvSpPr>
          <p:nvPr/>
        </p:nvSpPr>
        <p:spPr>
          <a:xfrm>
            <a:off x="2025276" y="1446084"/>
            <a:ext cx="8229600" cy="5469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/>
              <a:t>Vybavování – 2. iterace</a:t>
            </a:r>
            <a:endParaRPr lang="cs-CZ" altLang="cs-CZ" i="1" dirty="0"/>
          </a:p>
        </p:txBody>
      </p:sp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048554"/>
              </p:ext>
            </p:extLst>
          </p:nvPr>
        </p:nvGraphicFramePr>
        <p:xfrm>
          <a:off x="2768600" y="2203450"/>
          <a:ext cx="22240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Rovnice" r:id="rId5" imgW="825480" imgH="190440" progId="Equation.3">
                  <p:embed/>
                </p:oleObj>
              </mc:Choice>
              <mc:Fallback>
                <p:oleObj name="Rovnice" r:id="rId5" imgW="825480" imgH="190440" progId="Equation.3">
                  <p:embed/>
                  <p:pic>
                    <p:nvPicPr>
                      <p:cNvPr id="16" name="Objekt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68600" y="2203450"/>
                        <a:ext cx="222408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/>
          </p:nvPr>
        </p:nvGraphicFramePr>
        <p:xfrm>
          <a:off x="2373313" y="2962275"/>
          <a:ext cx="6299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7" imgW="2527200" imgH="457200" progId="Equation.DSMT4">
                  <p:embed/>
                </p:oleObj>
              </mc:Choice>
              <mc:Fallback>
                <p:oleObj name="Equation" r:id="rId7" imgW="2527200" imgH="457200" progId="Equation.DSMT4">
                  <p:embed/>
                  <p:pic>
                    <p:nvPicPr>
                      <p:cNvPr id="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2962275"/>
                        <a:ext cx="6299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/>
        </p:nvGraphicFramePr>
        <p:xfrm>
          <a:off x="6650368" y="757844"/>
          <a:ext cx="342265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Rovnice" r:id="rId9" imgW="1269720" imgH="774360" progId="Equation.3">
                  <p:embed/>
                </p:oleObj>
              </mc:Choice>
              <mc:Fallback>
                <p:oleObj name="Rovnice" r:id="rId9" imgW="1269720" imgH="774360" progId="Equation.3">
                  <p:embed/>
                  <p:pic>
                    <p:nvPicPr>
                      <p:cNvPr id="18" name="Objekt 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0368" y="757844"/>
                        <a:ext cx="3422650" cy="208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546525"/>
              </p:ext>
            </p:extLst>
          </p:nvPr>
        </p:nvGraphicFramePr>
        <p:xfrm>
          <a:off x="3074988" y="4094163"/>
          <a:ext cx="57880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Rovnice" r:id="rId11" imgW="2145960" imgH="190440" progId="Equation.3">
                  <p:embed/>
                </p:oleObj>
              </mc:Choice>
              <mc:Fallback>
                <p:oleObj name="Rovnice" r:id="rId11" imgW="2145960" imgH="190440" progId="Equation.3">
                  <p:embed/>
                  <p:pic>
                    <p:nvPicPr>
                      <p:cNvPr id="19" name="Objekt 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4988" y="4094163"/>
                        <a:ext cx="578802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187564"/>
              </p:ext>
            </p:extLst>
          </p:nvPr>
        </p:nvGraphicFramePr>
        <p:xfrm>
          <a:off x="3040063" y="4625975"/>
          <a:ext cx="58562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Rovnice" r:id="rId13" imgW="2171520" imgH="190440" progId="Equation.3">
                  <p:embed/>
                </p:oleObj>
              </mc:Choice>
              <mc:Fallback>
                <p:oleObj name="Rovnice" r:id="rId13" imgW="2171520" imgH="190440" progId="Equation.3">
                  <p:embed/>
                  <p:pic>
                    <p:nvPicPr>
                      <p:cNvPr id="20" name="Objekt 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0063" y="4625975"/>
                        <a:ext cx="5856287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444823"/>
              </p:ext>
            </p:extLst>
          </p:nvPr>
        </p:nvGraphicFramePr>
        <p:xfrm>
          <a:off x="3392488" y="5126038"/>
          <a:ext cx="54117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Rovnice" r:id="rId15" imgW="2006280" imgH="190440" progId="Equation.3">
                  <p:embed/>
                </p:oleObj>
              </mc:Choice>
              <mc:Fallback>
                <p:oleObj name="Rovnice" r:id="rId15" imgW="2006280" imgH="190440" progId="Equation.3">
                  <p:embed/>
                  <p:pic>
                    <p:nvPicPr>
                      <p:cNvPr id="21" name="Objekt 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92488" y="5126038"/>
                        <a:ext cx="5411787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492365"/>
              </p:ext>
            </p:extLst>
          </p:nvPr>
        </p:nvGraphicFramePr>
        <p:xfrm>
          <a:off x="2800350" y="5651500"/>
          <a:ext cx="67468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Rovnice" r:id="rId17" imgW="2501640" imgH="190440" progId="Equation.3">
                  <p:embed/>
                </p:oleObj>
              </mc:Choice>
              <mc:Fallback>
                <p:oleObj name="Rovnice" r:id="rId17" imgW="2501640" imgH="190440" progId="Equation.3">
                  <p:embed/>
                  <p:pic>
                    <p:nvPicPr>
                      <p:cNvPr id="22" name="Objekt 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00350" y="5651500"/>
                        <a:ext cx="6746875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31849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70373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>
                <a:latin typeface="Calibri" panose="020F0502020204030204" pitchFamily="34" charset="0"/>
              </a:rPr>
              <a:t>Příklad 1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15" name="Picture 14" descr="lista-UEI-znak-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ástupný symbol pro obsah 2"/>
          <p:cNvSpPr txBox="1">
            <a:spLocks/>
          </p:cNvSpPr>
          <p:nvPr/>
        </p:nvSpPr>
        <p:spPr>
          <a:xfrm>
            <a:off x="2025276" y="1446084"/>
            <a:ext cx="8229600" cy="5469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/>
              <a:t>Vybavování – 3. iterace</a:t>
            </a:r>
            <a:endParaRPr lang="cs-CZ" altLang="cs-CZ" i="1" dirty="0"/>
          </a:p>
        </p:txBody>
      </p:sp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354357"/>
              </p:ext>
            </p:extLst>
          </p:nvPr>
        </p:nvGraphicFramePr>
        <p:xfrm>
          <a:off x="2632075" y="2203450"/>
          <a:ext cx="24971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Rovnice" r:id="rId5" imgW="927000" imgH="190440" progId="Equation.3">
                  <p:embed/>
                </p:oleObj>
              </mc:Choice>
              <mc:Fallback>
                <p:oleObj name="Rovnice" r:id="rId5" imgW="927000" imgH="190440" progId="Equation.3">
                  <p:embed/>
                  <p:pic>
                    <p:nvPicPr>
                      <p:cNvPr id="16" name="Objekt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2075" y="2203450"/>
                        <a:ext cx="249713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/>
          </p:nvPr>
        </p:nvGraphicFramePr>
        <p:xfrm>
          <a:off x="2373313" y="2962275"/>
          <a:ext cx="6299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7" imgW="2527200" imgH="457200" progId="Equation.DSMT4">
                  <p:embed/>
                </p:oleObj>
              </mc:Choice>
              <mc:Fallback>
                <p:oleObj name="Equation" r:id="rId7" imgW="2527200" imgH="457200" progId="Equation.DSMT4">
                  <p:embed/>
                  <p:pic>
                    <p:nvPicPr>
                      <p:cNvPr id="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2962275"/>
                        <a:ext cx="6299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/>
        </p:nvGraphicFramePr>
        <p:xfrm>
          <a:off x="6650368" y="757844"/>
          <a:ext cx="342265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Rovnice" r:id="rId9" imgW="1269720" imgH="774360" progId="Equation.3">
                  <p:embed/>
                </p:oleObj>
              </mc:Choice>
              <mc:Fallback>
                <p:oleObj name="Rovnice" r:id="rId9" imgW="1269720" imgH="774360" progId="Equation.3">
                  <p:embed/>
                  <p:pic>
                    <p:nvPicPr>
                      <p:cNvPr id="18" name="Objekt 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0368" y="757844"/>
                        <a:ext cx="3422650" cy="208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413107"/>
              </p:ext>
            </p:extLst>
          </p:nvPr>
        </p:nvGraphicFramePr>
        <p:xfrm>
          <a:off x="2835275" y="4094163"/>
          <a:ext cx="62674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Rovnice" r:id="rId11" imgW="2323800" imgH="190440" progId="Equation.3">
                  <p:embed/>
                </p:oleObj>
              </mc:Choice>
              <mc:Fallback>
                <p:oleObj name="Rovnice" r:id="rId11" imgW="2323800" imgH="190440" progId="Equation.3">
                  <p:embed/>
                  <p:pic>
                    <p:nvPicPr>
                      <p:cNvPr id="19" name="Objekt 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35275" y="4094163"/>
                        <a:ext cx="626745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968052"/>
              </p:ext>
            </p:extLst>
          </p:nvPr>
        </p:nvGraphicFramePr>
        <p:xfrm>
          <a:off x="2817813" y="4625975"/>
          <a:ext cx="63007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Rovnice" r:id="rId13" imgW="2336760" imgH="190440" progId="Equation.3">
                  <p:embed/>
                </p:oleObj>
              </mc:Choice>
              <mc:Fallback>
                <p:oleObj name="Rovnice" r:id="rId13" imgW="2336760" imgH="190440" progId="Equation.3">
                  <p:embed/>
                  <p:pic>
                    <p:nvPicPr>
                      <p:cNvPr id="20" name="Objekt 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17813" y="4625975"/>
                        <a:ext cx="6300787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686891"/>
              </p:ext>
            </p:extLst>
          </p:nvPr>
        </p:nvGraphicFramePr>
        <p:xfrm>
          <a:off x="3170238" y="5126038"/>
          <a:ext cx="58562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Rovnice" r:id="rId15" imgW="2171520" imgH="190440" progId="Equation.3">
                  <p:embed/>
                </p:oleObj>
              </mc:Choice>
              <mc:Fallback>
                <p:oleObj name="Rovnice" r:id="rId15" imgW="2171520" imgH="190440" progId="Equation.3">
                  <p:embed/>
                  <p:pic>
                    <p:nvPicPr>
                      <p:cNvPr id="21" name="Objekt 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70238" y="5126038"/>
                        <a:ext cx="5856287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947615"/>
              </p:ext>
            </p:extLst>
          </p:nvPr>
        </p:nvGraphicFramePr>
        <p:xfrm>
          <a:off x="2560638" y="5651500"/>
          <a:ext cx="72263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Rovnice" r:id="rId17" imgW="2679480" imgH="190440" progId="Equation.3">
                  <p:embed/>
                </p:oleObj>
              </mc:Choice>
              <mc:Fallback>
                <p:oleObj name="Rovnice" r:id="rId17" imgW="2679480" imgH="190440" progId="Equation.3">
                  <p:embed/>
                  <p:pic>
                    <p:nvPicPr>
                      <p:cNvPr id="22" name="Objekt 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60638" y="5651500"/>
                        <a:ext cx="7226300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7867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70373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>
                <a:latin typeface="Calibri" panose="020F0502020204030204" pitchFamily="34" charset="0"/>
              </a:rPr>
              <a:t>Příklad 2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15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Zástupný symbol pro obsah 2"/>
          <p:cNvSpPr txBox="1">
            <a:spLocks/>
          </p:cNvSpPr>
          <p:nvPr/>
        </p:nvSpPr>
        <p:spPr>
          <a:xfrm>
            <a:off x="2644588" y="1649413"/>
            <a:ext cx="8229600" cy="23757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/>
              <a:t>4 vzory k zapamatování</a:t>
            </a:r>
          </a:p>
          <a:p>
            <a:r>
              <a:rPr lang="cs-CZ" altLang="cs-CZ" dirty="0"/>
              <a:t>25 neuronů</a:t>
            </a:r>
          </a:p>
          <a:p>
            <a:endParaRPr lang="cs-CZ" alt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324" y="1890378"/>
            <a:ext cx="5771727" cy="433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1007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70373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>
                <a:latin typeface="Calibri" panose="020F0502020204030204" pitchFamily="34" charset="0"/>
              </a:rPr>
              <a:t>Příklad 2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15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Zástupný symbol pro obsah 2"/>
          <p:cNvSpPr txBox="1">
            <a:spLocks/>
          </p:cNvSpPr>
          <p:nvPr/>
        </p:nvSpPr>
        <p:spPr>
          <a:xfrm>
            <a:off x="2466065" y="1522803"/>
            <a:ext cx="8229600" cy="23757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altLang="cs-CZ" dirty="0"/>
              <a:t>Ukázat příklad </a:t>
            </a:r>
            <a:r>
              <a:rPr lang="cs-CZ" alt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1964456909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err="1">
                <a:latin typeface="Calibri" panose="020F0502020204030204" pitchFamily="34" charset="0"/>
              </a:rPr>
              <a:t>Hopfieldova</a:t>
            </a:r>
            <a:r>
              <a:rPr lang="cs-CZ" altLang="cs-CZ" sz="3600" b="1" dirty="0">
                <a:latin typeface="Calibri" panose="020F0502020204030204" pitchFamily="34" charset="0"/>
              </a:rPr>
              <a:t> síť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7" name="Zástupný symbol pro obsah 2"/>
          <p:cNvSpPr txBox="1">
            <a:spLocks/>
          </p:cNvSpPr>
          <p:nvPr/>
        </p:nvSpPr>
        <p:spPr>
          <a:xfrm>
            <a:off x="2427849" y="1557199"/>
            <a:ext cx="7003022" cy="17490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/>
              <a:t>Pracuje jako </a:t>
            </a:r>
            <a:r>
              <a:rPr lang="cs-CZ" altLang="cs-CZ" dirty="0" err="1"/>
              <a:t>autoasociativní</a:t>
            </a:r>
            <a:r>
              <a:rPr lang="cs-CZ" altLang="cs-CZ" dirty="0"/>
              <a:t> paměť</a:t>
            </a:r>
          </a:p>
          <a:p>
            <a:r>
              <a:rPr lang="cs-CZ" altLang="cs-CZ" dirty="0"/>
              <a:t>Na základě neúplných informací si tedy dokáže vybavit vzor uložený v paměti</a:t>
            </a:r>
          </a:p>
        </p:txBody>
      </p:sp>
    </p:spTree>
    <p:extLst>
      <p:ext uri="{BB962C8B-B14F-4D97-AF65-F5344CB8AC3E}">
        <p14:creationId xmlns:p14="http://schemas.microsoft.com/office/powerpoint/2010/main" val="216196203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>
                <a:latin typeface="Calibri" panose="020F0502020204030204" pitchFamily="34" charset="0"/>
              </a:rPr>
              <a:t>Topologie </a:t>
            </a:r>
            <a:r>
              <a:rPr lang="cs-CZ" altLang="cs-CZ" sz="3600" b="1" dirty="0" err="1">
                <a:latin typeface="Calibri" panose="020F0502020204030204" pitchFamily="34" charset="0"/>
              </a:rPr>
              <a:t>Hopfieldovy</a:t>
            </a:r>
            <a:r>
              <a:rPr lang="cs-CZ" altLang="cs-CZ" sz="3600" b="1" dirty="0">
                <a:latin typeface="Calibri" panose="020F0502020204030204" pitchFamily="34" charset="0"/>
              </a:rPr>
              <a:t> </a:t>
            </a:r>
            <a:r>
              <a:rPr lang="cs-CZ" altLang="cs-CZ" sz="3600" b="1" dirty="0" err="1">
                <a:latin typeface="Calibri" panose="020F0502020204030204" pitchFamily="34" charset="0"/>
              </a:rPr>
              <a:t>síťě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205319" y="1332132"/>
          <a:ext cx="6786281" cy="472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icture" r:id="rId5" imgW="3323844" imgH="2314956" progId="Word.Picture.8">
                  <p:embed/>
                </p:oleObj>
              </mc:Choice>
              <mc:Fallback>
                <p:oleObj name="Picture" r:id="rId5" imgW="3323844" imgH="2314956" progId="Word.Picture.8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319" y="1332132"/>
                        <a:ext cx="6786281" cy="4726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23087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70373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>
                <a:latin typeface="Calibri" panose="020F0502020204030204" pitchFamily="34" charset="0"/>
              </a:rPr>
              <a:t>Agregační funkce neuronu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293539"/>
              </p:ext>
            </p:extLst>
          </p:nvPr>
        </p:nvGraphicFramePr>
        <p:xfrm>
          <a:off x="4278313" y="1495425"/>
          <a:ext cx="16700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Rovnice" r:id="rId4" imgW="863280" imgH="431640" progId="Equation.3">
                  <p:embed/>
                </p:oleObj>
              </mc:Choice>
              <mc:Fallback>
                <p:oleObj name="Rovnice" r:id="rId4" imgW="863280" imgH="43164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1495425"/>
                        <a:ext cx="1670050" cy="862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ovéPole 3"/>
          <p:cNvSpPr txBox="1">
            <a:spLocks noChangeArrowheads="1"/>
          </p:cNvSpPr>
          <p:nvPr/>
        </p:nvSpPr>
        <p:spPr bwMode="auto">
          <a:xfrm>
            <a:off x="2025276" y="2441865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>
                <a:latin typeface="Calibri" panose="020F0502020204030204" pitchFamily="34" charset="0"/>
              </a:rPr>
              <a:t>Aktivační funkce neuronu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570734"/>
              </p:ext>
            </p:extLst>
          </p:nvPr>
        </p:nvGraphicFramePr>
        <p:xfrm>
          <a:off x="3993232" y="3297416"/>
          <a:ext cx="1972236" cy="8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6" imgW="1054100" imgH="457200" progId="Equation.DSMT4">
                  <p:embed/>
                </p:oleObj>
              </mc:Choice>
              <mc:Fallback>
                <p:oleObj r:id="rId6" imgW="1054100" imgH="45720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232" y="3297416"/>
                        <a:ext cx="1972236" cy="860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638882"/>
              </p:ext>
            </p:extLst>
          </p:nvPr>
        </p:nvGraphicFramePr>
        <p:xfrm>
          <a:off x="2913529" y="3548149"/>
          <a:ext cx="680130" cy="412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Rovnice" r:id="rId8" imgW="253780" imgH="164957" progId="Equation.3">
                  <p:embed/>
                </p:oleObj>
              </mc:Choice>
              <mc:Fallback>
                <p:oleObj name="Rovnice" r:id="rId8" imgW="253780" imgH="164957" progId="Equation.3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529" y="3548149"/>
                        <a:ext cx="680130" cy="4129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vá složená závorka 10"/>
          <p:cNvSpPr/>
          <p:nvPr/>
        </p:nvSpPr>
        <p:spPr>
          <a:xfrm>
            <a:off x="3706793" y="3297416"/>
            <a:ext cx="229433" cy="790490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5" name="Picture 14" descr="lista-UEI-znak-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7020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70373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>
                <a:latin typeface="Calibri" panose="020F0502020204030204" pitchFamily="34" charset="0"/>
              </a:rPr>
              <a:t>Vlastnosti </a:t>
            </a:r>
            <a:r>
              <a:rPr lang="cs-CZ" altLang="cs-CZ" sz="3600" b="1" dirty="0" err="1">
                <a:latin typeface="Calibri" panose="020F0502020204030204" pitchFamily="34" charset="0"/>
              </a:rPr>
              <a:t>Hopfieldovy</a:t>
            </a:r>
            <a:r>
              <a:rPr lang="cs-CZ" altLang="cs-CZ" sz="3600" b="1" dirty="0">
                <a:latin typeface="Calibri" panose="020F0502020204030204" pitchFamily="34" charset="0"/>
              </a:rPr>
              <a:t> sítě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15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ástupný symbol pro obsah 2"/>
          <p:cNvSpPr txBox="1">
            <a:spLocks/>
          </p:cNvSpPr>
          <p:nvPr/>
        </p:nvSpPr>
        <p:spPr>
          <a:xfrm>
            <a:off x="2427849" y="1557199"/>
            <a:ext cx="7003022" cy="17490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/>
              <a:t>Hodnoty vstupů i výstupů jsou bipolární</a:t>
            </a:r>
          </a:p>
          <a:p>
            <a:r>
              <a:rPr lang="cs-CZ" altLang="cs-CZ" dirty="0"/>
              <a:t>Každý neuron tedy vypočte svůj potenciál a aktivuje svůj výstup podle bipolární aktivační funkce</a:t>
            </a:r>
          </a:p>
        </p:txBody>
      </p:sp>
    </p:spTree>
    <p:extLst>
      <p:ext uri="{BB962C8B-B14F-4D97-AF65-F5344CB8AC3E}">
        <p14:creationId xmlns:p14="http://schemas.microsoft.com/office/powerpoint/2010/main" val="99832087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70373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>
                <a:latin typeface="Calibri" panose="020F0502020204030204" pitchFamily="34" charset="0"/>
              </a:rPr>
              <a:t>Učení </a:t>
            </a:r>
            <a:r>
              <a:rPr lang="cs-CZ" altLang="cs-CZ" sz="3600" b="1" dirty="0" err="1">
                <a:latin typeface="Calibri" panose="020F0502020204030204" pitchFamily="34" charset="0"/>
              </a:rPr>
              <a:t>Hopfieldovy</a:t>
            </a:r>
            <a:r>
              <a:rPr lang="cs-CZ" altLang="cs-CZ" sz="3600" b="1" dirty="0">
                <a:latin typeface="Calibri" panose="020F0502020204030204" pitchFamily="34" charset="0"/>
              </a:rPr>
              <a:t> sítě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15" name="Picture 14" descr="lista-UEI-znak-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ástupný symbol pro obsah 2"/>
          <p:cNvSpPr txBox="1">
            <a:spLocks/>
          </p:cNvSpPr>
          <p:nvPr/>
        </p:nvSpPr>
        <p:spPr>
          <a:xfrm>
            <a:off x="2250141" y="1420906"/>
            <a:ext cx="8229600" cy="21859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/>
              <a:t>Aplikuje se </a:t>
            </a:r>
            <a:r>
              <a:rPr lang="cs-CZ" altLang="cs-CZ" dirty="0" err="1"/>
              <a:t>Hebbův</a:t>
            </a:r>
            <a:r>
              <a:rPr lang="cs-CZ" altLang="cs-CZ" dirty="0"/>
              <a:t> zákon učení</a:t>
            </a:r>
          </a:p>
          <a:p>
            <a:r>
              <a:rPr lang="cs-CZ" altLang="cs-CZ" dirty="0"/>
              <a:t>Matice vah </a:t>
            </a:r>
            <a:r>
              <a:rPr lang="cs-CZ" altLang="cs-CZ" b="1" dirty="0"/>
              <a:t>w</a:t>
            </a:r>
            <a:r>
              <a:rPr lang="cs-CZ" altLang="cs-CZ" dirty="0"/>
              <a:t> je symetrická matice </a:t>
            </a:r>
            <a:r>
              <a:rPr lang="cs-CZ" altLang="cs-CZ" i="1" dirty="0"/>
              <a:t>n </a:t>
            </a:r>
            <a:r>
              <a:rPr lang="cs-CZ" altLang="cs-CZ" dirty="0"/>
              <a:t>x </a:t>
            </a:r>
            <a:r>
              <a:rPr lang="cs-CZ" altLang="cs-CZ" i="1" dirty="0"/>
              <a:t>n</a:t>
            </a:r>
            <a:r>
              <a:rPr lang="cs-CZ" altLang="cs-CZ" dirty="0"/>
              <a:t>, kde </a:t>
            </a:r>
            <a:r>
              <a:rPr lang="cs-CZ" altLang="cs-CZ" i="1" dirty="0"/>
              <a:t>n</a:t>
            </a:r>
            <a:r>
              <a:rPr lang="cs-CZ" altLang="cs-CZ" dirty="0"/>
              <a:t> je počet vstupů do sítě, pro každý prvek matice </a:t>
            </a:r>
            <a:r>
              <a:rPr lang="cs-CZ" altLang="cs-CZ" b="1" dirty="0"/>
              <a:t>w</a:t>
            </a:r>
            <a:r>
              <a:rPr lang="cs-CZ" altLang="cs-CZ" dirty="0"/>
              <a:t> platí: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334313"/>
              </p:ext>
            </p:extLst>
          </p:nvPr>
        </p:nvGraphicFramePr>
        <p:xfrm>
          <a:off x="4078941" y="2845175"/>
          <a:ext cx="42291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Microsoft Equation 3.0" r:id="rId5" imgW="1803400" imgH="635000" progId="">
                  <p:embed/>
                </p:oleObj>
              </mc:Choice>
              <mc:Fallback>
                <p:oleObj name="Microsoft Equation 3.0" r:id="rId5" imgW="1803400" imgH="635000" progId="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941" y="2845175"/>
                        <a:ext cx="42291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ástupný symbol pro obsah 2"/>
          <p:cNvSpPr txBox="1">
            <a:spLocks/>
          </p:cNvSpPr>
          <p:nvPr/>
        </p:nvSpPr>
        <p:spPr bwMode="auto">
          <a:xfrm>
            <a:off x="2707341" y="4425202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cs-CZ" altLang="cs-CZ" sz="3200" dirty="0">
                <a:latin typeface="Calibri" panose="020F0502020204030204" pitchFamily="34" charset="0"/>
              </a:rPr>
              <a:t>kde</a:t>
            </a:r>
            <a:r>
              <a:rPr lang="cs-CZ" altLang="cs-CZ" sz="3200" i="1" dirty="0">
                <a:latin typeface="Calibri" panose="020F0502020204030204" pitchFamily="34" charset="0"/>
              </a:rPr>
              <a:t> S je </a:t>
            </a:r>
            <a:r>
              <a:rPr lang="cs-CZ" altLang="cs-CZ" sz="3200" dirty="0">
                <a:latin typeface="Calibri" panose="020F0502020204030204" pitchFamily="34" charset="0"/>
              </a:rPr>
              <a:t>počet vzorů </a:t>
            </a:r>
            <a:r>
              <a:rPr lang="cs-CZ" altLang="cs-CZ" sz="3200" dirty="0" err="1">
                <a:latin typeface="Calibri" panose="020F0502020204030204" pitchFamily="34" charset="0"/>
              </a:rPr>
              <a:t>trénovací</a:t>
            </a:r>
            <a:r>
              <a:rPr lang="cs-CZ" altLang="cs-CZ" sz="3200" dirty="0">
                <a:latin typeface="Calibri" panose="020F0502020204030204" pitchFamily="34" charset="0"/>
              </a:rPr>
              <a:t> množiny </a:t>
            </a:r>
          </a:p>
        </p:txBody>
      </p:sp>
    </p:spTree>
    <p:extLst>
      <p:ext uri="{BB962C8B-B14F-4D97-AF65-F5344CB8AC3E}">
        <p14:creationId xmlns:p14="http://schemas.microsoft.com/office/powerpoint/2010/main" val="25137899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70373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>
                <a:latin typeface="Calibri" panose="020F0502020204030204" pitchFamily="34" charset="0"/>
              </a:rPr>
              <a:t>Vybavování </a:t>
            </a:r>
            <a:r>
              <a:rPr lang="cs-CZ" altLang="cs-CZ" sz="3600" b="1" dirty="0" err="1">
                <a:latin typeface="Calibri" panose="020F0502020204030204" pitchFamily="34" charset="0"/>
              </a:rPr>
              <a:t>Hopfieldovy</a:t>
            </a:r>
            <a:r>
              <a:rPr lang="cs-CZ" altLang="cs-CZ" sz="3600" b="1" dirty="0">
                <a:latin typeface="Calibri" panose="020F0502020204030204" pitchFamily="34" charset="0"/>
              </a:rPr>
              <a:t> sítě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15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ástupný symbol pro obsah 2"/>
          <p:cNvSpPr txBox="1">
            <a:spLocks/>
          </p:cNvSpPr>
          <p:nvPr/>
        </p:nvSpPr>
        <p:spPr>
          <a:xfrm>
            <a:off x="2435226" y="1594132"/>
            <a:ext cx="7919009" cy="29089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/>
              <a:t>Porovnávání stupu s pamětí podle Hammingovy metriky a za odpověď se bere ten vzor v paměti, který má tuto vzdálenost nejkratší.</a:t>
            </a:r>
          </a:p>
          <a:p>
            <a:r>
              <a:rPr lang="cs-CZ" altLang="cs-CZ"/>
              <a:t>Na rozdíl od učení je vybavování iterační děj.</a:t>
            </a:r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63671425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70373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>
                <a:latin typeface="Calibri" panose="020F0502020204030204" pitchFamily="34" charset="0"/>
              </a:rPr>
              <a:t>Vybavování </a:t>
            </a:r>
            <a:r>
              <a:rPr lang="cs-CZ" altLang="cs-CZ" sz="3600" b="1" dirty="0" err="1">
                <a:latin typeface="Calibri" panose="020F0502020204030204" pitchFamily="34" charset="0"/>
              </a:rPr>
              <a:t>Hopfieldovy</a:t>
            </a:r>
            <a:r>
              <a:rPr lang="cs-CZ" altLang="cs-CZ" sz="3600" b="1" dirty="0">
                <a:latin typeface="Calibri" panose="020F0502020204030204" pitchFamily="34" charset="0"/>
              </a:rPr>
              <a:t> sítě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15" name="Picture 14" descr="lista-UEI-znak-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ástupný symbol pro obsah 2"/>
          <p:cNvSpPr txBox="1">
            <a:spLocks/>
          </p:cNvSpPr>
          <p:nvPr/>
        </p:nvSpPr>
        <p:spPr>
          <a:xfrm>
            <a:off x="2868705" y="1693429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cs-CZ" altLang="cs-CZ" dirty="0"/>
              <a:t> </a:t>
            </a:r>
            <a:r>
              <a:rPr lang="cs-CZ" altLang="cs-CZ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cs-CZ" altLang="cs-CZ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cs-CZ" alt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</a:t>
            </a:r>
            <a:r>
              <a:rPr lang="cs-CZ" altLang="cs-CZ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cs-CZ" altLang="cs-CZ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cs-CZ" altLang="cs-CZ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</a:t>
            </a:r>
            <a:r>
              <a:rPr lang="cs-CZ" alt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… </a:t>
            </a:r>
            <a:r>
              <a:rPr lang="cs-CZ" altLang="cs-CZ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cs-CZ" altLang="cs-CZ" i="1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cs-CZ" altLang="cs-CZ" dirty="0"/>
              <a:t> </a:t>
            </a:r>
            <a:endParaRPr lang="cs-CZ" altLang="cs-CZ" baseline="-25000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cs-CZ" altLang="cs-CZ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cs-CZ" altLang="cs-CZ" dirty="0"/>
              <a:t>Krok 2) se opakuje do ustálení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cs-CZ" altLang="cs-CZ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491884"/>
              </p:ext>
            </p:extLst>
          </p:nvPr>
        </p:nvGraphicFramePr>
        <p:xfrm>
          <a:off x="3436844" y="2355057"/>
          <a:ext cx="6299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2527200" imgH="457200" progId="Equation.DSMT4">
                  <p:embed/>
                </p:oleObj>
              </mc:Choice>
              <mc:Fallback>
                <p:oleObj name="Equation" r:id="rId5" imgW="2527200" imgH="457200" progId="Equation.DSMT4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844" y="2355057"/>
                        <a:ext cx="6299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343562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25276" y="70373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>
                <a:latin typeface="Calibri" panose="020F0502020204030204" pitchFamily="34" charset="0"/>
              </a:rPr>
              <a:t>Parametry </a:t>
            </a:r>
            <a:r>
              <a:rPr lang="cs-CZ" altLang="cs-CZ" sz="3600" b="1" dirty="0" err="1">
                <a:latin typeface="Calibri" panose="020F0502020204030204" pitchFamily="34" charset="0"/>
              </a:rPr>
              <a:t>Hopfieldovy</a:t>
            </a:r>
            <a:r>
              <a:rPr lang="cs-CZ" altLang="cs-CZ" sz="3600" b="1" dirty="0">
                <a:latin typeface="Calibri" panose="020F0502020204030204" pitchFamily="34" charset="0"/>
              </a:rPr>
              <a:t> sítě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15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ástupný symbol pro obsah 2"/>
          <p:cNvSpPr txBox="1">
            <a:spLocks/>
          </p:cNvSpPr>
          <p:nvPr/>
        </p:nvSpPr>
        <p:spPr>
          <a:xfrm>
            <a:off x="2644588" y="1649413"/>
            <a:ext cx="8229600" cy="23757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/>
              <a:t>Kapacita sítě je nízká, musí být splněno </a:t>
            </a:r>
            <a:r>
              <a:rPr lang="cs-CZ" altLang="cs-CZ" i="1" dirty="0"/>
              <a:t>S</a:t>
            </a:r>
            <a:r>
              <a:rPr lang="cs-CZ" altLang="cs-CZ" dirty="0"/>
              <a:t> </a:t>
            </a:r>
            <a:r>
              <a:rPr lang="en-US" altLang="cs-CZ" dirty="0"/>
              <a:t>&lt; 0.138</a:t>
            </a:r>
            <a:r>
              <a:rPr lang="en-US" altLang="cs-CZ" i="1" dirty="0"/>
              <a:t>n </a:t>
            </a:r>
            <a:endParaRPr lang="cs-CZ" altLang="cs-CZ" dirty="0"/>
          </a:p>
          <a:p>
            <a:r>
              <a:rPr lang="cs-CZ" altLang="cs-CZ" dirty="0"/>
              <a:t>Automaticky si pamatuje inverzní vzory</a:t>
            </a:r>
          </a:p>
          <a:p>
            <a:r>
              <a:rPr lang="cs-CZ" altLang="cs-CZ" i="1" dirty="0"/>
              <a:t>n</a:t>
            </a:r>
            <a:r>
              <a:rPr lang="cs-CZ" altLang="cs-CZ" dirty="0"/>
              <a:t> … kolika hodnotami je popsán jeden vzor</a:t>
            </a:r>
          </a:p>
          <a:p>
            <a:r>
              <a:rPr lang="cs-CZ" altLang="cs-CZ" i="1" dirty="0"/>
              <a:t>S … </a:t>
            </a:r>
            <a:r>
              <a:rPr lang="cs-CZ" altLang="cs-CZ" dirty="0"/>
              <a:t>kolik je vzorů k zapamatování</a:t>
            </a:r>
            <a:endParaRPr lang="cs-CZ" altLang="cs-CZ" i="1" dirty="0"/>
          </a:p>
        </p:txBody>
      </p:sp>
    </p:spTree>
    <p:extLst>
      <p:ext uri="{BB962C8B-B14F-4D97-AF65-F5344CB8AC3E}">
        <p14:creationId xmlns:p14="http://schemas.microsoft.com/office/powerpoint/2010/main" val="92252700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227</Words>
  <Application>Microsoft Office PowerPoint</Application>
  <PresentationFormat>Širokoúhlá obrazovka</PresentationFormat>
  <Paragraphs>43</Paragraphs>
  <Slides>15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5</vt:i4>
      </vt:variant>
      <vt:variant>
        <vt:lpstr>Nadpisy snímků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Motiv Office</vt:lpstr>
      <vt:lpstr>Picture</vt:lpstr>
      <vt:lpstr>Rovnice</vt:lpstr>
      <vt:lpstr>MathType 6.0 Equation</vt:lpstr>
      <vt:lpstr>Microsoft Equation 3.0</vt:lpstr>
      <vt:lpstr>Equation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Univerzita Pardubice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Dolezel Petr</dc:creator>
  <cp:lastModifiedBy>Dolezel Petr</cp:lastModifiedBy>
  <cp:revision>42</cp:revision>
  <dcterms:created xsi:type="dcterms:W3CDTF">2015-03-31T13:32:04Z</dcterms:created>
  <dcterms:modified xsi:type="dcterms:W3CDTF">2018-04-04T19:09:58Z</dcterms:modified>
</cp:coreProperties>
</file>