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91" r:id="rId4"/>
    <p:sldId id="274" r:id="rId5"/>
    <p:sldId id="281" r:id="rId6"/>
    <p:sldId id="292" r:id="rId7"/>
    <p:sldId id="293" r:id="rId8"/>
    <p:sldId id="282" r:id="rId9"/>
    <p:sldId id="316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86" r:id="rId18"/>
    <p:sldId id="301" r:id="rId19"/>
    <p:sldId id="303" r:id="rId20"/>
    <p:sldId id="302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23" r:id="rId34"/>
    <p:sldId id="317" r:id="rId35"/>
    <p:sldId id="318" r:id="rId36"/>
    <p:sldId id="319" r:id="rId37"/>
    <p:sldId id="320" r:id="rId38"/>
    <p:sldId id="321" r:id="rId39"/>
    <p:sldId id="322" r:id="rId40"/>
    <p:sldId id="324" r:id="rId41"/>
    <p:sldId id="326" r:id="rId42"/>
    <p:sldId id="325" r:id="rId43"/>
    <p:sldId id="327" r:id="rId44"/>
    <p:sldId id="328" r:id="rId45"/>
    <p:sldId id="329" r:id="rId46"/>
    <p:sldId id="330" r:id="rId47"/>
    <p:sldId id="331" r:id="rId4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078" autoAdjust="0"/>
  </p:normalViewPr>
  <p:slideViewPr>
    <p:cSldViewPr snapToGrid="0">
      <p:cViewPr varScale="1">
        <p:scale>
          <a:sx n="75" d="100"/>
          <a:sy n="75" d="100"/>
        </p:scale>
        <p:origin x="48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7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47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49.wmf"/><Relationship Id="rId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2.wmf"/><Relationship Id="rId7" Type="http://schemas.openxmlformats.org/officeDocument/2006/relationships/image" Target="../media/image53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42.wmf"/><Relationship Id="rId7" Type="http://schemas.openxmlformats.org/officeDocument/2006/relationships/image" Target="../media/image58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9852-2A77-41F3-9962-58E05D5C753F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00A85-2619-499E-A7A8-13A8679C5B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58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00A85-2619-499E-A7A8-13A8679C5BF5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87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489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3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61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532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38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534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90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83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7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9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37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8CC9-2DE6-4ED0-9FB0-00F6899748DD}" type="datetimeFigureOut">
              <a:rPr lang="cs-CZ" smtClean="0"/>
              <a:t>12.04.2018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4517-967C-473E-AE1E-9317CF0158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35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emf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.jpeg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jpeg"/><Relationship Id="rId9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6.wmf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3.jpe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1.wmf"/><Relationship Id="rId5" Type="http://schemas.openxmlformats.org/officeDocument/2006/relationships/image" Target="../media/image36.e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5.wmf"/><Relationship Id="rId4" Type="http://schemas.openxmlformats.org/officeDocument/2006/relationships/image" Target="../media/image4.jpeg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8.wmf"/><Relationship Id="rId3" Type="http://schemas.openxmlformats.org/officeDocument/2006/relationships/image" Target="../media/image3.jpe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1.w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4.jpeg"/><Relationship Id="rId9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0.wmf"/><Relationship Id="rId3" Type="http://schemas.openxmlformats.org/officeDocument/2006/relationships/image" Target="../media/image3.jpe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9.w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4.jpeg"/><Relationship Id="rId9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2.wmf"/><Relationship Id="rId3" Type="http://schemas.openxmlformats.org/officeDocument/2006/relationships/image" Target="../media/image3.jpe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1.wmf"/><Relationship Id="rId5" Type="http://schemas.openxmlformats.org/officeDocument/2006/relationships/image" Target="../media/image36.e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.jpeg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4.wmf"/><Relationship Id="rId3" Type="http://schemas.openxmlformats.org/officeDocument/2006/relationships/image" Target="../media/image3.jpe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6.e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4.jpeg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2.wmf"/><Relationship Id="rId3" Type="http://schemas.openxmlformats.org/officeDocument/2006/relationships/image" Target="../media/image3.jpe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36.e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4.jpeg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8.wmf"/><Relationship Id="rId5" Type="http://schemas.openxmlformats.org/officeDocument/2006/relationships/image" Target="../media/image36.e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4.jpeg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5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3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8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3.jpe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0.w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4.jpeg"/><Relationship Id="rId9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jpeg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2" descr="lista-U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9" descr="lista-UPa-znak-01-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ovéPole 15"/>
          <p:cNvSpPr txBox="1">
            <a:spLocks noChangeArrowheads="1"/>
          </p:cNvSpPr>
          <p:nvPr/>
        </p:nvSpPr>
        <p:spPr bwMode="auto">
          <a:xfrm>
            <a:off x="1524000" y="1125539"/>
            <a:ext cx="9144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s-CZ" altLang="cs-CZ" sz="4000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Dopředná</a:t>
            </a:r>
            <a:r>
              <a:rPr lang="cs-CZ" altLang="cs-CZ" sz="4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vícevrstvá umělá neuronová síť</a:t>
            </a:r>
            <a:endParaRPr lang="cs-CZ" altLang="cs-CZ" sz="40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cs-CZ" altLang="cs-CZ" sz="3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Algoritmus zpětného šíření chyby</a:t>
            </a:r>
            <a:endParaRPr lang="cs-CZ" altLang="cs-CZ" sz="3800" b="1" i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grpSp>
        <p:nvGrpSpPr>
          <p:cNvPr id="45" name="Group 46"/>
          <p:cNvGrpSpPr>
            <a:grpSpLocks noChangeAspect="1"/>
          </p:cNvGrpSpPr>
          <p:nvPr/>
        </p:nvGrpSpPr>
        <p:grpSpPr bwMode="auto">
          <a:xfrm>
            <a:off x="3292694" y="2810914"/>
            <a:ext cx="5399088" cy="2161098"/>
            <a:chOff x="2649" y="4189"/>
            <a:chExt cx="5596" cy="2240"/>
          </a:xfrm>
        </p:grpSpPr>
        <p:sp>
          <p:nvSpPr>
            <p:cNvPr id="47" name="Line 47"/>
            <p:cNvSpPr>
              <a:spLocks noChangeAspect="1" noChangeShapeType="1"/>
            </p:cNvSpPr>
            <p:nvPr/>
          </p:nvSpPr>
          <p:spPr bwMode="auto">
            <a:xfrm>
              <a:off x="6009" y="4581"/>
              <a:ext cx="644" cy="10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grpSp>
          <p:nvGrpSpPr>
            <p:cNvPr id="48" name="Group 48"/>
            <p:cNvGrpSpPr>
              <a:grpSpLocks noChangeAspect="1"/>
            </p:cNvGrpSpPr>
            <p:nvPr/>
          </p:nvGrpSpPr>
          <p:grpSpPr bwMode="auto">
            <a:xfrm>
              <a:off x="2649" y="4189"/>
              <a:ext cx="5596" cy="2240"/>
              <a:chOff x="2958" y="2299"/>
              <a:chExt cx="5596" cy="2240"/>
            </a:xfrm>
          </p:grpSpPr>
          <p:sp>
            <p:nvSpPr>
              <p:cNvPr id="49" name="Oval 49"/>
              <p:cNvSpPr>
                <a:spLocks noChangeAspect="1" noChangeArrowheads="1"/>
              </p:cNvSpPr>
              <p:nvPr/>
            </p:nvSpPr>
            <p:spPr bwMode="auto">
              <a:xfrm>
                <a:off x="4218" y="3745"/>
                <a:ext cx="227" cy="22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" name="Oval 50"/>
              <p:cNvSpPr>
                <a:spLocks noChangeAspect="1" noChangeArrowheads="1"/>
              </p:cNvSpPr>
              <p:nvPr/>
            </p:nvSpPr>
            <p:spPr bwMode="auto">
              <a:xfrm>
                <a:off x="5030" y="2383"/>
                <a:ext cx="340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" name="Oval 51"/>
              <p:cNvSpPr>
                <a:spLocks noChangeAspect="1" noChangeArrowheads="1"/>
              </p:cNvSpPr>
              <p:nvPr/>
            </p:nvSpPr>
            <p:spPr bwMode="auto">
              <a:xfrm>
                <a:off x="5030" y="2943"/>
                <a:ext cx="340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2" name="Oval 52"/>
              <p:cNvSpPr>
                <a:spLocks noChangeAspect="1" noChangeArrowheads="1"/>
              </p:cNvSpPr>
              <p:nvPr/>
            </p:nvSpPr>
            <p:spPr bwMode="auto">
              <a:xfrm>
                <a:off x="5030" y="4007"/>
                <a:ext cx="340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3" name="Oval 53"/>
              <p:cNvSpPr>
                <a:spLocks noChangeAspect="1" noChangeArrowheads="1"/>
              </p:cNvSpPr>
              <p:nvPr/>
            </p:nvSpPr>
            <p:spPr bwMode="auto">
              <a:xfrm>
                <a:off x="6066" y="2383"/>
                <a:ext cx="340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4" name="Oval 54"/>
              <p:cNvSpPr>
                <a:spLocks noChangeAspect="1" noChangeArrowheads="1"/>
              </p:cNvSpPr>
              <p:nvPr/>
            </p:nvSpPr>
            <p:spPr bwMode="auto">
              <a:xfrm>
                <a:off x="6066" y="2943"/>
                <a:ext cx="340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5" name="Oval 55"/>
              <p:cNvSpPr>
                <a:spLocks noChangeAspect="1" noChangeArrowheads="1"/>
              </p:cNvSpPr>
              <p:nvPr/>
            </p:nvSpPr>
            <p:spPr bwMode="auto">
              <a:xfrm>
                <a:off x="6066" y="4007"/>
                <a:ext cx="340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6" name="Oval 56"/>
              <p:cNvSpPr>
                <a:spLocks noChangeAspect="1" noChangeArrowheads="1"/>
              </p:cNvSpPr>
              <p:nvPr/>
            </p:nvSpPr>
            <p:spPr bwMode="auto">
              <a:xfrm>
                <a:off x="6878" y="2719"/>
                <a:ext cx="340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7" name="Oval 57"/>
              <p:cNvSpPr>
                <a:spLocks noChangeAspect="1" noChangeArrowheads="1"/>
              </p:cNvSpPr>
              <p:nvPr/>
            </p:nvSpPr>
            <p:spPr bwMode="auto">
              <a:xfrm>
                <a:off x="6878" y="3699"/>
                <a:ext cx="340" cy="3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8" name="Line 58"/>
              <p:cNvSpPr>
                <a:spLocks noChangeAspect="1" noChangeShapeType="1"/>
              </p:cNvSpPr>
              <p:nvPr/>
            </p:nvSpPr>
            <p:spPr bwMode="auto">
              <a:xfrm>
                <a:off x="5366" y="2551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9" name="Line 59"/>
              <p:cNvSpPr>
                <a:spLocks noChangeAspect="1" noChangeShapeType="1"/>
              </p:cNvSpPr>
              <p:nvPr/>
            </p:nvSpPr>
            <p:spPr bwMode="auto">
              <a:xfrm>
                <a:off x="5366" y="3111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0" name="Line 60"/>
              <p:cNvSpPr>
                <a:spLocks noChangeAspect="1" noChangeShapeType="1"/>
              </p:cNvSpPr>
              <p:nvPr/>
            </p:nvSpPr>
            <p:spPr bwMode="auto">
              <a:xfrm>
                <a:off x="5366" y="4175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1" name="Line 61"/>
              <p:cNvSpPr>
                <a:spLocks noChangeAspect="1" noChangeShapeType="1"/>
              </p:cNvSpPr>
              <p:nvPr/>
            </p:nvSpPr>
            <p:spPr bwMode="auto">
              <a:xfrm>
                <a:off x="3518" y="2905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2" name="Line 62"/>
              <p:cNvSpPr>
                <a:spLocks noChangeAspect="1" noChangeShapeType="1"/>
              </p:cNvSpPr>
              <p:nvPr/>
            </p:nvSpPr>
            <p:spPr bwMode="auto">
              <a:xfrm flipV="1">
                <a:off x="6402" y="3923"/>
                <a:ext cx="504" cy="1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3" name="Line 63"/>
              <p:cNvSpPr>
                <a:spLocks noChangeAspect="1" noChangeShapeType="1"/>
              </p:cNvSpPr>
              <p:nvPr/>
            </p:nvSpPr>
            <p:spPr bwMode="auto">
              <a:xfrm>
                <a:off x="3518" y="3857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4" name="Line 64"/>
              <p:cNvSpPr>
                <a:spLocks noChangeAspect="1" noChangeShapeType="1"/>
              </p:cNvSpPr>
              <p:nvPr/>
            </p:nvSpPr>
            <p:spPr bwMode="auto">
              <a:xfrm>
                <a:off x="7242" y="3867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5" name="Line 65"/>
              <p:cNvSpPr>
                <a:spLocks noChangeAspect="1" noChangeShapeType="1"/>
              </p:cNvSpPr>
              <p:nvPr/>
            </p:nvSpPr>
            <p:spPr bwMode="auto">
              <a:xfrm>
                <a:off x="7242" y="2887"/>
                <a:ext cx="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6" name="Line 66"/>
              <p:cNvSpPr>
                <a:spLocks noChangeAspect="1" noChangeShapeType="1"/>
              </p:cNvSpPr>
              <p:nvPr/>
            </p:nvSpPr>
            <p:spPr bwMode="auto">
              <a:xfrm flipV="1">
                <a:off x="4414" y="2625"/>
                <a:ext cx="616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7" name="Line 67"/>
              <p:cNvSpPr>
                <a:spLocks noChangeAspect="1" noChangeShapeType="1"/>
              </p:cNvSpPr>
              <p:nvPr/>
            </p:nvSpPr>
            <p:spPr bwMode="auto">
              <a:xfrm flipV="1">
                <a:off x="4386" y="2709"/>
                <a:ext cx="700" cy="10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8" name="Line 68"/>
              <p:cNvSpPr>
                <a:spLocks noChangeAspect="1" noChangeShapeType="1"/>
              </p:cNvSpPr>
              <p:nvPr/>
            </p:nvSpPr>
            <p:spPr bwMode="auto">
              <a:xfrm flipV="1">
                <a:off x="6346" y="2999"/>
                <a:ext cx="616" cy="10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69" name="Line 69"/>
              <p:cNvSpPr>
                <a:spLocks noChangeAspect="1" noChangeShapeType="1"/>
              </p:cNvSpPr>
              <p:nvPr/>
            </p:nvSpPr>
            <p:spPr bwMode="auto">
              <a:xfrm flipV="1">
                <a:off x="5282" y="2663"/>
                <a:ext cx="868" cy="13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0" name="Line 70"/>
              <p:cNvSpPr>
                <a:spLocks noChangeAspect="1" noChangeShapeType="1"/>
              </p:cNvSpPr>
              <p:nvPr/>
            </p:nvSpPr>
            <p:spPr bwMode="auto">
              <a:xfrm flipV="1">
                <a:off x="6402" y="2915"/>
                <a:ext cx="476" cy="1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1" name="Line 71"/>
              <p:cNvSpPr>
                <a:spLocks noChangeAspect="1" noChangeShapeType="1"/>
              </p:cNvSpPr>
              <p:nvPr/>
            </p:nvSpPr>
            <p:spPr bwMode="auto">
              <a:xfrm flipV="1">
                <a:off x="4414" y="3213"/>
                <a:ext cx="644" cy="5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2" name="Line 72"/>
              <p:cNvSpPr>
                <a:spLocks noChangeAspect="1" noChangeShapeType="1"/>
              </p:cNvSpPr>
              <p:nvPr/>
            </p:nvSpPr>
            <p:spPr bwMode="auto">
              <a:xfrm flipV="1">
                <a:off x="5338" y="2635"/>
                <a:ext cx="756" cy="3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3" name="Line 73"/>
              <p:cNvSpPr>
                <a:spLocks noChangeAspect="1" noChangeShapeType="1"/>
              </p:cNvSpPr>
              <p:nvPr/>
            </p:nvSpPr>
            <p:spPr bwMode="auto">
              <a:xfrm flipV="1">
                <a:off x="5310" y="3223"/>
                <a:ext cx="784" cy="8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4" name="Line 74"/>
              <p:cNvSpPr>
                <a:spLocks noChangeAspect="1" noChangeShapeType="1"/>
              </p:cNvSpPr>
              <p:nvPr/>
            </p:nvSpPr>
            <p:spPr bwMode="auto">
              <a:xfrm>
                <a:off x="4442" y="3913"/>
                <a:ext cx="616" cy="1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5" name="Line 75"/>
              <p:cNvSpPr>
                <a:spLocks noChangeAspect="1" noChangeShapeType="1"/>
              </p:cNvSpPr>
              <p:nvPr/>
            </p:nvSpPr>
            <p:spPr bwMode="auto">
              <a:xfrm>
                <a:off x="4386" y="2961"/>
                <a:ext cx="728" cy="10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6" name="Line 76"/>
              <p:cNvSpPr>
                <a:spLocks noChangeAspect="1" noChangeShapeType="1"/>
              </p:cNvSpPr>
              <p:nvPr/>
            </p:nvSpPr>
            <p:spPr bwMode="auto">
              <a:xfrm>
                <a:off x="5338" y="2635"/>
                <a:ext cx="728" cy="3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7" name="Line 77"/>
              <p:cNvSpPr>
                <a:spLocks noChangeAspect="1" noChangeShapeType="1"/>
              </p:cNvSpPr>
              <p:nvPr/>
            </p:nvSpPr>
            <p:spPr bwMode="auto">
              <a:xfrm>
                <a:off x="5282" y="2691"/>
                <a:ext cx="868" cy="13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8" name="Line 78"/>
              <p:cNvSpPr>
                <a:spLocks noChangeAspect="1" noChangeShapeType="1"/>
              </p:cNvSpPr>
              <p:nvPr/>
            </p:nvSpPr>
            <p:spPr bwMode="auto">
              <a:xfrm>
                <a:off x="5310" y="3251"/>
                <a:ext cx="784" cy="8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79" name="Line 79"/>
              <p:cNvSpPr>
                <a:spLocks noChangeAspect="1" noChangeShapeType="1"/>
              </p:cNvSpPr>
              <p:nvPr/>
            </p:nvSpPr>
            <p:spPr bwMode="auto">
              <a:xfrm>
                <a:off x="4442" y="2933"/>
                <a:ext cx="616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0" name="Line 80"/>
              <p:cNvSpPr>
                <a:spLocks noChangeAspect="1" noChangeShapeType="1"/>
              </p:cNvSpPr>
              <p:nvPr/>
            </p:nvSpPr>
            <p:spPr bwMode="auto">
              <a:xfrm>
                <a:off x="6346" y="3251"/>
                <a:ext cx="588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81" name="Line 81"/>
              <p:cNvSpPr>
                <a:spLocks noChangeAspect="1" noChangeShapeType="1"/>
              </p:cNvSpPr>
              <p:nvPr/>
            </p:nvSpPr>
            <p:spPr bwMode="auto">
              <a:xfrm>
                <a:off x="6402" y="2607"/>
                <a:ext cx="504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grpSp>
            <p:nvGrpSpPr>
              <p:cNvPr id="82" name="Group 82"/>
              <p:cNvGrpSpPr>
                <a:grpSpLocks noChangeAspect="1"/>
              </p:cNvGrpSpPr>
              <p:nvPr/>
            </p:nvGrpSpPr>
            <p:grpSpPr bwMode="auto">
              <a:xfrm>
                <a:off x="3546" y="3363"/>
                <a:ext cx="4116" cy="252"/>
                <a:chOff x="3350" y="4977"/>
                <a:chExt cx="4116" cy="252"/>
              </a:xfrm>
            </p:grpSpPr>
            <p:sp>
              <p:nvSpPr>
                <p:cNvPr id="95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3350" y="4977"/>
                  <a:ext cx="4116" cy="25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6" name="Line 84"/>
                <p:cNvSpPr>
                  <a:spLocks noChangeAspect="1" noChangeShapeType="1"/>
                </p:cNvSpPr>
                <p:nvPr/>
              </p:nvSpPr>
              <p:spPr bwMode="auto">
                <a:xfrm>
                  <a:off x="3490" y="5089"/>
                  <a:ext cx="380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  <p:grpSp>
            <p:nvGrpSpPr>
              <p:cNvPr id="83" name="Group 85"/>
              <p:cNvGrpSpPr>
                <a:grpSpLocks noChangeAspect="1"/>
              </p:cNvGrpSpPr>
              <p:nvPr/>
            </p:nvGrpSpPr>
            <p:grpSpPr bwMode="auto">
              <a:xfrm>
                <a:off x="5562" y="2299"/>
                <a:ext cx="224" cy="2240"/>
                <a:chOff x="1667" y="2177"/>
                <a:chExt cx="224" cy="2240"/>
              </a:xfrm>
            </p:grpSpPr>
            <p:sp>
              <p:nvSpPr>
                <p:cNvPr id="93" name="Rectangle 86"/>
                <p:cNvSpPr>
                  <a:spLocks noChangeAspect="1" noChangeArrowheads="1"/>
                </p:cNvSpPr>
                <p:nvPr/>
              </p:nvSpPr>
              <p:spPr bwMode="auto">
                <a:xfrm>
                  <a:off x="1667" y="2177"/>
                  <a:ext cx="224" cy="22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4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1782" y="2261"/>
                  <a:ext cx="0" cy="20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  <p:sp>
            <p:nvSpPr>
              <p:cNvPr id="87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2958" y="2635"/>
                <a:ext cx="53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 altLang="cs-CZ" sz="16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cs-CZ" altLang="cs-CZ" sz="1600" b="1" baseline="-250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1</a:t>
                </a:r>
                <a:endParaRPr lang="cs-CZ" altLang="cs-CZ" sz="1600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88" name="Text Box 92"/>
              <p:cNvSpPr txBox="1">
                <a:spLocks noChangeAspect="1" noChangeArrowheads="1"/>
              </p:cNvSpPr>
              <p:nvPr/>
            </p:nvSpPr>
            <p:spPr bwMode="auto">
              <a:xfrm>
                <a:off x="2958" y="3643"/>
                <a:ext cx="53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 altLang="cs-CZ" sz="16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cs-CZ" altLang="cs-CZ" sz="1600" b="1" i="1" baseline="-2500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n</a:t>
                </a:r>
                <a:endParaRPr lang="cs-CZ" altLang="cs-CZ" sz="1600" b="1" i="1">
                  <a:solidFill>
                    <a:srgbClr val="CC3300"/>
                  </a:solidFill>
                </a:endParaRPr>
              </a:p>
            </p:txBody>
          </p:sp>
          <p:sp>
            <p:nvSpPr>
              <p:cNvPr id="89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7942" y="2635"/>
                <a:ext cx="53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 altLang="cs-CZ" sz="1600" b="1" i="1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cs-CZ" altLang="cs-CZ" sz="1600" b="1" baseline="-250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1</a:t>
                </a:r>
                <a:endParaRPr lang="cs-CZ" altLang="cs-CZ" sz="1600" b="1">
                  <a:solidFill>
                    <a:srgbClr val="800000"/>
                  </a:solidFill>
                </a:endParaRPr>
              </a:p>
            </p:txBody>
          </p:sp>
          <p:sp>
            <p:nvSpPr>
              <p:cNvPr id="90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7914" y="3643"/>
                <a:ext cx="640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 altLang="cs-CZ" sz="1600" b="1" i="1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cs-CZ" altLang="cs-CZ" sz="1600" b="1" i="1" baseline="-25000">
                    <a:solidFill>
                      <a:srgbClr val="800000"/>
                    </a:solidFill>
                    <a:latin typeface="Times New Roman" panose="02020603050405020304" pitchFamily="18" charset="0"/>
                  </a:rPr>
                  <a:t>m</a:t>
                </a:r>
                <a:endParaRPr lang="cs-CZ" altLang="cs-CZ" sz="1600" b="1" i="1">
                  <a:solidFill>
                    <a:srgbClr val="800000"/>
                  </a:solidFill>
                </a:endParaRPr>
              </a:p>
            </p:txBody>
          </p:sp>
          <p:sp>
            <p:nvSpPr>
              <p:cNvPr id="92" name="Oval 96"/>
              <p:cNvSpPr>
                <a:spLocks noChangeAspect="1" noChangeArrowheads="1"/>
              </p:cNvSpPr>
              <p:nvPr/>
            </p:nvSpPr>
            <p:spPr bwMode="auto">
              <a:xfrm>
                <a:off x="4218" y="2793"/>
                <a:ext cx="227" cy="22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2285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Učení DVUNS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1" y="1544308"/>
            <a:ext cx="7980526" cy="40787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Dána topologie UNS</a:t>
            </a:r>
          </a:p>
          <a:p>
            <a:r>
              <a:rPr lang="cs-CZ" altLang="cs-CZ" dirty="0" smtClean="0"/>
              <a:t>Je třeba správně nastavit váhy a prahy</a:t>
            </a:r>
          </a:p>
          <a:p>
            <a:r>
              <a:rPr lang="cs-CZ" altLang="cs-CZ" dirty="0" smtClean="0"/>
              <a:t>Od osmdesátých let presentována řada algoritmů, jak toho docílit (Kvazi Newtonova metoda, </a:t>
            </a:r>
            <a:r>
              <a:rPr lang="cs-CZ" altLang="cs-CZ" dirty="0" err="1" smtClean="0"/>
              <a:t>Levenberův-Marquardtův</a:t>
            </a:r>
            <a:r>
              <a:rPr lang="cs-CZ" altLang="cs-CZ" dirty="0" smtClean="0"/>
              <a:t> algoritmus, postupy založené na evolučních algoritmech, …)</a:t>
            </a:r>
          </a:p>
          <a:p>
            <a:r>
              <a:rPr lang="cs-CZ" altLang="cs-CZ" dirty="0" smtClean="0"/>
              <a:t>Jako první (a nejznámější) – Algoritmus zpětného šíření chyby (</a:t>
            </a:r>
            <a:r>
              <a:rPr lang="cs-CZ" altLang="cs-CZ" dirty="0" err="1" smtClean="0"/>
              <a:t>Backpropagation</a:t>
            </a:r>
            <a:r>
              <a:rPr lang="cs-CZ" altLang="cs-CZ" dirty="0" smtClean="0"/>
              <a:t> Gradient </a:t>
            </a:r>
            <a:r>
              <a:rPr lang="cs-CZ" altLang="cs-CZ" dirty="0" err="1" smtClean="0"/>
              <a:t>Descent</a:t>
            </a:r>
            <a:r>
              <a:rPr lang="cs-CZ" altLang="cs-CZ" dirty="0" smtClean="0"/>
              <a:t> </a:t>
            </a:r>
            <a:r>
              <a:rPr lang="cs-CZ" altLang="cs-CZ" dirty="0" err="1" smtClean="0"/>
              <a:t>algorithm</a:t>
            </a:r>
            <a:r>
              <a:rPr lang="cs-CZ" altLang="cs-CZ" dirty="0" smtClean="0"/>
              <a:t>)</a:t>
            </a:r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1203298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757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Algoritmus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1" y="1445696"/>
            <a:ext cx="7980526" cy="610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Dána topologie UNS</a:t>
            </a:r>
            <a:endParaRPr lang="cs-CZ" alt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06" y="2116973"/>
            <a:ext cx="4295015" cy="4046743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7712203" y="1653733"/>
            <a:ext cx="2817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Hodnoty signálů z neuronů ve skryté vrstvě označeny </a:t>
            </a:r>
            <a:r>
              <a:rPr lang="cs-CZ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cs-CZ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cs-CZ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dirty="0" smtClean="0"/>
          </a:p>
          <a:p>
            <a:r>
              <a:rPr lang="cs-CZ" dirty="0" smtClean="0"/>
              <a:t>Hodnoty agregačních funkcí označeny indexem </a:t>
            </a:r>
            <a:r>
              <a:rPr lang="cs-CZ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endParaRPr lang="cs-CZ" dirty="0" smtClean="0"/>
          </a:p>
          <a:p>
            <a:r>
              <a:rPr lang="cs-CZ" dirty="0" smtClean="0"/>
              <a:t>Aktivační funkce označeny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cs-CZ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dirty="0"/>
          </a:p>
          <a:p>
            <a:r>
              <a:rPr lang="cs-CZ" dirty="0" smtClean="0"/>
              <a:t>platí tedy např.</a:t>
            </a:r>
            <a:endParaRPr lang="cs-CZ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795385"/>
              </p:ext>
            </p:extLst>
          </p:nvPr>
        </p:nvGraphicFramePr>
        <p:xfrm>
          <a:off x="8186613" y="4460494"/>
          <a:ext cx="18684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Rovnice" r:id="rId6" imgW="1002960" imgH="545760" progId="Equation.3">
                  <p:embed/>
                </p:oleObj>
              </mc:Choice>
              <mc:Fallback>
                <p:oleObj name="Rovnice" r:id="rId6" imgW="1002960" imgH="54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86613" y="4460494"/>
                        <a:ext cx="1868487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8319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757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Algoritmus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1" y="1445696"/>
            <a:ext cx="7980526" cy="610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Snahou minimalizovat                       změnou vah a prahů</a:t>
            </a:r>
          </a:p>
          <a:p>
            <a:r>
              <a:rPr lang="cs-CZ" altLang="cs-CZ" dirty="0" smtClean="0"/>
              <a:t>Jinými slovy, hledáme minimum dané funkce </a:t>
            </a:r>
            <a:endParaRPr lang="cs-CZ" altLang="cs-CZ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72084"/>
              </p:ext>
            </p:extLst>
          </p:nvPr>
        </p:nvGraphicFramePr>
        <p:xfrm>
          <a:off x="6237509" y="1243231"/>
          <a:ext cx="16795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Rovnice" r:id="rId5" imgW="901440" imgH="444240" progId="Equation.3">
                  <p:embed/>
                </p:oleObj>
              </mc:Choice>
              <mc:Fallback>
                <p:oleObj name="Rovnice" r:id="rId5" imgW="9014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7509" y="1243231"/>
                        <a:ext cx="167957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Obráze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73" y="3005039"/>
            <a:ext cx="4218772" cy="3031886"/>
          </a:xfrm>
          <a:prstGeom prst="rect">
            <a:avLst/>
          </a:prstGeom>
        </p:spPr>
      </p:pic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70156"/>
              </p:ext>
            </p:extLst>
          </p:nvPr>
        </p:nvGraphicFramePr>
        <p:xfrm>
          <a:off x="7742238" y="3427413"/>
          <a:ext cx="17272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Rovnice" r:id="rId8" imgW="927000" imgH="419040" progId="Equation.3">
                  <p:embed/>
                </p:oleObj>
              </mc:Choice>
              <mc:Fallback>
                <p:oleObj name="Rovnice" r:id="rId8" imgW="9270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42238" y="3427413"/>
                        <a:ext cx="1727200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509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757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Odvození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973877"/>
              </p:ext>
            </p:extLst>
          </p:nvPr>
        </p:nvGraphicFramePr>
        <p:xfrm>
          <a:off x="4138542" y="706080"/>
          <a:ext cx="1021721" cy="723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Rovnice" r:id="rId5" imgW="304560" imgH="215640" progId="Equation.3">
                  <p:embed/>
                </p:oleObj>
              </mc:Choice>
              <mc:Fallback>
                <p:oleObj name="Rovnice" r:id="rId5" imgW="304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8542" y="706080"/>
                        <a:ext cx="1021721" cy="723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ástupný symbol pro obsah 2"/>
          <p:cNvSpPr txBox="1">
            <a:spLocks/>
          </p:cNvSpPr>
          <p:nvPr/>
        </p:nvSpPr>
        <p:spPr>
          <a:xfrm>
            <a:off x="2582371" y="1445696"/>
            <a:ext cx="7980526" cy="3377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Pro zjištění, jak závisí pokles, případně růst, chybové funkce v závislosti na změně      , je třeba stanovit derivaci chybové funkce podle tohoto parametru</a:t>
            </a:r>
            <a:endParaRPr lang="cs-CZ" altLang="cs-CZ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874181"/>
              </p:ext>
            </p:extLst>
          </p:nvPr>
        </p:nvGraphicFramePr>
        <p:xfrm>
          <a:off x="6931959" y="1792319"/>
          <a:ext cx="589430" cy="55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Rovnice" r:id="rId7" imgW="228600" imgH="215640" progId="Equation.3">
                  <p:embed/>
                </p:oleObj>
              </mc:Choice>
              <mc:Fallback>
                <p:oleObj name="Rovnice" r:id="rId7" imgW="228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1959" y="1792319"/>
                        <a:ext cx="589430" cy="556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4735"/>
              </p:ext>
            </p:extLst>
          </p:nvPr>
        </p:nvGraphicFramePr>
        <p:xfrm>
          <a:off x="2605088" y="3089851"/>
          <a:ext cx="3489325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Rovnice" r:id="rId9" imgW="1777680" imgH="1460160" progId="Equation.3">
                  <p:embed/>
                </p:oleObj>
              </mc:Choice>
              <mc:Fallback>
                <p:oleObj name="Rovnice" r:id="rId9" imgW="1777680" imgH="1460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5088" y="3089851"/>
                        <a:ext cx="3489325" cy="286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529630"/>
              </p:ext>
            </p:extLst>
          </p:nvPr>
        </p:nvGraphicFramePr>
        <p:xfrm>
          <a:off x="7424738" y="3350995"/>
          <a:ext cx="324008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Rovnice" r:id="rId11" imgW="1650960" imgH="596880" progId="Equation.3">
                  <p:embed/>
                </p:oleObj>
              </mc:Choice>
              <mc:Fallback>
                <p:oleObj name="Rovnice" r:id="rId11" imgW="1650960" imgH="596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24738" y="3350995"/>
                        <a:ext cx="3240088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189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757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Odvození 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509451"/>
              </p:ext>
            </p:extLst>
          </p:nvPr>
        </p:nvGraphicFramePr>
        <p:xfrm>
          <a:off x="4244975" y="706438"/>
          <a:ext cx="809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Rovnice" r:id="rId5" imgW="241200" imgH="215640" progId="Equation.3">
                  <p:embed/>
                </p:oleObj>
              </mc:Choice>
              <mc:Fallback>
                <p:oleObj name="Rovnice" r:id="rId5" imgW="2412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4975" y="706438"/>
                        <a:ext cx="8096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625"/>
              </p:ext>
            </p:extLst>
          </p:nvPr>
        </p:nvGraphicFramePr>
        <p:xfrm>
          <a:off x="2248554" y="1220413"/>
          <a:ext cx="4437062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Rovnice" r:id="rId7" imgW="2260440" imgH="2603160" progId="Equation.3">
                  <p:embed/>
                </p:oleObj>
              </mc:Choice>
              <mc:Fallback>
                <p:oleObj name="Rovnice" r:id="rId7" imgW="2260440" imgH="260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8554" y="1220413"/>
                        <a:ext cx="4437062" cy="510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908039"/>
              </p:ext>
            </p:extLst>
          </p:nvPr>
        </p:nvGraphicFramePr>
        <p:xfrm>
          <a:off x="7273925" y="2503488"/>
          <a:ext cx="3190875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Rovnice" r:id="rId9" imgW="1625400" imgH="825480" progId="Equation.3">
                  <p:embed/>
                </p:oleObj>
              </mc:Choice>
              <mc:Fallback>
                <p:oleObj name="Rovnice" r:id="rId9" imgW="1625400" imgH="825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73925" y="2503488"/>
                        <a:ext cx="3190875" cy="161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2664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757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Potom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083013"/>
              </p:ext>
            </p:extLst>
          </p:nvPr>
        </p:nvGraphicFramePr>
        <p:xfrm>
          <a:off x="3434697" y="1332132"/>
          <a:ext cx="4473575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Rovnice" r:id="rId5" imgW="1333440" imgH="774360" progId="Equation.3">
                  <p:embed/>
                </p:oleObj>
              </mc:Choice>
              <mc:Fallback>
                <p:oleObj name="Rovnice" r:id="rId5" imgW="1333440" imgH="774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4697" y="1332132"/>
                        <a:ext cx="4473575" cy="259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ástupný symbol pro obsah 2"/>
          <p:cNvSpPr txBox="1">
            <a:spLocks/>
          </p:cNvSpPr>
          <p:nvPr/>
        </p:nvSpPr>
        <p:spPr>
          <a:xfrm>
            <a:off x="2866851" y="4076616"/>
            <a:ext cx="7980526" cy="126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Z principu algoritmu je třeba, aby všechny použité aktivační funkce byly </a:t>
            </a:r>
            <a:r>
              <a:rPr lang="cs-CZ" altLang="cs-CZ" dirty="0" err="1" smtClean="0"/>
              <a:t>derivovatelné</a:t>
            </a:r>
            <a:endParaRPr lang="cs-CZ" altLang="cs-CZ" dirty="0" smtClean="0"/>
          </a:p>
          <a:p>
            <a:r>
              <a:rPr lang="cs-CZ" altLang="cs-CZ" i="1" dirty="0" smtClean="0"/>
              <a:t>α</a:t>
            </a:r>
            <a:r>
              <a:rPr lang="cs-CZ" altLang="cs-CZ" dirty="0" smtClean="0"/>
              <a:t> se volí na intervalu (0;1) metodou pokus-omyl</a:t>
            </a:r>
            <a:endParaRPr lang="cs-CZ" altLang="cs-CZ" i="1" dirty="0"/>
          </a:p>
        </p:txBody>
      </p:sp>
    </p:spTree>
    <p:extLst>
      <p:ext uri="{BB962C8B-B14F-4D97-AF65-F5344CB8AC3E}">
        <p14:creationId xmlns:p14="http://schemas.microsoft.com/office/powerpoint/2010/main" val="3690043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757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Derivace </a:t>
            </a:r>
            <a:r>
              <a:rPr lang="cs-CZ" altLang="cs-CZ" sz="3600" b="1" dirty="0" err="1" smtClean="0">
                <a:latin typeface="Calibri" panose="020F0502020204030204" pitchFamily="34" charset="0"/>
              </a:rPr>
              <a:t>sigmoidálních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funkcí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08543"/>
              </p:ext>
            </p:extLst>
          </p:nvPr>
        </p:nvGraphicFramePr>
        <p:xfrm>
          <a:off x="3181350" y="2011363"/>
          <a:ext cx="404812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Rovnice" r:id="rId5" imgW="1206360" imgH="545760" progId="Equation.3">
                  <p:embed/>
                </p:oleObj>
              </mc:Choice>
              <mc:Fallback>
                <p:oleObj name="Rovnice" r:id="rId5" imgW="1206360" imgH="54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1350" y="2011363"/>
                        <a:ext cx="4048125" cy="183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975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Celkový postup učení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250141" y="1515035"/>
            <a:ext cx="7440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cs-CZ" dirty="0" smtClean="0"/>
              <a:t>Získej </a:t>
            </a:r>
            <a:r>
              <a:rPr lang="cs-CZ" dirty="0" err="1" smtClean="0"/>
              <a:t>trénovací</a:t>
            </a:r>
            <a:r>
              <a:rPr lang="cs-CZ" dirty="0" smtClean="0"/>
              <a:t>, testovací a validační množinu dat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smtClean="0"/>
              <a:t>Nastav váhy a prahy sítě na malá náhodná čísla, nastav koeficient </a:t>
            </a:r>
            <a:r>
              <a:rPr lang="el-GR" i="1" dirty="0" smtClean="0"/>
              <a:t>α</a:t>
            </a:r>
            <a:endParaRPr lang="cs-CZ" i="1" dirty="0" smtClean="0"/>
          </a:p>
          <a:p>
            <a:pPr marL="342900" indent="-342900">
              <a:buFont typeface="+mj-lt"/>
              <a:buAutoNum type="arabicPeriod"/>
            </a:pPr>
            <a:r>
              <a:rPr lang="cs-CZ" dirty="0" smtClean="0"/>
              <a:t>Pro každou dvojici </a:t>
            </a:r>
            <a:r>
              <a:rPr lang="cs-CZ" i="1" dirty="0" smtClean="0"/>
              <a:t>vzor</a:t>
            </a:r>
            <a:r>
              <a:rPr lang="cs-CZ" dirty="0" smtClean="0"/>
              <a:t> </a:t>
            </a:r>
            <a:r>
              <a:rPr lang="cs-CZ" i="1" dirty="0" smtClean="0"/>
              <a:t>očekávaná odezva</a:t>
            </a:r>
            <a:r>
              <a:rPr lang="cs-CZ" dirty="0" smtClean="0"/>
              <a:t> prováděj následující kroky:</a:t>
            </a:r>
          </a:p>
          <a:p>
            <a:pPr marL="720725" indent="-285750">
              <a:buFont typeface="Arial" panose="020B0604020202020204" pitchFamily="34" charset="0"/>
              <a:buChar char="•"/>
            </a:pPr>
            <a:r>
              <a:rPr lang="cs-CZ" dirty="0" smtClean="0"/>
              <a:t>Spočti odezvu sítě</a:t>
            </a:r>
          </a:p>
          <a:p>
            <a:pPr marL="720725" indent="-285750">
              <a:buFont typeface="Arial" panose="020B0604020202020204" pitchFamily="34" charset="0"/>
              <a:buChar char="•"/>
            </a:pPr>
            <a:r>
              <a:rPr lang="cs-CZ" dirty="0" smtClean="0"/>
              <a:t>Na základě očekávané odezvy spočti </a:t>
            </a:r>
            <a:r>
              <a:rPr lang="el-GR" i="1" dirty="0" smtClean="0"/>
              <a:t>δ</a:t>
            </a:r>
            <a:r>
              <a:rPr lang="cs-CZ" i="1" baseline="-25000" dirty="0" smtClean="0"/>
              <a:t>k</a:t>
            </a:r>
            <a:r>
              <a:rPr lang="cs-CZ" dirty="0"/>
              <a:t> </a:t>
            </a:r>
            <a:r>
              <a:rPr lang="cs-CZ" dirty="0" smtClean="0"/>
              <a:t>pro </a:t>
            </a:r>
            <a:r>
              <a:rPr lang="cs-CZ" i="1" dirty="0" smtClean="0"/>
              <a:t>k</a:t>
            </a:r>
            <a:r>
              <a:rPr lang="cs-CZ" dirty="0" smtClean="0"/>
              <a:t> = 1 … </a:t>
            </a:r>
            <a:r>
              <a:rPr lang="cs-CZ" i="1" dirty="0" smtClean="0"/>
              <a:t>M</a:t>
            </a:r>
          </a:p>
          <a:p>
            <a:pPr marL="720725" indent="-285750">
              <a:buFont typeface="Arial" panose="020B0604020202020204" pitchFamily="34" charset="0"/>
              <a:buChar char="•"/>
            </a:pPr>
            <a:r>
              <a:rPr lang="cs-CZ" dirty="0" smtClean="0"/>
              <a:t>Dále spočti </a:t>
            </a:r>
            <a:r>
              <a:rPr lang="el-GR" i="1" dirty="0" smtClean="0"/>
              <a:t>δ</a:t>
            </a:r>
            <a:r>
              <a:rPr lang="cs-CZ" i="1" baseline="-25000" dirty="0" smtClean="0"/>
              <a:t>j</a:t>
            </a:r>
            <a:r>
              <a:rPr lang="cs-CZ" dirty="0" smtClean="0"/>
              <a:t> </a:t>
            </a:r>
            <a:r>
              <a:rPr lang="cs-CZ" dirty="0"/>
              <a:t>pro </a:t>
            </a:r>
            <a:r>
              <a:rPr lang="cs-CZ" i="1" dirty="0" smtClean="0"/>
              <a:t>j</a:t>
            </a:r>
            <a:r>
              <a:rPr lang="cs-CZ" dirty="0" smtClean="0"/>
              <a:t> </a:t>
            </a:r>
            <a:r>
              <a:rPr lang="cs-CZ" dirty="0"/>
              <a:t>= 1 … </a:t>
            </a:r>
            <a:r>
              <a:rPr lang="cs-CZ" i="1" dirty="0" smtClean="0"/>
              <a:t>S</a:t>
            </a:r>
          </a:p>
          <a:p>
            <a:pPr marL="720725" indent="-285750">
              <a:buFont typeface="Arial" panose="020B0604020202020204" pitchFamily="34" charset="0"/>
              <a:buChar char="•"/>
            </a:pPr>
            <a:r>
              <a:rPr lang="cs-CZ" dirty="0" smtClean="0"/>
              <a:t>Na základě zjištěných hodnot aktualizuj váhy a prahy</a:t>
            </a:r>
          </a:p>
          <a:p>
            <a:pPr marL="720725" indent="-285750">
              <a:buFont typeface="Arial" panose="020B0604020202020204" pitchFamily="34" charset="0"/>
              <a:buChar char="•"/>
            </a:pPr>
            <a:r>
              <a:rPr lang="cs-CZ" dirty="0" smtClean="0"/>
              <a:t>Testuj ukončení algoritmu</a:t>
            </a:r>
          </a:p>
          <a:p>
            <a:pPr marL="434975"/>
            <a:endParaRPr lang="cs-CZ" dirty="0"/>
          </a:p>
          <a:p>
            <a:pPr marL="720725" indent="-285750">
              <a:buFont typeface="Arial" panose="020B0604020202020204" pitchFamily="34" charset="0"/>
              <a:buChar char="•"/>
            </a:pPr>
            <a:endParaRPr lang="cs-CZ" i="1" dirty="0" smtClean="0"/>
          </a:p>
          <a:p>
            <a:pPr marL="342900" indent="-3429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5714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Možnosti ukončení algoritmu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632345" y="2239818"/>
            <a:ext cx="4427537" cy="2805113"/>
            <a:chOff x="2537" y="3237"/>
            <a:chExt cx="7138" cy="4417"/>
          </a:xfrm>
        </p:grpSpPr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7889" y="4565"/>
              <a:ext cx="1292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cs-CZ" altLang="cs-CZ" sz="1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cs-CZ" altLang="cs-CZ" sz="12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test</a:t>
              </a:r>
              <a:endParaRPr lang="cs-CZ" altLang="cs-CZ"/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7889" y="6105"/>
              <a:ext cx="1292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cs-CZ" altLang="cs-CZ" sz="1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cs-CZ" altLang="cs-CZ" sz="12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tren</a:t>
              </a:r>
              <a:endParaRPr lang="cs-CZ" altLang="cs-CZ"/>
            </a:p>
          </p:txBody>
        </p:sp>
        <p:sp>
          <p:nvSpPr>
            <p:cNvPr id="9" name="AutoShape 20"/>
            <p:cNvSpPr>
              <a:spLocks noChangeAspect="1" noChangeArrowheads="1"/>
            </p:cNvSpPr>
            <p:nvPr/>
          </p:nvSpPr>
          <p:spPr bwMode="auto">
            <a:xfrm>
              <a:off x="2537" y="3237"/>
              <a:ext cx="7138" cy="4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2616" y="3307"/>
              <a:ext cx="6980" cy="4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3154" y="3450"/>
              <a:ext cx="0" cy="35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>
              <a:off x="3154" y="6992"/>
              <a:ext cx="628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3154" y="4042"/>
              <a:ext cx="315" cy="763"/>
            </a:xfrm>
            <a:custGeom>
              <a:avLst/>
              <a:gdLst>
                <a:gd name="T0" fmla="*/ 0 w 123"/>
                <a:gd name="T1" fmla="*/ 0 h 305"/>
                <a:gd name="T2" fmla="*/ 31 w 123"/>
                <a:gd name="T3" fmla="*/ 79 h 305"/>
                <a:gd name="T4" fmla="*/ 61 w 123"/>
                <a:gd name="T5" fmla="*/ 158 h 305"/>
                <a:gd name="T6" fmla="*/ 92 w 123"/>
                <a:gd name="T7" fmla="*/ 237 h 305"/>
                <a:gd name="T8" fmla="*/ 123 w 123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305">
                  <a:moveTo>
                    <a:pt x="0" y="0"/>
                  </a:moveTo>
                  <a:lnTo>
                    <a:pt x="31" y="79"/>
                  </a:lnTo>
                  <a:lnTo>
                    <a:pt x="61" y="158"/>
                  </a:lnTo>
                  <a:lnTo>
                    <a:pt x="92" y="237"/>
                  </a:lnTo>
                  <a:lnTo>
                    <a:pt x="123" y="3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3469" y="4805"/>
              <a:ext cx="314" cy="565"/>
            </a:xfrm>
            <a:custGeom>
              <a:avLst/>
              <a:gdLst>
                <a:gd name="T0" fmla="*/ 0 w 123"/>
                <a:gd name="T1" fmla="*/ 0 h 226"/>
                <a:gd name="T2" fmla="*/ 31 w 123"/>
                <a:gd name="T3" fmla="*/ 62 h 226"/>
                <a:gd name="T4" fmla="*/ 62 w 123"/>
                <a:gd name="T5" fmla="*/ 118 h 226"/>
                <a:gd name="T6" fmla="*/ 93 w 123"/>
                <a:gd name="T7" fmla="*/ 175 h 226"/>
                <a:gd name="T8" fmla="*/ 123 w 123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26">
                  <a:moveTo>
                    <a:pt x="0" y="0"/>
                  </a:moveTo>
                  <a:lnTo>
                    <a:pt x="31" y="62"/>
                  </a:lnTo>
                  <a:lnTo>
                    <a:pt x="62" y="118"/>
                  </a:lnTo>
                  <a:lnTo>
                    <a:pt x="93" y="175"/>
                  </a:lnTo>
                  <a:lnTo>
                    <a:pt x="123" y="22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auto">
            <a:xfrm>
              <a:off x="3783" y="5370"/>
              <a:ext cx="318" cy="422"/>
            </a:xfrm>
            <a:custGeom>
              <a:avLst/>
              <a:gdLst>
                <a:gd name="T0" fmla="*/ 0 w 124"/>
                <a:gd name="T1" fmla="*/ 0 h 169"/>
                <a:gd name="T2" fmla="*/ 62 w 124"/>
                <a:gd name="T3" fmla="*/ 90 h 169"/>
                <a:gd name="T4" fmla="*/ 124 w 124"/>
                <a:gd name="T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169">
                  <a:moveTo>
                    <a:pt x="0" y="0"/>
                  </a:moveTo>
                  <a:lnTo>
                    <a:pt x="62" y="90"/>
                  </a:lnTo>
                  <a:lnTo>
                    <a:pt x="124" y="16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4101" y="5792"/>
              <a:ext cx="315" cy="310"/>
            </a:xfrm>
            <a:custGeom>
              <a:avLst/>
              <a:gdLst>
                <a:gd name="T0" fmla="*/ 0 w 123"/>
                <a:gd name="T1" fmla="*/ 0 h 124"/>
                <a:gd name="T2" fmla="*/ 62 w 123"/>
                <a:gd name="T3" fmla="*/ 68 h 124"/>
                <a:gd name="T4" fmla="*/ 123 w 12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124">
                  <a:moveTo>
                    <a:pt x="0" y="0"/>
                  </a:moveTo>
                  <a:lnTo>
                    <a:pt x="62" y="68"/>
                  </a:lnTo>
                  <a:lnTo>
                    <a:pt x="123" y="12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" name="Freeform 28"/>
            <p:cNvSpPr>
              <a:spLocks/>
            </p:cNvSpPr>
            <p:nvPr/>
          </p:nvSpPr>
          <p:spPr bwMode="auto">
            <a:xfrm>
              <a:off x="4416" y="6102"/>
              <a:ext cx="317" cy="225"/>
            </a:xfrm>
            <a:custGeom>
              <a:avLst/>
              <a:gdLst>
                <a:gd name="T0" fmla="*/ 0 w 124"/>
                <a:gd name="T1" fmla="*/ 0 h 90"/>
                <a:gd name="T2" fmla="*/ 62 w 124"/>
                <a:gd name="T3" fmla="*/ 51 h 90"/>
                <a:gd name="T4" fmla="*/ 124 w 124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90">
                  <a:moveTo>
                    <a:pt x="0" y="0"/>
                  </a:moveTo>
                  <a:lnTo>
                    <a:pt x="62" y="51"/>
                  </a:lnTo>
                  <a:lnTo>
                    <a:pt x="124" y="9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4733" y="6327"/>
              <a:ext cx="299" cy="170"/>
            </a:xfrm>
            <a:custGeom>
              <a:avLst/>
              <a:gdLst>
                <a:gd name="T0" fmla="*/ 0 w 117"/>
                <a:gd name="T1" fmla="*/ 0 h 68"/>
                <a:gd name="T2" fmla="*/ 55 w 117"/>
                <a:gd name="T3" fmla="*/ 34 h 68"/>
                <a:gd name="T4" fmla="*/ 117 w 117"/>
                <a:gd name="T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68">
                  <a:moveTo>
                    <a:pt x="0" y="0"/>
                  </a:moveTo>
                  <a:lnTo>
                    <a:pt x="55" y="34"/>
                  </a:lnTo>
                  <a:lnTo>
                    <a:pt x="117" y="6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5032" y="6497"/>
              <a:ext cx="315" cy="128"/>
            </a:xfrm>
            <a:custGeom>
              <a:avLst/>
              <a:gdLst>
                <a:gd name="T0" fmla="*/ 0 w 123"/>
                <a:gd name="T1" fmla="*/ 0 h 51"/>
                <a:gd name="T2" fmla="*/ 62 w 123"/>
                <a:gd name="T3" fmla="*/ 28 h 51"/>
                <a:gd name="T4" fmla="*/ 123 w 123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51">
                  <a:moveTo>
                    <a:pt x="0" y="0"/>
                  </a:moveTo>
                  <a:lnTo>
                    <a:pt x="62" y="28"/>
                  </a:lnTo>
                  <a:lnTo>
                    <a:pt x="123" y="5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5347" y="6625"/>
              <a:ext cx="318" cy="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5665" y="6722"/>
              <a:ext cx="314" cy="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5979" y="6795"/>
              <a:ext cx="318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6297" y="6850"/>
              <a:ext cx="314" cy="30"/>
            </a:xfrm>
            <a:custGeom>
              <a:avLst/>
              <a:gdLst>
                <a:gd name="T0" fmla="*/ 0 w 123"/>
                <a:gd name="T1" fmla="*/ 0 h 12"/>
                <a:gd name="T2" fmla="*/ 61 w 123"/>
                <a:gd name="T3" fmla="*/ 6 h 12"/>
                <a:gd name="T4" fmla="*/ 123 w 123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12">
                  <a:moveTo>
                    <a:pt x="0" y="0"/>
                  </a:moveTo>
                  <a:lnTo>
                    <a:pt x="61" y="6"/>
                  </a:lnTo>
                  <a:lnTo>
                    <a:pt x="123" y="1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6611" y="6880"/>
              <a:ext cx="315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6926" y="6907"/>
              <a:ext cx="318" cy="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7244" y="6935"/>
              <a:ext cx="314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7558" y="6950"/>
              <a:ext cx="318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7876" y="6962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8175" y="6962"/>
              <a:ext cx="315" cy="15"/>
            </a:xfrm>
            <a:custGeom>
              <a:avLst/>
              <a:gdLst>
                <a:gd name="T0" fmla="*/ 0 w 123"/>
                <a:gd name="T1" fmla="*/ 0 h 6"/>
                <a:gd name="T2" fmla="*/ 62 w 123"/>
                <a:gd name="T3" fmla="*/ 0 h 6"/>
                <a:gd name="T4" fmla="*/ 123 w 12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6">
                  <a:moveTo>
                    <a:pt x="0" y="0"/>
                  </a:moveTo>
                  <a:lnTo>
                    <a:pt x="62" y="0"/>
                  </a:lnTo>
                  <a:lnTo>
                    <a:pt x="123" y="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8490" y="6977"/>
              <a:ext cx="3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8807" y="6977"/>
              <a:ext cx="3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>
              <a:off x="9122" y="6977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3" name="Freeform 44"/>
            <p:cNvSpPr>
              <a:spLocks/>
            </p:cNvSpPr>
            <p:nvPr/>
          </p:nvSpPr>
          <p:spPr bwMode="auto">
            <a:xfrm>
              <a:off x="3154" y="4042"/>
              <a:ext cx="315" cy="650"/>
            </a:xfrm>
            <a:custGeom>
              <a:avLst/>
              <a:gdLst>
                <a:gd name="T0" fmla="*/ 0 w 123"/>
                <a:gd name="T1" fmla="*/ 0 h 260"/>
                <a:gd name="T2" fmla="*/ 31 w 123"/>
                <a:gd name="T3" fmla="*/ 68 h 260"/>
                <a:gd name="T4" fmla="*/ 61 w 123"/>
                <a:gd name="T5" fmla="*/ 135 h 260"/>
                <a:gd name="T6" fmla="*/ 92 w 123"/>
                <a:gd name="T7" fmla="*/ 197 h 260"/>
                <a:gd name="T8" fmla="*/ 123 w 123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60">
                  <a:moveTo>
                    <a:pt x="0" y="0"/>
                  </a:moveTo>
                  <a:lnTo>
                    <a:pt x="31" y="68"/>
                  </a:lnTo>
                  <a:lnTo>
                    <a:pt x="61" y="135"/>
                  </a:lnTo>
                  <a:lnTo>
                    <a:pt x="92" y="197"/>
                  </a:lnTo>
                  <a:lnTo>
                    <a:pt x="123" y="26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4" name="Freeform 45"/>
            <p:cNvSpPr>
              <a:spLocks/>
            </p:cNvSpPr>
            <p:nvPr/>
          </p:nvSpPr>
          <p:spPr bwMode="auto">
            <a:xfrm>
              <a:off x="3469" y="4692"/>
              <a:ext cx="314" cy="450"/>
            </a:xfrm>
            <a:custGeom>
              <a:avLst/>
              <a:gdLst>
                <a:gd name="T0" fmla="*/ 0 w 123"/>
                <a:gd name="T1" fmla="*/ 0 h 180"/>
                <a:gd name="T2" fmla="*/ 31 w 123"/>
                <a:gd name="T3" fmla="*/ 50 h 180"/>
                <a:gd name="T4" fmla="*/ 62 w 123"/>
                <a:gd name="T5" fmla="*/ 95 h 180"/>
                <a:gd name="T6" fmla="*/ 93 w 123"/>
                <a:gd name="T7" fmla="*/ 141 h 180"/>
                <a:gd name="T8" fmla="*/ 123 w 123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80">
                  <a:moveTo>
                    <a:pt x="0" y="0"/>
                  </a:moveTo>
                  <a:lnTo>
                    <a:pt x="31" y="50"/>
                  </a:lnTo>
                  <a:lnTo>
                    <a:pt x="62" y="95"/>
                  </a:lnTo>
                  <a:lnTo>
                    <a:pt x="93" y="141"/>
                  </a:lnTo>
                  <a:lnTo>
                    <a:pt x="123" y="18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3783" y="5142"/>
              <a:ext cx="318" cy="310"/>
            </a:xfrm>
            <a:custGeom>
              <a:avLst/>
              <a:gdLst>
                <a:gd name="T0" fmla="*/ 0 w 124"/>
                <a:gd name="T1" fmla="*/ 0 h 124"/>
                <a:gd name="T2" fmla="*/ 31 w 124"/>
                <a:gd name="T3" fmla="*/ 34 h 124"/>
                <a:gd name="T4" fmla="*/ 62 w 124"/>
                <a:gd name="T5" fmla="*/ 68 h 124"/>
                <a:gd name="T6" fmla="*/ 124 w 124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24">
                  <a:moveTo>
                    <a:pt x="0" y="0"/>
                  </a:moveTo>
                  <a:lnTo>
                    <a:pt x="31" y="34"/>
                  </a:lnTo>
                  <a:lnTo>
                    <a:pt x="62" y="68"/>
                  </a:lnTo>
                  <a:lnTo>
                    <a:pt x="124" y="12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4101" y="5452"/>
              <a:ext cx="315" cy="213"/>
            </a:xfrm>
            <a:custGeom>
              <a:avLst/>
              <a:gdLst>
                <a:gd name="T0" fmla="*/ 0 w 123"/>
                <a:gd name="T1" fmla="*/ 0 h 85"/>
                <a:gd name="T2" fmla="*/ 62 w 123"/>
                <a:gd name="T3" fmla="*/ 46 h 85"/>
                <a:gd name="T4" fmla="*/ 123 w 123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85">
                  <a:moveTo>
                    <a:pt x="0" y="0"/>
                  </a:moveTo>
                  <a:lnTo>
                    <a:pt x="62" y="46"/>
                  </a:lnTo>
                  <a:lnTo>
                    <a:pt x="123" y="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4416" y="5665"/>
              <a:ext cx="317" cy="127"/>
            </a:xfrm>
            <a:custGeom>
              <a:avLst/>
              <a:gdLst>
                <a:gd name="T0" fmla="*/ 0 w 124"/>
                <a:gd name="T1" fmla="*/ 0 h 51"/>
                <a:gd name="T2" fmla="*/ 62 w 124"/>
                <a:gd name="T3" fmla="*/ 28 h 51"/>
                <a:gd name="T4" fmla="*/ 124 w 124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51">
                  <a:moveTo>
                    <a:pt x="0" y="0"/>
                  </a:moveTo>
                  <a:lnTo>
                    <a:pt x="62" y="28"/>
                  </a:lnTo>
                  <a:lnTo>
                    <a:pt x="124" y="5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4733" y="5792"/>
              <a:ext cx="299" cy="85"/>
            </a:xfrm>
            <a:custGeom>
              <a:avLst/>
              <a:gdLst>
                <a:gd name="T0" fmla="*/ 0 w 117"/>
                <a:gd name="T1" fmla="*/ 0 h 34"/>
                <a:gd name="T2" fmla="*/ 55 w 117"/>
                <a:gd name="T3" fmla="*/ 17 h 34"/>
                <a:gd name="T4" fmla="*/ 117 w 117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34">
                  <a:moveTo>
                    <a:pt x="0" y="0"/>
                  </a:moveTo>
                  <a:lnTo>
                    <a:pt x="55" y="17"/>
                  </a:lnTo>
                  <a:lnTo>
                    <a:pt x="117" y="3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5032" y="5877"/>
              <a:ext cx="315" cy="28"/>
            </a:xfrm>
            <a:custGeom>
              <a:avLst/>
              <a:gdLst>
                <a:gd name="T0" fmla="*/ 0 w 123"/>
                <a:gd name="T1" fmla="*/ 0 h 11"/>
                <a:gd name="T2" fmla="*/ 62 w 123"/>
                <a:gd name="T3" fmla="*/ 5 h 11"/>
                <a:gd name="T4" fmla="*/ 123 w 12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11">
                  <a:moveTo>
                    <a:pt x="0" y="0"/>
                  </a:moveTo>
                  <a:lnTo>
                    <a:pt x="62" y="5"/>
                  </a:lnTo>
                  <a:lnTo>
                    <a:pt x="123" y="1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5347" y="5905"/>
              <a:ext cx="318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 flipV="1">
              <a:off x="5665" y="5905"/>
              <a:ext cx="314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 flipV="1">
              <a:off x="5979" y="5877"/>
              <a:ext cx="318" cy="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 flipV="1">
              <a:off x="6297" y="5835"/>
              <a:ext cx="314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 flipV="1">
              <a:off x="6611" y="5792"/>
              <a:ext cx="315" cy="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5" name="Line 56"/>
            <p:cNvSpPr>
              <a:spLocks noChangeShapeType="1"/>
            </p:cNvSpPr>
            <p:nvPr/>
          </p:nvSpPr>
          <p:spPr bwMode="auto">
            <a:xfrm flipV="1">
              <a:off x="6926" y="5735"/>
              <a:ext cx="318" cy="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 flipV="1">
              <a:off x="7244" y="5680"/>
              <a:ext cx="314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 flipV="1">
              <a:off x="7558" y="5622"/>
              <a:ext cx="318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 flipV="1">
              <a:off x="7876" y="5567"/>
              <a:ext cx="299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 flipV="1">
              <a:off x="8175" y="5525"/>
              <a:ext cx="315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 flipV="1">
              <a:off x="8490" y="5467"/>
              <a:ext cx="317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1" name="Line 62"/>
            <p:cNvSpPr>
              <a:spLocks noChangeShapeType="1"/>
            </p:cNvSpPr>
            <p:nvPr/>
          </p:nvSpPr>
          <p:spPr bwMode="auto">
            <a:xfrm flipV="1">
              <a:off x="8807" y="5410"/>
              <a:ext cx="315" cy="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 flipV="1">
              <a:off x="9122" y="5355"/>
              <a:ext cx="318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53" name="Rectangle 64"/>
            <p:cNvSpPr>
              <a:spLocks noChangeArrowheads="1"/>
            </p:cNvSpPr>
            <p:nvPr/>
          </p:nvSpPr>
          <p:spPr bwMode="auto">
            <a:xfrm>
              <a:off x="9181" y="7120"/>
              <a:ext cx="44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cs-CZ" altLang="cs-CZ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cs-CZ" altLang="cs-CZ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cs-CZ" altLang="cs-CZ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2652" y="3465"/>
              <a:ext cx="218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cs-CZ" altLang="cs-CZ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cs-CZ" altLang="cs-CZ"/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29" y="5549"/>
              <a:ext cx="133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cs-CZ" altLang="cs-CZ" b="1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cs-CZ" altLang="cs-CZ" b="1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tren</a:t>
              </a:r>
              <a:endParaRPr lang="cs-CZ" altLang="cs-CZ" dirty="0"/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7409" y="4805"/>
              <a:ext cx="133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cs-CZ" altLang="cs-CZ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cs-CZ" altLang="cs-CZ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test</a:t>
              </a:r>
              <a:endParaRPr lang="cs-CZ" altLang="cs-CZ"/>
            </a:p>
          </p:txBody>
        </p:sp>
        <p:sp>
          <p:nvSpPr>
            <p:cNvPr id="57" name="Oval 68"/>
            <p:cNvSpPr>
              <a:spLocks noChangeArrowheads="1"/>
            </p:cNvSpPr>
            <p:nvPr/>
          </p:nvSpPr>
          <p:spPr bwMode="auto">
            <a:xfrm>
              <a:off x="5029" y="6485"/>
              <a:ext cx="112" cy="1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58" name="Oval 69"/>
            <p:cNvSpPr>
              <a:spLocks noChangeArrowheads="1"/>
            </p:cNvSpPr>
            <p:nvPr/>
          </p:nvSpPr>
          <p:spPr bwMode="auto">
            <a:xfrm>
              <a:off x="5449" y="5869"/>
              <a:ext cx="112" cy="1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6765" y="6429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 flipH="1" flipV="1">
              <a:off x="6765" y="6877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5085" y="5225"/>
              <a:ext cx="128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cs-CZ" altLang="cs-CZ" sz="1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cs-CZ" altLang="cs-CZ" sz="1400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test</a:t>
              </a:r>
              <a:r>
                <a:rPr lang="cs-CZ" altLang="cs-CZ" sz="1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cs-CZ" altLang="cs-CZ" sz="1400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min</a:t>
              </a:r>
              <a:endParaRPr lang="cs-CZ" altLang="cs-CZ"/>
            </a:p>
          </p:txBody>
        </p:sp>
        <p:sp>
          <p:nvSpPr>
            <p:cNvPr id="62" name="Line 73"/>
            <p:cNvSpPr>
              <a:spLocks noChangeShapeType="1"/>
            </p:cNvSpPr>
            <p:nvPr/>
          </p:nvSpPr>
          <p:spPr bwMode="auto">
            <a:xfrm flipH="1">
              <a:off x="5729" y="6737"/>
              <a:ext cx="11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3" name="Oval 74"/>
            <p:cNvSpPr>
              <a:spLocks noChangeAspect="1" noChangeArrowheads="1"/>
            </p:cNvSpPr>
            <p:nvPr/>
          </p:nvSpPr>
          <p:spPr bwMode="auto">
            <a:xfrm>
              <a:off x="5673" y="6681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64" name="Oval 75"/>
            <p:cNvSpPr>
              <a:spLocks noChangeAspect="1" noChangeArrowheads="1"/>
            </p:cNvSpPr>
            <p:nvPr/>
          </p:nvSpPr>
          <p:spPr bwMode="auto">
            <a:xfrm>
              <a:off x="6709" y="6821"/>
              <a:ext cx="85" cy="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65" name="Text Box 76"/>
            <p:cNvSpPr txBox="1">
              <a:spLocks noChangeArrowheads="1"/>
            </p:cNvSpPr>
            <p:nvPr/>
          </p:nvSpPr>
          <p:spPr bwMode="auto">
            <a:xfrm>
              <a:off x="3937" y="6429"/>
              <a:ext cx="128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cs-CZ" altLang="cs-CZ" sz="1400" i="1">
                  <a:solidFill>
                    <a:srgbClr val="008000"/>
                  </a:solidFill>
                  <a:latin typeface="Times New Roman" panose="02020603050405020304" pitchFamily="18" charset="0"/>
                </a:rPr>
                <a:t>E</a:t>
              </a:r>
              <a:r>
                <a:rPr lang="cs-CZ" altLang="cs-CZ" sz="1400" i="1" baseline="-25000">
                  <a:solidFill>
                    <a:srgbClr val="008000"/>
                  </a:solidFill>
                  <a:latin typeface="Times New Roman" panose="02020603050405020304" pitchFamily="18" charset="0"/>
                </a:rPr>
                <a:t>tren</a:t>
              </a:r>
              <a:r>
                <a:rPr lang="cs-CZ" altLang="cs-CZ" sz="1400" i="1">
                  <a:solidFill>
                    <a:srgbClr val="008000"/>
                  </a:solidFill>
                  <a:latin typeface="Times New Roman" panose="02020603050405020304" pitchFamily="18" charset="0"/>
                </a:rPr>
                <a:t> </a:t>
              </a:r>
              <a:r>
                <a:rPr lang="cs-CZ" altLang="cs-CZ" sz="1400" i="1" baseline="-25000">
                  <a:solidFill>
                    <a:srgbClr val="008000"/>
                  </a:solidFill>
                  <a:latin typeface="Times New Roman" panose="02020603050405020304" pitchFamily="18" charset="0"/>
                </a:rPr>
                <a:t>min</a:t>
              </a:r>
              <a:endParaRPr lang="cs-CZ" altLang="cs-CZ"/>
            </a:p>
          </p:txBody>
        </p:sp>
        <p:sp>
          <p:nvSpPr>
            <p:cNvPr id="66" name="Text Box 77"/>
            <p:cNvSpPr txBox="1">
              <a:spLocks noChangeArrowheads="1"/>
            </p:cNvSpPr>
            <p:nvPr/>
          </p:nvSpPr>
          <p:spPr bwMode="auto">
            <a:xfrm>
              <a:off x="6709" y="6093"/>
              <a:ext cx="7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cs-CZ" altLang="cs-CZ" sz="1400" i="1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cs-CZ" altLang="cs-CZ" sz="1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</a:t>
              </a:r>
              <a:endParaRPr lang="cs-CZ" altLang="cs-CZ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8137" y="6877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8" name="Rectangle 79"/>
            <p:cNvSpPr>
              <a:spLocks noChangeArrowheads="1"/>
            </p:cNvSpPr>
            <p:nvPr/>
          </p:nvSpPr>
          <p:spPr bwMode="auto">
            <a:xfrm>
              <a:off x="7913" y="7269"/>
              <a:ext cx="75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cs-CZ" altLang="cs-CZ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cs-CZ" altLang="cs-CZ" sz="1600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 max</a:t>
              </a:r>
              <a:endParaRPr lang="cs-CZ" altLang="cs-CZ"/>
            </a:p>
          </p:txBody>
        </p:sp>
      </p:grpSp>
    </p:spTree>
    <p:extLst>
      <p:ext uri="{BB962C8B-B14F-4D97-AF65-F5344CB8AC3E}">
        <p14:creationId xmlns:p14="http://schemas.microsoft.com/office/powerpoint/2010/main" val="512282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Varianty učení UNS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2250141" y="1515035"/>
            <a:ext cx="74407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285750">
              <a:buFont typeface="Arial" panose="020B0604020202020204" pitchFamily="34" charset="0"/>
              <a:buChar char="•"/>
            </a:pPr>
            <a:r>
              <a:rPr lang="cs-CZ" sz="2800" b="1" dirty="0" smtClean="0"/>
              <a:t>Online</a:t>
            </a:r>
          </a:p>
          <a:p>
            <a:pPr marL="901700"/>
            <a:r>
              <a:rPr lang="cs-CZ" sz="2800" dirty="0" smtClean="0"/>
              <a:t>	Změny vah se provedou po každém vzoru.</a:t>
            </a:r>
          </a:p>
          <a:p>
            <a:pPr marL="720725" indent="-285750">
              <a:buFont typeface="Arial" panose="020B0604020202020204" pitchFamily="34" charset="0"/>
              <a:buChar char="•"/>
            </a:pPr>
            <a:endParaRPr lang="cs-CZ" sz="2800" dirty="0" smtClean="0"/>
          </a:p>
          <a:p>
            <a:pPr marL="720725" indent="-285750">
              <a:buFont typeface="Arial" panose="020B0604020202020204" pitchFamily="34" charset="0"/>
              <a:buChar char="•"/>
            </a:pPr>
            <a:r>
              <a:rPr lang="cs-CZ" sz="2800" b="1" dirty="0" err="1" smtClean="0"/>
              <a:t>Offline</a:t>
            </a:r>
            <a:endParaRPr lang="cs-CZ" sz="2800" b="1" dirty="0" smtClean="0"/>
          </a:p>
          <a:p>
            <a:pPr marL="901700"/>
            <a:r>
              <a:rPr lang="cs-CZ" sz="2800" dirty="0"/>
              <a:t>	Změny vah </a:t>
            </a:r>
            <a:r>
              <a:rPr lang="cs-CZ" sz="2800" dirty="0" smtClean="0"/>
              <a:t>se kumulují do zvláštní proměnné a provedou  se až na konci epochy trénování.</a:t>
            </a:r>
            <a:endParaRPr lang="cs-CZ" sz="2800" i="1" dirty="0" smtClean="0"/>
          </a:p>
          <a:p>
            <a:pPr marL="342900" indent="-3429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11255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err="1" smtClean="0">
                <a:latin typeface="Calibri" panose="020F0502020204030204" pitchFamily="34" charset="0"/>
              </a:rPr>
              <a:t>Perceptron</a:t>
            </a:r>
            <a:r>
              <a:rPr lang="cs-CZ" altLang="cs-CZ" sz="3600" b="1" dirty="0" smtClean="0">
                <a:latin typeface="Calibri" panose="020F0502020204030204" pitchFamily="34" charset="0"/>
              </a:rPr>
              <a:t> (formální neuron)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7" name="Obrázek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47" y="1228221"/>
            <a:ext cx="5731213" cy="2555843"/>
          </a:xfrm>
          <a:prstGeom prst="rect">
            <a:avLst/>
          </a:prstGeom>
        </p:spPr>
      </p:pic>
      <p:sp>
        <p:nvSpPr>
          <p:cNvPr id="8" name="Zástupný symbol pro obsah 2"/>
          <p:cNvSpPr txBox="1">
            <a:spLocks/>
          </p:cNvSpPr>
          <p:nvPr/>
        </p:nvSpPr>
        <p:spPr>
          <a:xfrm>
            <a:off x="2435226" y="4424800"/>
            <a:ext cx="8229600" cy="1240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err="1" smtClean="0"/>
              <a:t>Dopředná</a:t>
            </a:r>
            <a:r>
              <a:rPr lang="cs-CZ" altLang="cs-CZ" dirty="0" smtClean="0"/>
              <a:t> vícevrstvá NS vznikne zapojením těchto neuronů do vrstev. </a:t>
            </a:r>
          </a:p>
        </p:txBody>
      </p:sp>
    </p:spTree>
    <p:extLst>
      <p:ext uri="{BB962C8B-B14F-4D97-AF65-F5344CB8AC3E}">
        <p14:creationId xmlns:p14="http://schemas.microsoft.com/office/powerpoint/2010/main" val="21619620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48070"/>
              </p:ext>
            </p:extLst>
          </p:nvPr>
        </p:nvGraphicFramePr>
        <p:xfrm>
          <a:off x="8047990" y="1609443"/>
          <a:ext cx="18716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Rovnice" r:id="rId6" imgW="952200" imgH="393480" progId="Equation.3">
                  <p:embed/>
                </p:oleObj>
              </mc:Choice>
              <mc:Fallback>
                <p:oleObj name="Rovnice" r:id="rId6" imgW="952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47990" y="1609443"/>
                        <a:ext cx="1871663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7122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4000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978212"/>
              </p:ext>
            </p:extLst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Rovnice" r:id="rId8" imgW="939600" imgH="215640" progId="Equation.3">
                  <p:embed/>
                </p:oleObj>
              </mc:Choice>
              <mc:Fallback>
                <p:oleObj name="Rovnice" r:id="rId8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12346"/>
              </p:ext>
            </p:extLst>
          </p:nvPr>
        </p:nvGraphicFramePr>
        <p:xfrm>
          <a:off x="5899150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Rovnice" r:id="rId10" imgW="749160" imgH="190440" progId="Equation.3">
                  <p:embed/>
                </p:oleObj>
              </mc:Choice>
              <mc:Fallback>
                <p:oleObj name="Rovnice" r:id="rId10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99150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7318765" y="2428077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err="1" smtClean="0"/>
              <a:t>Dopředný</a:t>
            </a:r>
            <a:r>
              <a:rPr lang="cs-CZ" b="1" dirty="0" smtClean="0"/>
              <a:t> výpočet</a:t>
            </a:r>
            <a:endParaRPr lang="cs-CZ" b="1" dirty="0"/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489229"/>
              </p:ext>
            </p:extLst>
          </p:nvPr>
        </p:nvGraphicFramePr>
        <p:xfrm>
          <a:off x="7799070" y="2792957"/>
          <a:ext cx="360018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Rovnice" r:id="rId12" imgW="2400120" imgH="393480" progId="Equation.3">
                  <p:embed/>
                </p:oleObj>
              </mc:Choice>
              <mc:Fallback>
                <p:oleObj name="Rovnice" r:id="rId12" imgW="240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99070" y="2792957"/>
                        <a:ext cx="360018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335546"/>
              </p:ext>
            </p:extLst>
          </p:nvPr>
        </p:nvGraphicFramePr>
        <p:xfrm>
          <a:off x="7799070" y="3553416"/>
          <a:ext cx="177120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Rovnice" r:id="rId14" imgW="1180800" imgH="393480" progId="Equation.3">
                  <p:embed/>
                </p:oleObj>
              </mc:Choice>
              <mc:Fallback>
                <p:oleObj name="Rovnice" r:id="rId14" imgW="1180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99070" y="3553416"/>
                        <a:ext cx="177120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450620"/>
              </p:ext>
            </p:extLst>
          </p:nvPr>
        </p:nvGraphicFramePr>
        <p:xfrm>
          <a:off x="7799070" y="4296549"/>
          <a:ext cx="392418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Rovnice" r:id="rId16" imgW="2616120" imgH="393480" progId="Equation.3">
                  <p:embed/>
                </p:oleObj>
              </mc:Choice>
              <mc:Fallback>
                <p:oleObj name="Rovnice" r:id="rId16" imgW="2616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99070" y="4296549"/>
                        <a:ext cx="392418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26659"/>
              </p:ext>
            </p:extLst>
          </p:nvPr>
        </p:nvGraphicFramePr>
        <p:xfrm>
          <a:off x="7799070" y="5009832"/>
          <a:ext cx="895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Rovnice" r:id="rId18" imgW="596880" imgH="393480" progId="Equation.3">
                  <p:embed/>
                </p:oleObj>
              </mc:Choice>
              <mc:Fallback>
                <p:oleObj name="Rovnice" r:id="rId18" imgW="596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99070" y="5009832"/>
                        <a:ext cx="8953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0997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2065"/>
              </p:ext>
            </p:extLst>
          </p:nvPr>
        </p:nvGraphicFramePr>
        <p:xfrm>
          <a:off x="7437438" y="1609725"/>
          <a:ext cx="3095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Rovnice" r:id="rId6" imgW="1574640" imgH="393480" progId="Equation.3">
                  <p:embed/>
                </p:oleObj>
              </mc:Choice>
              <mc:Fallback>
                <p:oleObj name="Rovnice" r:id="rId6" imgW="15746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37438" y="1609725"/>
                        <a:ext cx="30956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7122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4000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978212"/>
              </p:ext>
            </p:extLst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Rovnice" r:id="rId8" imgW="939600" imgH="215640" progId="Equation.3">
                  <p:embed/>
                </p:oleObj>
              </mc:Choice>
              <mc:Fallback>
                <p:oleObj name="Rovnice" r:id="rId8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12346"/>
              </p:ext>
            </p:extLst>
          </p:nvPr>
        </p:nvGraphicFramePr>
        <p:xfrm>
          <a:off x="5899150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Rovnice" r:id="rId10" imgW="749160" imgH="190440" progId="Equation.3">
                  <p:embed/>
                </p:oleObj>
              </mc:Choice>
              <mc:Fallback>
                <p:oleObj name="Rovnice" r:id="rId10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99150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7318765" y="2428077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Chyba na výstupu</a:t>
            </a:r>
            <a:endParaRPr lang="cs-CZ" b="1" dirty="0"/>
          </a:p>
        </p:txBody>
      </p:sp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39922"/>
              </p:ext>
            </p:extLst>
          </p:nvPr>
        </p:nvGraphicFramePr>
        <p:xfrm>
          <a:off x="7666958" y="2872856"/>
          <a:ext cx="34702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Rovnice" r:id="rId12" imgW="1765080" imgH="393480" progId="Equation.3">
                  <p:embed/>
                </p:oleObj>
              </mc:Choice>
              <mc:Fallback>
                <p:oleObj name="Rovnice" r:id="rId12" imgW="17650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66958" y="2872856"/>
                        <a:ext cx="34702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3100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7122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4000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978212"/>
              </p:ext>
            </p:extLst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Rovnice" r:id="rId6" imgW="939600" imgH="215640" progId="Equation.3">
                  <p:embed/>
                </p:oleObj>
              </mc:Choice>
              <mc:Fallback>
                <p:oleObj name="Rovnice" r:id="rId6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12346"/>
              </p:ext>
            </p:extLst>
          </p:nvPr>
        </p:nvGraphicFramePr>
        <p:xfrm>
          <a:off x="5899150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Rovnice" r:id="rId8" imgW="749160" imgH="190440" progId="Equation.3">
                  <p:embed/>
                </p:oleObj>
              </mc:Choice>
              <mc:Fallback>
                <p:oleObj name="Rovnice" r:id="rId8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9150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7318765" y="2428077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Výpočet </a:t>
            </a:r>
            <a:r>
              <a:rPr lang="el-GR" i="1" dirty="0"/>
              <a:t>δ</a:t>
            </a:r>
            <a:r>
              <a:rPr lang="cs-CZ" i="1" baseline="-25000" dirty="0"/>
              <a:t>k</a:t>
            </a:r>
            <a:r>
              <a:rPr lang="cs-CZ" b="1" dirty="0" smtClean="0"/>
              <a:t> </a:t>
            </a:r>
            <a:endParaRPr lang="cs-CZ" b="1" dirty="0"/>
          </a:p>
        </p:txBody>
      </p:sp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67158"/>
              </p:ext>
            </p:extLst>
          </p:nvPr>
        </p:nvGraphicFramePr>
        <p:xfrm>
          <a:off x="7554913" y="1528763"/>
          <a:ext cx="29956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Rovnice" r:id="rId10" imgW="1523880" imgH="393480" progId="Equation.3">
                  <p:embed/>
                </p:oleObj>
              </mc:Choice>
              <mc:Fallback>
                <p:oleObj name="Rovnice" r:id="rId10" imgW="1523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4913" y="1528763"/>
                        <a:ext cx="299561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191279"/>
              </p:ext>
            </p:extLst>
          </p:nvPr>
        </p:nvGraphicFramePr>
        <p:xfrm>
          <a:off x="7132638" y="2793207"/>
          <a:ext cx="5059362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Rovnice" r:id="rId12" imgW="2577960" imgH="774360" progId="Equation.3">
                  <p:embed/>
                </p:oleObj>
              </mc:Choice>
              <mc:Fallback>
                <p:oleObj name="Rovnice" r:id="rId12" imgW="2577960" imgH="774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32638" y="2793207"/>
                        <a:ext cx="5059362" cy="1519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414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7122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4000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978212"/>
              </p:ext>
            </p:extLst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Rovnice" r:id="rId6" imgW="939600" imgH="215640" progId="Equation.3">
                  <p:embed/>
                </p:oleObj>
              </mc:Choice>
              <mc:Fallback>
                <p:oleObj name="Rovnice" r:id="rId6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12346"/>
              </p:ext>
            </p:extLst>
          </p:nvPr>
        </p:nvGraphicFramePr>
        <p:xfrm>
          <a:off x="5899150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Rovnice" r:id="rId8" imgW="749160" imgH="190440" progId="Equation.3">
                  <p:embed/>
                </p:oleObj>
              </mc:Choice>
              <mc:Fallback>
                <p:oleObj name="Rovnice" r:id="rId8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9150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7318765" y="2489037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Výpočet </a:t>
            </a:r>
            <a:r>
              <a:rPr lang="el-GR" i="1" dirty="0" smtClean="0"/>
              <a:t>δ</a:t>
            </a:r>
            <a:r>
              <a:rPr lang="cs-CZ" i="1" baseline="-25000" dirty="0" smtClean="0"/>
              <a:t>j</a:t>
            </a:r>
            <a:r>
              <a:rPr lang="cs-CZ" b="1" dirty="0" smtClean="0"/>
              <a:t> </a:t>
            </a:r>
            <a:endParaRPr lang="cs-CZ" b="1" dirty="0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948677"/>
              </p:ext>
            </p:extLst>
          </p:nvPr>
        </p:nvGraphicFramePr>
        <p:xfrm>
          <a:off x="7716838" y="2940050"/>
          <a:ext cx="25923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Rovnice" r:id="rId10" imgW="1320480" imgH="444240" progId="Equation.3">
                  <p:embed/>
                </p:oleObj>
              </mc:Choice>
              <mc:Fallback>
                <p:oleObj name="Rovnice" r:id="rId10" imgW="13204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6838" y="2940050"/>
                        <a:ext cx="2592387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38480"/>
              </p:ext>
            </p:extLst>
          </p:nvPr>
        </p:nvGraphicFramePr>
        <p:xfrm>
          <a:off x="7642455" y="1240567"/>
          <a:ext cx="11207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Rovnice" r:id="rId12" imgW="571320" imgH="571320" progId="Equation.3">
                  <p:embed/>
                </p:oleObj>
              </mc:Choice>
              <mc:Fallback>
                <p:oleObj name="Rovnice" r:id="rId12" imgW="571320" imgH="571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42455" y="1240567"/>
                        <a:ext cx="112077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207578"/>
              </p:ext>
            </p:extLst>
          </p:nvPr>
        </p:nvGraphicFramePr>
        <p:xfrm>
          <a:off x="7786688" y="3867150"/>
          <a:ext cx="40132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Rovnice" r:id="rId14" imgW="2044440" imgH="812520" progId="Equation.3">
                  <p:embed/>
                </p:oleObj>
              </mc:Choice>
              <mc:Fallback>
                <p:oleObj name="Rovnice" r:id="rId14" imgW="204444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86688" y="3867150"/>
                        <a:ext cx="4013200" cy="159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282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7122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4000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978212"/>
              </p:ext>
            </p:extLst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Rovnice" r:id="rId6" imgW="939600" imgH="215640" progId="Equation.3">
                  <p:embed/>
                </p:oleObj>
              </mc:Choice>
              <mc:Fallback>
                <p:oleObj name="Rovnice" r:id="rId6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12346"/>
              </p:ext>
            </p:extLst>
          </p:nvPr>
        </p:nvGraphicFramePr>
        <p:xfrm>
          <a:off x="5899150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Rovnice" r:id="rId8" imgW="749160" imgH="190440" progId="Equation.3">
                  <p:embed/>
                </p:oleObj>
              </mc:Choice>
              <mc:Fallback>
                <p:oleObj name="Rovnice" r:id="rId8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9150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7318765" y="2489037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Výpočet</a:t>
            </a:r>
            <a:endParaRPr lang="cs-CZ" b="1" dirty="0"/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38480"/>
              </p:ext>
            </p:extLst>
          </p:nvPr>
        </p:nvGraphicFramePr>
        <p:xfrm>
          <a:off x="7642455" y="1240567"/>
          <a:ext cx="11207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Rovnice" r:id="rId10" imgW="571320" imgH="571320" progId="Equation.3">
                  <p:embed/>
                </p:oleObj>
              </mc:Choice>
              <mc:Fallback>
                <p:oleObj name="Rovnice" r:id="rId10" imgW="571320" imgH="571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42455" y="1240567"/>
                        <a:ext cx="112077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088285"/>
              </p:ext>
            </p:extLst>
          </p:nvPr>
        </p:nvGraphicFramePr>
        <p:xfrm>
          <a:off x="8247926" y="2478646"/>
          <a:ext cx="1083374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Rovnice" r:id="rId12" imgW="558720" imgH="190440" progId="Equation.3">
                  <p:embed/>
                </p:oleObj>
              </mc:Choice>
              <mc:Fallback>
                <p:oleObj name="Rovnice" r:id="rId12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7926" y="2478646"/>
                        <a:ext cx="1083374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67497"/>
              </p:ext>
            </p:extLst>
          </p:nvPr>
        </p:nvGraphicFramePr>
        <p:xfrm>
          <a:off x="7486650" y="2779713"/>
          <a:ext cx="3424238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Rovnice" r:id="rId14" imgW="1765080" imgH="1371600" progId="Equation.3">
                  <p:embed/>
                </p:oleObj>
              </mc:Choice>
              <mc:Fallback>
                <p:oleObj name="Rovnice" r:id="rId14" imgW="1765080" imgH="1371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86650" y="2779713"/>
                        <a:ext cx="3424238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2445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7122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4000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/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Rovnice" r:id="rId6" imgW="939600" imgH="215640" progId="Equation.3">
                  <p:embed/>
                </p:oleObj>
              </mc:Choice>
              <mc:Fallback>
                <p:oleObj name="Rovnice" r:id="rId6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/>
          </p:nvPr>
        </p:nvGraphicFramePr>
        <p:xfrm>
          <a:off x="5899150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Rovnice" r:id="rId8" imgW="749160" imgH="190440" progId="Equation.3">
                  <p:embed/>
                </p:oleObj>
              </mc:Choice>
              <mc:Fallback>
                <p:oleObj name="Rovnice" r:id="rId8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9150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7318765" y="2489037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Výpočet </a:t>
            </a:r>
            <a:r>
              <a:rPr lang="el-GR" i="1" dirty="0" smtClean="0"/>
              <a:t>δ</a:t>
            </a:r>
            <a:r>
              <a:rPr lang="cs-CZ" i="1" baseline="-25000" dirty="0" smtClean="0"/>
              <a:t>j</a:t>
            </a:r>
            <a:r>
              <a:rPr lang="cs-CZ" b="1" dirty="0" smtClean="0"/>
              <a:t> </a:t>
            </a:r>
            <a:endParaRPr lang="cs-CZ" b="1" dirty="0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037647"/>
              </p:ext>
            </p:extLst>
          </p:nvPr>
        </p:nvGraphicFramePr>
        <p:xfrm>
          <a:off x="7716838" y="2940050"/>
          <a:ext cx="25923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Rovnice" r:id="rId10" imgW="1320480" imgH="444240" progId="Equation.3">
                  <p:embed/>
                </p:oleObj>
              </mc:Choice>
              <mc:Fallback>
                <p:oleObj name="Rovnice" r:id="rId10" imgW="13204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6838" y="2940050"/>
                        <a:ext cx="2592387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/>
          </p:nvPr>
        </p:nvGraphicFramePr>
        <p:xfrm>
          <a:off x="7642455" y="1240567"/>
          <a:ext cx="11207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Rovnice" r:id="rId12" imgW="571320" imgH="571320" progId="Equation.3">
                  <p:embed/>
                </p:oleObj>
              </mc:Choice>
              <mc:Fallback>
                <p:oleObj name="Rovnice" r:id="rId12" imgW="571320" imgH="571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42455" y="1240567"/>
                        <a:ext cx="112077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641039"/>
              </p:ext>
            </p:extLst>
          </p:nvPr>
        </p:nvGraphicFramePr>
        <p:xfrm>
          <a:off x="7754938" y="3944938"/>
          <a:ext cx="2490787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Rovnice" r:id="rId14" imgW="1269720" imgH="825480" progId="Equation.3">
                  <p:embed/>
                </p:oleObj>
              </mc:Choice>
              <mc:Fallback>
                <p:oleObj name="Rovnice" r:id="rId14" imgW="1269720" imgH="825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54938" y="3944938"/>
                        <a:ext cx="2490787" cy="161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1151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7122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4000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/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Rovnice" r:id="rId6" imgW="939600" imgH="215640" progId="Equation.3">
                  <p:embed/>
                </p:oleObj>
              </mc:Choice>
              <mc:Fallback>
                <p:oleObj name="Rovnice" r:id="rId6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/>
          </p:nvPr>
        </p:nvGraphicFramePr>
        <p:xfrm>
          <a:off x="5899150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Rovnice" r:id="rId8" imgW="749160" imgH="190440" progId="Equation.3">
                  <p:embed/>
                </p:oleObj>
              </mc:Choice>
              <mc:Fallback>
                <p:oleObj name="Rovnice" r:id="rId8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9150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7318765" y="2489037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Výpočet </a:t>
            </a:r>
            <a:r>
              <a:rPr lang="el-GR" i="1" dirty="0" smtClean="0"/>
              <a:t>δ</a:t>
            </a:r>
            <a:r>
              <a:rPr lang="cs-CZ" i="1" baseline="-25000" dirty="0" smtClean="0"/>
              <a:t>j</a:t>
            </a:r>
            <a:r>
              <a:rPr lang="cs-CZ" b="1" dirty="0" smtClean="0"/>
              <a:t> </a:t>
            </a:r>
            <a:endParaRPr lang="cs-CZ" b="1" dirty="0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88932"/>
              </p:ext>
            </p:extLst>
          </p:nvPr>
        </p:nvGraphicFramePr>
        <p:xfrm>
          <a:off x="7716838" y="2940050"/>
          <a:ext cx="25923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Rovnice" r:id="rId10" imgW="1320480" imgH="444240" progId="Equation.3">
                  <p:embed/>
                </p:oleObj>
              </mc:Choice>
              <mc:Fallback>
                <p:oleObj name="Rovnice" r:id="rId10" imgW="13204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6838" y="2940050"/>
                        <a:ext cx="2592387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/>
          </p:nvPr>
        </p:nvGraphicFramePr>
        <p:xfrm>
          <a:off x="7642455" y="1240567"/>
          <a:ext cx="11207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Rovnice" r:id="rId12" imgW="571320" imgH="571320" progId="Equation.3">
                  <p:embed/>
                </p:oleObj>
              </mc:Choice>
              <mc:Fallback>
                <p:oleObj name="Rovnice" r:id="rId12" imgW="571320" imgH="571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42455" y="1240567"/>
                        <a:ext cx="112077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022721"/>
              </p:ext>
            </p:extLst>
          </p:nvPr>
        </p:nvGraphicFramePr>
        <p:xfrm>
          <a:off x="7775575" y="3859213"/>
          <a:ext cx="3986213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Rovnice" r:id="rId14" imgW="2031840" imgH="1257120" progId="Equation.3">
                  <p:embed/>
                </p:oleObj>
              </mc:Choice>
              <mc:Fallback>
                <p:oleObj name="Rovnice" r:id="rId14" imgW="2031840" imgH="1257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75575" y="3859213"/>
                        <a:ext cx="3986213" cy="246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délník 1"/>
          <p:cNvSpPr/>
          <p:nvPr/>
        </p:nvSpPr>
        <p:spPr>
          <a:xfrm>
            <a:off x="8270240" y="4145280"/>
            <a:ext cx="213360" cy="21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32705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7122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4000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/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Rovnice" r:id="rId5" imgW="939600" imgH="215640" progId="Equation.3">
                  <p:embed/>
                </p:oleObj>
              </mc:Choice>
              <mc:Fallback>
                <p:oleObj name="Rovnice" r:id="rId5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/>
          </p:nvPr>
        </p:nvGraphicFramePr>
        <p:xfrm>
          <a:off x="5899150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Rovnice" r:id="rId7" imgW="749160" imgH="190440" progId="Equation.3">
                  <p:embed/>
                </p:oleObj>
              </mc:Choice>
              <mc:Fallback>
                <p:oleObj name="Rovnice" r:id="rId7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99150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7318765" y="2489037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Aktualizace</a:t>
            </a:r>
            <a:endParaRPr lang="cs-CZ" b="1" dirty="0"/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093762"/>
              </p:ext>
            </p:extLst>
          </p:nvPr>
        </p:nvGraphicFramePr>
        <p:xfrm>
          <a:off x="6595975" y="1260887"/>
          <a:ext cx="11207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Rovnice" r:id="rId9" imgW="571320" imgH="571320" progId="Equation.3">
                  <p:embed/>
                </p:oleObj>
              </mc:Choice>
              <mc:Fallback>
                <p:oleObj name="Rovnice" r:id="rId9" imgW="571320" imgH="571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95975" y="1260887"/>
                        <a:ext cx="112077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22393"/>
              </p:ext>
            </p:extLst>
          </p:nvPr>
        </p:nvGraphicFramePr>
        <p:xfrm>
          <a:off x="7829550" y="1198563"/>
          <a:ext cx="15462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Rovnice" r:id="rId11" imgW="787320" imgH="596880" progId="Equation.3">
                  <p:embed/>
                </p:oleObj>
              </mc:Choice>
              <mc:Fallback>
                <p:oleObj name="Rovnice" r:id="rId11" imgW="787320" imgH="596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29550" y="1198563"/>
                        <a:ext cx="1546225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14948"/>
              </p:ext>
            </p:extLst>
          </p:nvPr>
        </p:nvGraphicFramePr>
        <p:xfrm>
          <a:off x="8532379" y="2489200"/>
          <a:ext cx="5064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Rovnice" r:id="rId13" imgW="228600" imgH="215640" progId="Equation.3">
                  <p:embed/>
                </p:oleObj>
              </mc:Choice>
              <mc:Fallback>
                <p:oleObj name="Rovnice" r:id="rId13" imgW="228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32379" y="2489200"/>
                        <a:ext cx="506413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05608"/>
              </p:ext>
            </p:extLst>
          </p:nvPr>
        </p:nvGraphicFramePr>
        <p:xfrm>
          <a:off x="7775357" y="2986064"/>
          <a:ext cx="18542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Rovnice" r:id="rId15" imgW="761760" imgH="215640" progId="Equation.3">
                  <p:embed/>
                </p:oleObj>
              </mc:Choice>
              <mc:Fallback>
                <p:oleObj name="Rovnice" r:id="rId15" imgW="7617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75357" y="2986064"/>
                        <a:ext cx="1854200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515395"/>
              </p:ext>
            </p:extLst>
          </p:nvPr>
        </p:nvGraphicFramePr>
        <p:xfrm>
          <a:off x="7802262" y="3581400"/>
          <a:ext cx="4448175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Rovnice" r:id="rId17" imgW="1828800" imgH="1155600" progId="Equation.3">
                  <p:embed/>
                </p:oleObj>
              </mc:Choice>
              <mc:Fallback>
                <p:oleObj name="Rovnice" r:id="rId17" imgW="1828800" imgH="11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02262" y="3581400"/>
                        <a:ext cx="4448175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92983"/>
              </p:ext>
            </p:extLst>
          </p:nvPr>
        </p:nvGraphicFramePr>
        <p:xfrm>
          <a:off x="9487941" y="1198245"/>
          <a:ext cx="10223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Rovnice" r:id="rId19" imgW="520560" imgH="596880" progId="Equation.3">
                  <p:embed/>
                </p:oleObj>
              </mc:Choice>
              <mc:Fallback>
                <p:oleObj name="Rovnice" r:id="rId19" imgW="520560" imgH="596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487941" y="1198245"/>
                        <a:ext cx="1022350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8984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5483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2361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/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Rovnice" r:id="rId5" imgW="939600" imgH="215640" progId="Equation.3">
                  <p:embed/>
                </p:oleObj>
              </mc:Choice>
              <mc:Fallback>
                <p:oleObj name="Rovnice" r:id="rId5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61035"/>
              </p:ext>
            </p:extLst>
          </p:nvPr>
        </p:nvGraphicFramePr>
        <p:xfrm>
          <a:off x="5838767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Rovnice" r:id="rId7" imgW="749160" imgH="190440" progId="Equation.3">
                  <p:embed/>
                </p:oleObj>
              </mc:Choice>
              <mc:Fallback>
                <p:oleObj name="Rovnice" r:id="rId7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8767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bdélník 10"/>
          <p:cNvSpPr/>
          <p:nvPr/>
        </p:nvSpPr>
        <p:spPr>
          <a:xfrm>
            <a:off x="7318765" y="2489037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Aktualizace</a:t>
            </a:r>
            <a:endParaRPr lang="cs-CZ" b="1" dirty="0"/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97777"/>
              </p:ext>
            </p:extLst>
          </p:nvPr>
        </p:nvGraphicFramePr>
        <p:xfrm>
          <a:off x="6494375" y="1240567"/>
          <a:ext cx="11207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Rovnice" r:id="rId9" imgW="571320" imgH="571320" progId="Equation.3">
                  <p:embed/>
                </p:oleObj>
              </mc:Choice>
              <mc:Fallback>
                <p:oleObj name="Rovnice" r:id="rId9" imgW="571320" imgH="571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4375" y="1240567"/>
                        <a:ext cx="1120775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951745"/>
              </p:ext>
            </p:extLst>
          </p:nvPr>
        </p:nvGraphicFramePr>
        <p:xfrm>
          <a:off x="7727950" y="1177925"/>
          <a:ext cx="15462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Rovnice" r:id="rId11" imgW="787320" imgH="596880" progId="Equation.3">
                  <p:embed/>
                </p:oleObj>
              </mc:Choice>
              <mc:Fallback>
                <p:oleObj name="Rovnice" r:id="rId11" imgW="787320" imgH="596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27950" y="1177925"/>
                        <a:ext cx="15462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42522"/>
              </p:ext>
            </p:extLst>
          </p:nvPr>
        </p:nvGraphicFramePr>
        <p:xfrm>
          <a:off x="8602663" y="2489200"/>
          <a:ext cx="3651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Rovnice" r:id="rId13" imgW="164880" imgH="215640" progId="Equation.3">
                  <p:embed/>
                </p:oleObj>
              </mc:Choice>
              <mc:Fallback>
                <p:oleObj name="Rovnice" r:id="rId13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02663" y="2489200"/>
                        <a:ext cx="365125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729727"/>
              </p:ext>
            </p:extLst>
          </p:nvPr>
        </p:nvGraphicFramePr>
        <p:xfrm>
          <a:off x="7468305" y="3800032"/>
          <a:ext cx="4670516" cy="252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Rovnice" r:id="rId15" imgW="2539800" imgH="1371600" progId="Equation.3">
                  <p:embed/>
                </p:oleObj>
              </mc:Choice>
              <mc:Fallback>
                <p:oleObj name="Rovnice" r:id="rId15" imgW="2539800" imgH="1371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68305" y="3800032"/>
                        <a:ext cx="4670516" cy="2525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27846"/>
              </p:ext>
            </p:extLst>
          </p:nvPr>
        </p:nvGraphicFramePr>
        <p:xfrm>
          <a:off x="7660022" y="2975704"/>
          <a:ext cx="1725294" cy="55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Rovnice" r:id="rId17" imgW="672840" imgH="215640" progId="Equation.3">
                  <p:embed/>
                </p:oleObj>
              </mc:Choice>
              <mc:Fallback>
                <p:oleObj name="Rovnice" r:id="rId17" imgW="6728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60022" y="2975704"/>
                        <a:ext cx="1725294" cy="553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976064"/>
              </p:ext>
            </p:extLst>
          </p:nvPr>
        </p:nvGraphicFramePr>
        <p:xfrm>
          <a:off x="9448800" y="1189038"/>
          <a:ext cx="89693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Rovnice" r:id="rId19" imgW="457200" imgH="571320" progId="Equation.3">
                  <p:embed/>
                </p:oleObj>
              </mc:Choice>
              <mc:Fallback>
                <p:oleObj name="Rovnice" r:id="rId19" imgW="457200" imgH="571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448800" y="1189038"/>
                        <a:ext cx="896938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6332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9613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Příklad: iterace algoritmu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38" y="1779558"/>
            <a:ext cx="5003327" cy="3584921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30309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Hyperbolická tangens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H="1" flipV="1">
            <a:off x="4307840" y="5090160"/>
            <a:ext cx="163106" cy="53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5712282" y="5626219"/>
            <a:ext cx="23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Lineární identická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0"/>
          </p:cNvCxnSpPr>
          <p:nvPr/>
        </p:nvCxnSpPr>
        <p:spPr>
          <a:xfrm flipH="1" flipV="1">
            <a:off x="6400032" y="5090161"/>
            <a:ext cx="480104" cy="53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/>
          </p:nvPr>
        </p:nvGraphicFramePr>
        <p:xfrm>
          <a:off x="3547021" y="5963443"/>
          <a:ext cx="18478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Rovnice" r:id="rId6" imgW="939600" imgH="215640" progId="Equation.3">
                  <p:embed/>
                </p:oleObj>
              </mc:Choice>
              <mc:Fallback>
                <p:oleObj name="Rovnice" r:id="rId6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7021" y="5963443"/>
                        <a:ext cx="1847850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/>
          </p:nvPr>
        </p:nvGraphicFramePr>
        <p:xfrm>
          <a:off x="5899150" y="6021388"/>
          <a:ext cx="1471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Rovnice" r:id="rId8" imgW="749160" imgH="190440" progId="Equation.3">
                  <p:embed/>
                </p:oleObj>
              </mc:Choice>
              <mc:Fallback>
                <p:oleObj name="Rovnice" r:id="rId8" imgW="7491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9150" y="6021388"/>
                        <a:ext cx="147161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00797"/>
              </p:ext>
            </p:extLst>
          </p:nvPr>
        </p:nvGraphicFramePr>
        <p:xfrm>
          <a:off x="8382000" y="2994025"/>
          <a:ext cx="310991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Rovnice" r:id="rId10" imgW="927000" imgH="419040" progId="Equation.3">
                  <p:embed/>
                </p:oleObj>
              </mc:Choice>
              <mc:Fallback>
                <p:oleObj name="Rovnice" r:id="rId10" imgW="9270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00" y="2994025"/>
                        <a:ext cx="3109913" cy="140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bdélník 20"/>
          <p:cNvSpPr/>
          <p:nvPr/>
        </p:nvSpPr>
        <p:spPr>
          <a:xfrm>
            <a:off x="7938525" y="2493823"/>
            <a:ext cx="241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Aktualizace parametrů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20223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véPole 3"/>
          <p:cNvSpPr txBox="1">
            <a:spLocks noChangeArrowheads="1"/>
          </p:cNvSpPr>
          <p:nvPr/>
        </p:nvSpPr>
        <p:spPr bwMode="auto">
          <a:xfrm>
            <a:off x="1963628" y="633250"/>
            <a:ext cx="82615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s-CZ" altLang="cs-CZ" sz="36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Dopředná</a:t>
            </a:r>
            <a:r>
              <a:rPr lang="cs-CZ" altLang="cs-CZ" sz="3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vícevrstvá umělá neuronová síť</a:t>
            </a:r>
          </a:p>
        </p:txBody>
      </p:sp>
      <p:pic>
        <p:nvPicPr>
          <p:cNvPr id="10" name="Obrázek 9" descr="doprednaNS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73" y="1363664"/>
            <a:ext cx="8588758" cy="53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941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80365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Heuristiky vylepšující algoritmus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1982788" y="1977616"/>
            <a:ext cx="9711372" cy="4291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Vhodné rozhodnutí online vs. </a:t>
            </a:r>
            <a:r>
              <a:rPr lang="cs-CZ" altLang="cs-CZ" dirty="0" err="1" smtClean="0"/>
              <a:t>offline</a:t>
            </a:r>
            <a:r>
              <a:rPr lang="cs-CZ" altLang="cs-CZ" dirty="0" smtClean="0"/>
              <a:t> trénování</a:t>
            </a:r>
          </a:p>
          <a:p>
            <a:r>
              <a:rPr lang="cs-CZ" altLang="cs-CZ" dirty="0" smtClean="0"/>
              <a:t>Vhodný výběr dat do </a:t>
            </a:r>
            <a:r>
              <a:rPr lang="cs-CZ" altLang="cs-CZ" dirty="0" err="1" smtClean="0"/>
              <a:t>trénovací</a:t>
            </a:r>
            <a:r>
              <a:rPr lang="cs-CZ" altLang="cs-CZ" dirty="0" smtClean="0"/>
              <a:t> množiny</a:t>
            </a:r>
          </a:p>
          <a:p>
            <a:pPr marL="0" indent="0">
              <a:buNone/>
            </a:pPr>
            <a:r>
              <a:rPr lang="cs-CZ" altLang="cs-CZ" dirty="0"/>
              <a:t>	</a:t>
            </a:r>
            <a:r>
              <a:rPr lang="cs-CZ" altLang="cs-CZ" dirty="0" smtClean="0"/>
              <a:t>Data, která způsobují největší chyby</a:t>
            </a:r>
          </a:p>
          <a:p>
            <a:pPr marL="0" indent="0">
              <a:buNone/>
            </a:pPr>
            <a:r>
              <a:rPr lang="cs-CZ" altLang="cs-CZ" dirty="0"/>
              <a:t>	</a:t>
            </a:r>
            <a:r>
              <a:rPr lang="cs-CZ" altLang="cs-CZ" dirty="0" smtClean="0"/>
              <a:t>Data rozdílná od předchozích</a:t>
            </a:r>
          </a:p>
          <a:p>
            <a:r>
              <a:rPr lang="cs-CZ" altLang="cs-CZ" dirty="0" smtClean="0"/>
              <a:t>Vhodná volba aktivační funkce</a:t>
            </a:r>
          </a:p>
          <a:p>
            <a:pPr marL="0" indent="0">
              <a:buNone/>
            </a:pPr>
            <a:r>
              <a:rPr lang="cs-CZ" altLang="cs-CZ" dirty="0"/>
              <a:t>	</a:t>
            </a:r>
            <a:r>
              <a:rPr lang="cs-CZ" altLang="cs-CZ" dirty="0" smtClean="0"/>
              <a:t>Nejlepších výsledků dosahuje hyperbolická tangens</a:t>
            </a:r>
            <a:endParaRPr lang="cs-CZ" altLang="cs-CZ" dirty="0"/>
          </a:p>
          <a:p>
            <a:pPr marL="0" indent="0">
              <a:buNone/>
            </a:pPr>
            <a:endParaRPr lang="cs-CZ" altLang="cs-CZ" dirty="0" smtClean="0"/>
          </a:p>
          <a:p>
            <a:endParaRPr lang="cs-CZ" altLang="cs-CZ" dirty="0"/>
          </a:p>
        </p:txBody>
      </p:sp>
      <p:pic>
        <p:nvPicPr>
          <p:cNvPr id="5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834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80365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Heuristiky vylepšující algoritmus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1982788" y="1977616"/>
            <a:ext cx="9711372" cy="4291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Úprava dat</a:t>
            </a:r>
          </a:p>
          <a:p>
            <a:endParaRPr lang="cs-CZ" alt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6" y="2295966"/>
            <a:ext cx="11200574" cy="45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59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80365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Heuristiky vylepšující algoritmus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1982788" y="1977616"/>
            <a:ext cx="4997132" cy="4291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Vhodná volba počátečních hodnot vah a prahů</a:t>
            </a:r>
          </a:p>
          <a:p>
            <a:pPr marL="457200" lvl="1" indent="0">
              <a:buNone/>
            </a:pPr>
            <a:r>
              <a:rPr lang="cs-CZ" altLang="cs-CZ" i="1" dirty="0" smtClean="0"/>
              <a:t>Velké počáteční hodnoty </a:t>
            </a:r>
            <a:r>
              <a:rPr lang="cs-CZ" altLang="cs-CZ" dirty="0" smtClean="0"/>
              <a:t>= malé gradienty = pomalá progrese</a:t>
            </a:r>
          </a:p>
          <a:p>
            <a:pPr marL="457200" lvl="1" indent="0">
              <a:buNone/>
            </a:pPr>
            <a:r>
              <a:rPr lang="cs-CZ" altLang="cs-CZ" i="1" dirty="0" smtClean="0"/>
              <a:t>Malé počáteční hodnoty</a:t>
            </a:r>
            <a:r>
              <a:rPr lang="cs-CZ" altLang="cs-CZ" dirty="0" smtClean="0"/>
              <a:t> = možné dosažení sedlového bodu chybové funkce</a:t>
            </a:r>
          </a:p>
          <a:p>
            <a:pPr marL="457200" lvl="1" indent="0">
              <a:buNone/>
            </a:pPr>
            <a:r>
              <a:rPr lang="cs-CZ" altLang="cs-CZ" dirty="0" smtClean="0"/>
              <a:t>Tedy snaha zvolit takové počáteční hodnoty, aby výstupy aktivačních funkcí byly v nelineární oblasti</a:t>
            </a:r>
          </a:p>
          <a:p>
            <a:pPr marL="0" indent="0">
              <a:buNone/>
            </a:pPr>
            <a:endParaRPr lang="cs-CZ" altLang="cs-CZ" dirty="0" smtClean="0"/>
          </a:p>
          <a:p>
            <a:endParaRPr lang="cs-CZ" alt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40" y="1862067"/>
            <a:ext cx="533223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433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1524001" y="661738"/>
            <a:ext cx="80365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Heuristiky vylepšující algoritmus zpětného šíření chyby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1982788" y="1977616"/>
            <a:ext cx="9183052" cy="989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Vhodný výběr a velikost </a:t>
            </a:r>
            <a:r>
              <a:rPr lang="cs-CZ" altLang="cs-CZ" dirty="0" err="1" smtClean="0"/>
              <a:t>trénovací</a:t>
            </a:r>
            <a:r>
              <a:rPr lang="cs-CZ" altLang="cs-CZ" dirty="0" smtClean="0"/>
              <a:t> množiny kvůli generalizaci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48" y="2859228"/>
            <a:ext cx="8024877" cy="35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065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Optimalizace DVUNS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1" y="1544308"/>
            <a:ext cx="7980526" cy="2029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Optimalizace topologie UNS (počet vrstev, počet neuronů v každé vrstvě, volba aktivačních funkcí, …)</a:t>
            </a:r>
          </a:p>
          <a:p>
            <a:r>
              <a:rPr lang="cs-CZ" altLang="cs-CZ" dirty="0" smtClean="0"/>
              <a:t>Optimalizace vah a prahů UNS (učení umělé neuronové sítě)</a:t>
            </a:r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205488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Optimalizace DVUNS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0" y="1544308"/>
            <a:ext cx="8082455" cy="2029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b="1" dirty="0" smtClean="0"/>
              <a:t>Optimalizace topologie UNS (počet vrstev, počet neuronů v každé vrstvě, volba aktivačních funkcí, …)</a:t>
            </a:r>
          </a:p>
          <a:p>
            <a:r>
              <a:rPr lang="cs-CZ" altLang="cs-CZ" dirty="0" smtClean="0"/>
              <a:t>Optimalizace vah a prahů UNS (učení umělé neuronové sítě)</a:t>
            </a:r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2163909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Volba topologie sítě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0" y="1544308"/>
            <a:ext cx="8082455" cy="2029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Počet vstupů a výstupů dán problémem</a:t>
            </a:r>
          </a:p>
          <a:p>
            <a:r>
              <a:rPr lang="cs-CZ" altLang="cs-CZ" dirty="0" smtClean="0"/>
              <a:t>Počet skrytých vrstev</a:t>
            </a:r>
            <a:endParaRPr lang="cs-CZ" alt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73" y="2545516"/>
            <a:ext cx="4900415" cy="39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315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Volba topologie sítě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0" y="1544308"/>
            <a:ext cx="8082455" cy="2029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Počet neuronů v jednotlivých skrytých vrstvách</a:t>
            </a:r>
          </a:p>
          <a:p>
            <a:pPr marL="0" indent="0">
              <a:buNone/>
            </a:pPr>
            <a:r>
              <a:rPr lang="cs-CZ" altLang="cs-CZ" dirty="0"/>
              <a:t>	</a:t>
            </a:r>
            <a:r>
              <a:rPr lang="cs-CZ" altLang="cs-CZ" dirty="0" smtClean="0"/>
              <a:t>Různá doporučení v literatuře</a:t>
            </a:r>
          </a:p>
          <a:p>
            <a:pPr marL="0" indent="0">
              <a:buNone/>
            </a:pPr>
            <a:r>
              <a:rPr lang="cs-CZ" altLang="cs-CZ" dirty="0"/>
              <a:t>	</a:t>
            </a:r>
            <a:r>
              <a:rPr lang="cs-CZ" altLang="cs-CZ" dirty="0" smtClean="0"/>
              <a:t>Metoda shora dolů</a:t>
            </a:r>
          </a:p>
          <a:p>
            <a:pPr marL="0" indent="0">
              <a:buNone/>
            </a:pPr>
            <a:r>
              <a:rPr lang="cs-CZ" altLang="cs-CZ" dirty="0"/>
              <a:t>	</a:t>
            </a:r>
            <a:r>
              <a:rPr lang="cs-CZ" altLang="cs-CZ" dirty="0" smtClean="0"/>
              <a:t>Metoda </a:t>
            </a:r>
            <a:r>
              <a:rPr lang="cs-CZ" altLang="cs-CZ" dirty="0"/>
              <a:t>z</a:t>
            </a:r>
            <a:r>
              <a:rPr lang="cs-CZ" altLang="cs-CZ" dirty="0" smtClean="0"/>
              <a:t>dola nahoru</a:t>
            </a:r>
          </a:p>
        </p:txBody>
      </p:sp>
    </p:spTree>
    <p:extLst>
      <p:ext uri="{BB962C8B-B14F-4D97-AF65-F5344CB8AC3E}">
        <p14:creationId xmlns:p14="http://schemas.microsoft.com/office/powerpoint/2010/main" val="4461853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Volba topologie sítě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0" y="1544308"/>
            <a:ext cx="8082455" cy="2029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Metoda </a:t>
            </a:r>
            <a:r>
              <a:rPr lang="cs-CZ" altLang="cs-CZ" dirty="0"/>
              <a:t>z</a:t>
            </a:r>
            <a:r>
              <a:rPr lang="cs-CZ" altLang="cs-CZ" dirty="0" smtClean="0"/>
              <a:t>dola nahoru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006" y="1883746"/>
            <a:ext cx="5728434" cy="429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915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Volba topologie sítě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0" y="1544308"/>
            <a:ext cx="8082455" cy="2029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Metoda shora dolů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166" y="1857789"/>
            <a:ext cx="5763081" cy="43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134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ástupný symbol pro obsah 2"/>
          <p:cNvSpPr txBox="1">
            <a:spLocks/>
          </p:cNvSpPr>
          <p:nvPr/>
        </p:nvSpPr>
        <p:spPr>
          <a:xfrm>
            <a:off x="2435226" y="1638901"/>
            <a:ext cx="8229600" cy="23340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/>
              <a:t>Univerzální aproximace</a:t>
            </a:r>
          </a:p>
          <a:p>
            <a:r>
              <a:rPr lang="cs-CZ" altLang="cs-CZ" dirty="0"/>
              <a:t>Predikce</a:t>
            </a:r>
          </a:p>
          <a:p>
            <a:r>
              <a:rPr lang="cs-CZ" altLang="cs-CZ" dirty="0" smtClean="0"/>
              <a:t>Rozpoznávání vzorů</a:t>
            </a:r>
          </a:p>
          <a:p>
            <a:r>
              <a:rPr lang="cs-CZ" altLang="cs-CZ" dirty="0" smtClean="0"/>
              <a:t>Rozhodování</a:t>
            </a:r>
            <a:endParaRPr lang="cs-CZ" altLang="cs-CZ" dirty="0"/>
          </a:p>
        </p:txBody>
      </p:sp>
      <p:sp>
        <p:nvSpPr>
          <p:cNvPr id="6" name="TextovéPole 3"/>
          <p:cNvSpPr txBox="1">
            <a:spLocks noChangeArrowheads="1"/>
          </p:cNvSpPr>
          <p:nvPr/>
        </p:nvSpPr>
        <p:spPr bwMode="auto">
          <a:xfrm>
            <a:off x="1963628" y="633250"/>
            <a:ext cx="82615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cs-CZ" altLang="cs-CZ" sz="36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Dopředná</a:t>
            </a:r>
            <a:r>
              <a:rPr lang="cs-CZ" altLang="cs-CZ" sz="3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vícevrstvá umělá neuronová síť</a:t>
            </a:r>
          </a:p>
        </p:txBody>
      </p:sp>
    </p:spTree>
    <p:extLst>
      <p:ext uri="{BB962C8B-B14F-4D97-AF65-F5344CB8AC3E}">
        <p14:creationId xmlns:p14="http://schemas.microsoft.com/office/powerpoint/2010/main" val="42252308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450290" y="1332132"/>
            <a:ext cx="8082455" cy="2234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Máme teplotního čidlo, </a:t>
            </a:r>
            <a:r>
              <a:rPr lang="cs-CZ" dirty="0"/>
              <a:t>které měří teplotu v rozsahu 0 – 500 °C a popisuje ji diskrétní hodnotou v rozsahu 0 – (2</a:t>
            </a:r>
            <a:r>
              <a:rPr lang="cs-CZ" baseline="30000" dirty="0"/>
              <a:t>10</a:t>
            </a:r>
            <a:r>
              <a:rPr lang="cs-CZ" dirty="0"/>
              <a:t>-1). Pomocí kalibrace čidla </a:t>
            </a:r>
            <a:r>
              <a:rPr lang="cs-CZ" dirty="0" smtClean="0"/>
              <a:t>je třeba navrhnout </a:t>
            </a:r>
            <a:r>
              <a:rPr lang="cs-CZ" dirty="0"/>
              <a:t>optimální neuronovou síť, která výstup čidla transformuje na teplotu měřeného </a:t>
            </a:r>
            <a:r>
              <a:rPr lang="cs-CZ" dirty="0" smtClean="0"/>
              <a:t>tělesa.</a:t>
            </a:r>
            <a:endParaRPr lang="cs-CZ" altLang="cs-CZ" dirty="0" smtClean="0"/>
          </a:p>
        </p:txBody>
      </p:sp>
      <p:pic>
        <p:nvPicPr>
          <p:cNvPr id="7" name="Obrázek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3757830"/>
            <a:ext cx="7330440" cy="1261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3205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450290" y="1332132"/>
            <a:ext cx="8082455" cy="2234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Zisk </a:t>
            </a:r>
            <a:r>
              <a:rPr lang="cs-CZ" dirty="0" err="1" smtClean="0"/>
              <a:t>trénovací</a:t>
            </a:r>
            <a:r>
              <a:rPr lang="cs-CZ" dirty="0" smtClean="0"/>
              <a:t>, testovací a validační množiny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altLang="cs-CZ" dirty="0" smtClean="0"/>
              <a:t>Experiment s etalonem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74" y="2214959"/>
            <a:ext cx="4284485" cy="3725355"/>
          </a:xfrm>
          <a:prstGeom prst="rect">
            <a:avLst/>
          </a:prstGeom>
        </p:spPr>
      </p:pic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18846"/>
              </p:ext>
            </p:extLst>
          </p:nvPr>
        </p:nvGraphicFramePr>
        <p:xfrm>
          <a:off x="7344092" y="2779696"/>
          <a:ext cx="3423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Údaj z čidla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Teplota z etalonu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0°C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65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10°C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127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20°C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185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30°C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239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40°C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…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…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0064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450290" y="1332132"/>
            <a:ext cx="8082455" cy="2234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Zisk </a:t>
            </a:r>
            <a:r>
              <a:rPr lang="cs-CZ" dirty="0" err="1" smtClean="0"/>
              <a:t>trénovací</a:t>
            </a:r>
            <a:r>
              <a:rPr lang="cs-CZ" dirty="0" smtClean="0"/>
              <a:t>, testovací a validační množiny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472" y="1870191"/>
            <a:ext cx="5715882" cy="42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7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450290" y="1332132"/>
            <a:ext cx="8082455" cy="2234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Zisk </a:t>
            </a:r>
            <a:r>
              <a:rPr lang="cs-CZ" dirty="0" err="1" smtClean="0"/>
              <a:t>trénovací</a:t>
            </a:r>
            <a:r>
              <a:rPr lang="cs-CZ" dirty="0" smtClean="0"/>
              <a:t>, testovací a validační množiny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/>
              <a:t>Transformace dat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2126893"/>
            <a:ext cx="5567680" cy="41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923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450290" y="1332132"/>
            <a:ext cx="8082455" cy="2234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Zisk </a:t>
            </a:r>
            <a:r>
              <a:rPr lang="cs-CZ" dirty="0" err="1" smtClean="0"/>
              <a:t>trénovací</a:t>
            </a:r>
            <a:r>
              <a:rPr lang="cs-CZ" dirty="0" smtClean="0"/>
              <a:t>, testovací a validační množiny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/>
              <a:t>Rozdělení dat na </a:t>
            </a:r>
            <a:r>
              <a:rPr lang="cs-CZ" dirty="0" err="1" smtClean="0"/>
              <a:t>trénovací</a:t>
            </a:r>
            <a:r>
              <a:rPr lang="cs-CZ" dirty="0" smtClean="0"/>
              <a:t>, testovací a validační množinu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51011"/>
            <a:ext cx="12192001" cy="37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96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450290" y="1332132"/>
            <a:ext cx="8082455" cy="6389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Trénování pro různé topologie a </a:t>
            </a:r>
            <a:r>
              <a:rPr lang="el-GR" i="1" dirty="0" smtClean="0"/>
              <a:t>α</a:t>
            </a:r>
            <a:r>
              <a:rPr lang="cs-CZ" dirty="0" smtClean="0"/>
              <a:t> = 0,1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032" y="1740715"/>
            <a:ext cx="6424551" cy="50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251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450290" y="1332132"/>
            <a:ext cx="8082455" cy="6389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Validace sítě 2-1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163" y="1517313"/>
            <a:ext cx="7128708" cy="53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599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450290" y="1332132"/>
            <a:ext cx="8082455" cy="6389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Použití sítě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57" y="1194385"/>
            <a:ext cx="5412603" cy="51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34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Proces budování DVUNS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18" y="1332132"/>
            <a:ext cx="5108110" cy="3463090"/>
          </a:xfrm>
          <a:prstGeom prst="rect">
            <a:avLst/>
          </a:prstGeom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237489"/>
              </p:ext>
            </p:extLst>
          </p:nvPr>
        </p:nvGraphicFramePr>
        <p:xfrm>
          <a:off x="2070099" y="3775671"/>
          <a:ext cx="922765" cy="1490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Rovnice" r:id="rId6" imgW="495000" imgH="799920" progId="Equation.3">
                  <p:embed/>
                </p:oleObj>
              </mc:Choice>
              <mc:Fallback>
                <p:oleObj name="Rovnice" r:id="rId6" imgW="495000" imgH="799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0099" y="3775671"/>
                        <a:ext cx="922765" cy="1490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06599"/>
              </p:ext>
            </p:extLst>
          </p:nvPr>
        </p:nvGraphicFramePr>
        <p:xfrm>
          <a:off x="3280270" y="3775075"/>
          <a:ext cx="99536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Rovnice" r:id="rId8" imgW="533160" imgH="799920" progId="Equation.3">
                  <p:embed/>
                </p:oleObj>
              </mc:Choice>
              <mc:Fallback>
                <p:oleObj name="Rovnice" r:id="rId8" imgW="533160" imgH="799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0270" y="3775075"/>
                        <a:ext cx="995362" cy="149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28660"/>
              </p:ext>
            </p:extLst>
          </p:nvPr>
        </p:nvGraphicFramePr>
        <p:xfrm>
          <a:off x="4545013" y="3775075"/>
          <a:ext cx="9001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Rovnice" r:id="rId10" imgW="482400" imgH="799920" progId="Equation.3">
                  <p:embed/>
                </p:oleObj>
              </mc:Choice>
              <mc:Fallback>
                <p:oleObj name="Rovnice" r:id="rId10" imgW="482400" imgH="799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5013" y="3775075"/>
                        <a:ext cx="900112" cy="149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1339908" y="5541188"/>
            <a:ext cx="1707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Hodnoty, jimiž je popsán problém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5803075" y="4979888"/>
            <a:ext cx="185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Očekávané řešení problému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3303092" y="5626219"/>
            <a:ext cx="185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Hodnoty, jimiž je popsáno řešení problému</a:t>
            </a:r>
            <a:endParaRPr lang="cs-CZ" dirty="0"/>
          </a:p>
        </p:txBody>
      </p:sp>
      <p:cxnSp>
        <p:nvCxnSpPr>
          <p:cNvPr id="8" name="Přímá spojnice se šipkou 7"/>
          <p:cNvCxnSpPr>
            <a:stCxn id="5" idx="0"/>
            <a:endCxn id="4" idx="2"/>
          </p:cNvCxnSpPr>
          <p:nvPr/>
        </p:nvCxnSpPr>
        <p:spPr>
          <a:xfrm flipV="1">
            <a:off x="2193834" y="5266292"/>
            <a:ext cx="337647" cy="274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>
            <a:stCxn id="13" idx="0"/>
            <a:endCxn id="9" idx="2"/>
          </p:cNvCxnSpPr>
          <p:nvPr/>
        </p:nvCxnSpPr>
        <p:spPr>
          <a:xfrm flipH="1" flipV="1">
            <a:off x="3777951" y="5265738"/>
            <a:ext cx="453002" cy="360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/>
          <p:cNvCxnSpPr>
            <a:stCxn id="12" idx="1"/>
            <a:endCxn id="10" idx="3"/>
          </p:cNvCxnSpPr>
          <p:nvPr/>
        </p:nvCxnSpPr>
        <p:spPr>
          <a:xfrm flipH="1" flipV="1">
            <a:off x="5445125" y="4520406"/>
            <a:ext cx="357950" cy="782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882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5483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Porovnání skutečného a požadovaného výstupu DVUNS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56858"/>
              </p:ext>
            </p:extLst>
          </p:nvPr>
        </p:nvGraphicFramePr>
        <p:xfrm>
          <a:off x="3153650" y="2097881"/>
          <a:ext cx="16795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Rovnice" r:id="rId5" imgW="901440" imgH="444240" progId="Equation.3">
                  <p:embed/>
                </p:oleObj>
              </mc:Choice>
              <mc:Fallback>
                <p:oleObj name="Rovnice" r:id="rId5" imgW="9014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3650" y="2097881"/>
                        <a:ext cx="167957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ovéPole 15"/>
          <p:cNvSpPr txBox="1"/>
          <p:nvPr/>
        </p:nvSpPr>
        <p:spPr>
          <a:xfrm>
            <a:off x="5236996" y="2211567"/>
            <a:ext cx="235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Chyba jednoho vzoru</a:t>
            </a:r>
            <a:endParaRPr lang="cs-CZ" dirty="0"/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417897"/>
              </p:ext>
            </p:extLst>
          </p:nvPr>
        </p:nvGraphicFramePr>
        <p:xfrm>
          <a:off x="3355975" y="3138488"/>
          <a:ext cx="12763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Rovnice" r:id="rId7" imgW="685800" imgH="444240" progId="Equation.3">
                  <p:embed/>
                </p:oleObj>
              </mc:Choice>
              <mc:Fallback>
                <p:oleObj name="Rovnice" r:id="rId7" imgW="6858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5975" y="3138488"/>
                        <a:ext cx="127635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5235409" y="3320108"/>
            <a:ext cx="235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Chyba skupiny vzorů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80813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548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Příklad výpočtu chyb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9" name="Zástupný symbol pro obsah 2"/>
          <p:cNvSpPr txBox="1">
            <a:spLocks/>
          </p:cNvSpPr>
          <p:nvPr/>
        </p:nvSpPr>
        <p:spPr>
          <a:xfrm>
            <a:off x="2438401" y="1408656"/>
            <a:ext cx="8229600" cy="23340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Chci DVUNS, která bude vracet součet a rozdíl dvou vstupů</a:t>
            </a:r>
            <a:endParaRPr lang="cs-CZ" alt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72" y="2128176"/>
            <a:ext cx="4262911" cy="1476871"/>
          </a:xfrm>
          <a:prstGeom prst="rect">
            <a:avLst/>
          </a:prstGeom>
        </p:spPr>
      </p:pic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66692"/>
              </p:ext>
            </p:extLst>
          </p:nvPr>
        </p:nvGraphicFramePr>
        <p:xfrm>
          <a:off x="1776521" y="3962399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cs-CZ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cs-CZ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1" baseline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cs-CZ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cs-CZ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cs-CZ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cs-CZ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i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cs-CZ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358051"/>
              </p:ext>
            </p:extLst>
          </p:nvPr>
        </p:nvGraphicFramePr>
        <p:xfrm>
          <a:off x="9002151" y="6010105"/>
          <a:ext cx="29083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Rovnice" r:id="rId5" imgW="1562040" imgH="393480" progId="Equation.3">
                  <p:embed/>
                </p:oleObj>
              </mc:Choice>
              <mc:Fallback>
                <p:oleObj name="Rovnice" r:id="rId5" imgW="15620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2151" y="6010105"/>
                        <a:ext cx="2908300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9086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Optimalizace DVUNS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1" y="1544308"/>
            <a:ext cx="7980526" cy="2029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Optimalizace topologie UNS (počet vrstev, počet neuronů v každé vrstvě, volba aktivačních funkcí, …)</a:t>
            </a:r>
          </a:p>
          <a:p>
            <a:r>
              <a:rPr lang="cs-CZ" altLang="cs-CZ" dirty="0" smtClean="0"/>
              <a:t>Optimalizace vah a prahů UNS (učení umělé neuronové sítě)</a:t>
            </a:r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760120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lista-UEI-znak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92750"/>
            <a:ext cx="914082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5" descr="lista-FE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1"/>
            <a:ext cx="914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ovéPole 3"/>
          <p:cNvSpPr txBox="1">
            <a:spLocks noChangeArrowheads="1"/>
          </p:cNvSpPr>
          <p:nvPr/>
        </p:nvSpPr>
        <p:spPr bwMode="auto">
          <a:xfrm>
            <a:off x="2070099" y="685801"/>
            <a:ext cx="61774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sz="3600" b="1" dirty="0" smtClean="0">
                <a:latin typeface="Calibri" panose="020F0502020204030204" pitchFamily="34" charset="0"/>
              </a:rPr>
              <a:t>Optimalizace DVUNS</a:t>
            </a:r>
            <a:endParaRPr lang="en-US" altLang="cs-CZ" sz="3600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2582371" y="1544308"/>
            <a:ext cx="7980526" cy="2029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cs-CZ" dirty="0" smtClean="0"/>
              <a:t>Optimalizace topologie UNS (počet vrstev, počet neuronů v každé vrstvě, volba aktivačních funkcí, …)</a:t>
            </a:r>
          </a:p>
          <a:p>
            <a:r>
              <a:rPr lang="cs-CZ" altLang="cs-CZ" b="1" dirty="0" smtClean="0"/>
              <a:t>Optimalizace vah a prahů UNS (učení umělé neuronové sítě)</a:t>
            </a:r>
            <a:endParaRPr lang="cs-CZ" altLang="cs-CZ" b="1" dirty="0"/>
          </a:p>
        </p:txBody>
      </p:sp>
    </p:spTree>
    <p:extLst>
      <p:ext uri="{BB962C8B-B14F-4D97-AF65-F5344CB8AC3E}">
        <p14:creationId xmlns:p14="http://schemas.microsoft.com/office/powerpoint/2010/main" val="1248122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878</Words>
  <Application>Microsoft Office PowerPoint</Application>
  <PresentationFormat>Širokoúhlá obrazovka</PresentationFormat>
  <Paragraphs>223</Paragraphs>
  <Slides>47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Symbol</vt:lpstr>
      <vt:lpstr>Times New Roman</vt:lpstr>
      <vt:lpstr>Motiv Office</vt:lpstr>
      <vt:lpstr>Rovnice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Univerzita Pardubice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Dolezel Petr</dc:creator>
  <cp:lastModifiedBy>Dolezel Petr</cp:lastModifiedBy>
  <cp:revision>118</cp:revision>
  <dcterms:created xsi:type="dcterms:W3CDTF">2015-03-31T13:32:04Z</dcterms:created>
  <dcterms:modified xsi:type="dcterms:W3CDTF">2018-04-12T09:39:14Z</dcterms:modified>
</cp:coreProperties>
</file>