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35" r:id="rId2"/>
    <p:sldId id="336" r:id="rId3"/>
    <p:sldId id="337" r:id="rId4"/>
    <p:sldId id="338" r:id="rId5"/>
    <p:sldId id="339" r:id="rId6"/>
    <p:sldId id="340" r:id="rId7"/>
    <p:sldId id="256" r:id="rId8"/>
    <p:sldId id="269" r:id="rId9"/>
    <p:sldId id="329" r:id="rId10"/>
    <p:sldId id="300" r:id="rId11"/>
    <p:sldId id="301" r:id="rId12"/>
    <p:sldId id="313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31" r:id="rId29"/>
    <p:sldId id="332" r:id="rId30"/>
    <p:sldId id="333" r:id="rId31"/>
    <p:sldId id="334" r:id="rId32"/>
    <p:sldId id="312" r:id="rId33"/>
    <p:sldId id="264" r:id="rId3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5B9BD5"/>
    <a:srgbClr val="6A4540"/>
    <a:srgbClr val="E5AC87"/>
    <a:srgbClr val="9BC2E5"/>
    <a:srgbClr val="57ADC3"/>
    <a:srgbClr val="296776"/>
    <a:srgbClr val="E91E63"/>
    <a:srgbClr val="00A1B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0590" autoAdjust="0"/>
  </p:normalViewPr>
  <p:slideViewPr>
    <p:cSldViewPr>
      <p:cViewPr varScale="1">
        <p:scale>
          <a:sx n="116" d="100"/>
          <a:sy n="116" d="100"/>
        </p:scale>
        <p:origin x="138" y="3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3D64-3CCD-4D16-A12E-EB476F4ECFD2}" type="datetimeFigureOut">
              <a:rPr lang="cs-CZ" smtClean="0"/>
              <a:pPr/>
              <a:t>20.04.2020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37B79-1910-48A8-B7C3-7A17FA9F4D4D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09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5054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35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126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91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51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5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671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606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278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9489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9489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7B79-1910-48A8-B7C3-7A17FA9F4D4D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86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9C3C-AFD2-49AC-9082-58803CDC6AC4}" type="datetime1">
              <a:rPr lang="cs-CZ" smtClean="0"/>
              <a:t>20.04.2020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22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7288-2385-4362-8089-F1360C1CBCB9}" type="datetime1">
              <a:rPr lang="cs-CZ" smtClean="0"/>
              <a:t>20.04.2020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585-8F22-4BEF-B013-BBB89822764E}" type="datetime1">
              <a:rPr lang="cs-CZ" smtClean="0"/>
              <a:t>20.04.2020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84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F009-1783-4CC0-B35E-B8B7732C70C6}" type="datetime1">
              <a:rPr lang="cs-CZ" smtClean="0"/>
              <a:t>20.04.2020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4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F38-10AD-4CD6-B60C-EB44E5FBFA0F}" type="datetime1">
              <a:rPr lang="cs-CZ" smtClean="0"/>
              <a:t>20.04.2020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540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966-63D1-4D7F-8C6A-6A178BF8BFD5}" type="datetime1">
              <a:rPr lang="cs-CZ" smtClean="0"/>
              <a:t>20.04.2020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9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F1A-433F-44CE-91CB-C959E7991ACB}" type="datetime1">
              <a:rPr lang="cs-CZ" smtClean="0"/>
              <a:t>20.04.2020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4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8D62-DBB7-4CE6-B5F8-655FC573584B}" type="datetime1">
              <a:rPr lang="cs-CZ" smtClean="0"/>
              <a:t>20.04.2020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C9B-EF18-4846-B103-8F9D46772949}" type="datetime1">
              <a:rPr lang="cs-CZ" smtClean="0"/>
              <a:t>20.04.2020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32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B0B-9F82-43C6-99F0-9513CF4A8FA6}" type="datetime1">
              <a:rPr lang="cs-CZ" smtClean="0"/>
              <a:t>20.04.2020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423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FAD7-CCF1-4051-89A7-71D87297B5F4}" type="datetime1">
              <a:rPr lang="cs-CZ" smtClean="0"/>
              <a:t>20.04.2020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1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8781-5852-4E33-82F2-18B8ED08E50F}" type="datetime1">
              <a:rPr lang="cs-CZ" smtClean="0"/>
              <a:t>20.04.2020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03C4-1C02-4503-9AC3-E31D5AD73D0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2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13" Type="http://schemas.openxmlformats.org/officeDocument/2006/relationships/image" Target="../media/image49.jp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12" Type="http://schemas.openxmlformats.org/officeDocument/2006/relationships/image" Target="../media/image48.jp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Relationship Id="rId14" Type="http://schemas.openxmlformats.org/officeDocument/2006/relationships/image" Target="../media/image5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41250" y="2529000"/>
            <a:ext cx="10774750" cy="1594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1250" y="2349000"/>
            <a:ext cx="10322614" cy="1774094"/>
          </a:xfrm>
        </p:spPr>
        <p:txBody>
          <a:bodyPr>
            <a:noAutofit/>
          </a:bodyPr>
          <a:lstStyle/>
          <a:p>
            <a:pPr algn="l"/>
            <a:r>
              <a:rPr lang="cs-CZ" sz="5000" b="1" cap="all" dirty="0" err="1" smtClean="0">
                <a:solidFill>
                  <a:srgbClr val="296776"/>
                </a:solidFill>
              </a:rPr>
              <a:t>Dopředná</a:t>
            </a:r>
            <a:r>
              <a:rPr lang="cs-CZ" sz="5000" b="1" cap="all" dirty="0" smtClean="0">
                <a:solidFill>
                  <a:srgbClr val="296776"/>
                </a:solidFill>
              </a:rPr>
              <a:t> vícevrstvá umělá neuronová síť pro klasifikaci</a:t>
            </a:r>
            <a:endParaRPr lang="cs-CZ" sz="5000" b="1" cap="all" dirty="0">
              <a:solidFill>
                <a:srgbClr val="296776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855122" y="4123094"/>
            <a:ext cx="518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Petr Doležel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664" y="107943"/>
            <a:ext cx="1079362" cy="10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98" y="1269000"/>
            <a:ext cx="8271502" cy="462492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>
                <a:solidFill>
                  <a:srgbClr val="296776"/>
                </a:solidFill>
              </a:rPr>
              <a:t>Motivace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95" y="1449000"/>
            <a:ext cx="6884905" cy="3959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6" name="Přímá spojnice se šipkou 25"/>
          <p:cNvCxnSpPr/>
          <p:nvPr/>
        </p:nvCxnSpPr>
        <p:spPr>
          <a:xfrm flipV="1">
            <a:off x="2676000" y="4509000"/>
            <a:ext cx="0" cy="900000"/>
          </a:xfrm>
          <a:prstGeom prst="straightConnector1">
            <a:avLst/>
          </a:prstGeom>
          <a:ln w="317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/>
          <p:nvPr/>
        </p:nvCxnSpPr>
        <p:spPr>
          <a:xfrm>
            <a:off x="2811095" y="5589000"/>
            <a:ext cx="764905" cy="0"/>
          </a:xfrm>
          <a:prstGeom prst="straightConnector1">
            <a:avLst/>
          </a:prstGeom>
          <a:ln w="317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élník 11"/>
              <p:cNvSpPr/>
              <p:nvPr/>
            </p:nvSpPr>
            <p:spPr>
              <a:xfrm>
                <a:off x="3005322" y="5574394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2" name="Obdélní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22" y="5574394"/>
                <a:ext cx="3764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délník 27"/>
              <p:cNvSpPr/>
              <p:nvPr/>
            </p:nvSpPr>
            <p:spPr>
              <a:xfrm>
                <a:off x="2299551" y="4774334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8" name="Obdélní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551" y="4774334"/>
                <a:ext cx="37644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délník 12"/>
          <p:cNvSpPr/>
          <p:nvPr/>
        </p:nvSpPr>
        <p:spPr>
          <a:xfrm>
            <a:off x="8616000" y="5524594"/>
            <a:ext cx="1367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Vodouš šedý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06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Detekce hran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516000" y="1150685"/>
            <a:ext cx="11340000" cy="1738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>
          <a:xfrm>
            <a:off x="595020" y="1219200"/>
            <a:ext cx="9460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Jasová funkce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Vyjádření intenzity (jasu) v závislosti na poloze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Grafické vyjádření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5" y="3026753"/>
            <a:ext cx="6852038" cy="3831247"/>
          </a:xfrm>
          <a:prstGeom prst="rect">
            <a:avLst/>
          </a:prstGeom>
        </p:spPr>
      </p:pic>
      <p:cxnSp>
        <p:nvCxnSpPr>
          <p:cNvPr id="55" name="Přímá spojnice se šipkou 54"/>
          <p:cNvCxnSpPr/>
          <p:nvPr/>
        </p:nvCxnSpPr>
        <p:spPr>
          <a:xfrm flipV="1">
            <a:off x="3036000" y="5374719"/>
            <a:ext cx="0" cy="900000"/>
          </a:xfrm>
          <a:prstGeom prst="straightConnector1">
            <a:avLst/>
          </a:prstGeom>
          <a:ln w="317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se šipkou 55"/>
          <p:cNvCxnSpPr/>
          <p:nvPr/>
        </p:nvCxnSpPr>
        <p:spPr>
          <a:xfrm>
            <a:off x="3171095" y="6454719"/>
            <a:ext cx="764905" cy="0"/>
          </a:xfrm>
          <a:prstGeom prst="straightConnector1">
            <a:avLst/>
          </a:prstGeom>
          <a:ln w="3175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délník 57"/>
              <p:cNvSpPr/>
              <p:nvPr/>
            </p:nvSpPr>
            <p:spPr>
              <a:xfrm>
                <a:off x="3365322" y="6440113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8" name="Obdélní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22" y="6440113"/>
                <a:ext cx="3764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délník 58"/>
              <p:cNvSpPr/>
              <p:nvPr/>
            </p:nvSpPr>
            <p:spPr>
              <a:xfrm>
                <a:off x="2659551" y="5640053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9" name="Obdélní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551" y="5640053"/>
                <a:ext cx="37644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délník 60"/>
              <p:cNvSpPr/>
              <p:nvPr/>
            </p:nvSpPr>
            <p:spPr>
              <a:xfrm>
                <a:off x="4656000" y="3795837"/>
                <a:ext cx="91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1" name="Obdélní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00" y="3795837"/>
                <a:ext cx="91409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Detekce hran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516000" y="1150685"/>
            <a:ext cx="8460000" cy="1292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>
          <a:xfrm>
            <a:off x="595020" y="1219200"/>
            <a:ext cx="946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Hrana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Významná změna v průběhu jasové funkce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2445940"/>
            <a:ext cx="5715863" cy="404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élník 11"/>
              <p:cNvSpPr/>
              <p:nvPr/>
            </p:nvSpPr>
            <p:spPr>
              <a:xfrm>
                <a:off x="4949061" y="4149000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2" name="Obdélní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61" y="4149000"/>
                <a:ext cx="3764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élník 12"/>
              <p:cNvSpPr/>
              <p:nvPr/>
            </p:nvSpPr>
            <p:spPr>
              <a:xfrm>
                <a:off x="4989052" y="6304334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3" name="Obdélní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52" y="6304334"/>
                <a:ext cx="3764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élník 16"/>
              <p:cNvSpPr/>
              <p:nvPr/>
            </p:nvSpPr>
            <p:spPr>
              <a:xfrm>
                <a:off x="8067775" y="4164969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7" name="Obdélní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775" y="4164969"/>
                <a:ext cx="3764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élník 17"/>
              <p:cNvSpPr/>
              <p:nvPr/>
            </p:nvSpPr>
            <p:spPr>
              <a:xfrm>
                <a:off x="8107766" y="6320303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8" name="Obdélní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66" y="6320303"/>
                <a:ext cx="3764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élník 18"/>
              <p:cNvSpPr/>
              <p:nvPr/>
            </p:nvSpPr>
            <p:spPr>
              <a:xfrm>
                <a:off x="2496000" y="2592994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9" name="Obdélní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0" y="2592994"/>
                <a:ext cx="37644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élník 19"/>
              <p:cNvSpPr/>
              <p:nvPr/>
            </p:nvSpPr>
            <p:spPr>
              <a:xfrm>
                <a:off x="2535991" y="4748328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0" name="Obdélní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91" y="4748328"/>
                <a:ext cx="376449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élník 20"/>
              <p:cNvSpPr/>
              <p:nvPr/>
            </p:nvSpPr>
            <p:spPr>
              <a:xfrm>
                <a:off x="5533931" y="2592994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Obdélní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931" y="2592994"/>
                <a:ext cx="37644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élník 21"/>
              <p:cNvSpPr/>
              <p:nvPr/>
            </p:nvSpPr>
            <p:spPr>
              <a:xfrm>
                <a:off x="5573922" y="4748328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2" name="Obdélní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22" y="4748328"/>
                <a:ext cx="376449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0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Detekce hran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516000" y="1150685"/>
            <a:ext cx="7740000" cy="2278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>
          <a:xfrm>
            <a:off x="595020" y="1219200"/>
            <a:ext cx="73009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Úspěšnost detekce hrany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Dostatečně homogenní oblasti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Dostatečný odstup oblastí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Krátký přechod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3789000"/>
            <a:ext cx="3716552" cy="28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Detekce hran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516000" y="1150685"/>
            <a:ext cx="11160000" cy="5158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>
          <a:xfrm>
            <a:off x="595020" y="1219200"/>
            <a:ext cx="110809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Gradientní operátory 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Detekce hrany na základě hodnoty gradientu jasové funkce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2"/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Nalezení hrany – posouzení modulu gradientu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Nalezení hrany – posouzení směru gradientu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3756000" y="2196162"/>
                <a:ext cx="2506712" cy="1232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cs-CZ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cs-C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cs-CZ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00" y="2196162"/>
                <a:ext cx="2506712" cy="1232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/>
              <p:cNvSpPr/>
              <p:nvPr/>
            </p:nvSpPr>
            <p:spPr>
              <a:xfrm>
                <a:off x="2856000" y="3969000"/>
                <a:ext cx="4863191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bdélní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00" y="3969000"/>
                <a:ext cx="4863191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élník 7"/>
              <p:cNvSpPr/>
              <p:nvPr/>
            </p:nvSpPr>
            <p:spPr>
              <a:xfrm>
                <a:off x="4116000" y="5305533"/>
                <a:ext cx="233185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cs-CZ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bdélní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00" y="5305533"/>
                <a:ext cx="233185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Detekce hran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5" name="Obdélník 14"/>
          <p:cNvSpPr/>
          <p:nvPr/>
        </p:nvSpPr>
        <p:spPr>
          <a:xfrm>
            <a:off x="516000" y="1150685"/>
            <a:ext cx="11160000" cy="5158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TextovéPole 15"/>
          <p:cNvSpPr txBox="1"/>
          <p:nvPr/>
        </p:nvSpPr>
        <p:spPr>
          <a:xfrm>
            <a:off x="595020" y="1219200"/>
            <a:ext cx="1108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Praktické stanovení parciálních derivací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Definiční obor jasové funkce je diskrétní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Využití složitější masky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3756000" y="2299604"/>
                <a:ext cx="2832186" cy="1193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00" y="2299604"/>
                <a:ext cx="2832186" cy="1193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6822"/>
              </p:ext>
            </p:extLst>
          </p:nvPr>
        </p:nvGraphicFramePr>
        <p:xfrm>
          <a:off x="1956000" y="4563273"/>
          <a:ext cx="1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27175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639373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93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97926"/>
                  </a:ext>
                </a:extLst>
              </a:tr>
            </a:tbl>
          </a:graphicData>
        </a:graphic>
      </p:graphicFrame>
      <p:sp>
        <p:nvSpPr>
          <p:cNvPr id="4" name="Obdélník 3"/>
          <p:cNvSpPr/>
          <p:nvPr/>
        </p:nvSpPr>
        <p:spPr>
          <a:xfrm>
            <a:off x="4116000" y="43347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Calibri Light" panose="020F0302020204030204" pitchFamily="34" charset="0"/>
              <a:buChar char="›"/>
            </a:pPr>
            <a:r>
              <a:rPr lang="cs-CZ" sz="3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Robertsovy</a:t>
            </a:r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 operátory</a:t>
            </a:r>
          </a:p>
          <a:p>
            <a:pPr marL="285750" lvl="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Operátory </a:t>
            </a:r>
            <a:r>
              <a:rPr lang="cs-CZ" sz="3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Prewittowé</a:t>
            </a:r>
            <a:endParaRPr lang="cs-CZ" sz="3200" dirty="0">
              <a:solidFill>
                <a:prstClr val="black">
                  <a:lumMod val="65000"/>
                  <a:lumOff val="35000"/>
                </a:prstClr>
              </a:solidFill>
              <a:latin typeface="Calibri Light"/>
            </a:endParaRPr>
          </a:p>
          <a:p>
            <a:pPr marL="285750" lvl="0" indent="-285750">
              <a:buFont typeface="Calibri Light" panose="020F0302020204030204" pitchFamily="34" charset="0"/>
              <a:buChar char="›"/>
            </a:pPr>
            <a:r>
              <a:rPr lang="cs-CZ" sz="3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Sobelovy</a:t>
            </a:r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 operátory</a:t>
            </a:r>
          </a:p>
        </p:txBody>
      </p:sp>
    </p:spTree>
    <p:extLst>
      <p:ext uri="{BB962C8B-B14F-4D97-AF65-F5344CB8AC3E}">
        <p14:creationId xmlns:p14="http://schemas.microsoft.com/office/powerpoint/2010/main" val="39248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Detekce hran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1236000" y="2316480"/>
          <a:ext cx="1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27175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639373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93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97926"/>
                  </a:ext>
                </a:extLst>
              </a:tr>
            </a:tbl>
          </a:graphicData>
        </a:graphic>
      </p:graphicFrame>
      <p:graphicFrame>
        <p:nvGraphicFramePr>
          <p:cNvPr id="3" name="Tabulka 2"/>
          <p:cNvGraphicFramePr>
            <a:graphicFrameLocks noGrp="1"/>
          </p:cNvGraphicFramePr>
          <p:nvPr/>
        </p:nvGraphicFramePr>
        <p:xfrm>
          <a:off x="2856000" y="2316480"/>
          <a:ext cx="1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899227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4691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6552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5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20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50877"/>
                  </a:ext>
                </a:extLst>
              </a:tr>
            </a:tbl>
          </a:graphicData>
        </a:graphic>
      </p:graphicFrame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1236000" y="3429000"/>
          <a:ext cx="1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27175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639373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93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97926"/>
                  </a:ext>
                </a:extLst>
              </a:tr>
            </a:tbl>
          </a:graphicData>
        </a:graphic>
      </p:graphicFrame>
      <p:graphicFrame>
        <p:nvGraphicFramePr>
          <p:cNvPr id="10" name="Tabulka 9"/>
          <p:cNvGraphicFramePr>
            <a:graphicFrameLocks noGrp="1"/>
          </p:cNvGraphicFramePr>
          <p:nvPr/>
        </p:nvGraphicFramePr>
        <p:xfrm>
          <a:off x="2856000" y="3429000"/>
          <a:ext cx="1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899227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4691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6552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5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20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0877"/>
                  </a:ext>
                </a:extLst>
              </a:tr>
            </a:tbl>
          </a:graphicData>
        </a:graphic>
      </p:graphicFrame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2856000" y="3436620"/>
          <a:ext cx="540000" cy="36576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3949366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795"/>
                  </a:ext>
                </a:extLst>
              </a:tr>
            </a:tbl>
          </a:graphicData>
        </a:graphic>
      </p:graphicFrame>
      <p:cxnSp>
        <p:nvCxnSpPr>
          <p:cNvPr id="17" name="Přímá spojnice se šipkou 16"/>
          <p:cNvCxnSpPr/>
          <p:nvPr/>
        </p:nvCxnSpPr>
        <p:spPr>
          <a:xfrm flipV="1">
            <a:off x="3216000" y="2496480"/>
            <a:ext cx="900000" cy="1080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/>
          <p:cNvSpPr/>
          <p:nvPr/>
        </p:nvSpPr>
        <p:spPr>
          <a:xfrm>
            <a:off x="4836000" y="1809000"/>
            <a:ext cx="6785882" cy="327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/>
          <p:cNvSpPr txBox="1"/>
          <p:nvPr/>
        </p:nvSpPr>
        <p:spPr>
          <a:xfrm>
            <a:off x="4915020" y="1877515"/>
            <a:ext cx="640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Binární informace (hrana ano/ne)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Práh pro modul je třeba stanovit empiricky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Míra získané informace omezena, necharakterizuje objekty, jen přechody</a:t>
            </a:r>
          </a:p>
        </p:txBody>
      </p:sp>
      <p:cxnSp>
        <p:nvCxnSpPr>
          <p:cNvPr id="20" name="Přímá spojnice se šipkou 19"/>
          <p:cNvCxnSpPr/>
          <p:nvPr/>
        </p:nvCxnSpPr>
        <p:spPr>
          <a:xfrm>
            <a:off x="3216000" y="3576480"/>
            <a:ext cx="1440000" cy="0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élník 20"/>
              <p:cNvSpPr/>
              <p:nvPr/>
            </p:nvSpPr>
            <p:spPr>
              <a:xfrm>
                <a:off x="3553588" y="3199528"/>
                <a:ext cx="924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Obdélní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88" y="3199528"/>
                <a:ext cx="924805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élník 21"/>
              <p:cNvSpPr/>
              <p:nvPr/>
            </p:nvSpPr>
            <p:spPr>
              <a:xfrm>
                <a:off x="2794788" y="2690336"/>
                <a:ext cx="982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2" name="Obdélní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88" y="2690336"/>
                <a:ext cx="9827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16000" y="1175426"/>
            <a:ext cx="7740000" cy="3333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TextovéPole 27"/>
          <p:cNvSpPr txBox="1"/>
          <p:nvPr/>
        </p:nvSpPr>
        <p:spPr>
          <a:xfrm>
            <a:off x="595020" y="1243941"/>
            <a:ext cx="7300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Zobecnění předchozího přístupu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Myšlenka: tvar a vzhled objektu v obraze je možné charakterizovat pomocí gradientů jasové funkce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Výsledkem je informace o dominantních tvarech v obrázku</a:t>
            </a:r>
          </a:p>
        </p:txBody>
      </p:sp>
    </p:spTree>
    <p:extLst>
      <p:ext uri="{BB962C8B-B14F-4D97-AF65-F5344CB8AC3E}">
        <p14:creationId xmlns:p14="http://schemas.microsoft.com/office/powerpoint/2010/main" val="29833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35" name="Skupina 34"/>
          <p:cNvGrpSpPr/>
          <p:nvPr/>
        </p:nvGrpSpPr>
        <p:grpSpPr>
          <a:xfrm>
            <a:off x="579049" y="3069000"/>
            <a:ext cx="11054150" cy="720000"/>
            <a:chOff x="621850" y="3069000"/>
            <a:chExt cx="11054150" cy="720000"/>
          </a:xfrm>
        </p:grpSpPr>
        <p:sp>
          <p:nvSpPr>
            <p:cNvPr id="9" name="Vývojový diagram: postup 8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10" name="Přímá spojnice se šipkou 9"/>
            <p:cNvCxnSpPr>
              <a:stCxn id="15" idx="3"/>
              <a:endCxn id="9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/>
            <p:cNvCxnSpPr>
              <a:stCxn id="9" idx="3"/>
              <a:endCxn id="24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Vývojový diagram: postup 14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24" name="Vývojový diagram: postup 23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29" name="Vývojový diagram: postup 28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každou z nich</a:t>
              </a:r>
            </a:p>
          </p:txBody>
        </p:sp>
        <p:cxnSp>
          <p:nvCxnSpPr>
            <p:cNvPr id="30" name="Přímá spojnice se šipkou 29"/>
            <p:cNvCxnSpPr>
              <a:stCxn id="24" idx="3"/>
              <a:endCxn id="29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Vývojový diagram: postup 30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32" name="Přímá spojnice se šipkou 31"/>
            <p:cNvCxnSpPr>
              <a:endCxn id="31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Skupina 3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37" name="Vývojový diagram: postup 3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Předzpracování</a:t>
              </a:r>
            </a:p>
            <a:p>
              <a:pPr algn="ctr"/>
              <a:r>
                <a:rPr lang="cs-CZ" b="1" dirty="0"/>
                <a:t>obrazu</a:t>
              </a:r>
            </a:p>
          </p:txBody>
        </p:sp>
        <p:cxnSp>
          <p:nvCxnSpPr>
            <p:cNvPr id="38" name="Přímá spojnice se šipkou 37"/>
            <p:cNvCxnSpPr>
              <a:stCxn id="40" idx="3"/>
              <a:endCxn id="3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se šipkou 38"/>
            <p:cNvCxnSpPr>
              <a:stCxn id="37" idx="3"/>
              <a:endCxn id="4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Vývojový diagram: postup 3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41" name="Vývojový diagram: postup 4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42" name="Vývojový diagram: postup 4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každou z nich</a:t>
              </a:r>
            </a:p>
          </p:txBody>
        </p:sp>
        <p:cxnSp>
          <p:nvCxnSpPr>
            <p:cNvPr id="43" name="Přímá spojnice se šipkou 42"/>
            <p:cNvCxnSpPr>
              <a:stCxn id="41" idx="3"/>
              <a:endCxn id="4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Vývojový diagram: postup 4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45" name="Přímá spojnice se šipkou 44"/>
            <p:cNvCxnSpPr>
              <a:endCxn id="4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Skupina 52"/>
          <p:cNvGrpSpPr/>
          <p:nvPr/>
        </p:nvGrpSpPr>
        <p:grpSpPr>
          <a:xfrm>
            <a:off x="2216762" y="3069000"/>
            <a:ext cx="7482450" cy="2828373"/>
            <a:chOff x="1018598" y="3249000"/>
            <a:chExt cx="7482450" cy="2828373"/>
          </a:xfrm>
        </p:grpSpPr>
        <p:pic>
          <p:nvPicPr>
            <p:cNvPr id="46" name="Obrázek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98" y="3249000"/>
              <a:ext cx="5029201" cy="2828373"/>
            </a:xfrm>
            <a:prstGeom prst="rect">
              <a:avLst/>
            </a:prstGeom>
          </p:spPr>
        </p:pic>
        <p:pic>
          <p:nvPicPr>
            <p:cNvPr id="47" name="Obrázek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893" y="3249000"/>
              <a:ext cx="1285155" cy="2828373"/>
            </a:xfrm>
            <a:prstGeom prst="rect">
              <a:avLst/>
            </a:prstGeom>
          </p:spPr>
        </p:pic>
        <p:cxnSp>
          <p:nvCxnSpPr>
            <p:cNvPr id="48" name="Přímá spojnice se šipkou 47"/>
            <p:cNvCxnSpPr/>
            <p:nvPr/>
          </p:nvCxnSpPr>
          <p:spPr>
            <a:xfrm flipV="1">
              <a:off x="3936000" y="3249000"/>
              <a:ext cx="3279893" cy="90000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Přímá spojnice se šipkou 50"/>
            <p:cNvCxnSpPr/>
            <p:nvPr/>
          </p:nvCxnSpPr>
          <p:spPr>
            <a:xfrm>
              <a:off x="3936000" y="5229000"/>
              <a:ext cx="3279893" cy="84837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7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3.54167E-6 -0.2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36" name="Skupina 3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37" name="Vývojový diagram: postup 3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38" name="Přímá spojnice se šipkou 37"/>
            <p:cNvCxnSpPr>
              <a:stCxn id="40" idx="3"/>
              <a:endCxn id="3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se šipkou 38"/>
            <p:cNvCxnSpPr>
              <a:stCxn id="37" idx="3"/>
              <a:endCxn id="4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Vývojový diagram: postup 3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41" name="Vývojový diagram: postup 4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Výpočet</a:t>
              </a:r>
            </a:p>
            <a:p>
              <a:pPr algn="ctr"/>
              <a:r>
                <a:rPr lang="cs-CZ" b="1" dirty="0"/>
                <a:t>gradientů</a:t>
              </a:r>
            </a:p>
          </p:txBody>
        </p:sp>
        <p:sp>
          <p:nvSpPr>
            <p:cNvPr id="42" name="Vývojový diagram: postup 4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</a:t>
              </a:r>
              <a:r>
                <a:rPr lang="cs-CZ" dirty="0" smtClean="0"/>
                <a:t>každou </a:t>
              </a:r>
              <a:r>
                <a:rPr lang="cs-CZ" dirty="0"/>
                <a:t>z nich</a:t>
              </a:r>
            </a:p>
          </p:txBody>
        </p:sp>
        <p:cxnSp>
          <p:nvCxnSpPr>
            <p:cNvPr id="43" name="Přímá spojnice se šipkou 42"/>
            <p:cNvCxnSpPr>
              <a:stCxn id="41" idx="3"/>
              <a:endCxn id="4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Vývojový diagram: postup 4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45" name="Přímá spojnice se šipkou 44"/>
            <p:cNvCxnSpPr>
              <a:endCxn id="4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Obráze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1" y="2737101"/>
            <a:ext cx="1325010" cy="2916086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91" y="2529000"/>
            <a:ext cx="3563608" cy="3420000"/>
          </a:xfrm>
          <a:prstGeom prst="rect">
            <a:avLst/>
          </a:prstGeom>
        </p:spPr>
      </p:pic>
      <p:sp>
        <p:nvSpPr>
          <p:cNvPr id="3" name="Obdélník 2"/>
          <p:cNvSpPr/>
          <p:nvPr/>
        </p:nvSpPr>
        <p:spPr>
          <a:xfrm>
            <a:off x="6096000" y="55796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endParaRPr lang="cs-CZ" dirty="0"/>
          </a:p>
        </p:txBody>
      </p:sp>
      <p:sp>
        <p:nvSpPr>
          <p:cNvPr id="33" name="Obdélník 32"/>
          <p:cNvSpPr/>
          <p:nvPr/>
        </p:nvSpPr>
        <p:spPr>
          <a:xfrm>
            <a:off x="7464580" y="5579668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Směr</a:t>
            </a:r>
            <a:endParaRPr lang="cs-CZ" dirty="0"/>
          </a:p>
        </p:txBody>
      </p:sp>
      <p:sp>
        <p:nvSpPr>
          <p:cNvPr id="34" name="Šipka dolů 33"/>
          <p:cNvSpPr/>
          <p:nvPr/>
        </p:nvSpPr>
        <p:spPr>
          <a:xfrm rot="16200000">
            <a:off x="4576992" y="3609000"/>
            <a:ext cx="720000" cy="1080000"/>
          </a:xfrm>
          <a:prstGeom prst="downArrow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13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 err="1" smtClean="0">
                <a:solidFill>
                  <a:srgbClr val="296776"/>
                </a:solidFill>
              </a:rPr>
              <a:t>Dopředná</a:t>
            </a:r>
            <a:r>
              <a:rPr lang="cs-CZ" sz="3600" b="1" cap="all" dirty="0" smtClean="0">
                <a:solidFill>
                  <a:srgbClr val="296776"/>
                </a:solidFill>
              </a:rPr>
              <a:t> vícevrstvá NS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696000" y="1204703"/>
            <a:ext cx="90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Vývojový diagram: postup 4"/>
          <p:cNvSpPr/>
          <p:nvPr/>
        </p:nvSpPr>
        <p:spPr>
          <a:xfrm>
            <a:off x="3593622" y="2709000"/>
            <a:ext cx="3204756" cy="720000"/>
          </a:xfrm>
          <a:prstGeom prst="flowChartProcess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Neuronová síť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3168000" y="3069000"/>
            <a:ext cx="425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/>
          <p:cNvCxnSpPr/>
          <p:nvPr/>
        </p:nvCxnSpPr>
        <p:spPr>
          <a:xfrm>
            <a:off x="6798378" y="3069000"/>
            <a:ext cx="425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/>
          <p:cNvSpPr txBox="1"/>
          <p:nvPr/>
        </p:nvSpPr>
        <p:spPr>
          <a:xfrm rot="5400000">
            <a:off x="2173334" y="2884334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Vektor hodnot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 rot="5400000">
            <a:off x="6587645" y="2884334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Vektor hodnot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236000" y="4372853"/>
            <a:ext cx="2461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Musí popisovat problém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Přímá spojnice se šipkou 10"/>
          <p:cNvCxnSpPr>
            <a:endCxn id="3" idx="3"/>
          </p:cNvCxnSpPr>
          <p:nvPr/>
        </p:nvCxnSpPr>
        <p:spPr>
          <a:xfrm flipV="1">
            <a:off x="2466946" y="3879000"/>
            <a:ext cx="516388" cy="45000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6877022" y="4372853"/>
            <a:ext cx="223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Musí popisovat řešení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Přímá spojnice se šipkou 13"/>
          <p:cNvCxnSpPr>
            <a:endCxn id="9" idx="3"/>
          </p:cNvCxnSpPr>
          <p:nvPr/>
        </p:nvCxnSpPr>
        <p:spPr>
          <a:xfrm flipH="1" flipV="1">
            <a:off x="7397645" y="3879000"/>
            <a:ext cx="599267" cy="4938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délník 83"/>
          <p:cNvSpPr/>
          <p:nvPr/>
        </p:nvSpPr>
        <p:spPr>
          <a:xfrm>
            <a:off x="10056000" y="5492834"/>
            <a:ext cx="360000" cy="40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8256000" y="5212250"/>
            <a:ext cx="360000" cy="69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36" name="Skupina 3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37" name="Vývojový diagram: postup 3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38" name="Přímá spojnice se šipkou 37"/>
            <p:cNvCxnSpPr>
              <a:stCxn id="40" idx="3"/>
              <a:endCxn id="3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se šipkou 38"/>
            <p:cNvCxnSpPr>
              <a:stCxn id="37" idx="3"/>
              <a:endCxn id="4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Vývojový diagram: postup 3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41" name="Vývojový diagram: postup 4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42" name="Vývojový diagram: postup 4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Rozdělení na buňky a stanovení histogramu pro každou z nich</a:t>
              </a:r>
            </a:p>
          </p:txBody>
        </p:sp>
        <p:cxnSp>
          <p:nvCxnSpPr>
            <p:cNvPr id="43" name="Přímá spojnice se šipkou 42"/>
            <p:cNvCxnSpPr>
              <a:stCxn id="41" idx="3"/>
              <a:endCxn id="4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Vývojový diagram: postup 4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45" name="Přímá spojnice se šipkou 44"/>
            <p:cNvCxnSpPr>
              <a:endCxn id="4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Obráze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889000"/>
            <a:ext cx="1414009" cy="2987023"/>
          </a:xfrm>
          <a:prstGeom prst="rect">
            <a:avLst/>
          </a:prstGeom>
        </p:spPr>
      </p:pic>
      <p:sp>
        <p:nvSpPr>
          <p:cNvPr id="17" name="Vývojový diagram: postup 16"/>
          <p:cNvSpPr/>
          <p:nvPr/>
        </p:nvSpPr>
        <p:spPr>
          <a:xfrm>
            <a:off x="696001" y="2889002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Vývojový diagram: postup 17"/>
          <p:cNvSpPr/>
          <p:nvPr/>
        </p:nvSpPr>
        <p:spPr>
          <a:xfrm>
            <a:off x="1047338" y="2889001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Vývojový diagram: postup 18"/>
          <p:cNvSpPr/>
          <p:nvPr/>
        </p:nvSpPr>
        <p:spPr>
          <a:xfrm>
            <a:off x="1398675" y="288900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Vývojový diagram: postup 19"/>
          <p:cNvSpPr/>
          <p:nvPr/>
        </p:nvSpPr>
        <p:spPr>
          <a:xfrm>
            <a:off x="1750012" y="288900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1" name="Vývojový diagram: postup 20"/>
          <p:cNvSpPr/>
          <p:nvPr/>
        </p:nvSpPr>
        <p:spPr>
          <a:xfrm>
            <a:off x="696002" y="3220899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" name="Vývojový diagram: postup 21"/>
          <p:cNvSpPr/>
          <p:nvPr/>
        </p:nvSpPr>
        <p:spPr>
          <a:xfrm>
            <a:off x="1047337" y="3220896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3" name="Vývojový diagram: postup 22"/>
          <p:cNvSpPr/>
          <p:nvPr/>
        </p:nvSpPr>
        <p:spPr>
          <a:xfrm>
            <a:off x="1398674" y="322089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4" name="Vývojový diagram: postup 23"/>
          <p:cNvSpPr/>
          <p:nvPr/>
        </p:nvSpPr>
        <p:spPr>
          <a:xfrm>
            <a:off x="1750011" y="322089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Vývojový diagram: postup 24"/>
          <p:cNvSpPr/>
          <p:nvPr/>
        </p:nvSpPr>
        <p:spPr>
          <a:xfrm>
            <a:off x="696001" y="3552793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6" name="Vývojový diagram: postup 25"/>
          <p:cNvSpPr/>
          <p:nvPr/>
        </p:nvSpPr>
        <p:spPr>
          <a:xfrm>
            <a:off x="1047338" y="3552792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7" name="Vývojový diagram: postup 26"/>
          <p:cNvSpPr/>
          <p:nvPr/>
        </p:nvSpPr>
        <p:spPr>
          <a:xfrm>
            <a:off x="1398675" y="3552791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Vývojový diagram: postup 28"/>
          <p:cNvSpPr/>
          <p:nvPr/>
        </p:nvSpPr>
        <p:spPr>
          <a:xfrm>
            <a:off x="1750012" y="3552791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Vývojový diagram: postup 29"/>
          <p:cNvSpPr/>
          <p:nvPr/>
        </p:nvSpPr>
        <p:spPr>
          <a:xfrm>
            <a:off x="696002" y="388469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1" name="Vývojový diagram: postup 30"/>
          <p:cNvSpPr/>
          <p:nvPr/>
        </p:nvSpPr>
        <p:spPr>
          <a:xfrm>
            <a:off x="1047337" y="3884687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2" name="Vývojový diagram: postup 31"/>
          <p:cNvSpPr/>
          <p:nvPr/>
        </p:nvSpPr>
        <p:spPr>
          <a:xfrm>
            <a:off x="1398674" y="3884686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Vývojový diagram: postup 33"/>
          <p:cNvSpPr/>
          <p:nvPr/>
        </p:nvSpPr>
        <p:spPr>
          <a:xfrm>
            <a:off x="1750011" y="3884686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5" name="Vývojový diagram: postup 34"/>
          <p:cNvSpPr/>
          <p:nvPr/>
        </p:nvSpPr>
        <p:spPr>
          <a:xfrm>
            <a:off x="696000" y="4216577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6" name="Vývojový diagram: postup 45"/>
          <p:cNvSpPr/>
          <p:nvPr/>
        </p:nvSpPr>
        <p:spPr>
          <a:xfrm>
            <a:off x="1047337" y="4216576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Vývojový diagram: postup 46"/>
          <p:cNvSpPr/>
          <p:nvPr/>
        </p:nvSpPr>
        <p:spPr>
          <a:xfrm>
            <a:off x="1398674" y="421657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8" name="Vývojový diagram: postup 47"/>
          <p:cNvSpPr/>
          <p:nvPr/>
        </p:nvSpPr>
        <p:spPr>
          <a:xfrm>
            <a:off x="1750011" y="421657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9" name="Vývojový diagram: postup 48"/>
          <p:cNvSpPr/>
          <p:nvPr/>
        </p:nvSpPr>
        <p:spPr>
          <a:xfrm>
            <a:off x="696001" y="4548474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Vývojový diagram: postup 49"/>
          <p:cNvSpPr/>
          <p:nvPr/>
        </p:nvSpPr>
        <p:spPr>
          <a:xfrm>
            <a:off x="1047336" y="4548471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1" name="Vývojový diagram: postup 50"/>
          <p:cNvSpPr/>
          <p:nvPr/>
        </p:nvSpPr>
        <p:spPr>
          <a:xfrm>
            <a:off x="1398673" y="454847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2" name="Vývojový diagram: postup 51"/>
          <p:cNvSpPr/>
          <p:nvPr/>
        </p:nvSpPr>
        <p:spPr>
          <a:xfrm>
            <a:off x="1750010" y="454847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3" name="Vývojový diagram: postup 52"/>
          <p:cNvSpPr/>
          <p:nvPr/>
        </p:nvSpPr>
        <p:spPr>
          <a:xfrm>
            <a:off x="696000" y="4880357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4" name="Vývojový diagram: postup 53"/>
          <p:cNvSpPr/>
          <p:nvPr/>
        </p:nvSpPr>
        <p:spPr>
          <a:xfrm>
            <a:off x="1047337" y="4880356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5" name="Vývojový diagram: postup 54"/>
          <p:cNvSpPr/>
          <p:nvPr/>
        </p:nvSpPr>
        <p:spPr>
          <a:xfrm>
            <a:off x="1398674" y="488035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6" name="Vývojový diagram: postup 55"/>
          <p:cNvSpPr/>
          <p:nvPr/>
        </p:nvSpPr>
        <p:spPr>
          <a:xfrm>
            <a:off x="1750011" y="488035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7" name="Vývojový diagram: postup 56"/>
          <p:cNvSpPr/>
          <p:nvPr/>
        </p:nvSpPr>
        <p:spPr>
          <a:xfrm>
            <a:off x="696001" y="5212254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8" name="Vývojový diagram: postup 57"/>
          <p:cNvSpPr/>
          <p:nvPr/>
        </p:nvSpPr>
        <p:spPr>
          <a:xfrm>
            <a:off x="1047336" y="5212251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9" name="Vývojový diagram: postup 58"/>
          <p:cNvSpPr/>
          <p:nvPr/>
        </p:nvSpPr>
        <p:spPr>
          <a:xfrm>
            <a:off x="1398673" y="521225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0" name="Vývojový diagram: postup 59"/>
          <p:cNvSpPr/>
          <p:nvPr/>
        </p:nvSpPr>
        <p:spPr>
          <a:xfrm>
            <a:off x="1750010" y="5212250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1" name="Vývojový diagram: postup 60"/>
          <p:cNvSpPr/>
          <p:nvPr/>
        </p:nvSpPr>
        <p:spPr>
          <a:xfrm>
            <a:off x="696000" y="5544128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2" name="Vývojový diagram: postup 61"/>
          <p:cNvSpPr/>
          <p:nvPr/>
        </p:nvSpPr>
        <p:spPr>
          <a:xfrm>
            <a:off x="1047335" y="5544125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3" name="Vývojový diagram: postup 62"/>
          <p:cNvSpPr/>
          <p:nvPr/>
        </p:nvSpPr>
        <p:spPr>
          <a:xfrm>
            <a:off x="1398672" y="5544124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4" name="Vývojový diagram: postup 63"/>
          <p:cNvSpPr/>
          <p:nvPr/>
        </p:nvSpPr>
        <p:spPr>
          <a:xfrm>
            <a:off x="1750009" y="5544124"/>
            <a:ext cx="351337" cy="331899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1544538" y="3293876"/>
            <a:ext cx="3419986" cy="1696200"/>
            <a:chOff x="3533199" y="3141974"/>
            <a:chExt cx="3419986" cy="1696200"/>
          </a:xfrm>
        </p:grpSpPr>
        <p:pic>
          <p:nvPicPr>
            <p:cNvPr id="4" name="Obrázek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985" y="3141974"/>
              <a:ext cx="1696200" cy="1696200"/>
            </a:xfrm>
            <a:prstGeom prst="rect">
              <a:avLst/>
            </a:prstGeom>
          </p:spPr>
        </p:pic>
        <p:sp>
          <p:nvSpPr>
            <p:cNvPr id="65" name="Vývojový diagram: postup 64"/>
            <p:cNvSpPr/>
            <p:nvPr/>
          </p:nvSpPr>
          <p:spPr>
            <a:xfrm>
              <a:off x="5256985" y="3141974"/>
              <a:ext cx="1696200" cy="1696200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66" name="Přímá spojnice se šipkou 65"/>
            <p:cNvCxnSpPr/>
            <p:nvPr/>
          </p:nvCxnSpPr>
          <p:spPr>
            <a:xfrm>
              <a:off x="3533199" y="3587910"/>
              <a:ext cx="1723786" cy="40216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délník 1"/>
          <p:cNvSpPr/>
          <p:nvPr/>
        </p:nvSpPr>
        <p:spPr>
          <a:xfrm>
            <a:off x="6267339" y="3358740"/>
            <a:ext cx="360000" cy="360000"/>
          </a:xfrm>
          <a:prstGeom prst="rect">
            <a:avLst/>
          </a:prstGeom>
          <a:solidFill>
            <a:srgbClr val="E5AC87"/>
          </a:solidFill>
          <a:ln>
            <a:solidFill>
              <a:srgbClr val="E5A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bdélník 66"/>
          <p:cNvSpPr/>
          <p:nvPr/>
        </p:nvSpPr>
        <p:spPr>
          <a:xfrm>
            <a:off x="5846127" y="5696023"/>
            <a:ext cx="360000" cy="360000"/>
          </a:xfrm>
          <a:prstGeom prst="rect">
            <a:avLst/>
          </a:prstGeom>
          <a:solidFill>
            <a:srgbClr val="6A4540"/>
          </a:solidFill>
          <a:ln>
            <a:solidFill>
              <a:srgbClr val="6A45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2" name="Přímá spojnice se šipkou 71"/>
          <p:cNvCxnSpPr/>
          <p:nvPr/>
        </p:nvCxnSpPr>
        <p:spPr>
          <a:xfrm flipV="1">
            <a:off x="6447339" y="2451102"/>
            <a:ext cx="900000" cy="1080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se šipkou 72"/>
          <p:cNvCxnSpPr/>
          <p:nvPr/>
        </p:nvCxnSpPr>
        <p:spPr>
          <a:xfrm>
            <a:off x="6447339" y="3531102"/>
            <a:ext cx="1440000" cy="0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bdélník 73"/>
              <p:cNvSpPr/>
              <p:nvPr/>
            </p:nvSpPr>
            <p:spPr>
              <a:xfrm>
                <a:off x="6784927" y="3154150"/>
                <a:ext cx="924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4" name="Obdélní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27" y="3154150"/>
                <a:ext cx="92480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délník 74"/>
              <p:cNvSpPr/>
              <p:nvPr/>
            </p:nvSpPr>
            <p:spPr>
              <a:xfrm>
                <a:off x="6026127" y="2644958"/>
                <a:ext cx="982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5" name="Obdélní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27" y="2644958"/>
                <a:ext cx="98276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Přímá spojnice se šipkou 75"/>
          <p:cNvCxnSpPr/>
          <p:nvPr/>
        </p:nvCxnSpPr>
        <p:spPr>
          <a:xfrm flipH="1" flipV="1">
            <a:off x="5846127" y="5053181"/>
            <a:ext cx="151212" cy="8494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Přímá spojnice se šipkou 76"/>
          <p:cNvCxnSpPr/>
          <p:nvPr/>
        </p:nvCxnSpPr>
        <p:spPr>
          <a:xfrm>
            <a:off x="5997339" y="5902635"/>
            <a:ext cx="1440000" cy="0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bdélník 77"/>
              <p:cNvSpPr/>
              <p:nvPr/>
            </p:nvSpPr>
            <p:spPr>
              <a:xfrm>
                <a:off x="6055108" y="5396548"/>
                <a:ext cx="924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8" name="Obdélní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108" y="5396548"/>
                <a:ext cx="92480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bdélník 78"/>
              <p:cNvSpPr/>
              <p:nvPr/>
            </p:nvSpPr>
            <p:spPr>
              <a:xfrm>
                <a:off x="4990011" y="5200902"/>
                <a:ext cx="982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79" name="Obdélník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11" y="5200902"/>
                <a:ext cx="98276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Přímá spojnice se šipkou 79"/>
          <p:cNvCxnSpPr/>
          <p:nvPr/>
        </p:nvCxnSpPr>
        <p:spPr>
          <a:xfrm>
            <a:off x="4287339" y="4714419"/>
            <a:ext cx="1438651" cy="120648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se šipkou 80"/>
          <p:cNvCxnSpPr/>
          <p:nvPr/>
        </p:nvCxnSpPr>
        <p:spPr>
          <a:xfrm flipV="1">
            <a:off x="4647339" y="3530309"/>
            <a:ext cx="1509652" cy="13754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7896000" y="5902635"/>
            <a:ext cx="3960000" cy="0"/>
          </a:xfrm>
          <a:prstGeom prst="line">
            <a:avLst/>
          </a:prstGeom>
          <a:ln w="31750"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bdélník 81"/>
              <p:cNvSpPr/>
              <p:nvPr/>
            </p:nvSpPr>
            <p:spPr>
              <a:xfrm>
                <a:off x="7929059" y="5894827"/>
                <a:ext cx="3993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0   20    40    60    80  100  120  </m:t>
                    </m:r>
                  </m:oMath>
                </a14:m>
                <a:r>
                  <a:rPr lang="cs-CZ" dirty="0"/>
                  <a:t>140  160</a:t>
                </a:r>
              </a:p>
            </p:txBody>
          </p:sp>
        </mc:Choice>
        <mc:Fallback xmlns="">
          <p:sp>
            <p:nvSpPr>
              <p:cNvPr id="82" name="Obdélní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059" y="5894827"/>
                <a:ext cx="3993401" cy="369332"/>
              </a:xfrm>
              <a:prstGeom prst="rect">
                <a:avLst/>
              </a:prstGeom>
              <a:blipFill>
                <a:blip r:embed="rId8"/>
                <a:stretch>
                  <a:fillRect t="-8197" r="-305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bdélník 84"/>
          <p:cNvSpPr/>
          <p:nvPr/>
        </p:nvSpPr>
        <p:spPr>
          <a:xfrm>
            <a:off x="9397443" y="6262634"/>
            <a:ext cx="683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20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2" grpId="0" animBg="1"/>
      <p:bldP spid="67" grpId="0" animBg="1"/>
      <p:bldP spid="74" grpId="0"/>
      <p:bldP spid="75" grpId="0"/>
      <p:bldP spid="78" grpId="0"/>
      <p:bldP spid="79" grpId="0"/>
      <p:bldP spid="82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36" name="Skupina 3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37" name="Vývojový diagram: postup 3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38" name="Přímá spojnice se šipkou 37"/>
            <p:cNvCxnSpPr>
              <a:stCxn id="40" idx="3"/>
              <a:endCxn id="3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se šipkou 38"/>
            <p:cNvCxnSpPr>
              <a:stCxn id="37" idx="3"/>
              <a:endCxn id="4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Vývojový diagram: postup 3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41" name="Vývojový diagram: postup 4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42" name="Vývojový diagram: postup 4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Rozdělení na buňky a stanovení histogramu pro každou z nich</a:t>
              </a:r>
            </a:p>
          </p:txBody>
        </p:sp>
        <p:cxnSp>
          <p:nvCxnSpPr>
            <p:cNvPr id="43" name="Přímá spojnice se šipkou 42"/>
            <p:cNvCxnSpPr>
              <a:stCxn id="41" idx="3"/>
              <a:endCxn id="4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Vývojový diagram: postup 4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45" name="Přímá spojnice se šipkou 44"/>
            <p:cNvCxnSpPr>
              <a:endCxn id="4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Skupina 6"/>
          <p:cNvGrpSpPr/>
          <p:nvPr/>
        </p:nvGrpSpPr>
        <p:grpSpPr>
          <a:xfrm>
            <a:off x="3396000" y="3072755"/>
            <a:ext cx="4719049" cy="3111942"/>
            <a:chOff x="156000" y="3252755"/>
            <a:chExt cx="4719049" cy="3111942"/>
          </a:xfrm>
        </p:grpSpPr>
        <p:sp>
          <p:nvSpPr>
            <p:cNvPr id="89" name="Obdélník 88"/>
            <p:cNvSpPr/>
            <p:nvPr/>
          </p:nvSpPr>
          <p:spPr>
            <a:xfrm>
              <a:off x="344793" y="3252755"/>
              <a:ext cx="360000" cy="2696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3" name="Obdélník 82"/>
            <p:cNvSpPr/>
            <p:nvPr/>
          </p:nvSpPr>
          <p:spPr>
            <a:xfrm>
              <a:off x="1287595" y="4505245"/>
              <a:ext cx="36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Obdélník 69"/>
            <p:cNvSpPr/>
            <p:nvPr/>
          </p:nvSpPr>
          <p:spPr>
            <a:xfrm>
              <a:off x="816194" y="4880591"/>
              <a:ext cx="360000" cy="1056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1" name="Obdélník 70"/>
            <p:cNvSpPr/>
            <p:nvPr/>
          </p:nvSpPr>
          <p:spPr>
            <a:xfrm>
              <a:off x="1758996" y="5534830"/>
              <a:ext cx="360000" cy="406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5" name="Obdélník 84"/>
            <p:cNvSpPr/>
            <p:nvPr/>
          </p:nvSpPr>
          <p:spPr>
            <a:xfrm>
              <a:off x="2230397" y="5049000"/>
              <a:ext cx="360000" cy="893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6" name="Obdélník 85"/>
            <p:cNvSpPr/>
            <p:nvPr/>
          </p:nvSpPr>
          <p:spPr>
            <a:xfrm>
              <a:off x="2701798" y="5530749"/>
              <a:ext cx="360000" cy="406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7" name="Obdélník 86"/>
            <p:cNvSpPr/>
            <p:nvPr/>
          </p:nvSpPr>
          <p:spPr>
            <a:xfrm>
              <a:off x="3644599" y="5530749"/>
              <a:ext cx="360000" cy="406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8" name="Obdélník 87"/>
            <p:cNvSpPr/>
            <p:nvPr/>
          </p:nvSpPr>
          <p:spPr>
            <a:xfrm>
              <a:off x="3173199" y="5769000"/>
              <a:ext cx="360000" cy="173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Obdélník 83"/>
            <p:cNvSpPr/>
            <p:nvPr/>
          </p:nvSpPr>
          <p:spPr>
            <a:xfrm>
              <a:off x="4116000" y="5589000"/>
              <a:ext cx="360000" cy="353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233392" y="5937409"/>
              <a:ext cx="4355429" cy="0"/>
            </a:xfrm>
            <a:prstGeom prst="line">
              <a:avLst/>
            </a:prstGeom>
            <a:ln w="31750">
              <a:headEnd type="diamon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bdélník 81"/>
                <p:cNvSpPr/>
                <p:nvPr/>
              </p:nvSpPr>
              <p:spPr>
                <a:xfrm>
                  <a:off x="156000" y="5995365"/>
                  <a:ext cx="471904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0     20    40    60     80  100  120  </m:t>
                      </m:r>
                    </m:oMath>
                  </a14:m>
                  <a:r>
                    <a:rPr lang="cs-CZ" dirty="0"/>
                    <a:t>140   160</a:t>
                  </a:r>
                </a:p>
              </p:txBody>
            </p:sp>
          </mc:Choice>
          <mc:Fallback xmlns="">
            <p:sp>
              <p:nvSpPr>
                <p:cNvPr id="82" name="Obdélník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00" y="5995365"/>
                  <a:ext cx="4719049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Skupina 9"/>
          <p:cNvGrpSpPr/>
          <p:nvPr/>
        </p:nvGrpSpPr>
        <p:grpSpPr>
          <a:xfrm rot="568036">
            <a:off x="7064599" y="4409468"/>
            <a:ext cx="2696245" cy="72000"/>
            <a:chOff x="8617877" y="3927058"/>
            <a:chExt cx="2696245" cy="267941"/>
          </a:xfrm>
        </p:grpSpPr>
        <p:sp>
          <p:nvSpPr>
            <p:cNvPr id="96" name="Obdélník 95"/>
            <p:cNvSpPr/>
            <p:nvPr/>
          </p:nvSpPr>
          <p:spPr>
            <a:xfrm rot="5400000">
              <a:off x="9876000" y="2712755"/>
              <a:ext cx="180000" cy="2696245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7" name="Obdélník 96"/>
            <p:cNvSpPr/>
            <p:nvPr/>
          </p:nvSpPr>
          <p:spPr>
            <a:xfrm rot="5400000">
              <a:off x="9954409" y="3541966"/>
              <a:ext cx="180000" cy="1056818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8" name="Obdélník 97"/>
            <p:cNvSpPr/>
            <p:nvPr/>
          </p:nvSpPr>
          <p:spPr>
            <a:xfrm rot="5400000">
              <a:off x="9942818" y="3373408"/>
              <a:ext cx="203182" cy="1440000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3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9" name="Obdélník 98"/>
            <p:cNvSpPr/>
            <p:nvPr/>
          </p:nvSpPr>
          <p:spPr>
            <a:xfrm rot="5400000">
              <a:off x="9977890" y="3828503"/>
              <a:ext cx="209549" cy="406660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4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0" name="Obdélník 99"/>
            <p:cNvSpPr/>
            <p:nvPr/>
          </p:nvSpPr>
          <p:spPr>
            <a:xfrm rot="5400000">
              <a:off x="9977111" y="3604498"/>
              <a:ext cx="180000" cy="893718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1" name="Obdélník 100"/>
            <p:cNvSpPr/>
            <p:nvPr/>
          </p:nvSpPr>
          <p:spPr>
            <a:xfrm rot="5400000">
              <a:off x="9934110" y="3857547"/>
              <a:ext cx="233681" cy="406660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6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2" name="Obdélník 101"/>
            <p:cNvSpPr/>
            <p:nvPr/>
          </p:nvSpPr>
          <p:spPr>
            <a:xfrm rot="5400000">
              <a:off x="9976808" y="3843278"/>
              <a:ext cx="180000" cy="406660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9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3" name="Obdélník 102"/>
            <p:cNvSpPr/>
            <p:nvPr/>
          </p:nvSpPr>
          <p:spPr>
            <a:xfrm rot="5400000">
              <a:off x="9976826" y="3867913"/>
              <a:ext cx="180000" cy="353718"/>
            </a:xfrm>
            <a:prstGeom prst="rect">
              <a:avLst/>
            </a:prstGeom>
            <a:solidFill>
              <a:srgbClr val="41719C"/>
            </a:solidFill>
            <a:scene3d>
              <a:camera prst="orthographicFront">
                <a:rot lat="0" lon="0" rev="10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1961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-0.20821 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36" name="Skupina 3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37" name="Vývojový diagram: postup 3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38" name="Přímá spojnice se šipkou 37"/>
            <p:cNvCxnSpPr>
              <a:stCxn id="40" idx="3"/>
              <a:endCxn id="3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se šipkou 38"/>
            <p:cNvCxnSpPr>
              <a:stCxn id="37" idx="3"/>
              <a:endCxn id="4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Vývojový diagram: postup 3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41" name="Vývojový diagram: postup 4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42" name="Vývojový diagram: postup 4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každou z nich</a:t>
              </a:r>
            </a:p>
          </p:txBody>
        </p:sp>
        <p:cxnSp>
          <p:nvCxnSpPr>
            <p:cNvPr id="43" name="Přímá spojnice se šipkou 42"/>
            <p:cNvCxnSpPr>
              <a:stCxn id="41" idx="3"/>
              <a:endCxn id="4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Vývojový diagram: postup 4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Výsledný příznakový vektor</a:t>
              </a:r>
            </a:p>
          </p:txBody>
        </p:sp>
        <p:cxnSp>
          <p:nvCxnSpPr>
            <p:cNvPr id="45" name="Přímá spojnice se šipkou 44"/>
            <p:cNvCxnSpPr>
              <a:endCxn id="4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bdélník 33"/>
          <p:cNvSpPr/>
          <p:nvPr/>
        </p:nvSpPr>
        <p:spPr>
          <a:xfrm>
            <a:off x="579049" y="2529000"/>
            <a:ext cx="5516951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TextovéPole 34"/>
          <p:cNvSpPr txBox="1"/>
          <p:nvPr/>
        </p:nvSpPr>
        <p:spPr>
          <a:xfrm>
            <a:off x="658069" y="2597515"/>
            <a:ext cx="54379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Každá buňka popsána svým histogramem orientovaných gradientů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Celkový počet příznaků tedy dán počtem buněk a kanálů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4" y="2169000"/>
            <a:ext cx="5343525" cy="40005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2169000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Histogramy orientovaných gradientů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49000"/>
            <a:ext cx="5343525" cy="2209800"/>
          </a:xfrm>
          <a:prstGeom prst="rect">
            <a:avLst/>
          </a:prstGeom>
        </p:spPr>
      </p:pic>
      <p:sp>
        <p:nvSpPr>
          <p:cNvPr id="18" name="Obdélník 17"/>
          <p:cNvSpPr/>
          <p:nvPr/>
        </p:nvSpPr>
        <p:spPr>
          <a:xfrm>
            <a:off x="696000" y="1269000"/>
            <a:ext cx="11059383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/>
          <p:cNvSpPr txBox="1"/>
          <p:nvPr/>
        </p:nvSpPr>
        <p:spPr>
          <a:xfrm>
            <a:off x="775020" y="1337515"/>
            <a:ext cx="10900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Komplexní popis tvarů v obrázku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Je třeba volit</a:t>
            </a:r>
          </a:p>
          <a:p>
            <a:pPr marL="742950" lvl="1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Metodu výpočtu gradientu</a:t>
            </a:r>
          </a:p>
          <a:p>
            <a:pPr marL="742950" lvl="1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Počet buněk – doporučeno 8x8 </a:t>
            </a:r>
            <a:r>
              <a:rPr lang="cs-CZ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px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742950" lvl="1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Počet kanálů – doporučeno 9</a:t>
            </a:r>
          </a:p>
        </p:txBody>
      </p:sp>
    </p:spTree>
    <p:extLst>
      <p:ext uri="{BB962C8B-B14F-4D97-AF65-F5344CB8AC3E}">
        <p14:creationId xmlns:p14="http://schemas.microsoft.com/office/powerpoint/2010/main" val="19423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516000" y="1269000"/>
            <a:ext cx="11239383" cy="262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/>
          <p:cNvSpPr txBox="1"/>
          <p:nvPr/>
        </p:nvSpPr>
        <p:spPr>
          <a:xfrm>
            <a:off x="775020" y="1337515"/>
            <a:ext cx="10900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Přesné vinohradnictví (</a:t>
            </a:r>
            <a:r>
              <a:rPr lang="cs-CZ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Precision</a:t>
            </a:r>
            <a:r>
              <a:rPr lang="cs-CZ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cs-CZ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Viticulture</a:t>
            </a:r>
            <a:r>
              <a:rPr lang="cs-CZ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Maximalizace výnosu hroznů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Minimalizace zátěže na životní prostředí a rizik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Motto: správný zásah ve správný moment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Vznik: 1999 Austrálie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19" y="3930926"/>
            <a:ext cx="5400675" cy="2886075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3063954" y="397078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GIS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6725898" y="56298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/>
              <a:t>Databáze</a:t>
            </a:r>
            <a:endParaRPr lang="en-US" sz="2000" b="1" dirty="0"/>
          </a:p>
        </p:txBody>
      </p:sp>
      <p:cxnSp>
        <p:nvCxnSpPr>
          <p:cNvPr id="9" name="Přímá spojnice 8"/>
          <p:cNvCxnSpPr/>
          <p:nvPr/>
        </p:nvCxnSpPr>
        <p:spPr>
          <a:xfrm flipH="1" flipV="1">
            <a:off x="3936000" y="4370902"/>
            <a:ext cx="1171178" cy="22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 flipH="1" flipV="1">
            <a:off x="3945525" y="4370902"/>
            <a:ext cx="2592000" cy="15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 flipV="1">
            <a:off x="3907200" y="4361377"/>
            <a:ext cx="28800" cy="145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Šipka doprava 11"/>
          <p:cNvSpPr/>
          <p:nvPr/>
        </p:nvSpPr>
        <p:spPr>
          <a:xfrm rot="1008067">
            <a:off x="4194847" y="4426369"/>
            <a:ext cx="2586449" cy="2019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prava 12"/>
          <p:cNvSpPr/>
          <p:nvPr/>
        </p:nvSpPr>
        <p:spPr>
          <a:xfrm rot="17910383">
            <a:off x="5287477" y="5196485"/>
            <a:ext cx="791586" cy="2000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Šipka doprava 14"/>
          <p:cNvSpPr/>
          <p:nvPr/>
        </p:nvSpPr>
        <p:spPr>
          <a:xfrm rot="1170160">
            <a:off x="5922217" y="4923730"/>
            <a:ext cx="876524" cy="2000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516000" y="2169000"/>
            <a:ext cx="11340000" cy="2880000"/>
            <a:chOff x="516000" y="1269000"/>
            <a:chExt cx="11340000" cy="2880000"/>
          </a:xfrm>
        </p:grpSpPr>
        <p:sp>
          <p:nvSpPr>
            <p:cNvPr id="18" name="Obdélník 17"/>
            <p:cNvSpPr/>
            <p:nvPr/>
          </p:nvSpPr>
          <p:spPr>
            <a:xfrm>
              <a:off x="516000" y="1269000"/>
              <a:ext cx="1134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" name="TextovéPole 4"/>
            <p:cNvSpPr txBox="1"/>
            <p:nvPr/>
          </p:nvSpPr>
          <p:spPr>
            <a:xfrm>
              <a:off x="3626221" y="1643948"/>
              <a:ext cx="714977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Detekce bílých odrůd vína</a:t>
              </a:r>
            </a:p>
            <a:p>
              <a:pPr marL="285750" indent="-285750">
                <a:buFont typeface="Calibri Light" panose="020F0302020204030204" pitchFamily="34" charset="0"/>
                <a:buChar char="›"/>
              </a:pPr>
              <a:r>
                <a:rPr lang="cs-CZ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Složitý problém</a:t>
              </a:r>
            </a:p>
            <a:p>
              <a:pPr marL="285750" indent="-285750">
                <a:buFont typeface="Calibri Light" panose="020F0302020204030204" pitchFamily="34" charset="0"/>
                <a:buChar char="›"/>
              </a:pPr>
              <a:r>
                <a:rPr lang="cs-CZ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Určité možnosti publikovány nedávno</a:t>
              </a:r>
            </a:p>
            <a:p>
              <a:pPr marL="285750" indent="-285750">
                <a:buFont typeface="Calibri Light" panose="020F0302020204030204" pitchFamily="34" charset="0"/>
                <a:buChar char="›"/>
              </a:pPr>
              <a:r>
                <a:rPr lang="cs-CZ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Nízká spolehlivost</a:t>
              </a:r>
            </a:p>
          </p:txBody>
        </p:sp>
        <p:pic>
          <p:nvPicPr>
            <p:cNvPr id="16" name="Obrázek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000" y="1663825"/>
              <a:ext cx="2160000" cy="20903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3" name="Skupina 2"/>
          <p:cNvGrpSpPr/>
          <p:nvPr/>
        </p:nvGrpSpPr>
        <p:grpSpPr>
          <a:xfrm>
            <a:off x="2833833" y="4281775"/>
            <a:ext cx="6045088" cy="2324100"/>
            <a:chOff x="2833833" y="4281775"/>
            <a:chExt cx="6045088" cy="2324100"/>
          </a:xfrm>
        </p:grpSpPr>
        <p:pic>
          <p:nvPicPr>
            <p:cNvPr id="17" name="Obrázek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221" y="4281775"/>
              <a:ext cx="2552700" cy="2324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3833" y="4281775"/>
              <a:ext cx="2552700" cy="2324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553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-0.155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11" name="Vývojový diagram: postup 10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Předzpracování</a:t>
              </a:r>
            </a:p>
            <a:p>
              <a:pPr algn="ctr"/>
              <a:r>
                <a:rPr lang="cs-CZ" b="1" dirty="0"/>
                <a:t>obrazu</a:t>
              </a:r>
            </a:p>
          </p:txBody>
        </p:sp>
        <p:cxnSp>
          <p:nvCxnSpPr>
            <p:cNvPr id="12" name="Přímá spojnice se šipkou 11"/>
            <p:cNvCxnSpPr>
              <a:stCxn id="15" idx="3"/>
              <a:endCxn id="11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se šipkou 12"/>
            <p:cNvCxnSpPr>
              <a:stCxn id="11" idx="3"/>
              <a:endCxn id="20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Vývojový diagram: postup 14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20" name="Vývojový diagram: postup 19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21" name="Vývojový diagram: postup 20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 každou z nich</a:t>
              </a:r>
            </a:p>
          </p:txBody>
        </p:sp>
        <p:cxnSp>
          <p:nvCxnSpPr>
            <p:cNvPr id="22" name="Přímá spojnice se šipkou 21"/>
            <p:cNvCxnSpPr>
              <a:stCxn id="20" idx="3"/>
              <a:endCxn id="21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Vývojový diagram: postup 22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24" name="Přímá spojnice se šipkou 23"/>
            <p:cNvCxnSpPr>
              <a:endCxn id="23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Obrázek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9" y="2709000"/>
            <a:ext cx="594655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délník 36"/>
          <p:cNvSpPr/>
          <p:nvPr/>
        </p:nvSpPr>
        <p:spPr>
          <a:xfrm>
            <a:off x="570521" y="5048999"/>
            <a:ext cx="11096951" cy="1440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11" name="Vývojový diagram: postup 10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Předzpracování</a:t>
              </a:r>
            </a:p>
            <a:p>
              <a:pPr algn="ctr"/>
              <a:r>
                <a:rPr lang="cs-CZ" b="1" dirty="0"/>
                <a:t>obrazu</a:t>
              </a:r>
            </a:p>
          </p:txBody>
        </p:sp>
        <p:cxnSp>
          <p:nvCxnSpPr>
            <p:cNvPr id="12" name="Přímá spojnice se šipkou 11"/>
            <p:cNvCxnSpPr>
              <a:stCxn id="15" idx="3"/>
              <a:endCxn id="11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se šipkou 12"/>
            <p:cNvCxnSpPr>
              <a:stCxn id="11" idx="3"/>
              <a:endCxn id="20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Vývojový diagram: postup 14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20" name="Vývojový diagram: postup 19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21" name="Vývojový diagram: postup 20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každou z nich</a:t>
              </a:r>
            </a:p>
          </p:txBody>
        </p:sp>
        <p:cxnSp>
          <p:nvCxnSpPr>
            <p:cNvPr id="22" name="Přímá spojnice se šipkou 21"/>
            <p:cNvCxnSpPr>
              <a:stCxn id="20" idx="3"/>
              <a:endCxn id="21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Vývojový diagram: postup 22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24" name="Přímá spojnice se šipkou 23"/>
            <p:cNvCxnSpPr>
              <a:endCxn id="23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bdélník 15"/>
          <p:cNvSpPr/>
          <p:nvPr/>
        </p:nvSpPr>
        <p:spPr>
          <a:xfrm>
            <a:off x="579049" y="2169000"/>
            <a:ext cx="11096951" cy="262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/>
          <p:cNvSpPr txBox="1"/>
          <p:nvPr/>
        </p:nvSpPr>
        <p:spPr>
          <a:xfrm>
            <a:off x="4116000" y="2169000"/>
            <a:ext cx="756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Zdrojový obrázek rozdělen na výřezy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Pevná velikost 40 x 40 </a:t>
            </a:r>
            <a:r>
              <a:rPr lang="cs-CZ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px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RGB, tedy 4800 24bit hodnot na jeden </a:t>
            </a:r>
            <a:r>
              <a:rPr lang="pl-PL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výřez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pl-PL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4000 výřezů</a:t>
            </a:r>
            <a:endParaRPr lang="pl-PL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2398800"/>
            <a:ext cx="3165300" cy="21102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360860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25" y="5360860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Obrázek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57" y="5360860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Obráze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09" y="5360860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20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Obráze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13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Obrázek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52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Obráze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37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Obrázek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Obrázek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99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Obrázek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74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27" y="5355652"/>
            <a:ext cx="381000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Obdélník 2"/>
          <p:cNvSpPr/>
          <p:nvPr/>
        </p:nvSpPr>
        <p:spPr>
          <a:xfrm>
            <a:off x="1349106" y="5800122"/>
            <a:ext cx="9246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   Pozitivní 			Negativní	    	          Negativní</a:t>
            </a:r>
          </a:p>
        </p:txBody>
      </p:sp>
    </p:spTree>
    <p:extLst>
      <p:ext uri="{BB962C8B-B14F-4D97-AF65-F5344CB8AC3E}">
        <p14:creationId xmlns:p14="http://schemas.microsoft.com/office/powerpoint/2010/main" val="37875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38" name="Skupina 37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39" name="Vývojový diagram: postup 38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40" name="Přímá spojnice se šipkou 39"/>
            <p:cNvCxnSpPr>
              <a:stCxn id="42" idx="3"/>
              <a:endCxn id="39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nice se šipkou 40"/>
            <p:cNvCxnSpPr>
              <a:stCxn id="39" idx="3"/>
              <a:endCxn id="43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Vývojový diagram: postup 41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43" name="Vývojový diagram: postup 42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Výpočet</a:t>
              </a:r>
            </a:p>
            <a:p>
              <a:pPr algn="ctr"/>
              <a:r>
                <a:rPr lang="cs-CZ" b="1" dirty="0"/>
                <a:t>gradientů</a:t>
              </a:r>
            </a:p>
          </p:txBody>
        </p:sp>
        <p:sp>
          <p:nvSpPr>
            <p:cNvPr id="44" name="Vývojový diagram: postup 43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Rozdělení na buňky a stanovení histogramu pro </a:t>
              </a:r>
              <a:r>
                <a:rPr lang="cs-CZ" dirty="0" smtClean="0"/>
                <a:t>každou </a:t>
              </a:r>
              <a:r>
                <a:rPr lang="cs-CZ" dirty="0"/>
                <a:t>z nich</a:t>
              </a:r>
            </a:p>
          </p:txBody>
        </p:sp>
        <p:cxnSp>
          <p:nvCxnSpPr>
            <p:cNvPr id="45" name="Přímá spojnice se šipkou 44"/>
            <p:cNvCxnSpPr>
              <a:stCxn id="43" idx="3"/>
              <a:endCxn id="44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Vývojový diagram: postup 45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47" name="Přímá spojnice se šipkou 46"/>
            <p:cNvCxnSpPr>
              <a:endCxn id="46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9" y="2805794"/>
            <a:ext cx="7595932" cy="4052206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17" y="3713547"/>
            <a:ext cx="1203962" cy="1203962"/>
          </a:xfrm>
          <a:prstGeom prst="rect">
            <a:avLst/>
          </a:prstGeom>
        </p:spPr>
      </p:pic>
      <p:sp>
        <p:nvSpPr>
          <p:cNvPr id="48" name="Šipka dolů 47"/>
          <p:cNvSpPr/>
          <p:nvPr/>
        </p:nvSpPr>
        <p:spPr>
          <a:xfrm rot="16200000">
            <a:off x="5034756" y="3775528"/>
            <a:ext cx="720000" cy="1080000"/>
          </a:xfrm>
          <a:prstGeom prst="downArrow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51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43" y="3051793"/>
            <a:ext cx="1203962" cy="1203962"/>
          </a:xfrm>
          <a:prstGeom prst="rect">
            <a:avLst/>
          </a:prstGeom>
        </p:spPr>
      </p:pic>
      <p:grpSp>
        <p:nvGrpSpPr>
          <p:cNvPr id="16" name="Skupina 1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17" name="Vývojový diagram: postup 1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18" name="Přímá spojnice se šipkou 17"/>
            <p:cNvCxnSpPr>
              <a:stCxn id="20" idx="3"/>
              <a:endCxn id="1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/>
            <p:cNvCxnSpPr>
              <a:stCxn id="17" idx="3"/>
              <a:endCxn id="2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Vývojový diagram: postup 1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21" name="Vývojový diagram: postup 2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22" name="Vývojový diagram: postup 2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Rozdělení na buňky a stanovení histogramu pro každou z nich</a:t>
              </a:r>
            </a:p>
          </p:txBody>
        </p:sp>
        <p:cxnSp>
          <p:nvCxnSpPr>
            <p:cNvPr id="23" name="Přímá spojnice se šipkou 22"/>
            <p:cNvCxnSpPr>
              <a:stCxn id="21" idx="3"/>
              <a:endCxn id="2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Vývojový diagram: postup 2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25" name="Přímá spojnice se šipkou 24"/>
            <p:cNvCxnSpPr>
              <a:endCxn id="2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bdélník 5"/>
          <p:cNvSpPr/>
          <p:nvPr/>
        </p:nvSpPr>
        <p:spPr>
          <a:xfrm>
            <a:off x="1299049" y="2349000"/>
            <a:ext cx="2816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Počet </a:t>
            </a:r>
            <a:r>
              <a:rPr lang="cs-CZ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buněk</a:t>
            </a:r>
            <a:endParaRPr lang="cs-CZ" sz="3200" dirty="0">
              <a:solidFill>
                <a:prstClr val="black">
                  <a:lumMod val="65000"/>
                  <a:lumOff val="35000"/>
                </a:prstClr>
              </a:solidFill>
              <a:latin typeface="Calibri Light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6189948" y="2348999"/>
            <a:ext cx="274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Počet </a:t>
            </a:r>
            <a:r>
              <a:rPr lang="cs-CZ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kanálů</a:t>
            </a:r>
            <a:endParaRPr lang="cs-CZ" sz="3200" dirty="0">
              <a:solidFill>
                <a:prstClr val="black">
                  <a:lumMod val="65000"/>
                  <a:lumOff val="35000"/>
                </a:prstClr>
              </a:solidFill>
              <a:latin typeface="Calibri Light"/>
            </a:endParaRPr>
          </a:p>
        </p:txBody>
      </p:sp>
      <p:pic>
        <p:nvPicPr>
          <p:cNvPr id="31" name="Obrázek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3051793"/>
            <a:ext cx="1203962" cy="1203962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7" y="4509000"/>
            <a:ext cx="1616606" cy="1395226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41" y="4968401"/>
            <a:ext cx="1859965" cy="1395226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47" y="4507046"/>
            <a:ext cx="1427763" cy="132198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346" y="4507046"/>
            <a:ext cx="1708862" cy="132198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981" y="4989020"/>
            <a:ext cx="1980000" cy="1485268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0254" y="4507046"/>
            <a:ext cx="2115512" cy="13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 smtClean="0">
                <a:solidFill>
                  <a:srgbClr val="296776"/>
                </a:solidFill>
              </a:rPr>
              <a:t>Řešení problému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696000" y="1204703"/>
            <a:ext cx="102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6" name="Picture 2" descr="Car From Above Top View Cute Cartoon Car With Shadows Modern Urba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00" y="36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Zakřivená spojnice 9"/>
          <p:cNvCxnSpPr>
            <a:stCxn id="1026" idx="0"/>
          </p:cNvCxnSpPr>
          <p:nvPr/>
        </p:nvCxnSpPr>
        <p:spPr>
          <a:xfrm rot="16200000" flipV="1">
            <a:off x="2193852" y="3126852"/>
            <a:ext cx="424297" cy="54000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Zakřivená spojnice 29"/>
          <p:cNvCxnSpPr/>
          <p:nvPr/>
        </p:nvCxnSpPr>
        <p:spPr>
          <a:xfrm rot="5400000" flipH="1" flipV="1">
            <a:off x="2733852" y="3126852"/>
            <a:ext cx="424297" cy="54000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 flipV="1">
            <a:off x="2676000" y="2889000"/>
            <a:ext cx="0" cy="72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ál 1023"/>
          <p:cNvSpPr/>
          <p:nvPr/>
        </p:nvSpPr>
        <p:spPr>
          <a:xfrm>
            <a:off x="5016000" y="3184703"/>
            <a:ext cx="540000" cy="50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délník 33"/>
          <p:cNvSpPr/>
          <p:nvPr/>
        </p:nvSpPr>
        <p:spPr>
          <a:xfrm>
            <a:off x="4483216" y="3874631"/>
            <a:ext cx="160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Výstupní vrstva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7" name="Přímá spojnice 1026"/>
          <p:cNvCxnSpPr/>
          <p:nvPr/>
        </p:nvCxnSpPr>
        <p:spPr>
          <a:xfrm flipV="1">
            <a:off x="7716000" y="2695200"/>
            <a:ext cx="0" cy="1633800"/>
          </a:xfrm>
          <a:prstGeom prst="line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>
            <a:off x="6816000" y="3519000"/>
            <a:ext cx="1980000" cy="0"/>
          </a:xfrm>
          <a:prstGeom prst="line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/>
          <p:cNvCxnSpPr/>
          <p:nvPr/>
        </p:nvCxnSpPr>
        <p:spPr>
          <a:xfrm flipV="1">
            <a:off x="6816000" y="2695200"/>
            <a:ext cx="1800000" cy="1633800"/>
          </a:xfrm>
          <a:prstGeom prst="line">
            <a:avLst/>
          </a:prstGeom>
          <a:ln w="317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>
            <a:off x="6816000" y="3069000"/>
            <a:ext cx="198000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/>
          <p:nvPr/>
        </p:nvCxnSpPr>
        <p:spPr>
          <a:xfrm>
            <a:off x="6816000" y="3969000"/>
            <a:ext cx="198000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délník 47"/>
          <p:cNvSpPr/>
          <p:nvPr/>
        </p:nvSpPr>
        <p:spPr>
          <a:xfrm>
            <a:off x="8983216" y="2519668"/>
            <a:ext cx="136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Zatoč doleva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8992746" y="3334334"/>
            <a:ext cx="109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Jeď rovně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Obdélník 49"/>
          <p:cNvSpPr/>
          <p:nvPr/>
        </p:nvSpPr>
        <p:spPr>
          <a:xfrm>
            <a:off x="8992746" y="4144334"/>
            <a:ext cx="150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Zatoč doprava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Přímá spojnice se šipkou 50"/>
          <p:cNvCxnSpPr/>
          <p:nvPr/>
        </p:nvCxnSpPr>
        <p:spPr>
          <a:xfrm>
            <a:off x="5556000" y="3429000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17" name="Vývojový diagram: postup 16"/>
          <p:cNvSpPr/>
          <p:nvPr/>
        </p:nvSpPr>
        <p:spPr>
          <a:xfrm>
            <a:off x="1733199" y="1269000"/>
            <a:ext cx="1800000" cy="720000"/>
          </a:xfrm>
          <a:prstGeom prst="flowChartProcess">
            <a:avLst/>
          </a:prstGeom>
          <a:solidFill>
            <a:srgbClr val="5B9BD5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Předzpracování</a:t>
            </a:r>
          </a:p>
          <a:p>
            <a:pPr algn="ctr"/>
            <a:r>
              <a:rPr lang="cs-CZ" dirty="0"/>
              <a:t>obrazu</a:t>
            </a:r>
          </a:p>
        </p:txBody>
      </p:sp>
      <p:cxnSp>
        <p:nvCxnSpPr>
          <p:cNvPr id="18" name="Přímá spojnice se šipkou 17"/>
          <p:cNvCxnSpPr>
            <a:stCxn id="20" idx="3"/>
            <a:endCxn id="17" idx="1"/>
          </p:cNvCxnSpPr>
          <p:nvPr/>
        </p:nvCxnSpPr>
        <p:spPr>
          <a:xfrm>
            <a:off x="1299049" y="1629000"/>
            <a:ext cx="43415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17" idx="3"/>
            <a:endCxn id="21" idx="1"/>
          </p:cNvCxnSpPr>
          <p:nvPr/>
        </p:nvCxnSpPr>
        <p:spPr>
          <a:xfrm>
            <a:off x="3533199" y="1629000"/>
            <a:ext cx="425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Vývojový diagram: postup 19"/>
          <p:cNvSpPr/>
          <p:nvPr/>
        </p:nvSpPr>
        <p:spPr>
          <a:xfrm>
            <a:off x="579049" y="1269000"/>
            <a:ext cx="720000" cy="720000"/>
          </a:xfrm>
          <a:prstGeom prst="flowChartProcess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Data</a:t>
            </a:r>
          </a:p>
        </p:txBody>
      </p:sp>
      <p:sp>
        <p:nvSpPr>
          <p:cNvPr id="21" name="Vývojový diagram: postup 20"/>
          <p:cNvSpPr/>
          <p:nvPr/>
        </p:nvSpPr>
        <p:spPr>
          <a:xfrm>
            <a:off x="3958821" y="1269000"/>
            <a:ext cx="1260000" cy="720000"/>
          </a:xfrm>
          <a:prstGeom prst="flowChartProcess">
            <a:avLst/>
          </a:prstGeom>
          <a:solidFill>
            <a:srgbClr val="5B9BD5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Výpočet</a:t>
            </a:r>
          </a:p>
          <a:p>
            <a:pPr algn="ctr"/>
            <a:r>
              <a:rPr lang="cs-CZ" dirty="0"/>
              <a:t>gradientů</a:t>
            </a:r>
          </a:p>
        </p:txBody>
      </p:sp>
      <p:sp>
        <p:nvSpPr>
          <p:cNvPr id="22" name="Vývojový diagram: postup 21"/>
          <p:cNvSpPr/>
          <p:nvPr/>
        </p:nvSpPr>
        <p:spPr>
          <a:xfrm>
            <a:off x="5728443" y="1269000"/>
            <a:ext cx="3204756" cy="720000"/>
          </a:xfrm>
          <a:prstGeom prst="flowChartProcess">
            <a:avLst/>
          </a:prstGeom>
          <a:solidFill>
            <a:srgbClr val="41719C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Rozdělení na buňky a stanovení histogramu pro každou z nich</a:t>
            </a:r>
          </a:p>
        </p:txBody>
      </p:sp>
      <p:cxnSp>
        <p:nvCxnSpPr>
          <p:cNvPr id="23" name="Přímá spojnice se šipkou 22"/>
          <p:cNvCxnSpPr>
            <a:stCxn id="21" idx="3"/>
            <a:endCxn id="22" idx="1"/>
          </p:cNvCxnSpPr>
          <p:nvPr/>
        </p:nvCxnSpPr>
        <p:spPr>
          <a:xfrm>
            <a:off x="5218821" y="1629000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Vývojový diagram: postup 23"/>
          <p:cNvSpPr/>
          <p:nvPr/>
        </p:nvSpPr>
        <p:spPr>
          <a:xfrm>
            <a:off x="9442821" y="1269000"/>
            <a:ext cx="2190378" cy="720000"/>
          </a:xfrm>
          <a:prstGeom prst="flowChartProcess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Výsledný příznakový vektor</a:t>
            </a:r>
          </a:p>
        </p:txBody>
      </p:sp>
      <p:cxnSp>
        <p:nvCxnSpPr>
          <p:cNvPr id="25" name="Přímá spojnice se šipkou 24"/>
          <p:cNvCxnSpPr>
            <a:endCxn id="24" idx="1"/>
          </p:cNvCxnSpPr>
          <p:nvPr/>
        </p:nvCxnSpPr>
        <p:spPr>
          <a:xfrm>
            <a:off x="8933199" y="1629000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/>
          <p:nvPr/>
        </p:nvCxnSpPr>
        <p:spPr>
          <a:xfrm>
            <a:off x="10596000" y="1989000"/>
            <a:ext cx="0" cy="90000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Vývojový diagram: postup 28"/>
          <p:cNvSpPr/>
          <p:nvPr/>
        </p:nvSpPr>
        <p:spPr>
          <a:xfrm>
            <a:off x="9442821" y="2889000"/>
            <a:ext cx="2190378" cy="720000"/>
          </a:xfrm>
          <a:prstGeom prst="flowChartProcess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Rozhodnutí</a:t>
            </a:r>
            <a:endParaRPr lang="cs-CZ" dirty="0"/>
          </a:p>
        </p:txBody>
      </p:sp>
      <p:cxnSp>
        <p:nvCxnSpPr>
          <p:cNvPr id="30" name="Přímá spojnice se šipkou 29"/>
          <p:cNvCxnSpPr/>
          <p:nvPr/>
        </p:nvCxnSpPr>
        <p:spPr>
          <a:xfrm flipH="1">
            <a:off x="8256000" y="3249000"/>
            <a:ext cx="118682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Vývojový diagram: postup 33"/>
          <p:cNvSpPr/>
          <p:nvPr/>
        </p:nvSpPr>
        <p:spPr>
          <a:xfrm>
            <a:off x="6996000" y="2889000"/>
            <a:ext cx="1260000" cy="720000"/>
          </a:xfrm>
          <a:prstGeom prst="flowChartProcess">
            <a:avLst/>
          </a:prstGeom>
          <a:solidFill>
            <a:srgbClr val="5B9BD5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Výsledek</a:t>
            </a:r>
            <a:endParaRPr lang="cs-CZ" dirty="0"/>
          </a:p>
        </p:txBody>
      </p:sp>
      <p:pic>
        <p:nvPicPr>
          <p:cNvPr id="35" name="Obráze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92" y="2889000"/>
            <a:ext cx="3235997" cy="23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"/>
          <p:cNvSpPr txBox="1">
            <a:spLocks/>
          </p:cNvSpPr>
          <p:nvPr/>
        </p:nvSpPr>
        <p:spPr>
          <a:xfrm>
            <a:off x="261850" y="190499"/>
            <a:ext cx="11371349" cy="1028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b="1" cap="all" dirty="0">
                <a:solidFill>
                  <a:srgbClr val="296776"/>
                </a:solidFill>
              </a:rPr>
              <a:t>Aplikace ve vinohradnictví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579049" y="1269000"/>
            <a:ext cx="11054150" cy="720000"/>
            <a:chOff x="621850" y="3069000"/>
            <a:chExt cx="11054150" cy="720000"/>
          </a:xfrm>
        </p:grpSpPr>
        <p:sp>
          <p:nvSpPr>
            <p:cNvPr id="17" name="Vývojový diagram: postup 16"/>
            <p:cNvSpPr/>
            <p:nvPr/>
          </p:nvSpPr>
          <p:spPr>
            <a:xfrm>
              <a:off x="1776000" y="3069000"/>
              <a:ext cx="180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Předzpracování</a:t>
              </a:r>
            </a:p>
            <a:p>
              <a:pPr algn="ctr"/>
              <a:r>
                <a:rPr lang="cs-CZ" dirty="0"/>
                <a:t>obrazu</a:t>
              </a:r>
            </a:p>
          </p:txBody>
        </p:sp>
        <p:cxnSp>
          <p:nvCxnSpPr>
            <p:cNvPr id="18" name="Přímá spojnice se šipkou 17"/>
            <p:cNvCxnSpPr>
              <a:stCxn id="20" idx="3"/>
              <a:endCxn id="17" idx="1"/>
            </p:cNvCxnSpPr>
            <p:nvPr/>
          </p:nvCxnSpPr>
          <p:spPr>
            <a:xfrm>
              <a:off x="1341850" y="3429000"/>
              <a:ext cx="434150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/>
            <p:cNvCxnSpPr>
              <a:stCxn id="17" idx="3"/>
              <a:endCxn id="21" idx="1"/>
            </p:cNvCxnSpPr>
            <p:nvPr/>
          </p:nvCxnSpPr>
          <p:spPr>
            <a:xfrm>
              <a:off x="3576000" y="3429000"/>
              <a:ext cx="425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Vývojový diagram: postup 19"/>
            <p:cNvSpPr/>
            <p:nvPr/>
          </p:nvSpPr>
          <p:spPr>
            <a:xfrm>
              <a:off x="621850" y="3069000"/>
              <a:ext cx="720000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Data</a:t>
              </a:r>
            </a:p>
          </p:txBody>
        </p:sp>
        <p:sp>
          <p:nvSpPr>
            <p:cNvPr id="21" name="Vývojový diagram: postup 20"/>
            <p:cNvSpPr/>
            <p:nvPr/>
          </p:nvSpPr>
          <p:spPr>
            <a:xfrm>
              <a:off x="4001622" y="3069000"/>
              <a:ext cx="1260000" cy="720000"/>
            </a:xfrm>
            <a:prstGeom prst="flowChartProcess">
              <a:avLst/>
            </a:prstGeom>
            <a:solidFill>
              <a:srgbClr val="5B9BD5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Výpočet</a:t>
              </a:r>
            </a:p>
            <a:p>
              <a:pPr algn="ctr"/>
              <a:r>
                <a:rPr lang="cs-CZ" dirty="0"/>
                <a:t>gradientů</a:t>
              </a:r>
            </a:p>
          </p:txBody>
        </p:sp>
        <p:sp>
          <p:nvSpPr>
            <p:cNvPr id="22" name="Vývojový diagram: postup 21"/>
            <p:cNvSpPr/>
            <p:nvPr/>
          </p:nvSpPr>
          <p:spPr>
            <a:xfrm>
              <a:off x="5771244" y="3069000"/>
              <a:ext cx="3204756" cy="720000"/>
            </a:xfrm>
            <a:prstGeom prst="flowChartProcess">
              <a:avLst/>
            </a:prstGeom>
            <a:solidFill>
              <a:srgbClr val="41719C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b="1" dirty="0"/>
                <a:t>Rozdělení na buňky a stanovení histogramu pro každou z nich</a:t>
              </a:r>
            </a:p>
          </p:txBody>
        </p:sp>
        <p:cxnSp>
          <p:nvCxnSpPr>
            <p:cNvPr id="23" name="Přímá spojnice se šipkou 22"/>
            <p:cNvCxnSpPr>
              <a:stCxn id="21" idx="3"/>
              <a:endCxn id="22" idx="1"/>
            </p:cNvCxnSpPr>
            <p:nvPr/>
          </p:nvCxnSpPr>
          <p:spPr>
            <a:xfrm>
              <a:off x="5261622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Vývojový diagram: postup 23"/>
            <p:cNvSpPr/>
            <p:nvPr/>
          </p:nvSpPr>
          <p:spPr>
            <a:xfrm>
              <a:off x="9485622" y="3069000"/>
              <a:ext cx="2190378" cy="720000"/>
            </a:xfrm>
            <a:prstGeom prst="flowChartProcess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Výsledný příznakový vektor</a:t>
              </a:r>
            </a:p>
          </p:txBody>
        </p:sp>
        <p:cxnSp>
          <p:nvCxnSpPr>
            <p:cNvPr id="25" name="Přímá spojnice se šipkou 24"/>
            <p:cNvCxnSpPr>
              <a:endCxn id="24" idx="1"/>
            </p:cNvCxnSpPr>
            <p:nvPr/>
          </p:nvCxnSpPr>
          <p:spPr>
            <a:xfrm>
              <a:off x="8976000" y="3429000"/>
              <a:ext cx="509622" cy="0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940036"/>
            <a:ext cx="5070000" cy="378000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24" y="2811071"/>
            <a:ext cx="5224958" cy="4037929"/>
          </a:xfrm>
          <a:prstGeom prst="rect">
            <a:avLst/>
          </a:prstGeom>
        </p:spPr>
      </p:pic>
      <p:sp>
        <p:nvSpPr>
          <p:cNvPr id="26" name="Obdélník 25"/>
          <p:cNvSpPr/>
          <p:nvPr/>
        </p:nvSpPr>
        <p:spPr>
          <a:xfrm>
            <a:off x="1521850" y="2349000"/>
            <a:ext cx="2816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Počet </a:t>
            </a:r>
            <a:r>
              <a:rPr lang="cs-CZ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buněk</a:t>
            </a:r>
            <a:endParaRPr lang="cs-CZ" sz="3200" dirty="0">
              <a:solidFill>
                <a:prstClr val="black">
                  <a:lumMod val="65000"/>
                  <a:lumOff val="35000"/>
                </a:prstClr>
              </a:solidFill>
              <a:latin typeface="Calibri Light"/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7312749" y="2348999"/>
            <a:ext cx="274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cs-CZ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Počet </a:t>
            </a:r>
            <a:r>
              <a:rPr lang="cs-CZ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</a:rPr>
              <a:t>kanálů</a:t>
            </a:r>
            <a:endParaRPr lang="cs-CZ" sz="3200" dirty="0">
              <a:solidFill>
                <a:prstClr val="black">
                  <a:lumMod val="65000"/>
                  <a:lumOff val="35000"/>
                </a:prstClr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27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399048" y="1177200"/>
            <a:ext cx="11096951" cy="31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 smtClean="0">
                <a:solidFill>
                  <a:srgbClr val="296776"/>
                </a:solidFill>
              </a:rPr>
              <a:t>Shrnutí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696000" y="1219200"/>
            <a:ext cx="11299678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Calibri Light" panose="020F0302020204030204" pitchFamily="34" charset="0"/>
              <a:buChar char="›"/>
            </a:pPr>
            <a:r>
              <a:rPr lang="cs-CZ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Detekce hran v obrazových datech</a:t>
            </a:r>
          </a:p>
          <a:p>
            <a:pPr marL="285750" indent="-285750">
              <a:spcAft>
                <a:spcPts val="1000"/>
              </a:spcAft>
              <a:buFont typeface="Calibri Light" panose="020F0302020204030204" pitchFamily="34" charset="0"/>
              <a:buChar char="›"/>
            </a:pPr>
            <a:r>
              <a:rPr lang="cs-CZ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Zisk vlastností pomocí histogramů orientovaných gradientů</a:t>
            </a:r>
          </a:p>
          <a:p>
            <a:pPr marL="285750" indent="-285750">
              <a:spcAft>
                <a:spcPts val="1000"/>
              </a:spcAft>
              <a:buFont typeface="Calibri Light" panose="020F0302020204030204" pitchFamily="34" charset="0"/>
              <a:buChar char="›"/>
            </a:pPr>
            <a:r>
              <a:rPr lang="cs-CZ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Příklad klasifikace obrazových dat </a:t>
            </a:r>
            <a:endParaRPr lang="cs-CZ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16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0" y="2736497"/>
            <a:ext cx="7005588" cy="1200329"/>
          </a:xfrm>
          <a:prstGeom prst="rect">
            <a:avLst/>
          </a:prstGeom>
          <a:solidFill>
            <a:srgbClr val="296776"/>
          </a:solidFill>
        </p:spPr>
        <p:txBody>
          <a:bodyPr wrap="square" rtlCol="0">
            <a:spAutoFit/>
          </a:bodyPr>
          <a:lstStyle/>
          <a:p>
            <a:endParaRPr lang="cs-CZ" dirty="0">
              <a:solidFill>
                <a:srgbClr val="57ADC3"/>
              </a:solidFill>
            </a:endParaRPr>
          </a:p>
          <a:p>
            <a:endParaRPr lang="cs-CZ" dirty="0">
              <a:solidFill>
                <a:srgbClr val="57ADC3"/>
              </a:solidFill>
            </a:endParaRPr>
          </a:p>
          <a:p>
            <a:endParaRPr lang="cs-CZ" dirty="0">
              <a:solidFill>
                <a:srgbClr val="57ADC3"/>
              </a:solidFill>
            </a:endParaRPr>
          </a:p>
          <a:p>
            <a:endParaRPr lang="cs-CZ" dirty="0">
              <a:solidFill>
                <a:srgbClr val="57ADC3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4137" y="2753857"/>
            <a:ext cx="6492240" cy="1200329"/>
          </a:xfrm>
        </p:spPr>
        <p:txBody>
          <a:bodyPr>
            <a:noAutofit/>
          </a:bodyPr>
          <a:lstStyle/>
          <a:p>
            <a:r>
              <a:rPr lang="cs-CZ" sz="4800" cap="all" dirty="0">
                <a:solidFill>
                  <a:schemeClr val="bg1"/>
                </a:solidFill>
              </a:rPr>
              <a:t>Děkuji za pozornost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99862" y="4544689"/>
            <a:ext cx="4828674" cy="145582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Petr Doležel</a:t>
            </a:r>
          </a:p>
          <a:p>
            <a:pPr marL="0" indent="0">
              <a:spcBef>
                <a:spcPts val="0"/>
              </a:spcBef>
              <a:buNone/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Fakulta elektrotechniky a informatiky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Univerzita Pardubice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03C4-1C02-4503-9AC3-E31D5AD73D0F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90695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délník 39"/>
          <p:cNvSpPr/>
          <p:nvPr/>
        </p:nvSpPr>
        <p:spPr>
          <a:xfrm>
            <a:off x="696000" y="1204703"/>
            <a:ext cx="102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 smtClean="0">
                <a:solidFill>
                  <a:srgbClr val="296776"/>
                </a:solidFill>
              </a:rPr>
              <a:t>Řešení problému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pic>
        <p:nvPicPr>
          <p:cNvPr id="1026" name="Picture 2" descr="Car From Above Top View Cute Cartoon Car With Shadows Modern Urba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00" y="36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Zakřivená spojnice 9"/>
          <p:cNvCxnSpPr>
            <a:stCxn id="1026" idx="0"/>
          </p:cNvCxnSpPr>
          <p:nvPr/>
        </p:nvCxnSpPr>
        <p:spPr>
          <a:xfrm rot="16200000" flipV="1">
            <a:off x="2193852" y="3126852"/>
            <a:ext cx="424297" cy="54000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Zakřivená spojnice 29"/>
          <p:cNvCxnSpPr/>
          <p:nvPr/>
        </p:nvCxnSpPr>
        <p:spPr>
          <a:xfrm rot="5400000" flipH="1" flipV="1">
            <a:off x="2733852" y="3126852"/>
            <a:ext cx="424297" cy="54000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 flipV="1">
            <a:off x="2676000" y="2889000"/>
            <a:ext cx="0" cy="72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Ovál 1023"/>
          <p:cNvSpPr/>
          <p:nvPr/>
        </p:nvSpPr>
        <p:spPr>
          <a:xfrm>
            <a:off x="5016000" y="3184703"/>
            <a:ext cx="540000" cy="50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cs-CZ" dirty="0"/>
          </a:p>
        </p:txBody>
      </p:sp>
      <p:sp>
        <p:nvSpPr>
          <p:cNvPr id="34" name="Obdélník 33"/>
          <p:cNvSpPr/>
          <p:nvPr/>
        </p:nvSpPr>
        <p:spPr>
          <a:xfrm>
            <a:off x="5556000" y="4742675"/>
            <a:ext cx="160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Výstupní vrstva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Přímá spojnice se šipkou 50"/>
          <p:cNvCxnSpPr/>
          <p:nvPr/>
        </p:nvCxnSpPr>
        <p:spPr>
          <a:xfrm>
            <a:off x="5556000" y="3429000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ál 18"/>
          <p:cNvSpPr/>
          <p:nvPr/>
        </p:nvSpPr>
        <p:spPr>
          <a:xfrm>
            <a:off x="5016000" y="2455127"/>
            <a:ext cx="540000" cy="50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Σ</a:t>
            </a:r>
            <a:endParaRPr lang="cs-CZ" dirty="0"/>
          </a:p>
        </p:txBody>
      </p:sp>
      <p:cxnSp>
        <p:nvCxnSpPr>
          <p:cNvPr id="20" name="Přímá spojnice se šipkou 19"/>
          <p:cNvCxnSpPr/>
          <p:nvPr/>
        </p:nvCxnSpPr>
        <p:spPr>
          <a:xfrm>
            <a:off x="5556000" y="2699424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ál 21"/>
          <p:cNvSpPr/>
          <p:nvPr/>
        </p:nvSpPr>
        <p:spPr>
          <a:xfrm>
            <a:off x="5016000" y="3914279"/>
            <a:ext cx="540000" cy="50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endParaRPr lang="cs-CZ" dirty="0"/>
          </a:p>
        </p:txBody>
      </p:sp>
      <p:cxnSp>
        <p:nvCxnSpPr>
          <p:cNvPr id="23" name="Přímá spojnice se šipkou 22"/>
          <p:cNvCxnSpPr/>
          <p:nvPr/>
        </p:nvCxnSpPr>
        <p:spPr>
          <a:xfrm>
            <a:off x="5556000" y="4158576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/>
              <p:cNvSpPr txBox="1"/>
              <p:nvPr/>
            </p:nvSpPr>
            <p:spPr>
              <a:xfrm>
                <a:off x="5610056" y="1355518"/>
                <a:ext cx="1161344" cy="780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cs-CZ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𝑎𝑖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3" name="TextovéPo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56" y="1355518"/>
                <a:ext cx="1161344" cy="78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Vývojový diagram: postup 28"/>
          <p:cNvSpPr/>
          <p:nvPr/>
        </p:nvSpPr>
        <p:spPr>
          <a:xfrm rot="5400000">
            <a:off x="5261413" y="3179809"/>
            <a:ext cx="2106801" cy="498382"/>
          </a:xfrm>
          <a:prstGeom prst="flowChartProcess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SOFTMAX</a:t>
            </a:r>
            <a:endParaRPr lang="cs-CZ" dirty="0"/>
          </a:p>
        </p:txBody>
      </p:sp>
      <p:cxnSp>
        <p:nvCxnSpPr>
          <p:cNvPr id="32" name="Přímá spojnice se šipkou 31"/>
          <p:cNvCxnSpPr/>
          <p:nvPr/>
        </p:nvCxnSpPr>
        <p:spPr>
          <a:xfrm>
            <a:off x="6564005" y="3438629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/>
          <p:nvPr/>
        </p:nvCxnSpPr>
        <p:spPr>
          <a:xfrm>
            <a:off x="6564005" y="2709053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se šipkou 34"/>
          <p:cNvCxnSpPr/>
          <p:nvPr/>
        </p:nvCxnSpPr>
        <p:spPr>
          <a:xfrm>
            <a:off x="6564005" y="4168205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Vývojový diagram: postup 35"/>
          <p:cNvSpPr/>
          <p:nvPr/>
        </p:nvSpPr>
        <p:spPr>
          <a:xfrm rot="5400000">
            <a:off x="6269418" y="3189438"/>
            <a:ext cx="2106801" cy="498382"/>
          </a:xfrm>
          <a:prstGeom prst="flowChartProcess">
            <a:avLst/>
          </a:prstGeom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ARGMAX</a:t>
            </a:r>
            <a:endParaRPr lang="cs-CZ" dirty="0"/>
          </a:p>
        </p:txBody>
      </p:sp>
      <p:cxnSp>
        <p:nvCxnSpPr>
          <p:cNvPr id="38" name="Přímá spojnice se šipkou 37"/>
          <p:cNvCxnSpPr/>
          <p:nvPr/>
        </p:nvCxnSpPr>
        <p:spPr>
          <a:xfrm>
            <a:off x="7572010" y="3438629"/>
            <a:ext cx="509622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délník 38"/>
          <p:cNvSpPr/>
          <p:nvPr/>
        </p:nvSpPr>
        <p:spPr>
          <a:xfrm>
            <a:off x="8072751" y="3239668"/>
            <a:ext cx="170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Číslo rozhodnutí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Přímá spojnice se šipkou 40"/>
          <p:cNvCxnSpPr/>
          <p:nvPr/>
        </p:nvCxnSpPr>
        <p:spPr>
          <a:xfrm>
            <a:off x="4656000" y="2385228"/>
            <a:ext cx="360000" cy="3238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/>
          <p:nvPr/>
        </p:nvCxnSpPr>
        <p:spPr>
          <a:xfrm flipV="1">
            <a:off x="4656000" y="2710053"/>
            <a:ext cx="360000" cy="3228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se šipkou 42"/>
          <p:cNvCxnSpPr>
            <a:endCxn id="19" idx="2"/>
          </p:cNvCxnSpPr>
          <p:nvPr/>
        </p:nvCxnSpPr>
        <p:spPr>
          <a:xfrm>
            <a:off x="4476000" y="2709053"/>
            <a:ext cx="5400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se šipkou 44"/>
          <p:cNvCxnSpPr/>
          <p:nvPr/>
        </p:nvCxnSpPr>
        <p:spPr>
          <a:xfrm>
            <a:off x="4671189" y="3104175"/>
            <a:ext cx="360000" cy="3238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/>
          <p:cNvCxnSpPr/>
          <p:nvPr/>
        </p:nvCxnSpPr>
        <p:spPr>
          <a:xfrm flipV="1">
            <a:off x="4671189" y="3429000"/>
            <a:ext cx="360000" cy="3228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se šipkou 51"/>
          <p:cNvCxnSpPr/>
          <p:nvPr/>
        </p:nvCxnSpPr>
        <p:spPr>
          <a:xfrm>
            <a:off x="4491189" y="3428000"/>
            <a:ext cx="5400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se šipkou 52"/>
          <p:cNvCxnSpPr/>
          <p:nvPr/>
        </p:nvCxnSpPr>
        <p:spPr>
          <a:xfrm>
            <a:off x="4671189" y="3844380"/>
            <a:ext cx="360000" cy="3238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se šipkou 53"/>
          <p:cNvCxnSpPr/>
          <p:nvPr/>
        </p:nvCxnSpPr>
        <p:spPr>
          <a:xfrm flipV="1">
            <a:off x="4671189" y="4169205"/>
            <a:ext cx="360000" cy="32282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nice se šipkou 54"/>
          <p:cNvCxnSpPr/>
          <p:nvPr/>
        </p:nvCxnSpPr>
        <p:spPr>
          <a:xfrm>
            <a:off x="4491189" y="4168205"/>
            <a:ext cx="5400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/>
              <p:cNvSpPr txBox="1"/>
              <p:nvPr/>
            </p:nvSpPr>
            <p:spPr>
              <a:xfrm>
                <a:off x="5611926" y="2329691"/>
                <a:ext cx="388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26" y="2329691"/>
                <a:ext cx="388889" cy="276999"/>
              </a:xfrm>
              <a:prstGeom prst="rect">
                <a:avLst/>
              </a:prstGeom>
              <a:blipFill>
                <a:blip r:embed="rId5"/>
                <a:stretch>
                  <a:fillRect l="-15873" r="-4762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ovéPole 56"/>
              <p:cNvSpPr txBox="1"/>
              <p:nvPr/>
            </p:nvSpPr>
            <p:spPr>
              <a:xfrm>
                <a:off x="5620807" y="3032878"/>
                <a:ext cx="388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7" name="TextovéPol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7" y="3032878"/>
                <a:ext cx="388889" cy="276999"/>
              </a:xfrm>
              <a:prstGeom prst="rect">
                <a:avLst/>
              </a:prstGeom>
              <a:blipFill>
                <a:blip r:embed="rId6"/>
                <a:stretch>
                  <a:fillRect l="-15625" r="-4688" b="-2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ovéPole 57"/>
              <p:cNvSpPr txBox="1"/>
              <p:nvPr/>
            </p:nvSpPr>
            <p:spPr>
              <a:xfrm>
                <a:off x="5619696" y="3762453"/>
                <a:ext cx="388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8" name="TextovéPol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696" y="3762453"/>
                <a:ext cx="388889" cy="276999"/>
              </a:xfrm>
              <a:prstGeom prst="rect">
                <a:avLst/>
              </a:prstGeom>
              <a:blipFill>
                <a:blip r:embed="rId7"/>
                <a:stretch>
                  <a:fillRect l="-15625" r="-3125" b="-2391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ovéPole 58"/>
              <p:cNvSpPr txBox="1"/>
              <p:nvPr/>
            </p:nvSpPr>
            <p:spPr>
              <a:xfrm>
                <a:off x="6628812" y="232354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,8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9" name="TextovéPo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812" y="2323549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ovéPole 59"/>
              <p:cNvSpPr txBox="1"/>
              <p:nvPr/>
            </p:nvSpPr>
            <p:spPr>
              <a:xfrm>
                <a:off x="6582838" y="305994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0" name="TextovéPol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838" y="3059944"/>
                <a:ext cx="485710" cy="276999"/>
              </a:xfrm>
              <a:prstGeom prst="rect">
                <a:avLst/>
              </a:prstGeom>
              <a:blipFill>
                <a:blip r:embed="rId9"/>
                <a:stretch>
                  <a:fillRect l="-11250" r="-12500" b="-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ovéPole 60"/>
              <p:cNvSpPr txBox="1"/>
              <p:nvPr/>
            </p:nvSpPr>
            <p:spPr>
              <a:xfrm>
                <a:off x="6590326" y="3830500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,15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1" name="TextovéPol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26" y="3830500"/>
                <a:ext cx="485710" cy="276999"/>
              </a:xfrm>
              <a:prstGeom prst="rect">
                <a:avLst/>
              </a:prstGeom>
              <a:blipFill>
                <a:blip r:embed="rId10"/>
                <a:stretch>
                  <a:fillRect l="-10000" r="-12500" b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Přímá spojnice se šipkou 61"/>
          <p:cNvCxnSpPr/>
          <p:nvPr/>
        </p:nvCxnSpPr>
        <p:spPr>
          <a:xfrm>
            <a:off x="5286000" y="2233403"/>
            <a:ext cx="0" cy="2236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se šipkou 62"/>
          <p:cNvCxnSpPr/>
          <p:nvPr/>
        </p:nvCxnSpPr>
        <p:spPr>
          <a:xfrm>
            <a:off x="5296994" y="2992352"/>
            <a:ext cx="0" cy="2236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Přímá spojnice se šipkou 63"/>
          <p:cNvCxnSpPr/>
          <p:nvPr/>
        </p:nvCxnSpPr>
        <p:spPr>
          <a:xfrm>
            <a:off x="5296994" y="3732789"/>
            <a:ext cx="0" cy="2236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696000" y="1204703"/>
            <a:ext cx="102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 smtClean="0">
                <a:solidFill>
                  <a:srgbClr val="296776"/>
                </a:solidFill>
              </a:rPr>
              <a:t>Řešení problému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pic>
        <p:nvPicPr>
          <p:cNvPr id="1026" name="Picture 2" descr="Car From Above Top View Cute Cartoon Car With Shadows Modern Urba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00" y="36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Zakřivená spojnice 9"/>
          <p:cNvCxnSpPr>
            <a:stCxn id="1026" idx="0"/>
          </p:cNvCxnSpPr>
          <p:nvPr/>
        </p:nvCxnSpPr>
        <p:spPr>
          <a:xfrm rot="16200000" flipV="1">
            <a:off x="2193852" y="3126852"/>
            <a:ext cx="424297" cy="54000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Zakřivená spojnice 29"/>
          <p:cNvCxnSpPr/>
          <p:nvPr/>
        </p:nvCxnSpPr>
        <p:spPr>
          <a:xfrm rot="5400000" flipH="1" flipV="1">
            <a:off x="2733852" y="3126852"/>
            <a:ext cx="424297" cy="540000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 flipV="1">
            <a:off x="2676000" y="2889000"/>
            <a:ext cx="0" cy="72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63767"/>
              </p:ext>
            </p:extLst>
          </p:nvPr>
        </p:nvGraphicFramePr>
        <p:xfrm>
          <a:off x="6456000" y="1989000"/>
          <a:ext cx="2880000" cy="30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89427308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601381924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507217720"/>
                    </a:ext>
                  </a:extLst>
                </a:gridCol>
              </a:tblGrid>
              <a:tr h="51000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19973"/>
                  </a:ext>
                </a:extLst>
              </a:tr>
              <a:tr h="51000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31700"/>
                  </a:ext>
                </a:extLst>
              </a:tr>
              <a:tr h="51000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036"/>
                  </a:ext>
                </a:extLst>
              </a:tr>
              <a:tr h="51000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99420"/>
                  </a:ext>
                </a:extLst>
              </a:tr>
              <a:tr h="51000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4136"/>
                  </a:ext>
                </a:extLst>
              </a:tr>
              <a:tr h="510000">
                <a:tc>
                  <a:txBody>
                    <a:bodyPr/>
                    <a:lstStyle/>
                    <a:p>
                      <a:r>
                        <a:rPr lang="cs-CZ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28389"/>
                  </a:ext>
                </a:extLst>
              </a:tr>
            </a:tbl>
          </a:graphicData>
        </a:graphic>
      </p:graphicFrame>
      <p:sp>
        <p:nvSpPr>
          <p:cNvPr id="44" name="Obdélník 43"/>
          <p:cNvSpPr/>
          <p:nvPr/>
        </p:nvSpPr>
        <p:spPr>
          <a:xfrm>
            <a:off x="8976000" y="1405693"/>
            <a:ext cx="150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Zatoč doprava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Přímá spojnice se šipkou 46"/>
          <p:cNvCxnSpPr/>
          <p:nvPr/>
        </p:nvCxnSpPr>
        <p:spPr>
          <a:xfrm flipH="1">
            <a:off x="8616000" y="1552979"/>
            <a:ext cx="360000" cy="43602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délník 47"/>
          <p:cNvSpPr/>
          <p:nvPr/>
        </p:nvSpPr>
        <p:spPr>
          <a:xfrm>
            <a:off x="4680331" y="2121657"/>
            <a:ext cx="136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Zatoč doleva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Přímá spojnice se šipkou 48"/>
          <p:cNvCxnSpPr/>
          <p:nvPr/>
        </p:nvCxnSpPr>
        <p:spPr>
          <a:xfrm>
            <a:off x="5736000" y="2490989"/>
            <a:ext cx="540000" cy="2180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délník 49"/>
          <p:cNvSpPr/>
          <p:nvPr/>
        </p:nvSpPr>
        <p:spPr>
          <a:xfrm>
            <a:off x="9212539" y="2675025"/>
            <a:ext cx="109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Jeď rovně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Přímá spojnice se šipkou 55"/>
          <p:cNvCxnSpPr/>
          <p:nvPr/>
        </p:nvCxnSpPr>
        <p:spPr>
          <a:xfrm flipH="1">
            <a:off x="7716000" y="2889000"/>
            <a:ext cx="1497623" cy="18000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 smtClean="0">
                <a:solidFill>
                  <a:srgbClr val="296776"/>
                </a:solidFill>
              </a:rPr>
              <a:t>Kódování problému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696000" y="1089000"/>
            <a:ext cx="9000000" cy="30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696000" y="1269000"/>
            <a:ext cx="864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Závislé na problému, který je třeba vyřešit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Různé způsoby transformace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Různé způsoby extrakce vlastností ze signálu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742950" lvl="1" indent="-285750">
              <a:buFont typeface="Calibri Light" panose="020F0302020204030204" pitchFamily="34" charset="0"/>
              <a:buChar char="›"/>
            </a:pP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Obraz, zvuk a další nosiče založené na všech možných fyzikálních veličinách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69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541250" y="2529000"/>
            <a:ext cx="10774750" cy="1594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1250" y="2349000"/>
            <a:ext cx="10322614" cy="1774094"/>
          </a:xfrm>
        </p:spPr>
        <p:txBody>
          <a:bodyPr>
            <a:noAutofit/>
          </a:bodyPr>
          <a:lstStyle/>
          <a:p>
            <a:pPr algn="l"/>
            <a:r>
              <a:rPr lang="cs-CZ" sz="5000" b="1" cap="all" dirty="0">
                <a:solidFill>
                  <a:srgbClr val="296776"/>
                </a:solidFill>
              </a:rPr>
              <a:t>Detekce </a:t>
            </a:r>
            <a:r>
              <a:rPr lang="cs-CZ" sz="5000" b="1" cap="all" dirty="0" smtClean="0">
                <a:solidFill>
                  <a:srgbClr val="296776"/>
                </a:solidFill>
              </a:rPr>
              <a:t>objektů</a:t>
            </a:r>
            <a:br>
              <a:rPr lang="cs-CZ" sz="5000" b="1" cap="all" dirty="0" smtClean="0">
                <a:solidFill>
                  <a:srgbClr val="296776"/>
                </a:solidFill>
              </a:rPr>
            </a:br>
            <a:r>
              <a:rPr lang="cs-CZ" sz="5000" b="1" cap="all" dirty="0" smtClean="0">
                <a:solidFill>
                  <a:srgbClr val="296776"/>
                </a:solidFill>
              </a:rPr>
              <a:t>ve </a:t>
            </a:r>
            <a:r>
              <a:rPr lang="cs-CZ" sz="5000" b="1" cap="all" dirty="0">
                <a:solidFill>
                  <a:srgbClr val="296776"/>
                </a:solidFill>
              </a:rPr>
              <a:t>vizuálních </a:t>
            </a:r>
            <a:r>
              <a:rPr lang="cs-CZ" sz="5000" b="1" cap="all" dirty="0" smtClean="0">
                <a:solidFill>
                  <a:srgbClr val="296776"/>
                </a:solidFill>
              </a:rPr>
              <a:t>datech</a:t>
            </a:r>
            <a:endParaRPr lang="cs-CZ" sz="5000" b="1" cap="all" dirty="0">
              <a:solidFill>
                <a:srgbClr val="296776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5855122" y="4123094"/>
            <a:ext cx="518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Petr Doležel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664" y="107943"/>
            <a:ext cx="1079362" cy="10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>
                <a:solidFill>
                  <a:srgbClr val="296776"/>
                </a:solidFill>
              </a:rPr>
              <a:t>Zpracování obrazu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696000" y="1089000"/>
            <a:ext cx="90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696000" y="1269000"/>
            <a:ext cx="954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Rastrový obraz a jeho vlastnosti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Maticový počet ve zpracování obrazu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Lineární integrální transformace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Statistický popis obrazu, obraz jako náhodný proces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Předzpracování obrazu</a:t>
            </a:r>
          </a:p>
          <a:p>
            <a:pPr marL="1200150" lvl="2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Histogram, filtrace, interpolace, …</a:t>
            </a:r>
          </a:p>
          <a:p>
            <a:pPr marL="266700" lvl="2" indent="-266700">
              <a:buFont typeface="Calibri Light" panose="020F0302020204030204" pitchFamily="34" charset="0"/>
              <a:buChar char="›"/>
            </a:pPr>
            <a:r>
              <a:rPr lang="cs-CZ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Extrakce vlastností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50" y="190499"/>
            <a:ext cx="11371349" cy="1028701"/>
          </a:xfrm>
        </p:spPr>
        <p:txBody>
          <a:bodyPr anchor="ctr" anchorCtr="0">
            <a:noAutofit/>
          </a:bodyPr>
          <a:lstStyle/>
          <a:p>
            <a:pPr algn="l"/>
            <a:r>
              <a:rPr lang="cs-CZ" sz="3600" b="1" cap="all" dirty="0">
                <a:solidFill>
                  <a:srgbClr val="296776"/>
                </a:solidFill>
              </a:rPr>
              <a:t>Extrakce vlastností</a:t>
            </a:r>
            <a:endParaRPr lang="cs-CZ" sz="3600" b="1" cap="all" dirty="0">
              <a:solidFill>
                <a:srgbClr val="57ADC3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696000" y="1089000"/>
            <a:ext cx="900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696000" y="1269000"/>
            <a:ext cx="88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Motivace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Detekce hran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Extrakce vlastností pomocí histogramů orientovaných gradientů</a:t>
            </a:r>
          </a:p>
          <a:p>
            <a:pPr marL="285750" indent="-285750">
              <a:buFont typeface="Calibri Light" panose="020F0302020204030204" pitchFamily="34" charset="0"/>
              <a:buChar char="›"/>
            </a:pP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Příklad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3609000"/>
            <a:ext cx="4724400" cy="2767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79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22933</TotalTime>
  <Words>1004</Words>
  <Application>Microsoft Office PowerPoint</Application>
  <PresentationFormat>Širokoúhlá obrazovka</PresentationFormat>
  <Paragraphs>293</Paragraphs>
  <Slides>33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Motiv Office</vt:lpstr>
      <vt:lpstr>Dopředná vícevrstvá umělá neuronová síť pro klasifikaci</vt:lpstr>
      <vt:lpstr>Dopředná vícevrstvá NS</vt:lpstr>
      <vt:lpstr>Řešení problému</vt:lpstr>
      <vt:lpstr>Řešení problému</vt:lpstr>
      <vt:lpstr>Řešení problému</vt:lpstr>
      <vt:lpstr>Kódování problému</vt:lpstr>
      <vt:lpstr>Detekce objektů ve vizuálních datech</vt:lpstr>
      <vt:lpstr>Zpracování obrazu</vt:lpstr>
      <vt:lpstr>Extrakce vlastností</vt:lpstr>
      <vt:lpstr>Motivace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Shrnutí</vt:lpstr>
      <vt:lpstr>Děkuji za pozornost</vt:lpstr>
    </vt:vector>
  </TitlesOfParts>
  <Company>Univerzita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support_0</dc:creator>
  <cp:lastModifiedBy>Dolezel Petr</cp:lastModifiedBy>
  <cp:revision>436</cp:revision>
  <dcterms:created xsi:type="dcterms:W3CDTF">2016-02-01T17:46:16Z</dcterms:created>
  <dcterms:modified xsi:type="dcterms:W3CDTF">2020-04-20T08:51:43Z</dcterms:modified>
</cp:coreProperties>
</file>