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67" r:id="rId7"/>
    <p:sldId id="265" r:id="rId8"/>
    <p:sldId id="266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30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7FC2F1-929F-40A9-995D-DA2CA5BC2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D47C62-8493-4605-B229-D48A16872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1CB10C-FC5C-46E0-A757-A1768E967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7895-1F1C-4B9A-88D5-22DBBA334E15}" type="datetimeFigureOut">
              <a:rPr lang="de-DE" smtClean="0"/>
              <a:t>14.02.2022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6EF9C1-1EAB-425F-9C2F-A2A0E3B6A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2FE7A0-7DD0-453E-BC44-E6DA0315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EE01-88F0-496C-9024-C0DDF584D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229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215B2D-523E-4326-82DD-E1D385EC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5DEA95-AC7A-4AFB-A4C3-3378C20E1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733CD8-7BDA-4E64-B339-73A0D7449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7895-1F1C-4B9A-88D5-22DBBA334E15}" type="datetimeFigureOut">
              <a:rPr lang="de-DE" smtClean="0"/>
              <a:t>14.02.2022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2165E6-F9D7-48DC-B140-CC8DDDD3F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5F8877-88B4-4A8E-A9B4-CEB4B2E83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EE01-88F0-496C-9024-C0DDF584D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11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AECA722-69D6-4EF5-80CF-2C41218F5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7D55F6-4483-4193-A683-9C47B3670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AC5CFB-529D-4623-8662-0FB2A7BBD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7895-1F1C-4B9A-88D5-22DBBA334E15}" type="datetimeFigureOut">
              <a:rPr lang="de-DE" smtClean="0"/>
              <a:t>14.02.2022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230C57-435E-4BF4-A75B-47246C097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F9330B-C7F3-4981-AC7D-00F19D33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EE01-88F0-496C-9024-C0DDF584D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54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65BC98-5DE7-4C9A-AED5-AA89549C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EF96CD-15EA-4349-8AE6-8384D45CC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5B0989-DB9E-4FDA-AD1D-6D58A1CFE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7895-1F1C-4B9A-88D5-22DBBA334E15}" type="datetimeFigureOut">
              <a:rPr lang="de-DE" smtClean="0"/>
              <a:t>14.02.2022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1D05EC-FB34-4097-BAB0-E5EF9B45F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D617AF-9C2E-4CBB-B39F-C9DCE792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EE01-88F0-496C-9024-C0DDF584D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865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A1DAF9-8442-4227-BD82-14122EF1A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DC5DCE-0FBD-47A9-84D2-34A85E6D4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63BB5F-D4EB-487B-A14D-B29F9F0E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7895-1F1C-4B9A-88D5-22DBBA334E15}" type="datetimeFigureOut">
              <a:rPr lang="de-DE" smtClean="0"/>
              <a:t>14.02.2022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8C4368-4567-49EF-8FCB-19A717B8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C73CF4-C794-4C81-90D1-BA5D5C456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EE01-88F0-496C-9024-C0DDF584D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420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2799D5-893A-4FA0-99B9-79437B13E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82B8F4-0ABF-409E-B1D0-87346CE48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6A4F2F-3782-44F1-BC03-80D688F61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0305C0-2E37-427B-B613-B7758B36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7895-1F1C-4B9A-88D5-22DBBA334E15}" type="datetimeFigureOut">
              <a:rPr lang="de-DE" smtClean="0"/>
              <a:t>14.02.2022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8B4600-C0D1-423A-AB67-B436E1AB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7E2D1F-97AB-4A5D-9303-8174DD1B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EE01-88F0-496C-9024-C0DDF584D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26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5E3A24-82AA-41A5-8D28-AA4E34B2E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A0C0DF-2E37-4717-A16A-58261664A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0BED1F-66A9-40DD-B90F-9A7A63B00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BBCD215-1E86-4C89-80BF-C47C273BE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676A117-10C7-4A5D-B73C-DBC2DF605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38B0011-9D76-41BA-9A0E-87B0CFF81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7895-1F1C-4B9A-88D5-22DBBA334E15}" type="datetimeFigureOut">
              <a:rPr lang="de-DE" smtClean="0"/>
              <a:t>14.02.2022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8F02638-91F8-4210-9EA1-9EC66F83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3A213BB-6E48-47AB-9716-0402C5C4F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EE01-88F0-496C-9024-C0DDF584D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05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C76F2-5C88-496D-9928-FD55BA1EF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73FA6A-57FB-4941-B8A0-BDB3E2D4B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7895-1F1C-4B9A-88D5-22DBBA334E15}" type="datetimeFigureOut">
              <a:rPr lang="de-DE" smtClean="0"/>
              <a:t>14.02.2022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E9FC98-228E-42B5-BE74-FE3214CA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69A014-54ED-4C05-9C1D-6C2C2489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EE01-88F0-496C-9024-C0DDF584D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117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EEB2A79-28AB-445F-AD11-61500AEAD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7895-1F1C-4B9A-88D5-22DBBA334E15}" type="datetimeFigureOut">
              <a:rPr lang="de-DE" smtClean="0"/>
              <a:t>14.02.2022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38DB19E-DCC7-4EC1-ABD9-3C52412E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D188C9-69FB-47F9-BCC0-B088CABCE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EE01-88F0-496C-9024-C0DDF584D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07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8E40D-82FD-4593-9CCD-236EEB59D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C8E2C3-57B1-42CE-A738-E047E548F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E148C5-5046-4D5F-A9F3-BCF0F6EF0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853B06-1164-48C6-B777-F5EEA4C2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7895-1F1C-4B9A-88D5-22DBBA334E15}" type="datetimeFigureOut">
              <a:rPr lang="de-DE" smtClean="0"/>
              <a:t>14.02.2022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F86372-4A89-4137-8702-F1287F8D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CC4FC2-E1E4-476D-9B56-EA4010D60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EE01-88F0-496C-9024-C0DDF584D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355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C6348-51DD-47DE-BA8E-546C0EDA3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B991FB2-23D0-402D-940A-4E4F0C004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69DF49-F4A4-4EE8-8722-38EEC63C0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D59D1C-3D1D-4AAB-98F8-D714D074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7895-1F1C-4B9A-88D5-22DBBA334E15}" type="datetimeFigureOut">
              <a:rPr lang="de-DE" smtClean="0"/>
              <a:t>14.02.2022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2CB1EB-1BBB-46CB-BDBD-01708C718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1CFBCF-D6C5-4671-99B6-6C7C4CBA3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EE01-88F0-496C-9024-C0DDF584D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70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2039AD8-AA35-4B1D-8A7C-3BEC6776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03407D-8F2C-4438-8A5B-636E00181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A4D0D3-4AD4-4CC0-AE26-6C035074B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B7895-1F1C-4B9A-88D5-22DBBA334E15}" type="datetimeFigureOut">
              <a:rPr lang="de-DE" smtClean="0"/>
              <a:t>14.02.2022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DC5474-2067-4C45-9BCD-3A5F2C84D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DB844B-C59A-4EC0-AD01-16E3C10A1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8EE01-88F0-496C-9024-C0DDF584D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644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DD5BDC-2A02-49DD-B482-E7FB5E8E22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Edited Pictures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39C895-E724-456E-A108-BA9E551817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2729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3780CA-0B83-4266-A161-411569AB4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 Model complete</a:t>
            </a:r>
            <a:endParaRPr lang="de-DE" dirty="0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A6C7C88E-9212-466F-90A5-B4DE443468DC}"/>
              </a:ext>
            </a:extLst>
          </p:cNvPr>
          <p:cNvGrpSpPr/>
          <p:nvPr/>
        </p:nvGrpSpPr>
        <p:grpSpPr>
          <a:xfrm>
            <a:off x="1454095" y="1690688"/>
            <a:ext cx="8841185" cy="4030042"/>
            <a:chOff x="1177802" y="1688091"/>
            <a:chExt cx="8841185" cy="4030042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EAC00E52-286E-435F-BB34-805F56714348}"/>
                </a:ext>
              </a:extLst>
            </p:cNvPr>
            <p:cNvSpPr/>
            <p:nvPr/>
          </p:nvSpPr>
          <p:spPr>
            <a:xfrm rot="2700000">
              <a:off x="2656673" y="2759633"/>
              <a:ext cx="2032253" cy="71726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Mil</a:t>
              </a:r>
              <a:endParaRPr lang="de-DE" dirty="0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F5A996D1-F113-4673-894C-451963F6E703}"/>
                </a:ext>
              </a:extLst>
            </p:cNvPr>
            <p:cNvSpPr/>
            <p:nvPr/>
          </p:nvSpPr>
          <p:spPr>
            <a:xfrm rot="2700000">
              <a:off x="4163955" y="4260585"/>
              <a:ext cx="2032253" cy="71726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Sil</a:t>
              </a:r>
              <a:endParaRPr lang="de-DE" dirty="0"/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25643424-C6E5-4E53-BF09-E6EDFC2C6720}"/>
                </a:ext>
              </a:extLst>
            </p:cNvPr>
            <p:cNvSpPr/>
            <p:nvPr/>
          </p:nvSpPr>
          <p:spPr>
            <a:xfrm rot="-2700000">
              <a:off x="5522360" y="3235452"/>
              <a:ext cx="3356375" cy="71726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HiL</a:t>
              </a:r>
              <a:endParaRPr lang="de-DE" dirty="0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06C3CB72-97F7-4AA9-B328-886DCEC5D5F3}"/>
                </a:ext>
              </a:extLst>
            </p:cNvPr>
            <p:cNvSpPr txBox="1"/>
            <p:nvPr/>
          </p:nvSpPr>
          <p:spPr>
            <a:xfrm>
              <a:off x="1177802" y="2896639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Requirements</a:t>
              </a:r>
              <a:endParaRPr lang="de-DE" dirty="0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EC282E5-34C9-4A16-A2D9-60ED20617E50}"/>
                </a:ext>
              </a:extLst>
            </p:cNvPr>
            <p:cNvSpPr txBox="1"/>
            <p:nvPr/>
          </p:nvSpPr>
          <p:spPr>
            <a:xfrm>
              <a:off x="1778044" y="3302698"/>
              <a:ext cx="1993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Logical Architecture</a:t>
              </a:r>
              <a:endParaRPr lang="de-DE" dirty="0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498B57CE-AB24-4237-A77F-8D21D5400431}"/>
                </a:ext>
              </a:extLst>
            </p:cNvPr>
            <p:cNvSpPr txBox="1"/>
            <p:nvPr/>
          </p:nvSpPr>
          <p:spPr>
            <a:xfrm>
              <a:off x="2542818" y="4272308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System Design</a:t>
              </a:r>
              <a:endParaRPr lang="de-DE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E4F75AB1-290C-4A05-A5D9-B2EDA56C1D3E}"/>
                </a:ext>
              </a:extLst>
            </p:cNvPr>
            <p:cNvSpPr txBox="1"/>
            <p:nvPr/>
          </p:nvSpPr>
          <p:spPr>
            <a:xfrm>
              <a:off x="2983558" y="4685229"/>
              <a:ext cx="1993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Component </a:t>
              </a:r>
            </a:p>
            <a:p>
              <a:pPr algn="ctr"/>
              <a:r>
                <a:rPr lang="en-US" dirty="0"/>
                <a:t>Design</a:t>
              </a:r>
              <a:endParaRPr lang="de-DE" dirty="0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E16DAB7E-EE8E-41A8-9AA9-5212EE675BA8}"/>
                </a:ext>
              </a:extLst>
            </p:cNvPr>
            <p:cNvSpPr txBox="1"/>
            <p:nvPr/>
          </p:nvSpPr>
          <p:spPr>
            <a:xfrm>
              <a:off x="3738066" y="5348801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Implementation</a:t>
              </a:r>
              <a:endParaRPr lang="de-DE" dirty="0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2FE07805-26D5-4E8D-9DF7-9B5AD20B69DD}"/>
                </a:ext>
              </a:extLst>
            </p:cNvPr>
            <p:cNvSpPr txBox="1"/>
            <p:nvPr/>
          </p:nvSpPr>
          <p:spPr>
            <a:xfrm>
              <a:off x="6462765" y="4529336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Component Test</a:t>
              </a:r>
              <a:endParaRPr lang="de-DE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9FEA2E6-54C6-4823-A520-DD46DDA3BA28}"/>
                </a:ext>
              </a:extLst>
            </p:cNvPr>
            <p:cNvSpPr txBox="1"/>
            <p:nvPr/>
          </p:nvSpPr>
          <p:spPr>
            <a:xfrm>
              <a:off x="6871215" y="3972351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System Test</a:t>
              </a:r>
              <a:endParaRPr lang="de-DE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45C4ECF8-36C4-4631-9E23-7CB1CB2B3E95}"/>
                </a:ext>
              </a:extLst>
            </p:cNvPr>
            <p:cNvSpPr txBox="1"/>
            <p:nvPr/>
          </p:nvSpPr>
          <p:spPr>
            <a:xfrm>
              <a:off x="7532333" y="3415366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Integration Test</a:t>
              </a:r>
              <a:endParaRPr lang="de-DE" dirty="0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52C2A5DD-921B-468C-AD18-B3C6134DFBDC}"/>
                </a:ext>
              </a:extLst>
            </p:cNvPr>
            <p:cNvSpPr txBox="1"/>
            <p:nvPr/>
          </p:nvSpPr>
          <p:spPr>
            <a:xfrm>
              <a:off x="8025727" y="2857010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Qualification</a:t>
              </a:r>
              <a:endParaRPr lang="de-DE" dirty="0"/>
            </a:p>
          </p:txBody>
        </p: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35A48110-7E76-4EA6-8BB2-84459347D9FF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2897140" y="3272091"/>
              <a:ext cx="3168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FA6BDB8E-DC91-4D15-BBEF-193EE35BB1DE}"/>
                </a:ext>
              </a:extLst>
            </p:cNvPr>
            <p:cNvCxnSpPr>
              <a:cxnSpLocks/>
            </p:cNvCxnSpPr>
            <p:nvPr/>
          </p:nvCxnSpPr>
          <p:spPr>
            <a:xfrm rot="-2700000" flipV="1">
              <a:off x="5342985" y="3300870"/>
              <a:ext cx="2988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6581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3780CA-0B83-4266-A161-411569AB4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 Model Requirements</a:t>
            </a:r>
            <a:endParaRPr lang="de-DE" dirty="0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A6C7C88E-9212-466F-90A5-B4DE443468DC}"/>
              </a:ext>
            </a:extLst>
          </p:cNvPr>
          <p:cNvGrpSpPr/>
          <p:nvPr/>
        </p:nvGrpSpPr>
        <p:grpSpPr>
          <a:xfrm>
            <a:off x="1454095" y="1690688"/>
            <a:ext cx="8841185" cy="4030042"/>
            <a:chOff x="1177802" y="1688091"/>
            <a:chExt cx="8841185" cy="4030042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EAC00E52-286E-435F-BB34-805F56714348}"/>
                </a:ext>
              </a:extLst>
            </p:cNvPr>
            <p:cNvSpPr/>
            <p:nvPr/>
          </p:nvSpPr>
          <p:spPr>
            <a:xfrm rot="2700000">
              <a:off x="2656673" y="2759633"/>
              <a:ext cx="2032253" cy="71726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Mil</a:t>
              </a:r>
              <a:endParaRPr lang="de-DE" dirty="0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F5A996D1-F113-4673-894C-451963F6E703}"/>
                </a:ext>
              </a:extLst>
            </p:cNvPr>
            <p:cNvSpPr/>
            <p:nvPr/>
          </p:nvSpPr>
          <p:spPr>
            <a:xfrm rot="2700000">
              <a:off x="4163955" y="4260585"/>
              <a:ext cx="2032253" cy="71726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Sil</a:t>
              </a:r>
              <a:endParaRPr lang="de-DE" dirty="0"/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25643424-C6E5-4E53-BF09-E6EDFC2C6720}"/>
                </a:ext>
              </a:extLst>
            </p:cNvPr>
            <p:cNvSpPr/>
            <p:nvPr/>
          </p:nvSpPr>
          <p:spPr>
            <a:xfrm rot="-2700000">
              <a:off x="5522360" y="3235452"/>
              <a:ext cx="3356375" cy="71726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HiL</a:t>
              </a:r>
              <a:endParaRPr lang="de-DE" dirty="0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06C3CB72-97F7-4AA9-B328-886DCEC5D5F3}"/>
                </a:ext>
              </a:extLst>
            </p:cNvPr>
            <p:cNvSpPr txBox="1"/>
            <p:nvPr/>
          </p:nvSpPr>
          <p:spPr>
            <a:xfrm>
              <a:off x="1177802" y="2896639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Requirements</a:t>
              </a:r>
              <a:endParaRPr lang="de-DE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EC282E5-34C9-4A16-A2D9-60ED20617E50}"/>
                </a:ext>
              </a:extLst>
            </p:cNvPr>
            <p:cNvSpPr txBox="1"/>
            <p:nvPr/>
          </p:nvSpPr>
          <p:spPr>
            <a:xfrm>
              <a:off x="1778044" y="3302698"/>
              <a:ext cx="1993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Logical Architecture</a:t>
              </a:r>
              <a:endParaRPr lang="de-DE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498B57CE-AB24-4237-A77F-8D21D5400431}"/>
                </a:ext>
              </a:extLst>
            </p:cNvPr>
            <p:cNvSpPr txBox="1"/>
            <p:nvPr/>
          </p:nvSpPr>
          <p:spPr>
            <a:xfrm>
              <a:off x="2542818" y="4272308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System Design</a:t>
              </a:r>
              <a:endParaRPr lang="de-DE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E4F75AB1-290C-4A05-A5D9-B2EDA56C1D3E}"/>
                </a:ext>
              </a:extLst>
            </p:cNvPr>
            <p:cNvSpPr txBox="1"/>
            <p:nvPr/>
          </p:nvSpPr>
          <p:spPr>
            <a:xfrm>
              <a:off x="2983558" y="4685229"/>
              <a:ext cx="1993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Component </a:t>
              </a:r>
            </a:p>
            <a:p>
              <a:pPr algn="ctr"/>
              <a:r>
                <a:rPr lang="en-US" dirty="0"/>
                <a:t>Design</a:t>
              </a:r>
              <a:endParaRPr lang="de-DE" dirty="0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E16DAB7E-EE8E-41A8-9AA9-5212EE675BA8}"/>
                </a:ext>
              </a:extLst>
            </p:cNvPr>
            <p:cNvSpPr txBox="1"/>
            <p:nvPr/>
          </p:nvSpPr>
          <p:spPr>
            <a:xfrm>
              <a:off x="3738066" y="5348801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Implementation</a:t>
              </a:r>
              <a:endParaRPr lang="de-DE" dirty="0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2FE07805-26D5-4E8D-9DF7-9B5AD20B69DD}"/>
                </a:ext>
              </a:extLst>
            </p:cNvPr>
            <p:cNvSpPr txBox="1"/>
            <p:nvPr/>
          </p:nvSpPr>
          <p:spPr>
            <a:xfrm>
              <a:off x="6462765" y="4529336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Component Test</a:t>
              </a:r>
              <a:endParaRPr lang="de-DE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9FEA2E6-54C6-4823-A520-DD46DDA3BA28}"/>
                </a:ext>
              </a:extLst>
            </p:cNvPr>
            <p:cNvSpPr txBox="1"/>
            <p:nvPr/>
          </p:nvSpPr>
          <p:spPr>
            <a:xfrm>
              <a:off x="6871215" y="3972351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System Test</a:t>
              </a:r>
              <a:endParaRPr lang="de-DE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45C4ECF8-36C4-4631-9E23-7CB1CB2B3E95}"/>
                </a:ext>
              </a:extLst>
            </p:cNvPr>
            <p:cNvSpPr txBox="1"/>
            <p:nvPr/>
          </p:nvSpPr>
          <p:spPr>
            <a:xfrm>
              <a:off x="7532333" y="3415366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Integration Test</a:t>
              </a:r>
              <a:endParaRPr lang="de-DE" dirty="0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52C2A5DD-921B-468C-AD18-B3C6134DFBDC}"/>
                </a:ext>
              </a:extLst>
            </p:cNvPr>
            <p:cNvSpPr txBox="1"/>
            <p:nvPr/>
          </p:nvSpPr>
          <p:spPr>
            <a:xfrm>
              <a:off x="8025727" y="2857010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Qualification</a:t>
              </a:r>
              <a:endParaRPr lang="de-DE" dirty="0"/>
            </a:p>
          </p:txBody>
        </p: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35A48110-7E76-4EA6-8BB2-84459347D9FF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2897140" y="3272091"/>
              <a:ext cx="3168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FA6BDB8E-DC91-4D15-BBEF-193EE35BB1DE}"/>
                </a:ext>
              </a:extLst>
            </p:cNvPr>
            <p:cNvCxnSpPr>
              <a:cxnSpLocks/>
            </p:cNvCxnSpPr>
            <p:nvPr/>
          </p:nvCxnSpPr>
          <p:spPr>
            <a:xfrm rot="-2700000" flipV="1">
              <a:off x="5342985" y="3300870"/>
              <a:ext cx="2988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1804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79BAC0-F5B9-482C-8EB6-46505958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43" y="-220580"/>
            <a:ext cx="10515600" cy="1325563"/>
          </a:xfrm>
        </p:spPr>
        <p:txBody>
          <a:bodyPr/>
          <a:lstStyle/>
          <a:p>
            <a:r>
              <a:rPr lang="en-US" dirty="0"/>
              <a:t>Logical Architecture</a:t>
            </a:r>
          </a:p>
        </p:txBody>
      </p: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2BEDAE6C-001E-4FCA-A434-21DA400700E3}"/>
              </a:ext>
            </a:extLst>
          </p:cNvPr>
          <p:cNvGrpSpPr/>
          <p:nvPr/>
        </p:nvGrpSpPr>
        <p:grpSpPr>
          <a:xfrm>
            <a:off x="688260" y="1216359"/>
            <a:ext cx="10015283" cy="5826307"/>
            <a:chOff x="688260" y="1216359"/>
            <a:chExt cx="10015283" cy="5826307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65BB3328-939C-4676-A691-1C9D9F7C6162}"/>
                </a:ext>
              </a:extLst>
            </p:cNvPr>
            <p:cNvSpPr/>
            <p:nvPr/>
          </p:nvSpPr>
          <p:spPr>
            <a:xfrm>
              <a:off x="3075709" y="1216360"/>
              <a:ext cx="1546059" cy="94865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Encoder</a:t>
              </a:r>
            </a:p>
          </p:txBody>
        </p:sp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6548B2D3-609A-413E-90AC-B4BB91E3125B}"/>
                </a:ext>
              </a:extLst>
            </p:cNvPr>
            <p:cNvSpPr/>
            <p:nvPr/>
          </p:nvSpPr>
          <p:spPr>
            <a:xfrm>
              <a:off x="4898613" y="1221416"/>
              <a:ext cx="1546059" cy="94865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µ Controller</a:t>
              </a:r>
            </a:p>
          </p:txBody>
        </p:sp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6B245522-8BB3-4DF7-9265-DEBE17E4522E}"/>
                </a:ext>
              </a:extLst>
            </p:cNvPr>
            <p:cNvSpPr/>
            <p:nvPr/>
          </p:nvSpPr>
          <p:spPr>
            <a:xfrm>
              <a:off x="6721517" y="1216359"/>
              <a:ext cx="1546059" cy="94865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HMI</a:t>
              </a:r>
            </a:p>
          </p:txBody>
        </p:sp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9BBAAB08-6205-43FF-83B0-0FBB5F3C0EAE}"/>
                </a:ext>
              </a:extLst>
            </p:cNvPr>
            <p:cNvSpPr/>
            <p:nvPr/>
          </p:nvSpPr>
          <p:spPr>
            <a:xfrm>
              <a:off x="4898611" y="2485399"/>
              <a:ext cx="1546059" cy="94865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Motor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Controller</a:t>
              </a:r>
            </a:p>
          </p:txBody>
        </p:sp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721C574D-ADE5-4631-88AC-334D30161D87}"/>
                </a:ext>
              </a:extLst>
            </p:cNvPr>
            <p:cNvSpPr/>
            <p:nvPr/>
          </p:nvSpPr>
          <p:spPr>
            <a:xfrm>
              <a:off x="4898610" y="3749381"/>
              <a:ext cx="1546059" cy="94865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Motor</a:t>
              </a:r>
            </a:p>
          </p:txBody>
        </p:sp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9F80EA30-42FC-4636-BB7C-A51714DC32A2}"/>
                </a:ext>
              </a:extLst>
            </p:cNvPr>
            <p:cNvSpPr/>
            <p:nvPr/>
          </p:nvSpPr>
          <p:spPr>
            <a:xfrm>
              <a:off x="4898610" y="5013363"/>
              <a:ext cx="1546059" cy="94865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Gear Box</a:t>
              </a: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FF382739-BB40-498A-9B13-FE63B629B86A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 flipH="1">
              <a:off x="5671641" y="2170073"/>
              <a:ext cx="2" cy="315326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EE1A7D27-5D15-4480-B86D-33DFB8948EDF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5671640" y="3434056"/>
              <a:ext cx="1" cy="315325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3893596F-F963-408C-A0E2-B92D56DE493A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5671639" y="5962020"/>
              <a:ext cx="1" cy="666908"/>
            </a:xfrm>
            <a:prstGeom prst="straightConnector1">
              <a:avLst/>
            </a:prstGeom>
            <a:ln w="476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262E7CA0-2E26-4879-9319-AFEF235B6F48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5671640" y="4698038"/>
              <a:ext cx="0" cy="315325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295439A3-D3CC-45FD-8E5E-A8A0FFAF2F89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4621768" y="1690689"/>
              <a:ext cx="276845" cy="5056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2E79DE87-85CC-4CE5-B9BD-D61DC8A4F6DF}"/>
                </a:ext>
              </a:extLst>
            </p:cNvPr>
            <p:cNvCxnSpPr>
              <a:cxnSpLocks/>
              <a:stCxn id="6" idx="1"/>
              <a:endCxn id="5" idx="3"/>
            </p:cNvCxnSpPr>
            <p:nvPr/>
          </p:nvCxnSpPr>
          <p:spPr>
            <a:xfrm flipH="1">
              <a:off x="6444672" y="1690688"/>
              <a:ext cx="276845" cy="5057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CE5D7D1E-CB3E-4E2C-BFB3-DB4460081964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2327564" y="1690687"/>
              <a:ext cx="720000" cy="2"/>
            </a:xfrm>
            <a:prstGeom prst="straightConnector1">
              <a:avLst/>
            </a:prstGeom>
            <a:ln w="4762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388981BA-ABD3-45E1-9BFF-DCD2F338A461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 flipH="1">
              <a:off x="8267576" y="1690686"/>
              <a:ext cx="720000" cy="2"/>
            </a:xfrm>
            <a:prstGeom prst="straightConnector1">
              <a:avLst/>
            </a:prstGeom>
            <a:ln w="4762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9CB27985-F833-46D1-9B06-AF042D7EAE94}"/>
                </a:ext>
              </a:extLst>
            </p:cNvPr>
            <p:cNvSpPr txBox="1"/>
            <p:nvPr/>
          </p:nvSpPr>
          <p:spPr>
            <a:xfrm>
              <a:off x="8414327" y="1216359"/>
              <a:ext cx="2025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Mode (Inch/Metric)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0A3DC69D-B11A-41D0-9C69-5C1D205332B9}"/>
                </a:ext>
              </a:extLst>
            </p:cNvPr>
            <p:cNvSpPr txBox="1"/>
            <p:nvPr/>
          </p:nvSpPr>
          <p:spPr>
            <a:xfrm>
              <a:off x="8414327" y="1774601"/>
              <a:ext cx="2289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Translation [mm/Turn]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E92BA13C-54E2-47B7-B4D4-349FC0BE45E5}"/>
                </a:ext>
              </a:extLst>
            </p:cNvPr>
            <p:cNvSpPr txBox="1"/>
            <p:nvPr/>
          </p:nvSpPr>
          <p:spPr>
            <a:xfrm>
              <a:off x="688260" y="1506023"/>
              <a:ext cx="1682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Spindle Position</a:t>
              </a:r>
            </a:p>
          </p:txBody>
        </p:sp>
        <p:cxnSp>
          <p:nvCxnSpPr>
            <p:cNvPr id="43" name="Verbinder: gewinkelt 42">
              <a:extLst>
                <a:ext uri="{FF2B5EF4-FFF2-40B4-BE49-F238E27FC236}">
                  <a16:creationId xmlns:a16="http://schemas.microsoft.com/office/drawing/2014/main" id="{8641FC97-94FE-4C40-8F12-BEF162045495}"/>
                </a:ext>
              </a:extLst>
            </p:cNvPr>
            <p:cNvCxnSpPr>
              <a:cxnSpLocks/>
            </p:cNvCxnSpPr>
            <p:nvPr/>
          </p:nvCxnSpPr>
          <p:spPr>
            <a:xfrm>
              <a:off x="5671639" y="2252533"/>
              <a:ext cx="1822907" cy="514615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Verbinder: gewinkelt 44">
              <a:extLst>
                <a:ext uri="{FF2B5EF4-FFF2-40B4-BE49-F238E27FC236}">
                  <a16:creationId xmlns:a16="http://schemas.microsoft.com/office/drawing/2014/main" id="{1703831D-7236-4F6F-A08B-C965E5853A78}"/>
                </a:ext>
              </a:extLst>
            </p:cNvPr>
            <p:cNvCxnSpPr>
              <a:cxnSpLocks/>
            </p:cNvCxnSpPr>
            <p:nvPr/>
          </p:nvCxnSpPr>
          <p:spPr>
            <a:xfrm>
              <a:off x="5703446" y="3535794"/>
              <a:ext cx="1822907" cy="514615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Verbinder: gewinkelt 45">
              <a:extLst>
                <a:ext uri="{FF2B5EF4-FFF2-40B4-BE49-F238E27FC236}">
                  <a16:creationId xmlns:a16="http://schemas.microsoft.com/office/drawing/2014/main" id="{4DA80DB9-ABDB-406B-B72D-61E7F8C1191E}"/>
                </a:ext>
              </a:extLst>
            </p:cNvPr>
            <p:cNvCxnSpPr>
              <a:cxnSpLocks/>
            </p:cNvCxnSpPr>
            <p:nvPr/>
          </p:nvCxnSpPr>
          <p:spPr>
            <a:xfrm>
              <a:off x="5703446" y="4804834"/>
              <a:ext cx="1822907" cy="514615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0355DDAC-B144-4034-804E-3369C8635BE5}"/>
                </a:ext>
              </a:extLst>
            </p:cNvPr>
            <p:cNvSpPr txBox="1"/>
            <p:nvPr/>
          </p:nvSpPr>
          <p:spPr>
            <a:xfrm>
              <a:off x="7416123" y="2564330"/>
              <a:ext cx="1704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Desired Position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EE1297BA-0901-48EB-B3FA-58BB5F482802}"/>
                </a:ext>
              </a:extLst>
            </p:cNvPr>
            <p:cNvSpPr txBox="1"/>
            <p:nvPr/>
          </p:nvSpPr>
          <p:spPr>
            <a:xfrm>
              <a:off x="7420809" y="3865743"/>
              <a:ext cx="1536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Motor Voltage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9A5649D2-4EC6-4FA8-A2E1-0CC01AF64ADB}"/>
                </a:ext>
              </a:extLst>
            </p:cNvPr>
            <p:cNvSpPr txBox="1"/>
            <p:nvPr/>
          </p:nvSpPr>
          <p:spPr>
            <a:xfrm>
              <a:off x="7415227" y="5134783"/>
              <a:ext cx="1638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Motor Position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25AE4E0F-FCCE-4DCF-94F6-8D7DDCC4358E}"/>
                </a:ext>
              </a:extLst>
            </p:cNvPr>
            <p:cNvSpPr txBox="1"/>
            <p:nvPr/>
          </p:nvSpPr>
          <p:spPr>
            <a:xfrm>
              <a:off x="4655559" y="6673334"/>
              <a:ext cx="2032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Leadscrew Position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0251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3780CA-0B83-4266-A161-411569AB4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 Model System Design</a:t>
            </a:r>
            <a:endParaRPr lang="de-DE" dirty="0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A6C7C88E-9212-466F-90A5-B4DE443468DC}"/>
              </a:ext>
            </a:extLst>
          </p:cNvPr>
          <p:cNvGrpSpPr/>
          <p:nvPr/>
        </p:nvGrpSpPr>
        <p:grpSpPr>
          <a:xfrm>
            <a:off x="1454095" y="1690688"/>
            <a:ext cx="8841185" cy="4030042"/>
            <a:chOff x="1177802" y="1688091"/>
            <a:chExt cx="8841185" cy="4030042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EAC00E52-286E-435F-BB34-805F56714348}"/>
                </a:ext>
              </a:extLst>
            </p:cNvPr>
            <p:cNvSpPr/>
            <p:nvPr/>
          </p:nvSpPr>
          <p:spPr>
            <a:xfrm rot="2700000">
              <a:off x="2656673" y="2759633"/>
              <a:ext cx="2032253" cy="71726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Mil</a:t>
              </a:r>
              <a:endParaRPr lang="de-DE" dirty="0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F5A996D1-F113-4673-894C-451963F6E703}"/>
                </a:ext>
              </a:extLst>
            </p:cNvPr>
            <p:cNvSpPr/>
            <p:nvPr/>
          </p:nvSpPr>
          <p:spPr>
            <a:xfrm rot="2700000">
              <a:off x="4163955" y="4260585"/>
              <a:ext cx="2032253" cy="71726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Sil</a:t>
              </a:r>
              <a:endParaRPr lang="de-DE" dirty="0"/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25643424-C6E5-4E53-BF09-E6EDFC2C6720}"/>
                </a:ext>
              </a:extLst>
            </p:cNvPr>
            <p:cNvSpPr/>
            <p:nvPr/>
          </p:nvSpPr>
          <p:spPr>
            <a:xfrm rot="-2700000">
              <a:off x="5522360" y="3235452"/>
              <a:ext cx="3356375" cy="71726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HiL</a:t>
              </a:r>
              <a:endParaRPr lang="de-DE" dirty="0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06C3CB72-97F7-4AA9-B328-886DCEC5D5F3}"/>
                </a:ext>
              </a:extLst>
            </p:cNvPr>
            <p:cNvSpPr txBox="1"/>
            <p:nvPr/>
          </p:nvSpPr>
          <p:spPr>
            <a:xfrm>
              <a:off x="1177802" y="2896639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Requirements</a:t>
              </a:r>
              <a:endParaRPr lang="de-DE" dirty="0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EC282E5-34C9-4A16-A2D9-60ED20617E50}"/>
                </a:ext>
              </a:extLst>
            </p:cNvPr>
            <p:cNvSpPr txBox="1"/>
            <p:nvPr/>
          </p:nvSpPr>
          <p:spPr>
            <a:xfrm>
              <a:off x="1778044" y="3302698"/>
              <a:ext cx="1993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Logical Architecture</a:t>
              </a:r>
              <a:endParaRPr lang="de-DE" dirty="0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498B57CE-AB24-4237-A77F-8D21D5400431}"/>
                </a:ext>
              </a:extLst>
            </p:cNvPr>
            <p:cNvSpPr txBox="1"/>
            <p:nvPr/>
          </p:nvSpPr>
          <p:spPr>
            <a:xfrm>
              <a:off x="2542818" y="4272308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System Design</a:t>
              </a:r>
              <a:endParaRPr lang="de-DE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E4F75AB1-290C-4A05-A5D9-B2EDA56C1D3E}"/>
                </a:ext>
              </a:extLst>
            </p:cNvPr>
            <p:cNvSpPr txBox="1"/>
            <p:nvPr/>
          </p:nvSpPr>
          <p:spPr>
            <a:xfrm>
              <a:off x="2983558" y="4685229"/>
              <a:ext cx="1993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Component </a:t>
              </a:r>
            </a:p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Design</a:t>
              </a:r>
              <a:endParaRPr lang="de-DE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E16DAB7E-EE8E-41A8-9AA9-5212EE675BA8}"/>
                </a:ext>
              </a:extLst>
            </p:cNvPr>
            <p:cNvSpPr txBox="1"/>
            <p:nvPr/>
          </p:nvSpPr>
          <p:spPr>
            <a:xfrm>
              <a:off x="3738066" y="5348801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Implementation</a:t>
              </a:r>
              <a:endParaRPr lang="de-DE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2FE07805-26D5-4E8D-9DF7-9B5AD20B69DD}"/>
                </a:ext>
              </a:extLst>
            </p:cNvPr>
            <p:cNvSpPr txBox="1"/>
            <p:nvPr/>
          </p:nvSpPr>
          <p:spPr>
            <a:xfrm>
              <a:off x="6462765" y="4529336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Component Test</a:t>
              </a:r>
              <a:endParaRPr lang="de-DE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9FEA2E6-54C6-4823-A520-DD46DDA3BA28}"/>
                </a:ext>
              </a:extLst>
            </p:cNvPr>
            <p:cNvSpPr txBox="1"/>
            <p:nvPr/>
          </p:nvSpPr>
          <p:spPr>
            <a:xfrm>
              <a:off x="6871215" y="3972351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System Test</a:t>
              </a:r>
              <a:endParaRPr lang="de-DE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45C4ECF8-36C4-4631-9E23-7CB1CB2B3E95}"/>
                </a:ext>
              </a:extLst>
            </p:cNvPr>
            <p:cNvSpPr txBox="1"/>
            <p:nvPr/>
          </p:nvSpPr>
          <p:spPr>
            <a:xfrm>
              <a:off x="7532333" y="3415366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Integration Test</a:t>
              </a:r>
              <a:endParaRPr lang="de-DE" dirty="0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52C2A5DD-921B-468C-AD18-B3C6134DFBDC}"/>
                </a:ext>
              </a:extLst>
            </p:cNvPr>
            <p:cNvSpPr txBox="1"/>
            <p:nvPr/>
          </p:nvSpPr>
          <p:spPr>
            <a:xfrm>
              <a:off x="8025727" y="2857010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Qualification</a:t>
              </a:r>
              <a:endParaRPr lang="de-DE" dirty="0"/>
            </a:p>
          </p:txBody>
        </p: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35A48110-7E76-4EA6-8BB2-84459347D9FF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2897140" y="3272091"/>
              <a:ext cx="3168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FA6BDB8E-DC91-4D15-BBEF-193EE35BB1DE}"/>
                </a:ext>
              </a:extLst>
            </p:cNvPr>
            <p:cNvCxnSpPr>
              <a:cxnSpLocks/>
            </p:cNvCxnSpPr>
            <p:nvPr/>
          </p:nvCxnSpPr>
          <p:spPr>
            <a:xfrm rot="-2700000" flipV="1">
              <a:off x="5342985" y="3300870"/>
              <a:ext cx="2988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044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BBF80A-3BCE-4DF6-853F-610631E5D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5975" y="-455321"/>
            <a:ext cx="10515600" cy="1325563"/>
          </a:xfrm>
        </p:spPr>
        <p:txBody>
          <a:bodyPr/>
          <a:lstStyle/>
          <a:p>
            <a:r>
              <a:rPr lang="de-DE" dirty="0"/>
              <a:t>System design</a:t>
            </a:r>
          </a:p>
        </p:txBody>
      </p:sp>
      <p:grpSp>
        <p:nvGrpSpPr>
          <p:cNvPr id="111" name="Gruppieren 110">
            <a:extLst>
              <a:ext uri="{FF2B5EF4-FFF2-40B4-BE49-F238E27FC236}">
                <a16:creationId xmlns:a16="http://schemas.microsoft.com/office/drawing/2014/main" id="{6566698C-ABD2-4B61-B51C-72E0EB2B5A46}"/>
              </a:ext>
            </a:extLst>
          </p:cNvPr>
          <p:cNvGrpSpPr/>
          <p:nvPr/>
        </p:nvGrpSpPr>
        <p:grpSpPr>
          <a:xfrm>
            <a:off x="1444805" y="1095645"/>
            <a:ext cx="8994820" cy="5304260"/>
            <a:chOff x="348463" y="1108801"/>
            <a:chExt cx="8994820" cy="5304260"/>
          </a:xfrm>
        </p:grpSpPr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67839D99-C000-4013-AC5C-C0720C806AEE}"/>
                </a:ext>
              </a:extLst>
            </p:cNvPr>
            <p:cNvSpPr/>
            <p:nvPr/>
          </p:nvSpPr>
          <p:spPr>
            <a:xfrm>
              <a:off x="2737359" y="1777494"/>
              <a:ext cx="1003706" cy="53780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Encoder</a:t>
              </a:r>
            </a:p>
          </p:txBody>
        </p:sp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58AB94D3-DCC9-4A43-9760-DA2D81D9E88C}"/>
                </a:ext>
              </a:extLst>
            </p:cNvPr>
            <p:cNvSpPr/>
            <p:nvPr/>
          </p:nvSpPr>
          <p:spPr>
            <a:xfrm>
              <a:off x="4592592" y="1780360"/>
              <a:ext cx="1003706" cy="53780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chemeClr val="tx1"/>
                  </a:solidFill>
                </a:rPr>
                <a:t>µ Controller</a:t>
              </a:r>
            </a:p>
          </p:txBody>
        </p:sp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221C68B5-C3BD-4853-B2CD-7628DA20ADAC}"/>
                </a:ext>
              </a:extLst>
            </p:cNvPr>
            <p:cNvSpPr/>
            <p:nvPr/>
          </p:nvSpPr>
          <p:spPr>
            <a:xfrm>
              <a:off x="6230115" y="1777493"/>
              <a:ext cx="1003706" cy="53780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HMI</a:t>
              </a:r>
            </a:p>
          </p:txBody>
        </p:sp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52DFFF30-CE40-4734-A3A4-94D9E071CFD8}"/>
                </a:ext>
              </a:extLst>
            </p:cNvPr>
            <p:cNvSpPr/>
            <p:nvPr/>
          </p:nvSpPr>
          <p:spPr>
            <a:xfrm>
              <a:off x="2941409" y="3298574"/>
              <a:ext cx="1003706" cy="53780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Motor</a:t>
              </a:r>
              <a:br>
                <a:rPr lang="en-US" sz="1100" b="1" dirty="0">
                  <a:solidFill>
                    <a:schemeClr val="tx1"/>
                  </a:solidFill>
                </a:rPr>
              </a:br>
              <a:r>
                <a:rPr lang="en-US" sz="1100" b="1" dirty="0">
                  <a:solidFill>
                    <a:schemeClr val="tx1"/>
                  </a:solidFill>
                </a:rPr>
                <a:t>Controller</a:t>
              </a:r>
            </a:p>
          </p:txBody>
        </p:sp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E6325D0D-6CA5-424F-B050-E94C3C3FCF72}"/>
                </a:ext>
              </a:extLst>
            </p:cNvPr>
            <p:cNvSpPr/>
            <p:nvPr/>
          </p:nvSpPr>
          <p:spPr>
            <a:xfrm>
              <a:off x="2941408" y="3836381"/>
              <a:ext cx="1003706" cy="53780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Motor</a:t>
              </a:r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5ED03E5A-668B-47B5-BCE8-8E298D6CCF35}"/>
                </a:ext>
              </a:extLst>
            </p:cNvPr>
            <p:cNvSpPr/>
            <p:nvPr/>
          </p:nvSpPr>
          <p:spPr>
            <a:xfrm>
              <a:off x="2941408" y="5235565"/>
              <a:ext cx="1003706" cy="53780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Gear Box</a:t>
              </a:r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8FD0272A-FBB7-4EA2-8E3B-DE5F724D149F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3443261" y="5773372"/>
              <a:ext cx="1" cy="378079"/>
            </a:xfrm>
            <a:prstGeom prst="straightConnector1">
              <a:avLst/>
            </a:prstGeom>
            <a:ln w="476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9A8AC06C-2FAE-42F0-A9FA-BDF9A9B28096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3443261" y="4374188"/>
              <a:ext cx="0" cy="861377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6C9EB918-83E4-42DE-9013-B470995BBA45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3741065" y="2046398"/>
              <a:ext cx="851527" cy="2866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B66EBB58-7A91-4161-94C6-7A26F9CD691E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2251661" y="2046396"/>
              <a:ext cx="467426" cy="1"/>
            </a:xfrm>
            <a:prstGeom prst="straightConnector1">
              <a:avLst/>
            </a:prstGeom>
            <a:ln w="4762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76E05938-96E2-43D6-83E4-B788A275FA6E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H="1">
              <a:off x="7233821" y="2046397"/>
              <a:ext cx="485699" cy="0"/>
            </a:xfrm>
            <a:prstGeom prst="straightConnector1">
              <a:avLst/>
            </a:prstGeom>
            <a:ln w="4762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99ACB728-008C-43E2-BC47-D84A434A2FB0}"/>
                </a:ext>
              </a:extLst>
            </p:cNvPr>
            <p:cNvSpPr txBox="1"/>
            <p:nvPr/>
          </p:nvSpPr>
          <p:spPr>
            <a:xfrm>
              <a:off x="752475" y="1241981"/>
              <a:ext cx="1095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Spindle Position</a:t>
              </a:r>
            </a:p>
          </p:txBody>
        </p:sp>
        <p:cxnSp>
          <p:nvCxnSpPr>
            <p:cNvPr id="22" name="Verbinder: gewinkelt 21">
              <a:extLst>
                <a:ext uri="{FF2B5EF4-FFF2-40B4-BE49-F238E27FC236}">
                  <a16:creationId xmlns:a16="http://schemas.microsoft.com/office/drawing/2014/main" id="{4A46F693-1044-4FB5-94B3-B2B1570AA622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 rot="16200000" flipH="1">
              <a:off x="5801374" y="2257769"/>
              <a:ext cx="561244" cy="375110"/>
            </a:xfrm>
            <a:prstGeom prst="bentConnector2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5337A77F-A2A0-4133-8A2A-4AE70A4665E2}"/>
                </a:ext>
              </a:extLst>
            </p:cNvPr>
            <p:cNvSpPr txBox="1"/>
            <p:nvPr/>
          </p:nvSpPr>
          <p:spPr>
            <a:xfrm>
              <a:off x="6269551" y="2510502"/>
              <a:ext cx="115448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Spindle RPM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System Status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2F7B6556-5797-43C2-9CBE-85880FE071FF}"/>
                </a:ext>
              </a:extLst>
            </p:cNvPr>
            <p:cNvSpPr txBox="1"/>
            <p:nvPr/>
          </p:nvSpPr>
          <p:spPr>
            <a:xfrm>
              <a:off x="2802701" y="6151451"/>
              <a:ext cx="12811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Leadscrew Position</a:t>
              </a:r>
            </a:p>
          </p:txBody>
        </p:sp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FCD7950B-9F61-4892-A513-35C496F00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8463" y="1503591"/>
              <a:ext cx="1903197" cy="1071024"/>
            </a:xfrm>
            <a:prstGeom prst="rect">
              <a:avLst/>
            </a:prstGeom>
          </p:spPr>
        </p:pic>
        <p:pic>
          <p:nvPicPr>
            <p:cNvPr id="34" name="Grafik 33">
              <a:extLst>
                <a:ext uri="{FF2B5EF4-FFF2-40B4-BE49-F238E27FC236}">
                  <a16:creationId xmlns:a16="http://schemas.microsoft.com/office/drawing/2014/main" id="{48FDF59F-6BCF-408F-8064-3116A2952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49"/>
            <a:stretch/>
          </p:blipFill>
          <p:spPr>
            <a:xfrm>
              <a:off x="7719520" y="1510883"/>
              <a:ext cx="1623763" cy="1071025"/>
            </a:xfrm>
            <a:prstGeom prst="rect">
              <a:avLst/>
            </a:prstGeom>
          </p:spPr>
        </p:pic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478FCCF-AD8F-4465-A0E3-EBBDEC54E091}"/>
                </a:ext>
              </a:extLst>
            </p:cNvPr>
            <p:cNvCxnSpPr/>
            <p:nvPr/>
          </p:nvCxnSpPr>
          <p:spPr>
            <a:xfrm>
              <a:off x="5596296" y="2164702"/>
              <a:ext cx="630671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93E68E0A-F526-466F-818E-2E26C7F04C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6296" y="1901163"/>
              <a:ext cx="63067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04470EC5-56F3-4EE9-B6A3-EA3DEC94A95A}"/>
                </a:ext>
              </a:extLst>
            </p:cNvPr>
            <p:cNvSpPr txBox="1"/>
            <p:nvPr/>
          </p:nvSpPr>
          <p:spPr>
            <a:xfrm>
              <a:off x="6269551" y="1108801"/>
              <a:ext cx="15215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Transmission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Mode (Inch/Metric)</a:t>
              </a:r>
            </a:p>
          </p:txBody>
        </p:sp>
        <p:cxnSp>
          <p:nvCxnSpPr>
            <p:cNvPr id="53" name="Verbinder: gewinkelt 52">
              <a:extLst>
                <a:ext uri="{FF2B5EF4-FFF2-40B4-BE49-F238E27FC236}">
                  <a16:creationId xmlns:a16="http://schemas.microsoft.com/office/drawing/2014/main" id="{BEAFA512-49FD-460C-BB2B-D4F102278B56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 rot="5400000" flipH="1" flipV="1">
              <a:off x="5800025" y="1418481"/>
              <a:ext cx="563762" cy="375290"/>
            </a:xfrm>
            <a:prstGeom prst="bentConnector2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5A056F8C-9452-45AB-9170-85D8854E1296}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>
              <a:off x="3443261" y="4745752"/>
              <a:ext cx="119978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F2A2143C-F0B8-4794-9BD3-DB39E80E7CF5}"/>
                </a:ext>
              </a:extLst>
            </p:cNvPr>
            <p:cNvSpPr txBox="1"/>
            <p:nvPr/>
          </p:nvSpPr>
          <p:spPr>
            <a:xfrm>
              <a:off x="4643041" y="4530308"/>
              <a:ext cx="8162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Position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Torque</a:t>
              </a:r>
            </a:p>
          </p:txBody>
        </p:sp>
        <p:cxnSp>
          <p:nvCxnSpPr>
            <p:cNvPr id="65" name="Verbinder: gewinkelt 64">
              <a:extLst>
                <a:ext uri="{FF2B5EF4-FFF2-40B4-BE49-F238E27FC236}">
                  <a16:creationId xmlns:a16="http://schemas.microsoft.com/office/drawing/2014/main" id="{2F630FE6-8C2F-4775-A42F-8BE53555CE8A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 rot="5400000">
              <a:off x="3778651" y="1982779"/>
              <a:ext cx="980407" cy="1651183"/>
            </a:xfrm>
            <a:prstGeom prst="bentConnector3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Bogen 69">
              <a:extLst>
                <a:ext uri="{FF2B5EF4-FFF2-40B4-BE49-F238E27FC236}">
                  <a16:creationId xmlns:a16="http://schemas.microsoft.com/office/drawing/2014/main" id="{7C3401C4-345F-40B7-925F-135F3949B3F0}"/>
                </a:ext>
              </a:extLst>
            </p:cNvPr>
            <p:cNvSpPr/>
            <p:nvPr/>
          </p:nvSpPr>
          <p:spPr>
            <a:xfrm rot="3278511">
              <a:off x="3351404" y="3442405"/>
              <a:ext cx="828000" cy="828000"/>
            </a:xfrm>
            <a:prstGeom prst="arc">
              <a:avLst>
                <a:gd name="adj1" fmla="val 14510791"/>
                <a:gd name="adj2" fmla="val 624341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Bogen 70">
              <a:extLst>
                <a:ext uri="{FF2B5EF4-FFF2-40B4-BE49-F238E27FC236}">
                  <a16:creationId xmlns:a16="http://schemas.microsoft.com/office/drawing/2014/main" id="{76B1AB0E-0631-4A84-AD60-A0FB9870BA42}"/>
                </a:ext>
              </a:extLst>
            </p:cNvPr>
            <p:cNvSpPr/>
            <p:nvPr/>
          </p:nvSpPr>
          <p:spPr>
            <a:xfrm rot="14158898">
              <a:off x="2704667" y="3457709"/>
              <a:ext cx="828000" cy="828000"/>
            </a:xfrm>
            <a:prstGeom prst="arc">
              <a:avLst>
                <a:gd name="adj1" fmla="val 14510791"/>
                <a:gd name="adj2" fmla="val 624341"/>
              </a:avLst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5628F944-BD13-4BD3-BE6C-E9CC3B95FFBC}"/>
                </a:ext>
              </a:extLst>
            </p:cNvPr>
            <p:cNvSpPr txBox="1"/>
            <p:nvPr/>
          </p:nvSpPr>
          <p:spPr>
            <a:xfrm>
              <a:off x="4643041" y="2998113"/>
              <a:ext cx="13301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Desired Position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Direction</a:t>
              </a:r>
            </a:p>
          </p:txBody>
        </p:sp>
        <p:cxnSp>
          <p:nvCxnSpPr>
            <p:cNvPr id="75" name="Verbinder: gewinkelt 74">
              <a:extLst>
                <a:ext uri="{FF2B5EF4-FFF2-40B4-BE49-F238E27FC236}">
                  <a16:creationId xmlns:a16="http://schemas.microsoft.com/office/drawing/2014/main" id="{27766753-10C9-4A24-A4E4-DE55ECC037B6}"/>
                </a:ext>
              </a:extLst>
            </p:cNvPr>
            <p:cNvCxnSpPr>
              <a:cxnSpLocks/>
              <a:endCxn id="73" idx="1"/>
            </p:cNvCxnSpPr>
            <p:nvPr/>
          </p:nvCxnSpPr>
          <p:spPr>
            <a:xfrm rot="16200000" flipH="1">
              <a:off x="4288535" y="2859051"/>
              <a:ext cx="409204" cy="299808"/>
            </a:xfrm>
            <a:prstGeom prst="bentConnector2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uppieren 109">
              <a:extLst>
                <a:ext uri="{FF2B5EF4-FFF2-40B4-BE49-F238E27FC236}">
                  <a16:creationId xmlns:a16="http://schemas.microsoft.com/office/drawing/2014/main" id="{EBB0B0FE-1FDD-43BB-BE81-90EBA1020D91}"/>
                </a:ext>
              </a:extLst>
            </p:cNvPr>
            <p:cNvGrpSpPr/>
            <p:nvPr/>
          </p:nvGrpSpPr>
          <p:grpSpPr>
            <a:xfrm>
              <a:off x="3837959" y="1549877"/>
              <a:ext cx="657739" cy="430887"/>
              <a:chOff x="6302208" y="4961194"/>
              <a:chExt cx="2554621" cy="1532179"/>
            </a:xfrm>
          </p:grpSpPr>
          <p:cxnSp>
            <p:nvCxnSpPr>
              <p:cNvPr id="81" name="Gerader Verbinder 80">
                <a:extLst>
                  <a:ext uri="{FF2B5EF4-FFF2-40B4-BE49-F238E27FC236}">
                    <a16:creationId xmlns:a16="http://schemas.microsoft.com/office/drawing/2014/main" id="{AA349965-E6C6-4FE6-BC04-CE1FCF20DB7C}"/>
                  </a:ext>
                </a:extLst>
              </p:cNvPr>
              <p:cNvCxnSpPr/>
              <p:nvPr/>
            </p:nvCxnSpPr>
            <p:spPr>
              <a:xfrm flipV="1">
                <a:off x="6696829" y="4961195"/>
                <a:ext cx="0" cy="72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Gerader Verbinder 81">
                <a:extLst>
                  <a:ext uri="{FF2B5EF4-FFF2-40B4-BE49-F238E27FC236}">
                    <a16:creationId xmlns:a16="http://schemas.microsoft.com/office/drawing/2014/main" id="{64836326-110F-498F-AA43-9CD29D19B8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6829" y="4961195"/>
                <a:ext cx="720000" cy="0"/>
              </a:xfrm>
              <a:prstGeom prst="line">
                <a:avLst/>
              </a:prstGeom>
              <a:ln w="3492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Gerader Verbinder 85">
                <a:extLst>
                  <a:ext uri="{FF2B5EF4-FFF2-40B4-BE49-F238E27FC236}">
                    <a16:creationId xmlns:a16="http://schemas.microsoft.com/office/drawing/2014/main" id="{1FF4D5D3-5425-45A1-95BF-A9A65AA510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16829" y="4961195"/>
                <a:ext cx="0" cy="719999"/>
              </a:xfrm>
              <a:prstGeom prst="line">
                <a:avLst/>
              </a:prstGeom>
              <a:ln w="3492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r Verbinder 89">
                <a:extLst>
                  <a:ext uri="{FF2B5EF4-FFF2-40B4-BE49-F238E27FC236}">
                    <a16:creationId xmlns:a16="http://schemas.microsoft.com/office/drawing/2014/main" id="{F1E22829-8098-46E2-B3BF-C3A61A0BBBF5}"/>
                  </a:ext>
                </a:extLst>
              </p:cNvPr>
              <p:cNvCxnSpPr/>
              <p:nvPr/>
            </p:nvCxnSpPr>
            <p:spPr>
              <a:xfrm flipV="1">
                <a:off x="6696829" y="4961195"/>
                <a:ext cx="0" cy="720000"/>
              </a:xfrm>
              <a:prstGeom prst="line">
                <a:avLst/>
              </a:prstGeom>
              <a:ln w="3492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DE501B4C-001D-4D74-8196-F6B1260FB7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6829" y="5681194"/>
                <a:ext cx="720000" cy="0"/>
              </a:xfrm>
              <a:prstGeom prst="line">
                <a:avLst/>
              </a:prstGeom>
              <a:ln w="3492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Gerader Verbinder 92">
                <a:extLst>
                  <a:ext uri="{FF2B5EF4-FFF2-40B4-BE49-F238E27FC236}">
                    <a16:creationId xmlns:a16="http://schemas.microsoft.com/office/drawing/2014/main" id="{7F7C4EE5-3A88-4F5B-AD24-4146ECB76E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36829" y="4961194"/>
                <a:ext cx="0" cy="720000"/>
              </a:xfrm>
              <a:prstGeom prst="line">
                <a:avLst/>
              </a:prstGeom>
              <a:ln w="3492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Gerader Verbinder 95">
                <a:extLst>
                  <a:ext uri="{FF2B5EF4-FFF2-40B4-BE49-F238E27FC236}">
                    <a16:creationId xmlns:a16="http://schemas.microsoft.com/office/drawing/2014/main" id="{CF2F164D-7FA9-4487-BACF-E59318D018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36829" y="4961194"/>
                <a:ext cx="720000" cy="0"/>
              </a:xfrm>
              <a:prstGeom prst="line">
                <a:avLst/>
              </a:prstGeom>
              <a:ln w="3492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Gerader Verbinder 101">
                <a:extLst>
                  <a:ext uri="{FF2B5EF4-FFF2-40B4-BE49-F238E27FC236}">
                    <a16:creationId xmlns:a16="http://schemas.microsoft.com/office/drawing/2014/main" id="{3BD492A4-3DC1-4956-B1A4-D43D8D5CE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2208" y="5773373"/>
                <a:ext cx="720000" cy="0"/>
              </a:xfrm>
              <a:prstGeom prst="line">
                <a:avLst/>
              </a:prstGeom>
              <a:ln w="349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r Verbinder 102">
                <a:extLst>
                  <a:ext uri="{FF2B5EF4-FFF2-40B4-BE49-F238E27FC236}">
                    <a16:creationId xmlns:a16="http://schemas.microsoft.com/office/drawing/2014/main" id="{18D539C3-D29C-4791-A115-CE4D9379D0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22208" y="5773373"/>
                <a:ext cx="0" cy="719999"/>
              </a:xfrm>
              <a:prstGeom prst="line">
                <a:avLst/>
              </a:prstGeom>
              <a:ln w="349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Gerader Verbinder 103">
                <a:extLst>
                  <a:ext uri="{FF2B5EF4-FFF2-40B4-BE49-F238E27FC236}">
                    <a16:creationId xmlns:a16="http://schemas.microsoft.com/office/drawing/2014/main" id="{D9CD3D60-110D-4F76-A96E-1CA861B2FE2E}"/>
                  </a:ext>
                </a:extLst>
              </p:cNvPr>
              <p:cNvCxnSpPr/>
              <p:nvPr/>
            </p:nvCxnSpPr>
            <p:spPr>
              <a:xfrm flipV="1">
                <a:off x="6302208" y="5773373"/>
                <a:ext cx="0" cy="720000"/>
              </a:xfrm>
              <a:prstGeom prst="line">
                <a:avLst/>
              </a:prstGeom>
              <a:ln w="349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Gerader Verbinder 104">
                <a:extLst>
                  <a:ext uri="{FF2B5EF4-FFF2-40B4-BE49-F238E27FC236}">
                    <a16:creationId xmlns:a16="http://schemas.microsoft.com/office/drawing/2014/main" id="{C771569F-4888-4A42-9061-25E4B08F81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2208" y="6493372"/>
                <a:ext cx="720000" cy="0"/>
              </a:xfrm>
              <a:prstGeom prst="line">
                <a:avLst/>
              </a:prstGeom>
              <a:ln w="349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r Verbinder 105">
                <a:extLst>
                  <a:ext uri="{FF2B5EF4-FFF2-40B4-BE49-F238E27FC236}">
                    <a16:creationId xmlns:a16="http://schemas.microsoft.com/office/drawing/2014/main" id="{6B514F4E-6637-41D7-A8C9-D751D50248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2208" y="5773372"/>
                <a:ext cx="0" cy="720000"/>
              </a:xfrm>
              <a:prstGeom prst="line">
                <a:avLst/>
              </a:prstGeom>
              <a:ln w="349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Gerader Verbinder 106">
                <a:extLst>
                  <a:ext uri="{FF2B5EF4-FFF2-40B4-BE49-F238E27FC236}">
                    <a16:creationId xmlns:a16="http://schemas.microsoft.com/office/drawing/2014/main" id="{FACEEDC5-30F3-483B-ACFF-BC1B7D9B17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42208" y="5773372"/>
                <a:ext cx="720000" cy="0"/>
              </a:xfrm>
              <a:prstGeom prst="line">
                <a:avLst/>
              </a:prstGeom>
              <a:ln w="349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Gerader Verbinder 107">
                <a:extLst>
                  <a:ext uri="{FF2B5EF4-FFF2-40B4-BE49-F238E27FC236}">
                    <a16:creationId xmlns:a16="http://schemas.microsoft.com/office/drawing/2014/main" id="{5F6E254E-3AEF-4E9C-A948-CFB266EAC14A}"/>
                  </a:ext>
                </a:extLst>
              </p:cNvPr>
              <p:cNvCxnSpPr/>
              <p:nvPr/>
            </p:nvCxnSpPr>
            <p:spPr>
              <a:xfrm flipV="1">
                <a:off x="8856829" y="4961194"/>
                <a:ext cx="0" cy="720000"/>
              </a:xfrm>
              <a:prstGeom prst="line">
                <a:avLst/>
              </a:prstGeom>
              <a:ln w="3492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Gerader Verbinder 108">
                <a:extLst>
                  <a:ext uri="{FF2B5EF4-FFF2-40B4-BE49-F238E27FC236}">
                    <a16:creationId xmlns:a16="http://schemas.microsoft.com/office/drawing/2014/main" id="{9C5C6B77-40BE-484A-B262-189D1A04BDF1}"/>
                  </a:ext>
                </a:extLst>
              </p:cNvPr>
              <p:cNvCxnSpPr/>
              <p:nvPr/>
            </p:nvCxnSpPr>
            <p:spPr>
              <a:xfrm flipV="1">
                <a:off x="8462208" y="5773372"/>
                <a:ext cx="0" cy="720000"/>
              </a:xfrm>
              <a:prstGeom prst="line">
                <a:avLst/>
              </a:prstGeom>
              <a:ln w="349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0988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125A6-1FA7-4056-BDB6-5FD06EF8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Integrated </a:t>
            </a:r>
            <a:r>
              <a:rPr lang="de-DE" dirty="0" err="1"/>
              <a:t>Servo</a:t>
            </a:r>
            <a:r>
              <a:rPr lang="de-DE" dirty="0"/>
              <a:t> </a:t>
            </a:r>
            <a:r>
              <a:rPr lang="de-DE" dirty="0" err="1"/>
              <a:t>motor</a:t>
            </a:r>
            <a:endParaRPr lang="de-DE" dirty="0"/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5145FACC-2161-4B01-A2A2-162C3CE6F0B5}"/>
              </a:ext>
            </a:extLst>
          </p:cNvPr>
          <p:cNvGrpSpPr/>
          <p:nvPr/>
        </p:nvGrpSpPr>
        <p:grpSpPr>
          <a:xfrm>
            <a:off x="3620278" y="2826393"/>
            <a:ext cx="4172049" cy="2961002"/>
            <a:chOff x="3620278" y="2826393"/>
            <a:chExt cx="4172049" cy="2961002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F0C4B6C8-5FE0-4668-9EF9-5F591FEF1B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36" t="21206" r="4000" b="20698"/>
            <a:stretch/>
          </p:blipFill>
          <p:spPr>
            <a:xfrm>
              <a:off x="3620278" y="2826393"/>
              <a:ext cx="3676262" cy="2332487"/>
            </a:xfrm>
            <a:prstGeom prst="rect">
              <a:avLst/>
            </a:prstGeom>
          </p:spPr>
        </p:pic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1164E2F-E752-4992-BBA7-03D5DD9055F9}"/>
                </a:ext>
              </a:extLst>
            </p:cNvPr>
            <p:cNvSpPr/>
            <p:nvPr/>
          </p:nvSpPr>
          <p:spPr>
            <a:xfrm>
              <a:off x="7321273" y="5468249"/>
              <a:ext cx="314036" cy="319146"/>
            </a:xfrm>
            <a:prstGeom prst="ellipse">
              <a:avLst/>
            </a:prstGeom>
            <a:solidFill>
              <a:schemeClr val="bg1"/>
            </a:solidFill>
            <a:ln w="412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21DC99D3-468F-45F9-BAD3-434F2E1B0C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06827" y="4944862"/>
              <a:ext cx="479394" cy="594804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2759DBD-9B93-4667-B046-2FFF79945AC1}"/>
                </a:ext>
              </a:extLst>
            </p:cNvPr>
            <p:cNvSpPr/>
            <p:nvPr/>
          </p:nvSpPr>
          <p:spPr>
            <a:xfrm>
              <a:off x="4585276" y="5468249"/>
              <a:ext cx="314036" cy="319146"/>
            </a:xfrm>
            <a:prstGeom prst="ellipse">
              <a:avLst/>
            </a:prstGeom>
            <a:solidFill>
              <a:schemeClr val="bg1"/>
            </a:solidFill>
            <a:ln w="412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72BDF843-590B-4B3B-9430-6DE40CB65CA7}"/>
                </a:ext>
              </a:extLst>
            </p:cNvPr>
            <p:cNvCxnSpPr>
              <a:cxnSpLocks/>
              <a:stCxn id="15" idx="7"/>
            </p:cNvCxnSpPr>
            <p:nvPr/>
          </p:nvCxnSpPr>
          <p:spPr>
            <a:xfrm flipV="1">
              <a:off x="4853322" y="4993104"/>
              <a:ext cx="431852" cy="521883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6AA1975F-DC1A-4BBB-8B8A-085BF12A76A3}"/>
                </a:ext>
              </a:extLst>
            </p:cNvPr>
            <p:cNvSpPr/>
            <p:nvPr/>
          </p:nvSpPr>
          <p:spPr>
            <a:xfrm>
              <a:off x="7478291" y="3955743"/>
              <a:ext cx="314036" cy="319146"/>
            </a:xfrm>
            <a:prstGeom prst="ellipse">
              <a:avLst/>
            </a:prstGeom>
            <a:solidFill>
              <a:schemeClr val="bg1"/>
            </a:solidFill>
            <a:ln w="412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27780DA3-CD15-4FC2-AE6F-CEAACAC256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63845" y="3432356"/>
              <a:ext cx="479394" cy="594804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8962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D8B880-E3DD-4AD4-82B4-3CF71541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Gearbox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9349727-6190-4C25-A04C-F3715BADE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0" t="816" r="1645" b="1944"/>
          <a:stretch/>
        </p:blipFill>
        <p:spPr>
          <a:xfrm>
            <a:off x="2591897" y="1644606"/>
            <a:ext cx="6170556" cy="453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0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3780CA-0B83-4266-A161-411569AB4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 Model Component Test</a:t>
            </a:r>
            <a:endParaRPr lang="de-DE" dirty="0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A6C7C88E-9212-466F-90A5-B4DE443468DC}"/>
              </a:ext>
            </a:extLst>
          </p:cNvPr>
          <p:cNvGrpSpPr/>
          <p:nvPr/>
        </p:nvGrpSpPr>
        <p:grpSpPr>
          <a:xfrm>
            <a:off x="1454095" y="1690688"/>
            <a:ext cx="8841185" cy="4030042"/>
            <a:chOff x="1177802" y="1688091"/>
            <a:chExt cx="8841185" cy="4030042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EAC00E52-286E-435F-BB34-805F56714348}"/>
                </a:ext>
              </a:extLst>
            </p:cNvPr>
            <p:cNvSpPr/>
            <p:nvPr/>
          </p:nvSpPr>
          <p:spPr>
            <a:xfrm rot="2700000">
              <a:off x="2656673" y="2759633"/>
              <a:ext cx="2032253" cy="71726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Mil</a:t>
              </a:r>
              <a:endParaRPr lang="de-DE" dirty="0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F5A996D1-F113-4673-894C-451963F6E703}"/>
                </a:ext>
              </a:extLst>
            </p:cNvPr>
            <p:cNvSpPr/>
            <p:nvPr/>
          </p:nvSpPr>
          <p:spPr>
            <a:xfrm rot="2700000">
              <a:off x="4163955" y="4260585"/>
              <a:ext cx="2032253" cy="71726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Sil</a:t>
              </a:r>
              <a:endParaRPr lang="de-DE" dirty="0"/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25643424-C6E5-4E53-BF09-E6EDFC2C6720}"/>
                </a:ext>
              </a:extLst>
            </p:cNvPr>
            <p:cNvSpPr/>
            <p:nvPr/>
          </p:nvSpPr>
          <p:spPr>
            <a:xfrm rot="-2700000">
              <a:off x="5522360" y="3235452"/>
              <a:ext cx="3356375" cy="71726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HiL</a:t>
              </a:r>
              <a:endParaRPr lang="de-DE" dirty="0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06C3CB72-97F7-4AA9-B328-886DCEC5D5F3}"/>
                </a:ext>
              </a:extLst>
            </p:cNvPr>
            <p:cNvSpPr txBox="1"/>
            <p:nvPr/>
          </p:nvSpPr>
          <p:spPr>
            <a:xfrm>
              <a:off x="1177802" y="2896639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Requirements</a:t>
              </a:r>
              <a:endParaRPr lang="de-DE" dirty="0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EC282E5-34C9-4A16-A2D9-60ED20617E50}"/>
                </a:ext>
              </a:extLst>
            </p:cNvPr>
            <p:cNvSpPr txBox="1"/>
            <p:nvPr/>
          </p:nvSpPr>
          <p:spPr>
            <a:xfrm>
              <a:off x="1778044" y="3302698"/>
              <a:ext cx="1993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Logical Architecture</a:t>
              </a:r>
              <a:endParaRPr lang="de-DE" dirty="0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498B57CE-AB24-4237-A77F-8D21D5400431}"/>
                </a:ext>
              </a:extLst>
            </p:cNvPr>
            <p:cNvSpPr txBox="1"/>
            <p:nvPr/>
          </p:nvSpPr>
          <p:spPr>
            <a:xfrm>
              <a:off x="2542818" y="4272308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System Design</a:t>
              </a:r>
              <a:endParaRPr lang="de-DE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E4F75AB1-290C-4A05-A5D9-B2EDA56C1D3E}"/>
                </a:ext>
              </a:extLst>
            </p:cNvPr>
            <p:cNvSpPr txBox="1"/>
            <p:nvPr/>
          </p:nvSpPr>
          <p:spPr>
            <a:xfrm>
              <a:off x="2983558" y="4685229"/>
              <a:ext cx="1993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Component </a:t>
              </a:r>
            </a:p>
            <a:p>
              <a:pPr algn="ctr"/>
              <a:r>
                <a:rPr lang="en-US" dirty="0"/>
                <a:t>Design</a:t>
              </a:r>
              <a:endParaRPr lang="de-DE" dirty="0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E16DAB7E-EE8E-41A8-9AA9-5212EE675BA8}"/>
                </a:ext>
              </a:extLst>
            </p:cNvPr>
            <p:cNvSpPr txBox="1"/>
            <p:nvPr/>
          </p:nvSpPr>
          <p:spPr>
            <a:xfrm>
              <a:off x="3738066" y="5348801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Implementation</a:t>
              </a:r>
              <a:endParaRPr lang="de-DE" dirty="0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2FE07805-26D5-4E8D-9DF7-9B5AD20B69DD}"/>
                </a:ext>
              </a:extLst>
            </p:cNvPr>
            <p:cNvSpPr txBox="1"/>
            <p:nvPr/>
          </p:nvSpPr>
          <p:spPr>
            <a:xfrm>
              <a:off x="6462765" y="4529336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Component Test</a:t>
              </a:r>
              <a:endParaRPr lang="de-DE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9FEA2E6-54C6-4823-A520-DD46DDA3BA28}"/>
                </a:ext>
              </a:extLst>
            </p:cNvPr>
            <p:cNvSpPr txBox="1"/>
            <p:nvPr/>
          </p:nvSpPr>
          <p:spPr>
            <a:xfrm>
              <a:off x="6871215" y="3972351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System Test</a:t>
              </a:r>
              <a:endParaRPr lang="de-DE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45C4ECF8-36C4-4631-9E23-7CB1CB2B3E95}"/>
                </a:ext>
              </a:extLst>
            </p:cNvPr>
            <p:cNvSpPr txBox="1"/>
            <p:nvPr/>
          </p:nvSpPr>
          <p:spPr>
            <a:xfrm>
              <a:off x="7532333" y="3415366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Integration Test</a:t>
              </a:r>
              <a:endParaRPr lang="de-DE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52C2A5DD-921B-468C-AD18-B3C6134DFBDC}"/>
                </a:ext>
              </a:extLst>
            </p:cNvPr>
            <p:cNvSpPr txBox="1"/>
            <p:nvPr/>
          </p:nvSpPr>
          <p:spPr>
            <a:xfrm>
              <a:off x="8025727" y="2857010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Qualification</a:t>
              </a:r>
              <a:endParaRPr lang="de-DE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35A48110-7E76-4EA6-8BB2-84459347D9FF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2897140" y="3272091"/>
              <a:ext cx="3168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FA6BDB8E-DC91-4D15-BBEF-193EE35BB1DE}"/>
                </a:ext>
              </a:extLst>
            </p:cNvPr>
            <p:cNvCxnSpPr>
              <a:cxnSpLocks/>
            </p:cNvCxnSpPr>
            <p:nvPr/>
          </p:nvCxnSpPr>
          <p:spPr>
            <a:xfrm rot="-2700000" flipV="1">
              <a:off x="5342985" y="3300870"/>
              <a:ext cx="2988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8199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Breitbild</PresentationFormat>
  <Paragraphs>93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Edited Pictures</vt:lpstr>
      <vt:lpstr>V Model complete</vt:lpstr>
      <vt:lpstr>V Model Requirements</vt:lpstr>
      <vt:lpstr>Logical Architecture</vt:lpstr>
      <vt:lpstr>V Model System Design</vt:lpstr>
      <vt:lpstr>System design</vt:lpstr>
      <vt:lpstr>Integrated Servo motor</vt:lpstr>
      <vt:lpstr>Gearbox</vt:lpstr>
      <vt:lpstr>V Model Component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Edited Pictures</dc:title>
  <dc:creator>Lukas Schwoerer</dc:creator>
  <cp:lastModifiedBy>Lukas Schwoerer</cp:lastModifiedBy>
  <cp:revision>6</cp:revision>
  <dcterms:created xsi:type="dcterms:W3CDTF">2021-12-22T11:37:02Z</dcterms:created>
  <dcterms:modified xsi:type="dcterms:W3CDTF">2022-02-14T15:32:00Z</dcterms:modified>
</cp:coreProperties>
</file>