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8" r:id="rId3"/>
    <p:sldId id="257" r:id="rId4"/>
    <p:sldId id="259" r:id="rId5"/>
    <p:sldId id="260" r:id="rId6"/>
    <p:sldId id="261" r:id="rId7"/>
    <p:sldId id="265" r:id="rId8"/>
    <p:sldId id="262" r:id="rId9"/>
    <p:sldId id="263" r:id="rId10"/>
    <p:sldId id="264"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76" autoAdjust="0"/>
  </p:normalViewPr>
  <p:slideViewPr>
    <p:cSldViewPr>
      <p:cViewPr>
        <p:scale>
          <a:sx n="75" d="100"/>
          <a:sy n="75" d="100"/>
        </p:scale>
        <p:origin x="-462"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A3EAA6-3823-44A8-B531-A5542B338A68}" type="datetimeFigureOut">
              <a:rPr lang="en-US" smtClean="0"/>
              <a:t>4/2/2012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91225F-1D2D-411E-A7BA-1448A4ECD246}" type="slidenum">
              <a:rPr lang="en-US" smtClean="0"/>
              <a:t>‹#›</a:t>
            </a:fld>
            <a:endParaRPr lang="en-US"/>
          </a:p>
        </p:txBody>
      </p:sp>
    </p:spTree>
    <p:extLst>
      <p:ext uri="{BB962C8B-B14F-4D97-AF65-F5344CB8AC3E}">
        <p14:creationId xmlns:p14="http://schemas.microsoft.com/office/powerpoint/2010/main" val="4248545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Huvudpunkter</a:t>
            </a:r>
          </a:p>
        </p:txBody>
      </p:sp>
      <p:sp>
        <p:nvSpPr>
          <p:cNvPr id="4" name="Slide Number Placeholder 3"/>
          <p:cNvSpPr>
            <a:spLocks noGrp="1"/>
          </p:cNvSpPr>
          <p:nvPr>
            <p:ph type="sldNum" sz="quarter" idx="10"/>
          </p:nvPr>
        </p:nvSpPr>
        <p:spPr/>
        <p:txBody>
          <a:bodyPr/>
          <a:lstStyle/>
          <a:p>
            <a:fld id="{2C91225F-1D2D-411E-A7BA-1448A4ECD246}" type="slidenum">
              <a:rPr lang="en-US" smtClean="0"/>
              <a:t>1</a:t>
            </a:fld>
            <a:endParaRPr lang="en-US"/>
          </a:p>
        </p:txBody>
      </p:sp>
    </p:spTree>
    <p:extLst>
      <p:ext uri="{BB962C8B-B14F-4D97-AF65-F5344CB8AC3E}">
        <p14:creationId xmlns:p14="http://schemas.microsoft.com/office/powerpoint/2010/main" val="507468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2C91225F-1D2D-411E-A7BA-1448A4ECD246}" type="slidenum">
              <a:rPr lang="en-US" smtClean="0"/>
              <a:t>11</a:t>
            </a:fld>
            <a:endParaRPr lang="en-US"/>
          </a:p>
        </p:txBody>
      </p:sp>
    </p:spTree>
    <p:extLst>
      <p:ext uri="{BB962C8B-B14F-4D97-AF65-F5344CB8AC3E}">
        <p14:creationId xmlns:p14="http://schemas.microsoft.com/office/powerpoint/2010/main" val="3772387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91225F-1D2D-411E-A7BA-1448A4ECD246}" type="slidenum">
              <a:rPr lang="en-US" smtClean="0"/>
              <a:t>13</a:t>
            </a:fld>
            <a:endParaRPr lang="en-US"/>
          </a:p>
        </p:txBody>
      </p:sp>
    </p:spTree>
    <p:extLst>
      <p:ext uri="{BB962C8B-B14F-4D97-AF65-F5344CB8AC3E}">
        <p14:creationId xmlns:p14="http://schemas.microsoft.com/office/powerpoint/2010/main" val="213591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sv-SE" dirty="0" smtClean="0"/>
              <a:t>Bakgrund</a:t>
            </a:r>
          </a:p>
          <a:p>
            <a:pPr marL="0" indent="0">
              <a:buFontTx/>
              <a:buNone/>
            </a:pPr>
            <a:r>
              <a:rPr lang="sv-SE" dirty="0" smtClean="0"/>
              <a:t>Innan jag kan gå vidare</a:t>
            </a:r>
            <a:r>
              <a:rPr lang="sv-SE" baseline="0" dirty="0" smtClean="0"/>
              <a:t> till huvudpunkterna så måste jag gå igenom lite bakgrund om hur programmet fungerar, när jag har pratat om programmet med andra tidigare och har försökt förklara den så får jag nästan alltid samma frågor så för att besvara dem innan de har blivit ställda så tänker jag gå igenom programmets funktion redan från början.</a:t>
            </a:r>
            <a:endParaRPr lang="sv-SE" dirty="0" smtClean="0"/>
          </a:p>
        </p:txBody>
      </p:sp>
      <p:sp>
        <p:nvSpPr>
          <p:cNvPr id="4" name="Slide Number Placeholder 3"/>
          <p:cNvSpPr>
            <a:spLocks noGrp="1"/>
          </p:cNvSpPr>
          <p:nvPr>
            <p:ph type="sldNum" sz="quarter" idx="10"/>
          </p:nvPr>
        </p:nvSpPr>
        <p:spPr/>
        <p:txBody>
          <a:bodyPr/>
          <a:lstStyle/>
          <a:p>
            <a:fld id="{2C91225F-1D2D-411E-A7BA-1448A4ECD246}" type="slidenum">
              <a:rPr lang="en-US" smtClean="0"/>
              <a:t>2</a:t>
            </a:fld>
            <a:endParaRPr lang="en-US"/>
          </a:p>
        </p:txBody>
      </p:sp>
    </p:spTree>
    <p:extLst>
      <p:ext uri="{BB962C8B-B14F-4D97-AF65-F5344CB8AC3E}">
        <p14:creationId xmlns:p14="http://schemas.microsoft.com/office/powerpoint/2010/main" val="3083384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-Vad</a:t>
            </a:r>
            <a:r>
              <a:rPr lang="sv-SE" baseline="0" dirty="0" smtClean="0"/>
              <a:t> är EvoSim?</a:t>
            </a:r>
          </a:p>
          <a:p>
            <a:r>
              <a:rPr lang="sv-SE" dirty="0" smtClean="0"/>
              <a:t>-En Simulation över...</a:t>
            </a:r>
          </a:p>
          <a:p>
            <a:pPr marL="457200" marR="0" lvl="1" indent="0" algn="l" defTabSz="914400" rtl="0" eaLnBrk="1" fontAlgn="auto" latinLnBrk="0" hangingPunct="1">
              <a:lnSpc>
                <a:spcPct val="100000"/>
              </a:lnSpc>
              <a:spcBef>
                <a:spcPts val="0"/>
              </a:spcBef>
              <a:spcAft>
                <a:spcPts val="0"/>
              </a:spcAft>
              <a:buClrTx/>
              <a:buSzTx/>
              <a:buFontTx/>
              <a:buNone/>
              <a:tabLst/>
              <a:defRPr/>
            </a:pPr>
            <a:r>
              <a:rPr lang="sv-SE" dirty="0" smtClean="0"/>
              <a:t>- En artificiell ”Datavärld” som är populerade av...</a:t>
            </a:r>
          </a:p>
          <a:p>
            <a:pPr lvl="1"/>
            <a:r>
              <a:rPr lang="sv-SE" dirty="0" smtClean="0"/>
              <a:t>-”Datavarelser” som är styrda av...</a:t>
            </a:r>
          </a:p>
          <a:p>
            <a:pPr lvl="1"/>
            <a:r>
              <a:rPr lang="sv-SE" dirty="0" smtClean="0"/>
              <a:t>-”Datahjärnor” som  programmeras utav...</a:t>
            </a:r>
          </a:p>
          <a:p>
            <a:pPr lvl="1"/>
            <a:r>
              <a:rPr lang="sv-SE" dirty="0" smtClean="0"/>
              <a:t>-”Data-DNA”</a:t>
            </a:r>
            <a:endParaRPr lang="en-US" dirty="0" smtClean="0"/>
          </a:p>
          <a:p>
            <a:pPr lvl="1"/>
            <a:endParaRPr lang="sv-SE" dirty="0" smtClean="0"/>
          </a:p>
        </p:txBody>
      </p:sp>
      <p:sp>
        <p:nvSpPr>
          <p:cNvPr id="4" name="Slide Number Placeholder 3"/>
          <p:cNvSpPr>
            <a:spLocks noGrp="1"/>
          </p:cNvSpPr>
          <p:nvPr>
            <p:ph type="sldNum" sz="quarter" idx="10"/>
          </p:nvPr>
        </p:nvSpPr>
        <p:spPr/>
        <p:txBody>
          <a:bodyPr/>
          <a:lstStyle/>
          <a:p>
            <a:fld id="{2C91225F-1D2D-411E-A7BA-1448A4ECD246}" type="slidenum">
              <a:rPr lang="en-US" smtClean="0"/>
              <a:t>3</a:t>
            </a:fld>
            <a:endParaRPr lang="en-US"/>
          </a:p>
        </p:txBody>
      </p:sp>
    </p:spTree>
    <p:extLst>
      <p:ext uri="{BB962C8B-B14F-4D97-AF65-F5344CB8AC3E}">
        <p14:creationId xmlns:p14="http://schemas.microsoft.com/office/powerpoint/2010/main" val="639475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Kartan de lever</a:t>
            </a:r>
            <a:r>
              <a:rPr lang="sv-SE" baseline="0" dirty="0" smtClean="0"/>
              <a:t> i</a:t>
            </a:r>
          </a:p>
          <a:p>
            <a:r>
              <a:rPr lang="sv-SE" baseline="0" dirty="0" smtClean="0"/>
              <a:t>Närmare bild</a:t>
            </a:r>
          </a:p>
          <a:p>
            <a:endParaRPr lang="sv-SE" baseline="0" dirty="0" smtClean="0"/>
          </a:p>
          <a:p>
            <a:r>
              <a:rPr lang="sv-SE" baseline="0" dirty="0" smtClean="0"/>
              <a:t>Drygt 100 varelser</a:t>
            </a:r>
          </a:p>
          <a:p>
            <a:r>
              <a:rPr lang="sv-SE" baseline="0" dirty="0" smtClean="0"/>
              <a:t>De lever på energi</a:t>
            </a:r>
          </a:p>
          <a:p>
            <a:r>
              <a:rPr lang="sv-SE" baseline="0" dirty="0" smtClean="0"/>
              <a:t>Allting kostar energi</a:t>
            </a:r>
          </a:p>
          <a:p>
            <a:r>
              <a:rPr lang="sv-SE" baseline="0" dirty="0" smtClean="0"/>
              <a:t>De får energi genom mat</a:t>
            </a:r>
          </a:p>
          <a:p>
            <a:endParaRPr lang="sv-SE" baseline="0" dirty="0" smtClean="0"/>
          </a:p>
          <a:p>
            <a:r>
              <a:rPr lang="sv-SE" baseline="0" dirty="0" smtClean="0"/>
              <a:t>Liksom riktiga djur har de DNA</a:t>
            </a:r>
          </a:p>
          <a:p>
            <a:r>
              <a:rPr lang="sv-SE" baseline="0" dirty="0" smtClean="0"/>
              <a:t>De sprider sitt DNA genom att para sig</a:t>
            </a:r>
          </a:p>
          <a:p>
            <a:endParaRPr lang="sv-SE" baseline="0" dirty="0" smtClean="0"/>
          </a:p>
          <a:p>
            <a:r>
              <a:rPr lang="sv-SE" baseline="0" dirty="0" smtClean="0"/>
              <a:t>En varelse som är bra på att hitta mat kan para sig mer</a:t>
            </a:r>
          </a:p>
          <a:p>
            <a:r>
              <a:rPr lang="sv-SE" baseline="0" dirty="0" smtClean="0"/>
              <a:t>Evolution sker</a:t>
            </a:r>
          </a:p>
          <a:p>
            <a:r>
              <a:rPr lang="sv-SE" baseline="0" dirty="0" smtClean="0"/>
              <a:t>Miljön selekterar alltså vissa varelser</a:t>
            </a:r>
          </a:p>
          <a:p>
            <a:endParaRPr lang="sv-SE" baseline="0" dirty="0" smtClean="0"/>
          </a:p>
          <a:p>
            <a:endParaRPr lang="sv-SE" baseline="0" dirty="0" smtClean="0"/>
          </a:p>
          <a:p>
            <a:endParaRPr lang="sv-SE" baseline="0" dirty="0" smtClean="0"/>
          </a:p>
          <a:p>
            <a:endParaRPr lang="sv-SE" baseline="0" dirty="0" smtClean="0"/>
          </a:p>
        </p:txBody>
      </p:sp>
      <p:sp>
        <p:nvSpPr>
          <p:cNvPr id="4" name="Slide Number Placeholder 3"/>
          <p:cNvSpPr>
            <a:spLocks noGrp="1"/>
          </p:cNvSpPr>
          <p:nvPr>
            <p:ph type="sldNum" sz="quarter" idx="10"/>
          </p:nvPr>
        </p:nvSpPr>
        <p:spPr/>
        <p:txBody>
          <a:bodyPr/>
          <a:lstStyle/>
          <a:p>
            <a:fld id="{2C91225F-1D2D-411E-A7BA-1448A4ECD246}" type="slidenum">
              <a:rPr lang="en-US" smtClean="0"/>
              <a:t>4</a:t>
            </a:fld>
            <a:endParaRPr lang="en-US"/>
          </a:p>
        </p:txBody>
      </p:sp>
    </p:spTree>
    <p:extLst>
      <p:ext uri="{BB962C8B-B14F-4D97-AF65-F5344CB8AC3E}">
        <p14:creationId xmlns:p14="http://schemas.microsoft.com/office/powerpoint/2010/main" val="78076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 De kan röra på sig.</a:t>
            </a:r>
          </a:p>
          <a:p>
            <a:r>
              <a:rPr lang="sv-SE" dirty="0" smtClean="0"/>
              <a:t>- De kan para sig med andra varelser.</a:t>
            </a:r>
          </a:p>
          <a:p>
            <a:r>
              <a:rPr lang="sv-SE" dirty="0" smtClean="0"/>
              <a:t>- De kan äta.</a:t>
            </a:r>
          </a:p>
          <a:p>
            <a:r>
              <a:rPr lang="sv-SE" dirty="0" smtClean="0"/>
              <a:t>- De kan se.</a:t>
            </a:r>
          </a:p>
          <a:p>
            <a:pPr marL="628650" lvl="1" indent="-171450">
              <a:buFontTx/>
              <a:buChar char="-"/>
            </a:pPr>
            <a:r>
              <a:rPr lang="sv-SE" dirty="0" smtClean="0"/>
              <a:t>De har 6 ögon.</a:t>
            </a:r>
            <a:endParaRPr lang="en-US" dirty="0" smtClean="0"/>
          </a:p>
          <a:p>
            <a:pPr marL="914400" lvl="2" indent="0">
              <a:buFontTx/>
              <a:buNone/>
            </a:pPr>
            <a:r>
              <a:rPr lang="sv-SE" dirty="0" smtClean="0"/>
              <a:t>Ögonen</a:t>
            </a:r>
            <a:r>
              <a:rPr lang="sv-SE" baseline="0" dirty="0" smtClean="0"/>
              <a:t> är enda informationskällan om deras omgivning.</a:t>
            </a:r>
          </a:p>
          <a:p>
            <a:pPr marL="914400" lvl="2" indent="0">
              <a:buFontTx/>
              <a:buNone/>
            </a:pPr>
            <a:r>
              <a:rPr lang="sv-SE" baseline="0" dirty="0" smtClean="0"/>
              <a:t>Människor gör val baserat på information från omgivning.</a:t>
            </a:r>
          </a:p>
          <a:p>
            <a:pPr marL="914400" lvl="2" indent="0">
              <a:buFontTx/>
              <a:buNone/>
            </a:pPr>
            <a:r>
              <a:rPr lang="sv-SE" baseline="0" dirty="0" smtClean="0"/>
              <a:t>Våra hjärnor räknar ut våra handlingar baserat på denna information.</a:t>
            </a:r>
          </a:p>
          <a:p>
            <a:pPr marL="914400" lvl="2" indent="0">
              <a:buFontTx/>
              <a:buNone/>
            </a:pPr>
            <a:r>
              <a:rPr lang="sv-SE" baseline="0" dirty="0" smtClean="0"/>
              <a:t>Hur räknar varelserna ut deras handlingar?</a:t>
            </a:r>
            <a:endParaRPr lang="en-US" dirty="0" smtClean="0"/>
          </a:p>
        </p:txBody>
      </p:sp>
      <p:sp>
        <p:nvSpPr>
          <p:cNvPr id="4" name="Slide Number Placeholder 3"/>
          <p:cNvSpPr>
            <a:spLocks noGrp="1"/>
          </p:cNvSpPr>
          <p:nvPr>
            <p:ph type="sldNum" sz="quarter" idx="10"/>
          </p:nvPr>
        </p:nvSpPr>
        <p:spPr/>
        <p:txBody>
          <a:bodyPr/>
          <a:lstStyle/>
          <a:p>
            <a:fld id="{2C91225F-1D2D-411E-A7BA-1448A4ECD246}" type="slidenum">
              <a:rPr lang="en-US" smtClean="0"/>
              <a:t>5</a:t>
            </a:fld>
            <a:endParaRPr lang="en-US"/>
          </a:p>
        </p:txBody>
      </p:sp>
    </p:spTree>
    <p:extLst>
      <p:ext uri="{BB962C8B-B14F-4D97-AF65-F5344CB8AC3E}">
        <p14:creationId xmlns:p14="http://schemas.microsoft.com/office/powerpoint/2010/main" val="357919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Jo</a:t>
            </a:r>
            <a:r>
              <a:rPr lang="sv-SE" baseline="0" dirty="0" smtClean="0"/>
              <a:t> de gör detta genom deras hjärnor precis som vi.</a:t>
            </a:r>
          </a:p>
          <a:p>
            <a:endParaRPr lang="sv-SE" baseline="0" dirty="0" smtClean="0"/>
          </a:p>
          <a:p>
            <a:r>
              <a:rPr lang="sv-SE" dirty="0" smtClean="0"/>
              <a:t>- De har hjärnor.</a:t>
            </a:r>
          </a:p>
          <a:p>
            <a:pPr marL="171450" indent="-171450">
              <a:buFontTx/>
              <a:buChar char="-"/>
            </a:pPr>
            <a:r>
              <a:rPr lang="sv-SE" dirty="0" smtClean="0"/>
              <a:t>De består av neuroner</a:t>
            </a:r>
          </a:p>
          <a:p>
            <a:pPr marL="457200" lvl="1" indent="0">
              <a:buFontTx/>
              <a:buNone/>
            </a:pPr>
            <a:r>
              <a:rPr lang="sv-SE" dirty="0" smtClean="0"/>
              <a:t>Varje nummer är en nueron</a:t>
            </a:r>
          </a:p>
          <a:p>
            <a:pPr marL="457200" lvl="1" indent="0">
              <a:buFontTx/>
              <a:buNone/>
            </a:pPr>
            <a:r>
              <a:rPr lang="sv-SE" dirty="0" smtClean="0"/>
              <a:t>Varje linje</a:t>
            </a:r>
            <a:r>
              <a:rPr lang="sv-SE" baseline="0" dirty="0" smtClean="0"/>
              <a:t> är en synaps</a:t>
            </a:r>
            <a:endParaRPr lang="sv-SE" dirty="0" smtClean="0"/>
          </a:p>
          <a:p>
            <a:pPr marL="457200" lvl="1" indent="0">
              <a:buFontTx/>
              <a:buNone/>
            </a:pPr>
            <a:r>
              <a:rPr lang="sv-SE" dirty="0" smtClean="0"/>
              <a:t>Förklara</a:t>
            </a:r>
            <a:r>
              <a:rPr lang="sv-SE" baseline="0" dirty="0" smtClean="0"/>
              <a:t> om aktionspotential, koppla till biologi B.</a:t>
            </a:r>
          </a:p>
          <a:p>
            <a:pPr marL="457200" lvl="1" indent="0">
              <a:buFontTx/>
              <a:buNone/>
            </a:pPr>
            <a:r>
              <a:rPr lang="sv-SE" baseline="0" dirty="0" smtClean="0"/>
              <a:t>Nummret symboliserar potentialen</a:t>
            </a:r>
          </a:p>
          <a:p>
            <a:pPr marL="457200" lvl="1" indent="0">
              <a:buFontTx/>
              <a:buNone/>
            </a:pPr>
            <a:r>
              <a:rPr lang="sv-SE" baseline="0" dirty="0" smtClean="0"/>
              <a:t>Synapsens färg symboliserar om synapsen är excitorsik eller inhibitorisk</a:t>
            </a:r>
          </a:p>
          <a:p>
            <a:pPr marL="457200" lvl="1" indent="0">
              <a:buFontTx/>
              <a:buNone/>
            </a:pPr>
            <a:endParaRPr lang="sv-SE" dirty="0" smtClean="0"/>
          </a:p>
          <a:p>
            <a:pPr marL="171450" indent="-171450">
              <a:buFontTx/>
              <a:buChar char="-"/>
            </a:pPr>
            <a:r>
              <a:rPr lang="sv-SE" dirty="0" smtClean="0"/>
              <a:t>Neuroner till vänster = information</a:t>
            </a:r>
          </a:p>
          <a:p>
            <a:pPr marL="457200" lvl="1" indent="0">
              <a:buFontTx/>
              <a:buNone/>
            </a:pPr>
            <a:r>
              <a:rPr lang="sv-SE" dirty="0" smtClean="0"/>
              <a:t>Information</a:t>
            </a:r>
            <a:r>
              <a:rPr lang="sv-SE" baseline="0" dirty="0" smtClean="0"/>
              <a:t>en från ögonen, färgen, representeras med ett decimaltal.</a:t>
            </a:r>
            <a:endParaRPr lang="sv-SE" dirty="0" smtClean="0"/>
          </a:p>
          <a:p>
            <a:r>
              <a:rPr lang="sv-SE" dirty="0" smtClean="0"/>
              <a:t>- Neuroner till höger = handlingar</a:t>
            </a:r>
          </a:p>
          <a:p>
            <a:r>
              <a:rPr lang="sv-SE" dirty="0" smtClean="0"/>
              <a:t>- Neuroner i mitten = kalkulerande</a:t>
            </a:r>
            <a:endParaRPr lang="en-US" dirty="0" smtClean="0"/>
          </a:p>
          <a:p>
            <a:endParaRPr lang="sv-SE" dirty="0" smtClean="0"/>
          </a:p>
          <a:p>
            <a:r>
              <a:rPr lang="sv-SE" dirty="0" smtClean="0"/>
              <a:t>Nu vet vi hur varelsernas komplicerade hjärnor fungerar, och hur de</a:t>
            </a:r>
            <a:r>
              <a:rPr lang="sv-SE" baseline="0" dirty="0" smtClean="0"/>
              <a:t> använder dem för att kunna analysera sin omgivning för att överleva. Men för att evolution ska kunna ske så behöver hjärnorna kunna förändras och muteras över flera generationer, detta sker när varelserna...</a:t>
            </a:r>
            <a:endParaRPr lang="en-US" dirty="0"/>
          </a:p>
        </p:txBody>
      </p:sp>
      <p:sp>
        <p:nvSpPr>
          <p:cNvPr id="4" name="Slide Number Placeholder 3"/>
          <p:cNvSpPr>
            <a:spLocks noGrp="1"/>
          </p:cNvSpPr>
          <p:nvPr>
            <p:ph type="sldNum" sz="quarter" idx="10"/>
          </p:nvPr>
        </p:nvSpPr>
        <p:spPr/>
        <p:txBody>
          <a:bodyPr/>
          <a:lstStyle/>
          <a:p>
            <a:fld id="{2C91225F-1D2D-411E-A7BA-1448A4ECD246}" type="slidenum">
              <a:rPr lang="en-US" smtClean="0"/>
              <a:t>6</a:t>
            </a:fld>
            <a:endParaRPr lang="en-US"/>
          </a:p>
        </p:txBody>
      </p:sp>
    </p:spTree>
    <p:extLst>
      <p:ext uri="{BB962C8B-B14F-4D97-AF65-F5344CB8AC3E}">
        <p14:creationId xmlns:p14="http://schemas.microsoft.com/office/powerpoint/2010/main" val="270698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...parar sig.</a:t>
            </a:r>
          </a:p>
          <a:p>
            <a:endParaRPr lang="sv-SE" dirty="0" smtClean="0"/>
          </a:p>
          <a:p>
            <a:r>
              <a:rPr lang="sv-SE" dirty="0" smtClean="0"/>
              <a:t>När en varelser väljer att para sig så</a:t>
            </a:r>
            <a:r>
              <a:rPr lang="sv-SE" baseline="0" dirty="0" smtClean="0"/>
              <a:t> blandas de två varelserna DNA</a:t>
            </a:r>
          </a:p>
          <a:p>
            <a:endParaRPr lang="sv-SE" baseline="0" dirty="0" smtClean="0"/>
          </a:p>
          <a:p>
            <a:r>
              <a:rPr lang="sv-SE" baseline="0" dirty="0" smtClean="0"/>
              <a:t>Programmet väljer slumpmässigt en punkt där båda DNA bitarna delas, sedan så sätts de två delarna ihop för att bilda en ny DNA. Denna DNA kan mutera likt mänskligt DNA.</a:t>
            </a:r>
          </a:p>
          <a:p>
            <a:endParaRPr lang="sv-SE" baseline="0" dirty="0" smtClean="0"/>
          </a:p>
          <a:p>
            <a:r>
              <a:rPr lang="sv-SE" baseline="0" dirty="0" smtClean="0"/>
              <a:t>Barnet som skapas får detta DNA.</a:t>
            </a:r>
          </a:p>
          <a:p>
            <a:endParaRPr lang="sv-SE" baseline="0" dirty="0" smtClean="0"/>
          </a:p>
          <a:p>
            <a:r>
              <a:rPr lang="sv-SE" baseline="0" dirty="0" smtClean="0"/>
              <a:t>Så nu vet ni i princip hur programmet fungerar, nu vill jag gå vidare på varför jag ens ville skapa ett sånt här program...</a:t>
            </a:r>
            <a:endParaRPr lang="en-US" dirty="0"/>
          </a:p>
        </p:txBody>
      </p:sp>
      <p:sp>
        <p:nvSpPr>
          <p:cNvPr id="4" name="Slide Number Placeholder 3"/>
          <p:cNvSpPr>
            <a:spLocks noGrp="1"/>
          </p:cNvSpPr>
          <p:nvPr>
            <p:ph type="sldNum" sz="quarter" idx="10"/>
          </p:nvPr>
        </p:nvSpPr>
        <p:spPr/>
        <p:txBody>
          <a:bodyPr/>
          <a:lstStyle/>
          <a:p>
            <a:fld id="{2C91225F-1D2D-411E-A7BA-1448A4ECD246}" type="slidenum">
              <a:rPr lang="en-US" smtClean="0"/>
              <a:t>8</a:t>
            </a:fld>
            <a:endParaRPr lang="en-US"/>
          </a:p>
        </p:txBody>
      </p:sp>
    </p:spTree>
    <p:extLst>
      <p:ext uri="{BB962C8B-B14F-4D97-AF65-F5344CB8AC3E}">
        <p14:creationId xmlns:p14="http://schemas.microsoft.com/office/powerpoint/2010/main" val="405877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91225F-1D2D-411E-A7BA-1448A4ECD246}" type="slidenum">
              <a:rPr lang="en-US" smtClean="0"/>
              <a:t>9</a:t>
            </a:fld>
            <a:endParaRPr lang="en-US"/>
          </a:p>
        </p:txBody>
      </p:sp>
    </p:spTree>
    <p:extLst>
      <p:ext uri="{BB962C8B-B14F-4D97-AF65-F5344CB8AC3E}">
        <p14:creationId xmlns:p14="http://schemas.microsoft.com/office/powerpoint/2010/main" val="178518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Planera min arbetsprocess</a:t>
            </a:r>
          </a:p>
          <a:p>
            <a:endParaRPr lang="sv-SE" dirty="0" smtClean="0"/>
          </a:p>
          <a:p>
            <a:r>
              <a:rPr lang="sv-SE" dirty="0" smtClean="0"/>
              <a:t>Mål med projekt = träna ANN</a:t>
            </a:r>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Hur?</a:t>
            </a:r>
            <a:endParaRPr lang="sv-SE" dirty="0" smtClean="0"/>
          </a:p>
          <a:p>
            <a:r>
              <a:rPr lang="sv-SE" dirty="0" smtClean="0"/>
              <a:t>Genom</a:t>
            </a:r>
            <a:r>
              <a:rPr lang="sv-SE" baseline="0" dirty="0" smtClean="0"/>
              <a:t> evolution</a:t>
            </a:r>
          </a:p>
          <a:p>
            <a:endParaRPr lang="sv-SE" baseline="0" dirty="0" smtClean="0"/>
          </a:p>
          <a:p>
            <a:r>
              <a:rPr lang="sv-SE" baseline="0" dirty="0" smtClean="0"/>
              <a:t>Hur gör man det?</a:t>
            </a:r>
          </a:p>
          <a:p>
            <a:endParaRPr lang="sv-SE" baseline="0" dirty="0" smtClean="0"/>
          </a:p>
          <a:p>
            <a:r>
              <a:rPr lang="sv-SE" baseline="0" dirty="0" smtClean="0"/>
              <a:t>Evolution funkar...</a:t>
            </a:r>
          </a:p>
          <a:p>
            <a:r>
              <a:rPr lang="sv-SE" baseline="0" dirty="0" smtClean="0"/>
              <a:t>Selektiv miljö, varelser som kan sprida sin arvsmassa</a:t>
            </a:r>
          </a:p>
          <a:p>
            <a:r>
              <a:rPr lang="sv-SE" baseline="0" dirty="0" smtClean="0"/>
              <a:t>Miljön selekterar egenskaper</a:t>
            </a:r>
          </a:p>
          <a:p>
            <a:r>
              <a:rPr lang="sv-SE" baseline="0" dirty="0" smtClean="0"/>
              <a:t>Vilka egenskaper vill man ha hos varelserna?</a:t>
            </a:r>
          </a:p>
          <a:p>
            <a:r>
              <a:rPr lang="sv-SE" baseline="0" dirty="0" smtClean="0"/>
              <a:t>Vi vill se en utveckling hos deras intelligens.</a:t>
            </a:r>
          </a:p>
          <a:p>
            <a:r>
              <a:rPr lang="sv-SE" baseline="0" dirty="0" smtClean="0"/>
              <a:t>Miljön måste selektera attribut som visar intelligens, ordnad rörelse och koordination.</a:t>
            </a:r>
          </a:p>
          <a:p>
            <a:r>
              <a:rPr lang="sv-SE" baseline="0" dirty="0" smtClean="0"/>
              <a:t>Hitta mat, para sig.</a:t>
            </a:r>
          </a:p>
          <a:p>
            <a:endParaRPr lang="sv-SE"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sv-SE" dirty="0" smtClean="0"/>
              <a:t>Balansera verklighetstrogenhet med prestanda?</a:t>
            </a:r>
          </a:p>
          <a:p>
            <a:r>
              <a:rPr lang="sv-SE" baseline="0" dirty="0" smtClean="0"/>
              <a:t>Kompromisser behövs</a:t>
            </a:r>
          </a:p>
          <a:p>
            <a:r>
              <a:rPr lang="sv-SE" baseline="0" dirty="0" smtClean="0"/>
              <a:t>Människo hjärna har miljarder neuroner</a:t>
            </a:r>
          </a:p>
          <a:p>
            <a:r>
              <a:rPr lang="sv-SE" baseline="0" dirty="0" smtClean="0"/>
              <a:t>Kan bara simulera drygt 32 neuroner som max, med hög population</a:t>
            </a:r>
          </a:p>
          <a:p>
            <a:r>
              <a:rPr lang="sv-SE" baseline="0" dirty="0" smtClean="0"/>
              <a:t>Måste skala ner på miljöns verklighetstrogenhet</a:t>
            </a:r>
          </a:p>
          <a:p>
            <a:r>
              <a:rPr lang="sv-SE" baseline="0" dirty="0" smtClean="0"/>
              <a:t>Ju mindre komplicerad miljön är, ju mindre hjärna som behövs för att kunna förstå den.</a:t>
            </a:r>
          </a:p>
          <a:p>
            <a:endParaRPr lang="sv-SE" baseline="0" dirty="0" smtClean="0"/>
          </a:p>
          <a:p>
            <a:r>
              <a:rPr lang="sv-SE" baseline="0" dirty="0" smtClean="0"/>
              <a:t>Vår evolution tog miljontals år</a:t>
            </a:r>
          </a:p>
          <a:p>
            <a:r>
              <a:rPr lang="sv-SE" baseline="0" dirty="0" smtClean="0"/>
              <a:t>Jag vill ha resultat snabbt</a:t>
            </a:r>
          </a:p>
          <a:p>
            <a:r>
              <a:rPr lang="sv-SE" baseline="0" dirty="0" smtClean="0"/>
              <a:t>Kan inte ha alltför komplicerad miljö därför</a:t>
            </a:r>
          </a:p>
          <a:p>
            <a:endParaRPr lang="sv-SE" baseline="0" dirty="0" smtClean="0"/>
          </a:p>
          <a:p>
            <a:r>
              <a:rPr lang="sv-SE" baseline="0" dirty="0" smtClean="0"/>
              <a:t>Hur ska programmet vara uppbygt?</a:t>
            </a:r>
          </a:p>
          <a:p>
            <a:r>
              <a:rPr lang="sv-SE" baseline="0" dirty="0" smtClean="0"/>
              <a:t>Grafisk del och simulatorisk del.</a:t>
            </a:r>
          </a:p>
        </p:txBody>
      </p:sp>
      <p:sp>
        <p:nvSpPr>
          <p:cNvPr id="4" name="Slide Number Placeholder 3"/>
          <p:cNvSpPr>
            <a:spLocks noGrp="1"/>
          </p:cNvSpPr>
          <p:nvPr>
            <p:ph type="sldNum" sz="quarter" idx="10"/>
          </p:nvPr>
        </p:nvSpPr>
        <p:spPr/>
        <p:txBody>
          <a:bodyPr/>
          <a:lstStyle/>
          <a:p>
            <a:fld id="{2C91225F-1D2D-411E-A7BA-1448A4ECD246}" type="slidenum">
              <a:rPr lang="en-US" smtClean="0"/>
              <a:t>10</a:t>
            </a:fld>
            <a:endParaRPr lang="en-US"/>
          </a:p>
        </p:txBody>
      </p:sp>
    </p:spTree>
    <p:extLst>
      <p:ext uri="{BB962C8B-B14F-4D97-AF65-F5344CB8AC3E}">
        <p14:creationId xmlns:p14="http://schemas.microsoft.com/office/powerpoint/2010/main" val="171765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FC8F47D-A10C-4681-9D9C-F301395742F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51E3A-1019-4B6E-85FD-2EBAD4BC736B}"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8F47D-A10C-4681-9D9C-F301395742F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51E3A-1019-4B6E-85FD-2EBAD4BC7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8F47D-A10C-4681-9D9C-F301395742F6}" type="datetimeFigureOut">
              <a:rPr lang="en-US" smtClean="0"/>
              <a:t>4/2/2012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15F51E3A-1019-4B6E-85FD-2EBAD4BC7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8F47D-A10C-4681-9D9C-F301395742F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51E3A-1019-4B6E-85FD-2EBAD4BC7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8F47D-A10C-4681-9D9C-F301395742F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51E3A-1019-4B6E-85FD-2EBAD4BC736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8F47D-A10C-4681-9D9C-F301395742F6}" type="datetimeFigureOut">
              <a:rPr lang="en-US" smtClean="0"/>
              <a:t>4/2/2012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51E3A-1019-4B6E-85FD-2EBAD4BC7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8F47D-A10C-4681-9D9C-F301395742F6}" type="datetimeFigureOut">
              <a:rPr lang="en-US" smtClean="0"/>
              <a:t>4/2/2012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51E3A-1019-4B6E-85FD-2EBAD4BC7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8F47D-A10C-4681-9D9C-F301395742F6}" type="datetimeFigureOut">
              <a:rPr lang="en-US" smtClean="0"/>
              <a:t>4/2/2012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51E3A-1019-4B6E-85FD-2EBAD4BC7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8F47D-A10C-4681-9D9C-F301395742F6}" type="datetimeFigureOut">
              <a:rPr lang="en-US" smtClean="0"/>
              <a:t>4/2/2012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51E3A-1019-4B6E-85FD-2EBAD4BC7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8F47D-A10C-4681-9D9C-F301395742F6}" type="datetimeFigureOut">
              <a:rPr lang="en-US" smtClean="0"/>
              <a:t>4/2/2012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51E3A-1019-4B6E-85FD-2EBAD4BC736B}"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FC8F47D-A10C-4681-9D9C-F301395742F6}" type="datetimeFigureOut">
              <a:rPr lang="en-US" smtClean="0"/>
              <a:t>4/2/2012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5F51E3A-1019-4B6E-85FD-2EBAD4BC736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FC8F47D-A10C-4681-9D9C-F301395742F6}" type="datetimeFigureOut">
              <a:rPr lang="en-US" smtClean="0"/>
              <a:t>4/2/2012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5F51E3A-1019-4B6E-85FD-2EBAD4BC73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EvoSim</a:t>
            </a:r>
            <a:endParaRPr lang="en-US" dirty="0"/>
          </a:p>
        </p:txBody>
      </p:sp>
      <p:sp>
        <p:nvSpPr>
          <p:cNvPr id="3" name="Subtitle 2"/>
          <p:cNvSpPr>
            <a:spLocks noGrp="1"/>
          </p:cNvSpPr>
          <p:nvPr>
            <p:ph type="subTitle" idx="1"/>
          </p:nvPr>
        </p:nvSpPr>
        <p:spPr/>
        <p:txBody>
          <a:bodyPr>
            <a:normAutofit/>
          </a:bodyPr>
          <a:lstStyle/>
          <a:p>
            <a:r>
              <a:rPr lang="sv-SE" dirty="0" smtClean="0"/>
              <a:t>En simulation över fria agenter inom en selektiv artificiell miljö</a:t>
            </a:r>
            <a:endParaRPr lang="en-US" dirty="0"/>
          </a:p>
        </p:txBody>
      </p:sp>
    </p:spTree>
    <p:extLst>
      <p:ext uri="{BB962C8B-B14F-4D97-AF65-F5344CB8AC3E}">
        <p14:creationId xmlns:p14="http://schemas.microsoft.com/office/powerpoint/2010/main" val="799069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Arbetsprocess</a:t>
            </a:r>
            <a:endParaRPr lang="en-US" dirty="0"/>
          </a:p>
        </p:txBody>
      </p:sp>
      <p:sp>
        <p:nvSpPr>
          <p:cNvPr id="3" name="Content Placeholder 2"/>
          <p:cNvSpPr>
            <a:spLocks noGrp="1"/>
          </p:cNvSpPr>
          <p:nvPr>
            <p:ph idx="1"/>
          </p:nvPr>
        </p:nvSpPr>
        <p:spPr/>
        <p:txBody>
          <a:bodyPr/>
          <a:lstStyle/>
          <a:p>
            <a:r>
              <a:rPr lang="sv-SE" dirty="0" smtClean="0"/>
              <a:t>Innan jag började programmera...</a:t>
            </a:r>
          </a:p>
          <a:p>
            <a:pPr lvl="1"/>
            <a:r>
              <a:rPr lang="sv-SE" dirty="0" smtClean="0"/>
              <a:t>Hur ska jag träna nervnätverken genom evolution?</a:t>
            </a:r>
          </a:p>
          <a:p>
            <a:pPr marL="457200" lvl="1" indent="0">
              <a:buNone/>
            </a:pPr>
            <a:endParaRPr lang="sv-SE" dirty="0" smtClean="0"/>
          </a:p>
          <a:p>
            <a:pPr lvl="1"/>
            <a:r>
              <a:rPr lang="sv-SE" dirty="0" smtClean="0"/>
              <a:t>Balansera verklighetstrogenhet med prestanda?</a:t>
            </a:r>
          </a:p>
          <a:p>
            <a:pPr lvl="1"/>
            <a:endParaRPr lang="sv-SE" dirty="0"/>
          </a:p>
          <a:p>
            <a:pPr lvl="1"/>
            <a:r>
              <a:rPr lang="sv-SE" dirty="0" smtClean="0"/>
              <a:t>Hur ska programmet vara uppbygt?</a:t>
            </a:r>
          </a:p>
          <a:p>
            <a:pPr lvl="1"/>
            <a:endParaRPr lang="en-US" dirty="0"/>
          </a:p>
        </p:txBody>
      </p:sp>
    </p:spTree>
    <p:extLst>
      <p:ext uri="{BB962C8B-B14F-4D97-AF65-F5344CB8AC3E}">
        <p14:creationId xmlns:p14="http://schemas.microsoft.com/office/powerpoint/2010/main" val="392125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0" dirty="0" smtClean="0"/>
              <a:t>Resultat</a:t>
            </a:r>
            <a:endParaRPr lang="en-US" b="0" dirty="0"/>
          </a:p>
        </p:txBody>
      </p:sp>
      <p:sp>
        <p:nvSpPr>
          <p:cNvPr id="3" name="Content Placeholder 2"/>
          <p:cNvSpPr>
            <a:spLocks noGrp="1"/>
          </p:cNvSpPr>
          <p:nvPr>
            <p:ph idx="1"/>
          </p:nvPr>
        </p:nvSpPr>
        <p:spPr/>
        <p:txBody>
          <a:bodyPr/>
          <a:lstStyle/>
          <a:p>
            <a:r>
              <a:rPr lang="sv-SE" dirty="0" smtClean="0"/>
              <a:t>12566 sidor av kod!</a:t>
            </a:r>
            <a:endParaRPr lang="en-US" dirty="0"/>
          </a:p>
        </p:txBody>
      </p:sp>
    </p:spTree>
    <p:extLst>
      <p:ext uri="{BB962C8B-B14F-4D97-AF65-F5344CB8AC3E}">
        <p14:creationId xmlns:p14="http://schemas.microsoft.com/office/powerpoint/2010/main" val="115031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b="0" dirty="0"/>
              <a:t>Resultat</a:t>
            </a:r>
            <a:endParaRPr lang="en-US" dirty="0"/>
          </a:p>
        </p:txBody>
      </p:sp>
      <p:sp>
        <p:nvSpPr>
          <p:cNvPr id="3" name="Content Placeholder 2"/>
          <p:cNvSpPr>
            <a:spLocks noGrp="1"/>
          </p:cNvSpPr>
          <p:nvPr>
            <p:ph idx="1"/>
          </p:nvPr>
        </p:nvSpPr>
        <p:spPr/>
        <p:txBody>
          <a:bodyPr/>
          <a:lstStyle/>
          <a:p>
            <a:r>
              <a:rPr lang="sv-SE" dirty="0" smtClean="0"/>
              <a:t>Blev det som jag tänkt?</a:t>
            </a:r>
          </a:p>
          <a:p>
            <a:r>
              <a:rPr lang="sv-SE" dirty="0" smtClean="0"/>
              <a:t>Framtiden?</a:t>
            </a:r>
            <a:endParaRPr lang="en-US" dirty="0"/>
          </a:p>
        </p:txBody>
      </p:sp>
    </p:spTree>
    <p:extLst>
      <p:ext uri="{BB962C8B-B14F-4D97-AF65-F5344CB8AC3E}">
        <p14:creationId xmlns:p14="http://schemas.microsoft.com/office/powerpoint/2010/main" val="115614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Tack!</a:t>
            </a:r>
            <a:endParaRPr lang="en-US" dirty="0"/>
          </a:p>
        </p:txBody>
      </p:sp>
      <p:grpSp>
        <p:nvGrpSpPr>
          <p:cNvPr id="8" name="Group 7"/>
          <p:cNvGrpSpPr/>
          <p:nvPr/>
        </p:nvGrpSpPr>
        <p:grpSpPr>
          <a:xfrm rot="17159788">
            <a:off x="1956960" y="4619497"/>
            <a:ext cx="767586" cy="774989"/>
            <a:chOff x="7567314" y="4365717"/>
            <a:chExt cx="767586" cy="774989"/>
          </a:xfrm>
        </p:grpSpPr>
        <p:sp>
          <p:nvSpPr>
            <p:cNvPr id="14" name="Oval 13"/>
            <p:cNvSpPr/>
            <p:nvPr/>
          </p:nvSpPr>
          <p:spPr>
            <a:xfrm>
              <a:off x="7567314" y="4365717"/>
              <a:ext cx="767586" cy="774989"/>
            </a:xfrm>
            <a:prstGeom prst="ellipse">
              <a:avLst/>
            </a:prstGeom>
            <a:solidFill>
              <a:schemeClr val="accent5">
                <a:lumMod val="75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669902" y="4594691"/>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79536" y="4826601"/>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rot="6897310">
            <a:off x="2544075" y="5095214"/>
            <a:ext cx="767586" cy="774989"/>
            <a:chOff x="7195807" y="3517301"/>
            <a:chExt cx="767586" cy="774989"/>
          </a:xfrm>
        </p:grpSpPr>
        <p:sp>
          <p:nvSpPr>
            <p:cNvPr id="43" name="Oval 42"/>
            <p:cNvSpPr/>
            <p:nvPr/>
          </p:nvSpPr>
          <p:spPr>
            <a:xfrm>
              <a:off x="7195807" y="3517301"/>
              <a:ext cx="767586" cy="774989"/>
            </a:xfrm>
            <a:prstGeom prst="ellipse">
              <a:avLst/>
            </a:prstGeom>
            <a:solidFill>
              <a:schemeClr val="accent4"/>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298395" y="3746275"/>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308029" y="3978185"/>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rot="13427840">
            <a:off x="4089151" y="5761292"/>
            <a:ext cx="767586" cy="774989"/>
            <a:chOff x="8015809" y="3213213"/>
            <a:chExt cx="767586" cy="774989"/>
          </a:xfrm>
        </p:grpSpPr>
        <p:sp>
          <p:nvSpPr>
            <p:cNvPr id="51" name="Oval 50"/>
            <p:cNvSpPr/>
            <p:nvPr/>
          </p:nvSpPr>
          <p:spPr>
            <a:xfrm>
              <a:off x="8015809" y="3213213"/>
              <a:ext cx="767586" cy="774989"/>
            </a:xfrm>
            <a:prstGeom prst="ellipse">
              <a:avLst/>
            </a:prstGeom>
            <a:solidFill>
              <a:schemeClr val="accent6">
                <a:lumMod val="60000"/>
                <a:lumOff val="40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118397" y="344218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128031" y="367409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rot="6897310">
            <a:off x="3296349" y="5474475"/>
            <a:ext cx="767586" cy="774989"/>
            <a:chOff x="7195807" y="3517301"/>
            <a:chExt cx="767586" cy="774989"/>
          </a:xfrm>
        </p:grpSpPr>
        <p:sp>
          <p:nvSpPr>
            <p:cNvPr id="59" name="Oval 58"/>
            <p:cNvSpPr/>
            <p:nvPr/>
          </p:nvSpPr>
          <p:spPr>
            <a:xfrm>
              <a:off x="7195807" y="3517301"/>
              <a:ext cx="767586" cy="774989"/>
            </a:xfrm>
            <a:prstGeom prst="ellipse">
              <a:avLst/>
            </a:prstGeom>
            <a:solidFill>
              <a:schemeClr val="accent5"/>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98395" y="3746275"/>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308029" y="3978185"/>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p:nvGrpSpPr>
        <p:grpSpPr>
          <a:xfrm rot="19531000">
            <a:off x="4905012" y="5539197"/>
            <a:ext cx="767586" cy="774989"/>
            <a:chOff x="7482480" y="2438224"/>
            <a:chExt cx="767586" cy="774989"/>
          </a:xfrm>
        </p:grpSpPr>
        <p:sp>
          <p:nvSpPr>
            <p:cNvPr id="63" name="Oval 62"/>
            <p:cNvSpPr/>
            <p:nvPr/>
          </p:nvSpPr>
          <p:spPr>
            <a:xfrm>
              <a:off x="7482480" y="2438224"/>
              <a:ext cx="767586" cy="774989"/>
            </a:xfrm>
            <a:prstGeom prst="ellipse">
              <a:avLst/>
            </a:prstGeom>
            <a:solidFill>
              <a:schemeClr val="bg2">
                <a:lumMod val="75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585068" y="2667198"/>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7594702" y="2899108"/>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rot="13427840">
            <a:off x="5761629" y="5319732"/>
            <a:ext cx="767586" cy="774989"/>
            <a:chOff x="8015809" y="3213213"/>
            <a:chExt cx="767586" cy="774989"/>
          </a:xfrm>
        </p:grpSpPr>
        <p:sp>
          <p:nvSpPr>
            <p:cNvPr id="75" name="Oval 74"/>
            <p:cNvSpPr/>
            <p:nvPr/>
          </p:nvSpPr>
          <p:spPr>
            <a:xfrm>
              <a:off x="8015809" y="3213213"/>
              <a:ext cx="767586" cy="774989"/>
            </a:xfrm>
            <a:prstGeom prst="ellipse">
              <a:avLst/>
            </a:prstGeom>
            <a:solidFill>
              <a:schemeClr val="accent3">
                <a:lumMod val="75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118397" y="344218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128031" y="367409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p:cNvGrpSpPr/>
          <p:nvPr/>
        </p:nvGrpSpPr>
        <p:grpSpPr>
          <a:xfrm rot="4616728">
            <a:off x="6533563" y="4787847"/>
            <a:ext cx="767586" cy="774989"/>
            <a:chOff x="8015809" y="3213213"/>
            <a:chExt cx="767586" cy="774989"/>
          </a:xfrm>
        </p:grpSpPr>
        <p:sp>
          <p:nvSpPr>
            <p:cNvPr id="79" name="Oval 78"/>
            <p:cNvSpPr/>
            <p:nvPr/>
          </p:nvSpPr>
          <p:spPr>
            <a:xfrm>
              <a:off x="8015809" y="3213213"/>
              <a:ext cx="767586" cy="774989"/>
            </a:xfrm>
            <a:prstGeom prst="ellipse">
              <a:avLst/>
            </a:prstGeom>
            <a:solidFill>
              <a:srgbClr val="FFFF0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118397" y="344218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128031" y="367409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rot="5400000">
            <a:off x="2916210" y="2464482"/>
            <a:ext cx="1057677" cy="1034361"/>
            <a:chOff x="8015809" y="3213213"/>
            <a:chExt cx="767586" cy="774989"/>
          </a:xfrm>
        </p:grpSpPr>
        <p:sp>
          <p:nvSpPr>
            <p:cNvPr id="99" name="Oval 98"/>
            <p:cNvSpPr/>
            <p:nvPr/>
          </p:nvSpPr>
          <p:spPr>
            <a:xfrm>
              <a:off x="8015809" y="3213213"/>
              <a:ext cx="767586" cy="774989"/>
            </a:xfrm>
            <a:prstGeom prst="ellipse">
              <a:avLst/>
            </a:prstGeom>
            <a:solidFill>
              <a:srgbClr val="00B05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8118397" y="344218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128031" y="367409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rot="5400000">
            <a:off x="5154621" y="2453581"/>
            <a:ext cx="1060946" cy="1056161"/>
            <a:chOff x="8015809" y="3213213"/>
            <a:chExt cx="767586" cy="774989"/>
          </a:xfrm>
        </p:grpSpPr>
        <p:sp>
          <p:nvSpPr>
            <p:cNvPr id="103" name="Oval 102"/>
            <p:cNvSpPr/>
            <p:nvPr/>
          </p:nvSpPr>
          <p:spPr>
            <a:xfrm>
              <a:off x="8015809" y="3213213"/>
              <a:ext cx="767586" cy="774989"/>
            </a:xfrm>
            <a:prstGeom prst="ellipse">
              <a:avLst/>
            </a:prstGeom>
            <a:solidFill>
              <a:srgbClr val="00B0F0"/>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8118397" y="344218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8128031" y="367409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1219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Vad ska jag gå igenom?</a:t>
            </a:r>
            <a:endParaRPr lang="en-US" dirty="0"/>
          </a:p>
        </p:txBody>
      </p:sp>
      <p:sp>
        <p:nvSpPr>
          <p:cNvPr id="3" name="Content Placeholder 2"/>
          <p:cNvSpPr>
            <a:spLocks noGrp="1"/>
          </p:cNvSpPr>
          <p:nvPr>
            <p:ph idx="1"/>
          </p:nvPr>
        </p:nvSpPr>
        <p:spPr/>
        <p:txBody>
          <a:bodyPr/>
          <a:lstStyle/>
          <a:p>
            <a:r>
              <a:rPr lang="sv-SE" dirty="0" smtClean="0"/>
              <a:t>Introduktion</a:t>
            </a:r>
          </a:p>
          <a:p>
            <a:r>
              <a:rPr lang="sv-SE" dirty="0"/>
              <a:t>Projektets </a:t>
            </a:r>
            <a:r>
              <a:rPr lang="sv-SE" dirty="0" smtClean="0"/>
              <a:t>syfte</a:t>
            </a:r>
          </a:p>
          <a:p>
            <a:r>
              <a:rPr lang="sv-SE" dirty="0" smtClean="0"/>
              <a:t>Hur jag gjorde programmet</a:t>
            </a:r>
          </a:p>
          <a:p>
            <a:r>
              <a:rPr lang="sv-SE" dirty="0" smtClean="0"/>
              <a:t>Projektetes resultat</a:t>
            </a:r>
          </a:p>
        </p:txBody>
      </p:sp>
    </p:spTree>
    <p:extLst>
      <p:ext uri="{BB962C8B-B14F-4D97-AF65-F5344CB8AC3E}">
        <p14:creationId xmlns:p14="http://schemas.microsoft.com/office/powerpoint/2010/main" val="696195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biol.unt.edu/~jajohnson/images/dna_5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858012" y="4495800"/>
            <a:ext cx="3285988" cy="238380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4029212" y="4679051"/>
            <a:ext cx="1905000" cy="1905000"/>
            <a:chOff x="4267200" y="4648200"/>
            <a:chExt cx="1905000" cy="1905000"/>
          </a:xfrm>
        </p:grpSpPr>
        <p:sp>
          <p:nvSpPr>
            <p:cNvPr id="4" name="Pie 3"/>
            <p:cNvSpPr/>
            <p:nvPr/>
          </p:nvSpPr>
          <p:spPr>
            <a:xfrm>
              <a:off x="4267200" y="4648200"/>
              <a:ext cx="1905000" cy="1905000"/>
            </a:xfrm>
            <a:prstGeom prst="pie">
              <a:avLst>
                <a:gd name="adj1" fmla="val 2411450"/>
                <a:gd name="adj2" fmla="val 21424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5757715" y="5212451"/>
              <a:ext cx="192024" cy="19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sv-SE" dirty="0"/>
              <a:t>Introduktion</a:t>
            </a:r>
            <a:endParaRPr lang="en-US" dirty="0"/>
          </a:p>
        </p:txBody>
      </p:sp>
      <p:sp>
        <p:nvSpPr>
          <p:cNvPr id="3" name="Content Placeholder 2"/>
          <p:cNvSpPr>
            <a:spLocks noGrp="1"/>
          </p:cNvSpPr>
          <p:nvPr>
            <p:ph idx="1"/>
          </p:nvPr>
        </p:nvSpPr>
        <p:spPr/>
        <p:txBody>
          <a:bodyPr/>
          <a:lstStyle/>
          <a:p>
            <a:r>
              <a:rPr lang="sv-SE" dirty="0" smtClean="0"/>
              <a:t> Vad är EvoSim?</a:t>
            </a:r>
          </a:p>
          <a:p>
            <a:r>
              <a:rPr lang="sv-SE" dirty="0" smtClean="0"/>
              <a:t>En simulation över...</a:t>
            </a:r>
          </a:p>
          <a:p>
            <a:pPr lvl="1"/>
            <a:r>
              <a:rPr lang="sv-SE" dirty="0" smtClean="0"/>
              <a:t>En artificiell ”Datavärld” som är populerade av...</a:t>
            </a:r>
          </a:p>
          <a:p>
            <a:pPr lvl="1"/>
            <a:r>
              <a:rPr lang="sv-SE" dirty="0" smtClean="0"/>
              <a:t>”Datavarelser” som är styrda av...</a:t>
            </a:r>
          </a:p>
          <a:p>
            <a:pPr lvl="1"/>
            <a:r>
              <a:rPr lang="sv-SE" dirty="0" smtClean="0"/>
              <a:t>”Datahjärnor” som  programmeras utav...</a:t>
            </a:r>
          </a:p>
          <a:p>
            <a:pPr lvl="1"/>
            <a:r>
              <a:rPr lang="sv-SE" dirty="0" smtClean="0"/>
              <a:t>”Data-DNA”</a:t>
            </a:r>
          </a:p>
          <a:p>
            <a:endParaRPr lang="en-US" dirty="0" smtClean="0"/>
          </a:p>
          <a:p>
            <a:pPr lvl="1"/>
            <a:endParaRPr lang="sv-SE" dirty="0" smtClean="0"/>
          </a:p>
        </p:txBody>
      </p:sp>
      <p:pic>
        <p:nvPicPr>
          <p:cNvPr id="1026" name="Picture 2" descr="http://upload.wikimedia.org/wikipedia/commons/thumb/1/1a/Gray728.svg/250px-Gray728.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6732" y="4730229"/>
            <a:ext cx="989959"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20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0" presetClass="entr" presetSubtype="0" fill="hold" nodeType="with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fade">
                                      <p:cBhvr>
                                        <p:cTn id="35"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Introduktion</a:t>
            </a:r>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0"/>
            <a:ext cx="51054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Group 29"/>
          <p:cNvGrpSpPr/>
          <p:nvPr/>
        </p:nvGrpSpPr>
        <p:grpSpPr>
          <a:xfrm>
            <a:off x="1638300" y="2731515"/>
            <a:ext cx="7344015" cy="2840610"/>
            <a:chOff x="1676400" y="3102990"/>
            <a:chExt cx="7344015" cy="2840610"/>
          </a:xfrm>
        </p:grpSpPr>
        <p:sp>
          <p:nvSpPr>
            <p:cNvPr id="4" name="Rectangle 3"/>
            <p:cNvSpPr/>
            <p:nvPr/>
          </p:nvSpPr>
          <p:spPr>
            <a:xfrm>
              <a:off x="1676400" y="3965062"/>
              <a:ext cx="952500" cy="835538"/>
            </a:xfrm>
            <a:prstGeom prst="rect">
              <a:avLst/>
            </a:prstGeom>
            <a:noFill/>
            <a:ln w="2540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676400" y="3102990"/>
              <a:ext cx="3779047" cy="862072"/>
            </a:xfrm>
            <a:prstGeom prst="line">
              <a:avLst/>
            </a:prstGeom>
            <a:ln w="381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4800600"/>
              <a:ext cx="3824289" cy="1143000"/>
            </a:xfrm>
            <a:prstGeom prst="line">
              <a:avLst/>
            </a:prstGeom>
            <a:ln w="3810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2628900" y="3132183"/>
              <a:ext cx="6391515" cy="832879"/>
            </a:xfrm>
            <a:prstGeom prst="line">
              <a:avLst/>
            </a:prstGeom>
            <a:ln w="31750" cmpd="sng">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28900" y="4800600"/>
              <a:ext cx="6391515" cy="1109662"/>
            </a:xfrm>
            <a:prstGeom prst="line">
              <a:avLst/>
            </a:prstGeom>
            <a:ln w="31750" cmpd="sng">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2056"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22499" t="45052" r="55314" b="34310"/>
          <a:stretch/>
        </p:blipFill>
        <p:spPr bwMode="auto">
          <a:xfrm>
            <a:off x="5462589" y="2760708"/>
            <a:ext cx="3519726" cy="2778079"/>
          </a:xfrm>
          <a:prstGeom prst="rect">
            <a:avLst/>
          </a:prstGeom>
          <a:noFill/>
          <a:ln w="48006" cmpd="sng">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184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par>
                                <p:cTn id="8" presetID="1"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2054"/>
                                        </p:tgtEl>
                                      </p:cBhvr>
                                    </p:animEffect>
                                    <p:set>
                                      <p:cBhvr>
                                        <p:cTn id="17" dur="1" fill="hold">
                                          <p:stCondLst>
                                            <p:cond delay="499"/>
                                          </p:stCondLst>
                                        </p:cTn>
                                        <p:tgtEl>
                                          <p:spTgt spid="20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Introduktion –</a:t>
            </a:r>
            <a:br>
              <a:rPr lang="sv-SE" dirty="0" smtClean="0"/>
            </a:br>
            <a:r>
              <a:rPr lang="sv-SE" dirty="0" smtClean="0"/>
              <a:t>Vad kan varelserna göra?</a:t>
            </a:r>
            <a:endParaRPr lang="en-US" dirty="0"/>
          </a:p>
        </p:txBody>
      </p:sp>
      <p:pic>
        <p:nvPicPr>
          <p:cNvPr id="4"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l="22499" t="45052" r="55314" b="34310"/>
          <a:stretch/>
        </p:blipFill>
        <p:spPr bwMode="auto">
          <a:xfrm>
            <a:off x="5462589" y="2760708"/>
            <a:ext cx="3519726" cy="2778079"/>
          </a:xfrm>
          <a:prstGeom prst="rect">
            <a:avLst/>
          </a:prstGeom>
          <a:noFill/>
          <a:ln w="48006" cmpd="sng">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Content Placeholder 47"/>
          <p:cNvSpPr>
            <a:spLocks noGrp="1"/>
          </p:cNvSpPr>
          <p:nvPr>
            <p:ph idx="1"/>
          </p:nvPr>
        </p:nvSpPr>
        <p:spPr>
          <a:xfrm>
            <a:off x="457200" y="1775192"/>
            <a:ext cx="8229600" cy="2006234"/>
          </a:xfrm>
        </p:spPr>
        <p:txBody>
          <a:bodyPr>
            <a:normAutofit fontScale="92500" lnSpcReduction="20000"/>
          </a:bodyPr>
          <a:lstStyle/>
          <a:p>
            <a:r>
              <a:rPr lang="sv-SE" dirty="0" smtClean="0"/>
              <a:t>De kan röra på sig.</a:t>
            </a:r>
          </a:p>
          <a:p>
            <a:r>
              <a:rPr lang="sv-SE" dirty="0" smtClean="0"/>
              <a:t>De kan para sig med andra varelser.</a:t>
            </a:r>
          </a:p>
          <a:p>
            <a:r>
              <a:rPr lang="sv-SE" dirty="0" smtClean="0"/>
              <a:t>De kan äta.</a:t>
            </a:r>
          </a:p>
          <a:p>
            <a:r>
              <a:rPr lang="sv-SE" dirty="0" smtClean="0"/>
              <a:t>De kan se.</a:t>
            </a:r>
          </a:p>
          <a:p>
            <a:pPr lvl="1"/>
            <a:r>
              <a:rPr lang="sv-SE" dirty="0" smtClean="0"/>
              <a:t>De har 6 ögon.</a:t>
            </a:r>
            <a:endParaRPr lang="en-US" dirty="0"/>
          </a:p>
        </p:txBody>
      </p:sp>
      <p:grpSp>
        <p:nvGrpSpPr>
          <p:cNvPr id="92" name="Group 91"/>
          <p:cNvGrpSpPr/>
          <p:nvPr/>
        </p:nvGrpSpPr>
        <p:grpSpPr>
          <a:xfrm>
            <a:off x="6400800" y="2737668"/>
            <a:ext cx="2619270" cy="2824673"/>
            <a:chOff x="6400800" y="2737668"/>
            <a:chExt cx="2619270" cy="2824673"/>
          </a:xfrm>
        </p:grpSpPr>
        <p:cxnSp>
          <p:nvCxnSpPr>
            <p:cNvPr id="7" name="Straight Connector 6"/>
            <p:cNvCxnSpPr/>
            <p:nvPr/>
          </p:nvCxnSpPr>
          <p:spPr>
            <a:xfrm flipV="1">
              <a:off x="6400800" y="2760709"/>
              <a:ext cx="228600" cy="102071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00800" y="4149748"/>
              <a:ext cx="1143000" cy="138903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542207" y="2743200"/>
              <a:ext cx="919043" cy="10731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536174" y="4129744"/>
              <a:ext cx="2145863" cy="140428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6415087" y="2752725"/>
              <a:ext cx="1042987" cy="1066800"/>
            </a:xfrm>
            <a:custGeom>
              <a:avLst/>
              <a:gdLst>
                <a:gd name="connsiteX0" fmla="*/ 0 w 1076325"/>
                <a:gd name="connsiteY0" fmla="*/ 1047750 h 1114425"/>
                <a:gd name="connsiteX1" fmla="*/ 133350 w 1076325"/>
                <a:gd name="connsiteY1" fmla="*/ 1114425 h 1114425"/>
                <a:gd name="connsiteX2" fmla="*/ 1076325 w 1076325"/>
                <a:gd name="connsiteY2" fmla="*/ 0 h 1114425"/>
                <a:gd name="connsiteX3" fmla="*/ 381000 w 1076325"/>
                <a:gd name="connsiteY3" fmla="*/ 19050 h 1114425"/>
                <a:gd name="connsiteX4" fmla="*/ 0 w 1076325"/>
                <a:gd name="connsiteY4" fmla="*/ 1047750 h 1114425"/>
                <a:gd name="connsiteX0" fmla="*/ 0 w 2867025"/>
                <a:gd name="connsiteY0" fmla="*/ 1200150 h 1266825"/>
                <a:gd name="connsiteX1" fmla="*/ 133350 w 2867025"/>
                <a:gd name="connsiteY1" fmla="*/ 1266825 h 1266825"/>
                <a:gd name="connsiteX2" fmla="*/ 2867025 w 2867025"/>
                <a:gd name="connsiteY2" fmla="*/ 0 h 1266825"/>
                <a:gd name="connsiteX3" fmla="*/ 381000 w 2867025"/>
                <a:gd name="connsiteY3" fmla="*/ 171450 h 1266825"/>
                <a:gd name="connsiteX4" fmla="*/ 0 w 2867025"/>
                <a:gd name="connsiteY4" fmla="*/ 1200150 h 1266825"/>
                <a:gd name="connsiteX0" fmla="*/ 0 w 2867025"/>
                <a:gd name="connsiteY0" fmla="*/ 1200150 h 1266825"/>
                <a:gd name="connsiteX1" fmla="*/ 133350 w 2867025"/>
                <a:gd name="connsiteY1" fmla="*/ 1266825 h 1266825"/>
                <a:gd name="connsiteX2" fmla="*/ 2867025 w 2867025"/>
                <a:gd name="connsiteY2" fmla="*/ 0 h 1266825"/>
                <a:gd name="connsiteX3" fmla="*/ 2076450 w 2867025"/>
                <a:gd name="connsiteY3" fmla="*/ 28575 h 1266825"/>
                <a:gd name="connsiteX4" fmla="*/ 0 w 2867025"/>
                <a:gd name="connsiteY4" fmla="*/ 1200150 h 1266825"/>
                <a:gd name="connsiteX0" fmla="*/ 0 w 2867025"/>
                <a:gd name="connsiteY0" fmla="*/ 1200150 h 1200150"/>
                <a:gd name="connsiteX1" fmla="*/ 1981200 w 2867025"/>
                <a:gd name="connsiteY1" fmla="*/ 1057275 h 1200150"/>
                <a:gd name="connsiteX2" fmla="*/ 2867025 w 2867025"/>
                <a:gd name="connsiteY2" fmla="*/ 0 h 1200150"/>
                <a:gd name="connsiteX3" fmla="*/ 2076450 w 2867025"/>
                <a:gd name="connsiteY3" fmla="*/ 28575 h 1200150"/>
                <a:gd name="connsiteX4" fmla="*/ 0 w 2867025"/>
                <a:gd name="connsiteY4" fmla="*/ 1200150 h 1200150"/>
                <a:gd name="connsiteX0" fmla="*/ 0 w 1028700"/>
                <a:gd name="connsiteY0" fmla="*/ 1057275 h 1057275"/>
                <a:gd name="connsiteX1" fmla="*/ 142875 w 1028700"/>
                <a:gd name="connsiteY1" fmla="*/ 1057275 h 1057275"/>
                <a:gd name="connsiteX2" fmla="*/ 1028700 w 1028700"/>
                <a:gd name="connsiteY2" fmla="*/ 0 h 1057275"/>
                <a:gd name="connsiteX3" fmla="*/ 238125 w 1028700"/>
                <a:gd name="connsiteY3" fmla="*/ 28575 h 1057275"/>
                <a:gd name="connsiteX4" fmla="*/ 0 w 1028700"/>
                <a:gd name="connsiteY4" fmla="*/ 1057275 h 1057275"/>
                <a:gd name="connsiteX0" fmla="*/ 0 w 1052513"/>
                <a:gd name="connsiteY0" fmla="*/ 1062037 h 1062037"/>
                <a:gd name="connsiteX1" fmla="*/ 142875 w 1052513"/>
                <a:gd name="connsiteY1" fmla="*/ 1062037 h 1062037"/>
                <a:gd name="connsiteX2" fmla="*/ 1052513 w 1052513"/>
                <a:gd name="connsiteY2" fmla="*/ 0 h 1062037"/>
                <a:gd name="connsiteX3" fmla="*/ 238125 w 1052513"/>
                <a:gd name="connsiteY3" fmla="*/ 33337 h 1062037"/>
                <a:gd name="connsiteX4" fmla="*/ 0 w 1052513"/>
                <a:gd name="connsiteY4" fmla="*/ 1062037 h 1062037"/>
                <a:gd name="connsiteX0" fmla="*/ 0 w 1052513"/>
                <a:gd name="connsiteY0" fmla="*/ 1062037 h 1062037"/>
                <a:gd name="connsiteX1" fmla="*/ 142875 w 1052513"/>
                <a:gd name="connsiteY1" fmla="*/ 1062037 h 1062037"/>
                <a:gd name="connsiteX2" fmla="*/ 1052513 w 1052513"/>
                <a:gd name="connsiteY2" fmla="*/ 0 h 1062037"/>
                <a:gd name="connsiteX3" fmla="*/ 242888 w 1052513"/>
                <a:gd name="connsiteY3" fmla="*/ 14287 h 1062037"/>
                <a:gd name="connsiteX4" fmla="*/ 0 w 1052513"/>
                <a:gd name="connsiteY4" fmla="*/ 1062037 h 1062037"/>
                <a:gd name="connsiteX0" fmla="*/ 0 w 1047750"/>
                <a:gd name="connsiteY0" fmla="*/ 1047750 h 1047750"/>
                <a:gd name="connsiteX1" fmla="*/ 142875 w 1047750"/>
                <a:gd name="connsiteY1" fmla="*/ 1047750 h 1047750"/>
                <a:gd name="connsiteX2" fmla="*/ 1047750 w 1047750"/>
                <a:gd name="connsiteY2" fmla="*/ 9526 h 1047750"/>
                <a:gd name="connsiteX3" fmla="*/ 242888 w 1047750"/>
                <a:gd name="connsiteY3" fmla="*/ 0 h 1047750"/>
                <a:gd name="connsiteX4" fmla="*/ 0 w 1047750"/>
                <a:gd name="connsiteY4" fmla="*/ 1047750 h 1047750"/>
                <a:gd name="connsiteX0" fmla="*/ 0 w 1047750"/>
                <a:gd name="connsiteY0" fmla="*/ 1047750 h 1076325"/>
                <a:gd name="connsiteX1" fmla="*/ 142875 w 1047750"/>
                <a:gd name="connsiteY1" fmla="*/ 1076325 h 1076325"/>
                <a:gd name="connsiteX2" fmla="*/ 1047750 w 1047750"/>
                <a:gd name="connsiteY2" fmla="*/ 9526 h 1076325"/>
                <a:gd name="connsiteX3" fmla="*/ 242888 w 1047750"/>
                <a:gd name="connsiteY3" fmla="*/ 0 h 1076325"/>
                <a:gd name="connsiteX4" fmla="*/ 0 w 1047750"/>
                <a:gd name="connsiteY4" fmla="*/ 1047750 h 1076325"/>
                <a:gd name="connsiteX0" fmla="*/ 0 w 1047750"/>
                <a:gd name="connsiteY0" fmla="*/ 1047750 h 1066800"/>
                <a:gd name="connsiteX1" fmla="*/ 128588 w 1047750"/>
                <a:gd name="connsiteY1" fmla="*/ 1066800 h 1066800"/>
                <a:gd name="connsiteX2" fmla="*/ 1047750 w 1047750"/>
                <a:gd name="connsiteY2" fmla="*/ 9526 h 1066800"/>
                <a:gd name="connsiteX3" fmla="*/ 242888 w 1047750"/>
                <a:gd name="connsiteY3" fmla="*/ 0 h 1066800"/>
                <a:gd name="connsiteX4" fmla="*/ 0 w 1047750"/>
                <a:gd name="connsiteY4" fmla="*/ 1047750 h 1066800"/>
                <a:gd name="connsiteX0" fmla="*/ 0 w 1033462"/>
                <a:gd name="connsiteY0" fmla="*/ 1033462 h 1066800"/>
                <a:gd name="connsiteX1" fmla="*/ 114300 w 1033462"/>
                <a:gd name="connsiteY1" fmla="*/ 1066800 h 1066800"/>
                <a:gd name="connsiteX2" fmla="*/ 1033462 w 1033462"/>
                <a:gd name="connsiteY2" fmla="*/ 9526 h 1066800"/>
                <a:gd name="connsiteX3" fmla="*/ 228600 w 1033462"/>
                <a:gd name="connsiteY3" fmla="*/ 0 h 1066800"/>
                <a:gd name="connsiteX4" fmla="*/ 0 w 1033462"/>
                <a:gd name="connsiteY4" fmla="*/ 1033462 h 1066800"/>
                <a:gd name="connsiteX0" fmla="*/ 0 w 1042987"/>
                <a:gd name="connsiteY0" fmla="*/ 1038225 h 1066800"/>
                <a:gd name="connsiteX1" fmla="*/ 123825 w 1042987"/>
                <a:gd name="connsiteY1" fmla="*/ 1066800 h 1066800"/>
                <a:gd name="connsiteX2" fmla="*/ 1042987 w 1042987"/>
                <a:gd name="connsiteY2" fmla="*/ 9526 h 1066800"/>
                <a:gd name="connsiteX3" fmla="*/ 238125 w 1042987"/>
                <a:gd name="connsiteY3" fmla="*/ 0 h 1066800"/>
                <a:gd name="connsiteX4" fmla="*/ 0 w 1042987"/>
                <a:gd name="connsiteY4" fmla="*/ 1038225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987" h="1066800">
                  <a:moveTo>
                    <a:pt x="0" y="1038225"/>
                  </a:moveTo>
                  <a:lnTo>
                    <a:pt x="123825" y="1066800"/>
                  </a:lnTo>
                  <a:lnTo>
                    <a:pt x="1042987" y="9526"/>
                  </a:lnTo>
                  <a:lnTo>
                    <a:pt x="238125" y="0"/>
                  </a:lnTo>
                  <a:lnTo>
                    <a:pt x="0" y="1038225"/>
                  </a:lnTo>
                  <a:close/>
                </a:path>
              </a:pathLst>
            </a:custGeom>
            <a:solidFill>
              <a:schemeClr val="accent4">
                <a:lumMod val="75000"/>
                <a:alpha val="51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6591301" y="2924174"/>
              <a:ext cx="2419350" cy="1057275"/>
            </a:xfrm>
            <a:custGeom>
              <a:avLst/>
              <a:gdLst>
                <a:gd name="connsiteX0" fmla="*/ 0 w 2438400"/>
                <a:gd name="connsiteY0" fmla="*/ 1104900 h 1219200"/>
                <a:gd name="connsiteX1" fmla="*/ 923925 w 2438400"/>
                <a:gd name="connsiteY1" fmla="*/ 0 h 1219200"/>
                <a:gd name="connsiteX2" fmla="*/ 2438400 w 2438400"/>
                <a:gd name="connsiteY2" fmla="*/ 9525 h 1219200"/>
                <a:gd name="connsiteX3" fmla="*/ 2438400 w 2438400"/>
                <a:gd name="connsiteY3" fmla="*/ 1219200 h 1219200"/>
                <a:gd name="connsiteX4" fmla="*/ 28575 w 2438400"/>
                <a:gd name="connsiteY4" fmla="*/ 1209675 h 1219200"/>
                <a:gd name="connsiteX5" fmla="*/ 0 w 2438400"/>
                <a:gd name="connsiteY5" fmla="*/ 1104900 h 1219200"/>
                <a:gd name="connsiteX0" fmla="*/ 0 w 5200650"/>
                <a:gd name="connsiteY0" fmla="*/ 1104900 h 1400175"/>
                <a:gd name="connsiteX1" fmla="*/ 923925 w 5200650"/>
                <a:gd name="connsiteY1" fmla="*/ 0 h 1400175"/>
                <a:gd name="connsiteX2" fmla="*/ 5200650 w 5200650"/>
                <a:gd name="connsiteY2" fmla="*/ 1400175 h 1400175"/>
                <a:gd name="connsiteX3" fmla="*/ 2438400 w 5200650"/>
                <a:gd name="connsiteY3" fmla="*/ 1219200 h 1400175"/>
                <a:gd name="connsiteX4" fmla="*/ 28575 w 5200650"/>
                <a:gd name="connsiteY4" fmla="*/ 1209675 h 1400175"/>
                <a:gd name="connsiteX5" fmla="*/ 0 w 5200650"/>
                <a:gd name="connsiteY5" fmla="*/ 1104900 h 1400175"/>
                <a:gd name="connsiteX0" fmla="*/ 0 w 5200650"/>
                <a:gd name="connsiteY0" fmla="*/ 1104900 h 2924175"/>
                <a:gd name="connsiteX1" fmla="*/ 923925 w 5200650"/>
                <a:gd name="connsiteY1" fmla="*/ 0 h 2924175"/>
                <a:gd name="connsiteX2" fmla="*/ 5200650 w 5200650"/>
                <a:gd name="connsiteY2" fmla="*/ 1400175 h 2924175"/>
                <a:gd name="connsiteX3" fmla="*/ 2438400 w 5200650"/>
                <a:gd name="connsiteY3" fmla="*/ 1219200 h 2924175"/>
                <a:gd name="connsiteX4" fmla="*/ 2638425 w 5200650"/>
                <a:gd name="connsiteY4" fmla="*/ 2924175 h 2924175"/>
                <a:gd name="connsiteX5" fmla="*/ 0 w 5200650"/>
                <a:gd name="connsiteY5" fmla="*/ 1104900 h 2924175"/>
                <a:gd name="connsiteX0" fmla="*/ 0 w 5200650"/>
                <a:gd name="connsiteY0" fmla="*/ 1104900 h 2924175"/>
                <a:gd name="connsiteX1" fmla="*/ 923925 w 5200650"/>
                <a:gd name="connsiteY1" fmla="*/ 0 h 2924175"/>
                <a:gd name="connsiteX2" fmla="*/ 5200650 w 5200650"/>
                <a:gd name="connsiteY2" fmla="*/ 1400175 h 2924175"/>
                <a:gd name="connsiteX3" fmla="*/ 2638425 w 5200650"/>
                <a:gd name="connsiteY3" fmla="*/ 2924175 h 2924175"/>
                <a:gd name="connsiteX4" fmla="*/ 0 w 5200650"/>
                <a:gd name="connsiteY4" fmla="*/ 1104900 h 2924175"/>
                <a:gd name="connsiteX0" fmla="*/ 0 w 5200650"/>
                <a:gd name="connsiteY0" fmla="*/ 1104900 h 2457450"/>
                <a:gd name="connsiteX1" fmla="*/ 923925 w 5200650"/>
                <a:gd name="connsiteY1" fmla="*/ 0 h 2457450"/>
                <a:gd name="connsiteX2" fmla="*/ 5200650 w 5200650"/>
                <a:gd name="connsiteY2" fmla="*/ 1400175 h 2457450"/>
                <a:gd name="connsiteX3" fmla="*/ 5181600 w 5200650"/>
                <a:gd name="connsiteY3" fmla="*/ 2457450 h 2457450"/>
                <a:gd name="connsiteX4" fmla="*/ 0 w 5200650"/>
                <a:gd name="connsiteY4" fmla="*/ 1104900 h 2457450"/>
                <a:gd name="connsiteX0" fmla="*/ 1885950 w 4276725"/>
                <a:gd name="connsiteY0" fmla="*/ 2457450 h 2457450"/>
                <a:gd name="connsiteX1" fmla="*/ 0 w 4276725"/>
                <a:gd name="connsiteY1" fmla="*/ 0 h 2457450"/>
                <a:gd name="connsiteX2" fmla="*/ 4276725 w 4276725"/>
                <a:gd name="connsiteY2" fmla="*/ 1400175 h 2457450"/>
                <a:gd name="connsiteX3" fmla="*/ 4257675 w 4276725"/>
                <a:gd name="connsiteY3" fmla="*/ 2457450 h 2457450"/>
                <a:gd name="connsiteX4" fmla="*/ 1885950 w 4276725"/>
                <a:gd name="connsiteY4" fmla="*/ 2457450 h 2457450"/>
                <a:gd name="connsiteX0" fmla="*/ 1885950 w 4276725"/>
                <a:gd name="connsiteY0" fmla="*/ 2457453 h 2457453"/>
                <a:gd name="connsiteX1" fmla="*/ 0 w 4276725"/>
                <a:gd name="connsiteY1" fmla="*/ 3 h 2457453"/>
                <a:gd name="connsiteX2" fmla="*/ 1857375 w 4276725"/>
                <a:gd name="connsiteY2" fmla="*/ 2400303 h 2457453"/>
                <a:gd name="connsiteX3" fmla="*/ 4276725 w 4276725"/>
                <a:gd name="connsiteY3" fmla="*/ 1400178 h 2457453"/>
                <a:gd name="connsiteX4" fmla="*/ 4257675 w 4276725"/>
                <a:gd name="connsiteY4" fmla="*/ 2457453 h 2457453"/>
                <a:gd name="connsiteX5" fmla="*/ 1885950 w 4276725"/>
                <a:gd name="connsiteY5" fmla="*/ 2457453 h 2457453"/>
                <a:gd name="connsiteX0" fmla="*/ 28575 w 2419350"/>
                <a:gd name="connsiteY0" fmla="*/ 1057275 h 1057275"/>
                <a:gd name="connsiteX1" fmla="*/ 0 w 2419350"/>
                <a:gd name="connsiteY1" fmla="*/ 1000125 h 1057275"/>
                <a:gd name="connsiteX2" fmla="*/ 2419350 w 2419350"/>
                <a:gd name="connsiteY2" fmla="*/ 0 h 1057275"/>
                <a:gd name="connsiteX3" fmla="*/ 2400300 w 2419350"/>
                <a:gd name="connsiteY3" fmla="*/ 1057275 h 1057275"/>
                <a:gd name="connsiteX4" fmla="*/ 28575 w 2419350"/>
                <a:gd name="connsiteY4" fmla="*/ 1057275 h 1057275"/>
                <a:gd name="connsiteX0" fmla="*/ 0 w 2419350"/>
                <a:gd name="connsiteY0" fmla="*/ 1057275 h 1057275"/>
                <a:gd name="connsiteX1" fmla="*/ 0 w 2419350"/>
                <a:gd name="connsiteY1" fmla="*/ 1000125 h 1057275"/>
                <a:gd name="connsiteX2" fmla="*/ 2419350 w 2419350"/>
                <a:gd name="connsiteY2" fmla="*/ 0 h 1057275"/>
                <a:gd name="connsiteX3" fmla="*/ 2400300 w 2419350"/>
                <a:gd name="connsiteY3" fmla="*/ 1057275 h 1057275"/>
                <a:gd name="connsiteX4" fmla="*/ 0 w 2419350"/>
                <a:gd name="connsiteY4" fmla="*/ 1057275 h 1057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9350" h="1057275">
                  <a:moveTo>
                    <a:pt x="0" y="1057275"/>
                  </a:moveTo>
                  <a:lnTo>
                    <a:pt x="0" y="1000125"/>
                  </a:lnTo>
                  <a:lnTo>
                    <a:pt x="2419350" y="0"/>
                  </a:lnTo>
                  <a:lnTo>
                    <a:pt x="2400300" y="1057275"/>
                  </a:lnTo>
                  <a:lnTo>
                    <a:pt x="0" y="1057275"/>
                  </a:lnTo>
                  <a:close/>
                </a:path>
              </a:pathLst>
            </a:custGeom>
            <a:solidFill>
              <a:schemeClr val="accent3">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6562620" y="3971925"/>
              <a:ext cx="2457450" cy="666750"/>
            </a:xfrm>
            <a:custGeom>
              <a:avLst/>
              <a:gdLst>
                <a:gd name="connsiteX0" fmla="*/ 0 w 1076325"/>
                <a:gd name="connsiteY0" fmla="*/ 1047750 h 1114425"/>
                <a:gd name="connsiteX1" fmla="*/ 133350 w 1076325"/>
                <a:gd name="connsiteY1" fmla="*/ 1114425 h 1114425"/>
                <a:gd name="connsiteX2" fmla="*/ 1076325 w 1076325"/>
                <a:gd name="connsiteY2" fmla="*/ 0 h 1114425"/>
                <a:gd name="connsiteX3" fmla="*/ 381000 w 1076325"/>
                <a:gd name="connsiteY3" fmla="*/ 19050 h 1114425"/>
                <a:gd name="connsiteX4" fmla="*/ 0 w 1076325"/>
                <a:gd name="connsiteY4" fmla="*/ 1047750 h 1114425"/>
                <a:gd name="connsiteX0" fmla="*/ 0 w 2428875"/>
                <a:gd name="connsiteY0" fmla="*/ 1028700 h 2647950"/>
                <a:gd name="connsiteX1" fmla="*/ 133350 w 2428875"/>
                <a:gd name="connsiteY1" fmla="*/ 1095375 h 2647950"/>
                <a:gd name="connsiteX2" fmla="*/ 2428875 w 2428875"/>
                <a:gd name="connsiteY2" fmla="*/ 2647950 h 2647950"/>
                <a:gd name="connsiteX3" fmla="*/ 381000 w 2428875"/>
                <a:gd name="connsiteY3" fmla="*/ 0 h 2647950"/>
                <a:gd name="connsiteX4" fmla="*/ 0 w 2428875"/>
                <a:gd name="connsiteY4" fmla="*/ 1028700 h 2647950"/>
                <a:gd name="connsiteX0" fmla="*/ 0 w 2428875"/>
                <a:gd name="connsiteY0" fmla="*/ 0 h 1619250"/>
                <a:gd name="connsiteX1" fmla="*/ 133350 w 2428875"/>
                <a:gd name="connsiteY1" fmla="*/ 66675 h 1619250"/>
                <a:gd name="connsiteX2" fmla="*/ 2428875 w 2428875"/>
                <a:gd name="connsiteY2" fmla="*/ 1619250 h 1619250"/>
                <a:gd name="connsiteX3" fmla="*/ 2419350 w 2428875"/>
                <a:gd name="connsiteY3" fmla="*/ 47625 h 1619250"/>
                <a:gd name="connsiteX4" fmla="*/ 0 w 2428875"/>
                <a:gd name="connsiteY4" fmla="*/ 0 h 1619250"/>
                <a:gd name="connsiteX0" fmla="*/ 9525 w 2438400"/>
                <a:gd name="connsiteY0" fmla="*/ 0 h 1619250"/>
                <a:gd name="connsiteX1" fmla="*/ 0 w 2438400"/>
                <a:gd name="connsiteY1" fmla="*/ 180975 h 1619250"/>
                <a:gd name="connsiteX2" fmla="*/ 2438400 w 2438400"/>
                <a:gd name="connsiteY2" fmla="*/ 1619250 h 1619250"/>
                <a:gd name="connsiteX3" fmla="*/ 2428875 w 2438400"/>
                <a:gd name="connsiteY3" fmla="*/ 47625 h 1619250"/>
                <a:gd name="connsiteX4" fmla="*/ 9525 w 2438400"/>
                <a:gd name="connsiteY4" fmla="*/ 0 h 1619250"/>
                <a:gd name="connsiteX0" fmla="*/ 28575 w 2438400"/>
                <a:gd name="connsiteY0" fmla="*/ 0 h 1590675"/>
                <a:gd name="connsiteX1" fmla="*/ 0 w 2438400"/>
                <a:gd name="connsiteY1" fmla="*/ 152400 h 1590675"/>
                <a:gd name="connsiteX2" fmla="*/ 2438400 w 2438400"/>
                <a:gd name="connsiteY2" fmla="*/ 1590675 h 1590675"/>
                <a:gd name="connsiteX3" fmla="*/ 2428875 w 2438400"/>
                <a:gd name="connsiteY3" fmla="*/ 19050 h 1590675"/>
                <a:gd name="connsiteX4" fmla="*/ 28575 w 2438400"/>
                <a:gd name="connsiteY4" fmla="*/ 0 h 1590675"/>
                <a:gd name="connsiteX0" fmla="*/ 28575 w 2438400"/>
                <a:gd name="connsiteY0" fmla="*/ 1276350 h 2867025"/>
                <a:gd name="connsiteX1" fmla="*/ 0 w 2438400"/>
                <a:gd name="connsiteY1" fmla="*/ 1428750 h 2867025"/>
                <a:gd name="connsiteX2" fmla="*/ 2438400 w 2438400"/>
                <a:gd name="connsiteY2" fmla="*/ 2867025 h 2867025"/>
                <a:gd name="connsiteX3" fmla="*/ 1933575 w 2438400"/>
                <a:gd name="connsiteY3" fmla="*/ 0 h 2867025"/>
                <a:gd name="connsiteX4" fmla="*/ 28575 w 2438400"/>
                <a:gd name="connsiteY4" fmla="*/ 1276350 h 2867025"/>
                <a:gd name="connsiteX0" fmla="*/ 28575 w 4286250"/>
                <a:gd name="connsiteY0" fmla="*/ 1276350 h 1428750"/>
                <a:gd name="connsiteX1" fmla="*/ 0 w 4286250"/>
                <a:gd name="connsiteY1" fmla="*/ 1428750 h 1428750"/>
                <a:gd name="connsiteX2" fmla="*/ 4286250 w 4286250"/>
                <a:gd name="connsiteY2" fmla="*/ 19050 h 1428750"/>
                <a:gd name="connsiteX3" fmla="*/ 1933575 w 4286250"/>
                <a:gd name="connsiteY3" fmla="*/ 0 h 1428750"/>
                <a:gd name="connsiteX4" fmla="*/ 28575 w 4286250"/>
                <a:gd name="connsiteY4" fmla="*/ 1276350 h 1428750"/>
                <a:gd name="connsiteX0" fmla="*/ 0 w 4305300"/>
                <a:gd name="connsiteY0" fmla="*/ 1276350 h 1276350"/>
                <a:gd name="connsiteX1" fmla="*/ 4305300 w 4305300"/>
                <a:gd name="connsiteY1" fmla="*/ 666750 h 1276350"/>
                <a:gd name="connsiteX2" fmla="*/ 4257675 w 4305300"/>
                <a:gd name="connsiteY2" fmla="*/ 19050 h 1276350"/>
                <a:gd name="connsiteX3" fmla="*/ 1905000 w 4305300"/>
                <a:gd name="connsiteY3" fmla="*/ 0 h 1276350"/>
                <a:gd name="connsiteX4" fmla="*/ 0 w 4305300"/>
                <a:gd name="connsiteY4" fmla="*/ 1276350 h 1276350"/>
                <a:gd name="connsiteX0" fmla="*/ 0 w 2419350"/>
                <a:gd name="connsiteY0" fmla="*/ 104775 h 666750"/>
                <a:gd name="connsiteX1" fmla="*/ 2419350 w 2419350"/>
                <a:gd name="connsiteY1" fmla="*/ 666750 h 666750"/>
                <a:gd name="connsiteX2" fmla="*/ 2371725 w 2419350"/>
                <a:gd name="connsiteY2" fmla="*/ 19050 h 666750"/>
                <a:gd name="connsiteX3" fmla="*/ 19050 w 2419350"/>
                <a:gd name="connsiteY3" fmla="*/ 0 h 666750"/>
                <a:gd name="connsiteX4" fmla="*/ 0 w 2419350"/>
                <a:gd name="connsiteY4" fmla="*/ 104775 h 666750"/>
                <a:gd name="connsiteX0" fmla="*/ 0 w 2400300"/>
                <a:gd name="connsiteY0" fmla="*/ 123825 h 666750"/>
                <a:gd name="connsiteX1" fmla="*/ 2400300 w 2400300"/>
                <a:gd name="connsiteY1" fmla="*/ 666750 h 666750"/>
                <a:gd name="connsiteX2" fmla="*/ 2352675 w 2400300"/>
                <a:gd name="connsiteY2" fmla="*/ 19050 h 666750"/>
                <a:gd name="connsiteX3" fmla="*/ 0 w 2400300"/>
                <a:gd name="connsiteY3" fmla="*/ 0 h 666750"/>
                <a:gd name="connsiteX4" fmla="*/ 0 w 2400300"/>
                <a:gd name="connsiteY4" fmla="*/ 123825 h 666750"/>
                <a:gd name="connsiteX0" fmla="*/ 0 w 2457450"/>
                <a:gd name="connsiteY0" fmla="*/ 114300 h 666750"/>
                <a:gd name="connsiteX1" fmla="*/ 2457450 w 2457450"/>
                <a:gd name="connsiteY1" fmla="*/ 666750 h 666750"/>
                <a:gd name="connsiteX2" fmla="*/ 2409825 w 2457450"/>
                <a:gd name="connsiteY2" fmla="*/ 19050 h 666750"/>
                <a:gd name="connsiteX3" fmla="*/ 57150 w 2457450"/>
                <a:gd name="connsiteY3" fmla="*/ 0 h 666750"/>
                <a:gd name="connsiteX4" fmla="*/ 0 w 2457450"/>
                <a:gd name="connsiteY4" fmla="*/ 114300 h 666750"/>
                <a:gd name="connsiteX0" fmla="*/ 0 w 2457450"/>
                <a:gd name="connsiteY0" fmla="*/ 114300 h 666750"/>
                <a:gd name="connsiteX1" fmla="*/ 2457450 w 2457450"/>
                <a:gd name="connsiteY1" fmla="*/ 666750 h 666750"/>
                <a:gd name="connsiteX2" fmla="*/ 2409825 w 2457450"/>
                <a:gd name="connsiteY2" fmla="*/ 19050 h 666750"/>
                <a:gd name="connsiteX3" fmla="*/ 19050 w 2457450"/>
                <a:gd name="connsiteY3" fmla="*/ 0 h 666750"/>
                <a:gd name="connsiteX4" fmla="*/ 0 w 2457450"/>
                <a:gd name="connsiteY4" fmla="*/ 114300 h 666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7450" h="666750">
                  <a:moveTo>
                    <a:pt x="0" y="114300"/>
                  </a:moveTo>
                  <a:lnTo>
                    <a:pt x="2457450" y="666750"/>
                  </a:lnTo>
                  <a:lnTo>
                    <a:pt x="2409825" y="19050"/>
                  </a:lnTo>
                  <a:lnTo>
                    <a:pt x="19050" y="0"/>
                  </a:lnTo>
                  <a:lnTo>
                    <a:pt x="0" y="114300"/>
                  </a:lnTo>
                  <a:close/>
                </a:path>
              </a:pathLst>
            </a:custGeom>
            <a:solidFill>
              <a:schemeClr val="bg1">
                <a:alpha val="51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415207" y="4128828"/>
              <a:ext cx="2276475" cy="1433513"/>
            </a:xfrm>
            <a:custGeom>
              <a:avLst/>
              <a:gdLst>
                <a:gd name="connsiteX0" fmla="*/ 0 w 1076325"/>
                <a:gd name="connsiteY0" fmla="*/ 1047750 h 1114425"/>
                <a:gd name="connsiteX1" fmla="*/ 133350 w 1076325"/>
                <a:gd name="connsiteY1" fmla="*/ 1114425 h 1114425"/>
                <a:gd name="connsiteX2" fmla="*/ 1076325 w 1076325"/>
                <a:gd name="connsiteY2" fmla="*/ 0 h 1114425"/>
                <a:gd name="connsiteX3" fmla="*/ 381000 w 1076325"/>
                <a:gd name="connsiteY3" fmla="*/ 19050 h 1114425"/>
                <a:gd name="connsiteX4" fmla="*/ 0 w 1076325"/>
                <a:gd name="connsiteY4" fmla="*/ 1047750 h 1114425"/>
                <a:gd name="connsiteX0" fmla="*/ 0 w 1238250"/>
                <a:gd name="connsiteY0" fmla="*/ 1295400 h 1295400"/>
                <a:gd name="connsiteX1" fmla="*/ 295275 w 1238250"/>
                <a:gd name="connsiteY1" fmla="*/ 1114425 h 1295400"/>
                <a:gd name="connsiteX2" fmla="*/ 1238250 w 1238250"/>
                <a:gd name="connsiteY2" fmla="*/ 0 h 1295400"/>
                <a:gd name="connsiteX3" fmla="*/ 542925 w 1238250"/>
                <a:gd name="connsiteY3" fmla="*/ 19050 h 1295400"/>
                <a:gd name="connsiteX4" fmla="*/ 0 w 1238250"/>
                <a:gd name="connsiteY4" fmla="*/ 1295400 h 1295400"/>
                <a:gd name="connsiteX0" fmla="*/ 0 w 1238250"/>
                <a:gd name="connsiteY0" fmla="*/ 1295400 h 1295400"/>
                <a:gd name="connsiteX1" fmla="*/ 161925 w 1238250"/>
                <a:gd name="connsiteY1" fmla="*/ 1209675 h 1295400"/>
                <a:gd name="connsiteX2" fmla="*/ 1238250 w 1238250"/>
                <a:gd name="connsiteY2" fmla="*/ 0 h 1295400"/>
                <a:gd name="connsiteX3" fmla="*/ 542925 w 1238250"/>
                <a:gd name="connsiteY3" fmla="*/ 19050 h 1295400"/>
                <a:gd name="connsiteX4" fmla="*/ 0 w 1238250"/>
                <a:gd name="connsiteY4" fmla="*/ 1295400 h 1295400"/>
                <a:gd name="connsiteX0" fmla="*/ 0 w 1238250"/>
                <a:gd name="connsiteY0" fmla="*/ 1295400 h 2676525"/>
                <a:gd name="connsiteX1" fmla="*/ 161925 w 1238250"/>
                <a:gd name="connsiteY1" fmla="*/ 1209675 h 2676525"/>
                <a:gd name="connsiteX2" fmla="*/ 1238250 w 1238250"/>
                <a:gd name="connsiteY2" fmla="*/ 0 h 2676525"/>
                <a:gd name="connsiteX3" fmla="*/ 1152525 w 1238250"/>
                <a:gd name="connsiteY3" fmla="*/ 2676525 h 2676525"/>
                <a:gd name="connsiteX4" fmla="*/ 0 w 1238250"/>
                <a:gd name="connsiteY4" fmla="*/ 1295400 h 2676525"/>
                <a:gd name="connsiteX0" fmla="*/ 0 w 2571750"/>
                <a:gd name="connsiteY0" fmla="*/ 85725 h 1466850"/>
                <a:gd name="connsiteX1" fmla="*/ 161925 w 2571750"/>
                <a:gd name="connsiteY1" fmla="*/ 0 h 1466850"/>
                <a:gd name="connsiteX2" fmla="*/ 2571750 w 2571750"/>
                <a:gd name="connsiteY2" fmla="*/ 1447800 h 1466850"/>
                <a:gd name="connsiteX3" fmla="*/ 1152525 w 2571750"/>
                <a:gd name="connsiteY3" fmla="*/ 1466850 h 1466850"/>
                <a:gd name="connsiteX4" fmla="*/ 0 w 2571750"/>
                <a:gd name="connsiteY4" fmla="*/ 85725 h 1466850"/>
                <a:gd name="connsiteX0" fmla="*/ 0 w 2571750"/>
                <a:gd name="connsiteY0" fmla="*/ 1095375 h 2476500"/>
                <a:gd name="connsiteX1" fmla="*/ 1371600 w 2571750"/>
                <a:gd name="connsiteY1" fmla="*/ 0 h 2476500"/>
                <a:gd name="connsiteX2" fmla="*/ 2571750 w 2571750"/>
                <a:gd name="connsiteY2" fmla="*/ 2457450 h 2476500"/>
                <a:gd name="connsiteX3" fmla="*/ 1152525 w 2571750"/>
                <a:gd name="connsiteY3" fmla="*/ 2476500 h 2476500"/>
                <a:gd name="connsiteX4" fmla="*/ 0 w 2571750"/>
                <a:gd name="connsiteY4" fmla="*/ 1095375 h 2476500"/>
                <a:gd name="connsiteX0" fmla="*/ 0 w 3524250"/>
                <a:gd name="connsiteY0" fmla="*/ 1095375 h 2476500"/>
                <a:gd name="connsiteX1" fmla="*/ 1371600 w 3524250"/>
                <a:gd name="connsiteY1" fmla="*/ 0 h 2476500"/>
                <a:gd name="connsiteX2" fmla="*/ 3524250 w 3524250"/>
                <a:gd name="connsiteY2" fmla="*/ 1390650 h 2476500"/>
                <a:gd name="connsiteX3" fmla="*/ 1152525 w 3524250"/>
                <a:gd name="connsiteY3" fmla="*/ 2476500 h 2476500"/>
                <a:gd name="connsiteX4" fmla="*/ 0 w 3524250"/>
                <a:gd name="connsiteY4" fmla="*/ 1095375 h 2476500"/>
                <a:gd name="connsiteX0" fmla="*/ 104775 w 2371725"/>
                <a:gd name="connsiteY0" fmla="*/ 0 h 2486025"/>
                <a:gd name="connsiteX1" fmla="*/ 219075 w 2371725"/>
                <a:gd name="connsiteY1" fmla="*/ 9525 h 2486025"/>
                <a:gd name="connsiteX2" fmla="*/ 2371725 w 2371725"/>
                <a:gd name="connsiteY2" fmla="*/ 1400175 h 2486025"/>
                <a:gd name="connsiteX3" fmla="*/ 0 w 2371725"/>
                <a:gd name="connsiteY3" fmla="*/ 2486025 h 2486025"/>
                <a:gd name="connsiteX4" fmla="*/ 104775 w 2371725"/>
                <a:gd name="connsiteY4" fmla="*/ 0 h 2486025"/>
                <a:gd name="connsiteX0" fmla="*/ 0 w 2266950"/>
                <a:gd name="connsiteY0" fmla="*/ 0 h 1419225"/>
                <a:gd name="connsiteX1" fmla="*/ 114300 w 2266950"/>
                <a:gd name="connsiteY1" fmla="*/ 9525 h 1419225"/>
                <a:gd name="connsiteX2" fmla="*/ 2266950 w 2266950"/>
                <a:gd name="connsiteY2" fmla="*/ 1400175 h 1419225"/>
                <a:gd name="connsiteX3" fmla="*/ 1143000 w 2266950"/>
                <a:gd name="connsiteY3" fmla="*/ 1419225 h 1419225"/>
                <a:gd name="connsiteX4" fmla="*/ 0 w 2266950"/>
                <a:gd name="connsiteY4" fmla="*/ 0 h 1419225"/>
                <a:gd name="connsiteX0" fmla="*/ 0 w 2266950"/>
                <a:gd name="connsiteY0" fmla="*/ 14288 h 1433513"/>
                <a:gd name="connsiteX1" fmla="*/ 109538 w 2266950"/>
                <a:gd name="connsiteY1" fmla="*/ 0 h 1433513"/>
                <a:gd name="connsiteX2" fmla="*/ 2266950 w 2266950"/>
                <a:gd name="connsiteY2" fmla="*/ 1414463 h 1433513"/>
                <a:gd name="connsiteX3" fmla="*/ 1143000 w 2266950"/>
                <a:gd name="connsiteY3" fmla="*/ 1433513 h 1433513"/>
                <a:gd name="connsiteX4" fmla="*/ 0 w 2266950"/>
                <a:gd name="connsiteY4" fmla="*/ 14288 h 1433513"/>
                <a:gd name="connsiteX0" fmla="*/ 0 w 2276475"/>
                <a:gd name="connsiteY0" fmla="*/ 28576 h 1433513"/>
                <a:gd name="connsiteX1" fmla="*/ 119063 w 2276475"/>
                <a:gd name="connsiteY1" fmla="*/ 0 h 1433513"/>
                <a:gd name="connsiteX2" fmla="*/ 2276475 w 2276475"/>
                <a:gd name="connsiteY2" fmla="*/ 1414463 h 1433513"/>
                <a:gd name="connsiteX3" fmla="*/ 1152525 w 2276475"/>
                <a:gd name="connsiteY3" fmla="*/ 1433513 h 1433513"/>
                <a:gd name="connsiteX4" fmla="*/ 0 w 2276475"/>
                <a:gd name="connsiteY4" fmla="*/ 28576 h 1433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1433513">
                  <a:moveTo>
                    <a:pt x="0" y="28576"/>
                  </a:moveTo>
                  <a:lnTo>
                    <a:pt x="119063" y="0"/>
                  </a:lnTo>
                  <a:lnTo>
                    <a:pt x="2276475" y="1414463"/>
                  </a:lnTo>
                  <a:lnTo>
                    <a:pt x="1152525" y="1433513"/>
                  </a:lnTo>
                  <a:lnTo>
                    <a:pt x="0" y="28576"/>
                  </a:lnTo>
                  <a:close/>
                </a:path>
              </a:pathLst>
            </a:custGeom>
            <a:solidFill>
              <a:schemeClr val="accent4">
                <a:lumMod val="75000"/>
                <a:alpha val="51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flipV="1">
              <a:off x="6591300" y="2895600"/>
              <a:ext cx="2409825" cy="10096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91300" y="3983298"/>
              <a:ext cx="2409825" cy="11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583680" y="4073429"/>
              <a:ext cx="2417445" cy="5747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2" name="Freeform 81"/>
            <p:cNvSpPr/>
            <p:nvPr/>
          </p:nvSpPr>
          <p:spPr>
            <a:xfrm>
              <a:off x="6533158" y="4093676"/>
              <a:ext cx="2457458" cy="1447800"/>
            </a:xfrm>
            <a:custGeom>
              <a:avLst/>
              <a:gdLst>
                <a:gd name="connsiteX0" fmla="*/ 0 w 1076325"/>
                <a:gd name="connsiteY0" fmla="*/ 1047750 h 1114425"/>
                <a:gd name="connsiteX1" fmla="*/ 133350 w 1076325"/>
                <a:gd name="connsiteY1" fmla="*/ 1114425 h 1114425"/>
                <a:gd name="connsiteX2" fmla="*/ 1076325 w 1076325"/>
                <a:gd name="connsiteY2" fmla="*/ 0 h 1114425"/>
                <a:gd name="connsiteX3" fmla="*/ 381000 w 1076325"/>
                <a:gd name="connsiteY3" fmla="*/ 19050 h 1114425"/>
                <a:gd name="connsiteX4" fmla="*/ 0 w 1076325"/>
                <a:gd name="connsiteY4" fmla="*/ 1047750 h 1114425"/>
                <a:gd name="connsiteX0" fmla="*/ 0 w 4076700"/>
                <a:gd name="connsiteY0" fmla="*/ 1028700 h 1095375"/>
                <a:gd name="connsiteX1" fmla="*/ 133350 w 4076700"/>
                <a:gd name="connsiteY1" fmla="*/ 1095375 h 1095375"/>
                <a:gd name="connsiteX2" fmla="*/ 4076700 w 4076700"/>
                <a:gd name="connsiteY2" fmla="*/ 200025 h 1095375"/>
                <a:gd name="connsiteX3" fmla="*/ 381000 w 4076700"/>
                <a:gd name="connsiteY3" fmla="*/ 0 h 1095375"/>
                <a:gd name="connsiteX4" fmla="*/ 0 w 4076700"/>
                <a:gd name="connsiteY4" fmla="*/ 1028700 h 1095375"/>
                <a:gd name="connsiteX0" fmla="*/ 0 w 4076700"/>
                <a:gd name="connsiteY0" fmla="*/ 1419225 h 1485900"/>
                <a:gd name="connsiteX1" fmla="*/ 133350 w 4076700"/>
                <a:gd name="connsiteY1" fmla="*/ 1485900 h 1485900"/>
                <a:gd name="connsiteX2" fmla="*/ 4076700 w 4076700"/>
                <a:gd name="connsiteY2" fmla="*/ 590550 h 1485900"/>
                <a:gd name="connsiteX3" fmla="*/ 1676400 w 4076700"/>
                <a:gd name="connsiteY3" fmla="*/ 0 h 1485900"/>
                <a:gd name="connsiteX4" fmla="*/ 0 w 4076700"/>
                <a:gd name="connsiteY4" fmla="*/ 1419225 h 1485900"/>
                <a:gd name="connsiteX0" fmla="*/ 1466850 w 3943350"/>
                <a:gd name="connsiteY0" fmla="*/ 57150 h 1485900"/>
                <a:gd name="connsiteX1" fmla="*/ 0 w 3943350"/>
                <a:gd name="connsiteY1" fmla="*/ 1485900 h 1485900"/>
                <a:gd name="connsiteX2" fmla="*/ 3943350 w 3943350"/>
                <a:gd name="connsiteY2" fmla="*/ 590550 h 1485900"/>
                <a:gd name="connsiteX3" fmla="*/ 1543050 w 3943350"/>
                <a:gd name="connsiteY3" fmla="*/ 0 h 1485900"/>
                <a:gd name="connsiteX4" fmla="*/ 1466850 w 3943350"/>
                <a:gd name="connsiteY4" fmla="*/ 57150 h 1485900"/>
                <a:gd name="connsiteX0" fmla="*/ 0 w 2476500"/>
                <a:gd name="connsiteY0" fmla="*/ 57150 h 1485900"/>
                <a:gd name="connsiteX1" fmla="*/ 2209800 w 2476500"/>
                <a:gd name="connsiteY1" fmla="*/ 1485900 h 1485900"/>
                <a:gd name="connsiteX2" fmla="*/ 2476500 w 2476500"/>
                <a:gd name="connsiteY2" fmla="*/ 590550 h 1485900"/>
                <a:gd name="connsiteX3" fmla="*/ 76200 w 2476500"/>
                <a:gd name="connsiteY3" fmla="*/ 0 h 1485900"/>
                <a:gd name="connsiteX4" fmla="*/ 0 w 2476500"/>
                <a:gd name="connsiteY4" fmla="*/ 57150 h 1485900"/>
                <a:gd name="connsiteX0" fmla="*/ 0 w 2457450"/>
                <a:gd name="connsiteY0" fmla="*/ 38100 h 1485900"/>
                <a:gd name="connsiteX1" fmla="*/ 2190750 w 2457450"/>
                <a:gd name="connsiteY1" fmla="*/ 1485900 h 1485900"/>
                <a:gd name="connsiteX2" fmla="*/ 2457450 w 2457450"/>
                <a:gd name="connsiteY2" fmla="*/ 590550 h 1485900"/>
                <a:gd name="connsiteX3" fmla="*/ 57150 w 2457450"/>
                <a:gd name="connsiteY3" fmla="*/ 0 h 1485900"/>
                <a:gd name="connsiteX4" fmla="*/ 0 w 2457450"/>
                <a:gd name="connsiteY4" fmla="*/ 38100 h 1485900"/>
                <a:gd name="connsiteX0" fmla="*/ 0 w 2457450"/>
                <a:gd name="connsiteY0" fmla="*/ 38100 h 1485900"/>
                <a:gd name="connsiteX1" fmla="*/ 2190750 w 2457450"/>
                <a:gd name="connsiteY1" fmla="*/ 1485900 h 1485900"/>
                <a:gd name="connsiteX2" fmla="*/ 2315567 w 2457450"/>
                <a:gd name="connsiteY2" fmla="*/ 1030773 h 1485900"/>
                <a:gd name="connsiteX3" fmla="*/ 2457450 w 2457450"/>
                <a:gd name="connsiteY3" fmla="*/ 590550 h 1485900"/>
                <a:gd name="connsiteX4" fmla="*/ 57150 w 2457450"/>
                <a:gd name="connsiteY4" fmla="*/ 0 h 1485900"/>
                <a:gd name="connsiteX5" fmla="*/ 0 w 2457450"/>
                <a:gd name="connsiteY5" fmla="*/ 38100 h 1485900"/>
                <a:gd name="connsiteX0" fmla="*/ 0 w 2458442"/>
                <a:gd name="connsiteY0" fmla="*/ 38100 h 1485900"/>
                <a:gd name="connsiteX1" fmla="*/ 2190750 w 2458442"/>
                <a:gd name="connsiteY1" fmla="*/ 1485900 h 1485900"/>
                <a:gd name="connsiteX2" fmla="*/ 2458442 w 2458442"/>
                <a:gd name="connsiteY2" fmla="*/ 1468923 h 1485900"/>
                <a:gd name="connsiteX3" fmla="*/ 2457450 w 2458442"/>
                <a:gd name="connsiteY3" fmla="*/ 590550 h 1485900"/>
                <a:gd name="connsiteX4" fmla="*/ 57150 w 2458442"/>
                <a:gd name="connsiteY4" fmla="*/ 0 h 1485900"/>
                <a:gd name="connsiteX5" fmla="*/ 0 w 2458442"/>
                <a:gd name="connsiteY5" fmla="*/ 38100 h 1485900"/>
                <a:gd name="connsiteX0" fmla="*/ 0 w 2458442"/>
                <a:gd name="connsiteY0" fmla="*/ 38100 h 1468923"/>
                <a:gd name="connsiteX1" fmla="*/ 2200275 w 2458442"/>
                <a:gd name="connsiteY1" fmla="*/ 1447800 h 1468923"/>
                <a:gd name="connsiteX2" fmla="*/ 2458442 w 2458442"/>
                <a:gd name="connsiteY2" fmla="*/ 1468923 h 1468923"/>
                <a:gd name="connsiteX3" fmla="*/ 2457450 w 2458442"/>
                <a:gd name="connsiteY3" fmla="*/ 590550 h 1468923"/>
                <a:gd name="connsiteX4" fmla="*/ 57150 w 2458442"/>
                <a:gd name="connsiteY4" fmla="*/ 0 h 1468923"/>
                <a:gd name="connsiteX5" fmla="*/ 0 w 2458442"/>
                <a:gd name="connsiteY5" fmla="*/ 38100 h 1468923"/>
                <a:gd name="connsiteX0" fmla="*/ 0 w 2457458"/>
                <a:gd name="connsiteY0" fmla="*/ 38100 h 1447800"/>
                <a:gd name="connsiteX1" fmla="*/ 2200275 w 2457458"/>
                <a:gd name="connsiteY1" fmla="*/ 1447800 h 1447800"/>
                <a:gd name="connsiteX2" fmla="*/ 2448917 w 2457458"/>
                <a:gd name="connsiteY2" fmla="*/ 1440348 h 1447800"/>
                <a:gd name="connsiteX3" fmla="*/ 2457450 w 2457458"/>
                <a:gd name="connsiteY3" fmla="*/ 590550 h 1447800"/>
                <a:gd name="connsiteX4" fmla="*/ 57150 w 2457458"/>
                <a:gd name="connsiteY4" fmla="*/ 0 h 1447800"/>
                <a:gd name="connsiteX5" fmla="*/ 0 w 2457458"/>
                <a:gd name="connsiteY5" fmla="*/ 3810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7458" h="1447800">
                  <a:moveTo>
                    <a:pt x="0" y="38100"/>
                  </a:moveTo>
                  <a:lnTo>
                    <a:pt x="2200275" y="1447800"/>
                  </a:lnTo>
                  <a:lnTo>
                    <a:pt x="2448917" y="1440348"/>
                  </a:lnTo>
                  <a:cubicBezTo>
                    <a:pt x="2448586" y="1147557"/>
                    <a:pt x="2457781" y="883341"/>
                    <a:pt x="2457450" y="590550"/>
                  </a:cubicBezTo>
                  <a:lnTo>
                    <a:pt x="57150" y="0"/>
                  </a:lnTo>
                  <a:lnTo>
                    <a:pt x="0" y="38100"/>
                  </a:lnTo>
                  <a:close/>
                </a:path>
              </a:pathLst>
            </a:custGeom>
            <a:solidFill>
              <a:schemeClr val="tx1">
                <a:alpha val="51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6523633" y="2737668"/>
              <a:ext cx="2487017" cy="1181100"/>
            </a:xfrm>
            <a:custGeom>
              <a:avLst/>
              <a:gdLst>
                <a:gd name="connsiteX0" fmla="*/ 0 w 2438400"/>
                <a:gd name="connsiteY0" fmla="*/ 1104900 h 1219200"/>
                <a:gd name="connsiteX1" fmla="*/ 923925 w 2438400"/>
                <a:gd name="connsiteY1" fmla="*/ 0 h 1219200"/>
                <a:gd name="connsiteX2" fmla="*/ 2438400 w 2438400"/>
                <a:gd name="connsiteY2" fmla="*/ 9525 h 1219200"/>
                <a:gd name="connsiteX3" fmla="*/ 2438400 w 2438400"/>
                <a:gd name="connsiteY3" fmla="*/ 1219200 h 1219200"/>
                <a:gd name="connsiteX4" fmla="*/ 28575 w 2438400"/>
                <a:gd name="connsiteY4" fmla="*/ 1209675 h 1219200"/>
                <a:gd name="connsiteX5" fmla="*/ 0 w 2438400"/>
                <a:gd name="connsiteY5" fmla="*/ 1104900 h 1219200"/>
                <a:gd name="connsiteX0" fmla="*/ 0 w 5200650"/>
                <a:gd name="connsiteY0" fmla="*/ 1104900 h 1400175"/>
                <a:gd name="connsiteX1" fmla="*/ 923925 w 5200650"/>
                <a:gd name="connsiteY1" fmla="*/ 0 h 1400175"/>
                <a:gd name="connsiteX2" fmla="*/ 5200650 w 5200650"/>
                <a:gd name="connsiteY2" fmla="*/ 1400175 h 1400175"/>
                <a:gd name="connsiteX3" fmla="*/ 2438400 w 5200650"/>
                <a:gd name="connsiteY3" fmla="*/ 1219200 h 1400175"/>
                <a:gd name="connsiteX4" fmla="*/ 28575 w 5200650"/>
                <a:gd name="connsiteY4" fmla="*/ 1209675 h 1400175"/>
                <a:gd name="connsiteX5" fmla="*/ 0 w 5200650"/>
                <a:gd name="connsiteY5" fmla="*/ 1104900 h 1400175"/>
                <a:gd name="connsiteX0" fmla="*/ 0 w 5200650"/>
                <a:gd name="connsiteY0" fmla="*/ 1104900 h 2924175"/>
                <a:gd name="connsiteX1" fmla="*/ 923925 w 5200650"/>
                <a:gd name="connsiteY1" fmla="*/ 0 h 2924175"/>
                <a:gd name="connsiteX2" fmla="*/ 5200650 w 5200650"/>
                <a:gd name="connsiteY2" fmla="*/ 1400175 h 2924175"/>
                <a:gd name="connsiteX3" fmla="*/ 2438400 w 5200650"/>
                <a:gd name="connsiteY3" fmla="*/ 1219200 h 2924175"/>
                <a:gd name="connsiteX4" fmla="*/ 2638425 w 5200650"/>
                <a:gd name="connsiteY4" fmla="*/ 2924175 h 2924175"/>
                <a:gd name="connsiteX5" fmla="*/ 0 w 5200650"/>
                <a:gd name="connsiteY5" fmla="*/ 1104900 h 2924175"/>
                <a:gd name="connsiteX0" fmla="*/ 0 w 5200650"/>
                <a:gd name="connsiteY0" fmla="*/ 1104900 h 2924175"/>
                <a:gd name="connsiteX1" fmla="*/ 923925 w 5200650"/>
                <a:gd name="connsiteY1" fmla="*/ 0 h 2924175"/>
                <a:gd name="connsiteX2" fmla="*/ 5200650 w 5200650"/>
                <a:gd name="connsiteY2" fmla="*/ 1400175 h 2924175"/>
                <a:gd name="connsiteX3" fmla="*/ 2638425 w 5200650"/>
                <a:gd name="connsiteY3" fmla="*/ 2924175 h 2924175"/>
                <a:gd name="connsiteX4" fmla="*/ 0 w 5200650"/>
                <a:gd name="connsiteY4" fmla="*/ 1104900 h 2924175"/>
                <a:gd name="connsiteX0" fmla="*/ 0 w 5200650"/>
                <a:gd name="connsiteY0" fmla="*/ 1104900 h 2457450"/>
                <a:gd name="connsiteX1" fmla="*/ 923925 w 5200650"/>
                <a:gd name="connsiteY1" fmla="*/ 0 h 2457450"/>
                <a:gd name="connsiteX2" fmla="*/ 5200650 w 5200650"/>
                <a:gd name="connsiteY2" fmla="*/ 1400175 h 2457450"/>
                <a:gd name="connsiteX3" fmla="*/ 5181600 w 5200650"/>
                <a:gd name="connsiteY3" fmla="*/ 2457450 h 2457450"/>
                <a:gd name="connsiteX4" fmla="*/ 0 w 5200650"/>
                <a:gd name="connsiteY4" fmla="*/ 1104900 h 2457450"/>
                <a:gd name="connsiteX0" fmla="*/ 1885950 w 4276725"/>
                <a:gd name="connsiteY0" fmla="*/ 2457450 h 2457450"/>
                <a:gd name="connsiteX1" fmla="*/ 0 w 4276725"/>
                <a:gd name="connsiteY1" fmla="*/ 0 h 2457450"/>
                <a:gd name="connsiteX2" fmla="*/ 4276725 w 4276725"/>
                <a:gd name="connsiteY2" fmla="*/ 1400175 h 2457450"/>
                <a:gd name="connsiteX3" fmla="*/ 4257675 w 4276725"/>
                <a:gd name="connsiteY3" fmla="*/ 2457450 h 2457450"/>
                <a:gd name="connsiteX4" fmla="*/ 1885950 w 4276725"/>
                <a:gd name="connsiteY4" fmla="*/ 2457450 h 2457450"/>
                <a:gd name="connsiteX0" fmla="*/ 1885950 w 4276725"/>
                <a:gd name="connsiteY0" fmla="*/ 2457453 h 2457453"/>
                <a:gd name="connsiteX1" fmla="*/ 0 w 4276725"/>
                <a:gd name="connsiteY1" fmla="*/ 3 h 2457453"/>
                <a:gd name="connsiteX2" fmla="*/ 1857375 w 4276725"/>
                <a:gd name="connsiteY2" fmla="*/ 2400303 h 2457453"/>
                <a:gd name="connsiteX3" fmla="*/ 4276725 w 4276725"/>
                <a:gd name="connsiteY3" fmla="*/ 1400178 h 2457453"/>
                <a:gd name="connsiteX4" fmla="*/ 4257675 w 4276725"/>
                <a:gd name="connsiteY4" fmla="*/ 2457453 h 2457453"/>
                <a:gd name="connsiteX5" fmla="*/ 1885950 w 4276725"/>
                <a:gd name="connsiteY5" fmla="*/ 2457453 h 2457453"/>
                <a:gd name="connsiteX0" fmla="*/ 28575 w 2419350"/>
                <a:gd name="connsiteY0" fmla="*/ 1057275 h 1057275"/>
                <a:gd name="connsiteX1" fmla="*/ 0 w 2419350"/>
                <a:gd name="connsiteY1" fmla="*/ 1000125 h 1057275"/>
                <a:gd name="connsiteX2" fmla="*/ 2419350 w 2419350"/>
                <a:gd name="connsiteY2" fmla="*/ 0 h 1057275"/>
                <a:gd name="connsiteX3" fmla="*/ 2400300 w 2419350"/>
                <a:gd name="connsiteY3" fmla="*/ 1057275 h 1057275"/>
                <a:gd name="connsiteX4" fmla="*/ 28575 w 2419350"/>
                <a:gd name="connsiteY4" fmla="*/ 1057275 h 1057275"/>
                <a:gd name="connsiteX0" fmla="*/ 28575 w 5029200"/>
                <a:gd name="connsiteY0" fmla="*/ 514350 h 514350"/>
                <a:gd name="connsiteX1" fmla="*/ 0 w 5029200"/>
                <a:gd name="connsiteY1" fmla="*/ 457200 h 514350"/>
                <a:gd name="connsiteX2" fmla="*/ 5029200 w 5029200"/>
                <a:gd name="connsiteY2" fmla="*/ 0 h 514350"/>
                <a:gd name="connsiteX3" fmla="*/ 2400300 w 5029200"/>
                <a:gd name="connsiteY3" fmla="*/ 514350 h 514350"/>
                <a:gd name="connsiteX4" fmla="*/ 28575 w 5029200"/>
                <a:gd name="connsiteY4" fmla="*/ 514350 h 514350"/>
                <a:gd name="connsiteX0" fmla="*/ 28575 w 5029200"/>
                <a:gd name="connsiteY0" fmla="*/ 514350 h 847725"/>
                <a:gd name="connsiteX1" fmla="*/ 0 w 5029200"/>
                <a:gd name="connsiteY1" fmla="*/ 457200 h 847725"/>
                <a:gd name="connsiteX2" fmla="*/ 5029200 w 5029200"/>
                <a:gd name="connsiteY2" fmla="*/ 0 h 847725"/>
                <a:gd name="connsiteX3" fmla="*/ 2476500 w 5029200"/>
                <a:gd name="connsiteY3" fmla="*/ 847725 h 847725"/>
                <a:gd name="connsiteX4" fmla="*/ 28575 w 5029200"/>
                <a:gd name="connsiteY4" fmla="*/ 514350 h 847725"/>
                <a:gd name="connsiteX0" fmla="*/ 28575 w 6553200"/>
                <a:gd name="connsiteY0" fmla="*/ 533400 h 533400"/>
                <a:gd name="connsiteX1" fmla="*/ 0 w 6553200"/>
                <a:gd name="connsiteY1" fmla="*/ 476250 h 533400"/>
                <a:gd name="connsiteX2" fmla="*/ 5029200 w 6553200"/>
                <a:gd name="connsiteY2" fmla="*/ 19050 h 533400"/>
                <a:gd name="connsiteX3" fmla="*/ 6553200 w 6553200"/>
                <a:gd name="connsiteY3" fmla="*/ 0 h 533400"/>
                <a:gd name="connsiteX4" fmla="*/ 28575 w 6553200"/>
                <a:gd name="connsiteY4" fmla="*/ 533400 h 533400"/>
                <a:gd name="connsiteX0" fmla="*/ 4133850 w 6553200"/>
                <a:gd name="connsiteY0" fmla="*/ 1181100 h 1181100"/>
                <a:gd name="connsiteX1" fmla="*/ 0 w 6553200"/>
                <a:gd name="connsiteY1" fmla="*/ 476250 h 1181100"/>
                <a:gd name="connsiteX2" fmla="*/ 5029200 w 6553200"/>
                <a:gd name="connsiteY2" fmla="*/ 19050 h 1181100"/>
                <a:gd name="connsiteX3" fmla="*/ 6553200 w 6553200"/>
                <a:gd name="connsiteY3" fmla="*/ 0 h 1181100"/>
                <a:gd name="connsiteX4" fmla="*/ 4133850 w 6553200"/>
                <a:gd name="connsiteY4" fmla="*/ 1181100 h 1181100"/>
                <a:gd name="connsiteX0" fmla="*/ 4133850 w 6553200"/>
                <a:gd name="connsiteY0" fmla="*/ 1181100 h 1181100"/>
                <a:gd name="connsiteX1" fmla="*/ 0 w 6553200"/>
                <a:gd name="connsiteY1" fmla="*/ 476250 h 1181100"/>
                <a:gd name="connsiteX2" fmla="*/ 5029200 w 6553200"/>
                <a:gd name="connsiteY2" fmla="*/ 19050 h 1181100"/>
                <a:gd name="connsiteX3" fmla="*/ 6553200 w 6553200"/>
                <a:gd name="connsiteY3" fmla="*/ 0 h 1181100"/>
                <a:gd name="connsiteX4" fmla="*/ 6220817 w 6553200"/>
                <a:gd name="connsiteY4" fmla="*/ 176982 h 1181100"/>
                <a:gd name="connsiteX5" fmla="*/ 4133850 w 6553200"/>
                <a:gd name="connsiteY5" fmla="*/ 1181100 h 1181100"/>
                <a:gd name="connsiteX0" fmla="*/ 4133850 w 6554192"/>
                <a:gd name="connsiteY0" fmla="*/ 1181100 h 1181100"/>
                <a:gd name="connsiteX1" fmla="*/ 0 w 6554192"/>
                <a:gd name="connsiteY1" fmla="*/ 476250 h 1181100"/>
                <a:gd name="connsiteX2" fmla="*/ 5029200 w 6554192"/>
                <a:gd name="connsiteY2" fmla="*/ 19050 h 1181100"/>
                <a:gd name="connsiteX3" fmla="*/ 6553200 w 6554192"/>
                <a:gd name="connsiteY3" fmla="*/ 0 h 1181100"/>
                <a:gd name="connsiteX4" fmla="*/ 6554192 w 6554192"/>
                <a:gd name="connsiteY4" fmla="*/ 157932 h 1181100"/>
                <a:gd name="connsiteX5" fmla="*/ 4133850 w 6554192"/>
                <a:gd name="connsiteY5" fmla="*/ 1181100 h 1181100"/>
                <a:gd name="connsiteX0" fmla="*/ 66675 w 2487017"/>
                <a:gd name="connsiteY0" fmla="*/ 1181100 h 1181100"/>
                <a:gd name="connsiteX1" fmla="*/ 0 w 2487017"/>
                <a:gd name="connsiteY1" fmla="*/ 1104900 h 1181100"/>
                <a:gd name="connsiteX2" fmla="*/ 962025 w 2487017"/>
                <a:gd name="connsiteY2" fmla="*/ 19050 h 1181100"/>
                <a:gd name="connsiteX3" fmla="*/ 2486025 w 2487017"/>
                <a:gd name="connsiteY3" fmla="*/ 0 h 1181100"/>
                <a:gd name="connsiteX4" fmla="*/ 2487017 w 2487017"/>
                <a:gd name="connsiteY4" fmla="*/ 157932 h 1181100"/>
                <a:gd name="connsiteX5" fmla="*/ 66675 w 2487017"/>
                <a:gd name="connsiteY5" fmla="*/ 1181100 h 1181100"/>
                <a:gd name="connsiteX0" fmla="*/ 66675 w 2487017"/>
                <a:gd name="connsiteY0" fmla="*/ 1181100 h 1181100"/>
                <a:gd name="connsiteX1" fmla="*/ 0 w 2487017"/>
                <a:gd name="connsiteY1" fmla="*/ 1104900 h 1181100"/>
                <a:gd name="connsiteX2" fmla="*/ 942975 w 2487017"/>
                <a:gd name="connsiteY2" fmla="*/ 19050 h 1181100"/>
                <a:gd name="connsiteX3" fmla="*/ 2486025 w 2487017"/>
                <a:gd name="connsiteY3" fmla="*/ 0 h 1181100"/>
                <a:gd name="connsiteX4" fmla="*/ 2487017 w 2487017"/>
                <a:gd name="connsiteY4" fmla="*/ 157932 h 1181100"/>
                <a:gd name="connsiteX5" fmla="*/ 66675 w 2487017"/>
                <a:gd name="connsiteY5" fmla="*/ 118110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017" h="1181100">
                  <a:moveTo>
                    <a:pt x="66675" y="1181100"/>
                  </a:moveTo>
                  <a:lnTo>
                    <a:pt x="0" y="1104900"/>
                  </a:lnTo>
                  <a:lnTo>
                    <a:pt x="942975" y="19050"/>
                  </a:lnTo>
                  <a:lnTo>
                    <a:pt x="2486025" y="0"/>
                  </a:lnTo>
                  <a:cubicBezTo>
                    <a:pt x="2486356" y="52644"/>
                    <a:pt x="2486686" y="105288"/>
                    <a:pt x="2487017" y="157932"/>
                  </a:cubicBezTo>
                  <a:lnTo>
                    <a:pt x="66675" y="1181100"/>
                  </a:lnTo>
                  <a:close/>
                </a:path>
              </a:pathLst>
            </a:cu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267406" y="4305300"/>
            <a:ext cx="4861524" cy="866775"/>
            <a:chOff x="383576" y="3781425"/>
            <a:chExt cx="4861524" cy="866775"/>
          </a:xfrm>
        </p:grpSpPr>
        <p:sp>
          <p:nvSpPr>
            <p:cNvPr id="47" name="Rectangle 46"/>
            <p:cNvSpPr/>
            <p:nvPr/>
          </p:nvSpPr>
          <p:spPr>
            <a:xfrm>
              <a:off x="383576" y="3781425"/>
              <a:ext cx="4861524" cy="866775"/>
            </a:xfrm>
            <a:prstGeom prst="rect">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41102" y="3908139"/>
              <a:ext cx="711691" cy="604922"/>
            </a:xfrm>
            <a:prstGeom prst="rect">
              <a:avLst/>
            </a:prstGeom>
            <a:solidFill>
              <a:schemeClr val="accent4">
                <a:lumMod val="75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310123" y="3908850"/>
              <a:ext cx="711691" cy="604922"/>
            </a:xfrm>
            <a:prstGeom prst="rect">
              <a:avLst/>
            </a:prstGeom>
            <a:solidFill>
              <a:schemeClr val="accent1">
                <a:lumMod val="40000"/>
                <a:lumOff val="60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071238" y="3908849"/>
              <a:ext cx="711691" cy="604922"/>
            </a:xfrm>
            <a:prstGeom prst="rect">
              <a:avLst/>
            </a:prstGeom>
            <a:solidFill>
              <a:schemeClr val="accent6">
                <a:lumMod val="75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832352" y="3908848"/>
              <a:ext cx="711691" cy="604922"/>
            </a:xfrm>
            <a:prstGeom prst="rect">
              <a:avLst/>
            </a:prstGeom>
            <a:solidFill>
              <a:schemeClr val="bg1">
                <a:lumMod val="85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596440" y="3905250"/>
              <a:ext cx="711691" cy="604922"/>
            </a:xfrm>
            <a:prstGeom prst="rect">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365461" y="3905961"/>
              <a:ext cx="711691" cy="604922"/>
            </a:xfrm>
            <a:prstGeom prst="rect">
              <a:avLst/>
            </a:prstGeom>
            <a:solidFill>
              <a:schemeClr val="accent4">
                <a:lumMod val="75000"/>
              </a:schemeClr>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986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xEl>
                                              <p:pRg st="4" end="4"/>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500"/>
                                        <p:tgtEl>
                                          <p:spTgt spid="90"/>
                                        </p:tgtEl>
                                      </p:cBhvr>
                                    </p:animEffect>
                                  </p:childTnLst>
                                </p:cTn>
                              </p:par>
                              <p:par>
                                <p:cTn id="22" presetID="10" presetClass="entr" presetSubtype="0" fill="hold" nodeType="with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fade">
                                      <p:cBhvr>
                                        <p:cTn id="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439" y="1619247"/>
            <a:ext cx="4031810" cy="5103557"/>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076" y="1619248"/>
            <a:ext cx="3958203" cy="5103556"/>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9252" y="1619248"/>
            <a:ext cx="4034568" cy="5103556"/>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0339" y="1619247"/>
            <a:ext cx="4014798" cy="5103555"/>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9571" y="1619248"/>
            <a:ext cx="4109795" cy="5103556"/>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1619248"/>
            <a:ext cx="4191000" cy="5103556"/>
          </a:xfrm>
          <a:prstGeom prst="rect">
            <a:avLst/>
          </a:prstGeom>
          <a:noFill/>
          <a:ln w="254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sv-SE" dirty="0" smtClean="0"/>
              <a:t>Introduktion –</a:t>
            </a:r>
            <a:br>
              <a:rPr lang="sv-SE" dirty="0" smtClean="0"/>
            </a:br>
            <a:r>
              <a:rPr lang="sv-SE" dirty="0" smtClean="0"/>
              <a:t>Varelsernas hjärnor</a:t>
            </a:r>
            <a:endParaRPr lang="en-US" dirty="0"/>
          </a:p>
        </p:txBody>
      </p:sp>
      <p:sp>
        <p:nvSpPr>
          <p:cNvPr id="3" name="Content Placeholder 2"/>
          <p:cNvSpPr>
            <a:spLocks noGrp="1"/>
          </p:cNvSpPr>
          <p:nvPr>
            <p:ph idx="1"/>
          </p:nvPr>
        </p:nvSpPr>
        <p:spPr>
          <a:xfrm>
            <a:off x="457200" y="1775191"/>
            <a:ext cx="4572000" cy="4625609"/>
          </a:xfrm>
        </p:spPr>
        <p:txBody>
          <a:bodyPr/>
          <a:lstStyle/>
          <a:p>
            <a:r>
              <a:rPr lang="sv-SE" dirty="0" smtClean="0"/>
              <a:t>De har </a:t>
            </a:r>
            <a:r>
              <a:rPr lang="sv-SE" dirty="0" smtClean="0"/>
              <a:t>hjärnor.</a:t>
            </a:r>
            <a:endParaRPr lang="sv-SE" dirty="0" smtClean="0"/>
          </a:p>
          <a:p>
            <a:r>
              <a:rPr lang="sv-SE" dirty="0" smtClean="0"/>
              <a:t>De består av neuroner</a:t>
            </a:r>
          </a:p>
          <a:p>
            <a:r>
              <a:rPr lang="sv-SE" dirty="0" smtClean="0"/>
              <a:t>Neuroner till vänster = information</a:t>
            </a:r>
          </a:p>
          <a:p>
            <a:r>
              <a:rPr lang="sv-SE" dirty="0" smtClean="0"/>
              <a:t>Neuroner till höger = handlingar</a:t>
            </a:r>
          </a:p>
          <a:p>
            <a:r>
              <a:rPr lang="sv-SE" dirty="0" smtClean="0"/>
              <a:t>Neuroner i mitten = kalkulerande</a:t>
            </a:r>
            <a:endParaRPr lang="en-US" dirty="0" smtClean="0"/>
          </a:p>
        </p:txBody>
      </p:sp>
    </p:spTree>
    <p:extLst>
      <p:ext uri="{BB962C8B-B14F-4D97-AF65-F5344CB8AC3E}">
        <p14:creationId xmlns:p14="http://schemas.microsoft.com/office/powerpoint/2010/main" val="29886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099"/>
                                        </p:tgtEl>
                                        <p:attrNameLst>
                                          <p:attrName>style.visibility</p:attrName>
                                        </p:attrNameLst>
                                      </p:cBhvr>
                                      <p:to>
                                        <p:strVal val="visible"/>
                                      </p:to>
                                    </p:set>
                                    <p:animEffect transition="in" filter="fade">
                                      <p:cBhvr>
                                        <p:cTn id="9" dur="500"/>
                                        <p:tgtEl>
                                          <p:spTgt spid="409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100"/>
                                        </p:tgtEl>
                                        <p:attrNameLst>
                                          <p:attrName>style.visibility</p:attrName>
                                        </p:attrNameLst>
                                      </p:cBhvr>
                                      <p:to>
                                        <p:strVal val="visible"/>
                                      </p:to>
                                    </p:set>
                                  </p:childTnLst>
                                </p:cTn>
                              </p:par>
                            </p:childTnLst>
                          </p:cTn>
                        </p:par>
                        <p:par>
                          <p:cTn id="30" fill="hold">
                            <p:stCondLst>
                              <p:cond delay="0"/>
                            </p:stCondLst>
                            <p:childTnLst>
                              <p:par>
                                <p:cTn id="31" presetID="1" presetClass="exit" presetSubtype="0" fill="hold" nodeType="afterEffect">
                                  <p:stCondLst>
                                    <p:cond delay="0"/>
                                  </p:stCondLst>
                                  <p:childTnLst>
                                    <p:set>
                                      <p:cBhvr>
                                        <p:cTn id="32" dur="1" fill="hold">
                                          <p:stCondLst>
                                            <p:cond delay="0"/>
                                          </p:stCondLst>
                                        </p:cTn>
                                        <p:tgtEl>
                                          <p:spTgt spid="409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01"/>
                                        </p:tgtEl>
                                        <p:attrNameLst>
                                          <p:attrName>style.visibility</p:attrName>
                                        </p:attrNameLst>
                                      </p:cBhvr>
                                      <p:to>
                                        <p:strVal val="visible"/>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410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102"/>
                                        </p:tgtEl>
                                        <p:attrNameLst>
                                          <p:attrName>style.visibility</p:attrName>
                                        </p:attrNameLst>
                                      </p:cBhvr>
                                      <p:to>
                                        <p:strVal val="visible"/>
                                      </p:to>
                                    </p:set>
                                  </p:childTnLst>
                                </p:cTn>
                              </p:par>
                            </p:childTnLst>
                          </p:cTn>
                        </p:par>
                        <p:par>
                          <p:cTn id="44" fill="hold">
                            <p:stCondLst>
                              <p:cond delay="0"/>
                            </p:stCondLst>
                            <p:childTnLst>
                              <p:par>
                                <p:cTn id="45" presetID="1" presetClass="exit" presetSubtype="0" fill="hold" nodeType="afterEffect">
                                  <p:stCondLst>
                                    <p:cond delay="0"/>
                                  </p:stCondLst>
                                  <p:childTnLst>
                                    <p:set>
                                      <p:cBhvr>
                                        <p:cTn id="46" dur="1" fill="hold">
                                          <p:stCondLst>
                                            <p:cond delay="0"/>
                                          </p:stCondLst>
                                        </p:cTn>
                                        <p:tgtEl>
                                          <p:spTgt spid="410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03"/>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nodeType="afterEffect">
                                  <p:stCondLst>
                                    <p:cond delay="0"/>
                                  </p:stCondLst>
                                  <p:childTnLst>
                                    <p:set>
                                      <p:cBhvr>
                                        <p:cTn id="53" dur="1" fill="hold">
                                          <p:stCondLst>
                                            <p:cond delay="0"/>
                                          </p:stCondLst>
                                        </p:cTn>
                                        <p:tgtEl>
                                          <p:spTgt spid="410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104"/>
                                        </p:tgtEl>
                                        <p:attrNameLst>
                                          <p:attrName>style.visibility</p:attrName>
                                        </p:attrNameLst>
                                      </p:cBhvr>
                                      <p:to>
                                        <p:strVal val="visible"/>
                                      </p:to>
                                    </p:set>
                                  </p:childTnLst>
                                </p:cTn>
                              </p:par>
                            </p:childTnLst>
                          </p:cTn>
                        </p:par>
                        <p:par>
                          <p:cTn id="58" fill="hold">
                            <p:stCondLst>
                              <p:cond delay="0"/>
                            </p:stCondLst>
                            <p:childTnLst>
                              <p:par>
                                <p:cTn id="59" presetID="1" presetClass="exit" presetSubtype="0" fill="hold" nodeType="afterEffect">
                                  <p:stCondLst>
                                    <p:cond delay="0"/>
                                  </p:stCondLst>
                                  <p:childTnLst>
                                    <p:set>
                                      <p:cBhvr>
                                        <p:cTn id="60" dur="1" fill="hold">
                                          <p:stCondLst>
                                            <p:cond delay="0"/>
                                          </p:stCondLst>
                                        </p:cTn>
                                        <p:tgtEl>
                                          <p:spTgt spid="4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Introduktion –</a:t>
            </a:r>
            <a:br>
              <a:rPr lang="sv-SE" dirty="0"/>
            </a:br>
            <a:r>
              <a:rPr lang="sv-SE" dirty="0"/>
              <a:t>Varelsernas hjärnor</a:t>
            </a:r>
            <a:endParaRPr lang="en-US" dirty="0"/>
          </a:p>
        </p:txBody>
      </p:sp>
      <p:sp>
        <p:nvSpPr>
          <p:cNvPr id="3" name="Content Placeholder 2"/>
          <p:cNvSpPr>
            <a:spLocks noGrp="1"/>
          </p:cNvSpPr>
          <p:nvPr>
            <p:ph idx="1"/>
          </p:nvPr>
        </p:nvSpPr>
        <p:spPr/>
        <p:txBody>
          <a:bodyPr/>
          <a:lstStyle/>
          <a:p>
            <a:r>
              <a:rPr lang="sv-SE" dirty="0" smtClean="0"/>
              <a:t>Artificiella neurala nätverk</a:t>
            </a:r>
            <a:endParaRPr lang="en-US" dirty="0"/>
          </a:p>
        </p:txBody>
      </p:sp>
      <p:pic>
        <p:nvPicPr>
          <p:cNvPr id="2050" name="Picture 2" descr="http://upload.wikimedia.org/wikipedia/commons/thumb/e/e4/Artificial_neural_network.svg/350px-Artificial_neural_netwo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90800"/>
            <a:ext cx="4601213"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685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Introduktion –</a:t>
            </a:r>
            <a:br>
              <a:rPr lang="sv-SE" dirty="0" smtClean="0"/>
            </a:br>
            <a:r>
              <a:rPr lang="sv-SE" dirty="0" smtClean="0"/>
              <a:t>Varelsernas fortplantning</a:t>
            </a:r>
            <a:endParaRPr lang="en-US" dirty="0"/>
          </a:p>
        </p:txBody>
      </p:sp>
      <p:grpSp>
        <p:nvGrpSpPr>
          <p:cNvPr id="49" name="Group 48"/>
          <p:cNvGrpSpPr/>
          <p:nvPr/>
        </p:nvGrpSpPr>
        <p:grpSpPr>
          <a:xfrm>
            <a:off x="435670" y="2126121"/>
            <a:ext cx="4191000" cy="1511300"/>
            <a:chOff x="435670" y="2126121"/>
            <a:chExt cx="4191000" cy="1511300"/>
          </a:xfrm>
        </p:grpSpPr>
        <p:sp>
          <p:nvSpPr>
            <p:cNvPr id="4" name="Oval 3"/>
            <p:cNvSpPr/>
            <p:nvPr/>
          </p:nvSpPr>
          <p:spPr>
            <a:xfrm>
              <a:off x="435670" y="2126121"/>
              <a:ext cx="1535173" cy="1511300"/>
            </a:xfrm>
            <a:prstGeom prst="ellipse">
              <a:avLst/>
            </a:prstGeom>
            <a:solidFill>
              <a:schemeClr val="accent2">
                <a:lumMod val="60000"/>
                <a:lumOff val="40000"/>
              </a:schemeClr>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48010" y="2572641"/>
              <a:ext cx="348903" cy="171739"/>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448010" y="3024887"/>
              <a:ext cx="348903" cy="171739"/>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91497" y="2126121"/>
              <a:ext cx="1535173" cy="1511300"/>
            </a:xfrm>
            <a:prstGeom prst="ellipse">
              <a:avLst/>
            </a:prstGeom>
            <a:solidFill>
              <a:schemeClr val="accent4">
                <a:lumMod val="60000"/>
                <a:lumOff val="40000"/>
              </a:schemeClr>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96673" y="2572641"/>
              <a:ext cx="348903" cy="171739"/>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315942" y="3024887"/>
              <a:ext cx="348903" cy="171739"/>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Heart 10"/>
          <p:cNvSpPr/>
          <p:nvPr/>
        </p:nvSpPr>
        <p:spPr>
          <a:xfrm>
            <a:off x="2080201" y="2572641"/>
            <a:ext cx="907148" cy="795722"/>
          </a:xfrm>
          <a:prstGeom prst="hear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6490453" y="2220308"/>
            <a:ext cx="868408" cy="2133759"/>
            <a:chOff x="6490453" y="2220308"/>
            <a:chExt cx="868408" cy="2133759"/>
          </a:xfrm>
        </p:grpSpPr>
        <p:grpSp>
          <p:nvGrpSpPr>
            <p:cNvPr id="42" name="Group 41"/>
            <p:cNvGrpSpPr/>
            <p:nvPr/>
          </p:nvGrpSpPr>
          <p:grpSpPr>
            <a:xfrm rot="8129785">
              <a:off x="6591275" y="2220308"/>
              <a:ext cx="767586" cy="774989"/>
              <a:chOff x="6591275" y="2774272"/>
              <a:chExt cx="767586" cy="774989"/>
            </a:xfrm>
          </p:grpSpPr>
          <p:sp>
            <p:nvSpPr>
              <p:cNvPr id="13" name="Oval 12"/>
              <p:cNvSpPr/>
              <p:nvPr/>
            </p:nvSpPr>
            <p:spPr>
              <a:xfrm>
                <a:off x="6591275" y="2774272"/>
                <a:ext cx="767586" cy="774989"/>
              </a:xfrm>
              <a:prstGeom prst="ellipse">
                <a:avLst/>
              </a:prstGeom>
              <a:solidFill>
                <a:schemeClr val="accent1">
                  <a:lumMod val="60000"/>
                  <a:lumOff val="40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93863" y="3003246"/>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3497" y="3235156"/>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rot="17016316">
              <a:off x="6494155" y="3582779"/>
              <a:ext cx="767586" cy="774989"/>
              <a:chOff x="6494155" y="4136743"/>
              <a:chExt cx="767586" cy="774989"/>
            </a:xfrm>
          </p:grpSpPr>
          <p:sp>
            <p:nvSpPr>
              <p:cNvPr id="23" name="Oval 22"/>
              <p:cNvSpPr/>
              <p:nvPr/>
            </p:nvSpPr>
            <p:spPr>
              <a:xfrm>
                <a:off x="6494155" y="4136743"/>
                <a:ext cx="767586" cy="774989"/>
              </a:xfrm>
              <a:prstGeom prst="ellipse">
                <a:avLst/>
              </a:prstGeom>
              <a:solidFill>
                <a:schemeClr val="accent1">
                  <a:lumMod val="20000"/>
                  <a:lumOff val="80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596743" y="436571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606377" y="459762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p:cNvGrpSpPr/>
          <p:nvPr/>
        </p:nvGrpSpPr>
        <p:grpSpPr>
          <a:xfrm>
            <a:off x="4800600" y="1884260"/>
            <a:ext cx="3982795" cy="2698781"/>
            <a:chOff x="4800600" y="1884260"/>
            <a:chExt cx="3982795" cy="2698781"/>
          </a:xfrm>
        </p:grpSpPr>
        <p:grpSp>
          <p:nvGrpSpPr>
            <p:cNvPr id="45" name="Group 44"/>
            <p:cNvGrpSpPr/>
            <p:nvPr/>
          </p:nvGrpSpPr>
          <p:grpSpPr>
            <a:xfrm rot="13427840">
              <a:off x="8015809" y="2659249"/>
              <a:ext cx="767586" cy="774989"/>
              <a:chOff x="8015809" y="3213213"/>
              <a:chExt cx="767586" cy="774989"/>
            </a:xfrm>
          </p:grpSpPr>
          <p:sp>
            <p:nvSpPr>
              <p:cNvPr id="20" name="Oval 19"/>
              <p:cNvSpPr/>
              <p:nvPr/>
            </p:nvSpPr>
            <p:spPr>
              <a:xfrm>
                <a:off x="8015809" y="3213213"/>
                <a:ext cx="767586" cy="774989"/>
              </a:xfrm>
              <a:prstGeom prst="ellipse">
                <a:avLst/>
              </a:prstGeom>
              <a:solidFill>
                <a:schemeClr val="accent2">
                  <a:lumMod val="60000"/>
                  <a:lumOff val="40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118397" y="344218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128031" y="3674097"/>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rot="6897310">
              <a:off x="7195807" y="2963337"/>
              <a:ext cx="767586" cy="774989"/>
              <a:chOff x="7195807" y="3517301"/>
              <a:chExt cx="767586" cy="774989"/>
            </a:xfrm>
          </p:grpSpPr>
          <p:sp>
            <p:nvSpPr>
              <p:cNvPr id="26" name="Oval 25"/>
              <p:cNvSpPr/>
              <p:nvPr/>
            </p:nvSpPr>
            <p:spPr>
              <a:xfrm>
                <a:off x="7195807" y="3517301"/>
                <a:ext cx="767586" cy="774989"/>
              </a:xfrm>
              <a:prstGeom prst="ellipse">
                <a:avLst/>
              </a:prstGeom>
              <a:solidFill>
                <a:schemeClr val="accent4">
                  <a:lumMod val="60000"/>
                  <a:lumOff val="40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298395" y="3746275"/>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308029" y="3978185"/>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rot="3216105">
              <a:off x="5916382" y="2776671"/>
              <a:ext cx="767586" cy="774989"/>
              <a:chOff x="5916382" y="3330635"/>
              <a:chExt cx="767586" cy="774989"/>
            </a:xfrm>
          </p:grpSpPr>
          <p:sp>
            <p:nvSpPr>
              <p:cNvPr id="29" name="Oval 28"/>
              <p:cNvSpPr/>
              <p:nvPr/>
            </p:nvSpPr>
            <p:spPr>
              <a:xfrm>
                <a:off x="5916382" y="3330635"/>
                <a:ext cx="767586" cy="774989"/>
              </a:xfrm>
              <a:prstGeom prst="ellipse">
                <a:avLst/>
              </a:prstGeom>
              <a:solidFill>
                <a:schemeClr val="accent4">
                  <a:lumMod val="75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018970" y="3559609"/>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28604" y="3791519"/>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rot="3707159">
              <a:off x="7567314" y="3811753"/>
              <a:ext cx="767586" cy="774989"/>
              <a:chOff x="7567314" y="4365717"/>
              <a:chExt cx="767586" cy="774989"/>
            </a:xfrm>
          </p:grpSpPr>
          <p:sp>
            <p:nvSpPr>
              <p:cNvPr id="32" name="Oval 31"/>
              <p:cNvSpPr/>
              <p:nvPr/>
            </p:nvSpPr>
            <p:spPr>
              <a:xfrm>
                <a:off x="7567314" y="4365717"/>
                <a:ext cx="767586" cy="774989"/>
              </a:xfrm>
              <a:prstGeom prst="ellipse">
                <a:avLst/>
              </a:prstGeom>
              <a:solidFill>
                <a:schemeClr val="accent2">
                  <a:lumMod val="20000"/>
                  <a:lumOff val="80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669902" y="4594691"/>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679536" y="4826601"/>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rot="19531000">
              <a:off x="7482480" y="1884260"/>
              <a:ext cx="767586" cy="774989"/>
              <a:chOff x="7482480" y="2438224"/>
              <a:chExt cx="767586" cy="774989"/>
            </a:xfrm>
          </p:grpSpPr>
          <p:sp>
            <p:nvSpPr>
              <p:cNvPr id="35" name="Oval 34"/>
              <p:cNvSpPr/>
              <p:nvPr/>
            </p:nvSpPr>
            <p:spPr>
              <a:xfrm>
                <a:off x="7482480" y="2438224"/>
                <a:ext cx="767586" cy="774989"/>
              </a:xfrm>
              <a:prstGeom prst="ellipse">
                <a:avLst/>
              </a:prstGeom>
              <a:solidFill>
                <a:schemeClr val="accent4">
                  <a:lumMod val="60000"/>
                  <a:lumOff val="40000"/>
                </a:schemeClr>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585068" y="2667198"/>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594702" y="2899108"/>
                <a:ext cx="174451" cy="88067"/>
              </a:xfrm>
              <a:prstGeom prst="ellipse">
                <a:avLst/>
              </a:prstGeom>
              <a:solidFill>
                <a:schemeClr val="tx1"/>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Equal 40"/>
            <p:cNvSpPr/>
            <p:nvPr/>
          </p:nvSpPr>
          <p:spPr>
            <a:xfrm>
              <a:off x="4800600" y="2659249"/>
              <a:ext cx="1017717" cy="848416"/>
            </a:xfrm>
            <a:prstGeom prst="mathEqual">
              <a:avLst>
                <a:gd name="adj1" fmla="val 23520"/>
                <a:gd name="adj2" fmla="val 160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57" name="Group 56"/>
          <p:cNvGrpSpPr/>
          <p:nvPr/>
        </p:nvGrpSpPr>
        <p:grpSpPr>
          <a:xfrm>
            <a:off x="1187313" y="4419600"/>
            <a:ext cx="609600" cy="1057380"/>
            <a:chOff x="1012861" y="4056616"/>
            <a:chExt cx="609600" cy="1057380"/>
          </a:xfrm>
        </p:grpSpPr>
        <p:sp>
          <p:nvSpPr>
            <p:cNvPr id="50" name="Rectangle 49"/>
            <p:cNvSpPr/>
            <p:nvPr/>
          </p:nvSpPr>
          <p:spPr>
            <a:xfrm>
              <a:off x="1012861" y="4056616"/>
              <a:ext cx="609600" cy="2155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A</a:t>
              </a:r>
              <a:endParaRPr lang="en-US" dirty="0"/>
            </a:p>
          </p:txBody>
        </p:sp>
        <p:sp>
          <p:nvSpPr>
            <p:cNvPr id="51" name="Rectangle 50"/>
            <p:cNvSpPr/>
            <p:nvPr/>
          </p:nvSpPr>
          <p:spPr>
            <a:xfrm>
              <a:off x="1012861" y="4326654"/>
              <a:ext cx="609600" cy="21558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G</a:t>
              </a:r>
              <a:endParaRPr lang="en-US" dirty="0"/>
            </a:p>
          </p:txBody>
        </p:sp>
        <p:sp>
          <p:nvSpPr>
            <p:cNvPr id="52" name="Rectangle 51"/>
            <p:cNvSpPr/>
            <p:nvPr/>
          </p:nvSpPr>
          <p:spPr>
            <a:xfrm>
              <a:off x="1012861" y="4612842"/>
              <a:ext cx="609600" cy="2155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endParaRPr lang="en-US" dirty="0"/>
            </a:p>
          </p:txBody>
        </p:sp>
        <p:sp>
          <p:nvSpPr>
            <p:cNvPr id="53" name="Rectangle 52"/>
            <p:cNvSpPr/>
            <p:nvPr/>
          </p:nvSpPr>
          <p:spPr>
            <a:xfrm>
              <a:off x="1012861" y="4898408"/>
              <a:ext cx="609600" cy="21558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T</a:t>
              </a:r>
              <a:endParaRPr lang="en-US" dirty="0"/>
            </a:p>
          </p:txBody>
        </p:sp>
      </p:grpSp>
      <p:grpSp>
        <p:nvGrpSpPr>
          <p:cNvPr id="58" name="Group 57"/>
          <p:cNvGrpSpPr/>
          <p:nvPr/>
        </p:nvGrpSpPr>
        <p:grpSpPr>
          <a:xfrm>
            <a:off x="1187313" y="5552544"/>
            <a:ext cx="609600" cy="817228"/>
            <a:chOff x="1012861" y="5189560"/>
            <a:chExt cx="609600" cy="817228"/>
          </a:xfrm>
        </p:grpSpPr>
        <p:sp>
          <p:nvSpPr>
            <p:cNvPr id="54" name="Rectangle 53"/>
            <p:cNvSpPr/>
            <p:nvPr/>
          </p:nvSpPr>
          <p:spPr>
            <a:xfrm>
              <a:off x="1012861" y="5189560"/>
              <a:ext cx="609600" cy="21558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G</a:t>
              </a:r>
              <a:endParaRPr lang="en-US" dirty="0"/>
            </a:p>
          </p:txBody>
        </p:sp>
        <p:sp>
          <p:nvSpPr>
            <p:cNvPr id="55" name="Rectangle 54"/>
            <p:cNvSpPr/>
            <p:nvPr/>
          </p:nvSpPr>
          <p:spPr>
            <a:xfrm>
              <a:off x="1012861" y="5486400"/>
              <a:ext cx="609600" cy="2155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A</a:t>
              </a:r>
              <a:endParaRPr lang="en-US" dirty="0"/>
            </a:p>
          </p:txBody>
        </p:sp>
        <p:sp>
          <p:nvSpPr>
            <p:cNvPr id="56" name="Rectangle 55"/>
            <p:cNvSpPr/>
            <p:nvPr/>
          </p:nvSpPr>
          <p:spPr>
            <a:xfrm>
              <a:off x="1012861" y="5791200"/>
              <a:ext cx="609600" cy="2155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C</a:t>
              </a:r>
              <a:endParaRPr lang="en-US" dirty="0"/>
            </a:p>
          </p:txBody>
        </p:sp>
      </p:grpSp>
      <p:grpSp>
        <p:nvGrpSpPr>
          <p:cNvPr id="59" name="Group 58"/>
          <p:cNvGrpSpPr/>
          <p:nvPr/>
        </p:nvGrpSpPr>
        <p:grpSpPr>
          <a:xfrm>
            <a:off x="3444828" y="4428880"/>
            <a:ext cx="609600" cy="1057380"/>
            <a:chOff x="1012861" y="4056616"/>
            <a:chExt cx="609600" cy="1057380"/>
          </a:xfrm>
        </p:grpSpPr>
        <p:sp>
          <p:nvSpPr>
            <p:cNvPr id="60" name="Rectangle 59"/>
            <p:cNvSpPr/>
            <p:nvPr/>
          </p:nvSpPr>
          <p:spPr>
            <a:xfrm>
              <a:off x="1012861" y="4056616"/>
              <a:ext cx="609600" cy="21558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T</a:t>
              </a:r>
              <a:endParaRPr lang="en-US" dirty="0"/>
            </a:p>
          </p:txBody>
        </p:sp>
        <p:sp>
          <p:nvSpPr>
            <p:cNvPr id="61" name="Rectangle 60"/>
            <p:cNvSpPr/>
            <p:nvPr/>
          </p:nvSpPr>
          <p:spPr>
            <a:xfrm>
              <a:off x="1012861" y="4326654"/>
              <a:ext cx="609600" cy="2155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A</a:t>
              </a:r>
              <a:endParaRPr lang="en-US" dirty="0"/>
            </a:p>
          </p:txBody>
        </p:sp>
        <p:sp>
          <p:nvSpPr>
            <p:cNvPr id="62" name="Rectangle 61"/>
            <p:cNvSpPr/>
            <p:nvPr/>
          </p:nvSpPr>
          <p:spPr>
            <a:xfrm>
              <a:off x="1012861" y="4612842"/>
              <a:ext cx="609600" cy="21558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G</a:t>
              </a:r>
              <a:endParaRPr lang="en-US" dirty="0"/>
            </a:p>
          </p:txBody>
        </p:sp>
        <p:sp>
          <p:nvSpPr>
            <p:cNvPr id="63" name="Rectangle 62"/>
            <p:cNvSpPr/>
            <p:nvPr/>
          </p:nvSpPr>
          <p:spPr>
            <a:xfrm>
              <a:off x="1012861" y="4898408"/>
              <a:ext cx="609600" cy="21558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G</a:t>
              </a:r>
              <a:endParaRPr lang="en-US" dirty="0"/>
            </a:p>
          </p:txBody>
        </p:sp>
      </p:grpSp>
      <p:grpSp>
        <p:nvGrpSpPr>
          <p:cNvPr id="64" name="Group 63"/>
          <p:cNvGrpSpPr/>
          <p:nvPr/>
        </p:nvGrpSpPr>
        <p:grpSpPr>
          <a:xfrm>
            <a:off x="3437583" y="5552544"/>
            <a:ext cx="609600" cy="817228"/>
            <a:chOff x="1012861" y="5189560"/>
            <a:chExt cx="609600" cy="817228"/>
          </a:xfrm>
        </p:grpSpPr>
        <p:sp>
          <p:nvSpPr>
            <p:cNvPr id="65" name="Rectangle 64"/>
            <p:cNvSpPr/>
            <p:nvPr/>
          </p:nvSpPr>
          <p:spPr>
            <a:xfrm>
              <a:off x="1012861" y="5189560"/>
              <a:ext cx="609600" cy="2155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A</a:t>
              </a:r>
              <a:endParaRPr lang="en-US" dirty="0"/>
            </a:p>
          </p:txBody>
        </p:sp>
        <p:sp>
          <p:nvSpPr>
            <p:cNvPr id="66" name="Rectangle 65"/>
            <p:cNvSpPr/>
            <p:nvPr/>
          </p:nvSpPr>
          <p:spPr>
            <a:xfrm>
              <a:off x="1012861" y="5486400"/>
              <a:ext cx="609600" cy="2155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C</a:t>
              </a:r>
              <a:endParaRPr lang="en-US" dirty="0"/>
            </a:p>
          </p:txBody>
        </p:sp>
        <p:sp>
          <p:nvSpPr>
            <p:cNvPr id="67" name="Rectangle 66"/>
            <p:cNvSpPr/>
            <p:nvPr/>
          </p:nvSpPr>
          <p:spPr>
            <a:xfrm>
              <a:off x="1012861" y="5791200"/>
              <a:ext cx="609600" cy="21558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A</a:t>
              </a:r>
              <a:endParaRPr lang="en-US" dirty="0"/>
            </a:p>
          </p:txBody>
        </p:sp>
      </p:grpSp>
      <p:sp>
        <p:nvSpPr>
          <p:cNvPr id="72" name="Rectangle 71"/>
          <p:cNvSpPr/>
          <p:nvPr/>
        </p:nvSpPr>
        <p:spPr>
          <a:xfrm>
            <a:off x="2324100" y="5272498"/>
            <a:ext cx="609600" cy="2155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C</a:t>
            </a:r>
            <a:endParaRPr lang="en-US" dirty="0"/>
          </a:p>
        </p:txBody>
      </p:sp>
    </p:spTree>
    <p:extLst>
      <p:ext uri="{BB962C8B-B14F-4D97-AF65-F5344CB8AC3E}">
        <p14:creationId xmlns:p14="http://schemas.microsoft.com/office/powerpoint/2010/main" val="151086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4.44444E-6 -8.69565E-7 L 0.12535 0.00023 " pathEditMode="relative" ptsTypes="AA">
                                      <p:cBhvr>
                                        <p:cTn id="20" dur="2000" fill="hold"/>
                                        <p:tgtEl>
                                          <p:spTgt spid="57"/>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5.55556E-6 2.67345E-6 L -0.12084 0.00023 " pathEditMode="relative" ptsTypes="AA">
                                      <p:cBhvr>
                                        <p:cTn id="22" dur="2000" fill="hold"/>
                                        <p:tgtEl>
                                          <p:spTgt spid="64"/>
                                        </p:tgtEl>
                                        <p:attrNameLst>
                                          <p:attrName>ppt_x</p:attrName>
                                          <p:attrName>ppt_y</p:attrName>
                                        </p:attrNameLst>
                                      </p:cBhvr>
                                    </p:animMotion>
                                  </p:childTnLst>
                                </p:cTn>
                              </p:par>
                              <p:par>
                                <p:cTn id="23" presetID="10" presetClass="exit" presetSubtype="0" fill="hold" nodeType="withEffect">
                                  <p:stCondLst>
                                    <p:cond delay="0"/>
                                  </p:stCondLst>
                                  <p:childTnLst>
                                    <p:animEffect transition="out" filter="fade">
                                      <p:cBhvr>
                                        <p:cTn id="24" dur="500"/>
                                        <p:tgtEl>
                                          <p:spTgt spid="59"/>
                                        </p:tgtEl>
                                      </p:cBhvr>
                                    </p:animEffect>
                                    <p:set>
                                      <p:cBhvr>
                                        <p:cTn id="25" dur="1" fill="hold">
                                          <p:stCondLst>
                                            <p:cond delay="499"/>
                                          </p:stCondLst>
                                        </p:cTn>
                                        <p:tgtEl>
                                          <p:spTgt spid="5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8"/>
                                        </p:tgtEl>
                                      </p:cBhvr>
                                    </p:animEffect>
                                    <p:set>
                                      <p:cBhvr>
                                        <p:cTn id="28" dur="1" fill="hold">
                                          <p:stCondLst>
                                            <p:cond delay="499"/>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Projektets syfte</a:t>
            </a:r>
            <a:endParaRPr lang="en-US" dirty="0"/>
          </a:p>
        </p:txBody>
      </p:sp>
      <p:sp>
        <p:nvSpPr>
          <p:cNvPr id="3" name="Content Placeholder 2"/>
          <p:cNvSpPr>
            <a:spLocks noGrp="1"/>
          </p:cNvSpPr>
          <p:nvPr>
            <p:ph idx="1"/>
          </p:nvPr>
        </p:nvSpPr>
        <p:spPr/>
        <p:txBody>
          <a:bodyPr/>
          <a:lstStyle/>
          <a:p>
            <a:r>
              <a:rPr lang="sv-SE" dirty="0" smtClean="0"/>
              <a:t>Skapa och träna artificella neurala nätverk</a:t>
            </a:r>
          </a:p>
          <a:p>
            <a:r>
              <a:rPr lang="sv-SE" dirty="0" smtClean="0"/>
              <a:t>Justerbart så att andra programmerare kan expandera på mitt projekt.</a:t>
            </a:r>
          </a:p>
          <a:p>
            <a:r>
              <a:rPr lang="sv-SE" dirty="0" smtClean="0"/>
              <a:t>Skapa en grundläggande selektiv miljö som kan utveckla varelserna från en ointelligent till en relativt intelligent nivå.</a:t>
            </a:r>
          </a:p>
          <a:p>
            <a:endParaRPr lang="en-US" dirty="0"/>
          </a:p>
        </p:txBody>
      </p:sp>
    </p:spTree>
    <p:extLst>
      <p:ext uri="{BB962C8B-B14F-4D97-AF65-F5344CB8AC3E}">
        <p14:creationId xmlns:p14="http://schemas.microsoft.com/office/powerpoint/2010/main" val="421818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TotalTime>
  <Words>808</Words>
  <Application>Microsoft Office PowerPoint</Application>
  <PresentationFormat>On-screen Show (4:3)</PresentationFormat>
  <Paragraphs>161</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Module</vt:lpstr>
      <vt:lpstr>EvoSim</vt:lpstr>
      <vt:lpstr>Vad ska jag gå igenom?</vt:lpstr>
      <vt:lpstr>Introduktion</vt:lpstr>
      <vt:lpstr>Introduktion</vt:lpstr>
      <vt:lpstr>Introduktion – Vad kan varelserna göra?</vt:lpstr>
      <vt:lpstr>Introduktion – Varelsernas hjärnor</vt:lpstr>
      <vt:lpstr>Introduktion – Varelsernas hjärnor</vt:lpstr>
      <vt:lpstr>Introduktion – Varelsernas fortplantning</vt:lpstr>
      <vt:lpstr>Projektets syfte</vt:lpstr>
      <vt:lpstr>Arbetsprocess</vt:lpstr>
      <vt:lpstr>Resultat</vt:lpstr>
      <vt:lpstr>Resultat</vt:lpstr>
      <vt:lpstr>Tack!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dc:creator>
  <cp:lastModifiedBy>Lukas</cp:lastModifiedBy>
  <cp:revision>38</cp:revision>
  <dcterms:created xsi:type="dcterms:W3CDTF">2012-03-31T16:12:34Z</dcterms:created>
  <dcterms:modified xsi:type="dcterms:W3CDTF">2012-04-03T04:03:31Z</dcterms:modified>
</cp:coreProperties>
</file>