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9" r:id="rId6"/>
    <p:sldId id="271" r:id="rId7"/>
    <p:sldId id="283" r:id="rId8"/>
    <p:sldId id="284" r:id="rId9"/>
    <p:sldId id="286" r:id="rId10"/>
    <p:sldId id="287" r:id="rId11"/>
    <p:sldId id="285" r:id="rId12"/>
    <p:sldId id="288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865" autoAdjust="0"/>
  </p:normalViewPr>
  <p:slideViewPr>
    <p:cSldViewPr snapToGrid="0">
      <p:cViewPr varScale="1">
        <p:scale>
          <a:sx n="47" d="100"/>
          <a:sy n="47" d="100"/>
        </p:scale>
        <p:origin x="141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9DB3FB-E2CC-44E8-8355-B96A739A5E38}" type="datetime1">
              <a:rPr lang="cs-CZ" smtClean="0"/>
              <a:t>30.11.2019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5F345-B843-4499-BE94-054C33DBFC1B}" type="datetime1">
              <a:rPr lang="cs-CZ" smtClean="0"/>
              <a:pPr/>
              <a:t>30.11.2019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Vyváženost zátěže jednotlivých členů týmu.</a:t>
            </a:r>
          </a:p>
          <a:p>
            <a:r>
              <a:rPr lang="cs-CZ" noProof="0" dirty="0"/>
              <a:t>Aktuálně máme v průměru odpracováno cca. 60 hodin za každého člena týmu.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616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Vyváženost zátěže jednotlivých členů týmu.</a:t>
            </a:r>
          </a:p>
          <a:p>
            <a:r>
              <a:rPr lang="cs-CZ" noProof="0" dirty="0"/>
              <a:t>Aktuálně máme v průměru odpracováno cca. 60 hodin za každého člena týmu.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426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Vyváženost zátěže jednotlivých členů týmu.</a:t>
            </a:r>
          </a:p>
          <a:p>
            <a:r>
              <a:rPr lang="cs-CZ" noProof="0" dirty="0"/>
              <a:t>Aktuálně máme v průměru odpracováno cca. 60 hodin za každého člena týmu.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016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Vyváženost zátěže jednotlivých členů týmu.</a:t>
            </a:r>
          </a:p>
          <a:p>
            <a:r>
              <a:rPr lang="cs-CZ" noProof="0" dirty="0"/>
              <a:t>Aktuálně máme v průměru odpracováno cca. 60 hodin za každého člena týmu.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589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Verze</a:t>
            </a:r>
            <a:r>
              <a:rPr lang="en-US" noProof="0" dirty="0"/>
              <a:t> 3.4 – p</a:t>
            </a:r>
            <a:r>
              <a:rPr lang="cs-CZ" noProof="0" dirty="0" err="1"/>
              <a:t>ředposlední</a:t>
            </a:r>
            <a:r>
              <a:rPr lang="cs-CZ" noProof="0" dirty="0"/>
              <a:t> LTS verze, bez bug fixů od listopadu 2020, bez </a:t>
            </a:r>
            <a:r>
              <a:rPr lang="cs-CZ" noProof="0" dirty="0" err="1"/>
              <a:t>security</a:t>
            </a:r>
            <a:r>
              <a:rPr lang="cs-CZ" noProof="0" dirty="0"/>
              <a:t> fixů od listopadu 2020 (možno povídat o přechodu na verzi 4.4), PHP 7.2</a:t>
            </a:r>
          </a:p>
          <a:p>
            <a:r>
              <a:rPr lang="cs-CZ" noProof="0" dirty="0" err="1"/>
              <a:t>Doctrine</a:t>
            </a:r>
            <a:r>
              <a:rPr lang="cs-CZ" noProof="0" dirty="0"/>
              <a:t> </a:t>
            </a:r>
            <a:r>
              <a:rPr lang="cs-CZ" noProof="0" dirty="0" err="1"/>
              <a:t>Migrations</a:t>
            </a:r>
            <a:r>
              <a:rPr lang="cs-CZ" noProof="0" dirty="0"/>
              <a:t> – rozšiřuje funkčnost o verzování DB </a:t>
            </a:r>
            <a:r>
              <a:rPr lang="cs-CZ" noProof="0" dirty="0" err="1"/>
              <a:t>schema</a:t>
            </a:r>
            <a:endParaRPr lang="cs-CZ" noProof="0" dirty="0"/>
          </a:p>
          <a:p>
            <a:r>
              <a:rPr lang="cs-CZ" noProof="0" dirty="0" err="1"/>
              <a:t>PHPUnit</a:t>
            </a:r>
            <a:r>
              <a:rPr lang="cs-CZ" noProof="0" dirty="0"/>
              <a:t> – unit a funkcionální testy (58), GitHub </a:t>
            </a:r>
            <a:r>
              <a:rPr lang="cs-CZ" noProof="0" dirty="0" err="1"/>
              <a:t>workflow</a:t>
            </a:r>
            <a:r>
              <a:rPr lang="cs-CZ" noProof="0" dirty="0"/>
              <a:t> pro </a:t>
            </a:r>
            <a:r>
              <a:rPr lang="cs-CZ" noProof="0" dirty="0" err="1"/>
              <a:t>Continuous</a:t>
            </a:r>
            <a:r>
              <a:rPr lang="cs-CZ" noProof="0" dirty="0"/>
              <a:t> </a:t>
            </a:r>
            <a:r>
              <a:rPr lang="cs-CZ" noProof="0" dirty="0" err="1"/>
              <a:t>Integration</a:t>
            </a:r>
            <a:endParaRPr lang="cs-CZ" noProof="0" dirty="0"/>
          </a:p>
          <a:p>
            <a:r>
              <a:rPr lang="cs-CZ" noProof="0" dirty="0" err="1"/>
              <a:t>Security</a:t>
            </a:r>
            <a:r>
              <a:rPr lang="cs-CZ" noProof="0" dirty="0"/>
              <a:t> – zabezpečení založené na rolích (</a:t>
            </a:r>
            <a:r>
              <a:rPr lang="cs-CZ" noProof="0" dirty="0" err="1"/>
              <a:t>Symfony</a:t>
            </a:r>
            <a:r>
              <a:rPr lang="cs-CZ" noProof="0" dirty="0"/>
              <a:t> standard, možno vyjmenovat jednotlivé role), hashovací algoritmus </a:t>
            </a:r>
            <a:r>
              <a:rPr lang="cs-CZ" noProof="0" dirty="0" err="1"/>
              <a:t>Bcrypt</a:t>
            </a:r>
            <a:r>
              <a:rPr lang="cs-CZ" noProof="0" dirty="0"/>
              <a:t>, zabezpečení přístupu po sekcích, rozšířené zabezpečení pomocí </a:t>
            </a:r>
            <a:r>
              <a:rPr lang="cs-CZ" noProof="0" dirty="0" err="1"/>
              <a:t>Security</a:t>
            </a:r>
            <a:r>
              <a:rPr lang="cs-CZ" noProof="0" dirty="0"/>
              <a:t> </a:t>
            </a:r>
            <a:r>
              <a:rPr lang="cs-CZ" noProof="0" dirty="0" err="1"/>
              <a:t>Voterů</a:t>
            </a:r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564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noProof="0" smtClean="0"/>
              <a:t>15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7968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39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SM – plánování a vedení projektu, kontrola nad dodržováním termínů, starost o to, aby tým fungoval a bylo dosaženo projektového cíle</a:t>
            </a:r>
            <a:br>
              <a:rPr lang="cs-CZ" noProof="0" dirty="0"/>
            </a:br>
            <a:br>
              <a:rPr lang="cs-CZ" noProof="0" dirty="0"/>
            </a:br>
            <a:r>
              <a:rPr lang="cs-CZ" noProof="0" dirty="0"/>
              <a:t>PO – analýza problému, komunikace se zákazníkem a týmem, stanovení priorit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204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Vývoj řešení, testování, psaní dokumentace</a:t>
            </a:r>
          </a:p>
          <a:p>
            <a:endParaRPr lang="cs-CZ" noProof="0" dirty="0"/>
          </a:p>
          <a:p>
            <a:r>
              <a:rPr lang="cs-CZ" noProof="0" dirty="0"/>
              <a:t>Úložiště GitHub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10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Projekt rozdělený na </a:t>
            </a:r>
            <a:r>
              <a:rPr lang="cs-CZ" noProof="0" dirty="0" err="1"/>
              <a:t>release</a:t>
            </a:r>
            <a:r>
              <a:rPr lang="cs-CZ" noProof="0" dirty="0"/>
              <a:t> 1 a </a:t>
            </a:r>
            <a:r>
              <a:rPr lang="cs-CZ" noProof="0" dirty="0" err="1"/>
              <a:t>release</a:t>
            </a:r>
            <a:r>
              <a:rPr lang="cs-CZ" noProof="0" dirty="0"/>
              <a:t> 2.</a:t>
            </a:r>
          </a:p>
          <a:p>
            <a:r>
              <a:rPr lang="cs-CZ" noProof="0" dirty="0"/>
              <a:t>Délka sprintu 14 dní.</a:t>
            </a:r>
            <a:br>
              <a:rPr lang="cs-CZ" noProof="0" dirty="0"/>
            </a:br>
            <a:r>
              <a:rPr lang="cs-CZ" noProof="0" dirty="0" err="1"/>
              <a:t>Release</a:t>
            </a:r>
            <a:r>
              <a:rPr lang="cs-CZ" noProof="0" dirty="0"/>
              <a:t> 1 má 4 sprinty. </a:t>
            </a:r>
            <a:r>
              <a:rPr lang="cs-CZ" noProof="0" dirty="0" err="1"/>
              <a:t>Release</a:t>
            </a:r>
            <a:r>
              <a:rPr lang="cs-CZ" noProof="0" dirty="0"/>
              <a:t> 2 má 3 sprinty.</a:t>
            </a:r>
          </a:p>
          <a:p>
            <a:r>
              <a:rPr lang="cs-CZ" noProof="0" dirty="0"/>
              <a:t>Aktuálně dokončujeme sprintu 4, v neděli bude opět retrospektiva.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24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 err="1"/>
              <a:t>Epic</a:t>
            </a:r>
            <a:r>
              <a:rPr lang="cs-CZ" noProof="0" dirty="0"/>
              <a:t> pro administrativu projektu</a:t>
            </a:r>
          </a:p>
          <a:p>
            <a:r>
              <a:rPr lang="cs-CZ" noProof="0" dirty="0"/>
              <a:t>seznámení s nástroji a metodikou </a:t>
            </a:r>
            <a:r>
              <a:rPr lang="cs-CZ" noProof="0" dirty="0" err="1"/>
              <a:t>scrum</a:t>
            </a:r>
            <a:endParaRPr lang="cs-CZ" noProof="0" dirty="0"/>
          </a:p>
          <a:p>
            <a:r>
              <a:rPr lang="cs-CZ" noProof="0" dirty="0"/>
              <a:t>komunikace</a:t>
            </a:r>
          </a:p>
          <a:p>
            <a:r>
              <a:rPr lang="cs-CZ" noProof="0" dirty="0"/>
              <a:t>aktualizace </a:t>
            </a:r>
            <a:r>
              <a:rPr lang="cs-CZ" noProof="0" dirty="0" err="1"/>
              <a:t>ScrumDesk</a:t>
            </a:r>
            <a:r>
              <a:rPr lang="cs-CZ" noProof="0" dirty="0"/>
              <a:t> a GitHub</a:t>
            </a:r>
          </a:p>
          <a:p>
            <a:r>
              <a:rPr lang="cs-CZ" noProof="0" dirty="0"/>
              <a:t>retrospektivy sprintů</a:t>
            </a:r>
          </a:p>
          <a:p>
            <a:r>
              <a:rPr lang="cs-CZ" noProof="0" dirty="0"/>
              <a:t>příprava prezentace atd.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073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noProof="0" dirty="0" err="1"/>
              <a:t>Epic</a:t>
            </a:r>
            <a:r>
              <a:rPr lang="cs-CZ" noProof="0" dirty="0"/>
              <a:t> pro vývoj produktu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noProof="0" dirty="0" err="1"/>
              <a:t>Features</a:t>
            </a:r>
            <a:r>
              <a:rPr lang="cs-CZ" noProof="0" dirty="0"/>
              <a:t> – hodnota, čtenář, autor, redaktor, recenzent, šéfredaktor, administrátor</a:t>
            </a:r>
          </a:p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397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 err="1"/>
              <a:t>Tasky</a:t>
            </a:r>
            <a:r>
              <a:rPr lang="cs-CZ" noProof="0" dirty="0"/>
              <a:t> na User Story naplánovány tak, aby se jich zúčastnili vždy všichni členové týmu.</a:t>
            </a:r>
            <a:br>
              <a:rPr lang="cs-CZ" noProof="0" dirty="0"/>
            </a:br>
            <a:r>
              <a:rPr lang="cs-CZ" noProof="0" dirty="0"/>
              <a:t>Střídání typu úkolu pro jednotlivé členy.</a:t>
            </a:r>
            <a:br>
              <a:rPr lang="cs-CZ" noProof="0" dirty="0"/>
            </a:br>
            <a:r>
              <a:rPr lang="cs-CZ" noProof="0"/>
              <a:t>Výjimka </a:t>
            </a:r>
            <a:r>
              <a:rPr lang="cs-CZ" noProof="0" dirty="0"/>
              <a:t>je analýza problému, kterou má vždy Jirka jako </a:t>
            </a:r>
            <a:r>
              <a:rPr lang="cs-CZ" noProof="0" dirty="0" err="1"/>
              <a:t>Product</a:t>
            </a:r>
            <a:r>
              <a:rPr lang="cs-CZ" noProof="0" dirty="0"/>
              <a:t> </a:t>
            </a:r>
            <a:r>
              <a:rPr lang="cs-CZ" noProof="0" dirty="0" err="1"/>
              <a:t>Owner</a:t>
            </a:r>
            <a:r>
              <a:rPr lang="cs-CZ" noProof="0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57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Vyváženost zátěže jednotlivých členů týmu.</a:t>
            </a:r>
          </a:p>
          <a:p>
            <a:r>
              <a:rPr lang="cs-CZ" noProof="0" dirty="0"/>
              <a:t>Aktuálně máme v průměru odpracováno cca. 60 hodin za každého člena týmu.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53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styly předlohy textu.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8ECC5EA-531F-4E1D-9E7C-1D81D89AC39E}" type="datetime1">
              <a:rPr lang="cs-CZ" noProof="0" smtClean="0"/>
              <a:t>30.11.2019</a:t>
            </a:fld>
            <a:endParaRPr lang="cs-CZ" noProof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10" name="Obdélní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 předlohy textů.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7D46277-86EA-400A-A5AE-3694B379307B}" type="datetime1">
              <a:rPr lang="cs-CZ" noProof="0" smtClean="0"/>
              <a:t>30.11.2019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  <p:cxnSp>
        <p:nvCxnSpPr>
          <p:cNvPr id="8" name="Přímá spojnice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cs-CZ" sz="4800" dirty="0">
                <a:solidFill>
                  <a:schemeClr val="bg1"/>
                </a:solidFill>
              </a:rPr>
              <a:t>Vysoká škola polytechnická v Jihlavě</a:t>
            </a:r>
            <a:br>
              <a:rPr lang="cs-CZ" sz="4800" dirty="0">
                <a:solidFill>
                  <a:schemeClr val="bg1"/>
                </a:solidFill>
              </a:rPr>
            </a:br>
            <a:r>
              <a:rPr lang="cs-CZ" sz="4800" dirty="0" err="1">
                <a:solidFill>
                  <a:schemeClr val="bg1"/>
                </a:solidFill>
              </a:rPr>
              <a:t>xŘSP</a:t>
            </a:r>
            <a:r>
              <a:rPr lang="cs-CZ" sz="4800" dirty="0">
                <a:solidFill>
                  <a:schemeClr val="bg1"/>
                </a:solidFill>
              </a:rPr>
              <a:t> 2019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4294967295"/>
          </p:nvPr>
        </p:nvSpPr>
        <p:spPr>
          <a:xfrm>
            <a:off x="855620" y="3571280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cs-CZ" sz="2400" dirty="0" err="1">
                <a:solidFill>
                  <a:schemeClr val="bg1"/>
                </a:solidFill>
                <a:latin typeface="+mj-lt"/>
              </a:rPr>
              <a:t>E.T.eam</a:t>
            </a:r>
            <a:endParaRPr lang="cs-CZ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Komunikační nástroj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Slack</a:t>
            </a: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Skupina 6" descr="Malý kroužek s číslem 1 uvnitř, označující krok 1">
            <a:extLst>
              <a:ext uri="{FF2B5EF4-FFF2-40B4-BE49-F238E27FC236}">
                <a16:creationId xmlns:a16="http://schemas.microsoft.com/office/drawing/2014/main" id="{3F365919-746C-4BAA-BEFB-1EF219582457}"/>
              </a:ext>
            </a:extLst>
          </p:cNvPr>
          <p:cNvGrpSpPr/>
          <p:nvPr/>
        </p:nvGrpSpPr>
        <p:grpSpPr bwMode="blackWhite">
          <a:xfrm>
            <a:off x="521207" y="1726048"/>
            <a:ext cx="558179" cy="409838"/>
            <a:chOff x="6953426" y="711274"/>
            <a:chExt cx="558179" cy="409838"/>
          </a:xfrm>
        </p:grpSpPr>
        <p:sp>
          <p:nvSpPr>
            <p:cNvPr id="8" name="Ovál 7" descr="Malý kroužek">
              <a:extLst>
                <a:ext uri="{FF2B5EF4-FFF2-40B4-BE49-F238E27FC236}">
                  <a16:creationId xmlns:a16="http://schemas.microsoft.com/office/drawing/2014/main" id="{F58F67D8-FAE5-4ACF-860F-175A7ABB0D8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1" name="Textové pole 19" descr="Číslo 1">
              <a:extLst>
                <a:ext uri="{FF2B5EF4-FFF2-40B4-BE49-F238E27FC236}">
                  <a16:creationId xmlns:a16="http://schemas.microsoft.com/office/drawing/2014/main" id="{C4D4862C-4C53-4CDB-8F68-C562A8A8A2F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3" name="Skupina 12" descr="Malý kroužek s číslem 1 uvnitř, označující krok 1">
            <a:extLst>
              <a:ext uri="{FF2B5EF4-FFF2-40B4-BE49-F238E27FC236}">
                <a16:creationId xmlns:a16="http://schemas.microsoft.com/office/drawing/2014/main" id="{6797331F-7353-4106-8A94-E9F2250E2882}"/>
              </a:ext>
            </a:extLst>
          </p:cNvPr>
          <p:cNvGrpSpPr/>
          <p:nvPr/>
        </p:nvGrpSpPr>
        <p:grpSpPr bwMode="blackWhite">
          <a:xfrm>
            <a:off x="521207" y="2560953"/>
            <a:ext cx="558179" cy="409838"/>
            <a:chOff x="6953426" y="711274"/>
            <a:chExt cx="558179" cy="409838"/>
          </a:xfrm>
        </p:grpSpPr>
        <p:sp>
          <p:nvSpPr>
            <p:cNvPr id="14" name="Ovál 13" descr="Malý kroužek">
              <a:extLst>
                <a:ext uri="{FF2B5EF4-FFF2-40B4-BE49-F238E27FC236}">
                  <a16:creationId xmlns:a16="http://schemas.microsoft.com/office/drawing/2014/main" id="{02D68194-F005-438B-AA4E-800FE6C4693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5" name="Textové pole 19" descr="Číslo 1">
              <a:extLst>
                <a:ext uri="{FF2B5EF4-FFF2-40B4-BE49-F238E27FC236}">
                  <a16:creationId xmlns:a16="http://schemas.microsoft.com/office/drawing/2014/main" id="{566D1299-40AA-4D76-8AFE-E3EFAAA6B06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6" name="Skupina 15" descr="Malý kroužek s číslem 1 uvnitř, označující krok 1">
            <a:extLst>
              <a:ext uri="{FF2B5EF4-FFF2-40B4-BE49-F238E27FC236}">
                <a16:creationId xmlns:a16="http://schemas.microsoft.com/office/drawing/2014/main" id="{42A1446D-D965-49FE-83FC-25524979ADB8}"/>
              </a:ext>
            </a:extLst>
          </p:cNvPr>
          <p:cNvGrpSpPr/>
          <p:nvPr/>
        </p:nvGrpSpPr>
        <p:grpSpPr bwMode="blackWhite">
          <a:xfrm>
            <a:off x="521207" y="3395858"/>
            <a:ext cx="558179" cy="409838"/>
            <a:chOff x="6953426" y="711274"/>
            <a:chExt cx="558179" cy="409838"/>
          </a:xfrm>
        </p:grpSpPr>
        <p:sp>
          <p:nvSpPr>
            <p:cNvPr id="17" name="Ovál 16" descr="Malý kroužek">
              <a:extLst>
                <a:ext uri="{FF2B5EF4-FFF2-40B4-BE49-F238E27FC236}">
                  <a16:creationId xmlns:a16="http://schemas.microsoft.com/office/drawing/2014/main" id="{0122F63B-A8B2-4014-9FCD-6B777F1360E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8" name="Textové pole 19" descr="Číslo 1">
              <a:extLst>
                <a:ext uri="{FF2B5EF4-FFF2-40B4-BE49-F238E27FC236}">
                  <a16:creationId xmlns:a16="http://schemas.microsoft.com/office/drawing/2014/main" id="{8F90CE6B-97D2-47AA-B9C9-62B8815F26F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9" name="Zástupný symbol pro obsah 17">
            <a:extLst>
              <a:ext uri="{FF2B5EF4-FFF2-40B4-BE49-F238E27FC236}">
                <a16:creationId xmlns:a16="http://schemas.microsoft.com/office/drawing/2014/main" id="{D72C9DD3-C42B-4D7D-B341-3100C1FB0B4E}"/>
              </a:ext>
            </a:extLst>
          </p:cNvPr>
          <p:cNvSpPr txBox="1">
            <a:spLocks/>
          </p:cNvSpPr>
          <p:nvPr/>
        </p:nvSpPr>
        <p:spPr>
          <a:xfrm>
            <a:off x="1270000" y="1802248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Komunikace v týmu – kanál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#general s p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ří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stupem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vyučujícího</a:t>
            </a:r>
          </a:p>
        </p:txBody>
      </p:sp>
      <p:sp>
        <p:nvSpPr>
          <p:cNvPr id="20" name="Zástupný symbol pro obsah 17">
            <a:extLst>
              <a:ext uri="{FF2B5EF4-FFF2-40B4-BE49-F238E27FC236}">
                <a16:creationId xmlns:a16="http://schemas.microsoft.com/office/drawing/2014/main" id="{E7242808-1E56-4CD8-B120-AF3F808FAF4E}"/>
              </a:ext>
            </a:extLst>
          </p:cNvPr>
          <p:cNvSpPr txBox="1">
            <a:spLocks/>
          </p:cNvSpPr>
          <p:nvPr/>
        </p:nvSpPr>
        <p:spPr>
          <a:xfrm>
            <a:off x="1270000" y="2647030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Kanál   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scrumdesk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ástupný symbol pro obsah 17">
            <a:extLst>
              <a:ext uri="{FF2B5EF4-FFF2-40B4-BE49-F238E27FC236}">
                <a16:creationId xmlns:a16="http://schemas.microsoft.com/office/drawing/2014/main" id="{3DA8CCA2-CC07-4F60-8293-AF22A62C66A3}"/>
              </a:ext>
            </a:extLst>
          </p:cNvPr>
          <p:cNvSpPr txBox="1">
            <a:spLocks/>
          </p:cNvSpPr>
          <p:nvPr/>
        </p:nvSpPr>
        <p:spPr>
          <a:xfrm>
            <a:off x="1270000" y="3479112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Komunikace mezi jednotlivými členy</a:t>
            </a:r>
          </a:p>
        </p:txBody>
      </p:sp>
      <p:pic>
        <p:nvPicPr>
          <p:cNvPr id="23" name="Grafický objekt 3" descr="Zámek">
            <a:extLst>
              <a:ext uri="{FF2B5EF4-FFF2-40B4-BE49-F238E27FC236}">
                <a16:creationId xmlns:a16="http://schemas.microsoft.com/office/drawing/2014/main" id="{7A4CBAB5-AFCB-412F-98A3-2CDBB89901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2177" y="2638368"/>
            <a:ext cx="256223" cy="256223"/>
          </a:xfrm>
          <a:prstGeom prst="rect">
            <a:avLst/>
          </a:prstGeom>
        </p:spPr>
      </p:pic>
      <p:grpSp>
        <p:nvGrpSpPr>
          <p:cNvPr id="24" name="Skupina 23" descr="Malý kroužek s číslem 1 uvnitř, označující krok 1">
            <a:extLst>
              <a:ext uri="{FF2B5EF4-FFF2-40B4-BE49-F238E27FC236}">
                <a16:creationId xmlns:a16="http://schemas.microsoft.com/office/drawing/2014/main" id="{EDF6342D-32C1-4873-9743-E25DFDAE1637}"/>
              </a:ext>
            </a:extLst>
          </p:cNvPr>
          <p:cNvGrpSpPr/>
          <p:nvPr/>
        </p:nvGrpSpPr>
        <p:grpSpPr bwMode="blackWhite">
          <a:xfrm>
            <a:off x="4726177" y="621148"/>
            <a:ext cx="558179" cy="409838"/>
            <a:chOff x="6953426" y="711274"/>
            <a:chExt cx="558179" cy="409838"/>
          </a:xfrm>
        </p:grpSpPr>
        <p:sp>
          <p:nvSpPr>
            <p:cNvPr id="25" name="Ovál 24" descr="Malý kroužek">
              <a:extLst>
                <a:ext uri="{FF2B5EF4-FFF2-40B4-BE49-F238E27FC236}">
                  <a16:creationId xmlns:a16="http://schemas.microsoft.com/office/drawing/2014/main" id="{D3821CB5-6216-4087-8CD4-EBBB5DF246B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6" name="Textové pole 19" descr="Číslo 1">
              <a:extLst>
                <a:ext uri="{FF2B5EF4-FFF2-40B4-BE49-F238E27FC236}">
                  <a16:creationId xmlns:a16="http://schemas.microsoft.com/office/drawing/2014/main" id="{1798ECE5-4ED9-4C29-B7DB-1CC4D3CB9ED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7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Komunikační nástroj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Slack</a:t>
            </a: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Skupina 23" descr="Malý kroužek s číslem 1 uvnitř, označující krok 1">
            <a:extLst>
              <a:ext uri="{FF2B5EF4-FFF2-40B4-BE49-F238E27FC236}">
                <a16:creationId xmlns:a16="http://schemas.microsoft.com/office/drawing/2014/main" id="{EDF6342D-32C1-4873-9743-E25DFDAE1637}"/>
              </a:ext>
            </a:extLst>
          </p:cNvPr>
          <p:cNvGrpSpPr/>
          <p:nvPr/>
        </p:nvGrpSpPr>
        <p:grpSpPr bwMode="blackWhite">
          <a:xfrm>
            <a:off x="4726177" y="621148"/>
            <a:ext cx="558179" cy="409838"/>
            <a:chOff x="6953426" y="711274"/>
            <a:chExt cx="558179" cy="409838"/>
          </a:xfrm>
        </p:grpSpPr>
        <p:sp>
          <p:nvSpPr>
            <p:cNvPr id="25" name="Ovál 24" descr="Malý kroužek">
              <a:extLst>
                <a:ext uri="{FF2B5EF4-FFF2-40B4-BE49-F238E27FC236}">
                  <a16:creationId xmlns:a16="http://schemas.microsoft.com/office/drawing/2014/main" id="{D3821CB5-6216-4087-8CD4-EBBB5DF246B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6" name="Textové pole 19" descr="Číslo 1">
              <a:extLst>
                <a:ext uri="{FF2B5EF4-FFF2-40B4-BE49-F238E27FC236}">
                  <a16:creationId xmlns:a16="http://schemas.microsoft.com/office/drawing/2014/main" id="{1798ECE5-4ED9-4C29-B7DB-1CC4D3CB9ED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pic>
        <p:nvPicPr>
          <p:cNvPr id="22" name="Obrázek 21">
            <a:extLst>
              <a:ext uri="{FF2B5EF4-FFF2-40B4-BE49-F238E27FC236}">
                <a16:creationId xmlns:a16="http://schemas.microsoft.com/office/drawing/2014/main" id="{EA1E3C03-C06D-4287-AD71-8A56FCA66E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9940" y="1277518"/>
            <a:ext cx="10612120" cy="51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</p:txBody>
      </p:sp>
      <p:grpSp>
        <p:nvGrpSpPr>
          <p:cNvPr id="7" name="Skupina 6" descr="Malý kroužek s číslem 1 uvnitř, označující krok 1">
            <a:extLst>
              <a:ext uri="{FF2B5EF4-FFF2-40B4-BE49-F238E27FC236}">
                <a16:creationId xmlns:a16="http://schemas.microsoft.com/office/drawing/2014/main" id="{3F365919-746C-4BAA-BEFB-1EF219582457}"/>
              </a:ext>
            </a:extLst>
          </p:cNvPr>
          <p:cNvGrpSpPr/>
          <p:nvPr/>
        </p:nvGrpSpPr>
        <p:grpSpPr bwMode="blackWhite">
          <a:xfrm>
            <a:off x="521207" y="1726048"/>
            <a:ext cx="558179" cy="409838"/>
            <a:chOff x="6953426" y="711274"/>
            <a:chExt cx="558179" cy="409838"/>
          </a:xfrm>
        </p:grpSpPr>
        <p:sp>
          <p:nvSpPr>
            <p:cNvPr id="8" name="Ovál 7" descr="Malý kroužek">
              <a:extLst>
                <a:ext uri="{FF2B5EF4-FFF2-40B4-BE49-F238E27FC236}">
                  <a16:creationId xmlns:a16="http://schemas.microsoft.com/office/drawing/2014/main" id="{F58F67D8-FAE5-4ACF-860F-175A7ABB0D8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1" name="Textové pole 19" descr="Číslo 1">
              <a:extLst>
                <a:ext uri="{FF2B5EF4-FFF2-40B4-BE49-F238E27FC236}">
                  <a16:creationId xmlns:a16="http://schemas.microsoft.com/office/drawing/2014/main" id="{C4D4862C-4C53-4CDB-8F68-C562A8A8A2F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3" name="Skupina 12" descr="Malý kroužek s číslem 1 uvnitř, označující krok 1">
            <a:extLst>
              <a:ext uri="{FF2B5EF4-FFF2-40B4-BE49-F238E27FC236}">
                <a16:creationId xmlns:a16="http://schemas.microsoft.com/office/drawing/2014/main" id="{6797331F-7353-4106-8A94-E9F2250E2882}"/>
              </a:ext>
            </a:extLst>
          </p:cNvPr>
          <p:cNvGrpSpPr/>
          <p:nvPr/>
        </p:nvGrpSpPr>
        <p:grpSpPr bwMode="blackWhite">
          <a:xfrm>
            <a:off x="521207" y="2560953"/>
            <a:ext cx="558179" cy="409838"/>
            <a:chOff x="6953426" y="711274"/>
            <a:chExt cx="558179" cy="409838"/>
          </a:xfrm>
        </p:grpSpPr>
        <p:sp>
          <p:nvSpPr>
            <p:cNvPr id="14" name="Ovál 13" descr="Malý kroužek">
              <a:extLst>
                <a:ext uri="{FF2B5EF4-FFF2-40B4-BE49-F238E27FC236}">
                  <a16:creationId xmlns:a16="http://schemas.microsoft.com/office/drawing/2014/main" id="{02D68194-F005-438B-AA4E-800FE6C4693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5" name="Textové pole 19" descr="Číslo 1">
              <a:extLst>
                <a:ext uri="{FF2B5EF4-FFF2-40B4-BE49-F238E27FC236}">
                  <a16:creationId xmlns:a16="http://schemas.microsoft.com/office/drawing/2014/main" id="{566D1299-40AA-4D76-8AFE-E3EFAAA6B06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9" name="Zástupný symbol pro obsah 17">
            <a:extLst>
              <a:ext uri="{FF2B5EF4-FFF2-40B4-BE49-F238E27FC236}">
                <a16:creationId xmlns:a16="http://schemas.microsoft.com/office/drawing/2014/main" id="{D72C9DD3-C42B-4D7D-B341-3100C1FB0B4E}"/>
              </a:ext>
            </a:extLst>
          </p:cNvPr>
          <p:cNvSpPr txBox="1">
            <a:spLocks/>
          </p:cNvSpPr>
          <p:nvPr/>
        </p:nvSpPr>
        <p:spPr>
          <a:xfrm>
            <a:off x="1270000" y="1802248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Webová služba podporující vývoj SW za pomoci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verzovacího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nástroje Git.</a:t>
            </a:r>
          </a:p>
        </p:txBody>
      </p:sp>
      <p:sp>
        <p:nvSpPr>
          <p:cNvPr id="20" name="Zástupný symbol pro obsah 17">
            <a:extLst>
              <a:ext uri="{FF2B5EF4-FFF2-40B4-BE49-F238E27FC236}">
                <a16:creationId xmlns:a16="http://schemas.microsoft.com/office/drawing/2014/main" id="{E7242808-1E56-4CD8-B120-AF3F808FAF4E}"/>
              </a:ext>
            </a:extLst>
          </p:cNvPr>
          <p:cNvSpPr txBox="1">
            <a:spLocks/>
          </p:cNvSpPr>
          <p:nvPr/>
        </p:nvSpPr>
        <p:spPr>
          <a:xfrm>
            <a:off x="1270000" y="2647030"/>
            <a:ext cx="10329149" cy="339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Námi nejvíce používané funkcionality:</a:t>
            </a: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práce s větvemi</a:t>
            </a: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revize kódu a komentáře</a:t>
            </a: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historie verzování</a:t>
            </a: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oznámení elektronickou poštou</a:t>
            </a:r>
          </a:p>
        </p:txBody>
      </p:sp>
      <p:grpSp>
        <p:nvGrpSpPr>
          <p:cNvPr id="24" name="Skupina 23" descr="Malý kroužek s číslem 1 uvnitř, označující krok 1">
            <a:extLst>
              <a:ext uri="{FF2B5EF4-FFF2-40B4-BE49-F238E27FC236}">
                <a16:creationId xmlns:a16="http://schemas.microsoft.com/office/drawing/2014/main" id="{EDF6342D-32C1-4873-9743-E25DFDAE1637}"/>
              </a:ext>
            </a:extLst>
          </p:cNvPr>
          <p:cNvGrpSpPr/>
          <p:nvPr/>
        </p:nvGrpSpPr>
        <p:grpSpPr bwMode="blackWhite">
          <a:xfrm>
            <a:off x="1767077" y="602098"/>
            <a:ext cx="558179" cy="409838"/>
            <a:chOff x="6953426" y="711274"/>
            <a:chExt cx="558179" cy="409838"/>
          </a:xfrm>
        </p:grpSpPr>
        <p:sp>
          <p:nvSpPr>
            <p:cNvPr id="25" name="Ovál 24" descr="Malý kroužek">
              <a:extLst>
                <a:ext uri="{FF2B5EF4-FFF2-40B4-BE49-F238E27FC236}">
                  <a16:creationId xmlns:a16="http://schemas.microsoft.com/office/drawing/2014/main" id="{D3821CB5-6216-4087-8CD4-EBBB5DF246B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6" name="Textové pole 19" descr="Číslo 1">
              <a:extLst>
                <a:ext uri="{FF2B5EF4-FFF2-40B4-BE49-F238E27FC236}">
                  <a16:creationId xmlns:a16="http://schemas.microsoft.com/office/drawing/2014/main" id="{1798ECE5-4ED9-4C29-B7DB-1CC4D3CB9ED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7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20" name="Zástupný symbol pro obsah 17">
            <a:extLst>
              <a:ext uri="{FF2B5EF4-FFF2-40B4-BE49-F238E27FC236}">
                <a16:creationId xmlns:a16="http://schemas.microsoft.com/office/drawing/2014/main" id="{E7242808-1E56-4CD8-B120-AF3F808FAF4E}"/>
              </a:ext>
            </a:extLst>
          </p:cNvPr>
          <p:cNvSpPr txBox="1">
            <a:spLocks/>
          </p:cNvSpPr>
          <p:nvPr/>
        </p:nvSpPr>
        <p:spPr>
          <a:xfrm>
            <a:off x="521207" y="1364330"/>
            <a:ext cx="10329149" cy="515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Časový průběh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repozitáře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Skupina 23" descr="Malý kroužek s číslem 1 uvnitř, označující krok 1">
            <a:extLst>
              <a:ext uri="{FF2B5EF4-FFF2-40B4-BE49-F238E27FC236}">
                <a16:creationId xmlns:a16="http://schemas.microsoft.com/office/drawing/2014/main" id="{EDF6342D-32C1-4873-9743-E25DFDAE1637}"/>
              </a:ext>
            </a:extLst>
          </p:cNvPr>
          <p:cNvGrpSpPr/>
          <p:nvPr/>
        </p:nvGrpSpPr>
        <p:grpSpPr bwMode="blackWhite">
          <a:xfrm>
            <a:off x="1767077" y="602098"/>
            <a:ext cx="558179" cy="409838"/>
            <a:chOff x="6953426" y="711274"/>
            <a:chExt cx="558179" cy="409838"/>
          </a:xfrm>
        </p:grpSpPr>
        <p:sp>
          <p:nvSpPr>
            <p:cNvPr id="25" name="Ovál 24" descr="Malý kroužek">
              <a:extLst>
                <a:ext uri="{FF2B5EF4-FFF2-40B4-BE49-F238E27FC236}">
                  <a16:creationId xmlns:a16="http://schemas.microsoft.com/office/drawing/2014/main" id="{D3821CB5-6216-4087-8CD4-EBBB5DF246B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6" name="Textové pole 19" descr="Číslo 1">
              <a:extLst>
                <a:ext uri="{FF2B5EF4-FFF2-40B4-BE49-F238E27FC236}">
                  <a16:creationId xmlns:a16="http://schemas.microsoft.com/office/drawing/2014/main" id="{1798ECE5-4ED9-4C29-B7DB-1CC4D3CB9ED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pic>
        <p:nvPicPr>
          <p:cNvPr id="16" name="Obrázek 15">
            <a:extLst>
              <a:ext uri="{FF2B5EF4-FFF2-40B4-BE49-F238E27FC236}">
                <a16:creationId xmlns:a16="http://schemas.microsoft.com/office/drawing/2014/main" id="{C9B89D23-52CC-4BF8-B669-CCA8BD126C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3773" y="1689100"/>
            <a:ext cx="8824453" cy="49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Naše řešení</a:t>
            </a:r>
          </a:p>
        </p:txBody>
      </p:sp>
      <p:grpSp>
        <p:nvGrpSpPr>
          <p:cNvPr id="7" name="Skupina 6" descr="Malý kroužek s číslem 1 uvnitř, označující krok 1">
            <a:extLst>
              <a:ext uri="{FF2B5EF4-FFF2-40B4-BE49-F238E27FC236}">
                <a16:creationId xmlns:a16="http://schemas.microsoft.com/office/drawing/2014/main" id="{3F365919-746C-4BAA-BEFB-1EF219582457}"/>
              </a:ext>
            </a:extLst>
          </p:cNvPr>
          <p:cNvGrpSpPr/>
          <p:nvPr/>
        </p:nvGrpSpPr>
        <p:grpSpPr bwMode="blackWhite">
          <a:xfrm>
            <a:off x="521207" y="1726048"/>
            <a:ext cx="558179" cy="409838"/>
            <a:chOff x="6953426" y="711274"/>
            <a:chExt cx="558179" cy="409838"/>
          </a:xfrm>
        </p:grpSpPr>
        <p:sp>
          <p:nvSpPr>
            <p:cNvPr id="8" name="Ovál 7" descr="Malý kroužek">
              <a:extLst>
                <a:ext uri="{FF2B5EF4-FFF2-40B4-BE49-F238E27FC236}">
                  <a16:creationId xmlns:a16="http://schemas.microsoft.com/office/drawing/2014/main" id="{F58F67D8-FAE5-4ACF-860F-175A7ABB0D8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1" name="Textové pole 19" descr="Číslo 1">
              <a:extLst>
                <a:ext uri="{FF2B5EF4-FFF2-40B4-BE49-F238E27FC236}">
                  <a16:creationId xmlns:a16="http://schemas.microsoft.com/office/drawing/2014/main" id="{C4D4862C-4C53-4CDB-8F68-C562A8A8A2F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3" name="Skupina 12" descr="Malý kroužek s číslem 1 uvnitř, označující krok 1">
            <a:extLst>
              <a:ext uri="{FF2B5EF4-FFF2-40B4-BE49-F238E27FC236}">
                <a16:creationId xmlns:a16="http://schemas.microsoft.com/office/drawing/2014/main" id="{6797331F-7353-4106-8A94-E9F2250E2882}"/>
              </a:ext>
            </a:extLst>
          </p:cNvPr>
          <p:cNvGrpSpPr/>
          <p:nvPr/>
        </p:nvGrpSpPr>
        <p:grpSpPr bwMode="blackWhite">
          <a:xfrm>
            <a:off x="521207" y="2560953"/>
            <a:ext cx="558179" cy="409838"/>
            <a:chOff x="6953426" y="711274"/>
            <a:chExt cx="558179" cy="409838"/>
          </a:xfrm>
        </p:grpSpPr>
        <p:sp>
          <p:nvSpPr>
            <p:cNvPr id="14" name="Ovál 13" descr="Malý kroužek">
              <a:extLst>
                <a:ext uri="{FF2B5EF4-FFF2-40B4-BE49-F238E27FC236}">
                  <a16:creationId xmlns:a16="http://schemas.microsoft.com/office/drawing/2014/main" id="{02D68194-F005-438B-AA4E-800FE6C4693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5" name="Textové pole 19" descr="Číslo 1">
              <a:extLst>
                <a:ext uri="{FF2B5EF4-FFF2-40B4-BE49-F238E27FC236}">
                  <a16:creationId xmlns:a16="http://schemas.microsoft.com/office/drawing/2014/main" id="{566D1299-40AA-4D76-8AFE-E3EFAAA6B06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6" name="Skupina 15" descr="Malý kroužek s číslem 1 uvnitř, označující krok 1">
            <a:extLst>
              <a:ext uri="{FF2B5EF4-FFF2-40B4-BE49-F238E27FC236}">
                <a16:creationId xmlns:a16="http://schemas.microsoft.com/office/drawing/2014/main" id="{42A1446D-D965-49FE-83FC-25524979ADB8}"/>
              </a:ext>
            </a:extLst>
          </p:cNvPr>
          <p:cNvGrpSpPr/>
          <p:nvPr/>
        </p:nvGrpSpPr>
        <p:grpSpPr bwMode="blackWhite">
          <a:xfrm>
            <a:off x="521207" y="3395858"/>
            <a:ext cx="558179" cy="409838"/>
            <a:chOff x="6953426" y="711274"/>
            <a:chExt cx="558179" cy="409838"/>
          </a:xfrm>
        </p:grpSpPr>
        <p:sp>
          <p:nvSpPr>
            <p:cNvPr id="17" name="Ovál 16" descr="Malý kroužek">
              <a:extLst>
                <a:ext uri="{FF2B5EF4-FFF2-40B4-BE49-F238E27FC236}">
                  <a16:creationId xmlns:a16="http://schemas.microsoft.com/office/drawing/2014/main" id="{0122F63B-A8B2-4014-9FCD-6B777F1360E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8" name="Textové pole 19" descr="Číslo 1">
              <a:extLst>
                <a:ext uri="{FF2B5EF4-FFF2-40B4-BE49-F238E27FC236}">
                  <a16:creationId xmlns:a16="http://schemas.microsoft.com/office/drawing/2014/main" id="{8F90CE6B-97D2-47AA-B9C9-62B8815F26F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9" name="Zástupný symbol pro obsah 17">
            <a:extLst>
              <a:ext uri="{FF2B5EF4-FFF2-40B4-BE49-F238E27FC236}">
                <a16:creationId xmlns:a16="http://schemas.microsoft.com/office/drawing/2014/main" id="{D72C9DD3-C42B-4D7D-B341-3100C1FB0B4E}"/>
              </a:ext>
            </a:extLst>
          </p:cNvPr>
          <p:cNvSpPr txBox="1">
            <a:spLocks/>
          </p:cNvSpPr>
          <p:nvPr/>
        </p:nvSpPr>
        <p:spPr>
          <a:xfrm>
            <a:off x="1270000" y="1802248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Symfony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v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erze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3.4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ástupný symbol pro obsah 17">
            <a:extLst>
              <a:ext uri="{FF2B5EF4-FFF2-40B4-BE49-F238E27FC236}">
                <a16:creationId xmlns:a16="http://schemas.microsoft.com/office/drawing/2014/main" id="{E7242808-1E56-4CD8-B120-AF3F808FAF4E}"/>
              </a:ext>
            </a:extLst>
          </p:cNvPr>
          <p:cNvSpPr txBox="1">
            <a:spLocks/>
          </p:cNvSpPr>
          <p:nvPr/>
        </p:nvSpPr>
        <p:spPr>
          <a:xfrm>
            <a:off x="1270000" y="2647030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Doctrine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ástupný symbol pro obsah 17">
            <a:extLst>
              <a:ext uri="{FF2B5EF4-FFF2-40B4-BE49-F238E27FC236}">
                <a16:creationId xmlns:a16="http://schemas.microsoft.com/office/drawing/2014/main" id="{3DA8CCA2-CC07-4F60-8293-AF22A62C66A3}"/>
              </a:ext>
            </a:extLst>
          </p:cNvPr>
          <p:cNvSpPr txBox="1">
            <a:spLocks/>
          </p:cNvSpPr>
          <p:nvPr/>
        </p:nvSpPr>
        <p:spPr>
          <a:xfrm>
            <a:off x="1270000" y="3479112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Continuous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kupina 21" descr="Malý kroužek s číslem 1 uvnitř, označující krok 1">
            <a:extLst>
              <a:ext uri="{FF2B5EF4-FFF2-40B4-BE49-F238E27FC236}">
                <a16:creationId xmlns:a16="http://schemas.microsoft.com/office/drawing/2014/main" id="{0D00A074-CC6C-4A6A-83A8-644265898684}"/>
              </a:ext>
            </a:extLst>
          </p:cNvPr>
          <p:cNvGrpSpPr/>
          <p:nvPr/>
        </p:nvGrpSpPr>
        <p:grpSpPr bwMode="blackWhite">
          <a:xfrm>
            <a:off x="521207" y="4247053"/>
            <a:ext cx="558179" cy="409838"/>
            <a:chOff x="6953426" y="711274"/>
            <a:chExt cx="558179" cy="409838"/>
          </a:xfrm>
        </p:grpSpPr>
        <p:sp>
          <p:nvSpPr>
            <p:cNvPr id="27" name="Ovál 26" descr="Malý kroužek">
              <a:extLst>
                <a:ext uri="{FF2B5EF4-FFF2-40B4-BE49-F238E27FC236}">
                  <a16:creationId xmlns:a16="http://schemas.microsoft.com/office/drawing/2014/main" id="{24AF261A-E379-4106-A317-AB1D17805BC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8" name="Textové pole 19" descr="Číslo 1">
              <a:extLst>
                <a:ext uri="{FF2B5EF4-FFF2-40B4-BE49-F238E27FC236}">
                  <a16:creationId xmlns:a16="http://schemas.microsoft.com/office/drawing/2014/main" id="{D3BC27E9-FF93-4ACF-AB02-14D2178E9F5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9" name="Zástupný symbol pro obsah 17">
            <a:extLst>
              <a:ext uri="{FF2B5EF4-FFF2-40B4-BE49-F238E27FC236}">
                <a16:creationId xmlns:a16="http://schemas.microsoft.com/office/drawing/2014/main" id="{C77F5130-2B6E-47DB-9ADF-861D24351ABE}"/>
              </a:ext>
            </a:extLst>
          </p:cNvPr>
          <p:cNvSpPr txBox="1">
            <a:spLocks/>
          </p:cNvSpPr>
          <p:nvPr/>
        </p:nvSpPr>
        <p:spPr>
          <a:xfrm>
            <a:off x="1270000" y="4311194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5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1D2588-E2EF-4278-85B2-4EC07CE2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DB schéma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FE4A0EF-E368-4A39-812D-C4988586CE8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103915" y="1432848"/>
            <a:ext cx="5984169" cy="4977096"/>
          </a:xfrm>
        </p:spPr>
      </p:pic>
    </p:spTree>
    <p:extLst>
      <p:ext uri="{BB962C8B-B14F-4D97-AF65-F5344CB8AC3E}">
        <p14:creationId xmlns:p14="http://schemas.microsoft.com/office/powerpoint/2010/main" val="9493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prezentace</a:t>
            </a:r>
          </a:p>
        </p:txBody>
      </p:sp>
      <p:grpSp>
        <p:nvGrpSpPr>
          <p:cNvPr id="9" name="Skupina 8" descr="Malý kroužek s číslem 1 uvnitř, označující krok 1">
            <a:extLst>
              <a:ext uri="{FF2B5EF4-FFF2-40B4-BE49-F238E27FC236}">
                <a16:creationId xmlns:a16="http://schemas.microsoft.com/office/drawing/2014/main" id="{DDD451CB-ABDF-47D2-A60C-76245C844646}"/>
              </a:ext>
            </a:extLst>
          </p:cNvPr>
          <p:cNvGrpSpPr/>
          <p:nvPr/>
        </p:nvGrpSpPr>
        <p:grpSpPr bwMode="blackWhite">
          <a:xfrm>
            <a:off x="521207" y="1726048"/>
            <a:ext cx="558179" cy="409838"/>
            <a:chOff x="6953426" y="711274"/>
            <a:chExt cx="558179" cy="409838"/>
          </a:xfrm>
        </p:grpSpPr>
        <p:sp>
          <p:nvSpPr>
            <p:cNvPr id="10" name="Ovál 9" descr="Malý kroužek">
              <a:extLst>
                <a:ext uri="{FF2B5EF4-FFF2-40B4-BE49-F238E27FC236}">
                  <a16:creationId xmlns:a16="http://schemas.microsoft.com/office/drawing/2014/main" id="{EE26866E-062A-447F-B95E-B2DCB3EDB3D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2" name="Textové pole 19" descr="Číslo 1">
              <a:extLst>
                <a:ext uri="{FF2B5EF4-FFF2-40B4-BE49-F238E27FC236}">
                  <a16:creationId xmlns:a16="http://schemas.microsoft.com/office/drawing/2014/main" id="{3A4BF776-668A-4FD4-9D87-FFC12521894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8" name="Skupina 7" descr="Malý kroužek s číslem 1 uvnitř, označující krok 1">
            <a:extLst>
              <a:ext uri="{FF2B5EF4-FFF2-40B4-BE49-F238E27FC236}">
                <a16:creationId xmlns:a16="http://schemas.microsoft.com/office/drawing/2014/main" id="{3889DC92-756F-4C1F-9933-56F0CAA3EB53}"/>
              </a:ext>
            </a:extLst>
          </p:cNvPr>
          <p:cNvGrpSpPr/>
          <p:nvPr/>
        </p:nvGrpSpPr>
        <p:grpSpPr bwMode="blackWhite">
          <a:xfrm>
            <a:off x="521207" y="2560953"/>
            <a:ext cx="558179" cy="409838"/>
            <a:chOff x="6953426" y="711274"/>
            <a:chExt cx="558179" cy="409838"/>
          </a:xfrm>
        </p:grpSpPr>
        <p:sp>
          <p:nvSpPr>
            <p:cNvPr id="11" name="Ovál 10" descr="Malý kroužek">
              <a:extLst>
                <a:ext uri="{FF2B5EF4-FFF2-40B4-BE49-F238E27FC236}">
                  <a16:creationId xmlns:a16="http://schemas.microsoft.com/office/drawing/2014/main" id="{EC089A37-48E8-413B-9CBB-3E287071AB4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3" name="Textové pole 19" descr="Číslo 1">
              <a:extLst>
                <a:ext uri="{FF2B5EF4-FFF2-40B4-BE49-F238E27FC236}">
                  <a16:creationId xmlns:a16="http://schemas.microsoft.com/office/drawing/2014/main" id="{8DA4DDB2-7499-4FD1-AB45-52D4CFB05A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4" name="Skupina 13" descr="Malý kroužek s číslem 1 uvnitř, označující krok 1">
            <a:extLst>
              <a:ext uri="{FF2B5EF4-FFF2-40B4-BE49-F238E27FC236}">
                <a16:creationId xmlns:a16="http://schemas.microsoft.com/office/drawing/2014/main" id="{C4121032-BD06-4F6B-96A9-6F9F298E02B9}"/>
              </a:ext>
            </a:extLst>
          </p:cNvPr>
          <p:cNvGrpSpPr/>
          <p:nvPr/>
        </p:nvGrpSpPr>
        <p:grpSpPr bwMode="blackWhite">
          <a:xfrm>
            <a:off x="521207" y="3395858"/>
            <a:ext cx="558179" cy="409838"/>
            <a:chOff x="6953426" y="711274"/>
            <a:chExt cx="558179" cy="409838"/>
          </a:xfrm>
        </p:grpSpPr>
        <p:sp>
          <p:nvSpPr>
            <p:cNvPr id="15" name="Ovál 14" descr="Malý kroužek">
              <a:extLst>
                <a:ext uri="{FF2B5EF4-FFF2-40B4-BE49-F238E27FC236}">
                  <a16:creationId xmlns:a16="http://schemas.microsoft.com/office/drawing/2014/main" id="{125761D1-A0BB-4DF5-8ACA-801B40820A3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6" name="Textové pole 19" descr="Číslo 1">
              <a:extLst>
                <a:ext uri="{FF2B5EF4-FFF2-40B4-BE49-F238E27FC236}">
                  <a16:creationId xmlns:a16="http://schemas.microsoft.com/office/drawing/2014/main" id="{C7F6460C-628D-4EFE-A37A-8869C529A43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17" name="Skupina 16" descr="Malý kroužek s číslem 1 uvnitř, označující krok 1">
            <a:extLst>
              <a:ext uri="{FF2B5EF4-FFF2-40B4-BE49-F238E27FC236}">
                <a16:creationId xmlns:a16="http://schemas.microsoft.com/office/drawing/2014/main" id="{A78C7925-520A-453A-BEFC-09356BFDC00F}"/>
              </a:ext>
            </a:extLst>
          </p:cNvPr>
          <p:cNvGrpSpPr/>
          <p:nvPr/>
        </p:nvGrpSpPr>
        <p:grpSpPr bwMode="blackWhite">
          <a:xfrm>
            <a:off x="521207" y="4230763"/>
            <a:ext cx="558179" cy="409838"/>
            <a:chOff x="6953426" y="711274"/>
            <a:chExt cx="558179" cy="409838"/>
          </a:xfrm>
        </p:grpSpPr>
        <p:sp>
          <p:nvSpPr>
            <p:cNvPr id="18" name="Ovál 17" descr="Malý kroužek">
              <a:extLst>
                <a:ext uri="{FF2B5EF4-FFF2-40B4-BE49-F238E27FC236}">
                  <a16:creationId xmlns:a16="http://schemas.microsoft.com/office/drawing/2014/main" id="{941910ED-3B36-4053-A65B-3DC66F238D3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9" name="Textové pole 19" descr="Číslo 1">
              <a:extLst>
                <a:ext uri="{FF2B5EF4-FFF2-40B4-BE49-F238E27FC236}">
                  <a16:creationId xmlns:a16="http://schemas.microsoft.com/office/drawing/2014/main" id="{71B07DB4-BE52-4A05-B899-8BAC6B05B5C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20" name="Skupina 19" descr="Malý kroužek s číslem 1 uvnitř, označující krok 1">
            <a:extLst>
              <a:ext uri="{FF2B5EF4-FFF2-40B4-BE49-F238E27FC236}">
                <a16:creationId xmlns:a16="http://schemas.microsoft.com/office/drawing/2014/main" id="{17CC61F7-EDF1-4642-95F2-6DC7681F311F}"/>
              </a:ext>
            </a:extLst>
          </p:cNvPr>
          <p:cNvGrpSpPr/>
          <p:nvPr/>
        </p:nvGrpSpPr>
        <p:grpSpPr bwMode="blackWhite">
          <a:xfrm>
            <a:off x="521207" y="5057742"/>
            <a:ext cx="558179" cy="409838"/>
            <a:chOff x="6953426" y="711274"/>
            <a:chExt cx="558179" cy="409838"/>
          </a:xfrm>
        </p:grpSpPr>
        <p:sp>
          <p:nvSpPr>
            <p:cNvPr id="21" name="Ovál 20" descr="Malý kroužek">
              <a:extLst>
                <a:ext uri="{FF2B5EF4-FFF2-40B4-BE49-F238E27FC236}">
                  <a16:creationId xmlns:a16="http://schemas.microsoft.com/office/drawing/2014/main" id="{A47C0630-2A07-416F-AB1F-477CA4EEE29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2" name="Textové pole 19" descr="Číslo 1">
              <a:extLst>
                <a:ext uri="{FF2B5EF4-FFF2-40B4-BE49-F238E27FC236}">
                  <a16:creationId xmlns:a16="http://schemas.microsoft.com/office/drawing/2014/main" id="{EDCE2822-2F7A-4773-905D-CF9E97A5AAC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6" name="Zástupný symbol pro obsah 17">
            <a:extLst>
              <a:ext uri="{FF2B5EF4-FFF2-40B4-BE49-F238E27FC236}">
                <a16:creationId xmlns:a16="http://schemas.microsoft.com/office/drawing/2014/main" id="{25EB57E6-A969-4C7D-8862-DC8F91567005}"/>
              </a:ext>
            </a:extLst>
          </p:cNvPr>
          <p:cNvSpPr txBox="1">
            <a:spLocks/>
          </p:cNvSpPr>
          <p:nvPr/>
        </p:nvSpPr>
        <p:spPr>
          <a:xfrm>
            <a:off x="1270000" y="1802248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Představení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E.T.eam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Zástupný symbol pro obsah 17">
            <a:extLst>
              <a:ext uri="{FF2B5EF4-FFF2-40B4-BE49-F238E27FC236}">
                <a16:creationId xmlns:a16="http://schemas.microsoft.com/office/drawing/2014/main" id="{E6293B03-544F-4017-AE40-CA5E36E0CCF2}"/>
              </a:ext>
            </a:extLst>
          </p:cNvPr>
          <p:cNvSpPr txBox="1">
            <a:spLocks/>
          </p:cNvSpPr>
          <p:nvPr/>
        </p:nvSpPr>
        <p:spPr>
          <a:xfrm>
            <a:off x="1270000" y="2647030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Projekt ve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ScrumDesku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ástupný symbol pro obsah 17">
            <a:extLst>
              <a:ext uri="{FF2B5EF4-FFF2-40B4-BE49-F238E27FC236}">
                <a16:creationId xmlns:a16="http://schemas.microsoft.com/office/drawing/2014/main" id="{E26B3756-1B13-4FA9-A297-EE6079D203DD}"/>
              </a:ext>
            </a:extLst>
          </p:cNvPr>
          <p:cNvSpPr txBox="1">
            <a:spLocks/>
          </p:cNvSpPr>
          <p:nvPr/>
        </p:nvSpPr>
        <p:spPr>
          <a:xfrm>
            <a:off x="1270000" y="3479112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Komunikace ve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Slacku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, GitHub</a:t>
            </a:r>
          </a:p>
        </p:txBody>
      </p:sp>
      <p:sp>
        <p:nvSpPr>
          <p:cNvPr id="29" name="Zástupný symbol pro obsah 17">
            <a:extLst>
              <a:ext uri="{FF2B5EF4-FFF2-40B4-BE49-F238E27FC236}">
                <a16:creationId xmlns:a16="http://schemas.microsoft.com/office/drawing/2014/main" id="{1631EAA7-04DA-462A-9FB4-FD3028C384BA}"/>
              </a:ext>
            </a:extLst>
          </p:cNvPr>
          <p:cNvSpPr txBox="1">
            <a:spLocks/>
          </p:cNvSpPr>
          <p:nvPr/>
        </p:nvSpPr>
        <p:spPr>
          <a:xfrm>
            <a:off x="1270000" y="4311194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Symfony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Zástupný symbol pro obsah 17">
            <a:extLst>
              <a:ext uri="{FF2B5EF4-FFF2-40B4-BE49-F238E27FC236}">
                <a16:creationId xmlns:a16="http://schemas.microsoft.com/office/drawing/2014/main" id="{0436148B-E0CE-46BE-8B49-4C8E3556C05D}"/>
              </a:ext>
            </a:extLst>
          </p:cNvPr>
          <p:cNvSpPr txBox="1">
            <a:spLocks/>
          </p:cNvSpPr>
          <p:nvPr/>
        </p:nvSpPr>
        <p:spPr>
          <a:xfrm>
            <a:off x="1269999" y="5155976"/>
            <a:ext cx="10329149" cy="4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Ukázka aplikace</a:t>
            </a:r>
          </a:p>
        </p:txBody>
      </p:sp>
    </p:spTree>
    <p:extLst>
      <p:ext uri="{BB962C8B-B14F-4D97-AF65-F5344CB8AC3E}">
        <p14:creationId xmlns:p14="http://schemas.microsoft.com/office/powerpoint/2010/main" val="98062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pro obsah 17"/>
          <p:cNvSpPr txBox="1">
            <a:spLocks/>
          </p:cNvSpPr>
          <p:nvPr/>
        </p:nvSpPr>
        <p:spPr>
          <a:xfrm>
            <a:off x="727613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Lukáš Tůma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Scrum</a:t>
            </a:r>
            <a:r>
              <a:rPr lang="cs-CZ" dirty="0"/>
              <a:t> Master a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</p:txBody>
      </p:sp>
      <p:sp>
        <p:nvSpPr>
          <p:cNvPr id="11" name="Zástupný symbol pro obsah 17">
            <a:extLst>
              <a:ext uri="{FF2B5EF4-FFF2-40B4-BE49-F238E27FC236}">
                <a16:creationId xmlns:a16="http://schemas.microsoft.com/office/drawing/2014/main" id="{1A83910B-C20F-4905-B902-683A6A62D5AB}"/>
              </a:ext>
            </a:extLst>
          </p:cNvPr>
          <p:cNvSpPr txBox="1">
            <a:spLocks/>
          </p:cNvSpPr>
          <p:nvPr/>
        </p:nvSpPr>
        <p:spPr>
          <a:xfrm>
            <a:off x="7007688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Jiří Dobeš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37C671DB-E197-4B6B-9EFD-B0CFFE4A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3" y="3120474"/>
            <a:ext cx="4456700" cy="3289469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2F71FB8A-10AC-45BE-92F5-5461B3534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688" y="3120475"/>
            <a:ext cx="4362674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ACCB56D0-0F32-41F9-A69E-35701638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062" y="2330099"/>
            <a:ext cx="4171950" cy="2771775"/>
          </a:xfrm>
          <a:prstGeom prst="rect">
            <a:avLst/>
          </a:prstGeom>
        </p:spPr>
      </p:pic>
      <p:sp>
        <p:nvSpPr>
          <p:cNvPr id="38" name="Zástupný symbol pro obsah 17"/>
          <p:cNvSpPr txBox="1">
            <a:spLocks/>
          </p:cNvSpPr>
          <p:nvPr/>
        </p:nvSpPr>
        <p:spPr>
          <a:xfrm>
            <a:off x="521207" y="14485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Libor Veselý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Team </a:t>
            </a:r>
            <a:r>
              <a:rPr lang="cs-CZ" dirty="0" err="1"/>
              <a:t>Members</a:t>
            </a:r>
            <a:endParaRPr lang="cs-CZ" dirty="0"/>
          </a:p>
        </p:txBody>
      </p:sp>
      <p:sp>
        <p:nvSpPr>
          <p:cNvPr id="11" name="Zástupný symbol pro obsah 17">
            <a:extLst>
              <a:ext uri="{FF2B5EF4-FFF2-40B4-BE49-F238E27FC236}">
                <a16:creationId xmlns:a16="http://schemas.microsoft.com/office/drawing/2014/main" id="{1A83910B-C20F-4905-B902-683A6A62D5AB}"/>
              </a:ext>
            </a:extLst>
          </p:cNvPr>
          <p:cNvSpPr txBox="1">
            <a:spLocks/>
          </p:cNvSpPr>
          <p:nvPr/>
        </p:nvSpPr>
        <p:spPr>
          <a:xfrm>
            <a:off x="7349089" y="14485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Aft>
                <a:spcPts val="600"/>
              </a:spcAft>
              <a:buNone/>
              <a:defRPr/>
            </a:pPr>
            <a:r>
              <a:rPr lang="cs-CZ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Jan </a:t>
            </a:r>
            <a:r>
              <a:rPr lang="cs-CZ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Prycl</a:t>
            </a:r>
            <a:endParaRPr lang="cs-CZ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AD171AE5-7C82-4312-9602-1A664D08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8" y="2330099"/>
            <a:ext cx="4141927" cy="27791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65507F2-0DEE-4AE5-B3C6-AD9A9E5FD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202" y="3943742"/>
            <a:ext cx="4141926" cy="2779099"/>
          </a:xfrm>
          <a:prstGeom prst="rect">
            <a:avLst/>
          </a:prstGeom>
        </p:spPr>
      </p:pic>
      <p:sp>
        <p:nvSpPr>
          <p:cNvPr id="13" name="Zástupný symbol pro obsah 17">
            <a:extLst>
              <a:ext uri="{FF2B5EF4-FFF2-40B4-BE49-F238E27FC236}">
                <a16:creationId xmlns:a16="http://schemas.microsoft.com/office/drawing/2014/main" id="{A87BE583-BB39-486D-A381-63EDF18D67E9}"/>
              </a:ext>
            </a:extLst>
          </p:cNvPr>
          <p:cNvSpPr txBox="1">
            <a:spLocks/>
          </p:cNvSpPr>
          <p:nvPr/>
        </p:nvSpPr>
        <p:spPr>
          <a:xfrm>
            <a:off x="3935148" y="1450347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cs-CZ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Miroslav Holpuch</a:t>
            </a:r>
          </a:p>
        </p:txBody>
      </p:sp>
    </p:spTree>
    <p:extLst>
      <p:ext uri="{BB962C8B-B14F-4D97-AF65-F5344CB8AC3E}">
        <p14:creationId xmlns:p14="http://schemas.microsoft.com/office/powerpoint/2010/main" val="6334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Projekt ve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ScrumDesku</a:t>
            </a: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kupina 8" descr="Malý kroužek s číslem 1 uvnitř, označující krok 1">
            <a:extLst>
              <a:ext uri="{FF2B5EF4-FFF2-40B4-BE49-F238E27FC236}">
                <a16:creationId xmlns:a16="http://schemas.microsoft.com/office/drawing/2014/main" id="{DDD451CB-ABDF-47D2-A60C-76245C844646}"/>
              </a:ext>
            </a:extLst>
          </p:cNvPr>
          <p:cNvGrpSpPr/>
          <p:nvPr/>
        </p:nvGrpSpPr>
        <p:grpSpPr bwMode="blackWhite">
          <a:xfrm>
            <a:off x="4230877" y="621148"/>
            <a:ext cx="558179" cy="409838"/>
            <a:chOff x="6953426" y="711274"/>
            <a:chExt cx="558179" cy="409838"/>
          </a:xfrm>
        </p:grpSpPr>
        <p:sp>
          <p:nvSpPr>
            <p:cNvPr id="10" name="Ovál 9" descr="Malý kroužek">
              <a:extLst>
                <a:ext uri="{FF2B5EF4-FFF2-40B4-BE49-F238E27FC236}">
                  <a16:creationId xmlns:a16="http://schemas.microsoft.com/office/drawing/2014/main" id="{EE26866E-062A-447F-B95E-B2DCB3EDB3D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2" name="Textové pole 19" descr="Číslo 1">
              <a:extLst>
                <a:ext uri="{FF2B5EF4-FFF2-40B4-BE49-F238E27FC236}">
                  <a16:creationId xmlns:a16="http://schemas.microsoft.com/office/drawing/2014/main" id="{3A4BF776-668A-4FD4-9D87-FFC12521894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pic>
        <p:nvPicPr>
          <p:cNvPr id="4" name="Obrázek 3">
            <a:extLst>
              <a:ext uri="{FF2B5EF4-FFF2-40B4-BE49-F238E27FC236}">
                <a16:creationId xmlns:a16="http://schemas.microsoft.com/office/drawing/2014/main" id="{F8928597-2C48-4BA2-94AB-E83840DBE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64" y="1531502"/>
            <a:ext cx="3781425" cy="470535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21A8A15-83FC-4343-B11D-560151BD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795" y="1531502"/>
            <a:ext cx="3705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Projekt ve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ScrumDesku</a:t>
            </a: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kupina 8" descr="Malý kroužek s číslem 1 uvnitř, označující krok 1">
            <a:extLst>
              <a:ext uri="{FF2B5EF4-FFF2-40B4-BE49-F238E27FC236}">
                <a16:creationId xmlns:a16="http://schemas.microsoft.com/office/drawing/2014/main" id="{DDD451CB-ABDF-47D2-A60C-76245C844646}"/>
              </a:ext>
            </a:extLst>
          </p:cNvPr>
          <p:cNvGrpSpPr/>
          <p:nvPr/>
        </p:nvGrpSpPr>
        <p:grpSpPr bwMode="blackWhite">
          <a:xfrm>
            <a:off x="4230877" y="621148"/>
            <a:ext cx="558179" cy="409838"/>
            <a:chOff x="6953426" y="711274"/>
            <a:chExt cx="558179" cy="409838"/>
          </a:xfrm>
        </p:grpSpPr>
        <p:sp>
          <p:nvSpPr>
            <p:cNvPr id="10" name="Ovál 9" descr="Malý kroužek">
              <a:extLst>
                <a:ext uri="{FF2B5EF4-FFF2-40B4-BE49-F238E27FC236}">
                  <a16:creationId xmlns:a16="http://schemas.microsoft.com/office/drawing/2014/main" id="{EE26866E-062A-447F-B95E-B2DCB3EDB3D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2" name="Textové pole 19" descr="Číslo 1">
              <a:extLst>
                <a:ext uri="{FF2B5EF4-FFF2-40B4-BE49-F238E27FC236}">
                  <a16:creationId xmlns:a16="http://schemas.microsoft.com/office/drawing/2014/main" id="{3A4BF776-668A-4FD4-9D87-FFC12521894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pic>
        <p:nvPicPr>
          <p:cNvPr id="4" name="Obrázek 3">
            <a:extLst>
              <a:ext uri="{FF2B5EF4-FFF2-40B4-BE49-F238E27FC236}">
                <a16:creationId xmlns:a16="http://schemas.microsoft.com/office/drawing/2014/main" id="{A64747CF-A395-425B-8BD0-2AFF6742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3632"/>
            <a:ext cx="12192000" cy="50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Projekt ve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ScrumDesku</a:t>
            </a: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kupina 8" descr="Malý kroužek s číslem 1 uvnitř, označující krok 1">
            <a:extLst>
              <a:ext uri="{FF2B5EF4-FFF2-40B4-BE49-F238E27FC236}">
                <a16:creationId xmlns:a16="http://schemas.microsoft.com/office/drawing/2014/main" id="{DDD451CB-ABDF-47D2-A60C-76245C844646}"/>
              </a:ext>
            </a:extLst>
          </p:cNvPr>
          <p:cNvGrpSpPr/>
          <p:nvPr/>
        </p:nvGrpSpPr>
        <p:grpSpPr bwMode="blackWhite">
          <a:xfrm>
            <a:off x="4230877" y="621148"/>
            <a:ext cx="558179" cy="409838"/>
            <a:chOff x="6953426" y="711274"/>
            <a:chExt cx="558179" cy="409838"/>
          </a:xfrm>
        </p:grpSpPr>
        <p:sp>
          <p:nvSpPr>
            <p:cNvPr id="10" name="Ovál 9" descr="Malý kroužek">
              <a:extLst>
                <a:ext uri="{FF2B5EF4-FFF2-40B4-BE49-F238E27FC236}">
                  <a16:creationId xmlns:a16="http://schemas.microsoft.com/office/drawing/2014/main" id="{EE26866E-062A-447F-B95E-B2DCB3EDB3D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2" name="Textové pole 19" descr="Číslo 1">
              <a:extLst>
                <a:ext uri="{FF2B5EF4-FFF2-40B4-BE49-F238E27FC236}">
                  <a16:creationId xmlns:a16="http://schemas.microsoft.com/office/drawing/2014/main" id="{3A4BF776-668A-4FD4-9D87-FFC12521894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pic>
        <p:nvPicPr>
          <p:cNvPr id="2" name="Obrázek 1">
            <a:extLst>
              <a:ext uri="{FF2B5EF4-FFF2-40B4-BE49-F238E27FC236}">
                <a16:creationId xmlns:a16="http://schemas.microsoft.com/office/drawing/2014/main" id="{8DA12CE7-E340-4FA2-8177-237466F4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075"/>
            <a:ext cx="12192000" cy="35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Projekt ve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ScrumDesku</a:t>
            </a: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kupina 8" descr="Malý kroužek s číslem 1 uvnitř, označující krok 1">
            <a:extLst>
              <a:ext uri="{FF2B5EF4-FFF2-40B4-BE49-F238E27FC236}">
                <a16:creationId xmlns:a16="http://schemas.microsoft.com/office/drawing/2014/main" id="{DDD451CB-ABDF-47D2-A60C-76245C844646}"/>
              </a:ext>
            </a:extLst>
          </p:cNvPr>
          <p:cNvGrpSpPr/>
          <p:nvPr/>
        </p:nvGrpSpPr>
        <p:grpSpPr bwMode="blackWhite">
          <a:xfrm>
            <a:off x="4230877" y="621148"/>
            <a:ext cx="558179" cy="409838"/>
            <a:chOff x="6953426" y="711274"/>
            <a:chExt cx="558179" cy="409838"/>
          </a:xfrm>
        </p:grpSpPr>
        <p:sp>
          <p:nvSpPr>
            <p:cNvPr id="10" name="Ovál 9" descr="Malý kroužek">
              <a:extLst>
                <a:ext uri="{FF2B5EF4-FFF2-40B4-BE49-F238E27FC236}">
                  <a16:creationId xmlns:a16="http://schemas.microsoft.com/office/drawing/2014/main" id="{EE26866E-062A-447F-B95E-B2DCB3EDB3D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2" name="Textové pole 19" descr="Číslo 1">
              <a:extLst>
                <a:ext uri="{FF2B5EF4-FFF2-40B4-BE49-F238E27FC236}">
                  <a16:creationId xmlns:a16="http://schemas.microsoft.com/office/drawing/2014/main" id="{3A4BF776-668A-4FD4-9D87-FFC12521894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pic>
        <p:nvPicPr>
          <p:cNvPr id="2" name="Obrázek 1">
            <a:extLst>
              <a:ext uri="{FF2B5EF4-FFF2-40B4-BE49-F238E27FC236}">
                <a16:creationId xmlns:a16="http://schemas.microsoft.com/office/drawing/2014/main" id="{B17DFC55-2128-4985-A28C-70FD0F21D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51" y="2168524"/>
            <a:ext cx="8436898" cy="3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EF903CF-2AE0-467E-AC14-02C91EF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600"/>
              </a:spcAft>
              <a:defRPr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Projekt ve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ScrumDesku</a:t>
            </a: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kupina 8" descr="Malý kroužek s číslem 1 uvnitř, označující krok 1">
            <a:extLst>
              <a:ext uri="{FF2B5EF4-FFF2-40B4-BE49-F238E27FC236}">
                <a16:creationId xmlns:a16="http://schemas.microsoft.com/office/drawing/2014/main" id="{DDD451CB-ABDF-47D2-A60C-76245C844646}"/>
              </a:ext>
            </a:extLst>
          </p:cNvPr>
          <p:cNvGrpSpPr/>
          <p:nvPr/>
        </p:nvGrpSpPr>
        <p:grpSpPr bwMode="blackWhite">
          <a:xfrm>
            <a:off x="4230877" y="621148"/>
            <a:ext cx="558179" cy="409838"/>
            <a:chOff x="6953426" y="711274"/>
            <a:chExt cx="558179" cy="409838"/>
          </a:xfrm>
        </p:grpSpPr>
        <p:sp>
          <p:nvSpPr>
            <p:cNvPr id="10" name="Ovál 9" descr="Malý kroužek">
              <a:extLst>
                <a:ext uri="{FF2B5EF4-FFF2-40B4-BE49-F238E27FC236}">
                  <a16:creationId xmlns:a16="http://schemas.microsoft.com/office/drawing/2014/main" id="{EE26866E-062A-447F-B95E-B2DCB3EDB3D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2" name="Textové pole 19" descr="Číslo 1">
              <a:extLst>
                <a:ext uri="{FF2B5EF4-FFF2-40B4-BE49-F238E27FC236}">
                  <a16:creationId xmlns:a16="http://schemas.microsoft.com/office/drawing/2014/main" id="{3A4BF776-668A-4FD4-9D87-FFC12521894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pic>
        <p:nvPicPr>
          <p:cNvPr id="4" name="Obrázek 3">
            <a:extLst>
              <a:ext uri="{FF2B5EF4-FFF2-40B4-BE49-F238E27FC236}">
                <a16:creationId xmlns:a16="http://schemas.microsoft.com/office/drawing/2014/main" id="{BFC98232-660F-4512-96EE-BBD3DB20F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2359"/>
            <a:ext cx="12192000" cy="46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4_TF10001108.potx" id="{C35F251E-EEAC-4D19-A90E-DC8D8D8C85E9}" vid="{E96B0749-4422-4691-81FD-57B51D286C0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Vítá vás PowerPoint 2016</Template>
  <TotalTime>0</TotalTime>
  <Words>520</Words>
  <Application>Microsoft Office PowerPoint</Application>
  <PresentationFormat>Širokoúhlá obrazovka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Segoe UI Semibold</vt:lpstr>
      <vt:lpstr>WelcomeDoc</vt:lpstr>
      <vt:lpstr>Vysoká škola polytechnická v Jihlavě xŘSP 2019</vt:lpstr>
      <vt:lpstr>Osnova prezentace</vt:lpstr>
      <vt:lpstr>Scrum Master a Product Owner</vt:lpstr>
      <vt:lpstr>Team Members</vt:lpstr>
      <vt:lpstr>Projekt ve ScrumDesku</vt:lpstr>
      <vt:lpstr>Projekt ve ScrumDesku</vt:lpstr>
      <vt:lpstr>Projekt ve ScrumDesku</vt:lpstr>
      <vt:lpstr>Projekt ve ScrumDesku</vt:lpstr>
      <vt:lpstr>Projekt ve ScrumDesku</vt:lpstr>
      <vt:lpstr>Komunikační nástroj Slack</vt:lpstr>
      <vt:lpstr>Komunikační nástroj Slack</vt:lpstr>
      <vt:lpstr>GitHub</vt:lpstr>
      <vt:lpstr>GitHub</vt:lpstr>
      <vt:lpstr>Naše řešení</vt:lpstr>
      <vt:lpstr>DB schéma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2019-11-26T09:47:54Z</dcterms:created>
  <dcterms:modified xsi:type="dcterms:W3CDTF">2019-11-30T13:25:33Z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