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75" r:id="rId4"/>
    <p:sldId id="283" r:id="rId5"/>
    <p:sldId id="281" r:id="rId6"/>
    <p:sldId id="282" r:id="rId7"/>
    <p:sldId id="278" r:id="rId8"/>
    <p:sldId id="284" r:id="rId9"/>
    <p:sldId id="262" r:id="rId10"/>
    <p:sldId id="270" r:id="rId11"/>
    <p:sldId id="271" r:id="rId12"/>
    <p:sldId id="286" r:id="rId13"/>
    <p:sldId id="273" r:id="rId14"/>
    <p:sldId id="285" r:id="rId15"/>
    <p:sldId id="288" r:id="rId16"/>
    <p:sldId id="289" r:id="rId17"/>
    <p:sldId id="272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0E3E8"/>
    <a:srgbClr val="FFFFFF"/>
    <a:srgbClr val="E9EBEF"/>
    <a:srgbClr val="F9FBFC"/>
    <a:srgbClr val="FDB86F"/>
    <a:srgbClr val="FFF7ED"/>
    <a:srgbClr val="FF5F6D"/>
    <a:srgbClr val="FFBE71"/>
    <a:srgbClr val="EF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70D07-E8CB-4DD5-A5DA-AF605A109F37}" v="38" dt="2023-06-15T09:28:57.989"/>
    <p1510:client id="{11F961A0-D7BD-44FD-ADF0-AA398B2B3CE9}" v="497" dt="2023-06-15T00:34:39.200"/>
    <p1510:client id="{12C83599-89BA-426A-96F3-7F4A9407B7AD}" v="39" dt="2023-06-14T21:47:29.487"/>
    <p1510:client id="{194AD51A-3ED8-4F83-B41F-59CC297579A8}" v="4" dt="2023-06-14T21:38:27.048"/>
    <p1510:client id="{454FFE4E-1E7D-4A3C-84A6-719743E472F6}" v="291" dt="2023-06-14T14:48:09.057"/>
    <p1510:client id="{6A637E14-1358-40E8-9E3A-AE4F5C9F1672}" v="3" dt="2023-06-14T14:49:37.845"/>
    <p1510:client id="{78E51F26-C23D-4DA9-B817-D46B08B5E215}" v="7" dt="2023-06-15T09:35:33.955"/>
    <p1510:client id="{83B115C1-796C-8649-8492-8C5D0BCCA45C}" v="1" dt="2023-06-15T14:15:53.069"/>
    <p1510:client id="{9C90B3B0-D9ED-418D-9A80-157DFBDF3612}" v="1530" dt="2023-06-14T22:51:23.105"/>
    <p1510:client id="{A5000191-52C6-4EC9-AC10-73B8B2B2E0E5}" v="1982" dt="2023-06-15T09:37:21.080"/>
    <p1510:client id="{B8BDA09A-7348-4C61-8DF4-3D04A8CE31C8}" v="47" dt="2023-06-14T14:50:24.818"/>
    <p1510:client id="{E05B96A5-1F61-46E4-A582-850472EB6522}" v="8" dt="2023-06-14T23:32:54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D6649-A807-AB4A-9090-F593E17A4CBF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0369B-280F-4A4F-A38B-1B09B9978E9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015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38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013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992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8415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522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7335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5425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020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174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226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75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233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642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5648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397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70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0369B-280F-4A4F-A38B-1B09B9978E9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666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686E-4042-5193-D88E-0A249999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8C670-7A48-7387-631D-E8D5FB650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58B2-A2D6-3488-81B6-6BC93766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628A-F2AA-F6C7-62D1-7265F66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3913-B054-FC92-8347-63D82D9B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7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A1BB-D250-4F4F-D134-1FB7C246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B32FD-4CAA-0702-76C2-DD1B7DC5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A776-5FA8-EE8A-2561-859913C9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315F-2D60-E4E3-0932-2A19E242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5EB2-5C4D-611D-386A-3793047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531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E5F52-9352-59AD-B4EC-D3362C8A9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65E-9E91-7B59-2AE1-FA9890A86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9CF3-69E9-D2AA-68DB-1D96E617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F126-63CB-EDCB-6788-367DAEAD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780E-B848-5E38-2EEE-87EB1C2F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711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2320-D955-3440-75B8-5D99FFFD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1524-5EA8-8092-62D9-801E0415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34E-B4A4-8D67-ED8F-3E2C53B2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1FD3-C93E-491F-AAC9-FB6BAE0B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30A0-1101-3989-C536-D199CABF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9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420A-A946-D037-96DA-7D744D79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91DDA-7524-F832-FCA8-62CFDBBA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0C62-0F44-D10C-DC9F-3218B4D1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78A7-4083-978A-B17C-BBDC5A7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2D49-532E-B458-4E89-376889D6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675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FF52-2E27-17B2-BFFE-9B2F8C98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E89-14B9-7FF7-F424-538E937F5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979C-1A50-5050-F865-7E9E172E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EEFBB-82E7-367B-DE52-77BE07E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B2231-E194-4F96-08A3-817DF8E0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4AED1-EBC6-F39F-2138-2ED2B286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A442-491D-C87F-64FD-3E91A6C3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785B8-FF2C-48BA-BB70-18296E89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C5D35-F5A0-B89B-5761-7603EFA88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8C8CD-D6B3-C9E3-09FD-92EC282F1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4DE45-4CE7-31B8-E8CB-C865BB9F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87E91-77A2-056D-B1A4-B485E388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C0836-43E0-5DC9-70FE-0EC40D7F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01BD4-0D07-9F77-B228-6F216C82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60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DD5D-F193-EBBB-A281-E1ABE107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83EEC-7A4D-0BD3-5DB4-14349431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D31A5-9270-6E2C-38DB-7FBDF7D7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1CA7E-2881-7E0F-874D-34212225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91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FF933-0D52-DCC5-DC22-B47E019B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F6526-471B-8571-8F64-A1DE6AAF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0B56E-FB5B-20B1-47CE-CB2E3B36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507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DC61-AD7F-1FF0-B7C2-D9133988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8859-B643-AB2D-A6D3-E4862469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B8C86-B593-FF5B-E296-37FFBAAB9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781A7-D02C-771C-73F4-56446664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AC7F-FD2E-5933-339E-8216B962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8072C-2A41-245D-D932-E99D3247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069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FFBA-E8EE-ADEC-2822-E3D4DA7C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01646-9B90-AE25-6193-E0EE3C367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CD94F-0378-45C5-E7E3-949BD2770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7F6F-D40A-1632-AB02-FD8E23B2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DBB78-3345-14E1-67B8-C8B20A71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5DBE3-03A1-F47B-0FD1-68E9F9B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66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64013-A0FF-F3D2-99C0-33672D79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9050-4267-EC22-92DD-704D39AD3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A99F-95FF-6F86-1ACE-A5C5BFA12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9B57-3657-454E-ADAB-196CF78CEFDA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3587-CC2D-D9D7-8078-99D026829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305D-4F10-13D6-CDCC-01178041C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C6F0-6283-9346-8D8F-44CC0D01681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38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5" Type="http://schemas.openxmlformats.org/officeDocument/2006/relationships/image" Target="../media/image3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12" Type="http://schemas.openxmlformats.org/officeDocument/2006/relationships/image" Target="../media/image8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10.svg"/><Relationship Id="rId9" Type="http://schemas.openxmlformats.org/officeDocument/2006/relationships/image" Target="../media/image5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B21CF-17EE-ADE2-8495-64D22B6EC598}"/>
              </a:ext>
            </a:extLst>
          </p:cNvPr>
          <p:cNvSpPr/>
          <p:nvPr/>
        </p:nvSpPr>
        <p:spPr>
          <a:xfrm>
            <a:off x="1064204" y="643467"/>
            <a:ext cx="2494095" cy="2377823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NL" sz="1700" kern="12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  <a:ea typeface="+mn-ea"/>
                <a:cs typeface="+mn-cs"/>
              </a:rPr>
              <a:t>Privacy</a:t>
            </a:r>
            <a:endParaRPr lang="en-NL" sz="2380" kern="1200">
              <a:solidFill>
                <a:schemeClr val="tx1">
                  <a:lumMod val="85000"/>
                  <a:lumOff val="15000"/>
                </a:schemeClr>
              </a:solidFill>
              <a:latin typeface=""/>
              <a:ea typeface="+mn-ea"/>
              <a:cs typeface="+mn-cs"/>
            </a:endParaRPr>
          </a:p>
          <a:p>
            <a:pPr algn="ctr" defTabSz="777240">
              <a:spcAft>
                <a:spcPts val="600"/>
              </a:spcAft>
            </a:pPr>
            <a:r>
              <a:rPr lang="en-NL" sz="3740" b="1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3600000" scaled="0"/>
                </a:gradFill>
                <a:latin typeface=""/>
                <a:ea typeface="+mn-ea"/>
                <a:cs typeface="+mn-cs"/>
              </a:rPr>
              <a:t>Chatbot</a:t>
            </a:r>
            <a:endParaRPr lang="en-NL" sz="4400" b="1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3600000" scaled="0"/>
              </a:gradFill>
              <a:latin typeface="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5EEC8C-B001-0EF8-B752-4A966B8CF560}"/>
              </a:ext>
            </a:extLst>
          </p:cNvPr>
          <p:cNvSpPr/>
          <p:nvPr/>
        </p:nvSpPr>
        <p:spPr>
          <a:xfrm>
            <a:off x="1064204" y="3215107"/>
            <a:ext cx="2494095" cy="1522325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77240">
              <a:spcAft>
                <a:spcPts val="600"/>
              </a:spcAft>
            </a:pPr>
            <a:r>
              <a:rPr lang="en-NL" sz="3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HvA</a:t>
            </a:r>
            <a:endParaRPr lang="en-US" sz="37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3734614" y="2473390"/>
            <a:ext cx="4761175" cy="1911219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NL" sz="1530" kern="1200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  <a:p>
            <a:pPr algn="ctr" defTabSz="777240">
              <a:spcAft>
                <a:spcPts val="600"/>
              </a:spcAft>
            </a:pPr>
            <a:endParaRPr lang="en-NL" sz="1530" kern="1200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  <a:p>
            <a:pPr algn="ctr" defTabSz="777240">
              <a:spcAft>
                <a:spcPts val="600"/>
              </a:spcAft>
            </a:pPr>
            <a:endParaRPr lang="en-NL" sz="1530" kern="1200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  <a:p>
            <a:pPr algn="ctr" defTabSz="777240">
              <a:spcAft>
                <a:spcPts val="600"/>
              </a:spcAft>
            </a:pPr>
            <a:endParaRPr lang="en-NL" sz="1530" kern="1200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3" y="3070775"/>
            <a:ext cx="1708457" cy="7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98362E-02F4-116A-EE1C-40FAAB547DD5}"/>
              </a:ext>
            </a:extLst>
          </p:cNvPr>
          <p:cNvSpPr/>
          <p:nvPr/>
        </p:nvSpPr>
        <p:spPr>
          <a:xfrm>
            <a:off x="1064204" y="4931249"/>
            <a:ext cx="2494095" cy="1238076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Graphic 9" descr="Chat outline">
            <a:extLst>
              <a:ext uri="{FF2B5EF4-FFF2-40B4-BE49-F238E27FC236}">
                <a16:creationId xmlns:a16="http://schemas.microsoft.com/office/drawing/2014/main" id="{05DD323D-7871-2B12-F24B-2C7A3AF3D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5370" y="5014405"/>
            <a:ext cx="1071764" cy="107176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A5F056-16B2-88A4-FA77-C9CFC60C2F6C}"/>
              </a:ext>
            </a:extLst>
          </p:cNvPr>
          <p:cNvSpPr/>
          <p:nvPr/>
        </p:nvSpPr>
        <p:spPr>
          <a:xfrm>
            <a:off x="3734614" y="4559002"/>
            <a:ext cx="2288078" cy="1610578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77240">
              <a:spcAft>
                <a:spcPts val="600"/>
              </a:spcAft>
            </a:pPr>
            <a:r>
              <a:rPr lang="en-NL" sz="3740" kern="1200" dirty="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3</a:t>
            </a:r>
          </a:p>
          <a:p>
            <a:pPr algn="ctr" defTabSz="777240">
              <a:spcAft>
                <a:spcPts val="600"/>
              </a:spcAft>
            </a:pPr>
            <a:r>
              <a:rPr lang="en-GB" sz="17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Categorieën</a:t>
            </a:r>
            <a:endParaRPr lang="en-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99723E7-6DB2-6B8A-0EE1-2F788308D1C4}"/>
              </a:ext>
            </a:extLst>
          </p:cNvPr>
          <p:cNvSpPr/>
          <p:nvPr/>
        </p:nvSpPr>
        <p:spPr>
          <a:xfrm>
            <a:off x="8663401" y="4558746"/>
            <a:ext cx="2464394" cy="1610578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EF987F-1B93-54BE-7DC3-72B0BF430A0B}"/>
              </a:ext>
            </a:extLst>
          </p:cNvPr>
          <p:cNvSpPr/>
          <p:nvPr/>
        </p:nvSpPr>
        <p:spPr>
          <a:xfrm>
            <a:off x="8637314" y="2450256"/>
            <a:ext cx="2464394" cy="1911219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NL" sz="374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ChatGPT</a:t>
            </a:r>
          </a:p>
          <a:p>
            <a:pPr algn="ctr" defTabSz="777240">
              <a:spcAft>
                <a:spcPts val="600"/>
              </a:spcAft>
            </a:pPr>
            <a:r>
              <a:rPr lang="en-NL" sz="17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model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6B29B4-0BD6-7F5C-CA9E-0553DD561476}"/>
              </a:ext>
            </a:extLst>
          </p:cNvPr>
          <p:cNvSpPr/>
          <p:nvPr/>
        </p:nvSpPr>
        <p:spPr>
          <a:xfrm>
            <a:off x="5713141" y="643467"/>
            <a:ext cx="5388566" cy="1651405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1"/>
          <a:lstStyle/>
          <a:p>
            <a:pPr algn="r" defTabSz="777240">
              <a:spcAft>
                <a:spcPts val="600"/>
              </a:spcAft>
            </a:pPr>
            <a:r>
              <a:rPr lang="en-NL" sz="340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</a:t>
            </a:r>
            <a:r>
              <a:rPr lang="en-NL" sz="3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NL" sz="2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 &amp; Conditions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D062FC-D8BC-042E-4B56-3F7EB214FF01}"/>
              </a:ext>
            </a:extLst>
          </p:cNvPr>
          <p:cNvSpPr/>
          <p:nvPr/>
        </p:nvSpPr>
        <p:spPr>
          <a:xfrm>
            <a:off x="3734614" y="643467"/>
            <a:ext cx="1797067" cy="1651405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Graphic 18" descr="Information outline">
            <a:extLst>
              <a:ext uri="{FF2B5EF4-FFF2-40B4-BE49-F238E27FC236}">
                <a16:creationId xmlns:a16="http://schemas.microsoft.com/office/drawing/2014/main" id="{8801793A-34B9-7448-D606-AD5F2B734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8866" y="4782639"/>
            <a:ext cx="1173465" cy="1173465"/>
          </a:xfrm>
          <a:prstGeom prst="rect">
            <a:avLst/>
          </a:prstGeom>
        </p:spPr>
      </p:pic>
      <p:pic>
        <p:nvPicPr>
          <p:cNvPr id="1030" name="Picture 6" descr="Terms And Conditions Icons - Free SVG &amp; PNG Terms And Conditions Images -  Noun Project">
            <a:extLst>
              <a:ext uri="{FF2B5EF4-FFF2-40B4-BE49-F238E27FC236}">
                <a16:creationId xmlns:a16="http://schemas.microsoft.com/office/drawing/2014/main" id="{219A1818-D2F4-F3B7-DF12-15AA0138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5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932470"/>
            <a:ext cx="1073397" cy="10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7C10A12-4280-99D6-2336-8D59149DFF1A}"/>
              </a:ext>
            </a:extLst>
          </p:cNvPr>
          <p:cNvSpPr/>
          <p:nvPr/>
        </p:nvSpPr>
        <p:spPr>
          <a:xfrm>
            <a:off x="6199008" y="4558746"/>
            <a:ext cx="2288078" cy="1610578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77240">
              <a:spcAft>
                <a:spcPts val="600"/>
              </a:spcAft>
            </a:pPr>
            <a:r>
              <a:rPr lang="en-NL" sz="374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21</a:t>
            </a:r>
          </a:p>
          <a:p>
            <a:pPr algn="ctr" defTabSz="777240">
              <a:spcAft>
                <a:spcPts val="600"/>
              </a:spcAft>
            </a:pPr>
            <a:r>
              <a:rPr lang="en-GB" sz="17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Verschillende intents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Graphic 23" descr="Programmer male outline">
            <a:extLst>
              <a:ext uri="{FF2B5EF4-FFF2-40B4-BE49-F238E27FC236}">
                <a16:creationId xmlns:a16="http://schemas.microsoft.com/office/drawing/2014/main" id="{B8C74048-B27B-A364-4804-F269F732E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6449" y="932469"/>
            <a:ext cx="1073398" cy="1073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5F3B6A-BBA5-3597-E4AB-589F0602C36C}"/>
              </a:ext>
            </a:extLst>
          </p:cNvPr>
          <p:cNvSpPr txBox="1"/>
          <p:nvPr/>
        </p:nvSpPr>
        <p:spPr>
          <a:xfrm>
            <a:off x="7192537" y="6467707"/>
            <a:ext cx="49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97493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51975">
                <a:srgbClr val="FF946F"/>
              </a:gs>
              <a:gs pos="0">
                <a:srgbClr val="FF5F6D"/>
              </a:gs>
              <a:gs pos="99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60C3F6-D88E-E4CE-3890-A0361CF4BC86}"/>
              </a:ext>
            </a:extLst>
          </p:cNvPr>
          <p:cNvSpPr/>
          <p:nvPr/>
        </p:nvSpPr>
        <p:spPr>
          <a:xfrm>
            <a:off x="-7641090" y="3600198"/>
            <a:ext cx="1751217" cy="10305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F4D50-D644-96F6-30D9-1416845245BD}"/>
              </a:ext>
            </a:extLst>
          </p:cNvPr>
          <p:cNvSpPr txBox="1"/>
          <p:nvPr/>
        </p:nvSpPr>
        <p:spPr>
          <a:xfrm>
            <a:off x="-7303578" y="3746123"/>
            <a:ext cx="107619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4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Vraag </a:t>
            </a:r>
          </a:p>
          <a:p>
            <a:pPr algn="ctr"/>
            <a:r>
              <a:rPr lang="en-NL"/>
              <a:t>gebruiker</a:t>
            </a:r>
            <a:endParaRPr lang="en-NL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064278-6706-C53E-505A-13A5F701FBC7}"/>
              </a:ext>
            </a:extLst>
          </p:cNvPr>
          <p:cNvSpPr/>
          <p:nvPr/>
        </p:nvSpPr>
        <p:spPr>
          <a:xfrm>
            <a:off x="-3599844" y="3023262"/>
            <a:ext cx="2184386" cy="21843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9097A-82EF-AF13-88BA-1A5B7FC2889E}"/>
              </a:ext>
            </a:extLst>
          </p:cNvPr>
          <p:cNvSpPr txBox="1"/>
          <p:nvPr/>
        </p:nvSpPr>
        <p:spPr>
          <a:xfrm>
            <a:off x="-3267228" y="3615825"/>
            <a:ext cx="151915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36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Intent </a:t>
            </a:r>
          </a:p>
          <a:p>
            <a:pPr algn="ctr"/>
            <a:r>
              <a:rPr lang="en-NL" sz="2800"/>
              <a:t>model</a:t>
            </a:r>
            <a:endParaRPr lang="en-NL" sz="3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49E027-13B3-84BE-FB52-A537FA080B7B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>
            <a:off x="-5889873" y="4115455"/>
            <a:ext cx="22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Decision 30">
            <a:extLst>
              <a:ext uri="{FF2B5EF4-FFF2-40B4-BE49-F238E27FC236}">
                <a16:creationId xmlns:a16="http://schemas.microsoft.com/office/drawing/2014/main" id="{149EAC72-9EEC-4841-A4FB-FF8DE52A54DD}"/>
              </a:ext>
            </a:extLst>
          </p:cNvPr>
          <p:cNvSpPr/>
          <p:nvPr/>
        </p:nvSpPr>
        <p:spPr>
          <a:xfrm>
            <a:off x="480746" y="3074055"/>
            <a:ext cx="2895600" cy="20828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2C665A-B5E5-F146-BF24-12E32E9C174E}"/>
              </a:ext>
            </a:extLst>
          </p:cNvPr>
          <p:cNvSpPr txBox="1"/>
          <p:nvPr/>
        </p:nvSpPr>
        <p:spPr>
          <a:xfrm>
            <a:off x="951648" y="3697062"/>
            <a:ext cx="195379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4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Confidence </a:t>
            </a:r>
          </a:p>
          <a:p>
            <a:pPr algn="ctr"/>
            <a:r>
              <a:rPr lang="en-NL"/>
              <a:t>Higher than 40%?</a:t>
            </a:r>
            <a:endParaRPr lang="en-NL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D715BF-710B-A4D2-5F0F-86DDF02547E9}"/>
              </a:ext>
            </a:extLst>
          </p:cNvPr>
          <p:cNvCxnSpPr>
            <a:cxnSpLocks/>
            <a:stCxn id="17" idx="6"/>
            <a:endCxn id="31" idx="1"/>
          </p:cNvCxnSpPr>
          <p:nvPr/>
        </p:nvCxnSpPr>
        <p:spPr>
          <a:xfrm>
            <a:off x="-1415458" y="4115455"/>
            <a:ext cx="189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7355360-0737-C385-0AB5-44F1D9910FF7}"/>
              </a:ext>
            </a:extLst>
          </p:cNvPr>
          <p:cNvCxnSpPr>
            <a:cxnSpLocks/>
            <a:stCxn id="31" idx="0"/>
            <a:endCxn id="32" idx="1"/>
          </p:cNvCxnSpPr>
          <p:nvPr/>
        </p:nvCxnSpPr>
        <p:spPr>
          <a:xfrm rot="5400000" flipH="1" flipV="1">
            <a:off x="2678227" y="1794152"/>
            <a:ext cx="530223" cy="2029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8AA7C98-74CD-7711-B6E4-B2CE4BEBAA33}"/>
              </a:ext>
            </a:extLst>
          </p:cNvPr>
          <p:cNvCxnSpPr>
            <a:cxnSpLocks/>
            <a:stCxn id="31" idx="2"/>
            <a:endCxn id="27" idx="1"/>
          </p:cNvCxnSpPr>
          <p:nvPr/>
        </p:nvCxnSpPr>
        <p:spPr>
          <a:xfrm rot="16200000" flipH="1">
            <a:off x="2671933" y="4413467"/>
            <a:ext cx="542810" cy="2029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7D0854-7591-D5A5-A155-87AEED4590A4}"/>
              </a:ext>
            </a:extLst>
          </p:cNvPr>
          <p:cNvSpPr txBox="1"/>
          <p:nvPr/>
        </p:nvSpPr>
        <p:spPr>
          <a:xfrm>
            <a:off x="4476773" y="2160798"/>
            <a:ext cx="100431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4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Intent </a:t>
            </a:r>
          </a:p>
          <a:p>
            <a:pPr algn="ctr"/>
            <a:r>
              <a:rPr lang="en-GB"/>
              <a:t>T</a:t>
            </a:r>
            <a:r>
              <a:rPr lang="en-NL"/>
              <a:t>ype?</a:t>
            </a:r>
            <a:endParaRPr lang="en-NL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171117-6175-3441-63F3-859D1B786F69}"/>
              </a:ext>
            </a:extLst>
          </p:cNvPr>
          <p:cNvSpPr txBox="1"/>
          <p:nvPr/>
        </p:nvSpPr>
        <p:spPr>
          <a:xfrm>
            <a:off x="2695321" y="2251021"/>
            <a:ext cx="4202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140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42982-04A5-DADF-0C83-8848B419F958}"/>
              </a:ext>
            </a:extLst>
          </p:cNvPr>
          <p:cNvSpPr txBox="1"/>
          <p:nvPr/>
        </p:nvSpPr>
        <p:spPr>
          <a:xfrm>
            <a:off x="2651091" y="5714970"/>
            <a:ext cx="3946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1400"/>
              <a:t>No</a:t>
            </a:r>
          </a:p>
        </p:txBody>
      </p:sp>
      <p:sp>
        <p:nvSpPr>
          <p:cNvPr id="27" name="Decision 26">
            <a:extLst>
              <a:ext uri="{FF2B5EF4-FFF2-40B4-BE49-F238E27FC236}">
                <a16:creationId xmlns:a16="http://schemas.microsoft.com/office/drawing/2014/main" id="{C9951729-7B6F-5DD0-D9C7-D61635C4805F}"/>
              </a:ext>
            </a:extLst>
          </p:cNvPr>
          <p:cNvSpPr/>
          <p:nvPr/>
        </p:nvSpPr>
        <p:spPr>
          <a:xfrm>
            <a:off x="3958131" y="4998896"/>
            <a:ext cx="1948480" cy="1401538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C1F69-C798-0CB7-AE50-805923AFEE5A}"/>
              </a:ext>
            </a:extLst>
          </p:cNvPr>
          <p:cNvSpPr txBox="1"/>
          <p:nvPr/>
        </p:nvSpPr>
        <p:spPr>
          <a:xfrm>
            <a:off x="4275007" y="5332810"/>
            <a:ext cx="1314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User </a:t>
            </a:r>
          </a:p>
          <a:p>
            <a:pPr algn="ctr"/>
            <a:r>
              <a:rPr lang="en-NL" sz="1600"/>
              <a:t>High privacy?</a:t>
            </a:r>
            <a:endParaRPr lang="en-NL" sz="2000"/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E0189E21-51CB-1418-1F9E-40FCB4EE408D}"/>
              </a:ext>
            </a:extLst>
          </p:cNvPr>
          <p:cNvSpPr/>
          <p:nvPr/>
        </p:nvSpPr>
        <p:spPr>
          <a:xfrm>
            <a:off x="3958131" y="1843063"/>
            <a:ext cx="1948480" cy="1401538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3C43B46-2678-EB97-A121-3D12D197C407}"/>
              </a:ext>
            </a:extLst>
          </p:cNvPr>
          <p:cNvSpPr/>
          <p:nvPr/>
        </p:nvSpPr>
        <p:spPr>
          <a:xfrm>
            <a:off x="7159630" y="3556463"/>
            <a:ext cx="1751217" cy="10305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8B1B27-7C31-1606-0487-ABA52B51E3CB}"/>
              </a:ext>
            </a:extLst>
          </p:cNvPr>
          <p:cNvSpPr txBox="1"/>
          <p:nvPr/>
        </p:nvSpPr>
        <p:spPr>
          <a:xfrm>
            <a:off x="7192196" y="3756748"/>
            <a:ext cx="152221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NL" err="1"/>
              <a:t>Send</a:t>
            </a:r>
            <a:r>
              <a:rPr lang="en-NL"/>
              <a:t> question</a:t>
            </a:r>
            <a:endParaRPr lang="nl-NL"/>
          </a:p>
          <a:p>
            <a:pPr algn="ctr"/>
            <a:r>
              <a:rPr lang="en-GB"/>
              <a:t>t</a:t>
            </a:r>
            <a:r>
              <a:rPr lang="en-NL"/>
              <a:t>o </a:t>
            </a:r>
            <a:r>
              <a:rPr lang="en-NL" err="1"/>
              <a:t>ChatGPT</a:t>
            </a:r>
            <a:endParaRPr lang="nl-NL" err="1">
              <a:cs typeface="Calibri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56901DC-AEB9-B25E-6256-8F2419F396CA}"/>
              </a:ext>
            </a:extLst>
          </p:cNvPr>
          <p:cNvSpPr/>
          <p:nvPr/>
        </p:nvSpPr>
        <p:spPr>
          <a:xfrm>
            <a:off x="7159630" y="5207648"/>
            <a:ext cx="1751217" cy="10305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3F0F2-E433-A896-33AA-15DE2DBBF6FC}"/>
              </a:ext>
            </a:extLst>
          </p:cNvPr>
          <p:cNvSpPr txBox="1"/>
          <p:nvPr/>
        </p:nvSpPr>
        <p:spPr>
          <a:xfrm>
            <a:off x="7106566" y="5440707"/>
            <a:ext cx="169347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l-NL" sz="1600" err="1"/>
              <a:t>Ask</a:t>
            </a:r>
            <a:r>
              <a:rPr lang="nl-NL" sz="1600"/>
              <a:t> user </a:t>
            </a:r>
            <a:r>
              <a:rPr lang="nl-NL" sz="1600" err="1"/>
              <a:t>to</a:t>
            </a:r>
            <a:endParaRPr lang="nl-NL" sz="1600"/>
          </a:p>
          <a:p>
            <a:pPr algn="ctr"/>
            <a:r>
              <a:rPr lang="nl-NL" sz="1600" err="1"/>
              <a:t>rephrase</a:t>
            </a:r>
            <a:r>
              <a:rPr lang="nl-NL" sz="1600"/>
              <a:t> question</a:t>
            </a:r>
            <a:endParaRPr lang="en-NL" sz="16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6DD0E2-0CE6-5D09-1F67-2BCCE53F4E13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906611" y="5699665"/>
            <a:ext cx="1199955" cy="3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3515C8F-1C70-A826-446A-5FA6B917F70C}"/>
              </a:ext>
            </a:extLst>
          </p:cNvPr>
          <p:cNvCxnSpPr>
            <a:cxnSpLocks/>
            <a:stCxn id="27" idx="0"/>
            <a:endCxn id="39" idx="1"/>
          </p:cNvCxnSpPr>
          <p:nvPr/>
        </p:nvCxnSpPr>
        <p:spPr>
          <a:xfrm rot="5400000" flipH="1" flipV="1">
            <a:off x="5582412" y="3421679"/>
            <a:ext cx="927176" cy="2227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BA307EC1-B57F-3EC2-4247-8A183FBEE3CF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BE9398B5-F067-194B-B9BB-CCB8465DE002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BEE9EF0-D6B6-E291-E678-EFFA586D5E12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78A7FD08-4548-C6BF-1A4E-4287ABBF1498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1670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51975">
                <a:srgbClr val="FF946F"/>
              </a:gs>
              <a:gs pos="0">
                <a:srgbClr val="FF5F6D"/>
              </a:gs>
              <a:gs pos="99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60C3F6-D88E-E4CE-3890-A0361CF4BC86}"/>
              </a:ext>
            </a:extLst>
          </p:cNvPr>
          <p:cNvSpPr/>
          <p:nvPr/>
        </p:nvSpPr>
        <p:spPr>
          <a:xfrm>
            <a:off x="-11208655" y="4988911"/>
            <a:ext cx="1751217" cy="10305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F4D50-D644-96F6-30D9-1416845245BD}"/>
              </a:ext>
            </a:extLst>
          </p:cNvPr>
          <p:cNvSpPr txBox="1"/>
          <p:nvPr/>
        </p:nvSpPr>
        <p:spPr>
          <a:xfrm>
            <a:off x="-10871143" y="5134836"/>
            <a:ext cx="107619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4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Vraag </a:t>
            </a:r>
          </a:p>
          <a:p>
            <a:pPr algn="ctr"/>
            <a:r>
              <a:rPr lang="en-NL"/>
              <a:t>gebruiker</a:t>
            </a:r>
            <a:endParaRPr lang="en-NL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064278-6706-C53E-505A-13A5F701FBC7}"/>
              </a:ext>
            </a:extLst>
          </p:cNvPr>
          <p:cNvSpPr/>
          <p:nvPr/>
        </p:nvSpPr>
        <p:spPr>
          <a:xfrm>
            <a:off x="-7167409" y="4411975"/>
            <a:ext cx="2184386" cy="21843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9097A-82EF-AF13-88BA-1A5B7FC2889E}"/>
              </a:ext>
            </a:extLst>
          </p:cNvPr>
          <p:cNvSpPr txBox="1"/>
          <p:nvPr/>
        </p:nvSpPr>
        <p:spPr>
          <a:xfrm>
            <a:off x="-6834793" y="5004538"/>
            <a:ext cx="151915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36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Intent </a:t>
            </a:r>
          </a:p>
          <a:p>
            <a:pPr algn="ctr"/>
            <a:r>
              <a:rPr lang="en-NL" sz="2800"/>
              <a:t>model</a:t>
            </a:r>
            <a:endParaRPr lang="en-NL" sz="3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49E027-13B3-84BE-FB52-A537FA080B7B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>
            <a:off x="-9457438" y="5504168"/>
            <a:ext cx="22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Decision 30">
            <a:extLst>
              <a:ext uri="{FF2B5EF4-FFF2-40B4-BE49-F238E27FC236}">
                <a16:creationId xmlns:a16="http://schemas.microsoft.com/office/drawing/2014/main" id="{149EAC72-9EEC-4841-A4FB-FF8DE52A54DD}"/>
              </a:ext>
            </a:extLst>
          </p:cNvPr>
          <p:cNvSpPr/>
          <p:nvPr/>
        </p:nvSpPr>
        <p:spPr>
          <a:xfrm>
            <a:off x="-3086819" y="4462768"/>
            <a:ext cx="2895600" cy="20828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2C665A-B5E5-F146-BF24-12E32E9C174E}"/>
              </a:ext>
            </a:extLst>
          </p:cNvPr>
          <p:cNvSpPr txBox="1"/>
          <p:nvPr/>
        </p:nvSpPr>
        <p:spPr>
          <a:xfrm>
            <a:off x="-2615917" y="5085775"/>
            <a:ext cx="195379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4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Confidence </a:t>
            </a:r>
          </a:p>
          <a:p>
            <a:pPr algn="ctr"/>
            <a:r>
              <a:rPr lang="en-NL"/>
              <a:t>Higher than 40%?</a:t>
            </a:r>
            <a:endParaRPr lang="en-NL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D715BF-710B-A4D2-5F0F-86DDF02547E9}"/>
              </a:ext>
            </a:extLst>
          </p:cNvPr>
          <p:cNvCxnSpPr>
            <a:stCxn id="17" idx="6"/>
            <a:endCxn id="31" idx="1"/>
          </p:cNvCxnSpPr>
          <p:nvPr/>
        </p:nvCxnSpPr>
        <p:spPr>
          <a:xfrm>
            <a:off x="-4983023" y="5504168"/>
            <a:ext cx="189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7355360-0737-C385-0AB5-44F1D9910FF7}"/>
              </a:ext>
            </a:extLst>
          </p:cNvPr>
          <p:cNvCxnSpPr>
            <a:cxnSpLocks/>
            <a:stCxn id="31" idx="0"/>
            <a:endCxn id="32" idx="1"/>
          </p:cNvCxnSpPr>
          <p:nvPr/>
        </p:nvCxnSpPr>
        <p:spPr>
          <a:xfrm rot="5400000" flipH="1" flipV="1">
            <a:off x="-889338" y="3182865"/>
            <a:ext cx="530223" cy="2029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8AA7C98-74CD-7711-B6E4-B2CE4BEBAA33}"/>
              </a:ext>
            </a:extLst>
          </p:cNvPr>
          <p:cNvCxnSpPr>
            <a:cxnSpLocks/>
            <a:stCxn id="31" idx="2"/>
            <a:endCxn id="27" idx="1"/>
          </p:cNvCxnSpPr>
          <p:nvPr/>
        </p:nvCxnSpPr>
        <p:spPr>
          <a:xfrm rot="16200000" flipH="1">
            <a:off x="-1908295" y="6814843"/>
            <a:ext cx="2568136" cy="2029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7D0854-7591-D5A5-A155-87AEED4590A4}"/>
              </a:ext>
            </a:extLst>
          </p:cNvPr>
          <p:cNvSpPr txBox="1"/>
          <p:nvPr/>
        </p:nvSpPr>
        <p:spPr>
          <a:xfrm>
            <a:off x="909208" y="3549511"/>
            <a:ext cx="100431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4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Intent </a:t>
            </a:r>
          </a:p>
          <a:p>
            <a:pPr algn="ctr"/>
            <a:r>
              <a:rPr lang="en-GB"/>
              <a:t>T</a:t>
            </a:r>
            <a:r>
              <a:rPr lang="en-NL"/>
              <a:t>ype?</a:t>
            </a:r>
            <a:endParaRPr lang="en-NL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171117-6175-3441-63F3-859D1B786F69}"/>
              </a:ext>
            </a:extLst>
          </p:cNvPr>
          <p:cNvSpPr txBox="1"/>
          <p:nvPr/>
        </p:nvSpPr>
        <p:spPr>
          <a:xfrm>
            <a:off x="-872244" y="3639734"/>
            <a:ext cx="4202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140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42982-04A5-DADF-0C83-8848B419F958}"/>
              </a:ext>
            </a:extLst>
          </p:cNvPr>
          <p:cNvSpPr txBox="1"/>
          <p:nvPr/>
        </p:nvSpPr>
        <p:spPr>
          <a:xfrm>
            <a:off x="-916474" y="7103683"/>
            <a:ext cx="3946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1400"/>
              <a:t>No</a:t>
            </a:r>
          </a:p>
        </p:txBody>
      </p:sp>
      <p:sp>
        <p:nvSpPr>
          <p:cNvPr id="27" name="Decision 26">
            <a:extLst>
              <a:ext uri="{FF2B5EF4-FFF2-40B4-BE49-F238E27FC236}">
                <a16:creationId xmlns:a16="http://schemas.microsoft.com/office/drawing/2014/main" id="{C9951729-7B6F-5DD0-D9C7-D61635C4805F}"/>
              </a:ext>
            </a:extLst>
          </p:cNvPr>
          <p:cNvSpPr/>
          <p:nvPr/>
        </p:nvSpPr>
        <p:spPr>
          <a:xfrm>
            <a:off x="390566" y="8412935"/>
            <a:ext cx="1948480" cy="1401538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C1F69-C798-0CB7-AE50-805923AFEE5A}"/>
              </a:ext>
            </a:extLst>
          </p:cNvPr>
          <p:cNvSpPr txBox="1"/>
          <p:nvPr/>
        </p:nvSpPr>
        <p:spPr>
          <a:xfrm>
            <a:off x="707442" y="8746849"/>
            <a:ext cx="1314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User </a:t>
            </a:r>
          </a:p>
          <a:p>
            <a:pPr algn="ctr"/>
            <a:r>
              <a:rPr lang="en-NL" sz="1600"/>
              <a:t>High privacy?</a:t>
            </a:r>
            <a:endParaRPr lang="en-NL" sz="2000"/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E0189E21-51CB-1418-1F9E-40FCB4EE408D}"/>
              </a:ext>
            </a:extLst>
          </p:cNvPr>
          <p:cNvSpPr/>
          <p:nvPr/>
        </p:nvSpPr>
        <p:spPr>
          <a:xfrm>
            <a:off x="390566" y="3231776"/>
            <a:ext cx="1948480" cy="1401538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3C43B46-2678-EB97-A121-3D12D197C407}"/>
              </a:ext>
            </a:extLst>
          </p:cNvPr>
          <p:cNvSpPr/>
          <p:nvPr/>
        </p:nvSpPr>
        <p:spPr>
          <a:xfrm>
            <a:off x="3592065" y="6970502"/>
            <a:ext cx="1751217" cy="10305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8B1B27-7C31-1606-0487-ABA52B51E3CB}"/>
              </a:ext>
            </a:extLst>
          </p:cNvPr>
          <p:cNvSpPr txBox="1"/>
          <p:nvPr/>
        </p:nvSpPr>
        <p:spPr>
          <a:xfrm>
            <a:off x="3706567" y="7162593"/>
            <a:ext cx="15222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/>
              <a:t>Send question</a:t>
            </a:r>
          </a:p>
          <a:p>
            <a:pPr algn="ctr"/>
            <a:r>
              <a:rPr lang="en-GB"/>
              <a:t>t</a:t>
            </a:r>
            <a:r>
              <a:rPr lang="en-NL"/>
              <a:t>o ChatGPT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56901DC-AEB9-B25E-6256-8F2419F396CA}"/>
              </a:ext>
            </a:extLst>
          </p:cNvPr>
          <p:cNvSpPr/>
          <p:nvPr/>
        </p:nvSpPr>
        <p:spPr>
          <a:xfrm>
            <a:off x="3592065" y="8621687"/>
            <a:ext cx="1751217" cy="10305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3F0F2-E433-A896-33AA-15DE2DBBF6FC}"/>
              </a:ext>
            </a:extLst>
          </p:cNvPr>
          <p:cNvSpPr txBox="1"/>
          <p:nvPr/>
        </p:nvSpPr>
        <p:spPr>
          <a:xfrm>
            <a:off x="3620936" y="8813778"/>
            <a:ext cx="169347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l-NL" sz="1600" err="1"/>
              <a:t>Ask</a:t>
            </a:r>
            <a:r>
              <a:rPr lang="nl-NL" sz="1600"/>
              <a:t> user </a:t>
            </a:r>
            <a:r>
              <a:rPr lang="nl-NL" sz="1600" err="1"/>
              <a:t>to</a:t>
            </a:r>
            <a:endParaRPr lang="nl-NL" sz="1600"/>
          </a:p>
          <a:p>
            <a:pPr algn="ctr"/>
            <a:r>
              <a:rPr lang="nl-NL" sz="1600" err="1"/>
              <a:t>rephrase</a:t>
            </a:r>
            <a:r>
              <a:rPr lang="nl-NL" sz="1600"/>
              <a:t> question</a:t>
            </a:r>
            <a:endParaRPr lang="en-NL" sz="16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6DD0E2-0CE6-5D09-1F67-2BCCE53F4E13}"/>
              </a:ext>
            </a:extLst>
          </p:cNvPr>
          <p:cNvCxnSpPr>
            <a:stCxn id="27" idx="3"/>
            <a:endCxn id="43" idx="1"/>
          </p:cNvCxnSpPr>
          <p:nvPr/>
        </p:nvCxnSpPr>
        <p:spPr>
          <a:xfrm flipV="1">
            <a:off x="2339046" y="9106166"/>
            <a:ext cx="1281890" cy="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3515C8F-1C70-A826-446A-5FA6B917F70C}"/>
              </a:ext>
            </a:extLst>
          </p:cNvPr>
          <p:cNvCxnSpPr>
            <a:stCxn id="27" idx="0"/>
            <a:endCxn id="39" idx="1"/>
          </p:cNvCxnSpPr>
          <p:nvPr/>
        </p:nvCxnSpPr>
        <p:spPr>
          <a:xfrm rot="5400000" flipH="1" flipV="1">
            <a:off x="2014847" y="6835718"/>
            <a:ext cx="927176" cy="2227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D009FE3-9FCF-E435-1FFF-FAD48191B8D0}"/>
              </a:ext>
            </a:extLst>
          </p:cNvPr>
          <p:cNvSpPr/>
          <p:nvPr/>
        </p:nvSpPr>
        <p:spPr>
          <a:xfrm>
            <a:off x="3628594" y="2240671"/>
            <a:ext cx="1967929" cy="633350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41356B-ABD2-CE50-7E23-042BD725FE66}"/>
              </a:ext>
            </a:extLst>
          </p:cNvPr>
          <p:cNvSpPr/>
          <p:nvPr/>
        </p:nvSpPr>
        <p:spPr>
          <a:xfrm>
            <a:off x="3620936" y="3615870"/>
            <a:ext cx="1967929" cy="633350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FC6337C-F365-D3D8-A613-49AF52F9E1C0}"/>
              </a:ext>
            </a:extLst>
          </p:cNvPr>
          <p:cNvSpPr/>
          <p:nvPr/>
        </p:nvSpPr>
        <p:spPr>
          <a:xfrm>
            <a:off x="3628594" y="4988911"/>
            <a:ext cx="1967929" cy="633350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473C1-DD7C-D9D1-E447-950A916E57DF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 flipV="1">
            <a:off x="2339046" y="2557346"/>
            <a:ext cx="1289548" cy="137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7CE438-86ED-7AA5-D78E-7DF0DDC0D1DE}"/>
              </a:ext>
            </a:extLst>
          </p:cNvPr>
          <p:cNvCxnSpPr>
            <a:stCxn id="32" idx="3"/>
            <a:endCxn id="13" idx="1"/>
          </p:cNvCxnSpPr>
          <p:nvPr/>
        </p:nvCxnSpPr>
        <p:spPr>
          <a:xfrm>
            <a:off x="2339046" y="3932545"/>
            <a:ext cx="1281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5CD27A-A2CC-6BC0-9682-A6178950379A}"/>
              </a:ext>
            </a:extLst>
          </p:cNvPr>
          <p:cNvCxnSpPr>
            <a:stCxn id="32" idx="3"/>
            <a:endCxn id="16" idx="1"/>
          </p:cNvCxnSpPr>
          <p:nvPr/>
        </p:nvCxnSpPr>
        <p:spPr>
          <a:xfrm>
            <a:off x="2339046" y="3932545"/>
            <a:ext cx="1289548" cy="137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89A025-0458-2752-6C4D-DCD4241C0AEB}"/>
              </a:ext>
            </a:extLst>
          </p:cNvPr>
          <p:cNvSpPr txBox="1"/>
          <p:nvPr/>
        </p:nvSpPr>
        <p:spPr>
          <a:xfrm>
            <a:off x="4186800" y="4984578"/>
            <a:ext cx="85151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Other </a:t>
            </a:r>
          </a:p>
          <a:p>
            <a:pPr algn="ctr"/>
            <a:r>
              <a:rPr lang="en-NL" sz="1600"/>
              <a:t>Intents</a:t>
            </a:r>
            <a:endParaRPr lang="en-NL" sz="2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A59671-BC53-766A-E392-FACACCE722DD}"/>
              </a:ext>
            </a:extLst>
          </p:cNvPr>
          <p:cNvSpPr txBox="1"/>
          <p:nvPr/>
        </p:nvSpPr>
        <p:spPr>
          <a:xfrm>
            <a:off x="4090143" y="3595677"/>
            <a:ext cx="101771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Change </a:t>
            </a:r>
          </a:p>
          <a:p>
            <a:pPr algn="ctr"/>
            <a:r>
              <a:rPr lang="en-NL" sz="1600"/>
              <a:t>Settings</a:t>
            </a:r>
            <a:endParaRPr lang="en-NL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0089FC-BF57-D891-A550-42BEDDD72F8C}"/>
              </a:ext>
            </a:extLst>
          </p:cNvPr>
          <p:cNvSpPr txBox="1"/>
          <p:nvPr/>
        </p:nvSpPr>
        <p:spPr>
          <a:xfrm>
            <a:off x="4070583" y="2227690"/>
            <a:ext cx="108395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Security </a:t>
            </a:r>
          </a:p>
          <a:p>
            <a:pPr algn="ctr"/>
            <a:r>
              <a:rPr lang="en-NL" sz="1600"/>
              <a:t>Settings</a:t>
            </a:r>
            <a:endParaRPr lang="en-NL" sz="200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5E2CF3C-154D-D7DA-05A8-402A44682CE4}"/>
              </a:ext>
            </a:extLst>
          </p:cNvPr>
          <p:cNvSpPr/>
          <p:nvPr/>
        </p:nvSpPr>
        <p:spPr>
          <a:xfrm>
            <a:off x="7795070" y="2240671"/>
            <a:ext cx="1967929" cy="633350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EDFB30E-FA4A-11A3-9952-4DC2A69ECBFD}"/>
              </a:ext>
            </a:extLst>
          </p:cNvPr>
          <p:cNvSpPr/>
          <p:nvPr/>
        </p:nvSpPr>
        <p:spPr>
          <a:xfrm>
            <a:off x="7795070" y="3615870"/>
            <a:ext cx="1967929" cy="633350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211ECF1-E9D6-D01F-450F-F3A41AC7695C}"/>
              </a:ext>
            </a:extLst>
          </p:cNvPr>
          <p:cNvSpPr/>
          <p:nvPr/>
        </p:nvSpPr>
        <p:spPr>
          <a:xfrm>
            <a:off x="7795070" y="4997559"/>
            <a:ext cx="1967929" cy="633350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87A44E-9E64-F1E6-3BBE-632E312A222E}"/>
              </a:ext>
            </a:extLst>
          </p:cNvPr>
          <p:cNvSpPr txBox="1"/>
          <p:nvPr/>
        </p:nvSpPr>
        <p:spPr>
          <a:xfrm>
            <a:off x="8051082" y="2350800"/>
            <a:ext cx="14559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Start Dialog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40DD-6CD6-715F-97B1-385C861FE47B}"/>
              </a:ext>
            </a:extLst>
          </p:cNvPr>
          <p:cNvSpPr txBox="1"/>
          <p:nvPr/>
        </p:nvSpPr>
        <p:spPr>
          <a:xfrm>
            <a:off x="8281590" y="3595677"/>
            <a:ext cx="99488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Find </a:t>
            </a:r>
          </a:p>
          <a:p>
            <a:pPr algn="ctr"/>
            <a:r>
              <a:rPr lang="en-NL" sz="1600"/>
              <a:t>Keywords</a:t>
            </a:r>
            <a:endParaRPr lang="en-NL" sz="2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44B8EF-5B6A-D567-A527-E5B071584CAA}"/>
              </a:ext>
            </a:extLst>
          </p:cNvPr>
          <p:cNvSpPr txBox="1"/>
          <p:nvPr/>
        </p:nvSpPr>
        <p:spPr>
          <a:xfrm>
            <a:off x="8296349" y="4963664"/>
            <a:ext cx="94218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User</a:t>
            </a:r>
          </a:p>
          <a:p>
            <a:pPr algn="ctr"/>
            <a:r>
              <a:rPr lang="en-NL" sz="1600"/>
              <a:t>Question</a:t>
            </a:r>
            <a:endParaRPr lang="en-NL" sz="200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59D0429-1234-7819-CE34-E3E87171AD2E}"/>
              </a:ext>
            </a:extLst>
          </p:cNvPr>
          <p:cNvSpPr/>
          <p:nvPr/>
        </p:nvSpPr>
        <p:spPr>
          <a:xfrm>
            <a:off x="7795070" y="5824439"/>
            <a:ext cx="1967929" cy="633350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7B0DFD-C288-23E6-F075-1C2757240917}"/>
              </a:ext>
            </a:extLst>
          </p:cNvPr>
          <p:cNvSpPr txBox="1"/>
          <p:nvPr/>
        </p:nvSpPr>
        <p:spPr>
          <a:xfrm>
            <a:off x="8035124" y="5790544"/>
            <a:ext cx="14646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Pre-defined </a:t>
            </a:r>
          </a:p>
          <a:p>
            <a:pPr algn="ctr"/>
            <a:r>
              <a:rPr lang="en-NL" sz="1600"/>
              <a:t>Question</a:t>
            </a:r>
            <a:endParaRPr lang="en-NL" sz="20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0AE0F6-89AC-3E5D-E8F4-CC243DBB872E}"/>
              </a:ext>
            </a:extLst>
          </p:cNvPr>
          <p:cNvCxnSpPr>
            <a:stCxn id="11" idx="3"/>
            <a:endCxn id="46" idx="1"/>
          </p:cNvCxnSpPr>
          <p:nvPr/>
        </p:nvCxnSpPr>
        <p:spPr>
          <a:xfrm>
            <a:off x="5596523" y="2557346"/>
            <a:ext cx="2198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D035B6-43D0-B1FF-68D8-C91FCA2473BF}"/>
              </a:ext>
            </a:extLst>
          </p:cNvPr>
          <p:cNvCxnSpPr>
            <a:stCxn id="13" idx="3"/>
            <a:endCxn id="47" idx="1"/>
          </p:cNvCxnSpPr>
          <p:nvPr/>
        </p:nvCxnSpPr>
        <p:spPr>
          <a:xfrm>
            <a:off x="5588865" y="3932545"/>
            <a:ext cx="220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215242-49AA-7211-6E6C-E8F71E3E7D3D}"/>
              </a:ext>
            </a:extLst>
          </p:cNvPr>
          <p:cNvCxnSpPr>
            <a:stCxn id="16" idx="3"/>
            <a:endCxn id="48" idx="1"/>
          </p:cNvCxnSpPr>
          <p:nvPr/>
        </p:nvCxnSpPr>
        <p:spPr>
          <a:xfrm>
            <a:off x="5596523" y="5305586"/>
            <a:ext cx="2198547" cy="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5DCE9A-E3E3-E15E-1038-00CE890001F6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>
            <a:off x="5596523" y="5305586"/>
            <a:ext cx="2198547" cy="83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6C1B41A0-A40E-045D-DDCA-E842DCB28E0C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8F4188A2-E7DB-55CC-15E3-F51AC0D3BAB6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4CA6A938-95CB-09A8-D82D-5F7CDA7F0093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09A47423-E76C-FF95-9464-F73EA6897B26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403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51975">
                <a:srgbClr val="FF946F"/>
              </a:gs>
              <a:gs pos="0">
                <a:srgbClr val="FF5F6D"/>
              </a:gs>
              <a:gs pos="99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8F9704-2E94-CBA7-0EBE-564666233BF2}"/>
              </a:ext>
            </a:extLst>
          </p:cNvPr>
          <p:cNvSpPr txBox="1"/>
          <p:nvPr/>
        </p:nvSpPr>
        <p:spPr>
          <a:xfrm>
            <a:off x="5162891" y="1663724"/>
            <a:ext cx="186621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nl-NL" sz="40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Privacy</a:t>
            </a:r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7E6CA705-E2EB-9757-A181-169BC5ABF83E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236F8BEB-6BAB-8920-D248-7A6E0463E5C3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2B7BA0E-4C62-46FB-2355-34933A1C8D0B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E946D24C-C424-A566-893E-E10280B8A16F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3A51A8-0B2A-517B-8FDD-891613E561D6}"/>
              </a:ext>
            </a:extLst>
          </p:cNvPr>
          <p:cNvCxnSpPr>
            <a:stCxn id="15" idx="2"/>
          </p:cNvCxnSpPr>
          <p:nvPr/>
        </p:nvCxnSpPr>
        <p:spPr>
          <a:xfrm>
            <a:off x="6096000" y="2371610"/>
            <a:ext cx="0" cy="38906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77F6D2-F2AD-ECB9-8749-7FD6F1E15E40}"/>
              </a:ext>
            </a:extLst>
          </p:cNvPr>
          <p:cNvSpPr txBox="1"/>
          <p:nvPr/>
        </p:nvSpPr>
        <p:spPr>
          <a:xfrm>
            <a:off x="1336716" y="2372615"/>
            <a:ext cx="300755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nl-NL" sz="40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High privacy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692DC-5289-4D2B-B69A-A317535892CF}"/>
              </a:ext>
            </a:extLst>
          </p:cNvPr>
          <p:cNvSpPr txBox="1"/>
          <p:nvPr/>
        </p:nvSpPr>
        <p:spPr>
          <a:xfrm>
            <a:off x="7509374" y="2372615"/>
            <a:ext cx="289374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nl-NL" sz="40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Low privacy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DFB7E-C192-427E-EEF5-3EE18293510B}"/>
              </a:ext>
            </a:extLst>
          </p:cNvPr>
          <p:cNvSpPr txBox="1"/>
          <p:nvPr/>
        </p:nvSpPr>
        <p:spPr>
          <a:xfrm>
            <a:off x="1002715" y="4053867"/>
            <a:ext cx="4297971" cy="22398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Meer privacy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Pre-made vraag doorsturen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Slechtere antwoorden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Vraag herformuleren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1E028-D998-F919-CC40-2BF4EDB8736E}"/>
              </a:ext>
            </a:extLst>
          </p:cNvPr>
          <p:cNvSpPr txBox="1"/>
          <p:nvPr/>
        </p:nvSpPr>
        <p:spPr>
          <a:xfrm>
            <a:off x="6570177" y="4069134"/>
            <a:ext cx="5028171" cy="22398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Minder privacy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Originele doorsturen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Betere antwoorden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nl-NL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ChatGPT</a:t>
            </a:r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 vraag laten afhandelen</a:t>
            </a:r>
          </a:p>
        </p:txBody>
      </p:sp>
    </p:spTree>
    <p:extLst>
      <p:ext uri="{BB962C8B-B14F-4D97-AF65-F5344CB8AC3E}">
        <p14:creationId xmlns:p14="http://schemas.microsoft.com/office/powerpoint/2010/main" val="210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51975">
                <a:srgbClr val="FF946F"/>
              </a:gs>
              <a:gs pos="0">
                <a:srgbClr val="FF5F6D"/>
              </a:gs>
              <a:gs pos="99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8F9704-2E94-CBA7-0EBE-564666233BF2}"/>
              </a:ext>
            </a:extLst>
          </p:cNvPr>
          <p:cNvSpPr txBox="1"/>
          <p:nvPr/>
        </p:nvSpPr>
        <p:spPr>
          <a:xfrm>
            <a:off x="8103417" y="2504341"/>
            <a:ext cx="188064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High p</a:t>
            </a:r>
            <a:r>
              <a:rPr lang="en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rivacy</a:t>
            </a:r>
            <a:endParaRPr lang="nl-NL" sz="2400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75E5C172-9092-9288-B558-D0DED202E989}"/>
              </a:ext>
            </a:extLst>
          </p:cNvPr>
          <p:cNvSpPr/>
          <p:nvPr/>
        </p:nvSpPr>
        <p:spPr>
          <a:xfrm>
            <a:off x="6336145" y="3013377"/>
            <a:ext cx="5415193" cy="737287"/>
          </a:xfrm>
          <a:prstGeom prst="roundRect">
            <a:avLst/>
          </a:prstGeom>
          <a:solidFill>
            <a:srgbClr val="FFF7ED"/>
          </a:solidFill>
          <a:ln w="9525">
            <a:solidFill>
              <a:srgbClr val="FDB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How is my data protected?</a:t>
            </a:r>
            <a:endParaRPr lang="en-NL" sz="240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7E6CA705-E2EB-9757-A181-169BC5ABF83E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236F8BEB-6BAB-8920-D248-7A6E0463E5C3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2B7BA0E-4C62-46FB-2355-34933A1C8D0B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E946D24C-C424-A566-893E-E10280B8A16F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2235E756-2D6A-C91C-A022-5E8237160B23}"/>
              </a:ext>
            </a:extLst>
          </p:cNvPr>
          <p:cNvSpPr/>
          <p:nvPr/>
        </p:nvSpPr>
        <p:spPr>
          <a:xfrm>
            <a:off x="414194" y="3818636"/>
            <a:ext cx="5417801" cy="901150"/>
          </a:xfrm>
          <a:prstGeom prst="roundRect">
            <a:avLst/>
          </a:prstGeom>
          <a:solidFill>
            <a:srgbClr val="FFFFFF"/>
          </a:solidFill>
          <a:ln>
            <a:solidFill>
              <a:srgbClr val="E0E3E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I’m sorry. I’m not sure I understand your question. Could you rephrase it?</a:t>
            </a:r>
            <a:endParaRPr lang="en-NL" sz="200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5381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51975">
                <a:srgbClr val="FF946F"/>
              </a:gs>
              <a:gs pos="0">
                <a:srgbClr val="FF5F6D"/>
              </a:gs>
              <a:gs pos="99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8F9704-2E94-CBA7-0EBE-564666233BF2}"/>
              </a:ext>
            </a:extLst>
          </p:cNvPr>
          <p:cNvSpPr txBox="1"/>
          <p:nvPr/>
        </p:nvSpPr>
        <p:spPr>
          <a:xfrm>
            <a:off x="8038763" y="1497577"/>
            <a:ext cx="188064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High p</a:t>
            </a:r>
            <a:r>
              <a:rPr lang="en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rivacy</a:t>
            </a:r>
            <a:endParaRPr lang="nl-NL" sz="2400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75E5C172-9092-9288-B558-D0DED202E989}"/>
              </a:ext>
            </a:extLst>
          </p:cNvPr>
          <p:cNvSpPr/>
          <p:nvPr/>
        </p:nvSpPr>
        <p:spPr>
          <a:xfrm>
            <a:off x="6271491" y="2006613"/>
            <a:ext cx="5415193" cy="737287"/>
          </a:xfrm>
          <a:prstGeom prst="roundRect">
            <a:avLst/>
          </a:prstGeom>
          <a:solidFill>
            <a:srgbClr val="FFF7ED"/>
          </a:solidFill>
          <a:ln w="9525">
            <a:solidFill>
              <a:srgbClr val="FDB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How is my data protected?</a:t>
            </a:r>
            <a:endParaRPr lang="en-NL" sz="240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7E6CA705-E2EB-9757-A181-169BC5ABF83E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236F8BEB-6BAB-8920-D248-7A6E0463E5C3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2B7BA0E-4C62-46FB-2355-34933A1C8D0B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E946D24C-C424-A566-893E-E10280B8A16F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2235E756-2D6A-C91C-A022-5E8237160B23}"/>
              </a:ext>
            </a:extLst>
          </p:cNvPr>
          <p:cNvSpPr/>
          <p:nvPr/>
        </p:nvSpPr>
        <p:spPr>
          <a:xfrm>
            <a:off x="349540" y="2811872"/>
            <a:ext cx="5417801" cy="901150"/>
          </a:xfrm>
          <a:prstGeom prst="roundRect">
            <a:avLst/>
          </a:prstGeom>
          <a:solidFill>
            <a:srgbClr val="FFFFFF"/>
          </a:solidFill>
          <a:ln>
            <a:solidFill>
              <a:srgbClr val="E0E3E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I’m sorry. I’m not sure I understand your question. Could you rephrase it?</a:t>
            </a:r>
            <a:endParaRPr lang="en-NL" sz="200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F6F699F4-23BE-6016-3ECD-91AF1A31C7D6}"/>
              </a:ext>
            </a:extLst>
          </p:cNvPr>
          <p:cNvSpPr/>
          <p:nvPr/>
        </p:nvSpPr>
        <p:spPr>
          <a:xfrm>
            <a:off x="6271490" y="4623136"/>
            <a:ext cx="5415193" cy="737287"/>
          </a:xfrm>
          <a:prstGeom prst="roundRect">
            <a:avLst/>
          </a:prstGeom>
          <a:solidFill>
            <a:srgbClr val="FFF7ED"/>
          </a:solidFill>
          <a:ln w="9525">
            <a:solidFill>
              <a:srgbClr val="FDB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How is my data protected?</a:t>
            </a:r>
            <a:endParaRPr lang="en-NL" sz="240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150E1813-B5A6-C4AE-5792-E0A8434E42CF}"/>
              </a:ext>
            </a:extLst>
          </p:cNvPr>
          <p:cNvSpPr/>
          <p:nvPr/>
        </p:nvSpPr>
        <p:spPr>
          <a:xfrm>
            <a:off x="349540" y="5360423"/>
            <a:ext cx="5417801" cy="901150"/>
          </a:xfrm>
          <a:prstGeom prst="roundRect">
            <a:avLst/>
          </a:prstGeom>
          <a:solidFill>
            <a:srgbClr val="FFFFFF"/>
          </a:solidFill>
          <a:ln>
            <a:solidFill>
              <a:srgbClr val="E0E3E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We are committed to ensuring that your information is secure.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iYYU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has implemented…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F5E83-0C23-5C5D-D902-7EA5BD4D04FE}"/>
              </a:ext>
            </a:extLst>
          </p:cNvPr>
          <p:cNvSpPr txBox="1"/>
          <p:nvPr/>
        </p:nvSpPr>
        <p:spPr>
          <a:xfrm>
            <a:off x="8073229" y="4161471"/>
            <a:ext cx="181171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nl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Low p</a:t>
            </a:r>
            <a:r>
              <a:rPr lang="en-NL" sz="24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rivacy</a:t>
            </a:r>
            <a:endParaRPr lang="nl-NL" sz="2400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8978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EFC678EE-948C-A6CD-6902-574B130C0EF7}"/>
              </a:ext>
            </a:extLst>
          </p:cNvPr>
          <p:cNvSpPr/>
          <p:nvPr/>
        </p:nvSpPr>
        <p:spPr>
          <a:xfrm>
            <a:off x="8495105" y="190044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36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Feedback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8D217B59-5219-AAA8-A6FD-BA818970903C}"/>
              </a:ext>
            </a:extLst>
          </p:cNvPr>
          <p:cNvSpPr/>
          <p:nvPr/>
        </p:nvSpPr>
        <p:spPr>
          <a:xfrm>
            <a:off x="3835620" y="1900440"/>
            <a:ext cx="4292153" cy="189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NL" sz="4400">
                <a:solidFill>
                  <a:schemeClr val="tx1">
                    <a:lumMod val="85000"/>
                    <a:lumOff val="15000"/>
                  </a:schemeClr>
                </a:solidFill>
              </a:rPr>
              <a:t>User tests</a:t>
            </a:r>
            <a:endParaRPr lang="nl-NL" sz="36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2A58CE4A-2629-09E9-65B8-B4A7EE57A631}"/>
              </a:ext>
            </a:extLst>
          </p:cNvPr>
          <p:cNvSpPr/>
          <p:nvPr/>
        </p:nvSpPr>
        <p:spPr>
          <a:xfrm>
            <a:off x="783247" y="190044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Privacy</a:t>
            </a:r>
          </a:p>
          <a:p>
            <a:pPr algn="ctr" defTabSz="777240">
              <a:spcAft>
                <a:spcPts val="600"/>
              </a:spcAft>
            </a:pPr>
            <a:r>
              <a: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chatbot</a:t>
            </a:r>
            <a:endParaRPr lang="en-NL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ounded Rectangle 10">
            <a:extLst>
              <a:ext uri="{FF2B5EF4-FFF2-40B4-BE49-F238E27FC236}">
                <a16:creationId xmlns:a16="http://schemas.microsoft.com/office/drawing/2014/main" id="{ED8F902A-19B2-7F1A-13C8-4D1EDCEC37E5}"/>
              </a:ext>
            </a:extLst>
          </p:cNvPr>
          <p:cNvSpPr/>
          <p:nvPr/>
        </p:nvSpPr>
        <p:spPr>
          <a:xfrm>
            <a:off x="783247" y="4131363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1A496A-A5CC-3735-1DFB-43557216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20" y="461034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C84F8478-9AA4-1D74-5491-016F7AD49A0C}"/>
              </a:ext>
            </a:extLst>
          </p:cNvPr>
          <p:cNvSpPr/>
          <p:nvPr/>
        </p:nvSpPr>
        <p:spPr>
          <a:xfrm>
            <a:off x="3835620" y="4131363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2</a:t>
            </a:r>
          </a:p>
          <a:p>
            <a:pPr algn="ctr" defTabSz="777240">
              <a:spcAft>
                <a:spcPts val="600"/>
              </a:spcAft>
            </a:pPr>
            <a:r>
              <a:rPr lang="en-GB" sz="2800" kern="120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scenarios</a:t>
            </a:r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474ECDF5-30D5-09E0-5C04-035B7CC8CFED}"/>
              </a:ext>
            </a:extLst>
          </p:cNvPr>
          <p:cNvSpPr/>
          <p:nvPr/>
        </p:nvSpPr>
        <p:spPr>
          <a:xfrm>
            <a:off x="6887993" y="4131363"/>
            <a:ext cx="4292154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25 </a:t>
            </a:r>
          </a:p>
          <a:p>
            <a:pPr algn="ctr" defTabSz="777240">
              <a:spcAft>
                <a:spcPts val="600"/>
              </a:spcAft>
            </a:pPr>
            <a:r>
              <a:rPr lang="en-GB" sz="2800" err="1">
                <a:solidFill>
                  <a:schemeClr val="tx1"/>
                </a:solidFill>
              </a:rPr>
              <a:t>resultaten</a:t>
            </a:r>
            <a:endParaRPr lang="en-NL" sz="3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Graphic 5" descr="Chatten silhouet">
            <a:extLst>
              <a:ext uri="{FF2B5EF4-FFF2-40B4-BE49-F238E27FC236}">
                <a16:creationId xmlns:a16="http://schemas.microsoft.com/office/drawing/2014/main" id="{7DF98FE8-B5AD-C5E3-03B2-A151CB0DB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370" y="4264966"/>
            <a:ext cx="1622794" cy="162279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802726-214C-B43A-135A-6819E1AE380A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8195850-E9C1-EE38-0AD3-7898DBC7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9865D503-5E50-234E-C8ED-779FB6E358DD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C0B6AE0F-0230-234D-8158-E1F651430093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F91E3402-BC53-C4E4-6C0A-40D2AAAF6262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8" name="Rounded Rectangle 11">
            <a:extLst>
              <a:ext uri="{FF2B5EF4-FFF2-40B4-BE49-F238E27FC236}">
                <a16:creationId xmlns:a16="http://schemas.microsoft.com/office/drawing/2014/main" id="{9B09A89B-5C20-B9ED-F108-035374B10C6A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29826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B21CF-17EE-ADE2-8495-64D22B6EC598}"/>
              </a:ext>
            </a:extLst>
          </p:cNvPr>
          <p:cNvSpPr/>
          <p:nvPr/>
        </p:nvSpPr>
        <p:spPr>
          <a:xfrm>
            <a:off x="1064204" y="643467"/>
            <a:ext cx="2494095" cy="2377823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NL" sz="1700" kern="12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  <a:ea typeface="+mn-ea"/>
                <a:cs typeface="+mn-cs"/>
              </a:rPr>
              <a:t>Privacy</a:t>
            </a:r>
            <a:endParaRPr lang="en-NL" sz="2380" kern="1200">
              <a:solidFill>
                <a:schemeClr val="tx1">
                  <a:lumMod val="85000"/>
                  <a:lumOff val="15000"/>
                </a:schemeClr>
              </a:solidFill>
              <a:latin typeface=""/>
              <a:ea typeface="+mn-ea"/>
              <a:cs typeface="+mn-cs"/>
            </a:endParaRPr>
          </a:p>
          <a:p>
            <a:pPr algn="ctr" defTabSz="777240">
              <a:spcAft>
                <a:spcPts val="600"/>
              </a:spcAft>
            </a:pPr>
            <a:r>
              <a:rPr lang="en-NL" sz="3740" b="1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3600000" scaled="0"/>
                </a:gradFill>
                <a:latin typeface=""/>
                <a:ea typeface="+mn-ea"/>
                <a:cs typeface="+mn-cs"/>
              </a:rPr>
              <a:t>Chatbot</a:t>
            </a:r>
            <a:endParaRPr lang="en-NL" sz="4400" b="1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3600000" scaled="0"/>
              </a:gradFill>
              <a:latin typeface="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5EEC8C-B001-0EF8-B752-4A966B8CF560}"/>
              </a:ext>
            </a:extLst>
          </p:cNvPr>
          <p:cNvSpPr/>
          <p:nvPr/>
        </p:nvSpPr>
        <p:spPr>
          <a:xfrm>
            <a:off x="1064204" y="3215107"/>
            <a:ext cx="2494095" cy="1522325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nl-NL" sz="374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Bedankt!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3734614" y="2473390"/>
            <a:ext cx="4761175" cy="1911219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NL" sz="1530" kern="1200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  <a:p>
            <a:pPr algn="ctr" defTabSz="777240">
              <a:spcAft>
                <a:spcPts val="600"/>
              </a:spcAft>
            </a:pPr>
            <a:endParaRPr lang="en-NL" sz="1530" kern="1200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  <a:p>
            <a:pPr algn="ctr" defTabSz="777240">
              <a:spcAft>
                <a:spcPts val="600"/>
              </a:spcAft>
            </a:pPr>
            <a:endParaRPr lang="en-NL" sz="1530" kern="1200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  <a:p>
            <a:pPr algn="ctr" defTabSz="777240">
              <a:spcAft>
                <a:spcPts val="600"/>
              </a:spcAft>
            </a:pPr>
            <a:endParaRPr lang="en-NL" sz="1530" kern="1200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3" y="3070775"/>
            <a:ext cx="1708457" cy="7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98362E-02F4-116A-EE1C-40FAAB547DD5}"/>
              </a:ext>
            </a:extLst>
          </p:cNvPr>
          <p:cNvSpPr/>
          <p:nvPr/>
        </p:nvSpPr>
        <p:spPr>
          <a:xfrm>
            <a:off x="1064204" y="4931249"/>
            <a:ext cx="2494095" cy="1238076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Graphic 9" descr="Chat outline">
            <a:extLst>
              <a:ext uri="{FF2B5EF4-FFF2-40B4-BE49-F238E27FC236}">
                <a16:creationId xmlns:a16="http://schemas.microsoft.com/office/drawing/2014/main" id="{05DD323D-7871-2B12-F24B-2C7A3AF3D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5370" y="5014405"/>
            <a:ext cx="1071764" cy="107176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A5F056-16B2-88A4-FA77-C9CFC60C2F6C}"/>
              </a:ext>
            </a:extLst>
          </p:cNvPr>
          <p:cNvSpPr/>
          <p:nvPr/>
        </p:nvSpPr>
        <p:spPr>
          <a:xfrm>
            <a:off x="3734614" y="4559002"/>
            <a:ext cx="2288078" cy="1610578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77240">
              <a:spcAft>
                <a:spcPts val="600"/>
              </a:spcAft>
            </a:pPr>
            <a:r>
              <a:rPr lang="nl-NL" sz="24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Samenwerken</a:t>
            </a:r>
            <a:endParaRPr lang="en-NL" sz="24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99723E7-6DB2-6B8A-0EE1-2F788308D1C4}"/>
              </a:ext>
            </a:extLst>
          </p:cNvPr>
          <p:cNvSpPr/>
          <p:nvPr/>
        </p:nvSpPr>
        <p:spPr>
          <a:xfrm>
            <a:off x="8663401" y="4558746"/>
            <a:ext cx="2464394" cy="1610578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EF987F-1B93-54BE-7DC3-72B0BF430A0B}"/>
              </a:ext>
            </a:extLst>
          </p:cNvPr>
          <p:cNvSpPr/>
          <p:nvPr/>
        </p:nvSpPr>
        <p:spPr>
          <a:xfrm>
            <a:off x="8637314" y="2450256"/>
            <a:ext cx="2464394" cy="1911219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3740" kern="1200" err="1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Leren</a:t>
            </a:r>
            <a:endParaRPr lang="en-NL" sz="374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6B29B4-0BD6-7F5C-CA9E-0553DD561476}"/>
              </a:ext>
            </a:extLst>
          </p:cNvPr>
          <p:cNvSpPr/>
          <p:nvPr/>
        </p:nvSpPr>
        <p:spPr>
          <a:xfrm>
            <a:off x="5713141" y="643467"/>
            <a:ext cx="5388566" cy="1651405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 defTabSz="777240">
              <a:spcAft>
                <a:spcPts val="600"/>
              </a:spcAft>
            </a:pPr>
            <a:r>
              <a:rPr lang="en-US" sz="34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Afsluiting</a:t>
            </a:r>
            <a:endParaRPr lang="en-NL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D062FC-D8BC-042E-4B56-3F7EB214FF01}"/>
              </a:ext>
            </a:extLst>
          </p:cNvPr>
          <p:cNvSpPr/>
          <p:nvPr/>
        </p:nvSpPr>
        <p:spPr>
          <a:xfrm>
            <a:off x="3734614" y="643467"/>
            <a:ext cx="1797067" cy="1651405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Graphic 18" descr="Information outline">
            <a:extLst>
              <a:ext uri="{FF2B5EF4-FFF2-40B4-BE49-F238E27FC236}">
                <a16:creationId xmlns:a16="http://schemas.microsoft.com/office/drawing/2014/main" id="{8801793A-34B9-7448-D606-AD5F2B734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8866" y="4782639"/>
            <a:ext cx="1173465" cy="1173465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7C10A12-4280-99D6-2336-8D59149DFF1A}"/>
              </a:ext>
            </a:extLst>
          </p:cNvPr>
          <p:cNvSpPr/>
          <p:nvPr/>
        </p:nvSpPr>
        <p:spPr>
          <a:xfrm>
            <a:off x="6199008" y="4558746"/>
            <a:ext cx="2288078" cy="1610578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77240">
              <a:spcAft>
                <a:spcPts val="600"/>
              </a:spcAft>
            </a:pPr>
            <a:r>
              <a:rPr lang="nl-NL" sz="374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Demo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Graphic 23" descr="Programmer male outline">
            <a:extLst>
              <a:ext uri="{FF2B5EF4-FFF2-40B4-BE49-F238E27FC236}">
                <a16:creationId xmlns:a16="http://schemas.microsoft.com/office/drawing/2014/main" id="{B8C74048-B27B-A364-4804-F269F732EE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6449" y="932469"/>
            <a:ext cx="1073398" cy="10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18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7745F858-61D4-1C18-D0DE-AB1CA5DB1E6D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35D53B1-AB7F-1095-733D-D1BC821D960F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35EA1E0B-0875-C54C-71EB-72308AEF4841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6531B368-AC19-C972-582D-0ECEA5297120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F596B6B4-7B5A-CEE5-02C6-A638A1317A8E}"/>
              </a:ext>
            </a:extLst>
          </p:cNvPr>
          <p:cNvSpPr/>
          <p:nvPr/>
        </p:nvSpPr>
        <p:spPr>
          <a:xfrm rot="20915449">
            <a:off x="431607" y="2303628"/>
            <a:ext cx="5009167" cy="943097"/>
          </a:xfrm>
          <a:prstGeom prst="roundRect">
            <a:avLst/>
          </a:prstGeom>
          <a:solidFill>
            <a:srgbClr val="FFF7ED"/>
          </a:solidFill>
          <a:ln w="9525">
            <a:solidFill>
              <a:srgbClr val="FDB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Can you give me a summary of the privacy statements?</a:t>
            </a:r>
            <a:endParaRPr lang="en-NL" sz="240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96763A90-E6BD-6843-1148-0A0EF3765B3B}"/>
              </a:ext>
            </a:extLst>
          </p:cNvPr>
          <p:cNvSpPr/>
          <p:nvPr/>
        </p:nvSpPr>
        <p:spPr>
          <a:xfrm rot="527371">
            <a:off x="1047156" y="5379421"/>
            <a:ext cx="5009167" cy="943097"/>
          </a:xfrm>
          <a:prstGeom prst="roundRect">
            <a:avLst/>
          </a:prstGeom>
          <a:solidFill>
            <a:srgbClr val="FFF7ED"/>
          </a:solidFill>
          <a:ln w="9525">
            <a:solidFill>
              <a:srgbClr val="FDB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How do I turn on publish profile?</a:t>
            </a:r>
            <a:endParaRPr lang="en-NL" sz="240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E197A1F8-DC90-CD0E-A12E-FEC8EF62A3A1}"/>
              </a:ext>
            </a:extLst>
          </p:cNvPr>
          <p:cNvSpPr/>
          <p:nvPr/>
        </p:nvSpPr>
        <p:spPr>
          <a:xfrm rot="591979">
            <a:off x="6751256" y="2252830"/>
            <a:ext cx="5009167" cy="943097"/>
          </a:xfrm>
          <a:prstGeom prst="roundRect">
            <a:avLst/>
          </a:prstGeom>
          <a:solidFill>
            <a:srgbClr val="FFF7ED"/>
          </a:solidFill>
          <a:ln w="9525">
            <a:solidFill>
              <a:srgbClr val="FDB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Can you help me setup my profile?</a:t>
            </a:r>
            <a:endParaRPr lang="en-NL" sz="240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C3BA1CC3-0A5D-45C9-3FE1-F9FB9691DBB1}"/>
              </a:ext>
            </a:extLst>
          </p:cNvPr>
          <p:cNvSpPr/>
          <p:nvPr/>
        </p:nvSpPr>
        <p:spPr>
          <a:xfrm rot="20989412">
            <a:off x="4470534" y="3988434"/>
            <a:ext cx="5009167" cy="943097"/>
          </a:xfrm>
          <a:prstGeom prst="roundRect">
            <a:avLst/>
          </a:prstGeom>
          <a:solidFill>
            <a:srgbClr val="FFF7ED"/>
          </a:solidFill>
          <a:ln w="9525">
            <a:solidFill>
              <a:srgbClr val="FDB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What age do I need to be if I want to use this platform?</a:t>
            </a:r>
            <a:endParaRPr lang="en-NL" sz="240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07CA6DB5-3C7C-C1EF-2D88-9DA9441B234D}"/>
              </a:ext>
            </a:extLst>
          </p:cNvPr>
          <p:cNvSpPr/>
          <p:nvPr/>
        </p:nvSpPr>
        <p:spPr>
          <a:xfrm>
            <a:off x="5332983" y="1360620"/>
            <a:ext cx="1524390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926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adge 5 outline">
            <a:extLst>
              <a:ext uri="{FF2B5EF4-FFF2-40B4-BE49-F238E27FC236}">
                <a16:creationId xmlns:a16="http://schemas.microsoft.com/office/drawing/2014/main" id="{E4F23383-01D1-3BD3-2429-E9D7719A4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4332" y="2944647"/>
            <a:ext cx="1315476" cy="131547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B21CF-17EE-ADE2-8495-64D22B6EC598}"/>
              </a:ext>
            </a:extLst>
          </p:cNvPr>
          <p:cNvSpPr/>
          <p:nvPr/>
        </p:nvSpPr>
        <p:spPr>
          <a:xfrm>
            <a:off x="-3114151" y="-3047695"/>
            <a:ext cx="2926800" cy="29268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Privacy</a:t>
            </a:r>
            <a:endParaRPr lang="en-NL" sz="2800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  <a:p>
            <a:pPr algn="ctr"/>
            <a:r>
              <a:rPr lang="en-NL" sz="4400" b="1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3600000" scaled="0"/>
                </a:gradFill>
                <a:latin typeface=""/>
              </a:rPr>
              <a:t>Chatbot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/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98362E-02F4-116A-EE1C-40FAAB547DD5}"/>
              </a:ext>
            </a:extLst>
          </p:cNvPr>
          <p:cNvSpPr/>
          <p:nvPr/>
        </p:nvSpPr>
        <p:spPr>
          <a:xfrm>
            <a:off x="-3608826" y="7044917"/>
            <a:ext cx="2926800" cy="1452872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Graphic 9" descr="Chat outline">
            <a:extLst>
              <a:ext uri="{FF2B5EF4-FFF2-40B4-BE49-F238E27FC236}">
                <a16:creationId xmlns:a16="http://schemas.microsoft.com/office/drawing/2014/main" id="{05DD323D-7871-2B12-F24B-2C7A3AF3D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774279" y="7142500"/>
            <a:ext cx="1257706" cy="125770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A5F056-16B2-88A4-FA77-C9CFC60C2F6C}"/>
              </a:ext>
            </a:extLst>
          </p:cNvPr>
          <p:cNvSpPr/>
          <p:nvPr/>
        </p:nvSpPr>
        <p:spPr>
          <a:xfrm>
            <a:off x="1671781" y="7179068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44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3</a:t>
            </a:r>
          </a:p>
          <a:p>
            <a:pPr algn="ctr"/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NL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ifferent categories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99723E7-6DB2-6B8A-0EE1-2F788308D1C4}"/>
              </a:ext>
            </a:extLst>
          </p:cNvPr>
          <p:cNvSpPr/>
          <p:nvPr/>
        </p:nvSpPr>
        <p:spPr>
          <a:xfrm>
            <a:off x="12845058" y="6858000"/>
            <a:ext cx="2891946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EF987F-1B93-54BE-7DC3-72B0BF430A0B}"/>
              </a:ext>
            </a:extLst>
          </p:cNvPr>
          <p:cNvSpPr/>
          <p:nvPr/>
        </p:nvSpPr>
        <p:spPr>
          <a:xfrm>
            <a:off x="13474869" y="2307600"/>
            <a:ext cx="2891946" cy="22428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44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ChatGPT</a:t>
            </a:r>
          </a:p>
          <a:p>
            <a:pPr algn="ctr"/>
            <a:r>
              <a:rPr lang="en-NL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6B29B4-0BD6-7F5C-CA9E-0553DD561476}"/>
              </a:ext>
            </a:extLst>
          </p:cNvPr>
          <p:cNvSpPr/>
          <p:nvPr/>
        </p:nvSpPr>
        <p:spPr>
          <a:xfrm>
            <a:off x="7864593" y="-2689522"/>
            <a:ext cx="6323439" cy="193791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NL" sz="400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  <a:r>
              <a:rPr lang="en-NL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Terms &amp; Conditions</a:t>
            </a:r>
            <a:endParaRPr lang="en-NL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D062FC-D8BC-042E-4B56-3F7EB214FF01}"/>
              </a:ext>
            </a:extLst>
          </p:cNvPr>
          <p:cNvSpPr/>
          <p:nvPr/>
        </p:nvSpPr>
        <p:spPr>
          <a:xfrm>
            <a:off x="3302400" y="-2642960"/>
            <a:ext cx="2108844" cy="193791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Graphic 18" descr="Information outline">
            <a:extLst>
              <a:ext uri="{FF2B5EF4-FFF2-40B4-BE49-F238E27FC236}">
                <a16:creationId xmlns:a16="http://schemas.microsoft.com/office/drawing/2014/main" id="{8801793A-34B9-7448-D606-AD5F2B734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02505" y="7120737"/>
            <a:ext cx="1377052" cy="1377052"/>
          </a:xfrm>
          <a:prstGeom prst="rect">
            <a:avLst/>
          </a:prstGeom>
        </p:spPr>
      </p:pic>
      <p:pic>
        <p:nvPicPr>
          <p:cNvPr id="1030" name="Picture 6" descr="Terms And Conditions Icons - Free SVG &amp; PNG Terms And Conditions Images -  Noun Project">
            <a:extLst>
              <a:ext uri="{FF2B5EF4-FFF2-40B4-BE49-F238E27FC236}">
                <a16:creationId xmlns:a16="http://schemas.microsoft.com/office/drawing/2014/main" id="{219A1818-D2F4-F3B7-DF12-15AA0138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651" y="-2406823"/>
            <a:ext cx="1259623" cy="1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7C10A12-4280-99D6-2336-8D59149DFF1A}"/>
              </a:ext>
            </a:extLst>
          </p:cNvPr>
          <p:cNvSpPr/>
          <p:nvPr/>
        </p:nvSpPr>
        <p:spPr>
          <a:xfrm>
            <a:off x="7348589" y="7179068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44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42</a:t>
            </a:r>
          </a:p>
          <a:p>
            <a:pPr algn="ctr"/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NL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ifferent intents</a:t>
            </a:r>
          </a:p>
        </p:txBody>
      </p:sp>
      <p:pic>
        <p:nvPicPr>
          <p:cNvPr id="24" name="Graphic 23" descr="Programmer male outline">
            <a:extLst>
              <a:ext uri="{FF2B5EF4-FFF2-40B4-BE49-F238E27FC236}">
                <a16:creationId xmlns:a16="http://schemas.microsoft.com/office/drawing/2014/main" id="{B8C74048-B27B-A364-4804-F269F732EE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27010" y="-2303818"/>
            <a:ext cx="1259624" cy="125962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4391A8-3FFA-1F24-DE2E-AA56839877C2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"/>
              </a:rPr>
              <a:t>Onderzoek</a:t>
            </a:r>
            <a:endParaRPr lang="nl-NL">
              <a:solidFill>
                <a:schemeClr val="tx1"/>
              </a:solidFill>
              <a:latin typeface="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3DB8DD0-373E-4300-9F8D-F471832A3CC4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80B83B-1E6B-3EA1-7E2E-99F91D4067B0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8A919B4-EE26-5785-4F2C-685E8C3864F0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7688A-2C1A-01D9-9A3B-FDA7CB1B8519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2710754" y="3602401"/>
            <a:ext cx="70443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E6C1C3-DAE9-C0F0-51A2-C234B69A73F3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V="1">
            <a:off x="6760002" y="3602385"/>
            <a:ext cx="704427" cy="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C854A-601B-6695-AD9F-CFB589A96CC7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4730664" y="3602401"/>
            <a:ext cx="713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C30E293-CE64-7B55-4E61-0B2B795C2F77}"/>
              </a:ext>
            </a:extLst>
          </p:cNvPr>
          <p:cNvSpPr txBox="1"/>
          <p:nvPr/>
        </p:nvSpPr>
        <p:spPr>
          <a:xfrm>
            <a:off x="842029" y="4226472"/>
            <a:ext cx="23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b="1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Onderzoek</a:t>
            </a:r>
            <a:r>
              <a:rPr lang="en-NL" sz="1200">
                <a:solidFill>
                  <a:schemeClr val="bg1"/>
                </a:solidFill>
              </a:rPr>
              <a:t> </a:t>
            </a:r>
          </a:p>
          <a:p>
            <a:pPr algn="ctr"/>
            <a:endParaRPr lang="en-NL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6EE3D6-65C1-BBA4-BD57-4F012E617C0F}"/>
              </a:ext>
            </a:extLst>
          </p:cNvPr>
          <p:cNvSpPr txBox="1"/>
          <p:nvPr/>
        </p:nvSpPr>
        <p:spPr>
          <a:xfrm>
            <a:off x="3310597" y="4226472"/>
            <a:ext cx="1536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b="1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Model</a:t>
            </a:r>
            <a:r>
              <a:rPr lang="en-NL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NL">
                <a:solidFill>
                  <a:schemeClr val="tx1">
                    <a:lumMod val="85000"/>
                    <a:lumOff val="15000"/>
                  </a:schemeClr>
                </a:solidFill>
              </a:rPr>
              <a:t>kiezen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FC3933-0DED-62D6-FA57-CCB72505D545}"/>
              </a:ext>
            </a:extLst>
          </p:cNvPr>
          <p:cNvSpPr txBox="1"/>
          <p:nvPr/>
        </p:nvSpPr>
        <p:spPr>
          <a:xfrm>
            <a:off x="4923908" y="4260116"/>
            <a:ext cx="2353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b="1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Model</a:t>
            </a:r>
            <a:r>
              <a:rPr lang="en-NL" sz="120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NL">
                <a:solidFill>
                  <a:schemeClr val="tx1">
                    <a:lumMod val="85000"/>
                    <a:lumOff val="15000"/>
                  </a:schemeClr>
                </a:solidFill>
              </a:rPr>
              <a:t>implementeren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672BAA-F696-7DD9-E52A-F6B24E32D7A4}"/>
              </a:ext>
            </a:extLst>
          </p:cNvPr>
          <p:cNvSpPr txBox="1"/>
          <p:nvPr/>
        </p:nvSpPr>
        <p:spPr>
          <a:xfrm>
            <a:off x="9377500" y="4226472"/>
            <a:ext cx="1529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b="1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Testen</a:t>
            </a:r>
            <a:r>
              <a:rPr lang="en-NL">
                <a:solidFill>
                  <a:schemeClr val="bg1"/>
                </a:solidFill>
              </a:rPr>
              <a:t> </a:t>
            </a:r>
          </a:p>
          <a:p>
            <a:pPr algn="ctr"/>
            <a:endParaRPr lang="en-NL">
              <a:solidFill>
                <a:schemeClr val="bg1"/>
              </a:solidFill>
            </a:endParaRPr>
          </a:p>
        </p:txBody>
      </p:sp>
      <p:pic>
        <p:nvPicPr>
          <p:cNvPr id="40" name="Graphic 39" descr="Badge 4 outline">
            <a:extLst>
              <a:ext uri="{FF2B5EF4-FFF2-40B4-BE49-F238E27FC236}">
                <a16:creationId xmlns:a16="http://schemas.microsoft.com/office/drawing/2014/main" id="{35112ACB-08DB-4B67-BAD7-ED32BF3F4F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64429" y="2944647"/>
            <a:ext cx="1315476" cy="1315476"/>
          </a:xfrm>
          <a:prstGeom prst="rect">
            <a:avLst/>
          </a:prstGeom>
        </p:spPr>
      </p:pic>
      <p:pic>
        <p:nvPicPr>
          <p:cNvPr id="42" name="Graphic 41" descr="Badge 3 outline">
            <a:extLst>
              <a:ext uri="{FF2B5EF4-FFF2-40B4-BE49-F238E27FC236}">
                <a16:creationId xmlns:a16="http://schemas.microsoft.com/office/drawing/2014/main" id="{14811B7F-299B-23D7-47DE-910D3B22CE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44526" y="2944663"/>
            <a:ext cx="1315476" cy="1315476"/>
          </a:xfrm>
          <a:prstGeom prst="rect">
            <a:avLst/>
          </a:prstGeom>
        </p:spPr>
      </p:pic>
      <p:pic>
        <p:nvPicPr>
          <p:cNvPr id="44" name="Graphic 43" descr="Badge outline">
            <a:extLst>
              <a:ext uri="{FF2B5EF4-FFF2-40B4-BE49-F238E27FC236}">
                <a16:creationId xmlns:a16="http://schemas.microsoft.com/office/drawing/2014/main" id="{59036ED3-0D6E-996F-79C0-09EC42A2D2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15188" y="2944663"/>
            <a:ext cx="1315476" cy="1315476"/>
          </a:xfrm>
          <a:prstGeom prst="rect">
            <a:avLst/>
          </a:prstGeom>
        </p:spPr>
      </p:pic>
      <p:pic>
        <p:nvPicPr>
          <p:cNvPr id="46" name="Graphic 45" descr="Badge 1 outline">
            <a:extLst>
              <a:ext uri="{FF2B5EF4-FFF2-40B4-BE49-F238E27FC236}">
                <a16:creationId xmlns:a16="http://schemas.microsoft.com/office/drawing/2014/main" id="{2F6B2A3E-72FD-F8D5-B282-2D24AB2AAB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95324" y="2944686"/>
            <a:ext cx="1315430" cy="13154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0BBA4-AFF2-354E-B2AE-7E252E829D1C}"/>
              </a:ext>
            </a:extLst>
          </p:cNvPr>
          <p:cNvCxnSpPr>
            <a:cxnSpLocks/>
            <a:stCxn id="20" idx="1"/>
            <a:endCxn id="40" idx="3"/>
          </p:cNvCxnSpPr>
          <p:nvPr/>
        </p:nvCxnSpPr>
        <p:spPr>
          <a:xfrm flipH="1">
            <a:off x="8779905" y="3602385"/>
            <a:ext cx="704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1479E8F-1141-C288-A219-F66C5FA5347C}"/>
              </a:ext>
            </a:extLst>
          </p:cNvPr>
          <p:cNvSpPr txBox="1"/>
          <p:nvPr/>
        </p:nvSpPr>
        <p:spPr>
          <a:xfrm>
            <a:off x="7018001" y="4226472"/>
            <a:ext cx="222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b="1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Finetuning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A5F056-16B2-88A4-FA77-C9CFC60C2F6C}"/>
              </a:ext>
            </a:extLst>
          </p:cNvPr>
          <p:cNvSpPr/>
          <p:nvPr/>
        </p:nvSpPr>
        <p:spPr>
          <a:xfrm>
            <a:off x="1530670" y="197600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Graphic 23" descr="Programmer male outline">
            <a:extLst>
              <a:ext uri="{FF2B5EF4-FFF2-40B4-BE49-F238E27FC236}">
                <a16:creationId xmlns:a16="http://schemas.microsoft.com/office/drawing/2014/main" id="{B8C74048-B27B-A364-4804-F269F732E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3378" y="2291188"/>
            <a:ext cx="1259624" cy="125962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4391A8-3FFA-1F24-DE2E-AA56839877C2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3DB8DD0-373E-4300-9F8D-F471832A3CC4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80B83B-1E6B-3EA1-7E2E-99F91D4067B0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8A919B4-EE26-5785-4F2C-685E8C3864F0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F9704-2E94-CBA7-0EBE-564666233BF2}"/>
              </a:ext>
            </a:extLst>
          </p:cNvPr>
          <p:cNvSpPr txBox="1"/>
          <p:nvPr/>
        </p:nvSpPr>
        <p:spPr>
          <a:xfrm>
            <a:off x="6003635" y="1158335"/>
            <a:ext cx="18473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2BCC98DA-4B60-34CC-5EAC-16D5DC40BCD5}"/>
              </a:ext>
            </a:extLst>
          </p:cNvPr>
          <p:cNvSpPr/>
          <p:nvPr/>
        </p:nvSpPr>
        <p:spPr>
          <a:xfrm>
            <a:off x="4612367" y="197600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NLTK</a:t>
            </a:r>
            <a:endParaRPr lang="en-NL" sz="44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BA5E2C54-8FDA-62D0-82FC-F614AE96628F}"/>
              </a:ext>
            </a:extLst>
          </p:cNvPr>
          <p:cNvSpPr/>
          <p:nvPr/>
        </p:nvSpPr>
        <p:spPr>
          <a:xfrm>
            <a:off x="7694067" y="197600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NL" sz="44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ChatGPT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E31B72A9-C4E6-372C-0482-F6DDE229730E}"/>
              </a:ext>
            </a:extLst>
          </p:cNvPr>
          <p:cNvSpPr/>
          <p:nvPr/>
        </p:nvSpPr>
        <p:spPr>
          <a:xfrm>
            <a:off x="1530670" y="4030713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Spacy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chatterbot</a:t>
            </a:r>
            <a:endParaRPr lang="en-NL" sz="2000">
              <a:solidFill>
                <a:schemeClr val="tx1"/>
              </a:solidFill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2A158C16-E45D-2EBE-70E1-4E401EF5195C}"/>
              </a:ext>
            </a:extLst>
          </p:cNvPr>
          <p:cNvSpPr/>
          <p:nvPr/>
        </p:nvSpPr>
        <p:spPr>
          <a:xfrm>
            <a:off x="4612367" y="4030713"/>
            <a:ext cx="2685041" cy="1890000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BERT</a:t>
            </a:r>
            <a:endParaRPr lang="en-NL" sz="7200">
              <a:solidFill>
                <a:schemeClr val="tx1"/>
              </a:solidFill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F652A4CA-CF84-C6B4-74CC-3219ED0AF586}"/>
              </a:ext>
            </a:extLst>
          </p:cNvPr>
          <p:cNvSpPr/>
          <p:nvPr/>
        </p:nvSpPr>
        <p:spPr>
          <a:xfrm>
            <a:off x="7694067" y="4030713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Graphic 18" descr="Information outline">
            <a:extLst>
              <a:ext uri="{FF2B5EF4-FFF2-40B4-BE49-F238E27FC236}">
                <a16:creationId xmlns:a16="http://schemas.microsoft.com/office/drawing/2014/main" id="{8801793A-34B9-7448-D606-AD5F2B734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061" y="4287187"/>
            <a:ext cx="1377052" cy="13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EFC678EE-948C-A6CD-6902-574B130C0EF7}"/>
              </a:ext>
            </a:extLst>
          </p:cNvPr>
          <p:cNvSpPr/>
          <p:nvPr/>
        </p:nvSpPr>
        <p:spPr>
          <a:xfrm>
            <a:off x="8597040" y="2052840"/>
            <a:ext cx="2738774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NL" sz="44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8D217B59-5219-AAA8-A6FD-BA818970903C}"/>
              </a:ext>
            </a:extLst>
          </p:cNvPr>
          <p:cNvSpPr/>
          <p:nvPr/>
        </p:nvSpPr>
        <p:spPr>
          <a:xfrm>
            <a:off x="810889" y="2052840"/>
            <a:ext cx="4292153" cy="189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Intent model</a:t>
            </a:r>
            <a:endParaRPr lang="en-NL" sz="4400">
              <a:solidFill>
                <a:schemeClr val="tx1"/>
              </a:solidFill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2A58CE4A-2629-09E9-65B8-B4A7EE57A631}"/>
              </a:ext>
            </a:extLst>
          </p:cNvPr>
          <p:cNvSpPr/>
          <p:nvPr/>
        </p:nvSpPr>
        <p:spPr>
          <a:xfrm>
            <a:off x="5507520" y="205284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48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BERT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20" name="Rounded Rectangle 10">
            <a:extLst>
              <a:ext uri="{FF2B5EF4-FFF2-40B4-BE49-F238E27FC236}">
                <a16:creationId xmlns:a16="http://schemas.microsoft.com/office/drawing/2014/main" id="{ED8F902A-19B2-7F1A-13C8-4D1EDCEC37E5}"/>
              </a:ext>
            </a:extLst>
          </p:cNvPr>
          <p:cNvSpPr/>
          <p:nvPr/>
        </p:nvSpPr>
        <p:spPr>
          <a:xfrm>
            <a:off x="8650773" y="423353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NLP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C84F8478-9AA4-1D74-5491-016F7AD49A0C}"/>
              </a:ext>
            </a:extLst>
          </p:cNvPr>
          <p:cNvSpPr/>
          <p:nvPr/>
        </p:nvSpPr>
        <p:spPr>
          <a:xfrm>
            <a:off x="810888" y="423353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Pre-trained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474ECDF5-30D5-09E0-5C04-035B7CC8CFED}"/>
              </a:ext>
            </a:extLst>
          </p:cNvPr>
          <p:cNvSpPr/>
          <p:nvPr/>
        </p:nvSpPr>
        <p:spPr>
          <a:xfrm>
            <a:off x="3927274" y="4245460"/>
            <a:ext cx="4292154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6000"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44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Adam</a:t>
            </a:r>
            <a:endParaRPr lang="en-NL" sz="44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31" name="AutoShape 2" descr="ChatGPT Logo PNG Vector (PDF) Free Download">
            <a:extLst>
              <a:ext uri="{FF2B5EF4-FFF2-40B4-BE49-F238E27FC236}">
                <a16:creationId xmlns:a16="http://schemas.microsoft.com/office/drawing/2014/main" id="{B1397087-C7D5-AF5C-C340-0EDBEB8AC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13860" cy="19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" name="Graphic 2" descr="Staafdiagram met stijgende lijn met effen opvulling">
            <a:extLst>
              <a:ext uri="{FF2B5EF4-FFF2-40B4-BE49-F238E27FC236}">
                <a16:creationId xmlns:a16="http://schemas.microsoft.com/office/drawing/2014/main" id="{A945AA0B-0018-75AC-B7CA-3AF68EE31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874" y="4721330"/>
            <a:ext cx="914400" cy="914400"/>
          </a:xfrm>
          <a:prstGeom prst="rect">
            <a:avLst/>
          </a:prstGeom>
        </p:spPr>
      </p:pic>
      <p:pic>
        <p:nvPicPr>
          <p:cNvPr id="3" name="Graphic 4" descr="Beslisdiagram silhouet">
            <a:extLst>
              <a:ext uri="{FF2B5EF4-FFF2-40B4-BE49-F238E27FC236}">
                <a16:creationId xmlns:a16="http://schemas.microsoft.com/office/drawing/2014/main" id="{6EC4614A-6A71-487E-611D-104146C77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0459" y="2211872"/>
            <a:ext cx="1571936" cy="1571936"/>
          </a:xfrm>
          <a:prstGeom prst="rect">
            <a:avLst/>
          </a:prstGeom>
        </p:spPr>
      </p:pic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A0BBC50E-EFD7-5660-C253-E3520E03E3A5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6036795D-6ACC-E0DA-81B1-11C597EA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1">
            <a:extLst>
              <a:ext uri="{FF2B5EF4-FFF2-40B4-BE49-F238E27FC236}">
                <a16:creationId xmlns:a16="http://schemas.microsoft.com/office/drawing/2014/main" id="{447D807F-C2CA-F5BD-2E3F-3E5251B833F9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50" name="Rounded Rectangle 2">
            <a:extLst>
              <a:ext uri="{FF2B5EF4-FFF2-40B4-BE49-F238E27FC236}">
                <a16:creationId xmlns:a16="http://schemas.microsoft.com/office/drawing/2014/main" id="{FACE2CD7-6722-B0C2-A9F7-53CB6114993F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52" name="Rounded Rectangle 8">
            <a:extLst>
              <a:ext uri="{FF2B5EF4-FFF2-40B4-BE49-F238E27FC236}">
                <a16:creationId xmlns:a16="http://schemas.microsoft.com/office/drawing/2014/main" id="{7A02185A-8DE0-690A-3E1C-9E2929263065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54" name="Rounded Rectangle 11">
            <a:extLst>
              <a:ext uri="{FF2B5EF4-FFF2-40B4-BE49-F238E27FC236}">
                <a16:creationId xmlns:a16="http://schemas.microsoft.com/office/drawing/2014/main" id="{628A22E0-E476-277E-4828-63EA9849C086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209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EFC678EE-948C-A6CD-6902-574B130C0EF7}"/>
              </a:ext>
            </a:extLst>
          </p:cNvPr>
          <p:cNvSpPr/>
          <p:nvPr/>
        </p:nvSpPr>
        <p:spPr>
          <a:xfrm>
            <a:off x="8495106" y="4131363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44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Context</a:t>
            </a:r>
            <a:endParaRPr lang="en-NL" sz="44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8D217B59-5219-AAA8-A6FD-BA818970903C}"/>
              </a:ext>
            </a:extLst>
          </p:cNvPr>
          <p:cNvSpPr/>
          <p:nvPr/>
        </p:nvSpPr>
        <p:spPr>
          <a:xfrm>
            <a:off x="6887993" y="1900440"/>
            <a:ext cx="4292153" cy="189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NER</a:t>
            </a:r>
            <a:endParaRPr lang="en-NL" sz="4400">
              <a:solidFill>
                <a:schemeClr val="tx1"/>
              </a:solidFill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2A58CE4A-2629-09E9-65B8-B4A7EE57A631}"/>
              </a:ext>
            </a:extLst>
          </p:cNvPr>
          <p:cNvSpPr/>
          <p:nvPr/>
        </p:nvSpPr>
        <p:spPr>
          <a:xfrm>
            <a:off x="3835620" y="190044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Embeddings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20" name="Rounded Rectangle 10">
            <a:extLst>
              <a:ext uri="{FF2B5EF4-FFF2-40B4-BE49-F238E27FC236}">
                <a16:creationId xmlns:a16="http://schemas.microsoft.com/office/drawing/2014/main" id="{ED8F902A-19B2-7F1A-13C8-4D1EDCEC37E5}"/>
              </a:ext>
            </a:extLst>
          </p:cNvPr>
          <p:cNvSpPr/>
          <p:nvPr/>
        </p:nvSpPr>
        <p:spPr>
          <a:xfrm>
            <a:off x="783247" y="190044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Embeddings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1A496A-A5CC-3735-1DFB-43557216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20" y="461034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C84F8478-9AA4-1D74-5491-016F7AD49A0C}"/>
              </a:ext>
            </a:extLst>
          </p:cNvPr>
          <p:cNvSpPr/>
          <p:nvPr/>
        </p:nvSpPr>
        <p:spPr>
          <a:xfrm>
            <a:off x="783247" y="4131363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Embeddings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474ECDF5-30D5-09E0-5C04-035B7CC8CFED}"/>
              </a:ext>
            </a:extLst>
          </p:cNvPr>
          <p:cNvSpPr/>
          <p:nvPr/>
        </p:nvSpPr>
        <p:spPr>
          <a:xfrm>
            <a:off x="3835620" y="4131363"/>
            <a:ext cx="4292154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Embeddings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628D7EB3-6EE5-BD83-D0A2-C3A071E5FB2B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2E5E2E-C51A-0479-502C-CA2AFEE4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9C256BBD-695E-D389-41A7-E893DA6A5493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EF542E6A-7377-AF14-4798-D972AD3E09BE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6C1B2AE4-21E2-AD6D-6643-9768DE76023F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FCCC6B87-3332-6D80-984A-1B6A607A3357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6785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EFC678EE-948C-A6CD-6902-574B130C0EF7}"/>
              </a:ext>
            </a:extLst>
          </p:cNvPr>
          <p:cNvSpPr/>
          <p:nvPr/>
        </p:nvSpPr>
        <p:spPr>
          <a:xfrm>
            <a:off x="8495105" y="190044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NL" sz="44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8D217B59-5219-AAA8-A6FD-BA818970903C}"/>
              </a:ext>
            </a:extLst>
          </p:cNvPr>
          <p:cNvSpPr/>
          <p:nvPr/>
        </p:nvSpPr>
        <p:spPr>
          <a:xfrm>
            <a:off x="3835620" y="1900440"/>
            <a:ext cx="4292153" cy="189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Rule Based</a:t>
            </a:r>
            <a:endParaRPr lang="en-NL" sz="4400">
              <a:solidFill>
                <a:schemeClr val="tx1"/>
              </a:solidFill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2A58CE4A-2629-09E9-65B8-B4A7EE57A631}"/>
              </a:ext>
            </a:extLst>
          </p:cNvPr>
          <p:cNvSpPr/>
          <p:nvPr/>
        </p:nvSpPr>
        <p:spPr>
          <a:xfrm>
            <a:off x="783247" y="190044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Security</a:t>
            </a:r>
          </a:p>
          <a:p>
            <a:pPr algn="ctr" defTabSz="777240">
              <a:spcAft>
                <a:spcPts val="600"/>
              </a:spcAft>
            </a:pPr>
            <a:r>
              <a: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endParaRPr lang="en-NL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ounded Rectangle 10">
            <a:extLst>
              <a:ext uri="{FF2B5EF4-FFF2-40B4-BE49-F238E27FC236}">
                <a16:creationId xmlns:a16="http://schemas.microsoft.com/office/drawing/2014/main" id="{ED8F902A-19B2-7F1A-13C8-4D1EDCEC37E5}"/>
              </a:ext>
            </a:extLst>
          </p:cNvPr>
          <p:cNvSpPr/>
          <p:nvPr/>
        </p:nvSpPr>
        <p:spPr>
          <a:xfrm>
            <a:off x="783247" y="4131363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1A496A-A5CC-3735-1DFB-43557216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20" y="461034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C84F8478-9AA4-1D74-5491-016F7AD49A0C}"/>
              </a:ext>
            </a:extLst>
          </p:cNvPr>
          <p:cNvSpPr/>
          <p:nvPr/>
        </p:nvSpPr>
        <p:spPr>
          <a:xfrm>
            <a:off x="3835620" y="4131363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Intents</a:t>
            </a:r>
            <a:endParaRPr lang="en-GB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Calibri"/>
              <a:cs typeface="Calibri"/>
            </a:endParaRPr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474ECDF5-30D5-09E0-5C04-035B7CC8CFED}"/>
              </a:ext>
            </a:extLst>
          </p:cNvPr>
          <p:cNvSpPr/>
          <p:nvPr/>
        </p:nvSpPr>
        <p:spPr>
          <a:xfrm>
            <a:off x="6887993" y="4131363"/>
            <a:ext cx="4292154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</a:rPr>
              <a:t>Privacy settings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pic>
        <p:nvPicPr>
          <p:cNvPr id="2" name="Graphic 5" descr="Chatten silhouet">
            <a:extLst>
              <a:ext uri="{FF2B5EF4-FFF2-40B4-BE49-F238E27FC236}">
                <a16:creationId xmlns:a16="http://schemas.microsoft.com/office/drawing/2014/main" id="{7DF98FE8-B5AD-C5E3-03B2-A151CB0DB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370" y="4264966"/>
            <a:ext cx="1622794" cy="1622794"/>
          </a:xfrm>
          <a:prstGeom prst="rect">
            <a:avLst/>
          </a:prstGeom>
        </p:spPr>
      </p:pic>
      <p:pic>
        <p:nvPicPr>
          <p:cNvPr id="5" name="Graphic 6" descr="Voltooid met effen opvulling">
            <a:extLst>
              <a:ext uri="{FF2B5EF4-FFF2-40B4-BE49-F238E27FC236}">
                <a16:creationId xmlns:a16="http://schemas.microsoft.com/office/drawing/2014/main" id="{759B3005-5CDD-B601-E679-1AF177241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3756" y="2111571"/>
            <a:ext cx="1467738" cy="146773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802726-214C-B43A-135A-6819E1AE380A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8195850-E9C1-EE38-0AD3-7898DBC7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9865D503-5E50-234E-C8ED-779FB6E358DD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C0B6AE0F-0230-234D-8158-E1F651430093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F91E3402-BC53-C4E4-6C0A-40D2AAAF6262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8" name="Rounded Rectangle 11">
            <a:extLst>
              <a:ext uri="{FF2B5EF4-FFF2-40B4-BE49-F238E27FC236}">
                <a16:creationId xmlns:a16="http://schemas.microsoft.com/office/drawing/2014/main" id="{9B09A89B-5C20-B9ED-F108-035374B10C6A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976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EFC678EE-948C-A6CD-6902-574B130C0EF7}"/>
              </a:ext>
            </a:extLst>
          </p:cNvPr>
          <p:cNvSpPr/>
          <p:nvPr/>
        </p:nvSpPr>
        <p:spPr>
          <a:xfrm>
            <a:off x="8495105" y="190044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44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Ada</a:t>
            </a:r>
            <a:endParaRPr lang="en-NL" sz="44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8D217B59-5219-AAA8-A6FD-BA818970903C}"/>
              </a:ext>
            </a:extLst>
          </p:cNvPr>
          <p:cNvSpPr/>
          <p:nvPr/>
        </p:nvSpPr>
        <p:spPr>
          <a:xfrm>
            <a:off x="3835620" y="1900440"/>
            <a:ext cx="4292153" cy="189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err="1">
                <a:solidFill>
                  <a:schemeClr val="tx1"/>
                </a:solidFill>
              </a:rPr>
              <a:t>ChatGPT</a:t>
            </a:r>
            <a:endParaRPr lang="en-NL" sz="4400">
              <a:solidFill>
                <a:schemeClr val="tx1"/>
              </a:solidFill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2A58CE4A-2629-09E9-65B8-B4A7EE57A631}"/>
              </a:ext>
            </a:extLst>
          </p:cNvPr>
          <p:cNvSpPr/>
          <p:nvPr/>
        </p:nvSpPr>
        <p:spPr>
          <a:xfrm>
            <a:off x="783247" y="1900440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48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Context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20" name="Rounded Rectangle 10">
            <a:extLst>
              <a:ext uri="{FF2B5EF4-FFF2-40B4-BE49-F238E27FC236}">
                <a16:creationId xmlns:a16="http://schemas.microsoft.com/office/drawing/2014/main" id="{ED8F902A-19B2-7F1A-13C8-4D1EDCEC37E5}"/>
              </a:ext>
            </a:extLst>
          </p:cNvPr>
          <p:cNvSpPr/>
          <p:nvPr/>
        </p:nvSpPr>
        <p:spPr>
          <a:xfrm>
            <a:off x="783247" y="4131363"/>
            <a:ext cx="2685041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Embeddings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1A496A-A5CC-3735-1DFB-43557216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20" y="461034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474ECDF5-30D5-09E0-5C04-035B7CC8CFED}"/>
              </a:ext>
            </a:extLst>
          </p:cNvPr>
          <p:cNvSpPr/>
          <p:nvPr/>
        </p:nvSpPr>
        <p:spPr>
          <a:xfrm>
            <a:off x="6887993" y="4131363"/>
            <a:ext cx="4292154" cy="1890000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GB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GPT-3.5-turbo 4K</a:t>
            </a:r>
            <a:endParaRPr lang="en-NL" sz="36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31" name="AutoShape 2" descr="ChatGPT Logo PNG Vector (PDF) Free Download">
            <a:extLst>
              <a:ext uri="{FF2B5EF4-FFF2-40B4-BE49-F238E27FC236}">
                <a16:creationId xmlns:a16="http://schemas.microsoft.com/office/drawing/2014/main" id="{B1397087-C7D5-AF5C-C340-0EDBEB8AC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13860" cy="19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15E9AB0-6309-D0F8-9A84-70C5B6988B0C}"/>
              </a:ext>
            </a:extLst>
          </p:cNvPr>
          <p:cNvGrpSpPr/>
          <p:nvPr/>
        </p:nvGrpSpPr>
        <p:grpSpPr>
          <a:xfrm>
            <a:off x="3835620" y="4131363"/>
            <a:ext cx="2685041" cy="1890000"/>
            <a:chOff x="3835620" y="4131363"/>
            <a:chExt cx="2685041" cy="1890000"/>
          </a:xfrm>
        </p:grpSpPr>
        <p:sp>
          <p:nvSpPr>
            <p:cNvPr id="29" name="Rounded Rectangle 10">
              <a:extLst>
                <a:ext uri="{FF2B5EF4-FFF2-40B4-BE49-F238E27FC236}">
                  <a16:creationId xmlns:a16="http://schemas.microsoft.com/office/drawing/2014/main" id="{C84F8478-9AA4-1D74-5491-016F7AD49A0C}"/>
                </a:ext>
              </a:extLst>
            </p:cNvPr>
            <p:cNvSpPr/>
            <p:nvPr/>
          </p:nvSpPr>
          <p:spPr>
            <a:xfrm>
              <a:off x="3835620" y="4131363"/>
              <a:ext cx="2685041" cy="1890000"/>
            </a:xfrm>
            <a:prstGeom prst="round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77240">
                <a:spcAft>
                  <a:spcPts val="600"/>
                </a:spcAft>
              </a:pPr>
              <a:endParaRPr lang="en-NL" sz="3600" kern="1200">
                <a:gradFill>
                  <a:gsLst>
                    <a:gs pos="0">
                      <a:srgbClr val="FF5F6D"/>
                    </a:gs>
                    <a:gs pos="100000">
                      <a:srgbClr val="FFC37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28" name="Picture 4" descr="Open Ai Logo PNG Vectors Free Download">
              <a:extLst>
                <a:ext uri="{FF2B5EF4-FFF2-40B4-BE49-F238E27FC236}">
                  <a16:creationId xmlns:a16="http://schemas.microsoft.com/office/drawing/2014/main" id="{61EFAD63-4704-6D4B-7E68-C4E8E3D29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70000"/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072" y="4464132"/>
              <a:ext cx="1208135" cy="1224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5A01ABFC-AB10-DC0A-D116-B742ADF2E536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7DC3639-36E2-84CB-9D39-987D2DF6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091D7ED5-0C74-4749-45FC-D4363BA6AA53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78675EA5-0629-B26F-D830-2D9C73A329A6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AAE92AD4-DE0A-4DE0-BCF6-581273BC5308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52717418-9853-4A83-BDEA-2A0E289BA836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6136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EFC678EE-948C-A6CD-6902-574B130C0EF7}"/>
              </a:ext>
            </a:extLst>
          </p:cNvPr>
          <p:cNvSpPr/>
          <p:nvPr/>
        </p:nvSpPr>
        <p:spPr>
          <a:xfrm>
            <a:off x="1144255" y="1442685"/>
            <a:ext cx="4363265" cy="5010366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NL" sz="44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8D217B59-5219-AAA8-A6FD-BA818970903C}"/>
              </a:ext>
            </a:extLst>
          </p:cNvPr>
          <p:cNvSpPr/>
          <p:nvPr/>
        </p:nvSpPr>
        <p:spPr>
          <a:xfrm>
            <a:off x="471992" y="285645"/>
            <a:ext cx="2010033" cy="7372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err="1">
                <a:solidFill>
                  <a:schemeClr val="tx1"/>
                </a:solidFill>
              </a:rPr>
              <a:t>ChatGPT</a:t>
            </a:r>
            <a:endParaRPr lang="en-NL" sz="4400">
              <a:solidFill>
                <a:schemeClr val="tx1"/>
              </a:solidFill>
            </a:endParaRPr>
          </a:p>
        </p:txBody>
      </p:sp>
      <p:sp>
        <p:nvSpPr>
          <p:cNvPr id="2" name="Rounded Rectangle 10">
            <a:extLst>
              <a:ext uri="{FF2B5EF4-FFF2-40B4-BE49-F238E27FC236}">
                <a16:creationId xmlns:a16="http://schemas.microsoft.com/office/drawing/2014/main" id="{03803EEE-230F-E593-B294-B5BA08333D17}"/>
              </a:ext>
            </a:extLst>
          </p:cNvPr>
          <p:cNvSpPr/>
          <p:nvPr/>
        </p:nvSpPr>
        <p:spPr>
          <a:xfrm>
            <a:off x="6455876" y="1386600"/>
            <a:ext cx="4363265" cy="5010366"/>
          </a:xfrm>
          <a:prstGeom prst="round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NL" sz="4400" kern="1200">
              <a:gradFill>
                <a:gsLst>
                  <a:gs pos="0">
                    <a:srgbClr val="FF5F6D"/>
                  </a:gs>
                  <a:gs pos="100000">
                    <a:srgbClr val="FFC371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C4261-F4B6-5A1B-020C-5FAF02636D02}"/>
              </a:ext>
            </a:extLst>
          </p:cNvPr>
          <p:cNvSpPr txBox="1"/>
          <p:nvPr/>
        </p:nvSpPr>
        <p:spPr>
          <a:xfrm>
            <a:off x="1372861" y="1766205"/>
            <a:ext cx="377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ChatGPT</a:t>
            </a:r>
            <a:endParaRPr lang="en-GB" sz="2000" b="1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45CC0F-F6E8-7EEC-A8D0-8020ED7F1E25}"/>
              </a:ext>
            </a:extLst>
          </p:cNvPr>
          <p:cNvCxnSpPr/>
          <p:nvPr/>
        </p:nvCxnSpPr>
        <p:spPr>
          <a:xfrm>
            <a:off x="1477009" y="2166315"/>
            <a:ext cx="36698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BD80B09F-E576-C6D9-9C5B-08A749512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49849"/>
              </p:ext>
            </p:extLst>
          </p:nvPr>
        </p:nvGraphicFramePr>
        <p:xfrm>
          <a:off x="1372860" y="2308298"/>
          <a:ext cx="3847474" cy="324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115">
                  <a:extLst>
                    <a:ext uri="{9D8B030D-6E8A-4147-A177-3AD203B41FA5}">
                      <a16:colId xmlns:a16="http://schemas.microsoft.com/office/drawing/2014/main" val="2784919602"/>
                    </a:ext>
                  </a:extLst>
                </a:gridCol>
                <a:gridCol w="1991359">
                  <a:extLst>
                    <a:ext uri="{9D8B030D-6E8A-4147-A177-3AD203B41FA5}">
                      <a16:colId xmlns:a16="http://schemas.microsoft.com/office/drawing/2014/main" val="27167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Trainkosten: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/>
                        <a:t>$0,0001 / 1K tokens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/>
                        <a:t>(eenmalig)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/>
                        <a:t>5262T - </a:t>
                      </a:r>
                      <a:r>
                        <a:rPr lang="en-GB" sz="1600" b="1"/>
                        <a:t>$0,0005262</a:t>
                      </a:r>
                    </a:p>
                    <a:p>
                      <a:pPr algn="r"/>
                      <a:r>
                        <a:rPr lang="en-GB" sz="1050" b="0"/>
                        <a:t>(embedded privacy &amp; legal statements)</a:t>
                      </a:r>
                      <a:endParaRPr lang="LID4096" sz="1400" b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23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ChatGPT Input: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/>
                        <a:t>$0,0015 / 1K tokens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/>
                        <a:t>Regels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/>
                        <a:t>Context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/>
                        <a:t>Vraag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/>
                        <a:t>500T - </a:t>
                      </a:r>
                      <a:r>
                        <a:rPr lang="en-GB" sz="1600" b="1"/>
                        <a:t>$0,0007500</a:t>
                      </a:r>
                      <a:br>
                        <a:rPr lang="en-GB" sz="1600" b="1"/>
                      </a:br>
                      <a:r>
                        <a:rPr lang="en-GB" sz="1050" b="0"/>
                        <a:t>(regels)</a:t>
                      </a:r>
                      <a:endParaRPr lang="en-GB" sz="1600" b="0"/>
                    </a:p>
                    <a:p>
                      <a:pPr algn="r"/>
                      <a:r>
                        <a:rPr lang="en-GB" sz="1600" b="0"/>
                        <a:t>± 1000T - </a:t>
                      </a:r>
                      <a:r>
                        <a:rPr lang="en-GB" sz="1600" b="1"/>
                        <a:t>$0,0015000</a:t>
                      </a:r>
                      <a:br>
                        <a:rPr lang="en-GB" sz="1600" b="1"/>
                      </a:br>
                      <a:r>
                        <a:rPr lang="en-GB" sz="1050" b="0"/>
                        <a:t>(context)</a:t>
                      </a:r>
                      <a:endParaRPr lang="en-GB" sz="1600" b="0"/>
                    </a:p>
                    <a:p>
                      <a:pPr algn="r"/>
                      <a:r>
                        <a:rPr lang="en-GB" sz="1600" b="0"/>
                        <a:t>± 20T - </a:t>
                      </a:r>
                      <a:r>
                        <a:rPr lang="en-GB" sz="1600" b="1"/>
                        <a:t>$0,0000300</a:t>
                      </a:r>
                      <a:br>
                        <a:rPr lang="en-GB" sz="1600" b="1"/>
                      </a:br>
                      <a:r>
                        <a:rPr lang="en-GB" sz="1050" b="0"/>
                        <a:t>(vraag) </a:t>
                      </a:r>
                      <a:endParaRPr lang="LID4096" sz="105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87624"/>
                  </a:ext>
                </a:extLst>
              </a:tr>
              <a:tr h="176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LID4096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1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/>
                        <a:t>ChatGPT 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1"/>
                        <a:t>$0,0020 / 1K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/>
                        <a:t>± 150</a:t>
                      </a:r>
                      <a:r>
                        <a:rPr lang="en-GB" sz="1600"/>
                        <a:t>T - </a:t>
                      </a:r>
                      <a:r>
                        <a:rPr lang="en-GB" sz="1600" b="1"/>
                        <a:t>$0,0002250</a:t>
                      </a:r>
                    </a:p>
                    <a:p>
                      <a:pPr algn="r"/>
                      <a:r>
                        <a:rPr lang="en-GB" sz="1050" b="0"/>
                        <a:t>(maximale output)</a:t>
                      </a:r>
                      <a:endParaRPr lang="LID4096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1827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0D58B-A2DD-CC4C-CB18-EA077C37ADE9}"/>
              </a:ext>
            </a:extLst>
          </p:cNvPr>
          <p:cNvCxnSpPr/>
          <p:nvPr/>
        </p:nvCxnSpPr>
        <p:spPr>
          <a:xfrm>
            <a:off x="1477009" y="5681040"/>
            <a:ext cx="36698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E33039-35BE-A04B-6929-A95C8FC70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00807"/>
              </p:ext>
            </p:extLst>
          </p:nvPr>
        </p:nvGraphicFramePr>
        <p:xfrm>
          <a:off x="1372859" y="5722093"/>
          <a:ext cx="381072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9575">
                  <a:extLst>
                    <a:ext uri="{9D8B030D-6E8A-4147-A177-3AD203B41FA5}">
                      <a16:colId xmlns:a16="http://schemas.microsoft.com/office/drawing/2014/main" val="2784919602"/>
                    </a:ext>
                  </a:extLst>
                </a:gridCol>
                <a:gridCol w="2211149">
                  <a:extLst>
                    <a:ext uri="{9D8B030D-6E8A-4147-A177-3AD203B41FA5}">
                      <a16:colId xmlns:a16="http://schemas.microsoft.com/office/drawing/2014/main" val="27167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Totaal:</a:t>
                      </a:r>
                      <a:endParaRPr lang="en-GB" sz="1600" i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/>
                        <a:t>± 1665T - </a:t>
                      </a:r>
                      <a:r>
                        <a:rPr lang="en-GB" sz="1600" b="1"/>
                        <a:t>$0,0025050</a:t>
                      </a:r>
                      <a:endParaRPr lang="LID4096" sz="1600" b="1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23998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495F56-8C81-4DE2-95CA-87C68D1B7EDB}"/>
              </a:ext>
            </a:extLst>
          </p:cNvPr>
          <p:cNvSpPr txBox="1"/>
          <p:nvPr/>
        </p:nvSpPr>
        <p:spPr>
          <a:xfrm>
            <a:off x="6678286" y="1766205"/>
            <a:ext cx="377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Fine-tuned Ada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CC0DF2-15C2-3A6C-937E-A4A62CA15F89}"/>
              </a:ext>
            </a:extLst>
          </p:cNvPr>
          <p:cNvCxnSpPr/>
          <p:nvPr/>
        </p:nvCxnSpPr>
        <p:spPr>
          <a:xfrm>
            <a:off x="6782434" y="2166315"/>
            <a:ext cx="36698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7D330B23-A8DA-14CB-8302-18930FCCF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2277"/>
              </p:ext>
            </p:extLst>
          </p:nvPr>
        </p:nvGraphicFramePr>
        <p:xfrm>
          <a:off x="6678285" y="2308298"/>
          <a:ext cx="3847474" cy="3345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784919602"/>
                    </a:ext>
                  </a:extLst>
                </a:gridCol>
                <a:gridCol w="1923737">
                  <a:extLst>
                    <a:ext uri="{9D8B030D-6E8A-4147-A177-3AD203B41FA5}">
                      <a16:colId xmlns:a16="http://schemas.microsoft.com/office/drawing/2014/main" val="27167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Trainkosten: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/>
                        <a:t>$0,0004 / 1K tokens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/>
                        <a:t>(eenmalig)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/>
                        <a:t>250.000T - </a:t>
                      </a:r>
                      <a:r>
                        <a:rPr lang="en-GB" sz="1600" b="1"/>
                        <a:t>$0,09</a:t>
                      </a:r>
                    </a:p>
                    <a:p>
                      <a:pPr algn="r"/>
                      <a:r>
                        <a:rPr lang="en-GB" sz="1050" b="0"/>
                        <a:t>(5K voorbeelden van 50 tokens)</a:t>
                      </a:r>
                      <a:endParaRPr lang="LID4096" sz="1050" b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23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/>
                        <a:t>ChatGPT Input: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1"/>
                        <a:t>$0,0016 / 1K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/>
                        <a:t>± 20T - </a:t>
                      </a:r>
                      <a:r>
                        <a:rPr lang="en-GB" sz="1600" b="1"/>
                        <a:t>$0,000032</a:t>
                      </a:r>
                    </a:p>
                    <a:p>
                      <a:pPr algn="r"/>
                      <a:r>
                        <a:rPr kumimoji="0" lang="en-GB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(vraag) </a:t>
                      </a:r>
                      <a:endParaRPr lang="en-GB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21673"/>
                  </a:ext>
                </a:extLst>
              </a:tr>
              <a:tr h="299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ChatGPT 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$0,0016 / 1K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/>
                        <a:t>± </a:t>
                      </a:r>
                      <a:r>
                        <a: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150T - </a:t>
                      </a:r>
                      <a:r>
                        <a:rPr kumimoji="0" lang="en-GB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$0,0130000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105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maximale</a:t>
                      </a:r>
                      <a:r>
                        <a:rPr kumimoji="0" lang="en-GB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output)</a:t>
                      </a:r>
                      <a:endParaRPr kumimoji="0" lang="LID4096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84136"/>
                  </a:ext>
                </a:extLst>
              </a:tr>
              <a:tr h="175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LID4096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1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LID4096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182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51716A-0970-4980-ACE3-02FDB0D51F44}"/>
              </a:ext>
            </a:extLst>
          </p:cNvPr>
          <p:cNvCxnSpPr/>
          <p:nvPr/>
        </p:nvCxnSpPr>
        <p:spPr>
          <a:xfrm>
            <a:off x="6782434" y="5681040"/>
            <a:ext cx="36698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C81A4C-5642-E139-04CB-3B604150F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06669"/>
              </p:ext>
            </p:extLst>
          </p:nvPr>
        </p:nvGraphicFramePr>
        <p:xfrm>
          <a:off x="6678284" y="5722093"/>
          <a:ext cx="381072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216">
                  <a:extLst>
                    <a:ext uri="{9D8B030D-6E8A-4147-A177-3AD203B41FA5}">
                      <a16:colId xmlns:a16="http://schemas.microsoft.com/office/drawing/2014/main" val="2784919602"/>
                    </a:ext>
                  </a:extLst>
                </a:gridCol>
                <a:gridCol w="3059508">
                  <a:extLst>
                    <a:ext uri="{9D8B030D-6E8A-4147-A177-3AD203B41FA5}">
                      <a16:colId xmlns:a16="http://schemas.microsoft.com/office/drawing/2014/main" val="27167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Totaal:</a:t>
                      </a:r>
                      <a:endParaRPr lang="en-GB" sz="1600" i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/>
                        <a:t>± 170T - </a:t>
                      </a:r>
                      <a:r>
                        <a:rPr lang="en-GB" sz="1600" b="1"/>
                        <a:t>$0,000272</a:t>
                      </a:r>
                    </a:p>
                    <a:p>
                      <a:pPr algn="r"/>
                      <a:r>
                        <a:rPr lang="en-GB" sz="1200" b="0" i="1"/>
                        <a:t>(9 </a:t>
                      </a:r>
                      <a:r>
                        <a:rPr lang="en-GB" sz="1200" b="0" i="1" err="1"/>
                        <a:t>keer</a:t>
                      </a:r>
                      <a:r>
                        <a:rPr lang="en-GB" sz="1200" b="0" i="1"/>
                        <a:t> </a:t>
                      </a:r>
                      <a:r>
                        <a:rPr lang="en-GB" sz="1200" b="0" i="1" err="1"/>
                        <a:t>goedkoper</a:t>
                      </a:r>
                      <a:r>
                        <a:rPr lang="en-GB" sz="1200" b="0" i="1"/>
                        <a:t> </a:t>
                      </a:r>
                      <a:r>
                        <a:rPr lang="en-GB" sz="1200" b="0" i="1" err="1"/>
                        <a:t>vanaf</a:t>
                      </a:r>
                      <a:r>
                        <a:rPr lang="en-GB" sz="1200" b="0" i="1"/>
                        <a:t> 40 </a:t>
                      </a:r>
                      <a:r>
                        <a:rPr lang="en-GB" sz="1200" b="0" i="1" err="1"/>
                        <a:t>gestelde</a:t>
                      </a:r>
                      <a:r>
                        <a:rPr lang="en-GB" sz="1200" b="0" i="1"/>
                        <a:t> </a:t>
                      </a:r>
                      <a:r>
                        <a:rPr lang="en-GB" sz="1200" b="0" i="1" err="1"/>
                        <a:t>vragen</a:t>
                      </a:r>
                      <a:r>
                        <a:rPr lang="en-GB" sz="1200" b="0" i="1"/>
                        <a:t>)</a:t>
                      </a:r>
                      <a:endParaRPr lang="LID4096" sz="1600" b="0" i="1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2399889"/>
                  </a:ext>
                </a:extLst>
              </a:tr>
            </a:tbl>
          </a:graphicData>
        </a:graphic>
      </p:graphicFrame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D9B21B67-4D24-CAB9-510B-97B4C9D35AAB}"/>
              </a:ext>
            </a:extLst>
          </p:cNvPr>
          <p:cNvSpPr/>
          <p:nvPr/>
        </p:nvSpPr>
        <p:spPr>
          <a:xfrm>
            <a:off x="9483991" y="285645"/>
            <a:ext cx="2010033" cy="7372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err="1">
                <a:solidFill>
                  <a:schemeClr val="tx1"/>
                </a:solidFill>
              </a:rPr>
              <a:t>Kosten</a:t>
            </a:r>
            <a:endParaRPr lang="en-NL" sz="4400">
              <a:solidFill>
                <a:schemeClr val="tx1"/>
              </a:solidFill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7DFEE6D-B336-67D3-A6FC-C996E5830C5B}"/>
              </a:ext>
            </a:extLst>
          </p:cNvPr>
          <p:cNvSpPr/>
          <p:nvPr/>
        </p:nvSpPr>
        <p:spPr>
          <a:xfrm>
            <a:off x="4976681" y="291240"/>
            <a:ext cx="2010033" cy="737286"/>
          </a:xfrm>
          <a:prstGeom prst="roundRect">
            <a:avLst/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C6D53C4-1D63-C37F-A5A6-F09423837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20" y="461034"/>
            <a:ext cx="948356" cy="3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65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E23657-183D-37D4-CB55-51C009EF418E}"/>
              </a:ext>
            </a:extLst>
          </p:cNvPr>
          <p:cNvSpPr/>
          <p:nvPr/>
        </p:nvSpPr>
        <p:spPr>
          <a:xfrm>
            <a:off x="5090983" y="251255"/>
            <a:ext cx="2010033" cy="737286"/>
          </a:xfrm>
          <a:prstGeom prst="roundRect">
            <a:avLst/>
          </a:prstGeom>
          <a:gradFill>
            <a:gsLst>
              <a:gs pos="51975">
                <a:srgbClr val="FF946F"/>
              </a:gs>
              <a:gs pos="0">
                <a:srgbClr val="FF5F6D"/>
              </a:gs>
              <a:gs pos="99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  <a:p>
            <a:pPr algn="ctr"/>
            <a:endParaRPr lang="en-NL">
              <a:gradFill>
                <a:gsLst>
                  <a:gs pos="0">
                    <a:schemeClr val="tx1"/>
                  </a:gs>
                  <a:gs pos="99000">
                    <a:srgbClr val="3B3B3B">
                      <a:lumMod val="80000"/>
                      <a:lumOff val="20000"/>
                    </a:srgb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C6CC04-7006-C244-6F89-673BD865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B3B3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21" y="421049"/>
            <a:ext cx="948356" cy="3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E37F4A-5C7A-126B-9481-56FB14C6228C}"/>
              </a:ext>
            </a:extLst>
          </p:cNvPr>
          <p:cNvSpPr/>
          <p:nvPr/>
        </p:nvSpPr>
        <p:spPr>
          <a:xfrm>
            <a:off x="714016" y="3600198"/>
            <a:ext cx="1751217" cy="10305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78614-8660-48B2-7B4E-9A8FDB1C684F}"/>
              </a:ext>
            </a:extLst>
          </p:cNvPr>
          <p:cNvSpPr txBox="1"/>
          <p:nvPr/>
        </p:nvSpPr>
        <p:spPr>
          <a:xfrm>
            <a:off x="1051528" y="3746123"/>
            <a:ext cx="107619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4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Vraag </a:t>
            </a:r>
          </a:p>
          <a:p>
            <a:pPr algn="ctr"/>
            <a:r>
              <a:rPr lang="en-NL"/>
              <a:t>gebruiker</a:t>
            </a:r>
            <a:endParaRPr lang="en-NL" sz="2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238232-A6D3-A415-BBA9-879964D437A2}"/>
              </a:ext>
            </a:extLst>
          </p:cNvPr>
          <p:cNvSpPr/>
          <p:nvPr/>
        </p:nvSpPr>
        <p:spPr>
          <a:xfrm>
            <a:off x="4755262" y="3023262"/>
            <a:ext cx="2184386" cy="21843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E4A51B-4739-0C80-4931-89CD26A8ADCA}"/>
              </a:ext>
            </a:extLst>
          </p:cNvPr>
          <p:cNvSpPr txBox="1"/>
          <p:nvPr/>
        </p:nvSpPr>
        <p:spPr>
          <a:xfrm>
            <a:off x="5087878" y="3615825"/>
            <a:ext cx="151915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36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Intent </a:t>
            </a:r>
          </a:p>
          <a:p>
            <a:pPr algn="ctr"/>
            <a:r>
              <a:rPr lang="en-NL" sz="2800"/>
              <a:t>model</a:t>
            </a:r>
            <a:endParaRPr lang="en-NL" sz="36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6182EC-D350-5A6C-0CF0-9D394F751B5D}"/>
              </a:ext>
            </a:extLst>
          </p:cNvPr>
          <p:cNvCxnSpPr>
            <a:cxnSpLocks/>
            <a:stCxn id="41" idx="3"/>
            <a:endCxn id="43" idx="2"/>
          </p:cNvCxnSpPr>
          <p:nvPr/>
        </p:nvCxnSpPr>
        <p:spPr>
          <a:xfrm>
            <a:off x="2465233" y="4115455"/>
            <a:ext cx="22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Decision 45">
            <a:extLst>
              <a:ext uri="{FF2B5EF4-FFF2-40B4-BE49-F238E27FC236}">
                <a16:creationId xmlns:a16="http://schemas.microsoft.com/office/drawing/2014/main" id="{5CE627BC-334F-5496-1C5C-F162412E8CCF}"/>
              </a:ext>
            </a:extLst>
          </p:cNvPr>
          <p:cNvSpPr/>
          <p:nvPr/>
        </p:nvSpPr>
        <p:spPr>
          <a:xfrm>
            <a:off x="8835852" y="3074055"/>
            <a:ext cx="2895600" cy="20828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3A8D87-F35C-9C2B-6F72-D006684696F2}"/>
              </a:ext>
            </a:extLst>
          </p:cNvPr>
          <p:cNvSpPr txBox="1"/>
          <p:nvPr/>
        </p:nvSpPr>
        <p:spPr>
          <a:xfrm>
            <a:off x="9306754" y="3697062"/>
            <a:ext cx="195379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4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Confidence </a:t>
            </a:r>
          </a:p>
          <a:p>
            <a:pPr algn="ctr"/>
            <a:r>
              <a:rPr lang="en-NL"/>
              <a:t>Higher than 40%?</a:t>
            </a:r>
            <a:endParaRPr lang="en-NL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99D6FC-6335-D6E2-E931-0A4C293E1773}"/>
              </a:ext>
            </a:extLst>
          </p:cNvPr>
          <p:cNvCxnSpPr>
            <a:stCxn id="43" idx="6"/>
            <a:endCxn id="46" idx="1"/>
          </p:cNvCxnSpPr>
          <p:nvPr/>
        </p:nvCxnSpPr>
        <p:spPr>
          <a:xfrm>
            <a:off x="6939648" y="4115455"/>
            <a:ext cx="189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75A164B-C2D1-FD29-75DC-B2DE64D078EC}"/>
              </a:ext>
            </a:extLst>
          </p:cNvPr>
          <p:cNvCxnSpPr>
            <a:cxnSpLocks/>
            <a:stCxn id="46" idx="0"/>
            <a:endCxn id="1027" idx="1"/>
          </p:cNvCxnSpPr>
          <p:nvPr/>
        </p:nvCxnSpPr>
        <p:spPr>
          <a:xfrm rot="5400000" flipH="1" flipV="1">
            <a:off x="11033333" y="1794152"/>
            <a:ext cx="530223" cy="2029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1BEBDD5-00A9-9F76-EA69-FAC2C0421232}"/>
              </a:ext>
            </a:extLst>
          </p:cNvPr>
          <p:cNvCxnSpPr>
            <a:cxnSpLocks/>
            <a:stCxn id="46" idx="2"/>
            <a:endCxn id="1025" idx="1"/>
          </p:cNvCxnSpPr>
          <p:nvPr/>
        </p:nvCxnSpPr>
        <p:spPr>
          <a:xfrm rot="16200000" flipH="1">
            <a:off x="11027039" y="4413467"/>
            <a:ext cx="542810" cy="2029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3314BB0-EED9-5EA2-46C4-E3CDE91E078B}"/>
              </a:ext>
            </a:extLst>
          </p:cNvPr>
          <p:cNvSpPr txBox="1"/>
          <p:nvPr/>
        </p:nvSpPr>
        <p:spPr>
          <a:xfrm>
            <a:off x="12785320" y="2153180"/>
            <a:ext cx="100431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24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Intent </a:t>
            </a:r>
          </a:p>
          <a:p>
            <a:pPr algn="ctr"/>
            <a:r>
              <a:rPr lang="en-GB"/>
              <a:t>T</a:t>
            </a:r>
            <a:r>
              <a:rPr lang="en-NL"/>
              <a:t>ype?</a:t>
            </a:r>
            <a:endParaRPr lang="en-NL" sz="2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D31150-C3F7-FBB6-C839-8A31515B1D11}"/>
              </a:ext>
            </a:extLst>
          </p:cNvPr>
          <p:cNvSpPr txBox="1"/>
          <p:nvPr/>
        </p:nvSpPr>
        <p:spPr>
          <a:xfrm>
            <a:off x="11050427" y="2251021"/>
            <a:ext cx="4202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140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229B7F-ADAF-DDF3-FFC6-DBB511C38D71}"/>
              </a:ext>
            </a:extLst>
          </p:cNvPr>
          <p:cNvSpPr txBox="1"/>
          <p:nvPr/>
        </p:nvSpPr>
        <p:spPr>
          <a:xfrm>
            <a:off x="11006197" y="5714970"/>
            <a:ext cx="3946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1400"/>
              <a:t>No</a:t>
            </a:r>
          </a:p>
        </p:txBody>
      </p:sp>
      <p:sp>
        <p:nvSpPr>
          <p:cNvPr id="1025" name="Decision 1024">
            <a:extLst>
              <a:ext uri="{FF2B5EF4-FFF2-40B4-BE49-F238E27FC236}">
                <a16:creationId xmlns:a16="http://schemas.microsoft.com/office/drawing/2014/main" id="{88701BBD-4B3D-E5BD-AF98-B75751FE8879}"/>
              </a:ext>
            </a:extLst>
          </p:cNvPr>
          <p:cNvSpPr/>
          <p:nvPr/>
        </p:nvSpPr>
        <p:spPr>
          <a:xfrm>
            <a:off x="12313237" y="4998896"/>
            <a:ext cx="1948480" cy="1401538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658B813-2616-D4E7-4527-1FC255268F36}"/>
              </a:ext>
            </a:extLst>
          </p:cNvPr>
          <p:cNvSpPr txBox="1"/>
          <p:nvPr/>
        </p:nvSpPr>
        <p:spPr>
          <a:xfrm>
            <a:off x="12630113" y="5332810"/>
            <a:ext cx="1314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000">
                <a:gradFill>
                  <a:gsLst>
                    <a:gs pos="51975">
                      <a:srgbClr val="FF946F"/>
                    </a:gs>
                    <a:gs pos="0">
                      <a:srgbClr val="FF5F6D"/>
                    </a:gs>
                    <a:gs pos="99000">
                      <a:srgbClr val="FFC371"/>
                    </a:gs>
                  </a:gsLst>
                  <a:lin ang="4200000" scaled="0"/>
                </a:gradFill>
              </a:rPr>
              <a:t>User </a:t>
            </a:r>
          </a:p>
          <a:p>
            <a:pPr algn="ctr"/>
            <a:r>
              <a:rPr lang="en-NL" sz="1600"/>
              <a:t>High privacy?</a:t>
            </a:r>
            <a:endParaRPr lang="en-NL" sz="2000"/>
          </a:p>
        </p:txBody>
      </p:sp>
      <p:sp>
        <p:nvSpPr>
          <p:cNvPr id="1027" name="Decision 1026">
            <a:extLst>
              <a:ext uri="{FF2B5EF4-FFF2-40B4-BE49-F238E27FC236}">
                <a16:creationId xmlns:a16="http://schemas.microsoft.com/office/drawing/2014/main" id="{8ACD41CD-AA0F-6074-2207-57322A7624E9}"/>
              </a:ext>
            </a:extLst>
          </p:cNvPr>
          <p:cNvSpPr/>
          <p:nvPr/>
        </p:nvSpPr>
        <p:spPr>
          <a:xfrm>
            <a:off x="12313237" y="1843063"/>
            <a:ext cx="1948480" cy="1401538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28" name="Rounded Rectangle 1027">
            <a:extLst>
              <a:ext uri="{FF2B5EF4-FFF2-40B4-BE49-F238E27FC236}">
                <a16:creationId xmlns:a16="http://schemas.microsoft.com/office/drawing/2014/main" id="{11BCF156-C473-891F-D227-9515F8252167}"/>
              </a:ext>
            </a:extLst>
          </p:cNvPr>
          <p:cNvSpPr/>
          <p:nvPr/>
        </p:nvSpPr>
        <p:spPr>
          <a:xfrm>
            <a:off x="15514736" y="3556463"/>
            <a:ext cx="1751217" cy="10305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8F31DDA-C62F-D0A9-C1EA-1949B2958075}"/>
              </a:ext>
            </a:extLst>
          </p:cNvPr>
          <p:cNvSpPr txBox="1"/>
          <p:nvPr/>
        </p:nvSpPr>
        <p:spPr>
          <a:xfrm>
            <a:off x="15629238" y="3748554"/>
            <a:ext cx="15222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/>
              <a:t>Send question</a:t>
            </a:r>
          </a:p>
          <a:p>
            <a:pPr algn="ctr"/>
            <a:r>
              <a:rPr lang="en-GB"/>
              <a:t>t</a:t>
            </a:r>
            <a:r>
              <a:rPr lang="en-NL"/>
              <a:t>o ChatGPT</a:t>
            </a:r>
          </a:p>
        </p:txBody>
      </p:sp>
      <p:sp>
        <p:nvSpPr>
          <p:cNvPr id="1030" name="Rounded Rectangle 1029">
            <a:extLst>
              <a:ext uri="{FF2B5EF4-FFF2-40B4-BE49-F238E27FC236}">
                <a16:creationId xmlns:a16="http://schemas.microsoft.com/office/drawing/2014/main" id="{4534BB8B-0CCB-E27F-3F07-A9BC6495B62A}"/>
              </a:ext>
            </a:extLst>
          </p:cNvPr>
          <p:cNvSpPr/>
          <p:nvPr/>
        </p:nvSpPr>
        <p:spPr>
          <a:xfrm>
            <a:off x="15514736" y="5207648"/>
            <a:ext cx="1751217" cy="10305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68677A1-F5FD-E331-F61B-4D52B15C51CB}"/>
              </a:ext>
            </a:extLst>
          </p:cNvPr>
          <p:cNvSpPr txBox="1"/>
          <p:nvPr/>
        </p:nvSpPr>
        <p:spPr>
          <a:xfrm>
            <a:off x="15543607" y="5399739"/>
            <a:ext cx="169347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l-NL" sz="1600" err="1"/>
              <a:t>Ask</a:t>
            </a:r>
            <a:r>
              <a:rPr lang="nl-NL" sz="1600"/>
              <a:t> user </a:t>
            </a:r>
            <a:r>
              <a:rPr lang="nl-NL" sz="1600" err="1"/>
              <a:t>to</a:t>
            </a:r>
            <a:endParaRPr lang="nl-NL" sz="1600"/>
          </a:p>
          <a:p>
            <a:pPr algn="ctr"/>
            <a:r>
              <a:rPr lang="nl-NL" sz="1600" err="1"/>
              <a:t>rephrase</a:t>
            </a:r>
            <a:r>
              <a:rPr lang="nl-NL" sz="1600"/>
              <a:t> question</a:t>
            </a:r>
            <a:endParaRPr lang="en-NL" sz="1600"/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688D3C6B-E835-AC0E-2E62-7F5A5A68D0D3}"/>
              </a:ext>
            </a:extLst>
          </p:cNvPr>
          <p:cNvCxnSpPr>
            <a:stCxn id="1025" idx="3"/>
            <a:endCxn id="1031" idx="1"/>
          </p:cNvCxnSpPr>
          <p:nvPr/>
        </p:nvCxnSpPr>
        <p:spPr>
          <a:xfrm flipV="1">
            <a:off x="14261717" y="5692127"/>
            <a:ext cx="1281890" cy="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3" name="Elbow Connector 1032">
            <a:extLst>
              <a:ext uri="{FF2B5EF4-FFF2-40B4-BE49-F238E27FC236}">
                <a16:creationId xmlns:a16="http://schemas.microsoft.com/office/drawing/2014/main" id="{01E71B2A-3A13-2AC0-8F7E-400B5B935775}"/>
              </a:ext>
            </a:extLst>
          </p:cNvPr>
          <p:cNvCxnSpPr>
            <a:stCxn id="1025" idx="0"/>
            <a:endCxn id="1028" idx="1"/>
          </p:cNvCxnSpPr>
          <p:nvPr/>
        </p:nvCxnSpPr>
        <p:spPr>
          <a:xfrm rot="5400000" flipH="1" flipV="1">
            <a:off x="13937518" y="3421679"/>
            <a:ext cx="927176" cy="2227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BDDB4FAB-8A14-9142-3D20-68877AA72A2A}"/>
              </a:ext>
            </a:extLst>
          </p:cNvPr>
          <p:cNvSpPr/>
          <p:nvPr/>
        </p:nvSpPr>
        <p:spPr>
          <a:xfrm>
            <a:off x="1004515" y="429287"/>
            <a:ext cx="1505707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Onderzoek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78B75D6B-707C-2EDC-7AE8-94C60E3ECBEE}"/>
              </a:ext>
            </a:extLst>
          </p:cNvPr>
          <p:cNvSpPr/>
          <p:nvPr/>
        </p:nvSpPr>
        <p:spPr>
          <a:xfrm>
            <a:off x="3059744" y="429287"/>
            <a:ext cx="1470381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Modellen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85505EB6-2FED-4F9D-2816-12F6BB36C617}"/>
              </a:ext>
            </a:extLst>
          </p:cNvPr>
          <p:cNvSpPr/>
          <p:nvPr/>
        </p:nvSpPr>
        <p:spPr>
          <a:xfrm>
            <a:off x="7797724" y="429287"/>
            <a:ext cx="1524390" cy="464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F6D"/>
              </a:gs>
              <a:gs pos="100000">
                <a:srgbClr val="FFC37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Flow</a:t>
            </a:r>
            <a:endParaRPr lang="nl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A480679C-C567-486F-E02B-6497887A0210}"/>
              </a:ext>
            </a:extLst>
          </p:cNvPr>
          <p:cNvSpPr/>
          <p:nvPr/>
        </p:nvSpPr>
        <p:spPr>
          <a:xfrm>
            <a:off x="9852952" y="429287"/>
            <a:ext cx="1455749" cy="4645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"/>
              </a:rPr>
              <a:t>User tests</a:t>
            </a:r>
            <a:endParaRPr lang="en-NL">
              <a:solidFill>
                <a:schemeClr val="tx1">
                  <a:lumMod val="85000"/>
                  <a:lumOff val="1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2981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571</Words>
  <Application>Microsoft Macintosh PowerPoint</Application>
  <PresentationFormat>Widescreen</PresentationFormat>
  <Paragraphs>316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Schrieken</dc:creator>
  <cp:lastModifiedBy>Yuri Schrieken</cp:lastModifiedBy>
  <cp:revision>1</cp:revision>
  <dcterms:created xsi:type="dcterms:W3CDTF">2023-05-10T09:09:25Z</dcterms:created>
  <dcterms:modified xsi:type="dcterms:W3CDTF">2023-06-15T14:16:11Z</dcterms:modified>
</cp:coreProperties>
</file>