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6" r:id="rId1"/>
  </p:sldMasterIdLst>
  <p:notesMasterIdLst>
    <p:notesMasterId r:id="rId25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66" r:id="rId10"/>
    <p:sldId id="276" r:id="rId11"/>
    <p:sldId id="277" r:id="rId12"/>
    <p:sldId id="278" r:id="rId13"/>
    <p:sldId id="279" r:id="rId14"/>
    <p:sldId id="285" r:id="rId15"/>
    <p:sldId id="264" r:id="rId16"/>
    <p:sldId id="282" r:id="rId17"/>
    <p:sldId id="283" r:id="rId18"/>
    <p:sldId id="284" r:id="rId19"/>
    <p:sldId id="288" r:id="rId20"/>
    <p:sldId id="289" r:id="rId21"/>
    <p:sldId id="290" r:id="rId22"/>
    <p:sldId id="286" r:id="rId23"/>
    <p:sldId id="26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5CC7"/>
    <a:srgbClr val="F5A800"/>
    <a:srgbClr val="425C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2" autoAdjust="0"/>
    <p:restoredTop sz="77805" autoAdjust="0"/>
  </p:normalViewPr>
  <p:slideViewPr>
    <p:cSldViewPr snapToGrid="0">
      <p:cViewPr varScale="1">
        <p:scale>
          <a:sx n="57" d="100"/>
          <a:sy n="57" d="100"/>
        </p:scale>
        <p:origin x="67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1D09A-6402-4B9C-B7A9-002454C21F34}" type="datetimeFigureOut">
              <a:rPr lang="en-GB" smtClean="0"/>
              <a:t>21/11/2022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0C5DD-FE4D-4106-B675-022D023C5B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139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0C5DD-FE4D-4106-B675-022D023C5B4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582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Kiedy aplikacje są rozproszone, gdyż np. nasz ekosystem oparty jest o </a:t>
            </a:r>
            <a:r>
              <a:rPr lang="pl-PL" dirty="0" err="1"/>
              <a:t>mikroserwisy</a:t>
            </a:r>
            <a:r>
              <a:rPr lang="pl-PL" dirty="0"/>
              <a:t> lub </a:t>
            </a:r>
            <a:r>
              <a:rPr lang="pl-PL" dirty="0" err="1"/>
              <a:t>serverless</a:t>
            </a:r>
            <a:r>
              <a:rPr lang="pl-PL" dirty="0"/>
              <a:t>, wiele rzeczy może się zepsuć lub przestać działać. Nasz kod może być świetnie przetestowany, jednak poszczególne połączenie z serwisu A do B może skończyć się </a:t>
            </a:r>
            <a:r>
              <a:rPr lang="pl-PL" dirty="0" err="1"/>
              <a:t>timeoutem</a:t>
            </a:r>
            <a:r>
              <a:rPr lang="pl-PL" dirty="0"/>
              <a:t>, instancja serwisu B może przestać odpowiadać lub właśnie być realokowana przez </a:t>
            </a:r>
            <a:r>
              <a:rPr lang="pl-PL" dirty="0" err="1"/>
              <a:t>Kubernetesa</a:t>
            </a:r>
            <a:r>
              <a:rPr lang="pl-PL" dirty="0"/>
              <a:t>, lub nasz głośny sąsiad na tej samej maszynie wirtualnej właśnie robi coś zużywającego dużo zasobów, przez co na chwilę nasz serwis jest stłamszony. </a:t>
            </a:r>
            <a:br>
              <a:rPr lang="pl-PL" dirty="0"/>
            </a:br>
            <a:br>
              <a:rPr lang="pl-PL" dirty="0"/>
            </a:br>
            <a:r>
              <a:rPr lang="pl-PL" dirty="0"/>
              <a:t>W takich </a:t>
            </a:r>
            <a:r>
              <a:rPr lang="pl-PL" dirty="0" err="1"/>
              <a:t>architekturach</a:t>
            </a:r>
            <a:r>
              <a:rPr lang="pl-PL" dirty="0"/>
              <a:t> błędy tego typu są kwestią czasu i musimy się na nie przygotować.</a:t>
            </a:r>
            <a:br>
              <a:rPr lang="pl-PL" dirty="0"/>
            </a:br>
            <a:br>
              <a:rPr lang="pl-PL" dirty="0"/>
            </a:br>
            <a:r>
              <a:rPr lang="pl-PL" dirty="0"/>
              <a:t>Kiedy już się pojawią, musimy być gotowi na ich identyfikacje, znalezienie przyczyny błędu, poprawkę oraz </a:t>
            </a:r>
            <a:r>
              <a:rPr lang="pl-PL" dirty="0" err="1"/>
              <a:t>fix</a:t>
            </a:r>
            <a:r>
              <a:rPr lang="pl-PL" dirty="0"/>
              <a:t> najszybciej jak się da. </a:t>
            </a:r>
            <a:br>
              <a:rPr lang="pl-PL" dirty="0"/>
            </a:br>
            <a:br>
              <a:rPr lang="pl-PL" dirty="0"/>
            </a:br>
            <a:r>
              <a:rPr lang="pl-PL" dirty="0"/>
              <a:t>Dlatego też w </a:t>
            </a:r>
            <a:r>
              <a:rPr lang="pl-PL" dirty="0" err="1"/>
              <a:t>architekturach</a:t>
            </a:r>
            <a:r>
              <a:rPr lang="pl-PL" dirty="0"/>
              <a:t> tego typu powinniśmy zwracać </a:t>
            </a:r>
            <a:r>
              <a:rPr lang="pl-PL" dirty="0" err="1"/>
              <a:t>szczegółną</a:t>
            </a:r>
            <a:r>
              <a:rPr lang="pl-PL" dirty="0"/>
              <a:t> uwagę na obserwowalność, aplikacji i infrastruktury.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0C5DD-FE4D-4106-B675-022D023C5B4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569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Obserwowalność to proces zbierania przydanych danych a aplikacji, które </a:t>
            </a:r>
            <a:r>
              <a:rPr lang="pl-PL" dirty="0" err="1"/>
              <a:t>pozwolną</a:t>
            </a:r>
            <a:r>
              <a:rPr lang="pl-PL" dirty="0"/>
              <a:t> nam sprawdzić zachowanie systemu. W przypadku błędu powinniśmy być w stanie zrozumieć co się stało i jakie były tego okoliczności.</a:t>
            </a:r>
          </a:p>
          <a:p>
            <a:endParaRPr lang="pl-PL" dirty="0"/>
          </a:p>
          <a:p>
            <a:r>
              <a:rPr lang="pl-PL" dirty="0"/>
              <a:t>Takie dane możemy podzielić na trzy kategorie. Razem tworzą one filary obserwowalności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0C5DD-FE4D-4106-B675-022D023C5B4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954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Logi, czyli tak naprawdę linie tekstu, często w formie </a:t>
            </a:r>
            <a:r>
              <a:rPr lang="pl-PL" dirty="0" err="1"/>
              <a:t>ustruktyryzowanej</a:t>
            </a:r>
            <a:r>
              <a:rPr lang="pl-PL" dirty="0"/>
              <a:t> (np. </a:t>
            </a:r>
            <a:r>
              <a:rPr lang="pl-PL" dirty="0" err="1"/>
              <a:t>json</a:t>
            </a:r>
            <a:r>
              <a:rPr lang="pl-PL" dirty="0"/>
              <a:t>, z dodatkowymi właściwościami dla argumentów wiadomości). Możemy o nich myśleć jak o poszczególnych wydarzeniach które wydarzyły się w naszej aplikacji.</a:t>
            </a:r>
          </a:p>
          <a:p>
            <a:br>
              <a:rPr lang="pl-PL" dirty="0"/>
            </a:br>
            <a:r>
              <a:rPr lang="pl-PL" dirty="0"/>
              <a:t>Są łatwe do wygenerowania i agregowania. Są najpopularniejszym filarem obserwowalności, wspierane automatycznie przez większość </a:t>
            </a:r>
            <a:r>
              <a:rPr lang="pl-PL" dirty="0" err="1"/>
              <a:t>frameworków</a:t>
            </a:r>
            <a:r>
              <a:rPr lang="pl-PL" dirty="0"/>
              <a:t> i bibliotek.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0C5DD-FE4D-4106-B675-022D023C5B4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528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Metryki, czyli wartości numeryczne, które mogą nam wskazywać ogólny stan naszej aplikacji na przestrzeni czasu. Najczęściej są pobierane co regularny odstęp czasu. Są wzbogacone o kilka atrybutów, takich jak nazwa, wartość i </a:t>
            </a:r>
            <a:r>
              <a:rPr lang="pl-PL" dirty="0" err="1"/>
              <a:t>timestamp</a:t>
            </a:r>
            <a:r>
              <a:rPr lang="pl-PL" dirty="0"/>
              <a:t>. </a:t>
            </a:r>
            <a:br>
              <a:rPr lang="pl-PL" dirty="0"/>
            </a:br>
            <a:r>
              <a:rPr lang="pl-PL" dirty="0"/>
              <a:t>Najczęściej wykorzystujemy je do reprezentowania ogólnej sprawności systemu, np. wykorzystując HTTP </a:t>
            </a:r>
            <a:r>
              <a:rPr lang="pl-PL" dirty="0" err="1"/>
              <a:t>response</a:t>
            </a:r>
            <a:r>
              <a:rPr lang="pl-PL" dirty="0"/>
              <a:t> </a:t>
            </a:r>
            <a:r>
              <a:rPr lang="pl-PL" dirty="0" err="1"/>
              <a:t>time</a:t>
            </a:r>
            <a:r>
              <a:rPr lang="pl-PL" dirty="0"/>
              <a:t>, system </a:t>
            </a:r>
            <a:r>
              <a:rPr lang="pl-PL" dirty="0" err="1"/>
              <a:t>uptime</a:t>
            </a:r>
            <a:r>
              <a:rPr lang="pl-PL" dirty="0"/>
              <a:t>, ilość </a:t>
            </a:r>
            <a:r>
              <a:rPr lang="pl-PL" dirty="0" err="1"/>
              <a:t>requestów</a:t>
            </a:r>
            <a:r>
              <a:rPr lang="pl-PL" dirty="0"/>
              <a:t> na sekundę, zużycie CPU i </a:t>
            </a:r>
            <a:r>
              <a:rPr lang="pl-PL" dirty="0" err="1"/>
              <a:t>RAMu</a:t>
            </a:r>
            <a:r>
              <a:rPr lang="pl-PL" dirty="0"/>
              <a:t>.</a:t>
            </a:r>
            <a:br>
              <a:rPr lang="pl-PL" dirty="0"/>
            </a:br>
            <a:br>
              <a:rPr lang="pl-PL" dirty="0"/>
            </a:br>
            <a:r>
              <a:rPr lang="pl-PL" dirty="0"/>
              <a:t>Metryki są także lżejsze niż logi, pozwalają na łatwiejszą filtrację i agregację. Dlatego też lepiej nadają się do budowania </a:t>
            </a:r>
            <a:r>
              <a:rPr lang="pl-PL" dirty="0" err="1"/>
              <a:t>dashboardów</a:t>
            </a:r>
            <a:r>
              <a:rPr lang="pl-PL" dirty="0"/>
              <a:t> i innych wizualizacji </a:t>
            </a:r>
            <a:r>
              <a:rPr lang="pl-PL" dirty="0" err="1"/>
              <a:t>niżlogi</a:t>
            </a:r>
            <a:r>
              <a:rPr lang="pl-PL" dirty="0"/>
              <a:t>.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0C5DD-FE4D-4106-B675-022D023C5B4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38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Aby przeanalizować cały czas życia danego HTTP </a:t>
            </a:r>
            <a:r>
              <a:rPr lang="pl-PL" dirty="0" err="1"/>
              <a:t>requestu</a:t>
            </a:r>
            <a:r>
              <a:rPr lang="pl-PL" dirty="0"/>
              <a:t> lub innego biznesowego </a:t>
            </a:r>
            <a:r>
              <a:rPr lang="pl-PL" dirty="0" err="1"/>
              <a:t>flow</a:t>
            </a:r>
            <a:r>
              <a:rPr lang="pl-PL" dirty="0"/>
              <a:t> potrzebujemy trzeciego filaru obserwowalności zwanego </a:t>
            </a:r>
            <a:r>
              <a:rPr lang="pl-PL" dirty="0" err="1"/>
              <a:t>Tracingiem</a:t>
            </a:r>
            <a:r>
              <a:rPr lang="pl-PL" dirty="0"/>
              <a:t>.</a:t>
            </a:r>
          </a:p>
          <a:p>
            <a:br>
              <a:rPr lang="pl-PL" dirty="0"/>
            </a:br>
            <a:r>
              <a:rPr lang="pl-PL" dirty="0"/>
              <a:t>Poszczególny </a:t>
            </a:r>
            <a:r>
              <a:rPr lang="pl-PL" dirty="0" err="1"/>
              <a:t>trace</a:t>
            </a:r>
            <a:r>
              <a:rPr lang="pl-PL" dirty="0"/>
              <a:t> reprezentuje historię danego </a:t>
            </a:r>
            <a:r>
              <a:rPr lang="pl-PL" dirty="0" err="1"/>
              <a:t>requestu</a:t>
            </a:r>
            <a:r>
              <a:rPr lang="pl-PL" dirty="0"/>
              <a:t> lub akcji, wraz z komunikacją pomiędzy serwisami, aplikacjami, bazą danych, kolejkami itd. Za pomocą </a:t>
            </a:r>
            <a:r>
              <a:rPr lang="pl-PL" dirty="0" err="1"/>
              <a:t>trace’ów</a:t>
            </a:r>
            <a:r>
              <a:rPr lang="pl-PL" dirty="0"/>
              <a:t> możemy sprawdzić ogólny stan naszych </a:t>
            </a:r>
            <a:r>
              <a:rPr lang="pl-PL" dirty="0" err="1"/>
              <a:t>flow</a:t>
            </a:r>
            <a:r>
              <a:rPr lang="pl-PL" dirty="0"/>
              <a:t> w systemie, znaleźć wąskie gardła i </a:t>
            </a:r>
            <a:r>
              <a:rPr lang="pl-PL" dirty="0" err="1"/>
              <a:t>spriorytetyzować</a:t>
            </a:r>
            <a:r>
              <a:rPr lang="pl-PL" dirty="0"/>
              <a:t> optymalizacje.</a:t>
            </a:r>
            <a:br>
              <a:rPr lang="pl-PL" dirty="0"/>
            </a:br>
            <a:br>
              <a:rPr lang="pl-PL" dirty="0"/>
            </a:br>
            <a:r>
              <a:rPr lang="pl-PL" dirty="0"/>
              <a:t>Możemy tworzyć takie </a:t>
            </a:r>
            <a:r>
              <a:rPr lang="pl-PL" dirty="0" err="1"/>
              <a:t>trace’y</a:t>
            </a:r>
            <a:r>
              <a:rPr lang="pl-PL" dirty="0"/>
              <a:t> ręcznie, jednak na rynku istnieje wiele bibliotek które mogą zrobić to dla nas automatycznie, np. przechwytując wychodzące zapytanie HTTP, komunikacje z bazą danych itd..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0C5DD-FE4D-4106-B675-022D023C5B4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798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Spróbujmy wyobrazić sobie zaawansowana architekturę opartą o </a:t>
            </a:r>
            <a:r>
              <a:rPr lang="pl-PL" dirty="0" err="1"/>
              <a:t>mikroserwisy</a:t>
            </a:r>
            <a:r>
              <a:rPr lang="pl-PL" dirty="0"/>
              <a:t>, np. sklep </a:t>
            </a:r>
            <a:r>
              <a:rPr lang="pl-PL" dirty="0" err="1"/>
              <a:t>amazona</a:t>
            </a:r>
            <a:r>
              <a:rPr lang="pl-PL" dirty="0"/>
              <a:t>. Widzimy tutaj wiele aplikacji pracujących na 5 różnych warstwach. Bez </a:t>
            </a:r>
            <a:r>
              <a:rPr lang="pl-PL" dirty="0" err="1"/>
              <a:t>traceingu</a:t>
            </a:r>
            <a:r>
              <a:rPr lang="pl-PL" dirty="0"/>
              <a:t> trudno jest dokładnie prześledzić danych </a:t>
            </a:r>
            <a:r>
              <a:rPr lang="pl-PL" dirty="0" err="1"/>
              <a:t>flow</a:t>
            </a:r>
            <a:r>
              <a:rPr lang="pl-PL" dirty="0"/>
              <a:t> pomiędzy warstwami. Natomiast przy użyciu </a:t>
            </a:r>
            <a:r>
              <a:rPr lang="pl-PL" dirty="0" err="1"/>
              <a:t>distributed</a:t>
            </a:r>
            <a:r>
              <a:rPr lang="pl-PL" dirty="0"/>
              <a:t> </a:t>
            </a:r>
            <a:r>
              <a:rPr lang="pl-PL" dirty="0" err="1"/>
              <a:t>tracing</a:t>
            </a:r>
            <a:r>
              <a:rPr lang="pl-PL" dirty="0"/>
              <a:t> mamy łatwy i szybki podgląd na dany </a:t>
            </a:r>
            <a:r>
              <a:rPr lang="pl-PL" dirty="0" err="1"/>
              <a:t>flow</a:t>
            </a:r>
            <a:r>
              <a:rPr lang="pl-PL" dirty="0"/>
              <a:t>, możemy sprawdzić </a:t>
            </a:r>
            <a:r>
              <a:rPr lang="pl-PL" dirty="0" err="1"/>
              <a:t>któe</a:t>
            </a:r>
            <a:r>
              <a:rPr lang="pl-PL" dirty="0"/>
              <a:t> serwisy były zaangażowane i jednocześnie prześledzić poszczególne czasy wywołania do każdego z nich.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0C5DD-FE4D-4106-B675-022D023C5B4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042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OpenTracing</a:t>
            </a:r>
            <a:r>
              <a:rPr lang="pl-PL" dirty="0"/>
              <a:t> jest to </a:t>
            </a:r>
            <a:r>
              <a:rPr lang="pl-PL" dirty="0" err="1"/>
              <a:t>ustandarozywane</a:t>
            </a:r>
            <a:r>
              <a:rPr lang="pl-PL" dirty="0"/>
              <a:t> API pozwalające na rozproszony </a:t>
            </a:r>
            <a:r>
              <a:rPr lang="pl-PL" dirty="0" err="1"/>
              <a:t>tracing</a:t>
            </a:r>
            <a:r>
              <a:rPr lang="pl-PL" dirty="0"/>
              <a:t>. Dodatkowo zapewnia specyfikacje, dzięki której programiści mogą dodawać instrumentacje do własnych serwisów czy bibliotek. Powstało również wiele paczek, które ułatwiają integrację, jednak nie wszystko jest out of the </a:t>
            </a:r>
            <a:r>
              <a:rPr lang="pl-PL" dirty="0" err="1"/>
              <a:t>box</a:t>
            </a:r>
            <a:r>
              <a:rPr lang="pl-PL" dirty="0"/>
              <a:t>. Projekt oryginalnie był tworzony przez Ubera.</a:t>
            </a:r>
          </a:p>
          <a:p>
            <a:endParaRPr lang="pl-PL" dirty="0"/>
          </a:p>
          <a:p>
            <a:r>
              <a:rPr lang="pl-PL" dirty="0"/>
              <a:t>W styczniu 2018 opublikowało open </a:t>
            </a:r>
            <a:r>
              <a:rPr lang="pl-PL" dirty="0" err="1"/>
              <a:t>source</a:t>
            </a:r>
            <a:r>
              <a:rPr lang="pl-PL" dirty="0"/>
              <a:t> swoje wewnętrzne narzędzie o nazwie </a:t>
            </a:r>
            <a:r>
              <a:rPr lang="pl-PL" dirty="0" err="1"/>
              <a:t>OpenCensus</a:t>
            </a:r>
            <a:r>
              <a:rPr lang="pl-PL" dirty="0"/>
              <a:t>, który był kolekcją bibliotek do instrumentacji aplikacji, zbierania metryk i eksportowania ich do wspieranego </a:t>
            </a:r>
            <a:r>
              <a:rPr lang="pl-PL" dirty="0" err="1"/>
              <a:t>backendu</a:t>
            </a:r>
            <a:r>
              <a:rPr lang="pl-PL" dirty="0"/>
              <a:t>.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0C5DD-FE4D-4106-B675-022D023C5B4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786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 marcu </a:t>
            </a:r>
            <a:r>
              <a:rPr lang="pl-PL"/>
              <a:t>2019r komitet</a:t>
            </a:r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0C5DD-FE4D-4106-B675-022D023C5B4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304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08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87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12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758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468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07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235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055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09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6E86A4C-8E40-4F87-A4F0-01A0687C5742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78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714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082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12" Type="http://schemas.openxmlformats.org/officeDocument/2006/relationships/image" Target="../media/image17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11" Type="http://schemas.openxmlformats.org/officeDocument/2006/relationships/image" Target="../media/image16.jpg"/><Relationship Id="rId5" Type="http://schemas.openxmlformats.org/officeDocument/2006/relationships/image" Target="../media/image10.jp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ll.devstats.cncf.io/d/1/activity-repository-groups?orgId=1&amp;from=now-30d&amp;to=now-1h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zipkin/b3-propagatio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-telemetry/opentelemetry-specification/blob/main/specification/trace/semantic_conventions/messaging.md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0EE9E7A7-14EE-4CA5-9E80-FF315103C9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err="1">
                <a:solidFill>
                  <a:srgbClr val="F5A800"/>
                </a:solidFill>
              </a:rPr>
              <a:t>Open</a:t>
            </a:r>
            <a:r>
              <a:rPr lang="pl-PL" dirty="0" err="1">
                <a:solidFill>
                  <a:srgbClr val="425CC7"/>
                </a:solidFill>
              </a:rPr>
              <a:t>tELEMETRY</a:t>
            </a:r>
            <a:r>
              <a:rPr lang="pl-PL" dirty="0"/>
              <a:t> &amp; Distributed </a:t>
            </a:r>
            <a:r>
              <a:rPr lang="pl-PL" dirty="0" err="1"/>
              <a:t>tracing</a:t>
            </a:r>
            <a:br>
              <a:rPr lang="pl-PL" dirty="0"/>
            </a:br>
            <a:br>
              <a:rPr lang="pl-PL" dirty="0"/>
            </a:br>
            <a:r>
              <a:rPr lang="pl-PL" dirty="0"/>
              <a:t>Łukasz Pyrzyk</a:t>
            </a:r>
            <a:endParaRPr lang="en-GB" dirty="0"/>
          </a:p>
        </p:txBody>
      </p:sp>
      <p:pic>
        <p:nvPicPr>
          <p:cNvPr id="7" name="Grafika 6">
            <a:extLst>
              <a:ext uri="{FF2B5EF4-FFF2-40B4-BE49-F238E27FC236}">
                <a16:creationId xmlns:a16="http://schemas.microsoft.com/office/drawing/2014/main" id="{D0C872A3-33C2-48CB-97EF-67081872F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513" y="826596"/>
            <a:ext cx="96774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98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311FA3-93F1-4DC2-9EA1-F297D189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History</a:t>
            </a:r>
            <a:r>
              <a:rPr lang="pl-PL" dirty="0"/>
              <a:t> of </a:t>
            </a:r>
            <a:r>
              <a:rPr lang="pl-PL" dirty="0" err="1">
                <a:solidFill>
                  <a:srgbClr val="FFC000"/>
                </a:solidFill>
              </a:rPr>
              <a:t>Open</a:t>
            </a:r>
            <a:r>
              <a:rPr lang="pl-PL" dirty="0" err="1">
                <a:solidFill>
                  <a:srgbClr val="425CC7"/>
                </a:solidFill>
              </a:rPr>
              <a:t>Telemetry</a:t>
            </a:r>
            <a:r>
              <a:rPr lang="pl-PL" dirty="0"/>
              <a:t>	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EF4003B-2662-4313-92B3-2AC079538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l-PL" dirty="0" err="1"/>
              <a:t>October</a:t>
            </a:r>
            <a:r>
              <a:rPr lang="pl-PL" dirty="0"/>
              <a:t> 2016 – </a:t>
            </a:r>
            <a:r>
              <a:rPr lang="pl-PL" dirty="0" err="1">
                <a:solidFill>
                  <a:srgbClr val="425CC7"/>
                </a:solidFill>
              </a:rPr>
              <a:t>OpenTracing</a:t>
            </a:r>
            <a:r>
              <a:rPr lang="pl-PL" b="1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released</a:t>
            </a:r>
            <a:r>
              <a:rPr lang="pl-PL" dirty="0"/>
              <a:t> to the market </a:t>
            </a:r>
            <a:r>
              <a:rPr lang="pl-PL" dirty="0" err="1"/>
              <a:t>under</a:t>
            </a:r>
            <a:r>
              <a:rPr lang="pl-PL" dirty="0"/>
              <a:t> </a:t>
            </a:r>
            <a:r>
              <a:rPr lang="pl-PL" dirty="0" err="1"/>
              <a:t>Cloud</a:t>
            </a:r>
            <a:r>
              <a:rPr lang="pl-PL" dirty="0"/>
              <a:t> Native Computing Foundation. A</a:t>
            </a:r>
            <a:r>
              <a:rPr lang="en-GB" dirty="0"/>
              <a:t> standardized API for tracing and provides a specification that developers can use to instrument their own services or libraries for distributed tracing. </a:t>
            </a:r>
            <a:r>
              <a:rPr lang="en-GB" dirty="0" err="1"/>
              <a:t>OpenTracing</a:t>
            </a:r>
            <a:r>
              <a:rPr lang="en-GB" dirty="0"/>
              <a:t> also provides a way for developers to collect metrics, </a:t>
            </a:r>
            <a:r>
              <a:rPr lang="pl-PL" dirty="0"/>
              <a:t>but</a:t>
            </a:r>
            <a:r>
              <a:rPr lang="en-GB" dirty="0"/>
              <a:t> it’s not an out-of-the-box Implementation</a:t>
            </a:r>
            <a:r>
              <a:rPr lang="pl-PL" dirty="0"/>
              <a:t>. The </a:t>
            </a:r>
            <a:r>
              <a:rPr lang="pl-PL" dirty="0" err="1"/>
              <a:t>project</a:t>
            </a:r>
            <a:r>
              <a:rPr lang="pl-PL" dirty="0"/>
              <a:t> was </a:t>
            </a:r>
            <a:r>
              <a:rPr lang="pl-PL" dirty="0" err="1"/>
              <a:t>initially</a:t>
            </a:r>
            <a:r>
              <a:rPr lang="pl-PL" dirty="0"/>
              <a:t> </a:t>
            </a:r>
            <a:r>
              <a:rPr lang="pl-PL" dirty="0" err="1"/>
              <a:t>developed</a:t>
            </a:r>
            <a:r>
              <a:rPr lang="pl-PL" dirty="0"/>
              <a:t> by Uber</a:t>
            </a:r>
          </a:p>
          <a:p>
            <a:pPr algn="just"/>
            <a:r>
              <a:rPr lang="pl-PL" dirty="0"/>
              <a:t>January 2018 – Google open </a:t>
            </a:r>
            <a:r>
              <a:rPr lang="pl-PL" dirty="0" err="1"/>
              <a:t>sources</a:t>
            </a:r>
            <a:r>
              <a:rPr lang="pl-PL" dirty="0"/>
              <a:t> </a:t>
            </a:r>
            <a:r>
              <a:rPr lang="en-GB" dirty="0" err="1">
                <a:solidFill>
                  <a:srgbClr val="FFC000"/>
                </a:solidFill>
              </a:rPr>
              <a:t>OpenCensus</a:t>
            </a:r>
            <a:r>
              <a:rPr lang="pl-PL" dirty="0"/>
              <a:t>, </a:t>
            </a:r>
            <a:r>
              <a:rPr lang="en-GB" dirty="0"/>
              <a:t>is a collection of language-specific libraries for instrumenting an application, collecting metrics and exporting data to a supported backend</a:t>
            </a:r>
            <a:r>
              <a:rPr lang="pl-PL" dirty="0"/>
              <a:t>.</a:t>
            </a:r>
          </a:p>
          <a:p>
            <a:pPr algn="just"/>
            <a:endParaRPr lang="en-GB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4A137F17-70C4-4530-B022-71B34B373800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080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311FA3-93F1-4DC2-9EA1-F297D189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History</a:t>
            </a:r>
            <a:r>
              <a:rPr lang="pl-PL" dirty="0"/>
              <a:t> of </a:t>
            </a:r>
            <a:r>
              <a:rPr lang="pl-PL" dirty="0" err="1">
                <a:solidFill>
                  <a:srgbClr val="FFC000"/>
                </a:solidFill>
              </a:rPr>
              <a:t>Open</a:t>
            </a:r>
            <a:r>
              <a:rPr lang="pl-PL" dirty="0" err="1">
                <a:solidFill>
                  <a:srgbClr val="425CC7"/>
                </a:solidFill>
              </a:rPr>
              <a:t>Telemetry</a:t>
            </a:r>
            <a:r>
              <a:rPr lang="pl-PL" dirty="0"/>
              <a:t>	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EF4003B-2662-4313-92B3-2AC079538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dirty="0"/>
              <a:t>March 2019 – Committee of </a:t>
            </a:r>
            <a:r>
              <a:rPr lang="en-GB" dirty="0" err="1"/>
              <a:t>OpenTracing</a:t>
            </a:r>
            <a:r>
              <a:rPr lang="en-GB" dirty="0"/>
              <a:t> and </a:t>
            </a:r>
            <a:r>
              <a:rPr lang="en-GB" dirty="0" err="1"/>
              <a:t>OpenCensus</a:t>
            </a:r>
            <a:r>
              <a:rPr lang="en-GB" dirty="0"/>
              <a:t> decided to merge and form </a:t>
            </a:r>
            <a:r>
              <a:rPr lang="en-GB" dirty="0" err="1"/>
              <a:t>OpenTelemetry</a:t>
            </a:r>
            <a:r>
              <a:rPr lang="en-GB" dirty="0"/>
              <a:t> with a few goals:</a:t>
            </a:r>
            <a:endParaRPr lang="pl-PL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tx1"/>
                </a:solidFill>
              </a:rPr>
              <a:t>Not a third project – the </a:t>
            </a:r>
            <a:r>
              <a:rPr lang="en-GB" dirty="0" err="1">
                <a:solidFill>
                  <a:schemeClr val="tx1"/>
                </a:solidFill>
              </a:rPr>
              <a:t>comitee</a:t>
            </a:r>
            <a:r>
              <a:rPr lang="en-GB" dirty="0">
                <a:solidFill>
                  <a:schemeClr val="tx1"/>
                </a:solidFill>
              </a:rPr>
              <a:t> goal is to create grounds and root for the merge, rather than creating a separated project that provides compatibility</a:t>
            </a:r>
            <a:endParaRPr lang="pl-PL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pl-PL" dirty="0">
                <a:solidFill>
                  <a:schemeClr val="tx1"/>
                </a:solidFill>
              </a:rPr>
              <a:t>Not a </a:t>
            </a:r>
            <a:r>
              <a:rPr lang="pl-PL" dirty="0" err="1">
                <a:solidFill>
                  <a:schemeClr val="tx1"/>
                </a:solidFill>
              </a:rPr>
              <a:t>complete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superset</a:t>
            </a:r>
            <a:r>
              <a:rPr lang="pl-PL" dirty="0">
                <a:solidFill>
                  <a:schemeClr val="tx1"/>
                </a:solidFill>
              </a:rPr>
              <a:t> of </a:t>
            </a:r>
            <a:r>
              <a:rPr lang="pl-PL" dirty="0" err="1">
                <a:solidFill>
                  <a:schemeClr val="tx1"/>
                </a:solidFill>
              </a:rPr>
              <a:t>functionalities</a:t>
            </a:r>
            <a:r>
              <a:rPr lang="pl-PL" dirty="0">
                <a:solidFill>
                  <a:schemeClr val="tx1"/>
                </a:solidFill>
              </a:rPr>
              <a:t> - </a:t>
            </a:r>
            <a:r>
              <a:rPr lang="en-GB" dirty="0">
                <a:solidFill>
                  <a:schemeClr val="tx1"/>
                </a:solidFill>
              </a:rPr>
              <a:t>The technical committee will ensure that the most important developer scenarios remain supported and will prioritize end-user benefits and standardization over feature requests from individual tracing/observability projects or vendors</a:t>
            </a:r>
            <a:endParaRPr lang="pl-PL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pl-PL" dirty="0">
                <a:solidFill>
                  <a:schemeClr val="tx1"/>
                </a:solidFill>
              </a:rPr>
              <a:t>Not </a:t>
            </a:r>
            <a:r>
              <a:rPr lang="pl-PL" dirty="0" err="1">
                <a:solidFill>
                  <a:schemeClr val="tx1"/>
                </a:solidFill>
              </a:rPr>
              <a:t>just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tracing</a:t>
            </a:r>
            <a:r>
              <a:rPr lang="pl-PL" dirty="0">
                <a:solidFill>
                  <a:schemeClr val="tx1"/>
                </a:solidFill>
              </a:rPr>
              <a:t> – m</a:t>
            </a:r>
            <a:r>
              <a:rPr lang="en-GB" dirty="0" err="1"/>
              <a:t>erged</a:t>
            </a:r>
            <a:r>
              <a:rPr lang="en-GB" dirty="0"/>
              <a:t> project APIs will incorporate a variety of signals, like </a:t>
            </a:r>
            <a:r>
              <a:rPr lang="en-GB" dirty="0">
                <a:solidFill>
                  <a:srgbClr val="425CC7"/>
                </a:solidFill>
              </a:rPr>
              <a:t>metrics</a:t>
            </a:r>
            <a:r>
              <a:rPr lang="en-GB" dirty="0"/>
              <a:t>, </a:t>
            </a:r>
            <a:r>
              <a:rPr lang="en-GB" dirty="0">
                <a:solidFill>
                  <a:srgbClr val="425CC7"/>
                </a:solidFill>
              </a:rPr>
              <a:t>traces</a:t>
            </a:r>
            <a:r>
              <a:rPr lang="en-GB" dirty="0"/>
              <a:t> and </a:t>
            </a:r>
            <a:r>
              <a:rPr lang="en-GB" dirty="0">
                <a:solidFill>
                  <a:srgbClr val="425CC7"/>
                </a:solidFill>
              </a:rPr>
              <a:t>logs</a:t>
            </a:r>
            <a:r>
              <a:rPr lang="en-GB" dirty="0"/>
              <a:t>.</a:t>
            </a:r>
            <a:endParaRPr lang="en-GB" dirty="0">
              <a:solidFill>
                <a:schemeClr val="tx1"/>
              </a:solidFill>
            </a:endParaRPr>
          </a:p>
          <a:p>
            <a:pPr algn="just"/>
            <a:r>
              <a:rPr lang="pl-PL" dirty="0"/>
              <a:t>Project </a:t>
            </a:r>
            <a:r>
              <a:rPr lang="pl-PL" dirty="0" err="1"/>
              <a:t>developed</a:t>
            </a:r>
            <a:r>
              <a:rPr lang="pl-PL" dirty="0"/>
              <a:t> </a:t>
            </a:r>
            <a:r>
              <a:rPr lang="pl-PL" dirty="0" err="1"/>
              <a:t>under</a:t>
            </a:r>
            <a:r>
              <a:rPr lang="pl-PL" dirty="0"/>
              <a:t> the CNCF – </a:t>
            </a:r>
            <a:r>
              <a:rPr lang="pl-PL" dirty="0" err="1"/>
              <a:t>Cloud</a:t>
            </a:r>
            <a:r>
              <a:rPr lang="pl-PL" dirty="0"/>
              <a:t> Native Computing Foundation</a:t>
            </a:r>
          </a:p>
          <a:p>
            <a:pPr algn="just"/>
            <a:endParaRPr lang="en-GB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F7F8D4DF-B3E3-4877-BF54-4740C2F58A18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115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311FA3-93F1-4DC2-9EA1-F297D189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rgbClr val="FFC000"/>
                </a:solidFill>
              </a:rPr>
              <a:t>Open</a:t>
            </a:r>
            <a:r>
              <a:rPr lang="pl-PL" dirty="0" err="1">
                <a:solidFill>
                  <a:srgbClr val="425CC7"/>
                </a:solidFill>
              </a:rPr>
              <a:t>Telemetry</a:t>
            </a:r>
            <a:r>
              <a:rPr lang="pl-PL" dirty="0"/>
              <a:t>	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EF4003B-2662-4313-92B3-2AC079538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instrumentation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supported</a:t>
            </a:r>
            <a:r>
              <a:rPr lang="pl-PL" dirty="0"/>
              <a:t> for </a:t>
            </a:r>
            <a:r>
              <a:rPr lang="pl-PL" dirty="0" err="1"/>
              <a:t>many</a:t>
            </a:r>
            <a:r>
              <a:rPr lang="pl-PL" dirty="0"/>
              <a:t> </a:t>
            </a:r>
            <a:r>
              <a:rPr lang="pl-PL" dirty="0" err="1"/>
              <a:t>programming</a:t>
            </a:r>
            <a:r>
              <a:rPr lang="pl-PL" dirty="0"/>
              <a:t> </a:t>
            </a:r>
            <a:r>
              <a:rPr lang="pl-PL" dirty="0" err="1"/>
              <a:t>languages</a:t>
            </a:r>
            <a:r>
              <a:rPr lang="pl-PL" dirty="0"/>
              <a:t>, </a:t>
            </a:r>
            <a:r>
              <a:rPr lang="pl-PL" dirty="0" err="1"/>
              <a:t>including</a:t>
            </a:r>
            <a:endParaRPr lang="pl-PL" dirty="0"/>
          </a:p>
          <a:p>
            <a:pPr algn="just"/>
            <a:endParaRPr lang="en-GB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0AD36B6-E0A4-4DE3-839E-86C67478D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983" y="2322700"/>
            <a:ext cx="1392195" cy="156548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BB21F5C7-EC51-416D-BE1E-B45D4A992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886" y="2478709"/>
            <a:ext cx="1591549" cy="1591549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38B5E0A0-C836-4227-9C68-0F58D6C8D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2763" y="4365150"/>
            <a:ext cx="1376729" cy="1209051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0A7C7EE9-E435-4957-B819-2402DC252D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5435" y="3857414"/>
            <a:ext cx="1428750" cy="1428750"/>
          </a:xfrm>
          <a:prstGeom prst="rect">
            <a:avLst/>
          </a:prstGeom>
        </p:spPr>
      </p:pic>
      <p:pic>
        <p:nvPicPr>
          <p:cNvPr id="19" name="Obraz 18">
            <a:extLst>
              <a:ext uri="{FF2B5EF4-FFF2-40B4-BE49-F238E27FC236}">
                <a16:creationId xmlns:a16="http://schemas.microsoft.com/office/drawing/2014/main" id="{BB6119B2-A867-4A96-B2B5-DEB1F2E012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4480" y="2380769"/>
            <a:ext cx="2163270" cy="2163270"/>
          </a:xfrm>
          <a:prstGeom prst="rect">
            <a:avLst/>
          </a:prstGeom>
        </p:spPr>
      </p:pic>
      <p:pic>
        <p:nvPicPr>
          <p:cNvPr id="21" name="Obraz 20">
            <a:extLst>
              <a:ext uri="{FF2B5EF4-FFF2-40B4-BE49-F238E27FC236}">
                <a16:creationId xmlns:a16="http://schemas.microsoft.com/office/drawing/2014/main" id="{3DD14791-E8A3-4471-AF88-BFE69EFCA3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8793" y="5179632"/>
            <a:ext cx="1936941" cy="1082889"/>
          </a:xfrm>
          <a:prstGeom prst="rect">
            <a:avLst/>
          </a:prstGeom>
        </p:spPr>
      </p:pic>
      <p:pic>
        <p:nvPicPr>
          <p:cNvPr id="27" name="Obraz 26">
            <a:extLst>
              <a:ext uri="{FF2B5EF4-FFF2-40B4-BE49-F238E27FC236}">
                <a16:creationId xmlns:a16="http://schemas.microsoft.com/office/drawing/2014/main" id="{F2BB7D5F-06CB-4797-9AEB-7BED389DAD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77491" y="2548391"/>
            <a:ext cx="978189" cy="1058843"/>
          </a:xfrm>
          <a:prstGeom prst="rect">
            <a:avLst/>
          </a:prstGeom>
        </p:spPr>
      </p:pic>
      <p:pic>
        <p:nvPicPr>
          <p:cNvPr id="29" name="Obraz 28">
            <a:extLst>
              <a:ext uri="{FF2B5EF4-FFF2-40B4-BE49-F238E27FC236}">
                <a16:creationId xmlns:a16="http://schemas.microsoft.com/office/drawing/2014/main" id="{7EB40C84-D900-440A-9889-BF1D934F1B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8965" y="4709604"/>
            <a:ext cx="2240692" cy="1209974"/>
          </a:xfrm>
          <a:prstGeom prst="rect">
            <a:avLst/>
          </a:prstGeom>
        </p:spPr>
      </p:pic>
      <p:pic>
        <p:nvPicPr>
          <p:cNvPr id="31" name="Obraz 30">
            <a:extLst>
              <a:ext uri="{FF2B5EF4-FFF2-40B4-BE49-F238E27FC236}">
                <a16:creationId xmlns:a16="http://schemas.microsoft.com/office/drawing/2014/main" id="{640C7476-A8C1-43BF-95F5-600FE472AEB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87070" y="4404576"/>
            <a:ext cx="1408352" cy="1565485"/>
          </a:xfrm>
          <a:prstGeom prst="rect">
            <a:avLst/>
          </a:prstGeom>
        </p:spPr>
      </p:pic>
      <p:pic>
        <p:nvPicPr>
          <p:cNvPr id="35" name="Obraz 34">
            <a:extLst>
              <a:ext uri="{FF2B5EF4-FFF2-40B4-BE49-F238E27FC236}">
                <a16:creationId xmlns:a16="http://schemas.microsoft.com/office/drawing/2014/main" id="{B7B8AA7A-FE3D-4E0F-B60F-90668B716E3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40412" y="2204979"/>
            <a:ext cx="1297976" cy="1297976"/>
          </a:xfrm>
          <a:prstGeom prst="rect">
            <a:avLst/>
          </a:prstGeom>
        </p:spPr>
      </p:pic>
      <p:pic>
        <p:nvPicPr>
          <p:cNvPr id="37" name="Obraz 36">
            <a:extLst>
              <a:ext uri="{FF2B5EF4-FFF2-40B4-BE49-F238E27FC236}">
                <a16:creationId xmlns:a16="http://schemas.microsoft.com/office/drawing/2014/main" id="{0ECFB71B-7B4D-4A69-BF41-2386E1CA798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35944" y="5003943"/>
            <a:ext cx="1193383" cy="1193383"/>
          </a:xfrm>
          <a:prstGeom prst="rect">
            <a:avLst/>
          </a:prstGeom>
        </p:spPr>
      </p:pic>
      <p:pic>
        <p:nvPicPr>
          <p:cNvPr id="39" name="Obraz 38">
            <a:extLst>
              <a:ext uri="{FF2B5EF4-FFF2-40B4-BE49-F238E27FC236}">
                <a16:creationId xmlns:a16="http://schemas.microsoft.com/office/drawing/2014/main" id="{327265DA-5F55-4135-8BF5-DA66A8F5EB4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7103" y="2800227"/>
            <a:ext cx="1344416" cy="1209974"/>
          </a:xfrm>
          <a:prstGeom prst="rect">
            <a:avLst/>
          </a:prstGeom>
        </p:spPr>
      </p:pic>
      <p:sp>
        <p:nvSpPr>
          <p:cNvPr id="40" name="Prostokąt 39">
            <a:extLst>
              <a:ext uri="{FF2B5EF4-FFF2-40B4-BE49-F238E27FC236}">
                <a16:creationId xmlns:a16="http://schemas.microsoft.com/office/drawing/2014/main" id="{5165ECBF-857C-462A-8FED-C480CD940103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810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az 13">
            <a:extLst>
              <a:ext uri="{FF2B5EF4-FFF2-40B4-BE49-F238E27FC236}">
                <a16:creationId xmlns:a16="http://schemas.microsoft.com/office/drawing/2014/main" id="{F65532C8-129B-49AE-9F69-5226820AC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307830"/>
          </a:xfrm>
          <a:prstGeom prst="rect">
            <a:avLst/>
          </a:prstGeom>
        </p:spPr>
      </p:pic>
      <p:sp>
        <p:nvSpPr>
          <p:cNvPr id="15" name="Prostokąt 14">
            <a:extLst>
              <a:ext uri="{FF2B5EF4-FFF2-40B4-BE49-F238E27FC236}">
                <a16:creationId xmlns:a16="http://schemas.microsoft.com/office/drawing/2014/main" id="{D9110784-02E3-42BF-BFAB-7A31B187050B}"/>
              </a:ext>
            </a:extLst>
          </p:cNvPr>
          <p:cNvSpPr/>
          <p:nvPr/>
        </p:nvSpPr>
        <p:spPr>
          <a:xfrm>
            <a:off x="2108887" y="6365496"/>
            <a:ext cx="9572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solidFill>
                  <a:schemeClr val="bg1"/>
                </a:solidFill>
                <a:latin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https://all.devstats.cncf.io/d/1/activity-repository-groups?orgId=1&amp;from=now-30d&amp;to=now-1h</a:t>
            </a:r>
            <a:endParaRPr lang="pl-PL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058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6D19CAD-3E7F-4828-9E86-E2494589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Basics of </a:t>
            </a:r>
            <a:r>
              <a:rPr lang="pl-PL" dirty="0" err="1"/>
              <a:t>tracing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1CEAB97-2205-4703-B3D4-5DF5F32A0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 err="1"/>
              <a:t>Context</a:t>
            </a:r>
            <a:r>
              <a:rPr lang="pl-PL" dirty="0"/>
              <a:t>: W3C </a:t>
            </a:r>
            <a:r>
              <a:rPr lang="pl-PL" dirty="0" err="1"/>
              <a:t>trace-context</a:t>
            </a:r>
            <a:r>
              <a:rPr lang="pl-PL" dirty="0"/>
              <a:t>, B3 (</a:t>
            </a:r>
            <a:r>
              <a:rPr lang="pl-PL" dirty="0">
                <a:hlinkClick r:id="rId2"/>
              </a:rPr>
              <a:t>https://github.com/openzipkin/b3-propagation</a:t>
            </a:r>
            <a:r>
              <a:rPr lang="pl-PL" dirty="0"/>
              <a:t>),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other</a:t>
            </a:r>
            <a:endParaRPr lang="pl-PL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 err="1"/>
              <a:t>Tracer</a:t>
            </a:r>
            <a:r>
              <a:rPr lang="pl-PL" dirty="0"/>
              <a:t>: a </a:t>
            </a:r>
            <a:r>
              <a:rPr lang="pl-PL" dirty="0" err="1"/>
              <a:t>way</a:t>
            </a:r>
            <a:r>
              <a:rPr lang="pl-PL" dirty="0"/>
              <a:t> to </a:t>
            </a:r>
            <a:r>
              <a:rPr lang="pl-PL" dirty="0" err="1"/>
              <a:t>get</a:t>
            </a:r>
            <a:r>
              <a:rPr lang="pl-PL" dirty="0"/>
              <a:t> the </a:t>
            </a:r>
            <a:r>
              <a:rPr lang="pl-PL" dirty="0" err="1"/>
              <a:t>trace</a:t>
            </a:r>
            <a:r>
              <a:rPr lang="pl-PL" dirty="0"/>
              <a:t> </a:t>
            </a:r>
            <a:r>
              <a:rPr lang="pl-PL" dirty="0" err="1"/>
              <a:t>context</a:t>
            </a:r>
            <a:endParaRPr lang="pl-PL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 err="1"/>
              <a:t>Span</a:t>
            </a:r>
            <a:r>
              <a:rPr lang="pl-PL" dirty="0"/>
              <a:t>: </a:t>
            </a:r>
            <a:r>
              <a:rPr lang="pl-PL" dirty="0" err="1"/>
              <a:t>represents</a:t>
            </a:r>
            <a:r>
              <a:rPr lang="pl-PL" dirty="0"/>
              <a:t> a single </a:t>
            </a:r>
            <a:r>
              <a:rPr lang="pl-PL" dirty="0" err="1"/>
              <a:t>specific</a:t>
            </a:r>
            <a:r>
              <a:rPr lang="pl-PL" dirty="0"/>
              <a:t> </a:t>
            </a:r>
            <a:r>
              <a:rPr lang="pl-PL" dirty="0" err="1"/>
              <a:t>action</a:t>
            </a:r>
            <a:r>
              <a:rPr lang="pl-PL" dirty="0"/>
              <a:t> happening in the </a:t>
            </a:r>
            <a:r>
              <a:rPr lang="pl-PL" dirty="0" err="1"/>
              <a:t>trace</a:t>
            </a:r>
            <a:r>
              <a:rPr lang="pl-PL" dirty="0"/>
              <a:t>, </a:t>
            </a:r>
            <a:r>
              <a:rPr lang="pl-PL" dirty="0" err="1"/>
              <a:t>contains</a:t>
            </a:r>
            <a:r>
              <a:rPr lang="pl-PL" dirty="0"/>
              <a:t> </a:t>
            </a:r>
            <a:r>
              <a:rPr lang="pl-PL" dirty="0" err="1"/>
              <a:t>many</a:t>
            </a:r>
            <a:r>
              <a:rPr lang="pl-PL" dirty="0"/>
              <a:t> </a:t>
            </a:r>
            <a:r>
              <a:rPr lang="pl-PL" dirty="0" err="1"/>
              <a:t>attributes</a:t>
            </a:r>
            <a:r>
              <a:rPr lang="pl-PL" dirty="0"/>
              <a:t> </a:t>
            </a:r>
            <a:r>
              <a:rPr lang="pl-PL" dirty="0" err="1"/>
              <a:t>like</a:t>
            </a:r>
            <a:r>
              <a:rPr lang="pl-PL" dirty="0"/>
              <a:t>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l-PL" dirty="0" err="1"/>
              <a:t>Kind</a:t>
            </a:r>
            <a:r>
              <a:rPr lang="pl-PL" dirty="0"/>
              <a:t> – </a:t>
            </a:r>
            <a:r>
              <a:rPr lang="pl-PL" dirty="0" err="1"/>
              <a:t>client</a:t>
            </a:r>
            <a:r>
              <a:rPr lang="pl-PL" dirty="0"/>
              <a:t>/</a:t>
            </a:r>
            <a:r>
              <a:rPr lang="pl-PL" dirty="0" err="1"/>
              <a:t>server</a:t>
            </a:r>
            <a:r>
              <a:rPr lang="pl-PL" dirty="0"/>
              <a:t>/</a:t>
            </a:r>
            <a:r>
              <a:rPr lang="pl-PL" dirty="0" err="1"/>
              <a:t>producer</a:t>
            </a:r>
            <a:r>
              <a:rPr lang="pl-PL" dirty="0"/>
              <a:t>/</a:t>
            </a:r>
            <a:r>
              <a:rPr lang="pl-PL" dirty="0" err="1"/>
              <a:t>consumer</a:t>
            </a:r>
            <a:r>
              <a:rPr lang="pl-PL" dirty="0"/>
              <a:t>/</a:t>
            </a:r>
            <a:r>
              <a:rPr lang="pl-PL" dirty="0" err="1"/>
              <a:t>internal</a:t>
            </a:r>
            <a:endParaRPr lang="pl-PL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pl-PL" dirty="0" err="1"/>
              <a:t>Attributes</a:t>
            </a:r>
            <a:r>
              <a:rPr lang="pl-PL" dirty="0"/>
              <a:t> – </a:t>
            </a:r>
            <a:r>
              <a:rPr lang="pl-PL" dirty="0" err="1"/>
              <a:t>key</a:t>
            </a:r>
            <a:r>
              <a:rPr lang="pl-PL" dirty="0"/>
              <a:t>/</a:t>
            </a:r>
            <a:r>
              <a:rPr lang="pl-PL" dirty="0" err="1"/>
              <a:t>value</a:t>
            </a:r>
            <a:r>
              <a:rPr lang="pl-PL" dirty="0"/>
              <a:t> </a:t>
            </a:r>
            <a:r>
              <a:rPr lang="pl-PL" dirty="0" err="1"/>
              <a:t>pairs</a:t>
            </a:r>
            <a:endParaRPr lang="pl-PL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pl-PL" dirty="0" err="1"/>
              <a:t>Events</a:t>
            </a:r>
            <a:r>
              <a:rPr lang="pl-PL" dirty="0"/>
              <a:t> – </a:t>
            </a:r>
            <a:r>
              <a:rPr lang="pl-PL" dirty="0" err="1"/>
              <a:t>strings</a:t>
            </a:r>
            <a:endParaRPr lang="pl-PL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pl-PL" dirty="0"/>
              <a:t>Links – </a:t>
            </a:r>
            <a:r>
              <a:rPr lang="pl-PL" dirty="0" err="1"/>
              <a:t>links</a:t>
            </a:r>
            <a:r>
              <a:rPr lang="pl-PL" dirty="0"/>
              <a:t> to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spans</a:t>
            </a:r>
            <a:r>
              <a:rPr lang="pl-PL" dirty="0"/>
              <a:t>, </a:t>
            </a:r>
            <a:r>
              <a:rPr lang="pl-PL" dirty="0" err="1"/>
              <a:t>helpful</a:t>
            </a:r>
            <a:r>
              <a:rPr lang="pl-PL" dirty="0"/>
              <a:t> for </a:t>
            </a:r>
            <a:r>
              <a:rPr lang="pl-PL" dirty="0" err="1"/>
              <a:t>batch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additional</a:t>
            </a:r>
            <a:r>
              <a:rPr lang="pl-PL" dirty="0"/>
              <a:t> </a:t>
            </a:r>
            <a:r>
              <a:rPr lang="pl-PL" dirty="0" err="1"/>
              <a:t>correlation</a:t>
            </a:r>
            <a:endParaRPr lang="pl-PL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Sampler: </a:t>
            </a:r>
            <a:r>
              <a:rPr lang="pl-PL" dirty="0" err="1"/>
              <a:t>how</a:t>
            </a:r>
            <a:r>
              <a:rPr lang="pl-PL" dirty="0"/>
              <a:t> </a:t>
            </a:r>
            <a:r>
              <a:rPr lang="pl-PL" dirty="0" err="1"/>
              <a:t>often</a:t>
            </a:r>
            <a:r>
              <a:rPr lang="pl-PL" dirty="0"/>
              <a:t> </a:t>
            </a:r>
            <a:r>
              <a:rPr lang="pl-PL" dirty="0" err="1"/>
              <a:t>sample</a:t>
            </a:r>
            <a:r>
              <a:rPr lang="pl-PL" dirty="0"/>
              <a:t> the data, </a:t>
            </a:r>
            <a:r>
              <a:rPr lang="pl-PL" dirty="0" err="1"/>
              <a:t>always</a:t>
            </a:r>
            <a:r>
              <a:rPr lang="pl-PL" dirty="0"/>
              <a:t>, </a:t>
            </a:r>
            <a:r>
              <a:rPr lang="pl-PL" dirty="0" err="1"/>
              <a:t>probabilistic</a:t>
            </a:r>
            <a:r>
              <a:rPr lang="pl-PL" dirty="0"/>
              <a:t> , </a:t>
            </a:r>
            <a:r>
              <a:rPr lang="pl-PL" dirty="0" err="1"/>
              <a:t>etc</a:t>
            </a:r>
            <a:endParaRPr lang="pl-PL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 err="1"/>
              <a:t>Span</a:t>
            </a:r>
            <a:r>
              <a:rPr lang="pl-PL" dirty="0"/>
              <a:t> procesor: </a:t>
            </a:r>
            <a:r>
              <a:rPr lang="pl-PL" dirty="0" err="1"/>
              <a:t>how</a:t>
            </a:r>
            <a:r>
              <a:rPr lang="pl-PL" dirty="0"/>
              <a:t> to proces </a:t>
            </a:r>
            <a:r>
              <a:rPr lang="pl-PL" dirty="0" err="1"/>
              <a:t>spans</a:t>
            </a:r>
            <a:r>
              <a:rPr lang="pl-PL" dirty="0"/>
              <a:t>, </a:t>
            </a:r>
            <a:r>
              <a:rPr lang="pl-PL" dirty="0" err="1"/>
              <a:t>simple</a:t>
            </a:r>
            <a:r>
              <a:rPr lang="pl-PL" dirty="0"/>
              <a:t>, </a:t>
            </a:r>
            <a:r>
              <a:rPr lang="pl-PL" dirty="0" err="1"/>
              <a:t>batch</a:t>
            </a:r>
            <a:r>
              <a:rPr lang="pl-PL" dirty="0"/>
              <a:t>, </a:t>
            </a:r>
            <a:r>
              <a:rPr lang="pl-PL" dirty="0" err="1"/>
              <a:t>etc</a:t>
            </a:r>
            <a:endParaRPr lang="pl-PL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 err="1"/>
              <a:t>Exporter</a:t>
            </a:r>
            <a:r>
              <a:rPr lang="pl-PL" dirty="0"/>
              <a:t>: </a:t>
            </a:r>
            <a:r>
              <a:rPr lang="pl-PL" dirty="0" err="1"/>
              <a:t>where</a:t>
            </a:r>
            <a:r>
              <a:rPr lang="pl-PL" dirty="0"/>
              <a:t> to export the data, OTLP, </a:t>
            </a:r>
            <a:r>
              <a:rPr lang="pl-PL" dirty="0" err="1"/>
              <a:t>Jaeger</a:t>
            </a:r>
            <a:r>
              <a:rPr lang="pl-PL" dirty="0"/>
              <a:t>, </a:t>
            </a:r>
            <a:r>
              <a:rPr lang="pl-PL" dirty="0" err="1"/>
              <a:t>Zipkin</a:t>
            </a:r>
            <a:r>
              <a:rPr lang="pl-PL" dirty="0"/>
              <a:t> </a:t>
            </a:r>
            <a:r>
              <a:rPr lang="pl-PL" dirty="0" err="1"/>
              <a:t>etc</a:t>
            </a:r>
            <a:endParaRPr lang="pl-PL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7AE68B4B-517D-495C-A1C4-F8B0EFAED1F7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601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stributed Tracing: Design and Architecture - Knerd - Medium">
            <a:extLst>
              <a:ext uri="{FF2B5EF4-FFF2-40B4-BE49-F238E27FC236}">
                <a16:creationId xmlns:a16="http://schemas.microsoft.com/office/drawing/2014/main" id="{A9CDA691-4CC3-48AE-A9B6-6D95664E8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930" y="-91785"/>
            <a:ext cx="7234201" cy="632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8DB6581B-B9F6-4079-9EE9-1C654AB5F6F8}"/>
              </a:ext>
            </a:extLst>
          </p:cNvPr>
          <p:cNvSpPr/>
          <p:nvPr/>
        </p:nvSpPr>
        <p:spPr>
          <a:xfrm>
            <a:off x="1894702" y="6425684"/>
            <a:ext cx="8649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https://medium.com/knerd/distributed-tracing-design-and-architecture-88b1ce31f60d</a:t>
            </a:r>
          </a:p>
        </p:txBody>
      </p:sp>
    </p:spTree>
    <p:extLst>
      <p:ext uri="{BB962C8B-B14F-4D97-AF65-F5344CB8AC3E}">
        <p14:creationId xmlns:p14="http://schemas.microsoft.com/office/powerpoint/2010/main" val="341503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311FA3-93F1-4DC2-9EA1-F297D189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W3C </a:t>
            </a:r>
            <a:r>
              <a:rPr lang="pl-PL" dirty="0" err="1">
                <a:solidFill>
                  <a:schemeClr val="tx1"/>
                </a:solidFill>
              </a:rPr>
              <a:t>TraceContext</a:t>
            </a:r>
            <a:r>
              <a:rPr lang="pl-PL" dirty="0">
                <a:solidFill>
                  <a:schemeClr val="tx1"/>
                </a:solidFill>
              </a:rPr>
              <a:t>	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EF4003B-2662-4313-92B3-2AC079538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 algn="just">
              <a:buNone/>
            </a:pPr>
            <a:r>
              <a:rPr lang="pl-PL" dirty="0"/>
              <a:t>„</a:t>
            </a:r>
            <a:r>
              <a:rPr lang="en-GB" dirty="0"/>
              <a:t>This specification defines standard HTTP headers and a value format to propagate context information that enables distributed tracing scenarios. The specification standardizes how context information is sent and modified between services. Context information uniquely identifies individual requests in a distributed system and also defines a means to add and propagate provider-specific context information.</a:t>
            </a:r>
            <a:r>
              <a:rPr lang="pl-PL" dirty="0"/>
              <a:t>”</a:t>
            </a:r>
          </a:p>
          <a:p>
            <a:pPr marL="201168" lvl="1" indent="0" algn="ctr">
              <a:buNone/>
            </a:pPr>
            <a:r>
              <a:rPr lang="pl-PL" dirty="0"/>
              <a:t>https://www.w3.org/TR/trace-context/</a:t>
            </a:r>
          </a:p>
          <a:p>
            <a:pPr lvl="1" algn="just">
              <a:buFont typeface="Wingdings" panose="05000000000000000000" pitchFamily="2" charset="2"/>
              <a:buChar char="v"/>
            </a:pPr>
            <a:endParaRPr lang="pl-PL" dirty="0"/>
          </a:p>
          <a:p>
            <a:pPr marL="201168" lvl="1" indent="0" algn="just">
              <a:buNone/>
            </a:pPr>
            <a:r>
              <a:rPr lang="en-GB" dirty="0"/>
              <a:t>The </a:t>
            </a:r>
            <a:r>
              <a:rPr lang="en-GB" dirty="0" err="1"/>
              <a:t>traceparent</a:t>
            </a:r>
            <a:r>
              <a:rPr lang="en-GB" dirty="0"/>
              <a:t> header represents the incoming request in a tracing system in a common format, understood by all vendors. Here’s an example of a </a:t>
            </a:r>
            <a:r>
              <a:rPr lang="en-GB" dirty="0" err="1">
                <a:solidFill>
                  <a:srgbClr val="0070C0"/>
                </a:solidFill>
              </a:rPr>
              <a:t>traceparent</a:t>
            </a:r>
            <a:r>
              <a:rPr lang="en-GB" dirty="0"/>
              <a:t> header.</a:t>
            </a:r>
            <a:endParaRPr lang="pl-PL" dirty="0"/>
          </a:p>
          <a:p>
            <a:pPr marL="201168" lvl="1" indent="0" algn="just">
              <a:buNone/>
            </a:pPr>
            <a:endParaRPr lang="pl-PL" dirty="0"/>
          </a:p>
          <a:p>
            <a:pPr marL="201168" lvl="1" indent="0" algn="just">
              <a:buNone/>
            </a:pPr>
            <a:r>
              <a:rPr lang="pl-PL" dirty="0" err="1"/>
              <a:t>traceparent</a:t>
            </a:r>
            <a:r>
              <a:rPr lang="pl-PL" dirty="0"/>
              <a:t>: 00-0af7651916cd43dd8448eb211c80319c-b9c7c989f97918e1-01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968838E7-4BC6-4D6A-9BFC-5247051559CA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237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311FA3-93F1-4DC2-9EA1-F297D189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W3C </a:t>
            </a:r>
            <a:r>
              <a:rPr lang="pl-PL" dirty="0" err="1">
                <a:solidFill>
                  <a:schemeClr val="tx1"/>
                </a:solidFill>
              </a:rPr>
              <a:t>TraceContext</a:t>
            </a:r>
            <a:r>
              <a:rPr lang="pl-PL" dirty="0">
                <a:solidFill>
                  <a:schemeClr val="tx1"/>
                </a:solidFill>
              </a:rPr>
              <a:t>	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EF4003B-2662-4313-92B3-2AC079538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 algn="just">
              <a:buNone/>
            </a:pPr>
            <a:r>
              <a:rPr lang="pl-PL" dirty="0" err="1"/>
              <a:t>traceparent</a:t>
            </a:r>
            <a:r>
              <a:rPr lang="pl-PL" dirty="0"/>
              <a:t>: </a:t>
            </a:r>
            <a:r>
              <a:rPr lang="pl-PL" dirty="0">
                <a:solidFill>
                  <a:srgbClr val="00B050"/>
                </a:solidFill>
              </a:rPr>
              <a:t>00</a:t>
            </a:r>
            <a:r>
              <a:rPr lang="pl-PL" dirty="0"/>
              <a:t>-</a:t>
            </a:r>
            <a:r>
              <a:rPr lang="pl-PL" dirty="0">
                <a:solidFill>
                  <a:srgbClr val="FFC000"/>
                </a:solidFill>
              </a:rPr>
              <a:t>0af7651916cd43dd8448eb211c80319c</a:t>
            </a:r>
            <a:r>
              <a:rPr lang="pl-PL" dirty="0"/>
              <a:t>-</a:t>
            </a:r>
            <a:r>
              <a:rPr lang="pl-PL" dirty="0">
                <a:solidFill>
                  <a:srgbClr val="FF0000"/>
                </a:solidFill>
              </a:rPr>
              <a:t>b9c7c989f97918e1</a:t>
            </a:r>
            <a:r>
              <a:rPr lang="pl-PL" dirty="0"/>
              <a:t>-</a:t>
            </a:r>
            <a:r>
              <a:rPr lang="pl-PL" dirty="0">
                <a:solidFill>
                  <a:srgbClr val="0070C0"/>
                </a:solidFill>
              </a:rPr>
              <a:t>01</a:t>
            </a:r>
          </a:p>
          <a:p>
            <a:pPr marL="201168" lvl="1" indent="0" algn="just">
              <a:buNone/>
            </a:pPr>
            <a:endParaRPr lang="pl-PL" dirty="0">
              <a:solidFill>
                <a:srgbClr val="0070C0"/>
              </a:solidFill>
            </a:endParaRPr>
          </a:p>
          <a:p>
            <a:pPr marL="201168" lvl="1" indent="0" algn="just">
              <a:buNone/>
            </a:pPr>
            <a:r>
              <a:rPr lang="en-GB" dirty="0"/>
              <a:t>The </a:t>
            </a:r>
            <a:r>
              <a:rPr lang="en-GB" dirty="0" err="1"/>
              <a:t>traceparent</a:t>
            </a:r>
            <a:r>
              <a:rPr lang="en-GB" dirty="0"/>
              <a:t> HTTP header field identifies the incoming request in a tracing system. It has four fields:</a:t>
            </a:r>
          </a:p>
          <a:p>
            <a:pPr marL="201168" lvl="1" indent="0" algn="just">
              <a:buNone/>
            </a:pPr>
            <a:r>
              <a:rPr lang="en-GB" dirty="0"/>
              <a:t>    </a:t>
            </a:r>
            <a:r>
              <a:rPr lang="en-GB" dirty="0">
                <a:solidFill>
                  <a:srgbClr val="00B050"/>
                </a:solidFill>
              </a:rPr>
              <a:t>version</a:t>
            </a:r>
            <a:r>
              <a:rPr lang="pl-PL" dirty="0">
                <a:solidFill>
                  <a:srgbClr val="00B050"/>
                </a:solidFill>
              </a:rPr>
              <a:t> - 00</a:t>
            </a:r>
            <a:endParaRPr lang="en-GB" dirty="0">
              <a:solidFill>
                <a:srgbClr val="00B050"/>
              </a:solidFill>
            </a:endParaRPr>
          </a:p>
          <a:p>
            <a:pPr marL="201168" lvl="1" indent="0" algn="just">
              <a:buNone/>
            </a:pPr>
            <a:r>
              <a:rPr lang="en-GB" dirty="0"/>
              <a:t>    </a:t>
            </a:r>
            <a:r>
              <a:rPr lang="en-GB" dirty="0">
                <a:solidFill>
                  <a:srgbClr val="FFC000"/>
                </a:solidFill>
              </a:rPr>
              <a:t>trace-id</a:t>
            </a:r>
            <a:r>
              <a:rPr lang="pl-PL" dirty="0">
                <a:solidFill>
                  <a:srgbClr val="FFC000"/>
                </a:solidFill>
              </a:rPr>
              <a:t> - 0af7651916cd43dd8448eb211c80319c</a:t>
            </a:r>
            <a:endParaRPr lang="en-GB" dirty="0">
              <a:solidFill>
                <a:srgbClr val="FFC000"/>
              </a:solidFill>
            </a:endParaRPr>
          </a:p>
          <a:p>
            <a:pPr marL="201168" lvl="1" indent="0" algn="just">
              <a:buNone/>
            </a:pPr>
            <a:r>
              <a:rPr lang="en-GB" dirty="0"/>
              <a:t>    </a:t>
            </a:r>
            <a:r>
              <a:rPr lang="en-GB" dirty="0">
                <a:solidFill>
                  <a:srgbClr val="FF0000"/>
                </a:solidFill>
              </a:rPr>
              <a:t>parent-id</a:t>
            </a:r>
            <a:r>
              <a:rPr lang="pl-PL" dirty="0">
                <a:solidFill>
                  <a:srgbClr val="FF0000"/>
                </a:solidFill>
              </a:rPr>
              <a:t> - b9c7c989f97918e1</a:t>
            </a:r>
            <a:endParaRPr lang="en-GB" dirty="0">
              <a:solidFill>
                <a:srgbClr val="FF0000"/>
              </a:solidFill>
            </a:endParaRPr>
          </a:p>
          <a:p>
            <a:pPr marL="201168" lvl="1" indent="0" algn="just">
              <a:buNone/>
            </a:pPr>
            <a:r>
              <a:rPr lang="en-GB" dirty="0"/>
              <a:t>    </a:t>
            </a:r>
            <a:r>
              <a:rPr lang="en-GB" dirty="0">
                <a:solidFill>
                  <a:srgbClr val="0070C0"/>
                </a:solidFill>
              </a:rPr>
              <a:t>trace-flags</a:t>
            </a:r>
            <a:r>
              <a:rPr lang="pl-PL" dirty="0">
                <a:solidFill>
                  <a:srgbClr val="0070C0"/>
                </a:solidFill>
              </a:rPr>
              <a:t> - 01</a:t>
            </a:r>
            <a:endParaRPr lang="en-GB" dirty="0">
              <a:solidFill>
                <a:srgbClr val="0070C0"/>
              </a:solidFill>
            </a:endParaRPr>
          </a:p>
          <a:p>
            <a:pPr marL="201168" lvl="1" indent="0" algn="just">
              <a:buNone/>
            </a:pP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9DD8CDF3-DE32-4C25-8D64-BCB28454FF55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726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311FA3-93F1-4DC2-9EA1-F297D189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Messaging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EF4003B-2662-4313-92B3-2AC079538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 algn="just">
              <a:buNone/>
            </a:pPr>
            <a:r>
              <a:rPr lang="pl-PL" dirty="0" err="1">
                <a:solidFill>
                  <a:schemeClr val="tx1"/>
                </a:solidFill>
              </a:rPr>
              <a:t>OpenTelemetry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also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supports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messaging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functionalities</a:t>
            </a:r>
            <a:r>
              <a:rPr lang="pl-PL" dirty="0">
                <a:solidFill>
                  <a:schemeClr val="tx1"/>
                </a:solidFill>
              </a:rPr>
              <a:t>. For </a:t>
            </a:r>
            <a:r>
              <a:rPr lang="pl-PL" dirty="0" err="1">
                <a:solidFill>
                  <a:schemeClr val="tx1"/>
                </a:solidFill>
              </a:rPr>
              <a:t>example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it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enriches</a:t>
            </a:r>
            <a:r>
              <a:rPr lang="pl-PL" dirty="0">
                <a:solidFill>
                  <a:schemeClr val="tx1"/>
                </a:solidFill>
              </a:rPr>
              <a:t> the </a:t>
            </a:r>
            <a:r>
              <a:rPr lang="pl-PL" dirty="0" err="1">
                <a:solidFill>
                  <a:schemeClr val="tx1"/>
                </a:solidFill>
              </a:rPr>
              <a:t>trace</a:t>
            </a:r>
            <a:r>
              <a:rPr lang="pl-PL" dirty="0">
                <a:solidFill>
                  <a:schemeClr val="tx1"/>
                </a:solidFill>
              </a:rPr>
              <a:t> with </a:t>
            </a:r>
            <a:r>
              <a:rPr lang="pl-PL" dirty="0" err="1">
                <a:solidFill>
                  <a:schemeClr val="tx1"/>
                </a:solidFill>
              </a:rPr>
              <a:t>atrributes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like</a:t>
            </a:r>
            <a:r>
              <a:rPr lang="pl-PL" dirty="0">
                <a:solidFill>
                  <a:schemeClr val="tx1"/>
                </a:solidFill>
              </a:rPr>
              <a:t>: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l-PL" dirty="0" err="1">
                <a:solidFill>
                  <a:schemeClr val="tx1"/>
                </a:solidFill>
              </a:rPr>
              <a:t>messaging.system</a:t>
            </a:r>
            <a:r>
              <a:rPr lang="pl-PL" dirty="0">
                <a:solidFill>
                  <a:schemeClr val="tx1"/>
                </a:solidFill>
              </a:rPr>
              <a:t> (</a:t>
            </a:r>
            <a:r>
              <a:rPr lang="pl-PL" dirty="0" err="1">
                <a:solidFill>
                  <a:schemeClr val="tx1"/>
                </a:solidFill>
              </a:rPr>
              <a:t>kafka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rabitmq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rocketmq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activemq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AmazonSqs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etc</a:t>
            </a:r>
            <a:r>
              <a:rPr lang="pl-PL" dirty="0">
                <a:solidFill>
                  <a:schemeClr val="tx1"/>
                </a:solidFill>
              </a:rPr>
              <a:t>)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l-PL" dirty="0" err="1">
                <a:solidFill>
                  <a:schemeClr val="tx1"/>
                </a:solidFill>
              </a:rPr>
              <a:t>messaging.destination</a:t>
            </a:r>
            <a:r>
              <a:rPr lang="pl-PL" dirty="0">
                <a:solidFill>
                  <a:schemeClr val="tx1"/>
                </a:solidFill>
              </a:rPr>
              <a:t> (</a:t>
            </a:r>
            <a:r>
              <a:rPr lang="pl-PL" dirty="0" err="1">
                <a:solidFill>
                  <a:schemeClr val="tx1"/>
                </a:solidFill>
              </a:rPr>
              <a:t>queue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name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topic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name</a:t>
            </a:r>
            <a:r>
              <a:rPr lang="pl-PL" dirty="0">
                <a:solidFill>
                  <a:schemeClr val="tx1"/>
                </a:solidFill>
              </a:rPr>
              <a:t>)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l-PL" dirty="0" err="1">
                <a:solidFill>
                  <a:schemeClr val="tx1"/>
                </a:solidFill>
              </a:rPr>
              <a:t>messaging.message_id</a:t>
            </a:r>
            <a:endParaRPr lang="pl-PL" dirty="0">
              <a:solidFill>
                <a:schemeClr val="tx1"/>
              </a:solidFill>
            </a:endParaRP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l-PL" dirty="0">
                <a:solidFill>
                  <a:schemeClr val="tx1"/>
                </a:solidFill>
              </a:rPr>
              <a:t>and </a:t>
            </a:r>
            <a:r>
              <a:rPr lang="pl-PL" dirty="0" err="1">
                <a:solidFill>
                  <a:schemeClr val="tx1"/>
                </a:solidFill>
              </a:rPr>
              <a:t>more</a:t>
            </a:r>
            <a:endParaRPr lang="pl-PL" dirty="0">
              <a:solidFill>
                <a:schemeClr val="tx1"/>
              </a:solidFill>
            </a:endParaRPr>
          </a:p>
          <a:p>
            <a:pPr lvl="1" algn="just">
              <a:buFont typeface="Wingdings" panose="05000000000000000000" pitchFamily="2" charset="2"/>
              <a:buChar char="v"/>
            </a:pPr>
            <a:endParaRPr lang="pl-PL" dirty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r>
              <a:rPr lang="pl-PL" dirty="0">
                <a:solidFill>
                  <a:schemeClr val="tx1"/>
                </a:solidFill>
              </a:rPr>
              <a:t>Full </a:t>
            </a:r>
            <a:r>
              <a:rPr lang="pl-PL" dirty="0" err="1">
                <a:solidFill>
                  <a:schemeClr val="tx1"/>
                </a:solidFill>
              </a:rPr>
              <a:t>specification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is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available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>
                <a:solidFill>
                  <a:schemeClr val="tx1"/>
                </a:solidFill>
                <a:hlinkClick r:id="rId2"/>
              </a:rPr>
              <a:t>https://github.com/open-telemetry/opentelemetry-specification/blob/main/specification/trace/semantic_conventions/messaging.md</a:t>
            </a:r>
            <a:endParaRPr lang="pl-PL" dirty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endParaRPr lang="pl-PL" dirty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r>
              <a:rPr lang="pl-PL" dirty="0">
                <a:solidFill>
                  <a:schemeClr val="tx1"/>
                </a:solidFill>
              </a:rPr>
              <a:t>To </a:t>
            </a:r>
            <a:r>
              <a:rPr lang="pl-PL" dirty="0" err="1">
                <a:solidFill>
                  <a:schemeClr val="tx1"/>
                </a:solidFill>
              </a:rPr>
              <a:t>propagate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trace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flow</a:t>
            </a:r>
            <a:r>
              <a:rPr lang="pl-PL" dirty="0">
                <a:solidFill>
                  <a:schemeClr val="tx1"/>
                </a:solidFill>
              </a:rPr>
              <a:t>, the </a:t>
            </a:r>
            <a:r>
              <a:rPr lang="pl-PL" dirty="0" err="1">
                <a:solidFill>
                  <a:schemeClr val="tx1"/>
                </a:solidFill>
              </a:rPr>
              <a:t>corresponding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/>
              <a:t>traceparent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sent</a:t>
            </a:r>
            <a:r>
              <a:rPr lang="pl-PL" dirty="0"/>
              <a:t> as </a:t>
            </a:r>
            <a:r>
              <a:rPr lang="pl-PL" dirty="0" err="1">
                <a:solidFill>
                  <a:srgbClr val="0070C0"/>
                </a:solidFill>
              </a:rPr>
              <a:t>Diagnostic</a:t>
            </a:r>
            <a:r>
              <a:rPr lang="pl-PL" dirty="0">
                <a:solidFill>
                  <a:srgbClr val="0070C0"/>
                </a:solidFill>
              </a:rPr>
              <a:t>-Id</a:t>
            </a:r>
            <a:r>
              <a:rPr lang="pl-PL" dirty="0"/>
              <a:t>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property</a:t>
            </a:r>
            <a:r>
              <a:rPr lang="pl-PL" dirty="0"/>
              <a:t>. </a:t>
            </a:r>
            <a:r>
              <a:rPr lang="pl-PL" dirty="0" err="1"/>
              <a:t>However</a:t>
            </a:r>
            <a:r>
              <a:rPr lang="pl-PL" dirty="0"/>
              <a:t>, in </a:t>
            </a:r>
            <a:r>
              <a:rPr lang="pl-PL" dirty="0" err="1"/>
              <a:t>some</a:t>
            </a:r>
            <a:r>
              <a:rPr lang="pl-PL" dirty="0"/>
              <a:t> </a:t>
            </a:r>
            <a:r>
              <a:rPr lang="pl-PL" dirty="0" err="1"/>
              <a:t>scenarios</a:t>
            </a:r>
            <a:r>
              <a:rPr lang="pl-PL" dirty="0"/>
              <a:t> </a:t>
            </a:r>
            <a:r>
              <a:rPr lang="pl-PL" dirty="0" err="1"/>
              <a:t>flows</a:t>
            </a:r>
            <a:r>
              <a:rPr lang="pl-PL" dirty="0"/>
              <a:t> </a:t>
            </a:r>
            <a:r>
              <a:rPr lang="pl-PL" dirty="0" err="1"/>
              <a:t>separated</a:t>
            </a:r>
            <a:r>
              <a:rPr lang="pl-PL" dirty="0"/>
              <a:t> by the </a:t>
            </a:r>
            <a:r>
              <a:rPr lang="pl-PL" dirty="0" err="1"/>
              <a:t>ServiceBus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linked</a:t>
            </a:r>
            <a:r>
              <a:rPr lang="pl-PL" dirty="0"/>
              <a:t> with </a:t>
            </a:r>
            <a:r>
              <a:rPr lang="pl-PL" dirty="0">
                <a:solidFill>
                  <a:srgbClr val="0070C0"/>
                </a:solidFill>
              </a:rPr>
              <a:t>Links</a:t>
            </a:r>
            <a:r>
              <a:rPr lang="pl-PL" dirty="0"/>
              <a:t> </a:t>
            </a:r>
            <a:r>
              <a:rPr lang="pl-PL" dirty="0" err="1"/>
              <a:t>instead</a:t>
            </a:r>
            <a:r>
              <a:rPr lang="pl-PL" dirty="0"/>
              <a:t> of a single </a:t>
            </a:r>
            <a:r>
              <a:rPr lang="pl-PL" dirty="0" err="1"/>
              <a:t>trace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E1129490-370C-4FDF-80C2-6625BEB798D1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167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CF61BD-95D2-4195-92AB-D5FBFA589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About</a:t>
            </a:r>
            <a:r>
              <a:rPr lang="pl-PL" dirty="0"/>
              <a:t> the demo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D3FCEB9-56AF-4295-BC72-2CC224C9B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  <a:p>
            <a:endParaRPr lang="pl-PL" dirty="0"/>
          </a:p>
          <a:p>
            <a:r>
              <a:rPr lang="pl-PL" dirty="0"/>
              <a:t>Source </a:t>
            </a:r>
            <a:r>
              <a:rPr lang="pl-PL" dirty="0" err="1"/>
              <a:t>code</a:t>
            </a:r>
            <a:r>
              <a:rPr lang="pl-PL" dirty="0"/>
              <a:t> for the demo </a:t>
            </a:r>
            <a:r>
              <a:rPr lang="pl-PL" dirty="0" err="1"/>
              <a:t>is</a:t>
            </a:r>
            <a:r>
              <a:rPr lang="pl-PL" dirty="0"/>
              <a:t> open </a:t>
            </a:r>
            <a:r>
              <a:rPr lang="pl-PL" dirty="0" err="1"/>
              <a:t>sourced</a:t>
            </a:r>
            <a:r>
              <a:rPr lang="pl-PL" dirty="0"/>
              <a:t>, </a:t>
            </a:r>
            <a:r>
              <a:rPr lang="pl-PL" dirty="0" err="1"/>
              <a:t>together</a:t>
            </a:r>
            <a:r>
              <a:rPr lang="pl-PL" dirty="0"/>
              <a:t> with </a:t>
            </a:r>
            <a:r>
              <a:rPr lang="pl-PL" dirty="0" err="1"/>
              <a:t>presentation</a:t>
            </a:r>
            <a:r>
              <a:rPr lang="pl-PL" dirty="0"/>
              <a:t> on my </a:t>
            </a:r>
            <a:r>
              <a:rPr lang="pl-PL" dirty="0" err="1"/>
              <a:t>Github</a:t>
            </a:r>
            <a:r>
              <a:rPr lang="pl-PL" dirty="0"/>
              <a:t> profile. To run </a:t>
            </a:r>
            <a:r>
              <a:rPr lang="pl-PL" dirty="0" err="1"/>
              <a:t>it</a:t>
            </a:r>
            <a:r>
              <a:rPr lang="pl-PL" dirty="0"/>
              <a:t>, </a:t>
            </a:r>
            <a:r>
              <a:rPr lang="pl-PL" dirty="0" err="1"/>
              <a:t>follow</a:t>
            </a:r>
            <a:r>
              <a:rPr lang="pl-PL" dirty="0"/>
              <a:t> </a:t>
            </a:r>
            <a:r>
              <a:rPr lang="pl-PL" dirty="0" err="1"/>
              <a:t>instructions</a:t>
            </a:r>
            <a:r>
              <a:rPr lang="pl-PL" dirty="0"/>
              <a:t> in the </a:t>
            </a:r>
            <a:r>
              <a:rPr lang="pl-PL" dirty="0" err="1"/>
              <a:t>readme</a:t>
            </a:r>
            <a:r>
              <a:rPr lang="pl-PL" dirty="0"/>
              <a:t> file.</a:t>
            </a:r>
          </a:p>
          <a:p>
            <a:pPr algn="ctr"/>
            <a:r>
              <a:rPr lang="pl-PL" dirty="0"/>
              <a:t>https://github.com/lukasz-pyrzyk/opentelemetry-demo</a:t>
            </a:r>
          </a:p>
        </p:txBody>
      </p:sp>
    </p:spTree>
    <p:extLst>
      <p:ext uri="{BB962C8B-B14F-4D97-AF65-F5344CB8AC3E}">
        <p14:creationId xmlns:p14="http://schemas.microsoft.com/office/powerpoint/2010/main" val="61611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DD0CAE-BC7E-4C57-B901-23D0E8BF8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/>
          <a:lstStyle/>
          <a:p>
            <a:r>
              <a:rPr lang="pl-PL" dirty="0" err="1"/>
              <a:t>About</a:t>
            </a:r>
            <a:r>
              <a:rPr lang="pl-PL" dirty="0"/>
              <a:t> me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E5691DC-230B-4898-A90C-5EC9BAC52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Co-</a:t>
            </a:r>
            <a:r>
              <a:rPr lang="pl-PL" dirty="0" err="1"/>
              <a:t>founder</a:t>
            </a:r>
            <a:r>
              <a:rPr lang="pl-PL" dirty="0"/>
              <a:t> of </a:t>
            </a:r>
            <a:r>
              <a:rPr lang="pl-PL" dirty="0" err="1"/>
              <a:t>Dotnetos</a:t>
            </a:r>
            <a:endParaRPr lang="pl-PL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Microsoft MVP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.NET Technical </a:t>
            </a:r>
            <a:r>
              <a:rPr lang="pl-PL" dirty="0" err="1"/>
              <a:t>Lead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Sonova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/>
              <a:t>Tweets</a:t>
            </a:r>
            <a:r>
              <a:rPr lang="pl-PL" dirty="0"/>
              <a:t> as @</a:t>
            </a:r>
            <a:r>
              <a:rPr lang="pl-PL" dirty="0" err="1"/>
              <a:t>lukaszpyrzyk</a:t>
            </a:r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61EE0919-9A70-4237-82F2-980DC3634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99" y="3857414"/>
            <a:ext cx="5086639" cy="2055002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762929D5-CBE0-4B2A-8632-DD35FD561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1591" y="4328137"/>
            <a:ext cx="4514850" cy="1343025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AA5A5D5B-C8D9-4D83-9B71-D57CC37504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7773" y="1425639"/>
            <a:ext cx="2976744" cy="297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036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CF61BD-95D2-4195-92AB-D5FBFA589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About</a:t>
            </a:r>
            <a:r>
              <a:rPr lang="pl-PL" dirty="0"/>
              <a:t> the demo - </a:t>
            </a:r>
            <a:r>
              <a:rPr lang="pl-PL" dirty="0" err="1"/>
              <a:t>projects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D3FCEB9-56AF-4295-BC72-2CC224C9B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Within</a:t>
            </a:r>
            <a:r>
              <a:rPr lang="pl-PL" dirty="0"/>
              <a:t> the </a:t>
            </a:r>
            <a:r>
              <a:rPr lang="pl-PL" dirty="0" err="1"/>
              <a:t>repository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may</a:t>
            </a:r>
            <a:r>
              <a:rPr lang="pl-PL" dirty="0"/>
              <a:t> </a:t>
            </a:r>
            <a:r>
              <a:rPr lang="pl-PL" dirty="0" err="1"/>
              <a:t>find</a:t>
            </a:r>
            <a:r>
              <a:rPr lang="pl-PL" dirty="0"/>
              <a:t> a </a:t>
            </a:r>
            <a:r>
              <a:rPr lang="pl-PL" dirty="0" err="1"/>
              <a:t>solution</a:t>
            </a:r>
            <a:r>
              <a:rPr lang="pl-PL" dirty="0"/>
              <a:t> for </a:t>
            </a:r>
            <a:r>
              <a:rPr lang="pl-PL" dirty="0" err="1"/>
              <a:t>calculating</a:t>
            </a:r>
            <a:r>
              <a:rPr lang="pl-PL" dirty="0"/>
              <a:t> Fibonacci </a:t>
            </a:r>
            <a:r>
              <a:rPr lang="pl-PL" dirty="0" err="1"/>
              <a:t>numbers</a:t>
            </a:r>
            <a:endParaRPr lang="pl-PL" dirty="0"/>
          </a:p>
          <a:p>
            <a:r>
              <a:rPr lang="pl-PL" dirty="0"/>
              <a:t>Solution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based</a:t>
            </a:r>
            <a:r>
              <a:rPr lang="pl-PL" dirty="0"/>
              <a:t> on </a:t>
            </a:r>
            <a:r>
              <a:rPr lang="pl-PL" dirty="0" err="1"/>
              <a:t>three</a:t>
            </a:r>
            <a:r>
              <a:rPr lang="pl-PL" dirty="0"/>
              <a:t> </a:t>
            </a:r>
            <a:r>
              <a:rPr lang="pl-PL" dirty="0" err="1"/>
              <a:t>projects</a:t>
            </a:r>
            <a:r>
              <a:rPr lang="pl-PL" dirty="0"/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 err="1"/>
              <a:t>Fibonacci.WebService</a:t>
            </a:r>
            <a:r>
              <a:rPr lang="pl-PL" dirty="0"/>
              <a:t> – Web API </a:t>
            </a:r>
            <a:r>
              <a:rPr lang="pl-PL" dirty="0" err="1"/>
              <a:t>responsible</a:t>
            </a:r>
            <a:r>
              <a:rPr lang="pl-PL" dirty="0"/>
              <a:t> for </a:t>
            </a:r>
            <a:r>
              <a:rPr lang="pl-PL" dirty="0" err="1"/>
              <a:t>receiving</a:t>
            </a:r>
            <a:r>
              <a:rPr lang="pl-PL" dirty="0"/>
              <a:t> </a:t>
            </a:r>
            <a:r>
              <a:rPr lang="pl-PL" dirty="0" err="1"/>
              <a:t>request</a:t>
            </a:r>
            <a:r>
              <a:rPr lang="pl-PL" dirty="0"/>
              <a:t> from the </a:t>
            </a:r>
            <a:r>
              <a:rPr lang="pl-PL" dirty="0" err="1"/>
              <a:t>user</a:t>
            </a:r>
            <a:r>
              <a:rPr lang="pl-PL" dirty="0"/>
              <a:t>. It </a:t>
            </a:r>
            <a:r>
              <a:rPr lang="pl-PL" dirty="0" err="1"/>
              <a:t>supports</a:t>
            </a:r>
            <a:r>
              <a:rPr lang="pl-PL" dirty="0"/>
              <a:t>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l-PL" dirty="0"/>
              <a:t>GET /n –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result</a:t>
            </a:r>
            <a:r>
              <a:rPr lang="pl-PL" dirty="0"/>
              <a:t> for </a:t>
            </a:r>
            <a:r>
              <a:rPr lang="pl-PL" dirty="0" err="1"/>
              <a:t>given</a:t>
            </a:r>
            <a:r>
              <a:rPr lang="pl-PL" dirty="0"/>
              <a:t> </a:t>
            </a:r>
            <a:r>
              <a:rPr lang="pl-PL" dirty="0" err="1"/>
              <a:t>number</a:t>
            </a:r>
            <a:endParaRPr lang="pl-PL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pl-PL" dirty="0"/>
              <a:t>POST /n – </a:t>
            </a:r>
            <a:r>
              <a:rPr lang="pl-PL" dirty="0" err="1"/>
              <a:t>send</a:t>
            </a:r>
            <a:r>
              <a:rPr lang="pl-PL" dirty="0"/>
              <a:t>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calculation</a:t>
            </a:r>
            <a:r>
              <a:rPr lang="pl-PL" dirty="0"/>
              <a:t> </a:t>
            </a:r>
            <a:r>
              <a:rPr lang="pl-PL" dirty="0" err="1"/>
              <a:t>request</a:t>
            </a:r>
            <a:r>
              <a:rPr lang="pl-PL" dirty="0"/>
              <a:t> for </a:t>
            </a:r>
            <a:r>
              <a:rPr lang="pl-PL" dirty="0" err="1"/>
              <a:t>given</a:t>
            </a:r>
            <a:r>
              <a:rPr lang="pl-PL" dirty="0"/>
              <a:t> numer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l-PL" dirty="0"/>
              <a:t>DELETE /n – </a:t>
            </a:r>
            <a:r>
              <a:rPr lang="pl-PL" dirty="0" err="1"/>
              <a:t>remove</a:t>
            </a:r>
            <a:r>
              <a:rPr lang="pl-PL" dirty="0"/>
              <a:t> </a:t>
            </a:r>
            <a:r>
              <a:rPr lang="pl-PL" dirty="0" err="1"/>
              <a:t>result</a:t>
            </a:r>
            <a:r>
              <a:rPr lang="pl-PL" dirty="0"/>
              <a:t> from the </a:t>
            </a:r>
            <a:r>
              <a:rPr lang="pl-PL" dirty="0" err="1"/>
              <a:t>storage</a:t>
            </a:r>
            <a:endParaRPr lang="pl-PL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use</a:t>
            </a:r>
            <a:r>
              <a:rPr lang="pl-PL" dirty="0"/>
              <a:t> VS </a:t>
            </a:r>
            <a:r>
              <a:rPr lang="pl-PL" dirty="0" err="1"/>
              <a:t>Code</a:t>
            </a:r>
            <a:r>
              <a:rPr lang="pl-PL" dirty="0"/>
              <a:t> and </a:t>
            </a:r>
            <a:r>
              <a:rPr lang="pl-PL" dirty="0" err="1"/>
              <a:t>HttpClient</a:t>
            </a:r>
            <a:r>
              <a:rPr lang="pl-PL" dirty="0"/>
              <a:t> </a:t>
            </a:r>
            <a:r>
              <a:rPr lang="pl-PL" dirty="0" err="1"/>
              <a:t>extension</a:t>
            </a:r>
            <a:r>
              <a:rPr lang="pl-PL" dirty="0"/>
              <a:t> to run </a:t>
            </a:r>
            <a:r>
              <a:rPr lang="pl-PL" dirty="0" err="1"/>
              <a:t>example</a:t>
            </a:r>
            <a:r>
              <a:rPr lang="pl-PL" dirty="0"/>
              <a:t> </a:t>
            </a:r>
            <a:r>
              <a:rPr lang="pl-PL" dirty="0" err="1"/>
              <a:t>request</a:t>
            </a:r>
            <a:r>
              <a:rPr lang="pl-PL" dirty="0"/>
              <a:t> from the </a:t>
            </a:r>
            <a:r>
              <a:rPr lang="pl-PL" dirty="0" err="1">
                <a:solidFill>
                  <a:srgbClr val="425CC7"/>
                </a:solidFill>
              </a:rPr>
              <a:t>requests.http</a:t>
            </a:r>
            <a:r>
              <a:rPr lang="pl-PL" dirty="0"/>
              <a:t> file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 err="1"/>
              <a:t>Fibonaci.Worker</a:t>
            </a:r>
            <a:r>
              <a:rPr lang="pl-PL" dirty="0"/>
              <a:t> – </a:t>
            </a:r>
            <a:r>
              <a:rPr lang="pl-PL" dirty="0" err="1"/>
              <a:t>Worker</a:t>
            </a:r>
            <a:r>
              <a:rPr lang="pl-PL" dirty="0"/>
              <a:t> </a:t>
            </a:r>
            <a:r>
              <a:rPr lang="pl-PL" dirty="0" err="1"/>
              <a:t>responsible</a:t>
            </a:r>
            <a:r>
              <a:rPr lang="pl-PL" dirty="0"/>
              <a:t> for </a:t>
            </a:r>
            <a:r>
              <a:rPr lang="pl-PL" dirty="0" err="1"/>
              <a:t>receiving</a:t>
            </a:r>
            <a:r>
              <a:rPr lang="pl-PL" dirty="0"/>
              <a:t> </a:t>
            </a:r>
            <a:r>
              <a:rPr lang="pl-PL" dirty="0" err="1"/>
              <a:t>calculation</a:t>
            </a:r>
            <a:r>
              <a:rPr lang="pl-PL" dirty="0"/>
              <a:t> </a:t>
            </a:r>
            <a:r>
              <a:rPr lang="pl-PL" dirty="0" err="1"/>
              <a:t>request</a:t>
            </a:r>
            <a:r>
              <a:rPr lang="pl-PL" dirty="0"/>
              <a:t>, </a:t>
            </a:r>
            <a:r>
              <a:rPr lang="pl-PL" dirty="0" err="1"/>
              <a:t>calculating</a:t>
            </a:r>
            <a:r>
              <a:rPr lang="pl-PL" dirty="0"/>
              <a:t> Fibonacci numer and </a:t>
            </a:r>
            <a:r>
              <a:rPr lang="pl-PL" dirty="0" err="1"/>
              <a:t>storing</a:t>
            </a:r>
            <a:r>
              <a:rPr lang="pl-PL" dirty="0"/>
              <a:t> </a:t>
            </a:r>
            <a:r>
              <a:rPr lang="pl-PL" dirty="0" err="1"/>
              <a:t>result</a:t>
            </a:r>
            <a:r>
              <a:rPr lang="pl-PL" dirty="0"/>
              <a:t> in the </a:t>
            </a:r>
            <a:r>
              <a:rPr lang="pl-PL" dirty="0" err="1"/>
              <a:t>repository</a:t>
            </a:r>
            <a:endParaRPr lang="pl-PL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 err="1"/>
              <a:t>Fibonacci.Shared</a:t>
            </a:r>
            <a:r>
              <a:rPr lang="pl-PL" dirty="0"/>
              <a:t> – a </a:t>
            </a:r>
            <a:r>
              <a:rPr lang="pl-PL" dirty="0" err="1"/>
              <a:t>shared</a:t>
            </a:r>
            <a:r>
              <a:rPr lang="pl-PL" dirty="0"/>
              <a:t> </a:t>
            </a:r>
            <a:r>
              <a:rPr lang="pl-PL" dirty="0" err="1"/>
              <a:t>project</a:t>
            </a:r>
            <a:r>
              <a:rPr lang="pl-PL" dirty="0"/>
              <a:t> for </a:t>
            </a:r>
            <a:r>
              <a:rPr lang="pl-PL" dirty="0" err="1"/>
              <a:t>Api</a:t>
            </a:r>
            <a:r>
              <a:rPr lang="pl-PL" dirty="0"/>
              <a:t> and </a:t>
            </a:r>
            <a:r>
              <a:rPr lang="pl-PL" dirty="0" err="1"/>
              <a:t>Worker</a:t>
            </a:r>
            <a:endParaRPr lang="pl-PL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9D09D38C-9B5A-48C1-8B4E-767BE40B0EF1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592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CF61BD-95D2-4195-92AB-D5FBFA589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About</a:t>
            </a:r>
            <a:r>
              <a:rPr lang="pl-PL" dirty="0"/>
              <a:t> the demo - </a:t>
            </a:r>
            <a:r>
              <a:rPr lang="pl-PL" dirty="0" err="1"/>
              <a:t>dependencies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D3FCEB9-56AF-4295-BC72-2CC224C9B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To </a:t>
            </a:r>
            <a:r>
              <a:rPr lang="pl-PL" dirty="0" err="1"/>
              <a:t>increase</a:t>
            </a:r>
            <a:r>
              <a:rPr lang="pl-PL" dirty="0"/>
              <a:t> the </a:t>
            </a:r>
            <a:r>
              <a:rPr lang="pl-PL" dirty="0" err="1"/>
              <a:t>amount</a:t>
            </a:r>
            <a:r>
              <a:rPr lang="pl-PL" dirty="0"/>
              <a:t> of data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OpenTelemetry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run </a:t>
            </a:r>
            <a:r>
              <a:rPr lang="pl-PL" dirty="0" err="1"/>
              <a:t>collect</a:t>
            </a:r>
            <a:r>
              <a:rPr lang="pl-PL" dirty="0"/>
              <a:t> and </a:t>
            </a:r>
            <a:r>
              <a:rPr lang="pl-PL" dirty="0" err="1"/>
              <a:t>present</a:t>
            </a:r>
            <a:r>
              <a:rPr lang="pl-PL" dirty="0"/>
              <a:t>, the </a:t>
            </a:r>
            <a:r>
              <a:rPr lang="pl-PL" dirty="0" err="1"/>
              <a:t>repository</a:t>
            </a:r>
            <a:r>
              <a:rPr lang="pl-PL" dirty="0"/>
              <a:t> </a:t>
            </a:r>
            <a:r>
              <a:rPr lang="pl-PL" dirty="0" err="1"/>
              <a:t>uses</a:t>
            </a:r>
            <a:r>
              <a:rPr lang="pl-PL" dirty="0"/>
              <a:t> a </a:t>
            </a:r>
            <a:r>
              <a:rPr lang="pl-PL" dirty="0" err="1"/>
              <a:t>few</a:t>
            </a:r>
            <a:r>
              <a:rPr lang="pl-PL" dirty="0"/>
              <a:t> </a:t>
            </a:r>
            <a:r>
              <a:rPr lang="pl-PL" dirty="0" err="1"/>
              <a:t>Azure</a:t>
            </a:r>
            <a:r>
              <a:rPr lang="pl-PL" dirty="0"/>
              <a:t> </a:t>
            </a:r>
            <a:r>
              <a:rPr lang="pl-PL" dirty="0" err="1"/>
              <a:t>dependencies</a:t>
            </a:r>
            <a:r>
              <a:rPr lang="pl-PL" dirty="0"/>
              <a:t>:</a:t>
            </a:r>
          </a:p>
          <a:p>
            <a:endParaRPr lang="pl-PL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 err="1"/>
              <a:t>ServiceBus</a:t>
            </a:r>
            <a:r>
              <a:rPr lang="pl-PL" dirty="0"/>
              <a:t> – to </a:t>
            </a:r>
            <a:r>
              <a:rPr lang="pl-PL" dirty="0" err="1"/>
              <a:t>send</a:t>
            </a:r>
            <a:r>
              <a:rPr lang="pl-PL" dirty="0"/>
              <a:t> </a:t>
            </a:r>
            <a:r>
              <a:rPr lang="pl-PL" dirty="0" err="1"/>
              <a:t>calculation</a:t>
            </a:r>
            <a:r>
              <a:rPr lang="pl-PL" dirty="0"/>
              <a:t> </a:t>
            </a:r>
            <a:r>
              <a:rPr lang="pl-PL" dirty="0" err="1"/>
              <a:t>requests</a:t>
            </a:r>
            <a:r>
              <a:rPr lang="pl-PL" dirty="0"/>
              <a:t> from </a:t>
            </a:r>
            <a:r>
              <a:rPr lang="pl-PL" dirty="0" err="1"/>
              <a:t>WebService</a:t>
            </a:r>
            <a:r>
              <a:rPr lang="pl-PL" dirty="0"/>
              <a:t> to the </a:t>
            </a:r>
            <a:r>
              <a:rPr lang="pl-PL" dirty="0" err="1"/>
              <a:t>Worker</a:t>
            </a:r>
            <a:endParaRPr lang="pl-PL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 err="1"/>
              <a:t>Table</a:t>
            </a:r>
            <a:r>
              <a:rPr lang="pl-PL" dirty="0"/>
              <a:t> Storage – to </a:t>
            </a:r>
            <a:r>
              <a:rPr lang="pl-PL" dirty="0" err="1"/>
              <a:t>store</a:t>
            </a:r>
            <a:r>
              <a:rPr lang="pl-PL" dirty="0"/>
              <a:t> the </a:t>
            </a:r>
            <a:r>
              <a:rPr lang="pl-PL" dirty="0" err="1"/>
              <a:t>result</a:t>
            </a:r>
            <a:r>
              <a:rPr lang="pl-PL" dirty="0"/>
              <a:t> for </a:t>
            </a:r>
            <a:r>
              <a:rPr lang="pl-PL" dirty="0" err="1"/>
              <a:t>given</a:t>
            </a:r>
            <a:r>
              <a:rPr lang="pl-PL" dirty="0"/>
              <a:t> 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SQL Database and </a:t>
            </a:r>
            <a:r>
              <a:rPr lang="pl-PL" dirty="0" err="1"/>
              <a:t>Entity</a:t>
            </a:r>
            <a:r>
              <a:rPr lang="pl-PL" dirty="0"/>
              <a:t> Framework – to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information</a:t>
            </a:r>
            <a:r>
              <a:rPr lang="pl-PL" dirty="0"/>
              <a:t> </a:t>
            </a:r>
            <a:r>
              <a:rPr lang="pl-PL" dirty="0" err="1"/>
              <a:t>about</a:t>
            </a:r>
            <a:r>
              <a:rPr lang="pl-PL" dirty="0"/>
              <a:t> the </a:t>
            </a:r>
            <a:r>
              <a:rPr lang="pl-PL" dirty="0" err="1"/>
              <a:t>caller</a:t>
            </a:r>
            <a:r>
              <a:rPr lang="pl-PL" dirty="0"/>
              <a:t> of the POST /n </a:t>
            </a:r>
            <a:r>
              <a:rPr lang="pl-PL" dirty="0" err="1"/>
              <a:t>endpoint</a:t>
            </a:r>
            <a:r>
              <a:rPr lang="pl-PL" dirty="0"/>
              <a:t>. It </a:t>
            </a:r>
            <a:r>
              <a:rPr lang="pl-PL" dirty="0" err="1"/>
              <a:t>doesn’t</a:t>
            </a:r>
            <a:r>
              <a:rPr lang="pl-PL" dirty="0"/>
              <a:t> </a:t>
            </a:r>
            <a:r>
              <a:rPr lang="pl-PL" dirty="0" err="1"/>
              <a:t>bring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additional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 and </a:t>
            </a:r>
            <a:r>
              <a:rPr lang="pl-PL" dirty="0" err="1"/>
              <a:t>it</a:t>
            </a:r>
            <a:r>
              <a:rPr lang="pl-PL" dirty="0"/>
              <a:t> was </a:t>
            </a:r>
            <a:r>
              <a:rPr lang="pl-PL" dirty="0" err="1"/>
              <a:t>added</a:t>
            </a:r>
            <a:r>
              <a:rPr lang="pl-PL" dirty="0"/>
              <a:t> </a:t>
            </a:r>
            <a:r>
              <a:rPr lang="pl-PL" dirty="0" err="1"/>
              <a:t>only</a:t>
            </a:r>
            <a:r>
              <a:rPr lang="pl-PL" dirty="0"/>
              <a:t> to </a:t>
            </a:r>
            <a:r>
              <a:rPr lang="pl-PL" dirty="0" err="1"/>
              <a:t>generate</a:t>
            </a:r>
            <a:r>
              <a:rPr lang="pl-PL" dirty="0"/>
              <a:t> extra </a:t>
            </a:r>
            <a:r>
              <a:rPr lang="pl-PL" dirty="0" err="1"/>
              <a:t>traffic</a:t>
            </a:r>
            <a:r>
              <a:rPr lang="pl-PL" dirty="0"/>
              <a:t> to </a:t>
            </a:r>
            <a:r>
              <a:rPr lang="pl-PL" dirty="0" err="1"/>
              <a:t>external</a:t>
            </a:r>
            <a:r>
              <a:rPr lang="pl-PL" dirty="0"/>
              <a:t> </a:t>
            </a:r>
            <a:r>
              <a:rPr lang="pl-PL" dirty="0" err="1"/>
              <a:t>dependency</a:t>
            </a:r>
            <a:r>
              <a:rPr lang="pl-PL" dirty="0"/>
              <a:t>.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233317D2-0C2A-4AD5-B101-D7B84AB5EB43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029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EC04E6-8277-497C-ADF6-74DFD1B89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Ready</a:t>
            </a:r>
            <a:r>
              <a:rPr lang="pl-PL" dirty="0"/>
              <a:t> for </a:t>
            </a:r>
            <a:r>
              <a:rPr lang="pl-PL" dirty="0" err="1"/>
              <a:t>prod</a:t>
            </a:r>
            <a:r>
              <a:rPr lang="pl-PL" dirty="0"/>
              <a:t>?</a:t>
            </a:r>
            <a:endParaRPr lang="en-GB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74D1CAFC-BC0B-45A3-B1F9-0368DD74D688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28554112-A311-488E-AEF7-45380CE3B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Only the core components of </a:t>
            </a:r>
            <a:r>
              <a:rPr lang="pl-PL" dirty="0" err="1">
                <a:solidFill>
                  <a:srgbClr val="FFC000"/>
                </a:solidFill>
              </a:rPr>
              <a:t>Open</a:t>
            </a:r>
            <a:r>
              <a:rPr lang="pl-PL" dirty="0" err="1">
                <a:solidFill>
                  <a:srgbClr val="425CC7"/>
                </a:solidFill>
              </a:rPr>
              <a:t>Telemetry</a:t>
            </a:r>
            <a:r>
              <a:rPr lang="en-GB" dirty="0"/>
              <a:t> have released a stable version. </a:t>
            </a:r>
            <a:r>
              <a:rPr lang="pl-PL" dirty="0"/>
              <a:t>It </a:t>
            </a:r>
            <a:r>
              <a:rPr lang="pl-PL" dirty="0" err="1"/>
              <a:t>means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>
                <a:solidFill>
                  <a:srgbClr val="425CC7"/>
                </a:solidFill>
              </a:rPr>
              <a:t>traces</a:t>
            </a:r>
            <a:r>
              <a:rPr lang="pl-PL" dirty="0"/>
              <a:t>, </a:t>
            </a:r>
            <a:r>
              <a:rPr lang="pl-PL" dirty="0" err="1">
                <a:solidFill>
                  <a:srgbClr val="425CC7"/>
                </a:solidFill>
              </a:rPr>
              <a:t>metrics</a:t>
            </a:r>
            <a:r>
              <a:rPr lang="pl-PL" dirty="0"/>
              <a:t> and </a:t>
            </a:r>
            <a:r>
              <a:rPr lang="pl-PL" dirty="0" err="1">
                <a:solidFill>
                  <a:srgbClr val="425CC7"/>
                </a:solidFill>
              </a:rPr>
              <a:t>logs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stable</a:t>
            </a:r>
            <a:r>
              <a:rPr lang="pl-PL" dirty="0"/>
              <a:t> SDK and API.</a:t>
            </a:r>
          </a:p>
          <a:p>
            <a:pPr marL="0" indent="0">
              <a:buNone/>
            </a:pPr>
            <a:r>
              <a:rPr lang="pl-PL" dirty="0" err="1">
                <a:solidFill>
                  <a:srgbClr val="425CC7"/>
                </a:solidFill>
              </a:rPr>
              <a:t>Logs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stable</a:t>
            </a:r>
            <a:r>
              <a:rPr lang="pl-PL" dirty="0"/>
              <a:t> </a:t>
            </a:r>
            <a:r>
              <a:rPr lang="pl-PL" dirty="0" err="1"/>
              <a:t>when</a:t>
            </a:r>
            <a:r>
              <a:rPr lang="pl-PL" dirty="0"/>
              <a:t> </a:t>
            </a:r>
            <a:r>
              <a:rPr lang="pl-PL" dirty="0" err="1"/>
              <a:t>using</a:t>
            </a:r>
            <a:r>
              <a:rPr lang="en-GB" dirty="0"/>
              <a:t> </a:t>
            </a:r>
            <a:r>
              <a:rPr lang="en-GB" dirty="0" err="1">
                <a:solidFill>
                  <a:srgbClr val="425CC7"/>
                </a:solidFill>
              </a:rPr>
              <a:t>OpenTelemetryLoggerProvider</a:t>
            </a:r>
            <a:r>
              <a:rPr lang="en-GB" dirty="0"/>
              <a:t> (</a:t>
            </a:r>
            <a:r>
              <a:rPr lang="en-GB" dirty="0" err="1"/>
              <a:t>i.e</a:t>
            </a:r>
            <a:r>
              <a:rPr lang="en-GB" dirty="0"/>
              <a:t> integration with </a:t>
            </a:r>
            <a:r>
              <a:rPr lang="en-GB" dirty="0" err="1">
                <a:solidFill>
                  <a:srgbClr val="425CC7"/>
                </a:solidFill>
              </a:rPr>
              <a:t>ILogger</a:t>
            </a:r>
            <a:r>
              <a:rPr lang="en-GB" dirty="0"/>
              <a:t>)</a:t>
            </a:r>
            <a:r>
              <a:rPr lang="pl-PL" dirty="0"/>
              <a:t>. T</a:t>
            </a:r>
            <a:r>
              <a:rPr lang="en-GB" dirty="0"/>
              <a:t>he OTLP Exporter for Logs is still non-stable.</a:t>
            </a:r>
            <a:endParaRPr lang="pl-PL" dirty="0"/>
          </a:p>
          <a:p>
            <a:pPr marL="0" indent="0">
              <a:buNone/>
            </a:pPr>
            <a:r>
              <a:rPr lang="en-GB" dirty="0"/>
              <a:t>Components </a:t>
            </a:r>
            <a:r>
              <a:rPr lang="pl-PL" dirty="0" err="1"/>
              <a:t>that</a:t>
            </a:r>
            <a:r>
              <a:rPr lang="en-GB" dirty="0"/>
              <a:t> are marked pre-release, are still in progress and can undergo many breaking changes before </a:t>
            </a:r>
            <a:r>
              <a:rPr lang="pl-PL" dirty="0"/>
              <a:t>a </a:t>
            </a:r>
            <a:r>
              <a:rPr lang="en-GB" dirty="0"/>
              <a:t>stable release</a:t>
            </a:r>
            <a:r>
              <a:rPr lang="pl-PL" dirty="0"/>
              <a:t>. A </a:t>
            </a:r>
            <a:r>
              <a:rPr lang="pl-PL" dirty="0" err="1"/>
              <a:t>few</a:t>
            </a:r>
            <a:r>
              <a:rPr lang="pl-PL" dirty="0"/>
              <a:t> non-</a:t>
            </a:r>
            <a:r>
              <a:rPr lang="pl-PL" dirty="0" err="1"/>
              <a:t>core</a:t>
            </a:r>
            <a:r>
              <a:rPr lang="pl-PL" dirty="0"/>
              <a:t> </a:t>
            </a:r>
            <a:r>
              <a:rPr lang="pl-PL" dirty="0" err="1"/>
              <a:t>components</a:t>
            </a:r>
            <a:r>
              <a:rPr lang="pl-PL" dirty="0"/>
              <a:t> </a:t>
            </a:r>
            <a:r>
              <a:rPr lang="pl-PL" dirty="0" err="1"/>
              <a:t>still</a:t>
            </a:r>
            <a:r>
              <a:rPr lang="pl-PL" dirty="0"/>
              <a:t> </a:t>
            </a:r>
            <a:r>
              <a:rPr lang="pl-PL" dirty="0" err="1"/>
              <a:t>don’t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stable</a:t>
            </a:r>
            <a:r>
              <a:rPr lang="pl-PL" dirty="0"/>
              <a:t> </a:t>
            </a:r>
            <a:r>
              <a:rPr lang="pl-PL" dirty="0" err="1"/>
              <a:t>versions</a:t>
            </a:r>
            <a:r>
              <a:rPr lang="pl-PL" dirty="0"/>
              <a:t>, for </a:t>
            </a:r>
            <a:r>
              <a:rPr lang="pl-PL" dirty="0" err="1"/>
              <a:t>example</a:t>
            </a:r>
            <a:r>
              <a:rPr lang="pl-PL" dirty="0"/>
              <a:t>, Instrumentation </a:t>
            </a:r>
            <a:r>
              <a:rPr lang="pl-PL" dirty="0" err="1"/>
              <a:t>packages</a:t>
            </a:r>
            <a:r>
              <a:rPr lang="pl-PL" dirty="0"/>
              <a:t>.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9890B961-5948-4751-80A0-916BE9A0EDF6}"/>
              </a:ext>
            </a:extLst>
          </p:cNvPr>
          <p:cNvSpPr/>
          <p:nvPr/>
        </p:nvSpPr>
        <p:spPr>
          <a:xfrm>
            <a:off x="156118" y="4351846"/>
            <a:ext cx="1222173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PackageReference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Update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Azure.Messaging.ServiceBus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Version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7.11.0-beta.1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/&gt;</a:t>
            </a:r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GB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PackageReference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Update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OpenTelemetry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Version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1.4.0-alpha.2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/&gt;</a:t>
            </a:r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GB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PackageReference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Update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OpenTelemetry.Contrib.Instrumentation.EntityFrameworkCore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Version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1.0.0-beta2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/&gt;</a:t>
            </a:r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GB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PackageReference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Update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OpenTelemetry.Exporter.Zipkin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Version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1.4.0-alpha.2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/&gt;</a:t>
            </a:r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GB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PackageReference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Update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OpenTelemetry.Exporter.Jaeger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Version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1.4.0-alpha.2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/&gt;</a:t>
            </a:r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GB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PackageReference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Update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OpenTelemetry.Extensions.Hosting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Version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1.0.0-rc9.6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/&gt;</a:t>
            </a:r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GB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PackageReference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Update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OpenTelemetry.Instrumentation.AspNetCore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Version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1.0.0-rc9.6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/&gt;</a:t>
            </a:r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GB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PackageReference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Update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OpenTelemetry.Instrumentation.Http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Version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1.0.0-rc9.6</a:t>
            </a:r>
            <a:r>
              <a:rPr lang="en-GB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GB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/&gt;</a:t>
            </a:r>
            <a:endParaRPr lang="en-GB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399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EC04E6-8277-497C-ADF6-74DFD1B89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Thanks!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EE363F4-355D-4A25-B4A5-5387FEB9C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Questions?</a:t>
            </a:r>
          </a:p>
          <a:p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https://github.com/lukasz-pyrzyk/opentelemetry-demo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https://opentelemetry.io/docs/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https://github.com/open-telemetry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https://logz.io/learn/opentelemetry-guide/#overview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https://medium.com/knerd/distributed-tracing-design-and-architecture-88b1ce31f60d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err="1"/>
              <a:t>Feel</a:t>
            </a:r>
            <a:r>
              <a:rPr lang="pl-PL" dirty="0"/>
              <a:t> </a:t>
            </a:r>
            <a:r>
              <a:rPr lang="pl-PL" dirty="0" err="1"/>
              <a:t>free</a:t>
            </a:r>
            <a:r>
              <a:rPr lang="pl-PL" dirty="0"/>
              <a:t> to </a:t>
            </a:r>
            <a:r>
              <a:rPr lang="pl-PL" dirty="0" err="1"/>
              <a:t>reach</a:t>
            </a:r>
            <a:r>
              <a:rPr lang="pl-PL" dirty="0"/>
              <a:t> out to me for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details</a:t>
            </a:r>
            <a:r>
              <a:rPr lang="pl-PL" dirty="0"/>
              <a:t>.</a:t>
            </a:r>
          </a:p>
          <a:p>
            <a:pPr marL="0" indent="0">
              <a:buNone/>
            </a:pPr>
            <a:r>
              <a:rPr lang="pl-PL" dirty="0"/>
              <a:t>Twitter: @</a:t>
            </a:r>
            <a:r>
              <a:rPr lang="pl-PL" dirty="0" err="1"/>
              <a:t>lukaszpyrzyk</a:t>
            </a:r>
            <a:br>
              <a:rPr lang="pl-PL" dirty="0"/>
            </a:br>
            <a:r>
              <a:rPr lang="pl-PL" dirty="0"/>
              <a:t>LinkedIn: https://www.linkedin.com/in/lukaszpyrzyk/</a:t>
            </a:r>
            <a:br>
              <a:rPr lang="pl-PL" dirty="0"/>
            </a:br>
            <a:r>
              <a:rPr lang="en-GB" dirty="0" err="1"/>
              <a:t>Em</a:t>
            </a:r>
            <a:r>
              <a:rPr lang="pl-PL" dirty="0" err="1"/>
              <a:t>ail</a:t>
            </a:r>
            <a:r>
              <a:rPr lang="pl-PL" dirty="0"/>
              <a:t>: lukasz.pyrzyk@gmail.com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74D1CAFC-BC0B-45A3-B1F9-0368DD74D688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917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EE2A70-2697-4C57-8E30-085896CCA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4658A9D-CA60-4517-84E0-FC39499EF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l-PL" dirty="0" err="1"/>
              <a:t>Pillars</a:t>
            </a:r>
            <a:r>
              <a:rPr lang="pl-PL" dirty="0"/>
              <a:t> of the </a:t>
            </a:r>
            <a:r>
              <a:rPr lang="pl-PL" dirty="0" err="1"/>
              <a:t>observability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pl-PL" dirty="0" err="1">
                <a:solidFill>
                  <a:srgbClr val="F5A800"/>
                </a:solidFill>
              </a:rPr>
              <a:t>Open</a:t>
            </a:r>
            <a:r>
              <a:rPr lang="pl-PL" dirty="0" err="1">
                <a:solidFill>
                  <a:srgbClr val="425C8B"/>
                </a:solidFill>
              </a:rPr>
              <a:t>Telemetry</a:t>
            </a:r>
            <a:r>
              <a:rPr lang="pl-PL" dirty="0"/>
              <a:t> </a:t>
            </a:r>
            <a:r>
              <a:rPr lang="pl-PL" dirty="0" err="1"/>
              <a:t>history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Basics of </a:t>
            </a:r>
            <a:r>
              <a:rPr lang="pl-PL" dirty="0" err="1"/>
              <a:t>tracing</a:t>
            </a:r>
            <a:r>
              <a:rPr lang="pl-PL" dirty="0"/>
              <a:t>, </a:t>
            </a:r>
            <a:r>
              <a:rPr lang="pl-PL" dirty="0" err="1"/>
              <a:t>TraceContext</a:t>
            </a:r>
            <a:r>
              <a:rPr lang="pl-PL" dirty="0"/>
              <a:t>, </a:t>
            </a:r>
            <a:r>
              <a:rPr lang="pl-PL" dirty="0" err="1"/>
              <a:t>Trace</a:t>
            </a:r>
            <a:r>
              <a:rPr lang="pl-PL" dirty="0"/>
              <a:t>, </a:t>
            </a:r>
            <a:r>
              <a:rPr lang="pl-PL" dirty="0" err="1"/>
              <a:t>Span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pl-PL" dirty="0" err="1"/>
              <a:t>Trace</a:t>
            </a:r>
            <a:r>
              <a:rPr lang="pl-PL" dirty="0"/>
              <a:t> </a:t>
            </a:r>
            <a:r>
              <a:rPr lang="pl-PL" dirty="0" err="1"/>
              <a:t>tree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W3C </a:t>
            </a:r>
            <a:r>
              <a:rPr lang="pl-PL" dirty="0" err="1"/>
              <a:t>TraceContext</a:t>
            </a:r>
            <a:r>
              <a:rPr lang="pl-PL" dirty="0"/>
              <a:t> &amp; </a:t>
            </a:r>
            <a:r>
              <a:rPr lang="pl-PL" dirty="0" err="1"/>
              <a:t>Diagnostic</a:t>
            </a:r>
            <a:r>
              <a:rPr lang="pl-PL" dirty="0"/>
              <a:t>-Id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Demo</a:t>
            </a:r>
          </a:p>
          <a:p>
            <a:pPr marL="457200" indent="-457200">
              <a:buFont typeface="+mj-lt"/>
              <a:buAutoNum type="arabicPeriod"/>
            </a:pPr>
            <a:endParaRPr lang="pl-PL" dirty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CB23426D-DC1D-4343-98AD-3216DB6A70AC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365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A5ACF3-CAE3-4559-9B15-9B142550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Pillars</a:t>
            </a:r>
            <a:r>
              <a:rPr lang="pl-PL" dirty="0"/>
              <a:t> of system </a:t>
            </a:r>
            <a:r>
              <a:rPr lang="pl-PL" dirty="0" err="1">
                <a:solidFill>
                  <a:srgbClr val="425CC7"/>
                </a:solidFill>
              </a:rPr>
              <a:t>observability</a:t>
            </a:r>
            <a:endParaRPr lang="en-GB" dirty="0">
              <a:solidFill>
                <a:srgbClr val="425CC7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D75D931-3DF1-4DB8-8145-B0B3726F6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dirty="0">
                <a:solidFill>
                  <a:schemeClr val="tx1"/>
                </a:solidFill>
              </a:rPr>
              <a:t>When your applications are distributed, for example, they are microservices, various things can go wrong. Your code may be well tested, but even with that, a connection may timeout, a Kubernetes node can fail, or a noisy </a:t>
            </a:r>
            <a:r>
              <a:rPr lang="en-GB" dirty="0" err="1">
                <a:solidFill>
                  <a:schemeClr val="tx1"/>
                </a:solidFill>
              </a:rPr>
              <a:t>neighbor</a:t>
            </a:r>
            <a:r>
              <a:rPr lang="en-GB" dirty="0">
                <a:solidFill>
                  <a:schemeClr val="tx1"/>
                </a:solidFill>
              </a:rPr>
              <a:t> can degrade the performance of your application. </a:t>
            </a:r>
            <a:endParaRPr lang="pl-PL" dirty="0">
              <a:solidFill>
                <a:schemeClr val="tx1"/>
              </a:solidFill>
            </a:endParaRPr>
          </a:p>
          <a:p>
            <a:pPr algn="just"/>
            <a:endParaRPr lang="pl-PL" dirty="0"/>
          </a:p>
          <a:p>
            <a:pPr algn="just"/>
            <a:r>
              <a:rPr lang="pl-PL" dirty="0" err="1"/>
              <a:t>Expect</a:t>
            </a:r>
            <a:r>
              <a:rPr lang="pl-PL" dirty="0"/>
              <a:t> the </a:t>
            </a:r>
            <a:r>
              <a:rPr lang="pl-PL" dirty="0" err="1"/>
              <a:t>failure</a:t>
            </a:r>
            <a:r>
              <a:rPr lang="pl-PL" dirty="0"/>
              <a:t> and </a:t>
            </a:r>
            <a:r>
              <a:rPr lang="pl-PL" dirty="0" err="1"/>
              <a:t>prepare</a:t>
            </a:r>
            <a:r>
              <a:rPr lang="pl-PL" dirty="0"/>
              <a:t> for </a:t>
            </a:r>
            <a:r>
              <a:rPr lang="pl-PL" dirty="0" err="1"/>
              <a:t>it</a:t>
            </a:r>
            <a:r>
              <a:rPr lang="pl-PL" dirty="0"/>
              <a:t>.</a:t>
            </a:r>
          </a:p>
          <a:p>
            <a:pPr algn="just"/>
            <a:endParaRPr lang="pl-PL" dirty="0"/>
          </a:p>
          <a:p>
            <a:pPr algn="just"/>
            <a:r>
              <a:rPr lang="pl-PL" dirty="0"/>
              <a:t>W</a:t>
            </a:r>
            <a:r>
              <a:rPr lang="en-GB" dirty="0"/>
              <a:t>hen they occur, be ready to identify them, find the root cause, and fix the problems as quickly as possible.</a:t>
            </a:r>
            <a:endParaRPr lang="pl-PL" dirty="0"/>
          </a:p>
          <a:p>
            <a:pPr algn="just"/>
            <a:endParaRPr lang="pl-PL" dirty="0"/>
          </a:p>
          <a:p>
            <a:pPr algn="just"/>
            <a:r>
              <a:rPr lang="en-GB" dirty="0"/>
              <a:t>For this reason, we need </a:t>
            </a:r>
            <a:r>
              <a:rPr lang="en-GB" dirty="0">
                <a:solidFill>
                  <a:srgbClr val="425CC7"/>
                </a:solidFill>
              </a:rPr>
              <a:t>observability</a:t>
            </a:r>
            <a:r>
              <a:rPr lang="en-GB" dirty="0"/>
              <a:t> to run modern apps and infrastructure.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0FA8A528-2BEA-4265-A643-EA4CC55ACD40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379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A5ACF3-CAE3-4559-9B15-9B142550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Pillars</a:t>
            </a:r>
            <a:r>
              <a:rPr lang="pl-PL" dirty="0"/>
              <a:t> of system </a:t>
            </a:r>
            <a:r>
              <a:rPr lang="pl-PL" dirty="0" err="1">
                <a:solidFill>
                  <a:srgbClr val="425CC7"/>
                </a:solidFill>
              </a:rPr>
              <a:t>observability</a:t>
            </a:r>
            <a:endParaRPr lang="en-GB" dirty="0">
              <a:solidFill>
                <a:srgbClr val="425CC7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D75D931-3DF1-4DB8-8145-B0B3726F6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dirty="0">
                <a:solidFill>
                  <a:srgbClr val="425CC7"/>
                </a:solidFill>
              </a:rPr>
              <a:t>Observability</a:t>
            </a:r>
            <a:r>
              <a:rPr lang="en-GB" dirty="0">
                <a:solidFill>
                  <a:schemeClr val="tx1"/>
                </a:solidFill>
              </a:rPr>
              <a:t> is a process of collecting useful data that tells us when and why systems are behaving in a certain way. When we experience a problem, collected data should help us to better understand why the error occurred and what are the </a:t>
            </a:r>
            <a:r>
              <a:rPr lang="en-GB" dirty="0" err="1">
                <a:solidFill>
                  <a:schemeClr val="tx1"/>
                </a:solidFill>
              </a:rPr>
              <a:t>cicrumstamces</a:t>
            </a:r>
            <a:r>
              <a:rPr lang="en-GB" dirty="0">
                <a:solidFill>
                  <a:schemeClr val="tx1"/>
                </a:solidFill>
              </a:rPr>
              <a:t>. </a:t>
            </a:r>
            <a:endParaRPr lang="pl-PL" dirty="0">
              <a:solidFill>
                <a:schemeClr val="tx1"/>
              </a:solidFill>
            </a:endParaRPr>
          </a:p>
          <a:p>
            <a:pPr algn="just"/>
            <a:endParaRPr lang="pl-PL" dirty="0">
              <a:solidFill>
                <a:schemeClr val="tx1"/>
              </a:solidFill>
            </a:endParaRPr>
          </a:p>
          <a:p>
            <a:pPr algn="just"/>
            <a:r>
              <a:rPr lang="pl-PL" dirty="0" err="1">
                <a:solidFill>
                  <a:schemeClr val="tx1"/>
                </a:solidFill>
              </a:rPr>
              <a:t>Collected</a:t>
            </a:r>
            <a:r>
              <a:rPr lang="pl-PL" dirty="0">
                <a:solidFill>
                  <a:schemeClr val="tx1"/>
                </a:solidFill>
              </a:rPr>
              <a:t> telemetry data </a:t>
            </a:r>
            <a:r>
              <a:rPr lang="pl-PL" dirty="0" err="1">
                <a:solidFill>
                  <a:schemeClr val="tx1"/>
                </a:solidFill>
              </a:rPr>
              <a:t>can</a:t>
            </a:r>
            <a:r>
              <a:rPr lang="pl-PL" dirty="0">
                <a:solidFill>
                  <a:schemeClr val="tx1"/>
                </a:solidFill>
              </a:rPr>
              <a:t> be </a:t>
            </a:r>
            <a:r>
              <a:rPr lang="pl-PL" dirty="0" err="1">
                <a:solidFill>
                  <a:schemeClr val="tx1"/>
                </a:solidFill>
              </a:rPr>
              <a:t>categorized</a:t>
            </a:r>
            <a:r>
              <a:rPr lang="pl-PL" dirty="0">
                <a:solidFill>
                  <a:schemeClr val="tx1"/>
                </a:solidFill>
              </a:rPr>
              <a:t> with </a:t>
            </a:r>
            <a:r>
              <a:rPr lang="pl-PL" dirty="0" err="1">
                <a:solidFill>
                  <a:schemeClr val="tx1"/>
                </a:solidFill>
              </a:rPr>
              <a:t>three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points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together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creating</a:t>
            </a:r>
            <a:r>
              <a:rPr lang="pl-PL" dirty="0">
                <a:solidFill>
                  <a:schemeClr val="tx1"/>
                </a:solidFill>
              </a:rPr>
              <a:t> </a:t>
            </a:r>
            <a:br>
              <a:rPr lang="pl-PL" dirty="0">
                <a:solidFill>
                  <a:schemeClr val="tx1"/>
                </a:solidFill>
              </a:rPr>
            </a:br>
            <a:r>
              <a:rPr lang="pl-PL" dirty="0">
                <a:solidFill>
                  <a:schemeClr val="tx1"/>
                </a:solidFill>
              </a:rPr>
              <a:t>the </a:t>
            </a:r>
            <a:r>
              <a:rPr lang="pl-PL" dirty="0" err="1">
                <a:solidFill>
                  <a:schemeClr val="tx1"/>
                </a:solidFill>
              </a:rPr>
              <a:t>pilars</a:t>
            </a:r>
            <a:r>
              <a:rPr lang="pl-PL" dirty="0">
                <a:solidFill>
                  <a:schemeClr val="tx1"/>
                </a:solidFill>
              </a:rPr>
              <a:t> of </a:t>
            </a:r>
            <a:r>
              <a:rPr lang="pl-PL" dirty="0" err="1">
                <a:solidFill>
                  <a:schemeClr val="tx1"/>
                </a:solidFill>
              </a:rPr>
              <a:t>observability</a:t>
            </a:r>
            <a:r>
              <a:rPr lang="pl-PL" dirty="0">
                <a:solidFill>
                  <a:schemeClr val="tx1"/>
                </a:solidFill>
              </a:rPr>
              <a:t> in </a:t>
            </a:r>
            <a:r>
              <a:rPr lang="pl-PL" dirty="0" err="1">
                <a:solidFill>
                  <a:schemeClr val="tx1"/>
                </a:solidFill>
              </a:rPr>
              <a:t>distributed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systems</a:t>
            </a:r>
            <a:r>
              <a:rPr lang="pl-PL" dirty="0">
                <a:solidFill>
                  <a:schemeClr val="tx1"/>
                </a:solidFill>
              </a:rPr>
              <a:t>: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pl-PL" dirty="0">
                <a:solidFill>
                  <a:srgbClr val="425CC7"/>
                </a:solidFill>
              </a:rPr>
              <a:t> </a:t>
            </a:r>
            <a:r>
              <a:rPr lang="pl-PL" dirty="0" err="1">
                <a:solidFill>
                  <a:srgbClr val="425CC7"/>
                </a:solidFill>
              </a:rPr>
              <a:t>Logs</a:t>
            </a:r>
            <a:endParaRPr lang="pl-PL" dirty="0">
              <a:solidFill>
                <a:srgbClr val="425CC7"/>
              </a:solidFill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pl-PL" dirty="0">
                <a:solidFill>
                  <a:srgbClr val="425CC7"/>
                </a:solidFill>
              </a:rPr>
              <a:t> </a:t>
            </a:r>
            <a:r>
              <a:rPr lang="pl-PL" dirty="0" err="1">
                <a:solidFill>
                  <a:srgbClr val="425CC7"/>
                </a:solidFill>
              </a:rPr>
              <a:t>Metrics</a:t>
            </a:r>
            <a:endParaRPr lang="pl-PL" dirty="0">
              <a:solidFill>
                <a:srgbClr val="425CC7"/>
              </a:solidFill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pl-PL" dirty="0">
                <a:solidFill>
                  <a:srgbClr val="425CC7"/>
                </a:solidFill>
              </a:rPr>
              <a:t> </a:t>
            </a:r>
            <a:r>
              <a:rPr lang="pl-PL" dirty="0" err="1">
                <a:solidFill>
                  <a:srgbClr val="425CC7"/>
                </a:solidFill>
              </a:rPr>
              <a:t>Tracing</a:t>
            </a:r>
            <a:endParaRPr lang="pl-PL" dirty="0">
              <a:solidFill>
                <a:srgbClr val="425CC7"/>
              </a:solidFill>
            </a:endParaRP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1B17EE6A-CB3F-4475-8D28-E982320040C4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816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A5ACF3-CAE3-4559-9B15-9B142550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rgbClr val="425CC7"/>
                </a:solidFill>
              </a:rPr>
              <a:t>Logs</a:t>
            </a:r>
            <a:endParaRPr lang="en-GB" dirty="0">
              <a:solidFill>
                <a:srgbClr val="425CC7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D75D931-3DF1-4DB8-8145-B0B3726F6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l-PL" dirty="0" err="1">
                <a:solidFill>
                  <a:schemeClr val="tx1"/>
                </a:solidFill>
              </a:rPr>
              <a:t>Structured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or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unstructured</a:t>
            </a:r>
            <a:r>
              <a:rPr lang="pl-PL" dirty="0">
                <a:solidFill>
                  <a:schemeClr val="tx1"/>
                </a:solidFill>
              </a:rPr>
              <a:t> lines of </a:t>
            </a:r>
            <a:r>
              <a:rPr lang="pl-PL" dirty="0" err="1">
                <a:solidFill>
                  <a:schemeClr val="tx1"/>
                </a:solidFill>
              </a:rPr>
              <a:t>text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created</a:t>
            </a:r>
            <a:r>
              <a:rPr lang="pl-PL" dirty="0">
                <a:solidFill>
                  <a:schemeClr val="tx1"/>
                </a:solidFill>
              </a:rPr>
              <a:t> from the </a:t>
            </a:r>
            <a:r>
              <a:rPr lang="pl-PL" dirty="0" err="1">
                <a:solidFill>
                  <a:schemeClr val="tx1"/>
                </a:solidFill>
              </a:rPr>
              <a:t>specific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application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instance</a:t>
            </a:r>
            <a:r>
              <a:rPr lang="pl-PL" dirty="0">
                <a:solidFill>
                  <a:schemeClr val="tx1"/>
                </a:solidFill>
              </a:rPr>
              <a:t>. We </a:t>
            </a:r>
            <a:r>
              <a:rPr lang="pl-PL" dirty="0" err="1">
                <a:solidFill>
                  <a:schemeClr val="tx1"/>
                </a:solidFill>
              </a:rPr>
              <a:t>can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think</a:t>
            </a:r>
            <a:r>
              <a:rPr lang="pl-PL" dirty="0">
                <a:solidFill>
                  <a:schemeClr val="tx1"/>
                </a:solidFill>
              </a:rPr>
              <a:t> of a log as a </a:t>
            </a:r>
            <a:r>
              <a:rPr lang="pl-PL" dirty="0" err="1">
                <a:solidFill>
                  <a:schemeClr val="tx1"/>
                </a:solidFill>
              </a:rPr>
              <a:t>specific</a:t>
            </a:r>
            <a:r>
              <a:rPr lang="pl-PL" dirty="0">
                <a:solidFill>
                  <a:schemeClr val="tx1"/>
                </a:solidFill>
              </a:rPr>
              <a:t> event </a:t>
            </a:r>
            <a:r>
              <a:rPr lang="pl-PL" dirty="0" err="1">
                <a:solidFill>
                  <a:schemeClr val="tx1"/>
                </a:solidFill>
              </a:rPr>
              <a:t>that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happened</a:t>
            </a:r>
            <a:r>
              <a:rPr lang="pl-PL" dirty="0">
                <a:solidFill>
                  <a:schemeClr val="tx1"/>
                </a:solidFill>
              </a:rPr>
              <a:t> in </a:t>
            </a:r>
            <a:r>
              <a:rPr lang="pl-PL" dirty="0" err="1">
                <a:solidFill>
                  <a:schemeClr val="tx1"/>
                </a:solidFill>
              </a:rPr>
              <a:t>our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application</a:t>
            </a:r>
            <a:r>
              <a:rPr lang="pl-PL" dirty="0">
                <a:solidFill>
                  <a:schemeClr val="tx1"/>
                </a:solidFill>
              </a:rPr>
              <a:t>. </a:t>
            </a:r>
          </a:p>
          <a:p>
            <a:pPr algn="just"/>
            <a:r>
              <a:rPr lang="pl-PL" dirty="0" err="1">
                <a:solidFill>
                  <a:schemeClr val="tx1"/>
                </a:solidFill>
              </a:rPr>
              <a:t>Logs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are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easy</a:t>
            </a:r>
            <a:r>
              <a:rPr lang="pl-PL" dirty="0">
                <a:solidFill>
                  <a:schemeClr val="tx1"/>
                </a:solidFill>
              </a:rPr>
              <a:t> to </a:t>
            </a:r>
            <a:r>
              <a:rPr lang="pl-PL" dirty="0" err="1">
                <a:solidFill>
                  <a:schemeClr val="tx1"/>
                </a:solidFill>
              </a:rPr>
              <a:t>generate</a:t>
            </a:r>
            <a:r>
              <a:rPr lang="pl-PL" dirty="0">
                <a:solidFill>
                  <a:schemeClr val="tx1"/>
                </a:solidFill>
              </a:rPr>
              <a:t>, instrument and </a:t>
            </a:r>
            <a:r>
              <a:rPr lang="pl-PL" dirty="0" err="1">
                <a:solidFill>
                  <a:schemeClr val="tx1"/>
                </a:solidFill>
              </a:rPr>
              <a:t>aggregate</a:t>
            </a:r>
            <a:r>
              <a:rPr lang="pl-PL" dirty="0">
                <a:solidFill>
                  <a:schemeClr val="tx1"/>
                </a:solidFill>
              </a:rPr>
              <a:t>. </a:t>
            </a:r>
            <a:r>
              <a:rPr lang="pl-PL" dirty="0" err="1">
                <a:solidFill>
                  <a:schemeClr val="tx1"/>
                </a:solidFill>
              </a:rPr>
              <a:t>They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are</a:t>
            </a:r>
            <a:r>
              <a:rPr lang="pl-PL" dirty="0">
                <a:solidFill>
                  <a:schemeClr val="tx1"/>
                </a:solidFill>
              </a:rPr>
              <a:t> the most popular </a:t>
            </a:r>
            <a:r>
              <a:rPr lang="pl-PL" dirty="0" err="1">
                <a:solidFill>
                  <a:schemeClr val="tx1"/>
                </a:solidFill>
              </a:rPr>
              <a:t>pilar</a:t>
            </a:r>
            <a:r>
              <a:rPr lang="pl-PL" dirty="0">
                <a:solidFill>
                  <a:schemeClr val="tx1"/>
                </a:solidFill>
              </a:rPr>
              <a:t> of </a:t>
            </a:r>
            <a:r>
              <a:rPr lang="pl-PL" dirty="0" err="1">
                <a:solidFill>
                  <a:schemeClr val="tx1"/>
                </a:solidFill>
              </a:rPr>
              <a:t>observability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available</a:t>
            </a:r>
            <a:r>
              <a:rPr lang="pl-PL" dirty="0">
                <a:solidFill>
                  <a:schemeClr val="tx1"/>
                </a:solidFill>
              </a:rPr>
              <a:t> in most of the </a:t>
            </a:r>
            <a:r>
              <a:rPr lang="pl-PL" dirty="0" err="1">
                <a:solidFill>
                  <a:schemeClr val="tx1"/>
                </a:solidFill>
              </a:rPr>
              <a:t>application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frameworks</a:t>
            </a:r>
            <a:r>
              <a:rPr lang="pl-PL" dirty="0">
                <a:solidFill>
                  <a:schemeClr val="tx1"/>
                </a:solidFill>
              </a:rPr>
              <a:t> and </a:t>
            </a:r>
            <a:r>
              <a:rPr lang="pl-PL" dirty="0" err="1">
                <a:solidFill>
                  <a:schemeClr val="tx1"/>
                </a:solidFill>
              </a:rPr>
              <a:t>libraries</a:t>
            </a:r>
            <a:r>
              <a:rPr lang="pl-PL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48F03819-742F-4A5D-89A4-B0C030DE89AC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243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A5ACF3-CAE3-4559-9B15-9B142550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rgbClr val="425CC7"/>
                </a:solidFill>
              </a:rPr>
              <a:t>Metrics</a:t>
            </a:r>
            <a:endParaRPr lang="en-GB" dirty="0">
              <a:solidFill>
                <a:srgbClr val="425CC7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D75D931-3DF1-4DB8-8145-B0B3726F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37496"/>
            <a:ext cx="10058400" cy="4023360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solidFill>
                  <a:schemeClr val="tx1"/>
                </a:solidFill>
              </a:rPr>
              <a:t>Metric is a numerical value collected from the app that can be used to determine a service's overall </a:t>
            </a:r>
            <a:r>
              <a:rPr lang="en-GB" dirty="0" err="1">
                <a:solidFill>
                  <a:schemeClr val="tx1"/>
                </a:solidFill>
              </a:rPr>
              <a:t>behavior</a:t>
            </a:r>
            <a:r>
              <a:rPr lang="en-GB" dirty="0">
                <a:solidFill>
                  <a:schemeClr val="tx1"/>
                </a:solidFill>
              </a:rPr>
              <a:t> over time. </a:t>
            </a:r>
            <a:endParaRPr lang="pl-PL" dirty="0">
              <a:solidFill>
                <a:schemeClr val="tx1"/>
              </a:solidFill>
            </a:endParaRPr>
          </a:p>
          <a:p>
            <a:pPr algn="just"/>
            <a:r>
              <a:rPr lang="en-GB" dirty="0">
                <a:solidFill>
                  <a:schemeClr val="tx1"/>
                </a:solidFill>
              </a:rPr>
              <a:t>It is often collected at regular intervals. Metrics are enriched with a set of attributed, including the </a:t>
            </a:r>
            <a:r>
              <a:rPr lang="en-GB" dirty="0">
                <a:solidFill>
                  <a:srgbClr val="425CC7"/>
                </a:solidFill>
              </a:rPr>
              <a:t>name</a:t>
            </a:r>
            <a:r>
              <a:rPr lang="en-GB" dirty="0">
                <a:solidFill>
                  <a:schemeClr val="tx1"/>
                </a:solidFill>
              </a:rPr>
              <a:t> of the metric, </a:t>
            </a:r>
            <a:r>
              <a:rPr lang="en-GB" dirty="0">
                <a:solidFill>
                  <a:srgbClr val="425CC7"/>
                </a:solidFill>
              </a:rPr>
              <a:t>value</a:t>
            </a:r>
            <a:r>
              <a:rPr lang="en-GB" dirty="0">
                <a:solidFill>
                  <a:schemeClr val="tx1"/>
                </a:solidFill>
              </a:rPr>
              <a:t>, and </a:t>
            </a:r>
            <a:r>
              <a:rPr lang="en-GB" dirty="0">
                <a:solidFill>
                  <a:srgbClr val="425CC7"/>
                </a:solidFill>
              </a:rPr>
              <a:t>timestamp</a:t>
            </a:r>
            <a:r>
              <a:rPr lang="en-GB" dirty="0">
                <a:solidFill>
                  <a:schemeClr val="tx1"/>
                </a:solidFill>
              </a:rPr>
              <a:t>. </a:t>
            </a:r>
            <a:endParaRPr lang="pl-PL" dirty="0">
              <a:solidFill>
                <a:schemeClr val="tx1"/>
              </a:solidFill>
            </a:endParaRPr>
          </a:p>
          <a:p>
            <a:pPr algn="just"/>
            <a:r>
              <a:rPr lang="en-GB" dirty="0">
                <a:solidFill>
                  <a:schemeClr val="tx1"/>
                </a:solidFill>
              </a:rPr>
              <a:t>Metrics usually represent overall system performance, for example, you can gather metrics on the </a:t>
            </a:r>
            <a:r>
              <a:rPr lang="en-GB" dirty="0">
                <a:solidFill>
                  <a:srgbClr val="F5A800"/>
                </a:solidFill>
              </a:rPr>
              <a:t>HTTP response time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rgbClr val="F5A800"/>
                </a:solidFill>
              </a:rPr>
              <a:t>system uptime</a:t>
            </a:r>
            <a:r>
              <a:rPr lang="en-GB" dirty="0">
                <a:solidFill>
                  <a:schemeClr val="tx1"/>
                </a:solidFill>
              </a:rPr>
              <a:t>, number of </a:t>
            </a:r>
            <a:r>
              <a:rPr lang="en-GB" dirty="0">
                <a:solidFill>
                  <a:srgbClr val="F5A800"/>
                </a:solidFill>
              </a:rPr>
              <a:t>requests per second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rgbClr val="F5A800"/>
                </a:solidFill>
              </a:rPr>
              <a:t>CPU and RAM usage</a:t>
            </a:r>
            <a:r>
              <a:rPr lang="en-GB" dirty="0">
                <a:solidFill>
                  <a:schemeClr val="tx1"/>
                </a:solidFill>
              </a:rPr>
              <a:t>, and more. </a:t>
            </a:r>
            <a:endParaRPr lang="pl-PL" dirty="0">
              <a:solidFill>
                <a:schemeClr val="tx1"/>
              </a:solidFill>
            </a:endParaRPr>
          </a:p>
          <a:p>
            <a:pPr algn="just"/>
            <a:r>
              <a:rPr lang="en-GB" dirty="0">
                <a:solidFill>
                  <a:schemeClr val="tx1"/>
                </a:solidFill>
              </a:rPr>
              <a:t>Metrics are also lighter than logs, </a:t>
            </a:r>
            <a:r>
              <a:rPr lang="pl-PL" dirty="0" err="1">
                <a:solidFill>
                  <a:schemeClr val="tx1"/>
                </a:solidFill>
              </a:rPr>
              <a:t>enabling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rgbClr val="F5A800"/>
                </a:solidFill>
              </a:rPr>
              <a:t>easier querying</a:t>
            </a:r>
            <a:r>
              <a:rPr lang="en-GB" dirty="0">
                <a:solidFill>
                  <a:schemeClr val="tx1"/>
                </a:solidFill>
              </a:rPr>
              <a:t> and </a:t>
            </a:r>
            <a:r>
              <a:rPr lang="en-GB" dirty="0">
                <a:solidFill>
                  <a:srgbClr val="F5A800"/>
                </a:solidFill>
              </a:rPr>
              <a:t>longer data retention</a:t>
            </a:r>
            <a:r>
              <a:rPr lang="en-GB" dirty="0">
                <a:solidFill>
                  <a:schemeClr val="tx1"/>
                </a:solidFill>
              </a:rPr>
              <a:t>. Because of that, they are better suited to be a source for different graphs and visualizations.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E0EF794F-A428-4FCB-A935-862ED9D0383D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623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A5ACF3-CAE3-4559-9B15-9B142550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rgbClr val="425CC7"/>
                </a:solidFill>
              </a:rPr>
              <a:t>Traces</a:t>
            </a:r>
            <a:endParaRPr lang="en-GB" dirty="0">
              <a:solidFill>
                <a:srgbClr val="425CC7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D75D931-3DF1-4DB8-8145-B0B3726F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37496"/>
            <a:ext cx="10058400" cy="40233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dirty="0">
                <a:solidFill>
                  <a:schemeClr val="tx1"/>
                </a:solidFill>
              </a:rPr>
              <a:t>To </a:t>
            </a:r>
            <a:r>
              <a:rPr lang="pl-PL" dirty="0" err="1">
                <a:solidFill>
                  <a:schemeClr val="tx1"/>
                </a:solidFill>
              </a:rPr>
              <a:t>view</a:t>
            </a:r>
            <a:r>
              <a:rPr lang="pl-PL" dirty="0">
                <a:solidFill>
                  <a:schemeClr val="tx1"/>
                </a:solidFill>
              </a:rPr>
              <a:t> and </a:t>
            </a:r>
            <a:r>
              <a:rPr lang="pl-PL" dirty="0" err="1">
                <a:solidFill>
                  <a:schemeClr val="tx1"/>
                </a:solidFill>
              </a:rPr>
              <a:t>analyze</a:t>
            </a:r>
            <a:r>
              <a:rPr lang="pl-PL" dirty="0">
                <a:solidFill>
                  <a:schemeClr val="tx1"/>
                </a:solidFill>
              </a:rPr>
              <a:t> the </a:t>
            </a:r>
            <a:r>
              <a:rPr lang="pl-PL" dirty="0" err="1">
                <a:solidFill>
                  <a:schemeClr val="tx1"/>
                </a:solidFill>
              </a:rPr>
              <a:t>entire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lifecycle</a:t>
            </a:r>
            <a:r>
              <a:rPr lang="pl-PL" dirty="0">
                <a:solidFill>
                  <a:schemeClr val="tx1"/>
                </a:solidFill>
              </a:rPr>
              <a:t> of the </a:t>
            </a:r>
            <a:r>
              <a:rPr lang="pl-PL" dirty="0" err="1">
                <a:solidFill>
                  <a:schemeClr val="tx1"/>
                </a:solidFill>
              </a:rPr>
              <a:t>request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or</a:t>
            </a:r>
            <a:r>
              <a:rPr lang="pl-PL" dirty="0">
                <a:solidFill>
                  <a:schemeClr val="tx1"/>
                </a:solidFill>
              </a:rPr>
              <a:t> business </a:t>
            </a:r>
            <a:r>
              <a:rPr lang="pl-PL" dirty="0" err="1">
                <a:solidFill>
                  <a:schemeClr val="tx1"/>
                </a:solidFill>
              </a:rPr>
              <a:t>flow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accross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several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microservices</a:t>
            </a:r>
            <a:r>
              <a:rPr lang="pl-PL" dirty="0">
                <a:solidFill>
                  <a:schemeClr val="tx1"/>
                </a:solidFill>
              </a:rPr>
              <a:t> we </a:t>
            </a:r>
            <a:r>
              <a:rPr lang="pl-PL" dirty="0" err="1">
                <a:solidFill>
                  <a:schemeClr val="tx1"/>
                </a:solidFill>
              </a:rPr>
              <a:t>need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another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pilar</a:t>
            </a:r>
            <a:r>
              <a:rPr lang="pl-PL" dirty="0">
                <a:solidFill>
                  <a:schemeClr val="tx1"/>
                </a:solidFill>
              </a:rPr>
              <a:t> of the </a:t>
            </a:r>
            <a:r>
              <a:rPr lang="pl-PL" dirty="0" err="1">
                <a:solidFill>
                  <a:schemeClr val="tx1"/>
                </a:solidFill>
              </a:rPr>
              <a:t>observibility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called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tracing</a:t>
            </a:r>
            <a:r>
              <a:rPr lang="pl-PL" dirty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pl-PL" dirty="0">
                <a:solidFill>
                  <a:schemeClr val="tx1"/>
                </a:solidFill>
              </a:rPr>
              <a:t>A single </a:t>
            </a:r>
            <a:r>
              <a:rPr lang="pl-PL" dirty="0" err="1">
                <a:solidFill>
                  <a:srgbClr val="425CC7"/>
                </a:solidFill>
              </a:rPr>
              <a:t>trace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represents</a:t>
            </a:r>
            <a:r>
              <a:rPr lang="pl-PL" dirty="0">
                <a:solidFill>
                  <a:schemeClr val="tx1"/>
                </a:solidFill>
              </a:rPr>
              <a:t> the </a:t>
            </a:r>
            <a:r>
              <a:rPr lang="pl-PL" dirty="0" err="1">
                <a:solidFill>
                  <a:schemeClr val="tx1"/>
                </a:solidFill>
              </a:rPr>
              <a:t>entire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history</a:t>
            </a:r>
            <a:r>
              <a:rPr lang="pl-PL" dirty="0">
                <a:solidFill>
                  <a:schemeClr val="tx1"/>
                </a:solidFill>
              </a:rPr>
              <a:t> of a </a:t>
            </a:r>
            <a:r>
              <a:rPr lang="pl-PL" dirty="0" err="1">
                <a:solidFill>
                  <a:schemeClr val="tx1"/>
                </a:solidFill>
              </a:rPr>
              <a:t>request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or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action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including all </a:t>
            </a:r>
            <a:r>
              <a:rPr lang="en-GB" dirty="0">
                <a:solidFill>
                  <a:srgbClr val="F5A800"/>
                </a:solidFill>
              </a:rPr>
              <a:t>communication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rgbClr val="F5A800"/>
                </a:solidFill>
              </a:rPr>
              <a:t>between services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rgbClr val="F5A800"/>
                </a:solidFill>
              </a:rPr>
              <a:t>applications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rgbClr val="F5A800"/>
                </a:solidFill>
              </a:rPr>
              <a:t>databases</a:t>
            </a:r>
            <a:r>
              <a:rPr lang="en-GB" dirty="0">
                <a:solidFill>
                  <a:schemeClr val="tx1"/>
                </a:solidFill>
              </a:rPr>
              <a:t> or </a:t>
            </a:r>
            <a:r>
              <a:rPr lang="en-GB" dirty="0">
                <a:solidFill>
                  <a:srgbClr val="F5A800"/>
                </a:solidFill>
              </a:rPr>
              <a:t>queues</a:t>
            </a:r>
            <a:r>
              <a:rPr lang="en-GB" dirty="0">
                <a:solidFill>
                  <a:schemeClr val="tx1"/>
                </a:solidFill>
              </a:rPr>
              <a:t>.</a:t>
            </a:r>
            <a:r>
              <a:rPr lang="pl-PL" dirty="0">
                <a:solidFill>
                  <a:schemeClr val="tx1"/>
                </a:solidFill>
              </a:rPr>
              <a:t> By </a:t>
            </a:r>
            <a:r>
              <a:rPr lang="pl-PL" dirty="0" err="1">
                <a:solidFill>
                  <a:schemeClr val="tx1"/>
                </a:solidFill>
              </a:rPr>
              <a:t>analyzing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traces</a:t>
            </a:r>
            <a:r>
              <a:rPr lang="pl-PL" dirty="0">
                <a:solidFill>
                  <a:schemeClr val="tx1"/>
                </a:solidFill>
              </a:rPr>
              <a:t> we </a:t>
            </a:r>
            <a:r>
              <a:rPr lang="pl-PL" dirty="0" err="1">
                <a:solidFill>
                  <a:schemeClr val="tx1"/>
                </a:solidFill>
              </a:rPr>
              <a:t>can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measure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overall</a:t>
            </a:r>
            <a:r>
              <a:rPr lang="pl-PL" dirty="0">
                <a:solidFill>
                  <a:schemeClr val="tx1"/>
                </a:solidFill>
              </a:rPr>
              <a:t> system performance, </a:t>
            </a:r>
            <a:r>
              <a:rPr lang="pl-PL" dirty="0" err="1">
                <a:solidFill>
                  <a:schemeClr val="tx1"/>
                </a:solidFill>
              </a:rPr>
              <a:t>find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bottlenecks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andprotitize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ares</a:t>
            </a:r>
            <a:r>
              <a:rPr lang="pl-PL" dirty="0">
                <a:solidFill>
                  <a:schemeClr val="tx1"/>
                </a:solidFill>
              </a:rPr>
              <a:t> for </a:t>
            </a:r>
            <a:r>
              <a:rPr lang="pl-PL" dirty="0" err="1">
                <a:solidFill>
                  <a:schemeClr val="tx1"/>
                </a:solidFill>
              </a:rPr>
              <a:t>optimizations</a:t>
            </a:r>
            <a:r>
              <a:rPr lang="pl-PL" dirty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pl-PL" dirty="0">
                <a:solidFill>
                  <a:schemeClr val="tx1"/>
                </a:solidFill>
              </a:rPr>
              <a:t>We </a:t>
            </a:r>
            <a:r>
              <a:rPr lang="pl-PL" dirty="0" err="1">
                <a:solidFill>
                  <a:schemeClr val="tx1"/>
                </a:solidFill>
              </a:rPr>
              <a:t>can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orchestrate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traces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manually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however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there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are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many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libraries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that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can</a:t>
            </a:r>
            <a:r>
              <a:rPr lang="pl-PL" dirty="0">
                <a:solidFill>
                  <a:schemeClr val="tx1"/>
                </a:solidFill>
              </a:rPr>
              <a:t> do </a:t>
            </a:r>
            <a:r>
              <a:rPr lang="pl-PL" dirty="0" err="1">
                <a:solidFill>
                  <a:schemeClr val="tx1"/>
                </a:solidFill>
              </a:rPr>
              <a:t>this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automatically</a:t>
            </a:r>
            <a:r>
              <a:rPr lang="pl-PL" dirty="0">
                <a:solidFill>
                  <a:schemeClr val="tx1"/>
                </a:solidFill>
              </a:rPr>
              <a:t>, for </a:t>
            </a:r>
            <a:r>
              <a:rPr lang="pl-PL" dirty="0" err="1">
                <a:solidFill>
                  <a:schemeClr val="tx1"/>
                </a:solidFill>
              </a:rPr>
              <a:t>example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outgoing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or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incoming</a:t>
            </a:r>
            <a:r>
              <a:rPr lang="pl-PL" dirty="0">
                <a:solidFill>
                  <a:schemeClr val="tx1"/>
                </a:solidFill>
              </a:rPr>
              <a:t> HTTP </a:t>
            </a:r>
            <a:r>
              <a:rPr lang="pl-PL" dirty="0" err="1">
                <a:solidFill>
                  <a:schemeClr val="tx1"/>
                </a:solidFill>
              </a:rPr>
              <a:t>calls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database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queries</a:t>
            </a:r>
            <a:r>
              <a:rPr lang="pl-PL" dirty="0">
                <a:solidFill>
                  <a:schemeClr val="tx1"/>
                </a:solidFill>
              </a:rPr>
              <a:t> and </a:t>
            </a:r>
            <a:r>
              <a:rPr lang="pl-PL" dirty="0" err="1">
                <a:solidFill>
                  <a:schemeClr val="tx1"/>
                </a:solidFill>
              </a:rPr>
              <a:t>more</a:t>
            </a:r>
            <a:r>
              <a:rPr lang="pl-PL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8E1A7B8B-A98F-4B09-BBDB-F923D9D7AD21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347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ntroduction to Distributed Tracing | Epsagon">
            <a:extLst>
              <a:ext uri="{FF2B5EF4-FFF2-40B4-BE49-F238E27FC236}">
                <a16:creationId xmlns:a16="http://schemas.microsoft.com/office/drawing/2014/main" id="{51656D7D-071C-4CB1-BB49-B8D87F143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" y="67472"/>
            <a:ext cx="11096625" cy="623311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C3FA5BBC-16E7-4E56-B05C-9572D3F22831}"/>
              </a:ext>
            </a:extLst>
          </p:cNvPr>
          <p:cNvSpPr/>
          <p:nvPr/>
        </p:nvSpPr>
        <p:spPr>
          <a:xfrm>
            <a:off x="728662" y="6440246"/>
            <a:ext cx="10734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Source :</a:t>
            </a:r>
            <a:r>
              <a:rPr lang="en-GB" dirty="0">
                <a:solidFill>
                  <a:schemeClr val="bg1"/>
                </a:solidFill>
              </a:rPr>
              <a:t>https://www2.fastly.com/blog/how-adobe-improves-performances-and-mttr-using-epsagon-and-fastly</a:t>
            </a:r>
          </a:p>
        </p:txBody>
      </p:sp>
    </p:spTree>
    <p:extLst>
      <p:ext uri="{BB962C8B-B14F-4D97-AF65-F5344CB8AC3E}">
        <p14:creationId xmlns:p14="http://schemas.microsoft.com/office/powerpoint/2010/main" val="26659680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cja">
  <a:themeElements>
    <a:clrScheme name="Niestandardowy 3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F5A800"/>
      </a:accent1>
      <a:accent2>
        <a:srgbClr val="425C8B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cj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cj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1326</TotalTime>
  <Words>2379</Words>
  <Application>Microsoft Office PowerPoint</Application>
  <PresentationFormat>Panoramiczny</PresentationFormat>
  <Paragraphs>174</Paragraphs>
  <Slides>23</Slides>
  <Notes>9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Cascadia Mono</vt:lpstr>
      <vt:lpstr>Wingdings</vt:lpstr>
      <vt:lpstr>Retrospekcja</vt:lpstr>
      <vt:lpstr>Prezentacja programu PowerPoint</vt:lpstr>
      <vt:lpstr>About me</vt:lpstr>
      <vt:lpstr>Agenda</vt:lpstr>
      <vt:lpstr>Pillars of system observability</vt:lpstr>
      <vt:lpstr>Pillars of system observability</vt:lpstr>
      <vt:lpstr>Logs</vt:lpstr>
      <vt:lpstr>Metrics</vt:lpstr>
      <vt:lpstr>Traces</vt:lpstr>
      <vt:lpstr>Prezentacja programu PowerPoint</vt:lpstr>
      <vt:lpstr>History of OpenTelemetry </vt:lpstr>
      <vt:lpstr>History of OpenTelemetry </vt:lpstr>
      <vt:lpstr>OpenTelemetry </vt:lpstr>
      <vt:lpstr>Prezentacja programu PowerPoint</vt:lpstr>
      <vt:lpstr>Basics of tracing</vt:lpstr>
      <vt:lpstr>Prezentacja programu PowerPoint</vt:lpstr>
      <vt:lpstr>W3C TraceContext </vt:lpstr>
      <vt:lpstr>W3C TraceContext </vt:lpstr>
      <vt:lpstr>Messaging</vt:lpstr>
      <vt:lpstr>About the demo</vt:lpstr>
      <vt:lpstr>About the demo - projects</vt:lpstr>
      <vt:lpstr>About the demo - dependencies</vt:lpstr>
      <vt:lpstr>Ready for prod?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OpenTelemetry</dc:title>
  <dc:creator>Pyrzyk Łukasz</dc:creator>
  <cp:lastModifiedBy>Pyrzyk Łukasz</cp:lastModifiedBy>
  <cp:revision>149</cp:revision>
  <dcterms:created xsi:type="dcterms:W3CDTF">2020-04-08T13:04:59Z</dcterms:created>
  <dcterms:modified xsi:type="dcterms:W3CDTF">2022-11-21T21:07:36Z</dcterms:modified>
</cp:coreProperties>
</file>