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6" r:id="rId11"/>
    <p:sldId id="265" r:id="rId12"/>
    <p:sldId id="257" r:id="rId13"/>
    <p:sldId id="258" r:id="rId14"/>
    <p:sldId id="259" r:id="rId15"/>
    <p:sldId id="261" r:id="rId16"/>
    <p:sldId id="262" r:id="rId17"/>
    <p:sldId id="264" r:id="rId18"/>
    <p:sldId id="26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CC7"/>
    <a:srgbClr val="F5A800"/>
    <a:srgbClr val="425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2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6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5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onova.com/display/NEPHELE/OpenTelemetry" TargetMode="External"/><Relationship Id="rId2" Type="http://schemas.openxmlformats.org/officeDocument/2006/relationships/hyperlink" Target="https://git.sonova.com/99lpyrzyk/distributed-request-telemet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ukasz.pyrzyk.external@sonova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0EE9E7A7-14EE-4CA5-9E80-FF315103C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 &amp; Distributed </a:t>
            </a:r>
            <a:r>
              <a:rPr lang="pl-PL" dirty="0" err="1"/>
              <a:t>tracing</a:t>
            </a:r>
            <a:br>
              <a:rPr lang="pl-PL" dirty="0"/>
            </a:br>
            <a:br>
              <a:rPr lang="pl-PL" dirty="0"/>
            </a:br>
            <a:r>
              <a:rPr lang="pl-PL" dirty="0"/>
              <a:t>Łukasz Pyrzyk</a:t>
            </a:r>
            <a:endParaRPr lang="en-GB" dirty="0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0C872A3-33C2-48CB-97EF-67081872F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13" y="826596"/>
            <a:ext cx="9677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9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oduction to Distributed Tracing | Epsagon">
            <a:extLst>
              <a:ext uri="{FF2B5EF4-FFF2-40B4-BE49-F238E27FC236}">
                <a16:creationId xmlns:a16="http://schemas.microsoft.com/office/drawing/2014/main" id="{51656D7D-071C-4CB1-BB49-B8D87F14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22"/>
            <a:ext cx="12326708" cy="69240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6596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63BF8-ACC8-4FC5-A048-0AFA9212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2891B1-8502-4586-84A3-F30F11487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54" y="2611775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3200" dirty="0" err="1"/>
              <a:t>OpenTracing</a:t>
            </a:r>
            <a:br>
              <a:rPr lang="en-GB" sz="3200" dirty="0"/>
            </a:br>
            <a:br>
              <a:rPr lang="en-GB" sz="3200" dirty="0"/>
            </a:br>
            <a:r>
              <a:rPr lang="en-GB" sz="3200" b="1" dirty="0"/>
              <a:t>vs</a:t>
            </a:r>
            <a:r>
              <a:rPr lang="en-GB" sz="3200" dirty="0"/>
              <a:t> 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 err="1"/>
              <a:t>OpenCensus</a:t>
            </a:r>
            <a:r>
              <a:rPr lang="en-GB" sz="3200" dirty="0"/>
              <a:t> </a:t>
            </a:r>
            <a:br>
              <a:rPr lang="en-GB" sz="3200" dirty="0"/>
            </a:br>
            <a:br>
              <a:rPr lang="en-GB" sz="3200" dirty="0"/>
            </a:br>
            <a:r>
              <a:rPr lang="en-GB" sz="3200" b="1" dirty="0"/>
              <a:t>vs</a:t>
            </a:r>
            <a:r>
              <a:rPr lang="en-GB" sz="3200" dirty="0"/>
              <a:t> 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 err="1"/>
              <a:t>OpenTelemetry</a:t>
            </a:r>
            <a:endParaRPr lang="en-GB" sz="3200" dirty="0"/>
          </a:p>
        </p:txBody>
      </p:sp>
      <p:pic>
        <p:nvPicPr>
          <p:cNvPr id="3074" name="Picture 2" descr="OpenTracing API · GitHub">
            <a:extLst>
              <a:ext uri="{FF2B5EF4-FFF2-40B4-BE49-F238E27FC236}">
                <a16:creationId xmlns:a16="http://schemas.microsoft.com/office/drawing/2014/main" id="{C6BEDD77-8C86-4D3D-BA11-8BE482762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48" y="2448672"/>
            <a:ext cx="748725" cy="74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penCensus">
            <a:extLst>
              <a:ext uri="{FF2B5EF4-FFF2-40B4-BE49-F238E27FC236}">
                <a16:creationId xmlns:a16="http://schemas.microsoft.com/office/drawing/2014/main" id="{B6FA13AF-37A5-417D-A871-1A5D1DBA2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47" y="3945562"/>
            <a:ext cx="748725" cy="74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uGet Gallery | OpenTelemetry.Exporter.ApplicationInsights 0.2.0 ...">
            <a:extLst>
              <a:ext uri="{FF2B5EF4-FFF2-40B4-BE49-F238E27FC236}">
                <a16:creationId xmlns:a16="http://schemas.microsoft.com/office/drawing/2014/main" id="{46387AD8-89AD-4B61-A18F-7B246D958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46" y="5442452"/>
            <a:ext cx="748725" cy="74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82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A79AB7-92F2-4573-B58F-4EEDC333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tracing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B3FFB92-CFA9-4743-8B2F-38DB9E43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46" y="0"/>
            <a:ext cx="12224845" cy="77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6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7FB3167-F54C-446D-BCB3-7AA12000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03385"/>
            <a:ext cx="12065115" cy="85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1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1C68FAC-1A2C-4922-85D4-DDF604EAA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441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0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291D5A3-8A3B-4929-86F4-78A73EF8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51" y="0"/>
            <a:ext cx="721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0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38E7E2E-DF44-479D-A751-78F4CEA0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84" y="115851"/>
            <a:ext cx="10668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3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ed Tracing: Design and Architecture - Knerd - Medium">
            <a:extLst>
              <a:ext uri="{FF2B5EF4-FFF2-40B4-BE49-F238E27FC236}">
                <a16:creationId xmlns:a16="http://schemas.microsoft.com/office/drawing/2014/main" id="{A9CDA691-4CC3-48AE-A9B6-6D95664E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744" y="62451"/>
            <a:ext cx="7538435" cy="65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0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ote-talk-is-cheap-show-me-the-code-linus-torvalds-45-66-13 ...">
            <a:extLst>
              <a:ext uri="{FF2B5EF4-FFF2-40B4-BE49-F238E27FC236}">
                <a16:creationId xmlns:a16="http://schemas.microsoft.com/office/drawing/2014/main" id="{482BC03B-C30A-4125-9FA6-230B5682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645" y="618520"/>
            <a:ext cx="13045248" cy="54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6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E363F4-355D-4A25-B4A5-5387FEB9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https://git.sonova.com/99lpyrzyk/distributed-request-telemetry</a:t>
            </a:r>
            <a:endParaRPr lang="en-GB" dirty="0"/>
          </a:p>
          <a:p>
            <a:r>
              <a:rPr lang="en-GB" dirty="0">
                <a:hlinkClick r:id="rId3"/>
              </a:rPr>
              <a:t>https://wiki.sonova.com/display/NEPHELE/OpenTelemetry</a:t>
            </a:r>
            <a:r>
              <a:rPr lang="en-GB" dirty="0"/>
              <a:t> (needs an update)</a:t>
            </a:r>
          </a:p>
          <a:p>
            <a:r>
              <a:rPr lang="en-GB" dirty="0">
                <a:hlinkClick r:id="rId4"/>
              </a:rPr>
              <a:t>lukasz.pyrzyk.external@sonova.com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91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DD0CAE-BC7E-4C57-B901-23D0E8BF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5691DC-230B-4898-A90C-5EC9BAC5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Co-</a:t>
            </a:r>
            <a:r>
              <a:rPr lang="pl-PL" dirty="0" err="1"/>
              <a:t>founder</a:t>
            </a:r>
            <a:r>
              <a:rPr lang="pl-PL" dirty="0"/>
              <a:t> of </a:t>
            </a:r>
            <a:r>
              <a:rPr lang="pl-PL" dirty="0" err="1"/>
              <a:t>Dotnetos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Microsoft MVP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.NET Technical </a:t>
            </a:r>
            <a:r>
              <a:rPr lang="pl-PL" dirty="0" err="1"/>
              <a:t>Lead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Sonova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Tweets</a:t>
            </a:r>
            <a:r>
              <a:rPr lang="pl-PL" dirty="0"/>
              <a:t> as @</a:t>
            </a:r>
            <a:r>
              <a:rPr lang="pl-PL" dirty="0" err="1"/>
              <a:t>lukaszpyrzyk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96BC72-15EE-4BA5-9847-56B155C1C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25" y="1596035"/>
            <a:ext cx="10694313" cy="497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3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EE2A70-2697-4C57-8E30-085896CC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658A9D-CA60-4517-84E0-FC39499E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err="1"/>
              <a:t>Pillars</a:t>
            </a:r>
            <a:r>
              <a:rPr lang="pl-PL" dirty="0"/>
              <a:t> of the </a:t>
            </a:r>
            <a:r>
              <a:rPr lang="pl-PL" dirty="0" err="1"/>
              <a:t>observability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36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When your applications are distributed, for example, they are microservices, various things can go wrong. Your code may be well tested, but even with that, a connection may timeout, a Kubernetes node can fail, or a noisy </a:t>
            </a:r>
            <a:r>
              <a:rPr lang="en-GB" dirty="0" err="1">
                <a:solidFill>
                  <a:schemeClr val="tx1"/>
                </a:solidFill>
              </a:rPr>
              <a:t>neighbor</a:t>
            </a:r>
            <a:r>
              <a:rPr lang="en-GB" dirty="0">
                <a:solidFill>
                  <a:schemeClr val="tx1"/>
                </a:solidFill>
              </a:rPr>
              <a:t> can degrade the performance of your application.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/>
          </a:p>
          <a:p>
            <a:pPr algn="just"/>
            <a:r>
              <a:rPr lang="pl-PL" dirty="0" err="1"/>
              <a:t>Expect</a:t>
            </a:r>
            <a:r>
              <a:rPr lang="pl-PL" dirty="0"/>
              <a:t> the </a:t>
            </a:r>
            <a:r>
              <a:rPr lang="pl-PL" dirty="0" err="1"/>
              <a:t>failure</a:t>
            </a:r>
            <a:r>
              <a:rPr lang="pl-PL" dirty="0"/>
              <a:t> and </a:t>
            </a:r>
            <a:r>
              <a:rPr lang="pl-PL" dirty="0" err="1"/>
              <a:t>prepare</a:t>
            </a:r>
            <a:r>
              <a:rPr lang="pl-PL" dirty="0"/>
              <a:t> for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W</a:t>
            </a:r>
            <a:r>
              <a:rPr lang="en-GB" dirty="0"/>
              <a:t>hen they occur, be ready to identify them, find the root cause, and fix the problems as quickly as possible.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en-GB" dirty="0"/>
              <a:t>For this reason, we need </a:t>
            </a:r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/>
              <a:t> to run modern apps and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85937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>
                <a:solidFill>
                  <a:schemeClr val="tx1"/>
                </a:solidFill>
              </a:rPr>
              <a:t> is a process of collecting useful data that tells us when and why systems are behaving in a certain way. When we experience a problem, collected data should help us to better understand why the error occurred and what are the </a:t>
            </a:r>
            <a:r>
              <a:rPr lang="en-GB" dirty="0" err="1">
                <a:solidFill>
                  <a:schemeClr val="tx1"/>
                </a:solidFill>
              </a:rPr>
              <a:t>cicrumstamces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Collected</a:t>
            </a:r>
            <a:r>
              <a:rPr lang="pl-PL" dirty="0">
                <a:solidFill>
                  <a:schemeClr val="tx1"/>
                </a:solidFill>
              </a:rPr>
              <a:t> telemetry data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</a:t>
            </a:r>
            <a:r>
              <a:rPr lang="pl-PL" dirty="0" err="1">
                <a:solidFill>
                  <a:schemeClr val="tx1"/>
                </a:solidFill>
              </a:rPr>
              <a:t>categorized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three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points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together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the </a:t>
            </a:r>
            <a:r>
              <a:rPr lang="pl-PL" dirty="0" err="1">
                <a:solidFill>
                  <a:schemeClr val="tx1"/>
                </a:solidFill>
              </a:rPr>
              <a:t>pilars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distributed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systems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Tracing</a:t>
            </a:r>
            <a:endParaRPr lang="pl-PL" dirty="0">
              <a:solidFill>
                <a:srgbClr val="425C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1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>
                <a:solidFill>
                  <a:schemeClr val="tx1"/>
                </a:solidFill>
              </a:rPr>
              <a:t>Structured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unstructured</a:t>
            </a:r>
            <a:r>
              <a:rPr lang="pl-PL" dirty="0">
                <a:solidFill>
                  <a:schemeClr val="tx1"/>
                </a:solidFill>
              </a:rPr>
              <a:t> lines of </a:t>
            </a:r>
            <a:r>
              <a:rPr lang="pl-PL" dirty="0" err="1">
                <a:solidFill>
                  <a:schemeClr val="tx1"/>
                </a:solidFill>
              </a:rPr>
              <a:t>text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created</a:t>
            </a:r>
            <a:r>
              <a:rPr lang="pl-PL" dirty="0">
                <a:solidFill>
                  <a:schemeClr val="tx1"/>
                </a:solidFill>
              </a:rPr>
              <a:t> from the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instance</a:t>
            </a:r>
            <a:r>
              <a:rPr lang="pl-PL" dirty="0">
                <a:solidFill>
                  <a:schemeClr val="tx1"/>
                </a:solidFill>
              </a:rPr>
              <a:t>.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think</a:t>
            </a:r>
            <a:r>
              <a:rPr lang="pl-PL" dirty="0">
                <a:solidFill>
                  <a:schemeClr val="tx1"/>
                </a:solidFill>
              </a:rPr>
              <a:t> of a log as a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event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happened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our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easy</a:t>
            </a:r>
            <a:r>
              <a:rPr lang="pl-PL" dirty="0">
                <a:solidFill>
                  <a:schemeClr val="tx1"/>
                </a:solidFill>
              </a:rPr>
              <a:t> to </a:t>
            </a:r>
            <a:r>
              <a:rPr lang="pl-PL" dirty="0" err="1">
                <a:solidFill>
                  <a:schemeClr val="tx1"/>
                </a:solidFill>
              </a:rPr>
              <a:t>generate</a:t>
            </a:r>
            <a:r>
              <a:rPr lang="pl-PL" dirty="0">
                <a:solidFill>
                  <a:schemeClr val="tx1"/>
                </a:solidFill>
              </a:rPr>
              <a:t>, instrument and </a:t>
            </a:r>
            <a:r>
              <a:rPr lang="pl-PL" dirty="0" err="1">
                <a:solidFill>
                  <a:schemeClr val="tx1"/>
                </a:solidFill>
              </a:rPr>
              <a:t>aggregate</a:t>
            </a:r>
            <a:r>
              <a:rPr lang="pl-PL" dirty="0">
                <a:solidFill>
                  <a:schemeClr val="tx1"/>
                </a:solidFill>
              </a:rPr>
              <a:t>. </a:t>
            </a:r>
            <a:r>
              <a:rPr lang="pl-PL" dirty="0" err="1">
                <a:solidFill>
                  <a:schemeClr val="tx1"/>
                </a:solidFill>
              </a:rPr>
              <a:t>They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the most popular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in most of the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frameworks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pl-PL" dirty="0">
                <a:solidFill>
                  <a:srgbClr val="425CC7"/>
                </a:solidFill>
              </a:rPr>
              <a:t>Log </a:t>
            </a:r>
            <a:r>
              <a:rPr lang="pl-PL" dirty="0" err="1">
                <a:solidFill>
                  <a:srgbClr val="425CC7"/>
                </a:solidFill>
              </a:rPr>
              <a:t>entry</a:t>
            </a: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then</a:t>
            </a:r>
            <a:r>
              <a:rPr lang="pl-PL" dirty="0">
                <a:solidFill>
                  <a:schemeClr val="tx1"/>
                </a:solidFill>
              </a:rPr>
              <a:t> a </a:t>
            </a:r>
            <a:r>
              <a:rPr lang="pl-PL" dirty="0" err="1">
                <a:solidFill>
                  <a:schemeClr val="tx1"/>
                </a:solidFill>
              </a:rPr>
              <a:t>simple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line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.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it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a JSON </a:t>
            </a:r>
            <a:r>
              <a:rPr lang="pl-PL" dirty="0" err="1">
                <a:solidFill>
                  <a:schemeClr val="tx1"/>
                </a:solidFill>
              </a:rPr>
              <a:t>structured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messages</a:t>
            </a:r>
            <a:r>
              <a:rPr lang="pl-PL" dirty="0">
                <a:solidFill>
                  <a:schemeClr val="tx1"/>
                </a:solidFill>
              </a:rPr>
              <a:t> with log </a:t>
            </a:r>
            <a:r>
              <a:rPr lang="pl-PL" dirty="0" err="1">
                <a:solidFill>
                  <a:schemeClr val="tx1"/>
                </a:solidFill>
              </a:rPr>
              <a:t>message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properties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written</a:t>
            </a:r>
            <a:r>
              <a:rPr lang="pl-PL" dirty="0">
                <a:solidFill>
                  <a:schemeClr val="tx1"/>
                </a:solidFill>
              </a:rPr>
              <a:t> as </a:t>
            </a:r>
            <a:r>
              <a:rPr lang="pl-PL" dirty="0" err="1">
                <a:solidFill>
                  <a:schemeClr val="tx1"/>
                </a:solidFill>
              </a:rPr>
              <a:t>properties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aka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rgbClr val="F5A800"/>
                </a:solidFill>
              </a:rPr>
              <a:t>Structured</a:t>
            </a:r>
            <a:r>
              <a:rPr lang="pl-PL" dirty="0">
                <a:solidFill>
                  <a:srgbClr val="F5A800"/>
                </a:solidFill>
              </a:rPr>
              <a:t> </a:t>
            </a:r>
            <a:r>
              <a:rPr lang="pl-PL" dirty="0" err="1">
                <a:solidFill>
                  <a:srgbClr val="F5A800"/>
                </a:solidFill>
              </a:rPr>
              <a:t>Logging</a:t>
            </a:r>
            <a:r>
              <a:rPr lang="pl-PL" dirty="0">
                <a:solidFill>
                  <a:schemeClr val="tx1"/>
                </a:solidFill>
              </a:rPr>
              <a:t>. It </a:t>
            </a:r>
            <a:r>
              <a:rPr lang="pl-PL" dirty="0" err="1">
                <a:solidFill>
                  <a:schemeClr val="tx1"/>
                </a:solidFill>
              </a:rPr>
              <a:t>allows</a:t>
            </a:r>
            <a:r>
              <a:rPr lang="pl-PL" dirty="0">
                <a:solidFill>
                  <a:schemeClr val="tx1"/>
                </a:solidFill>
              </a:rPr>
              <a:t> to </a:t>
            </a:r>
            <a:r>
              <a:rPr lang="pl-PL" dirty="0" err="1">
                <a:solidFill>
                  <a:schemeClr val="tx1"/>
                </a:solidFill>
              </a:rPr>
              <a:t>analyze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properties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apply</a:t>
            </a:r>
            <a:r>
              <a:rPr lang="pl-PL" dirty="0">
                <a:solidFill>
                  <a:schemeClr val="tx1"/>
                </a:solidFill>
              </a:rPr>
              <a:t>  </a:t>
            </a:r>
            <a:r>
              <a:rPr lang="pl-PL" dirty="0" err="1">
                <a:solidFill>
                  <a:schemeClr val="tx1"/>
                </a:solidFill>
              </a:rPr>
              <a:t>advanced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filtering</a:t>
            </a:r>
            <a:r>
              <a:rPr lang="pl-PL" dirty="0">
                <a:solidFill>
                  <a:schemeClr val="tx1"/>
                </a:solidFill>
              </a:rPr>
              <a:t>. One of the most popular </a:t>
            </a:r>
            <a:r>
              <a:rPr lang="pl-PL" dirty="0" err="1">
                <a:solidFill>
                  <a:schemeClr val="tx1"/>
                </a:solidFill>
              </a:rPr>
              <a:t>solutions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in .NET </a:t>
            </a:r>
            <a:r>
              <a:rPr lang="pl-PL" dirty="0" err="1">
                <a:solidFill>
                  <a:schemeClr val="tx1"/>
                </a:solidFill>
              </a:rPr>
              <a:t>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usage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rgbClr val="F5A800"/>
                </a:solidFill>
              </a:rPr>
              <a:t>Serilog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logger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together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>
                <a:solidFill>
                  <a:srgbClr val="F5A800"/>
                </a:solidFill>
              </a:rPr>
              <a:t>ELK </a:t>
            </a:r>
            <a:r>
              <a:rPr lang="pl-PL" dirty="0" err="1">
                <a:solidFill>
                  <a:srgbClr val="F5A800"/>
                </a:solidFill>
              </a:rPr>
              <a:t>Stack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9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Metric is a numerical value collected from the app that can be used to determine a service's overall </a:t>
            </a:r>
            <a:r>
              <a:rPr lang="en-GB" dirty="0" err="1">
                <a:solidFill>
                  <a:schemeClr val="tx1"/>
                </a:solidFill>
              </a:rPr>
              <a:t>behavior</a:t>
            </a:r>
            <a:r>
              <a:rPr lang="en-GB" dirty="0">
                <a:solidFill>
                  <a:schemeClr val="tx1"/>
                </a:solidFill>
              </a:rPr>
              <a:t> over time.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It is often collected at regular intervals. Metrics are enriched with a set of attributed, including the </a:t>
            </a:r>
            <a:r>
              <a:rPr lang="en-GB" dirty="0">
                <a:solidFill>
                  <a:srgbClr val="425CC7"/>
                </a:solidFill>
              </a:rPr>
              <a:t>name</a:t>
            </a:r>
            <a:r>
              <a:rPr lang="en-GB" dirty="0">
                <a:solidFill>
                  <a:schemeClr val="tx1"/>
                </a:solidFill>
              </a:rPr>
              <a:t> of the metric, </a:t>
            </a:r>
            <a:r>
              <a:rPr lang="en-GB" dirty="0">
                <a:solidFill>
                  <a:srgbClr val="425CC7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, and </a:t>
            </a:r>
            <a:r>
              <a:rPr lang="en-GB" dirty="0">
                <a:solidFill>
                  <a:srgbClr val="425CC7"/>
                </a:solidFill>
              </a:rPr>
              <a:t>timestamp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usually represent overall system performance, for example, you can gather metrics on the </a:t>
            </a:r>
            <a:r>
              <a:rPr lang="en-GB" dirty="0">
                <a:solidFill>
                  <a:srgbClr val="F5A800"/>
                </a:solidFill>
              </a:rPr>
              <a:t>HTTP response time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system uptime</a:t>
            </a:r>
            <a:r>
              <a:rPr lang="en-GB" dirty="0">
                <a:solidFill>
                  <a:schemeClr val="tx1"/>
                </a:solidFill>
              </a:rPr>
              <a:t>, number of </a:t>
            </a:r>
            <a:r>
              <a:rPr lang="en-GB" dirty="0">
                <a:solidFill>
                  <a:srgbClr val="F5A800"/>
                </a:solidFill>
              </a:rPr>
              <a:t>requests per second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CPU and RAM usage</a:t>
            </a:r>
            <a:r>
              <a:rPr lang="en-GB" dirty="0">
                <a:solidFill>
                  <a:schemeClr val="tx1"/>
                </a:solidFill>
              </a:rPr>
              <a:t>, and more.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are also lighter than logs, so they enable </a:t>
            </a:r>
            <a:r>
              <a:rPr lang="en-GB" dirty="0">
                <a:solidFill>
                  <a:srgbClr val="F5A800"/>
                </a:solidFill>
              </a:rPr>
              <a:t>easier querying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dirty="0">
                <a:solidFill>
                  <a:srgbClr val="F5A800"/>
                </a:solidFill>
              </a:rPr>
              <a:t>longer data retention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Traces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provide</a:t>
            </a:r>
            <a:r>
              <a:rPr lang="pl-PL" dirty="0">
                <a:solidFill>
                  <a:schemeClr val="tx1"/>
                </a:solidFill>
              </a:rPr>
              <a:t> solid </a:t>
            </a:r>
            <a:r>
              <a:rPr lang="pl-PL" dirty="0" err="1">
                <a:solidFill>
                  <a:schemeClr val="tx1"/>
                </a:solidFill>
              </a:rPr>
              <a:t>functionality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understanding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behaviour</a:t>
            </a:r>
            <a:r>
              <a:rPr lang="pl-PL" dirty="0">
                <a:solidFill>
                  <a:schemeClr val="tx1"/>
                </a:solidFill>
              </a:rPr>
              <a:t> and performance, </a:t>
            </a:r>
            <a:r>
              <a:rPr lang="pl-PL" dirty="0" err="1">
                <a:solidFill>
                  <a:schemeClr val="tx1"/>
                </a:solidFill>
              </a:rPr>
              <a:t>however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not </a:t>
            </a:r>
            <a:r>
              <a:rPr lang="pl-PL" dirty="0" err="1">
                <a:solidFill>
                  <a:schemeClr val="tx1"/>
                </a:solidFill>
              </a:rPr>
              <a:t>so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helpful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providing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needed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information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about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lifetime</a:t>
            </a:r>
            <a:r>
              <a:rPr lang="pl-PL" dirty="0">
                <a:solidFill>
                  <a:schemeClr val="tx1"/>
                </a:solidFill>
              </a:rPr>
              <a:t> of the HTTP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a business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 in the </a:t>
            </a:r>
            <a:r>
              <a:rPr lang="pl-PL" dirty="0" err="1">
                <a:solidFill>
                  <a:schemeClr val="tx1"/>
                </a:solidFill>
              </a:rPr>
              <a:t>distributed</a:t>
            </a:r>
            <a:r>
              <a:rPr lang="pl-PL" dirty="0">
                <a:solidFill>
                  <a:schemeClr val="tx1"/>
                </a:solidFill>
              </a:rPr>
              <a:t> system.</a:t>
            </a: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 To </a:t>
            </a:r>
            <a:r>
              <a:rPr lang="pl-PL" dirty="0" err="1">
                <a:solidFill>
                  <a:schemeClr val="tx1"/>
                </a:solidFill>
              </a:rPr>
              <a:t>view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analyze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rgbClr val="FFC000"/>
                </a:solidFill>
              </a:rPr>
              <a:t>entire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lifecycle</a:t>
            </a:r>
            <a:r>
              <a:rPr lang="pl-PL" dirty="0">
                <a:solidFill>
                  <a:srgbClr val="FFC000"/>
                </a:solidFill>
              </a:rPr>
              <a:t> of the </a:t>
            </a:r>
            <a:r>
              <a:rPr lang="pl-PL" dirty="0" err="1">
                <a:solidFill>
                  <a:srgbClr val="FFC000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rgbClr val="FFC000"/>
                </a:solidFill>
              </a:rPr>
              <a:t>business </a:t>
            </a:r>
            <a:r>
              <a:rPr lang="pl-PL" dirty="0" err="1">
                <a:solidFill>
                  <a:srgbClr val="FFC000"/>
                </a:solidFill>
              </a:rPr>
              <a:t>flow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accross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several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microservices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need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another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observibility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tracing</a:t>
            </a:r>
            <a:r>
              <a:rPr lang="pl-PL" dirty="0">
                <a:solidFill>
                  <a:srgbClr val="425CC7"/>
                </a:solidFill>
              </a:rPr>
              <a:t>.</a:t>
            </a:r>
          </a:p>
          <a:p>
            <a:pPr marL="0" indent="0" algn="just">
              <a:buNone/>
            </a:pPr>
            <a:endParaRPr lang="pl-PL" dirty="0">
              <a:solidFill>
                <a:srgbClr val="425CC7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A single </a:t>
            </a:r>
            <a:r>
              <a:rPr lang="pl-PL" dirty="0" err="1">
                <a:solidFill>
                  <a:srgbClr val="425CC7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represents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entire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history</a:t>
            </a:r>
            <a:r>
              <a:rPr lang="pl-PL" dirty="0">
                <a:solidFill>
                  <a:schemeClr val="tx1"/>
                </a:solidFill>
              </a:rPr>
              <a:t> of a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including all </a:t>
            </a:r>
            <a:r>
              <a:rPr lang="en-GB" dirty="0">
                <a:solidFill>
                  <a:srgbClr val="F5A800"/>
                </a:solidFill>
              </a:rPr>
              <a:t>communication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between services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applications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databases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dirty="0">
                <a:solidFill>
                  <a:srgbClr val="F5A800"/>
                </a:solidFill>
              </a:rPr>
              <a:t>queues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pl-PL" dirty="0">
                <a:solidFill>
                  <a:schemeClr val="tx1"/>
                </a:solidFill>
              </a:rPr>
              <a:t> By </a:t>
            </a:r>
            <a:r>
              <a:rPr lang="pl-PL" dirty="0" err="1">
                <a:solidFill>
                  <a:schemeClr val="tx1"/>
                </a:solidFill>
              </a:rPr>
              <a:t>analyzing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measure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overall</a:t>
            </a:r>
            <a:r>
              <a:rPr lang="pl-PL" dirty="0">
                <a:solidFill>
                  <a:schemeClr val="tx1"/>
                </a:solidFill>
              </a:rPr>
              <a:t> system performance, </a:t>
            </a:r>
            <a:r>
              <a:rPr lang="pl-PL" dirty="0" err="1">
                <a:solidFill>
                  <a:schemeClr val="tx1"/>
                </a:solidFill>
              </a:rPr>
              <a:t>find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bottlenecks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andprotitize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ares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optimizations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3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>
                <a:solidFill>
                  <a:srgbClr val="425CC7"/>
                </a:solidFill>
              </a:rPr>
              <a:t>,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>
                <a:solidFill>
                  <a:srgbClr val="425CC7"/>
                </a:solidFill>
              </a:rPr>
              <a:t> and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serve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their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own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unique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purpose</a:t>
            </a:r>
            <a:r>
              <a:rPr lang="pl-PL" dirty="0">
                <a:solidFill>
                  <a:schemeClr val="tx2"/>
                </a:solidFill>
              </a:rPr>
              <a:t>, </a:t>
            </a:r>
            <a:r>
              <a:rPr lang="pl-PL" dirty="0" err="1">
                <a:solidFill>
                  <a:schemeClr val="tx2"/>
                </a:solidFill>
              </a:rPr>
              <a:t>however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together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they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help</a:t>
            </a:r>
            <a:r>
              <a:rPr lang="pl-PL" dirty="0">
                <a:solidFill>
                  <a:schemeClr val="tx2"/>
                </a:solidFill>
              </a:rPr>
              <a:t> to </a:t>
            </a:r>
            <a:r>
              <a:rPr lang="pl-PL" dirty="0" err="1">
                <a:solidFill>
                  <a:schemeClr val="tx2"/>
                </a:solidFill>
              </a:rPr>
              <a:t>build</a:t>
            </a:r>
            <a:r>
              <a:rPr lang="pl-PL" dirty="0">
                <a:solidFill>
                  <a:schemeClr val="tx2"/>
                </a:solidFill>
              </a:rPr>
              <a:t> and </a:t>
            </a:r>
            <a:r>
              <a:rPr lang="pl-PL" dirty="0" err="1">
                <a:solidFill>
                  <a:schemeClr val="tx2"/>
                </a:solidFill>
              </a:rPr>
              <a:t>maintain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reliable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applications</a:t>
            </a:r>
            <a:r>
              <a:rPr lang="pl-PL" dirty="0">
                <a:solidFill>
                  <a:schemeClr val="tx2"/>
                </a:solidFill>
              </a:rPr>
              <a:t> and </a:t>
            </a:r>
            <a:r>
              <a:rPr lang="pl-PL" dirty="0" err="1">
                <a:solidFill>
                  <a:schemeClr val="tx2"/>
                </a:solidFill>
              </a:rPr>
              <a:t>systems</a:t>
            </a:r>
            <a:r>
              <a:rPr lang="pl-PL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pl-PL" dirty="0">
              <a:solidFill>
                <a:schemeClr val="tx2"/>
              </a:solidFill>
            </a:endParaRPr>
          </a:p>
          <a:p>
            <a:pPr algn="just"/>
            <a:r>
              <a:rPr lang="pl-PL" dirty="0" err="1">
                <a:solidFill>
                  <a:schemeClr val="tx2"/>
                </a:solidFill>
              </a:rPr>
              <a:t>They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all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work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together</a:t>
            </a:r>
            <a:r>
              <a:rPr lang="pl-PL" dirty="0">
                <a:solidFill>
                  <a:schemeClr val="tx2"/>
                </a:solidFill>
              </a:rPr>
              <a:t> to </a:t>
            </a:r>
            <a:r>
              <a:rPr lang="pl-PL" dirty="0" err="1">
                <a:solidFill>
                  <a:schemeClr val="tx2"/>
                </a:solidFill>
              </a:rPr>
              <a:t>help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us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understand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overall</a:t>
            </a:r>
            <a:r>
              <a:rPr lang="pl-PL" dirty="0">
                <a:solidFill>
                  <a:schemeClr val="tx2"/>
                </a:solidFill>
              </a:rPr>
              <a:t> performance of the </a:t>
            </a:r>
            <a:r>
              <a:rPr lang="pl-PL" dirty="0" err="1">
                <a:solidFill>
                  <a:schemeClr val="tx2"/>
                </a:solidFill>
              </a:rPr>
              <a:t>app</a:t>
            </a:r>
            <a:r>
              <a:rPr lang="pl-PL" dirty="0">
                <a:solidFill>
                  <a:schemeClr val="tx2"/>
                </a:solidFill>
              </a:rPr>
              <a:t>, monitor </a:t>
            </a:r>
            <a:r>
              <a:rPr lang="pl-PL" dirty="0" err="1">
                <a:solidFill>
                  <a:schemeClr val="tx2"/>
                </a:solidFill>
              </a:rPr>
              <a:t>flows</a:t>
            </a:r>
            <a:r>
              <a:rPr lang="pl-PL" dirty="0">
                <a:solidFill>
                  <a:schemeClr val="tx2"/>
                </a:solidFill>
              </a:rPr>
              <a:t> and </a:t>
            </a:r>
            <a:r>
              <a:rPr lang="pl-PL" dirty="0" err="1">
                <a:solidFill>
                  <a:schemeClr val="tx2"/>
                </a:solidFill>
              </a:rPr>
              <a:t>behaviours</a:t>
            </a:r>
            <a:r>
              <a:rPr lang="pl-PL" dirty="0">
                <a:solidFill>
                  <a:schemeClr val="tx2"/>
                </a:solidFill>
              </a:rPr>
              <a:t> in the </a:t>
            </a:r>
            <a:r>
              <a:rPr lang="pl-PL" dirty="0" err="1">
                <a:solidFill>
                  <a:schemeClr val="tx2"/>
                </a:solidFill>
              </a:rPr>
              <a:t>distributed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systems</a:t>
            </a:r>
            <a:r>
              <a:rPr lang="pl-PL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pl-PL" dirty="0">
              <a:solidFill>
                <a:schemeClr val="tx2"/>
              </a:solidFill>
            </a:endParaRPr>
          </a:p>
          <a:p>
            <a:pPr algn="just"/>
            <a:r>
              <a:rPr lang="pl-PL" dirty="0" err="1">
                <a:solidFill>
                  <a:schemeClr val="tx2"/>
                </a:solidFill>
              </a:rPr>
              <a:t>Because</a:t>
            </a:r>
            <a:r>
              <a:rPr lang="pl-PL" dirty="0">
                <a:solidFill>
                  <a:schemeClr val="tx2"/>
                </a:solidFill>
              </a:rPr>
              <a:t> of </a:t>
            </a:r>
            <a:r>
              <a:rPr lang="pl-PL" dirty="0" err="1">
                <a:solidFill>
                  <a:schemeClr val="tx2"/>
                </a:solidFill>
              </a:rPr>
              <a:t>that</a:t>
            </a:r>
            <a:r>
              <a:rPr lang="pl-PL" dirty="0">
                <a:solidFill>
                  <a:schemeClr val="tx2"/>
                </a:solidFill>
              </a:rPr>
              <a:t>, </a:t>
            </a:r>
            <a:r>
              <a:rPr lang="pl-PL" dirty="0" err="1">
                <a:solidFill>
                  <a:schemeClr val="tx2"/>
                </a:solidFill>
              </a:rPr>
              <a:t>they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are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perfectly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suited</a:t>
            </a:r>
            <a:r>
              <a:rPr lang="pl-PL" dirty="0">
                <a:solidFill>
                  <a:schemeClr val="tx2"/>
                </a:solidFill>
              </a:rPr>
              <a:t> for </a:t>
            </a:r>
            <a:r>
              <a:rPr lang="pl-PL" dirty="0" err="1">
                <a:solidFill>
                  <a:schemeClr val="tx2"/>
                </a:solidFill>
              </a:rPr>
              <a:t>application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based</a:t>
            </a:r>
            <a:r>
              <a:rPr lang="pl-PL" dirty="0">
                <a:solidFill>
                  <a:schemeClr val="tx2"/>
                </a:solidFill>
              </a:rPr>
              <a:t> on </a:t>
            </a:r>
            <a:r>
              <a:rPr lang="pl-PL" dirty="0" err="1">
                <a:solidFill>
                  <a:schemeClr val="tx2"/>
                </a:solidFill>
              </a:rPr>
              <a:t>microservice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However, not forgetting that even a single monolith can benefit from implementing such analytics.</a:t>
            </a:r>
            <a:r>
              <a:rPr lang="pl-PL" dirty="0">
                <a:solidFill>
                  <a:schemeClr val="tx2"/>
                </a:solidFill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8130771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Niestandardowy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5A800"/>
      </a:accent1>
      <a:accent2>
        <a:srgbClr val="425C8B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701</Words>
  <Application>Microsoft Office PowerPoint</Application>
  <PresentationFormat>Panoramiczny</PresentationFormat>
  <Paragraphs>54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Retrospekcja</vt:lpstr>
      <vt:lpstr>Prezentacja programu PowerPoint</vt:lpstr>
      <vt:lpstr>About me</vt:lpstr>
      <vt:lpstr>Agenda</vt:lpstr>
      <vt:lpstr>Pillars of system observability</vt:lpstr>
      <vt:lpstr>Pillars of system observability</vt:lpstr>
      <vt:lpstr>Logs</vt:lpstr>
      <vt:lpstr>Metrics</vt:lpstr>
      <vt:lpstr>Traces</vt:lpstr>
      <vt:lpstr>Pillars of system observability</vt:lpstr>
      <vt:lpstr>Prezentacja programu PowerPoint</vt:lpstr>
      <vt:lpstr>Prezentacja programu PowerPoint</vt:lpstr>
      <vt:lpstr>Open tracing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OpenTelemetry</dc:title>
  <dc:creator>Pyrzyk Łukasz</dc:creator>
  <cp:lastModifiedBy>Pyrzyk Łukasz</cp:lastModifiedBy>
  <cp:revision>45</cp:revision>
  <dcterms:created xsi:type="dcterms:W3CDTF">2020-04-08T13:04:59Z</dcterms:created>
  <dcterms:modified xsi:type="dcterms:W3CDTF">2022-09-20T07:34:09Z</dcterms:modified>
</cp:coreProperties>
</file>