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6" r:id="rId10"/>
    <p:sldId id="276" r:id="rId11"/>
    <p:sldId id="277" r:id="rId12"/>
    <p:sldId id="278" r:id="rId13"/>
    <p:sldId id="281" r:id="rId14"/>
    <p:sldId id="279" r:id="rId15"/>
    <p:sldId id="285" r:id="rId16"/>
    <p:sldId id="264" r:id="rId17"/>
    <p:sldId id="282" r:id="rId18"/>
    <p:sldId id="283" r:id="rId19"/>
    <p:sldId id="284" r:id="rId20"/>
    <p:sldId id="288" r:id="rId21"/>
    <p:sldId id="289" r:id="rId22"/>
    <p:sldId id="290" r:id="rId23"/>
    <p:sldId id="263" r:id="rId24"/>
    <p:sldId id="28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CC7"/>
    <a:srgbClr val="F5A800"/>
    <a:srgbClr val="425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2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6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5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ll.devstats.cncf.io/d/1/activity-repository-groups?orgId=1&amp;from=now-30d&amp;to=now-1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zipkin/b3-propag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telemetry/opentelemetry-specification/blob/main/specification/trace/semantic_conventions/messaging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0EE9E7A7-14EE-4CA5-9E80-FF315103C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solidFill>
                  <a:srgbClr val="F5A8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 &amp; Distributed </a:t>
            </a:r>
            <a:r>
              <a:rPr lang="pl-PL" dirty="0" err="1"/>
              <a:t>tracing</a:t>
            </a:r>
            <a:br>
              <a:rPr lang="pl-PL" dirty="0"/>
            </a:br>
            <a:br>
              <a:rPr lang="pl-PL" dirty="0"/>
            </a:br>
            <a:r>
              <a:rPr lang="pl-PL" dirty="0"/>
              <a:t>Łukasz Pyrzyk</a:t>
            </a:r>
            <a:endParaRPr lang="en-GB" dirty="0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D0C872A3-33C2-48CB-97EF-67081872F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13" y="826596"/>
            <a:ext cx="9677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9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r>
              <a:rPr lang="pl-PL" dirty="0"/>
              <a:t>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/>
              <a:t>October</a:t>
            </a:r>
            <a:r>
              <a:rPr lang="pl-PL" dirty="0"/>
              <a:t> 2016 – </a:t>
            </a:r>
            <a:r>
              <a:rPr lang="pl-PL" dirty="0" err="1">
                <a:solidFill>
                  <a:srgbClr val="425CC7"/>
                </a:solidFill>
              </a:rPr>
              <a:t>OpenTracing</a:t>
            </a:r>
            <a:r>
              <a:rPr lang="pl-PL" b="1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released</a:t>
            </a:r>
            <a:r>
              <a:rPr lang="pl-PL" dirty="0"/>
              <a:t> to the market </a:t>
            </a:r>
            <a:r>
              <a:rPr lang="pl-PL" dirty="0" err="1"/>
              <a:t>under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Native Computing Foundation. It </a:t>
            </a:r>
            <a:r>
              <a:rPr lang="pl-PL" dirty="0" err="1"/>
              <a:t>brings</a:t>
            </a:r>
            <a:r>
              <a:rPr lang="pl-PL" dirty="0"/>
              <a:t> open 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APIs</a:t>
            </a:r>
            <a:r>
              <a:rPr lang="pl-PL" dirty="0"/>
              <a:t>, </a:t>
            </a:r>
            <a:r>
              <a:rPr lang="pl-PL" dirty="0" err="1"/>
              <a:t>libraries</a:t>
            </a:r>
            <a:r>
              <a:rPr lang="pl-PL" dirty="0"/>
              <a:t> and a platform-</a:t>
            </a:r>
            <a:r>
              <a:rPr lang="pl-PL" dirty="0" err="1"/>
              <a:t>agnostic</a:t>
            </a:r>
            <a:r>
              <a:rPr lang="pl-PL" dirty="0"/>
              <a:t> </a:t>
            </a:r>
            <a:r>
              <a:rPr lang="pl-PL" dirty="0" err="1"/>
              <a:t>schema</a:t>
            </a:r>
            <a:r>
              <a:rPr lang="pl-PL" dirty="0"/>
              <a:t> for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tracing</a:t>
            </a:r>
            <a:r>
              <a:rPr lang="pl-PL" dirty="0"/>
              <a:t>. </a:t>
            </a:r>
            <a:r>
              <a:rPr lang="en-GB" dirty="0"/>
              <a:t>The authors of the </a:t>
            </a:r>
            <a:r>
              <a:rPr lang="en-GB" dirty="0" err="1"/>
              <a:t>OpenTracing</a:t>
            </a:r>
            <a:r>
              <a:rPr lang="en-GB" dirty="0"/>
              <a:t> project wanted to provide a standard mechanism for instrumentation that does not bind any library or package to any specific vendor.</a:t>
            </a:r>
            <a:r>
              <a:rPr lang="pl-PL" dirty="0"/>
              <a:t> The </a:t>
            </a:r>
            <a:r>
              <a:rPr lang="pl-PL" dirty="0" err="1"/>
              <a:t>project</a:t>
            </a:r>
            <a:r>
              <a:rPr lang="pl-PL" dirty="0"/>
              <a:t> was </a:t>
            </a:r>
            <a:r>
              <a:rPr lang="pl-PL" dirty="0" err="1"/>
              <a:t>initially</a:t>
            </a:r>
            <a:r>
              <a:rPr lang="pl-PL" dirty="0"/>
              <a:t> </a:t>
            </a:r>
            <a:r>
              <a:rPr lang="pl-PL" dirty="0" err="1"/>
              <a:t>developed</a:t>
            </a:r>
            <a:r>
              <a:rPr lang="pl-PL" dirty="0"/>
              <a:t> by Uber</a:t>
            </a:r>
          </a:p>
          <a:p>
            <a:pPr algn="just"/>
            <a:r>
              <a:rPr lang="pl-PL" dirty="0"/>
              <a:t>January 2018 – Google open </a:t>
            </a:r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en-GB" dirty="0" err="1">
                <a:solidFill>
                  <a:srgbClr val="FFC000"/>
                </a:solidFill>
              </a:rPr>
              <a:t>OpenCensus</a:t>
            </a:r>
            <a:r>
              <a:rPr lang="pl-PL" dirty="0"/>
              <a:t>, a </a:t>
            </a:r>
            <a:r>
              <a:rPr lang="pl-PL" dirty="0" err="1"/>
              <a:t>vendor-neutral</a:t>
            </a:r>
            <a:r>
              <a:rPr lang="pl-PL" dirty="0"/>
              <a:t> </a:t>
            </a:r>
            <a:r>
              <a:rPr lang="pl-PL" dirty="0" err="1"/>
              <a:t>library</a:t>
            </a:r>
            <a:r>
              <a:rPr lang="pl-PL" dirty="0"/>
              <a:t> for </a:t>
            </a:r>
            <a:r>
              <a:rPr lang="pl-PL" dirty="0" err="1"/>
              <a:t>collecting</a:t>
            </a:r>
            <a:r>
              <a:rPr lang="pl-PL" dirty="0"/>
              <a:t>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/>
              <a:t> and </a:t>
            </a:r>
            <a:r>
              <a:rPr lang="pl-PL" dirty="0" err="1">
                <a:solidFill>
                  <a:srgbClr val="425CC7"/>
                </a:solidFill>
              </a:rPr>
              <a:t>traces</a:t>
            </a:r>
            <a:r>
              <a:rPr lang="pl-PL" dirty="0"/>
              <a:t>. </a:t>
            </a:r>
          </a:p>
          <a:p>
            <a:pPr algn="just"/>
            <a:r>
              <a:rPr lang="en-GB" dirty="0"/>
              <a:t>The </a:t>
            </a:r>
            <a:r>
              <a:rPr lang="en-GB" dirty="0" err="1">
                <a:solidFill>
                  <a:srgbClr val="425CC7"/>
                </a:solidFill>
              </a:rPr>
              <a:t>OpenTracing</a:t>
            </a:r>
            <a:r>
              <a:rPr lang="en-GB" dirty="0"/>
              <a:t> API makes it simple to change a preferred storage backend but relies on you to implement your own tracers that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en-GB" dirty="0"/>
              <a:t>compatible with the specifications of the project. </a:t>
            </a:r>
            <a:br>
              <a:rPr lang="pl-PL" dirty="0"/>
            </a:br>
            <a:endParaRPr lang="pl-PL" dirty="0"/>
          </a:p>
          <a:p>
            <a:pPr algn="just"/>
            <a:r>
              <a:rPr lang="en-GB" dirty="0" err="1">
                <a:solidFill>
                  <a:srgbClr val="FFC000"/>
                </a:solidFill>
              </a:rPr>
              <a:t>OpenCensus</a:t>
            </a:r>
            <a:r>
              <a:rPr lang="en-GB" dirty="0"/>
              <a:t> is built to include multiple backend exports automatically, it only supports the collection of various data types based on the backend and language.</a:t>
            </a:r>
          </a:p>
          <a:p>
            <a:pPr algn="just"/>
            <a:endParaRPr lang="pl-PL" dirty="0"/>
          </a:p>
          <a:p>
            <a:pPr algn="just"/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A137F17-70C4-4530-B022-71B34B37380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8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r>
              <a:rPr lang="pl-PL" dirty="0"/>
              <a:t>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March 2019 – Committee of </a:t>
            </a:r>
            <a:r>
              <a:rPr lang="en-GB" dirty="0" err="1"/>
              <a:t>OpenTracing</a:t>
            </a:r>
            <a:r>
              <a:rPr lang="en-GB" dirty="0"/>
              <a:t> and </a:t>
            </a:r>
            <a:r>
              <a:rPr lang="en-GB" dirty="0" err="1"/>
              <a:t>OpenCensus</a:t>
            </a:r>
            <a:r>
              <a:rPr lang="en-GB" dirty="0"/>
              <a:t> decided to merge and form </a:t>
            </a:r>
            <a:r>
              <a:rPr lang="en-GB" dirty="0" err="1"/>
              <a:t>OpenTelemetry</a:t>
            </a:r>
            <a:r>
              <a:rPr lang="en-GB" dirty="0"/>
              <a:t> with a few goals:</a:t>
            </a:r>
            <a:endParaRPr lang="pl-PL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</a:rPr>
              <a:t>Not a third project – the </a:t>
            </a:r>
            <a:r>
              <a:rPr lang="en-GB" dirty="0" err="1">
                <a:solidFill>
                  <a:schemeClr val="tx1"/>
                </a:solidFill>
              </a:rPr>
              <a:t>comitee</a:t>
            </a:r>
            <a:r>
              <a:rPr lang="en-GB" dirty="0">
                <a:solidFill>
                  <a:schemeClr val="tx1"/>
                </a:solidFill>
              </a:rPr>
              <a:t> goal is to create grounds and root for the merge, rather than creating a separated project that provides compatibility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a </a:t>
            </a:r>
            <a:r>
              <a:rPr lang="pl-PL" dirty="0" err="1">
                <a:solidFill>
                  <a:schemeClr val="tx1"/>
                </a:solidFill>
              </a:rPr>
              <a:t>fresh</a:t>
            </a:r>
            <a:r>
              <a:rPr lang="pl-PL" dirty="0">
                <a:solidFill>
                  <a:schemeClr val="tx1"/>
                </a:solidFill>
              </a:rPr>
              <a:t> start – plan to </a:t>
            </a:r>
            <a:r>
              <a:rPr lang="pl-PL" dirty="0" err="1">
                <a:solidFill>
                  <a:schemeClr val="tx1"/>
                </a:solidFill>
              </a:rPr>
              <a:t>reduce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instrumentation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standards</a:t>
            </a:r>
            <a:r>
              <a:rPr lang="pl-PL" dirty="0">
                <a:solidFill>
                  <a:schemeClr val="tx1"/>
                </a:solidFill>
              </a:rPr>
              <a:t> to one </a:t>
            </a:r>
            <a:r>
              <a:rPr lang="pl-PL" dirty="0" err="1">
                <a:solidFill>
                  <a:schemeClr val="tx1"/>
                </a:solidFill>
              </a:rPr>
              <a:t>before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adding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new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functionality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a </a:t>
            </a:r>
            <a:r>
              <a:rPr lang="pl-PL" dirty="0" err="1">
                <a:solidFill>
                  <a:schemeClr val="tx1"/>
                </a:solidFill>
              </a:rPr>
              <a:t>complete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superset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functionalities</a:t>
            </a:r>
            <a:r>
              <a:rPr lang="pl-PL" dirty="0">
                <a:solidFill>
                  <a:schemeClr val="tx1"/>
                </a:solidFill>
              </a:rPr>
              <a:t> - </a:t>
            </a:r>
            <a:r>
              <a:rPr lang="en-GB" dirty="0">
                <a:solidFill>
                  <a:schemeClr val="tx1"/>
                </a:solidFill>
              </a:rPr>
              <a:t>The technical committee will ensure that the most important developer scenarios remain supported and will prioritize end-user benefits and standardization over feature requests from individual tracing/observability projects or vendors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</a:t>
            </a:r>
            <a:r>
              <a:rPr lang="pl-PL" dirty="0" err="1">
                <a:solidFill>
                  <a:schemeClr val="tx1"/>
                </a:solidFill>
              </a:rPr>
              <a:t>just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tracing</a:t>
            </a:r>
            <a:r>
              <a:rPr lang="pl-PL" dirty="0">
                <a:solidFill>
                  <a:schemeClr val="tx1"/>
                </a:solidFill>
              </a:rPr>
              <a:t> – m</a:t>
            </a:r>
            <a:r>
              <a:rPr lang="en-GB" dirty="0" err="1"/>
              <a:t>erged</a:t>
            </a:r>
            <a:r>
              <a:rPr lang="en-GB" dirty="0"/>
              <a:t> project APIs will incorporate a variety of signals, like </a:t>
            </a:r>
            <a:r>
              <a:rPr lang="en-GB" dirty="0">
                <a:solidFill>
                  <a:srgbClr val="425CC7"/>
                </a:solidFill>
              </a:rPr>
              <a:t>metrics</a:t>
            </a:r>
            <a:r>
              <a:rPr lang="en-GB" dirty="0"/>
              <a:t>, </a:t>
            </a:r>
            <a:r>
              <a:rPr lang="en-GB" dirty="0">
                <a:solidFill>
                  <a:srgbClr val="425CC7"/>
                </a:solidFill>
              </a:rPr>
              <a:t>traces</a:t>
            </a:r>
            <a:r>
              <a:rPr lang="en-GB" dirty="0"/>
              <a:t> and </a:t>
            </a:r>
            <a:r>
              <a:rPr lang="en-GB" dirty="0">
                <a:solidFill>
                  <a:srgbClr val="425CC7"/>
                </a:solidFill>
              </a:rPr>
              <a:t>logs</a:t>
            </a:r>
            <a:r>
              <a:rPr lang="en-GB" dirty="0"/>
              <a:t>.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pl-PL" dirty="0"/>
              <a:t>Project </a:t>
            </a:r>
            <a:r>
              <a:rPr lang="pl-PL" dirty="0" err="1"/>
              <a:t>developed</a:t>
            </a:r>
            <a:r>
              <a:rPr lang="pl-PL" dirty="0"/>
              <a:t> </a:t>
            </a:r>
            <a:r>
              <a:rPr lang="pl-PL" dirty="0" err="1"/>
              <a:t>under</a:t>
            </a:r>
            <a:r>
              <a:rPr lang="pl-PL" dirty="0"/>
              <a:t> the CNCF – </a:t>
            </a:r>
            <a:r>
              <a:rPr lang="pl-PL" dirty="0" err="1"/>
              <a:t>Cloud</a:t>
            </a:r>
            <a:r>
              <a:rPr lang="pl-PL" dirty="0"/>
              <a:t> Native Computing Foundation</a:t>
            </a:r>
          </a:p>
          <a:p>
            <a:pPr algn="just"/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F8D4DF-B3E3-4877-BF54-4740C2F58A1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1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instrumentation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supported</a:t>
            </a:r>
            <a:r>
              <a:rPr lang="pl-PL" dirty="0"/>
              <a:t> for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, </a:t>
            </a:r>
            <a:r>
              <a:rPr lang="pl-PL" dirty="0" err="1"/>
              <a:t>including</a:t>
            </a:r>
            <a:endParaRPr lang="pl-PL" dirty="0"/>
          </a:p>
          <a:p>
            <a:pPr algn="just"/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0AD36B6-E0A4-4DE3-839E-86C67478D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83" y="2322700"/>
            <a:ext cx="1392195" cy="156548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B21F5C7-EC51-416D-BE1E-B45D4A99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86" y="2478709"/>
            <a:ext cx="1591549" cy="15915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8B5E0A0-C836-4227-9C68-0F58D6C8D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763" y="4365150"/>
            <a:ext cx="1376729" cy="120905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A7C7EE9-E435-4957-B819-2402DC252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435" y="3857414"/>
            <a:ext cx="1428750" cy="1428750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BB6119B2-A867-4A96-B2B5-DEB1F2E01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480" y="2380769"/>
            <a:ext cx="2163270" cy="216327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3DD14791-E8A3-4471-AF88-BFE69EFCA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793" y="5179632"/>
            <a:ext cx="1936941" cy="1082889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F2BB7D5F-06CB-4797-9AEB-7BED389DA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7491" y="2548391"/>
            <a:ext cx="978189" cy="1058843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7EB40C84-D900-440A-9889-BF1D934F1B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965" y="4709604"/>
            <a:ext cx="2240692" cy="1209974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640C7476-A8C1-43BF-95F5-600FE472AE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7070" y="4404576"/>
            <a:ext cx="1408352" cy="1565485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B7B8AA7A-FE3D-4E0F-B60F-90668B716E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0412" y="2204979"/>
            <a:ext cx="1297976" cy="1297976"/>
          </a:xfrm>
          <a:prstGeom prst="rect">
            <a:avLst/>
          </a:prstGeom>
        </p:spPr>
      </p:pic>
      <p:pic>
        <p:nvPicPr>
          <p:cNvPr id="37" name="Obraz 36">
            <a:extLst>
              <a:ext uri="{FF2B5EF4-FFF2-40B4-BE49-F238E27FC236}">
                <a16:creationId xmlns:a16="http://schemas.microsoft.com/office/drawing/2014/main" id="{0ECFB71B-7B4D-4A69-BF41-2386E1CA79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5944" y="5003943"/>
            <a:ext cx="1193383" cy="1193383"/>
          </a:xfrm>
          <a:prstGeom prst="rect">
            <a:avLst/>
          </a:prstGeom>
        </p:spPr>
      </p:pic>
      <p:pic>
        <p:nvPicPr>
          <p:cNvPr id="39" name="Obraz 38">
            <a:extLst>
              <a:ext uri="{FF2B5EF4-FFF2-40B4-BE49-F238E27FC236}">
                <a16:creationId xmlns:a16="http://schemas.microsoft.com/office/drawing/2014/main" id="{327265DA-5F55-4135-8BF5-DA66A8F5EB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103" y="2800227"/>
            <a:ext cx="1344416" cy="1209974"/>
          </a:xfrm>
          <a:prstGeom prst="rect">
            <a:avLst/>
          </a:prstGeom>
        </p:spPr>
      </p:pic>
      <p:sp>
        <p:nvSpPr>
          <p:cNvPr id="40" name="Prostokąt 39">
            <a:extLst>
              <a:ext uri="{FF2B5EF4-FFF2-40B4-BE49-F238E27FC236}">
                <a16:creationId xmlns:a16="http://schemas.microsoft.com/office/drawing/2014/main" id="{5165ECBF-857C-462A-8FED-C480CD940103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1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dirty="0"/>
              <a:t>SDK for .NET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the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nuget</a:t>
            </a:r>
            <a:r>
              <a:rPr lang="pl-PL" dirty="0"/>
              <a:t> </a:t>
            </a:r>
            <a:r>
              <a:rPr lang="pl-PL" dirty="0" err="1"/>
              <a:t>packages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OpenTelemetry.API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OpenTelemetry.Instrumentation.AspNetCore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OpenTelemetry.Instrumentation.GrpcNetClient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OpenTelemetry.Instrumentation.Http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OpenTelemetry.Instrumentation.SqlClient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OpenTelemetry.Exporter.OpenTelemetryProtocol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OpenTelemetry.Exporter.InMemory</a:t>
            </a: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/>
              <a:t>OpenTelemetry.Exporter.Zipkin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marL="201168" lvl="1" indent="0" algn="just">
              <a:buNone/>
            </a:pPr>
            <a:r>
              <a:rPr lang="pl-PL" dirty="0"/>
              <a:t>And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exporters</a:t>
            </a:r>
            <a:r>
              <a:rPr lang="pl-PL" dirty="0"/>
              <a:t> and </a:t>
            </a:r>
            <a:r>
              <a:rPr lang="pl-PL" dirty="0" err="1"/>
              <a:t>instrumentations</a:t>
            </a:r>
            <a:r>
              <a:rPr lang="pl-PL" dirty="0"/>
              <a:t>, </a:t>
            </a:r>
            <a:r>
              <a:rPr lang="pl-PL" dirty="0" err="1"/>
              <a:t>official</a:t>
            </a:r>
            <a:r>
              <a:rPr lang="pl-PL" dirty="0"/>
              <a:t> and one from the </a:t>
            </a:r>
            <a:r>
              <a:rPr lang="pl-PL" dirty="0" err="1"/>
              <a:t>OpenSource</a:t>
            </a:r>
            <a:r>
              <a:rPr lang="pl-PL" dirty="0"/>
              <a:t> </a:t>
            </a:r>
            <a:r>
              <a:rPr lang="pl-PL" dirty="0" err="1"/>
              <a:t>contributors</a:t>
            </a:r>
            <a:r>
              <a:rPr lang="pl-PL" dirty="0"/>
              <a:t>, </a:t>
            </a:r>
            <a:r>
              <a:rPr lang="pl-PL" dirty="0" err="1"/>
              <a:t>like</a:t>
            </a:r>
            <a:br>
              <a:rPr lang="pl-PL" dirty="0"/>
            </a:br>
            <a:r>
              <a:rPr lang="pl-PL" dirty="0" err="1"/>
              <a:t>OpenTelemetry.Contrib.Instrumentation.AWS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marL="201168" lvl="1" indent="0" algn="just">
              <a:buNone/>
            </a:pPr>
            <a:endParaRPr lang="pl-PL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F22E8CEC-F1B9-41DD-B402-E372147BCD89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>
            <a:extLst>
              <a:ext uri="{FF2B5EF4-FFF2-40B4-BE49-F238E27FC236}">
                <a16:creationId xmlns:a16="http://schemas.microsoft.com/office/drawing/2014/main" id="{F65532C8-129B-49AE-9F69-5226820A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783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D9110784-02E3-42BF-BFAB-7A31B187050B}"/>
              </a:ext>
            </a:extLst>
          </p:cNvPr>
          <p:cNvSpPr/>
          <p:nvPr/>
        </p:nvSpPr>
        <p:spPr>
          <a:xfrm>
            <a:off x="2108887" y="6365496"/>
            <a:ext cx="957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https://all.devstats.cncf.io/d/1/activity-repository-groups?orgId=1&amp;from=now-30d&amp;to=now-1h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D19CAD-3E7F-4828-9E86-E2494589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of </a:t>
            </a:r>
            <a:r>
              <a:rPr lang="pl-PL" dirty="0" err="1"/>
              <a:t>tracing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CEAB97-2205-4703-B3D4-5DF5F32A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Context</a:t>
            </a:r>
            <a:r>
              <a:rPr lang="pl-PL" dirty="0"/>
              <a:t>: W3C </a:t>
            </a:r>
            <a:r>
              <a:rPr lang="pl-PL" dirty="0" err="1"/>
              <a:t>trace-context</a:t>
            </a:r>
            <a:r>
              <a:rPr lang="pl-PL" dirty="0"/>
              <a:t>, B3 (</a:t>
            </a:r>
            <a:r>
              <a:rPr lang="pl-PL" dirty="0">
                <a:hlinkClick r:id="rId2"/>
              </a:rPr>
              <a:t>https://github.com/openzipkin/b3-propagation</a:t>
            </a:r>
            <a:r>
              <a:rPr lang="pl-PL" dirty="0"/>
              <a:t>),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other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Tracer</a:t>
            </a:r>
            <a:r>
              <a:rPr lang="pl-PL" dirty="0"/>
              <a:t>: a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get</a:t>
            </a:r>
            <a:r>
              <a:rPr lang="pl-PL" dirty="0"/>
              <a:t> the </a:t>
            </a:r>
            <a:r>
              <a:rPr lang="pl-PL" dirty="0" err="1"/>
              <a:t>trace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Span</a:t>
            </a:r>
            <a:r>
              <a:rPr lang="pl-PL" dirty="0"/>
              <a:t>: </a:t>
            </a:r>
            <a:r>
              <a:rPr lang="pl-PL" dirty="0" err="1"/>
              <a:t>represents</a:t>
            </a:r>
            <a:r>
              <a:rPr lang="pl-PL" dirty="0"/>
              <a:t> a single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 happening in the </a:t>
            </a:r>
            <a:r>
              <a:rPr lang="pl-PL" dirty="0" err="1"/>
              <a:t>trace</a:t>
            </a:r>
            <a:r>
              <a:rPr lang="pl-PL" dirty="0"/>
              <a:t>,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Kind</a:t>
            </a:r>
            <a:r>
              <a:rPr lang="pl-PL" dirty="0"/>
              <a:t> – </a:t>
            </a:r>
            <a:r>
              <a:rPr lang="pl-PL" dirty="0" err="1"/>
              <a:t>client</a:t>
            </a:r>
            <a:r>
              <a:rPr lang="pl-PL" dirty="0"/>
              <a:t>/</a:t>
            </a:r>
            <a:r>
              <a:rPr lang="pl-PL" dirty="0" err="1"/>
              <a:t>server</a:t>
            </a:r>
            <a:r>
              <a:rPr lang="pl-PL" dirty="0"/>
              <a:t>/</a:t>
            </a:r>
            <a:r>
              <a:rPr lang="pl-PL" dirty="0" err="1"/>
              <a:t>producer</a:t>
            </a:r>
            <a:r>
              <a:rPr lang="pl-PL" dirty="0"/>
              <a:t>/</a:t>
            </a:r>
            <a:r>
              <a:rPr lang="pl-PL" dirty="0" err="1"/>
              <a:t>consumer</a:t>
            </a:r>
            <a:r>
              <a:rPr lang="pl-PL" dirty="0"/>
              <a:t>/</a:t>
            </a:r>
            <a:r>
              <a:rPr lang="pl-PL" dirty="0" err="1"/>
              <a:t>internal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Attributes</a:t>
            </a:r>
            <a:r>
              <a:rPr lang="pl-PL" dirty="0"/>
              <a:t> – </a:t>
            </a:r>
            <a:r>
              <a:rPr lang="pl-PL" dirty="0" err="1"/>
              <a:t>key</a:t>
            </a:r>
            <a:r>
              <a:rPr lang="pl-PL" dirty="0"/>
              <a:t>/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pairs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Events</a:t>
            </a:r>
            <a:r>
              <a:rPr lang="pl-PL" dirty="0"/>
              <a:t> – </a:t>
            </a:r>
            <a:r>
              <a:rPr lang="pl-PL" dirty="0" err="1"/>
              <a:t>strings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Links – </a:t>
            </a:r>
            <a:r>
              <a:rPr lang="pl-PL" dirty="0" err="1"/>
              <a:t>links</a:t>
            </a:r>
            <a:r>
              <a:rPr lang="pl-PL" dirty="0"/>
              <a:t> to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spans</a:t>
            </a:r>
            <a:r>
              <a:rPr lang="pl-PL" dirty="0"/>
              <a:t>, </a:t>
            </a:r>
            <a:r>
              <a:rPr lang="pl-PL" dirty="0" err="1"/>
              <a:t>helpful</a:t>
            </a:r>
            <a:r>
              <a:rPr lang="pl-PL" dirty="0"/>
              <a:t> for </a:t>
            </a: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correlation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Sampler: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often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the data, </a:t>
            </a:r>
            <a:r>
              <a:rPr lang="pl-PL" dirty="0" err="1"/>
              <a:t>always</a:t>
            </a:r>
            <a:r>
              <a:rPr lang="pl-PL" dirty="0"/>
              <a:t>, </a:t>
            </a:r>
            <a:r>
              <a:rPr lang="pl-PL" dirty="0" err="1"/>
              <a:t>probabilistic</a:t>
            </a:r>
            <a:r>
              <a:rPr lang="pl-PL" dirty="0"/>
              <a:t> , </a:t>
            </a:r>
            <a:r>
              <a:rPr lang="pl-PL" dirty="0" err="1"/>
              <a:t>etc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Span</a:t>
            </a:r>
            <a:r>
              <a:rPr lang="pl-PL" dirty="0"/>
              <a:t> procesor: </a:t>
            </a:r>
            <a:r>
              <a:rPr lang="pl-PL" dirty="0" err="1"/>
              <a:t>how</a:t>
            </a:r>
            <a:r>
              <a:rPr lang="pl-PL" dirty="0"/>
              <a:t> to proces </a:t>
            </a:r>
            <a:r>
              <a:rPr lang="pl-PL" dirty="0" err="1"/>
              <a:t>spans</a:t>
            </a:r>
            <a:r>
              <a:rPr lang="pl-PL" dirty="0"/>
              <a:t>, </a:t>
            </a:r>
            <a:r>
              <a:rPr lang="pl-PL" dirty="0" err="1"/>
              <a:t>simple</a:t>
            </a:r>
            <a:r>
              <a:rPr lang="pl-PL" dirty="0"/>
              <a:t>, </a:t>
            </a:r>
            <a:r>
              <a:rPr lang="pl-PL" dirty="0" err="1"/>
              <a:t>batch</a:t>
            </a:r>
            <a:r>
              <a:rPr lang="pl-PL" dirty="0"/>
              <a:t>, </a:t>
            </a:r>
            <a:r>
              <a:rPr lang="pl-PL" dirty="0" err="1"/>
              <a:t>etc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Exporter</a:t>
            </a:r>
            <a:r>
              <a:rPr lang="pl-PL" dirty="0"/>
              <a:t>: </a:t>
            </a:r>
            <a:r>
              <a:rPr lang="pl-PL" dirty="0" err="1"/>
              <a:t>where</a:t>
            </a:r>
            <a:r>
              <a:rPr lang="pl-PL" dirty="0"/>
              <a:t> to export the data, OTLP, </a:t>
            </a:r>
            <a:r>
              <a:rPr lang="pl-PL" dirty="0" err="1"/>
              <a:t>Jaeger</a:t>
            </a:r>
            <a:r>
              <a:rPr lang="pl-PL" dirty="0"/>
              <a:t>, </a:t>
            </a:r>
            <a:r>
              <a:rPr lang="pl-PL" dirty="0" err="1"/>
              <a:t>Zipkin</a:t>
            </a:r>
            <a:r>
              <a:rPr lang="pl-PL" dirty="0"/>
              <a:t> </a:t>
            </a:r>
            <a:r>
              <a:rPr lang="pl-PL" dirty="0" err="1"/>
              <a:t>etc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AE68B4B-517D-495C-A1C4-F8B0EFAED1F7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0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ed Tracing: Design and Architecture - Knerd - Medium">
            <a:extLst>
              <a:ext uri="{FF2B5EF4-FFF2-40B4-BE49-F238E27FC236}">
                <a16:creationId xmlns:a16="http://schemas.microsoft.com/office/drawing/2014/main" id="{A9CDA691-4CC3-48AE-A9B6-6D95664E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30" y="-91785"/>
            <a:ext cx="7234201" cy="63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8DB6581B-B9F6-4079-9EE9-1C654AB5F6F8}"/>
              </a:ext>
            </a:extLst>
          </p:cNvPr>
          <p:cNvSpPr/>
          <p:nvPr/>
        </p:nvSpPr>
        <p:spPr>
          <a:xfrm>
            <a:off x="1894702" y="6425684"/>
            <a:ext cx="8649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https://medium.com/knerd/distributed-tracing-design-and-architecture-88b1ce31f60d</a:t>
            </a:r>
          </a:p>
        </p:txBody>
      </p:sp>
    </p:spTree>
    <p:extLst>
      <p:ext uri="{BB962C8B-B14F-4D97-AF65-F5344CB8AC3E}">
        <p14:creationId xmlns:p14="http://schemas.microsoft.com/office/powerpoint/2010/main" val="34150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W3C </a:t>
            </a:r>
            <a:r>
              <a:rPr lang="pl-PL" dirty="0" err="1">
                <a:solidFill>
                  <a:schemeClr val="tx1"/>
                </a:solidFill>
              </a:rPr>
              <a:t>TraceContext</a:t>
            </a:r>
            <a:r>
              <a:rPr lang="pl-PL" dirty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/>
              <a:t>„</a:t>
            </a:r>
            <a:r>
              <a:rPr lang="en-GB" dirty="0"/>
              <a:t>This specification defines standard HTTP headers and a value format to propagate context information that enables distributed tracing scenarios. The specification standardizes how context information is sent and modified between services. Context information uniquely identifies individual requests in a distributed system and also defines a means to add and propagate provider-specific context information.</a:t>
            </a:r>
            <a:r>
              <a:rPr lang="pl-PL" dirty="0"/>
              <a:t>”</a:t>
            </a:r>
          </a:p>
          <a:p>
            <a:pPr marL="201168" lvl="1" indent="0" algn="ctr">
              <a:buNone/>
            </a:pPr>
            <a:r>
              <a:rPr lang="pl-PL" dirty="0"/>
              <a:t>https://www.w3.org/TR/trace-context/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marL="201168" lvl="1" indent="0" algn="just">
              <a:buNone/>
            </a:pPr>
            <a:r>
              <a:rPr lang="en-GB" dirty="0"/>
              <a:t>The </a:t>
            </a:r>
            <a:r>
              <a:rPr lang="en-GB" dirty="0" err="1"/>
              <a:t>traceparent</a:t>
            </a:r>
            <a:r>
              <a:rPr lang="en-GB" dirty="0"/>
              <a:t> header represents the incoming request in a tracing system in a common format, understood by all vendors. Here’s an example of a </a:t>
            </a:r>
            <a:r>
              <a:rPr lang="en-GB" dirty="0" err="1">
                <a:solidFill>
                  <a:srgbClr val="0070C0"/>
                </a:solidFill>
              </a:rPr>
              <a:t>traceparent</a:t>
            </a:r>
            <a:r>
              <a:rPr lang="en-GB" dirty="0"/>
              <a:t> header.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marL="201168" lvl="1" indent="0" algn="just">
              <a:buNone/>
            </a:pPr>
            <a:r>
              <a:rPr lang="pl-PL" dirty="0" err="1"/>
              <a:t>traceparent</a:t>
            </a:r>
            <a:r>
              <a:rPr lang="pl-PL" dirty="0"/>
              <a:t>: 00-0af7651916cd43dd8448eb211c80319c-b9c7c989f97918e1-01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68838E7-4BC6-4D6A-9BFC-5247051559CA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3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W3C </a:t>
            </a:r>
            <a:r>
              <a:rPr lang="pl-PL" dirty="0" err="1">
                <a:solidFill>
                  <a:schemeClr val="tx1"/>
                </a:solidFill>
              </a:rPr>
              <a:t>TraceContext</a:t>
            </a:r>
            <a:r>
              <a:rPr lang="pl-PL" dirty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 err="1"/>
              <a:t>traceparent</a:t>
            </a:r>
            <a:r>
              <a:rPr lang="pl-PL" dirty="0"/>
              <a:t>: </a:t>
            </a:r>
            <a:r>
              <a:rPr lang="pl-PL" dirty="0">
                <a:solidFill>
                  <a:srgbClr val="00B050"/>
                </a:solidFill>
              </a:rPr>
              <a:t>00</a:t>
            </a:r>
            <a:r>
              <a:rPr lang="pl-PL" dirty="0"/>
              <a:t>-</a:t>
            </a:r>
            <a:r>
              <a:rPr lang="pl-PL" dirty="0">
                <a:solidFill>
                  <a:srgbClr val="FFC000"/>
                </a:solidFill>
              </a:rPr>
              <a:t>0af7651916cd43dd8448eb211c80319c</a:t>
            </a:r>
            <a:r>
              <a:rPr lang="pl-PL" dirty="0"/>
              <a:t>-</a:t>
            </a:r>
            <a:r>
              <a:rPr lang="pl-PL" dirty="0">
                <a:solidFill>
                  <a:srgbClr val="FF0000"/>
                </a:solidFill>
              </a:rPr>
              <a:t>b9c7c989f97918e1</a:t>
            </a:r>
            <a:r>
              <a:rPr lang="pl-PL" dirty="0"/>
              <a:t>-</a:t>
            </a:r>
            <a:r>
              <a:rPr lang="pl-PL" dirty="0">
                <a:solidFill>
                  <a:srgbClr val="0070C0"/>
                </a:solidFill>
              </a:rPr>
              <a:t>01</a:t>
            </a:r>
          </a:p>
          <a:p>
            <a:pPr marL="201168" lvl="1" indent="0" algn="just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The </a:t>
            </a:r>
            <a:r>
              <a:rPr lang="en-GB" dirty="0" err="1"/>
              <a:t>traceparent</a:t>
            </a:r>
            <a:r>
              <a:rPr lang="en-GB" dirty="0"/>
              <a:t> HTTP header field identifies the incoming request in a tracing system. It has four fields:</a:t>
            </a: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version</a:t>
            </a:r>
            <a:r>
              <a:rPr lang="pl-PL" dirty="0">
                <a:solidFill>
                  <a:srgbClr val="00B050"/>
                </a:solidFill>
              </a:rPr>
              <a:t> - 00</a:t>
            </a:r>
            <a:endParaRPr lang="en-GB" dirty="0">
              <a:solidFill>
                <a:srgbClr val="00B05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FFC000"/>
                </a:solidFill>
              </a:rPr>
              <a:t>trace-id</a:t>
            </a:r>
            <a:r>
              <a:rPr lang="pl-PL" dirty="0">
                <a:solidFill>
                  <a:srgbClr val="FFC000"/>
                </a:solidFill>
              </a:rPr>
              <a:t> - 0af7651916cd43dd8448eb211c80319c</a:t>
            </a:r>
            <a:endParaRPr lang="en-GB" dirty="0">
              <a:solidFill>
                <a:srgbClr val="FFC00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parent-id</a:t>
            </a:r>
            <a:r>
              <a:rPr lang="pl-PL" dirty="0">
                <a:solidFill>
                  <a:srgbClr val="FF0000"/>
                </a:solidFill>
              </a:rPr>
              <a:t> - b9c7c989f97918e1</a:t>
            </a:r>
            <a:endParaRPr lang="en-GB" dirty="0">
              <a:solidFill>
                <a:srgbClr val="FF000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trace-flags</a:t>
            </a:r>
            <a:r>
              <a:rPr lang="pl-PL" dirty="0">
                <a:solidFill>
                  <a:srgbClr val="0070C0"/>
                </a:solidFill>
              </a:rPr>
              <a:t> - 01</a:t>
            </a:r>
            <a:endParaRPr lang="en-GB" dirty="0">
              <a:solidFill>
                <a:srgbClr val="0070C0"/>
              </a:solidFill>
            </a:endParaRPr>
          </a:p>
          <a:p>
            <a:pPr marL="201168" lvl="1" indent="0" algn="just">
              <a:buNone/>
            </a:pP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DD8CDF3-DE32-4C25-8D64-BCB28454FF55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2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Messaging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 err="1">
                <a:solidFill>
                  <a:schemeClr val="tx1"/>
                </a:solidFill>
              </a:rPr>
              <a:t>OpenTelemetry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also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supports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messaging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functionalities</a:t>
            </a:r>
            <a:r>
              <a:rPr lang="pl-PL" dirty="0">
                <a:solidFill>
                  <a:schemeClr val="tx1"/>
                </a:solidFill>
              </a:rPr>
              <a:t>.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it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enriches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atrributes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like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messaging.system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dirty="0" err="1">
                <a:solidFill>
                  <a:schemeClr val="tx1"/>
                </a:solidFill>
              </a:rPr>
              <a:t>kafka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rabitmq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rocketmq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activemq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AmazonSqs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etc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messaging.destination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dirty="0" err="1">
                <a:solidFill>
                  <a:schemeClr val="tx1"/>
                </a:solidFill>
              </a:rPr>
              <a:t>queue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name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topic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name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messaging.message_id</a:t>
            </a:r>
            <a:endParaRPr lang="pl-PL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and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endParaRPr lang="pl-PL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pl-PL" dirty="0">
                <a:solidFill>
                  <a:schemeClr val="tx1"/>
                </a:solidFill>
              </a:rPr>
              <a:t>Full </a:t>
            </a:r>
            <a:r>
              <a:rPr lang="pl-PL" dirty="0" err="1">
                <a:solidFill>
                  <a:schemeClr val="tx1"/>
                </a:solidFill>
              </a:rPr>
              <a:t>specification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available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  <a:hlinkClick r:id="rId2"/>
              </a:rPr>
              <a:t>https://github.com/open-telemetry/opentelemetry-specification/blob/main/specification/trace/semantic_conventions/messaging.md</a:t>
            </a: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pl-PL" dirty="0">
                <a:solidFill>
                  <a:schemeClr val="tx1"/>
                </a:solidFill>
              </a:rPr>
              <a:t>To </a:t>
            </a:r>
            <a:r>
              <a:rPr lang="pl-PL" dirty="0" err="1">
                <a:solidFill>
                  <a:schemeClr val="tx1"/>
                </a:solidFill>
              </a:rPr>
              <a:t>propagate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flow</a:t>
            </a:r>
            <a:r>
              <a:rPr lang="pl-PL" dirty="0">
                <a:solidFill>
                  <a:schemeClr val="tx1"/>
                </a:solidFill>
              </a:rPr>
              <a:t>, the </a:t>
            </a:r>
            <a:r>
              <a:rPr lang="pl-PL" dirty="0" err="1">
                <a:solidFill>
                  <a:schemeClr val="tx1"/>
                </a:solidFill>
              </a:rPr>
              <a:t>corresponding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/>
              <a:t>traceparent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sent</a:t>
            </a:r>
            <a:r>
              <a:rPr lang="pl-PL" dirty="0"/>
              <a:t> as </a:t>
            </a:r>
            <a:r>
              <a:rPr lang="pl-PL" dirty="0" err="1">
                <a:solidFill>
                  <a:srgbClr val="0070C0"/>
                </a:solidFill>
              </a:rPr>
              <a:t>Diagnostic</a:t>
            </a:r>
            <a:r>
              <a:rPr lang="pl-PL" dirty="0">
                <a:solidFill>
                  <a:srgbClr val="0070C0"/>
                </a:solidFill>
              </a:rPr>
              <a:t>-Id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. </a:t>
            </a:r>
            <a:r>
              <a:rPr lang="pl-PL" dirty="0" err="1"/>
              <a:t>However</a:t>
            </a:r>
            <a:r>
              <a:rPr lang="pl-PL" dirty="0"/>
              <a:t>, in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scenarios</a:t>
            </a:r>
            <a:r>
              <a:rPr lang="pl-PL" dirty="0"/>
              <a:t> </a:t>
            </a:r>
            <a:r>
              <a:rPr lang="pl-PL" dirty="0" err="1"/>
              <a:t>flows</a:t>
            </a:r>
            <a:r>
              <a:rPr lang="pl-PL" dirty="0"/>
              <a:t> </a:t>
            </a:r>
            <a:r>
              <a:rPr lang="pl-PL" dirty="0" err="1"/>
              <a:t>separated</a:t>
            </a:r>
            <a:r>
              <a:rPr lang="pl-PL" dirty="0"/>
              <a:t> by the </a:t>
            </a:r>
            <a:r>
              <a:rPr lang="pl-PL" dirty="0" err="1"/>
              <a:t>ServiceBus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linked</a:t>
            </a:r>
            <a:r>
              <a:rPr lang="pl-PL" dirty="0"/>
              <a:t> with </a:t>
            </a:r>
            <a:r>
              <a:rPr lang="pl-PL" dirty="0">
                <a:solidFill>
                  <a:srgbClr val="0070C0"/>
                </a:solidFill>
              </a:rPr>
              <a:t>Links</a:t>
            </a:r>
            <a:r>
              <a:rPr lang="pl-PL" dirty="0"/>
              <a:t> </a:t>
            </a:r>
            <a:r>
              <a:rPr lang="pl-PL" dirty="0" err="1"/>
              <a:t>instead</a:t>
            </a:r>
            <a:r>
              <a:rPr lang="pl-PL" dirty="0"/>
              <a:t> of a single </a:t>
            </a:r>
            <a:r>
              <a:rPr lang="pl-PL" dirty="0" err="1"/>
              <a:t>trace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1129490-370C-4FDF-80C2-6625BEB798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6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DD0CAE-BC7E-4C57-B901-23D0E8BF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5691DC-230B-4898-A90C-5EC9BAC5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Co-</a:t>
            </a:r>
            <a:r>
              <a:rPr lang="pl-PL" dirty="0" err="1"/>
              <a:t>founder</a:t>
            </a:r>
            <a:r>
              <a:rPr lang="pl-PL" dirty="0"/>
              <a:t> of </a:t>
            </a:r>
            <a:r>
              <a:rPr lang="pl-PL" dirty="0" err="1"/>
              <a:t>Dotnetos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Microsoft MVP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.NET Technical </a:t>
            </a:r>
            <a:r>
              <a:rPr lang="pl-PL" dirty="0" err="1"/>
              <a:t>Lead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Sonova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Tweets</a:t>
            </a:r>
            <a:r>
              <a:rPr lang="pl-PL" dirty="0"/>
              <a:t> as @</a:t>
            </a:r>
            <a:r>
              <a:rPr lang="pl-PL" dirty="0" err="1"/>
              <a:t>lukaszpyrzyk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036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Source </a:t>
            </a:r>
            <a:r>
              <a:rPr lang="pl-PL" dirty="0" err="1"/>
              <a:t>code</a:t>
            </a:r>
            <a:r>
              <a:rPr lang="pl-PL" dirty="0"/>
              <a:t> for the demo </a:t>
            </a:r>
            <a:r>
              <a:rPr lang="pl-PL" dirty="0" err="1"/>
              <a:t>is</a:t>
            </a:r>
            <a:r>
              <a:rPr lang="pl-PL" dirty="0"/>
              <a:t> open </a:t>
            </a:r>
            <a:r>
              <a:rPr lang="pl-PL" dirty="0" err="1"/>
              <a:t>sourced</a:t>
            </a:r>
            <a:r>
              <a:rPr lang="pl-PL" dirty="0"/>
              <a:t>, </a:t>
            </a:r>
            <a:r>
              <a:rPr lang="pl-PL" dirty="0" err="1"/>
              <a:t>together</a:t>
            </a:r>
            <a:r>
              <a:rPr lang="pl-PL" dirty="0"/>
              <a:t> with </a:t>
            </a:r>
            <a:r>
              <a:rPr lang="pl-PL" dirty="0" err="1"/>
              <a:t>presentation</a:t>
            </a:r>
            <a:r>
              <a:rPr lang="pl-PL" dirty="0"/>
              <a:t> on my </a:t>
            </a:r>
            <a:r>
              <a:rPr lang="pl-PL" dirty="0" err="1"/>
              <a:t>Github</a:t>
            </a:r>
            <a:r>
              <a:rPr lang="pl-PL" dirty="0"/>
              <a:t> profile. To run </a:t>
            </a:r>
            <a:r>
              <a:rPr lang="pl-PL" dirty="0" err="1"/>
              <a:t>it</a:t>
            </a:r>
            <a:r>
              <a:rPr lang="pl-PL" dirty="0"/>
              <a:t>, </a:t>
            </a:r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r>
              <a:rPr lang="pl-PL" dirty="0"/>
              <a:t> in the </a:t>
            </a:r>
            <a:r>
              <a:rPr lang="pl-PL" dirty="0" err="1"/>
              <a:t>readme</a:t>
            </a:r>
            <a:r>
              <a:rPr lang="pl-PL" dirty="0"/>
              <a:t> file.</a:t>
            </a:r>
          </a:p>
          <a:p>
            <a:pPr algn="ctr"/>
            <a:r>
              <a:rPr lang="pl-PL" dirty="0"/>
              <a:t>https://github.com/lukasz-pyrzyk/opentelemetry-demo</a:t>
            </a:r>
          </a:p>
        </p:txBody>
      </p:sp>
    </p:spTree>
    <p:extLst>
      <p:ext uri="{BB962C8B-B14F-4D97-AF65-F5344CB8AC3E}">
        <p14:creationId xmlns:p14="http://schemas.microsoft.com/office/powerpoint/2010/main" val="6161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 - </a:t>
            </a:r>
            <a:r>
              <a:rPr lang="pl-PL" dirty="0" err="1"/>
              <a:t>projects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Within</a:t>
            </a:r>
            <a:r>
              <a:rPr lang="pl-PL" dirty="0"/>
              <a:t> 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a </a:t>
            </a:r>
            <a:r>
              <a:rPr lang="pl-PL" dirty="0" err="1"/>
              <a:t>solution</a:t>
            </a:r>
            <a:r>
              <a:rPr lang="pl-PL" dirty="0"/>
              <a:t> for </a:t>
            </a:r>
            <a:r>
              <a:rPr lang="pl-PL" dirty="0" err="1"/>
              <a:t>calculating</a:t>
            </a:r>
            <a:r>
              <a:rPr lang="pl-PL" dirty="0"/>
              <a:t> Fibonacci </a:t>
            </a:r>
            <a:r>
              <a:rPr lang="pl-PL" dirty="0" err="1"/>
              <a:t>numbers</a:t>
            </a:r>
            <a:endParaRPr lang="pl-PL" dirty="0"/>
          </a:p>
          <a:p>
            <a:r>
              <a:rPr lang="pl-PL" dirty="0"/>
              <a:t>Solution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projects</a:t>
            </a:r>
            <a:r>
              <a:rPr lang="pl-PL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Fibonacci.WebService</a:t>
            </a:r>
            <a:r>
              <a:rPr lang="pl-PL" dirty="0"/>
              <a:t> – Web API </a:t>
            </a:r>
            <a:r>
              <a:rPr lang="pl-PL" dirty="0" err="1"/>
              <a:t>responsible</a:t>
            </a:r>
            <a:r>
              <a:rPr lang="pl-PL" dirty="0"/>
              <a:t> for </a:t>
            </a:r>
            <a:r>
              <a:rPr lang="pl-PL" dirty="0" err="1"/>
              <a:t>receiving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from the </a:t>
            </a:r>
            <a:r>
              <a:rPr lang="pl-PL" dirty="0" err="1"/>
              <a:t>user</a:t>
            </a:r>
            <a:r>
              <a:rPr lang="pl-PL" dirty="0"/>
              <a:t>. It </a:t>
            </a:r>
            <a:r>
              <a:rPr lang="pl-PL" dirty="0" err="1"/>
              <a:t>supports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GET /n –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number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POST /n –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numer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DELETE /n – </a:t>
            </a: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from the </a:t>
            </a:r>
            <a:r>
              <a:rPr lang="pl-PL" dirty="0" err="1"/>
              <a:t>storage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VS </a:t>
            </a:r>
            <a:r>
              <a:rPr lang="pl-PL" dirty="0" err="1"/>
              <a:t>Code</a:t>
            </a:r>
            <a:r>
              <a:rPr lang="pl-PL" dirty="0"/>
              <a:t> and </a:t>
            </a:r>
            <a:r>
              <a:rPr lang="pl-PL" dirty="0" err="1"/>
              <a:t>HttpClient</a:t>
            </a:r>
            <a:r>
              <a:rPr lang="pl-PL" dirty="0"/>
              <a:t> </a:t>
            </a:r>
            <a:r>
              <a:rPr lang="pl-PL" dirty="0" err="1"/>
              <a:t>extension</a:t>
            </a:r>
            <a:r>
              <a:rPr lang="pl-PL" dirty="0"/>
              <a:t> to run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from the </a:t>
            </a:r>
            <a:r>
              <a:rPr lang="pl-PL" dirty="0" err="1">
                <a:solidFill>
                  <a:srgbClr val="425CC7"/>
                </a:solidFill>
              </a:rPr>
              <a:t>requests.http</a:t>
            </a:r>
            <a:r>
              <a:rPr lang="pl-PL" dirty="0"/>
              <a:t>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Fibonaci.Worker</a:t>
            </a:r>
            <a:r>
              <a:rPr lang="pl-PL" dirty="0"/>
              <a:t> –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responsible</a:t>
            </a:r>
            <a:r>
              <a:rPr lang="pl-PL" dirty="0"/>
              <a:t> for </a:t>
            </a:r>
            <a:r>
              <a:rPr lang="pl-PL" dirty="0" err="1"/>
              <a:t>receiving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, </a:t>
            </a:r>
            <a:r>
              <a:rPr lang="pl-PL" dirty="0" err="1"/>
              <a:t>calculating</a:t>
            </a:r>
            <a:r>
              <a:rPr lang="pl-PL" dirty="0"/>
              <a:t> Fibonacci numer and </a:t>
            </a:r>
            <a:r>
              <a:rPr lang="pl-PL" dirty="0" err="1"/>
              <a:t>storing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in the </a:t>
            </a:r>
            <a:r>
              <a:rPr lang="pl-PL" dirty="0" err="1"/>
              <a:t>repository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Fibonacci.Shared</a:t>
            </a:r>
            <a:r>
              <a:rPr lang="pl-PL" dirty="0"/>
              <a:t> – a </a:t>
            </a:r>
            <a:r>
              <a:rPr lang="pl-PL" dirty="0" err="1"/>
              <a:t>shared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for </a:t>
            </a:r>
            <a:r>
              <a:rPr lang="pl-PL" dirty="0" err="1"/>
              <a:t>Api</a:t>
            </a:r>
            <a:r>
              <a:rPr lang="pl-PL" dirty="0"/>
              <a:t> and </a:t>
            </a:r>
            <a:r>
              <a:rPr lang="pl-PL" dirty="0" err="1"/>
              <a:t>Worker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3592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 - </a:t>
            </a:r>
            <a:r>
              <a:rPr lang="pl-PL" dirty="0" err="1"/>
              <a:t>dependencies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increase</a:t>
            </a:r>
            <a:r>
              <a:rPr lang="pl-PL" dirty="0"/>
              <a:t> the </a:t>
            </a:r>
            <a:r>
              <a:rPr lang="pl-PL" dirty="0" err="1"/>
              <a:t>amount</a:t>
            </a:r>
            <a:r>
              <a:rPr lang="pl-PL" dirty="0"/>
              <a:t> of data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OpenTelemetry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run </a:t>
            </a:r>
            <a:r>
              <a:rPr lang="pl-PL" dirty="0" err="1"/>
              <a:t>collect</a:t>
            </a:r>
            <a:r>
              <a:rPr lang="pl-PL" dirty="0"/>
              <a:t> and </a:t>
            </a:r>
            <a:r>
              <a:rPr lang="pl-PL" dirty="0" err="1"/>
              <a:t>present</a:t>
            </a:r>
            <a:r>
              <a:rPr lang="pl-PL" dirty="0"/>
              <a:t>, 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:</a:t>
            </a:r>
          </a:p>
          <a:p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ServiceBus</a:t>
            </a:r>
            <a:r>
              <a:rPr lang="pl-PL" dirty="0"/>
              <a:t> – to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requests</a:t>
            </a:r>
            <a:r>
              <a:rPr lang="pl-PL" dirty="0"/>
              <a:t> from </a:t>
            </a:r>
            <a:r>
              <a:rPr lang="pl-PL" dirty="0" err="1"/>
              <a:t>WebService</a:t>
            </a:r>
            <a:r>
              <a:rPr lang="pl-PL" dirty="0"/>
              <a:t> to the </a:t>
            </a:r>
            <a:r>
              <a:rPr lang="pl-PL" dirty="0" err="1"/>
              <a:t>Worker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Table</a:t>
            </a:r>
            <a:r>
              <a:rPr lang="pl-PL" dirty="0"/>
              <a:t> Storage – to </a:t>
            </a:r>
            <a:r>
              <a:rPr lang="pl-PL" dirty="0" err="1"/>
              <a:t>store</a:t>
            </a:r>
            <a:r>
              <a:rPr lang="pl-PL" dirty="0"/>
              <a:t> the </a:t>
            </a:r>
            <a:r>
              <a:rPr lang="pl-PL" dirty="0" err="1"/>
              <a:t>result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SQL Database and </a:t>
            </a:r>
            <a:r>
              <a:rPr lang="pl-PL" dirty="0" err="1"/>
              <a:t>Entity</a:t>
            </a:r>
            <a:r>
              <a:rPr lang="pl-PL" dirty="0"/>
              <a:t> Framework – to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caller</a:t>
            </a:r>
            <a:r>
              <a:rPr lang="pl-PL" dirty="0"/>
              <a:t> of the POST /n </a:t>
            </a:r>
            <a:r>
              <a:rPr lang="pl-PL" dirty="0" err="1"/>
              <a:t>endpoint</a:t>
            </a:r>
            <a:r>
              <a:rPr lang="pl-PL" dirty="0"/>
              <a:t>. It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bring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and </a:t>
            </a:r>
            <a:r>
              <a:rPr lang="pl-PL" dirty="0" err="1"/>
              <a:t>it</a:t>
            </a:r>
            <a:r>
              <a:rPr lang="pl-PL" dirty="0"/>
              <a:t> was 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to </a:t>
            </a:r>
            <a:r>
              <a:rPr lang="pl-PL" dirty="0" err="1"/>
              <a:t>generate</a:t>
            </a:r>
            <a:r>
              <a:rPr lang="pl-PL" dirty="0"/>
              <a:t> extra </a:t>
            </a:r>
            <a:r>
              <a:rPr lang="pl-PL" dirty="0" err="1"/>
              <a:t>traffic</a:t>
            </a:r>
            <a:r>
              <a:rPr lang="pl-PL" dirty="0"/>
              <a:t> to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029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ote-talk-is-cheap-show-me-the-code-linus-torvalds-45-66-13 ...">
            <a:extLst>
              <a:ext uri="{FF2B5EF4-FFF2-40B4-BE49-F238E27FC236}">
                <a16:creationId xmlns:a16="http://schemas.microsoft.com/office/drawing/2014/main" id="{482BC03B-C30A-4125-9FA6-230B5682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645" y="618520"/>
            <a:ext cx="13045248" cy="54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1FB528ED-4C38-45BE-8D3C-417BECF00CAF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C04E6-8277-497C-ADF6-74DFD1B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Ready</a:t>
            </a:r>
            <a:r>
              <a:rPr lang="pl-PL" dirty="0"/>
              <a:t> for </a:t>
            </a:r>
            <a:r>
              <a:rPr lang="pl-PL" dirty="0" err="1"/>
              <a:t>prod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4D1CAFC-BC0B-45A3-B1F9-0368DD74D68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8554112-A311-488E-AEF7-45380CE3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Only the core components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en-GB" dirty="0"/>
              <a:t> have released a stable version. </a:t>
            </a:r>
            <a:r>
              <a:rPr lang="pl-PL" dirty="0"/>
              <a:t>It 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>
                <a:solidFill>
                  <a:srgbClr val="425CC7"/>
                </a:solidFill>
              </a:rPr>
              <a:t>traces</a:t>
            </a:r>
            <a:r>
              <a:rPr lang="pl-PL" dirty="0"/>
              <a:t>,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/>
              <a:t> and </a:t>
            </a:r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SDK and API.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en-GB" dirty="0"/>
              <a:t> </a:t>
            </a:r>
            <a:r>
              <a:rPr lang="en-GB" dirty="0" err="1">
                <a:solidFill>
                  <a:srgbClr val="425CC7"/>
                </a:solidFill>
              </a:rPr>
              <a:t>OpenTelemetryLoggerProvider</a:t>
            </a:r>
            <a:r>
              <a:rPr lang="en-GB" dirty="0"/>
              <a:t> (</a:t>
            </a:r>
            <a:r>
              <a:rPr lang="en-GB" dirty="0" err="1"/>
              <a:t>i.e</a:t>
            </a:r>
            <a:r>
              <a:rPr lang="en-GB" dirty="0"/>
              <a:t> integration with </a:t>
            </a:r>
            <a:r>
              <a:rPr lang="en-GB" dirty="0" err="1">
                <a:solidFill>
                  <a:srgbClr val="425CC7"/>
                </a:solidFill>
              </a:rPr>
              <a:t>ILogger</a:t>
            </a:r>
            <a:r>
              <a:rPr lang="en-GB" dirty="0"/>
              <a:t>)</a:t>
            </a:r>
            <a:r>
              <a:rPr lang="pl-PL" dirty="0"/>
              <a:t>. T</a:t>
            </a:r>
            <a:r>
              <a:rPr lang="en-GB" dirty="0"/>
              <a:t>he OTLP Exporter for Logs is still non-stable.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Components </a:t>
            </a:r>
            <a:r>
              <a:rPr lang="pl-PL" dirty="0" err="1"/>
              <a:t>that</a:t>
            </a:r>
            <a:r>
              <a:rPr lang="en-GB" dirty="0"/>
              <a:t> are marked pre-release, are still in progress and can undergo many breaking changes before </a:t>
            </a:r>
            <a:r>
              <a:rPr lang="pl-PL" dirty="0"/>
              <a:t>a </a:t>
            </a:r>
            <a:r>
              <a:rPr lang="en-GB" dirty="0"/>
              <a:t>stable release</a:t>
            </a:r>
            <a:r>
              <a:rPr lang="pl-PL" dirty="0"/>
              <a:t>. A </a:t>
            </a:r>
            <a:r>
              <a:rPr lang="pl-PL" dirty="0" err="1"/>
              <a:t>few</a:t>
            </a:r>
            <a:r>
              <a:rPr lang="pl-PL" dirty="0"/>
              <a:t> non-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, for </a:t>
            </a:r>
            <a:r>
              <a:rPr lang="pl-PL" dirty="0" err="1"/>
              <a:t>example</a:t>
            </a:r>
            <a:r>
              <a:rPr lang="pl-PL" dirty="0"/>
              <a:t>, Instrumentation </a:t>
            </a:r>
            <a:r>
              <a:rPr lang="pl-PL" dirty="0" err="1"/>
              <a:t>packages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39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C04E6-8277-497C-ADF6-74DFD1B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E363F4-355D-4A25-B4A5-5387FEB9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Questions?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https://github.com/lukasz-pyrzyk/opentelemetry-demo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https://opentelemetry.io/docs/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https://github.com/open-telemetry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https://logz.io/learn/opentelemetry-guide/#overview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https://medium.com/knerd/distributed-tracing-design-and-architecture-88b1ce31f60d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Feel</a:t>
            </a:r>
            <a:r>
              <a:rPr lang="pl-PL" dirty="0"/>
              <a:t> </a:t>
            </a:r>
            <a:r>
              <a:rPr lang="pl-PL" dirty="0" err="1"/>
              <a:t>free</a:t>
            </a:r>
            <a:r>
              <a:rPr lang="pl-PL" dirty="0"/>
              <a:t> to </a:t>
            </a:r>
            <a:r>
              <a:rPr lang="pl-PL" dirty="0" err="1"/>
              <a:t>reach</a:t>
            </a:r>
            <a:r>
              <a:rPr lang="pl-PL" dirty="0"/>
              <a:t> out to me for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Twitter: @</a:t>
            </a:r>
            <a:r>
              <a:rPr lang="pl-PL" dirty="0" err="1"/>
              <a:t>lukaszpyrzyk</a:t>
            </a:r>
            <a:br>
              <a:rPr lang="pl-PL" dirty="0"/>
            </a:br>
            <a:r>
              <a:rPr lang="pl-PL" dirty="0"/>
              <a:t>LinkedIn: https://www.linkedin.com/in/lukaszpyrzyk/</a:t>
            </a:r>
            <a:br>
              <a:rPr lang="pl-PL" dirty="0"/>
            </a:br>
            <a:r>
              <a:rPr lang="en-GB" dirty="0" err="1"/>
              <a:t>Em</a:t>
            </a:r>
            <a:r>
              <a:rPr lang="pl-PL" dirty="0" err="1"/>
              <a:t>ail</a:t>
            </a:r>
            <a:r>
              <a:rPr lang="pl-PL" dirty="0"/>
              <a:t>: lukasz.pyrzyk@gmail.com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4D1CAFC-BC0B-45A3-B1F9-0368DD74D68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1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EE2A70-2697-4C57-8E30-085896CC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658A9D-CA60-4517-84E0-FC39499E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err="1"/>
              <a:t>Pillars</a:t>
            </a:r>
            <a:r>
              <a:rPr lang="pl-PL" dirty="0"/>
              <a:t> of the </a:t>
            </a:r>
            <a:r>
              <a:rPr lang="pl-PL" dirty="0" err="1"/>
              <a:t>observability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>
                <a:solidFill>
                  <a:srgbClr val="F5A800"/>
                </a:solidFill>
              </a:rPr>
              <a:t>Open</a:t>
            </a:r>
            <a:r>
              <a:rPr lang="pl-PL" dirty="0" err="1">
                <a:solidFill>
                  <a:srgbClr val="425C8B"/>
                </a:solidFill>
              </a:rPr>
              <a:t>Telemetry</a:t>
            </a:r>
            <a:r>
              <a:rPr lang="pl-PL" dirty="0"/>
              <a:t> </a:t>
            </a:r>
            <a:r>
              <a:rPr lang="pl-PL" dirty="0" err="1"/>
              <a:t>history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Basics of </a:t>
            </a:r>
            <a:r>
              <a:rPr lang="pl-PL" dirty="0" err="1"/>
              <a:t>tracing</a:t>
            </a:r>
            <a:r>
              <a:rPr lang="pl-PL" dirty="0"/>
              <a:t>, </a:t>
            </a:r>
            <a:r>
              <a:rPr lang="pl-PL" dirty="0" err="1"/>
              <a:t>TraceContext</a:t>
            </a:r>
            <a:r>
              <a:rPr lang="pl-PL" dirty="0"/>
              <a:t>, </a:t>
            </a:r>
            <a:r>
              <a:rPr lang="pl-PL" dirty="0" err="1"/>
              <a:t>Trace</a:t>
            </a:r>
            <a:r>
              <a:rPr lang="pl-PL" dirty="0"/>
              <a:t>, </a:t>
            </a:r>
            <a:r>
              <a:rPr lang="pl-PL" dirty="0" err="1"/>
              <a:t>Span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W3C </a:t>
            </a:r>
            <a:r>
              <a:rPr lang="pl-PL" dirty="0" err="1"/>
              <a:t>TraceContext</a:t>
            </a:r>
            <a:r>
              <a:rPr lang="pl-PL" dirty="0"/>
              <a:t> &amp; </a:t>
            </a:r>
            <a:r>
              <a:rPr lang="pl-PL" dirty="0" err="1"/>
              <a:t>Diagnostic</a:t>
            </a:r>
            <a:r>
              <a:rPr lang="pl-PL" dirty="0"/>
              <a:t>-Id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Trace</a:t>
            </a:r>
            <a:r>
              <a:rPr lang="pl-PL" dirty="0"/>
              <a:t> </a:t>
            </a:r>
            <a:r>
              <a:rPr lang="pl-PL" dirty="0" err="1"/>
              <a:t>tree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pl-PL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B23426D-DC1D-4343-98AD-3216DB6A70AC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6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When your applications are distributed, for example, they are microservices, various things can go wrong. Your code may be well tested, but even with that, a connection may timeout, a Kubernetes node can fail, or a noisy </a:t>
            </a:r>
            <a:r>
              <a:rPr lang="en-GB" dirty="0" err="1">
                <a:solidFill>
                  <a:schemeClr val="tx1"/>
                </a:solidFill>
              </a:rPr>
              <a:t>neighbor</a:t>
            </a:r>
            <a:r>
              <a:rPr lang="en-GB" dirty="0">
                <a:solidFill>
                  <a:schemeClr val="tx1"/>
                </a:solidFill>
              </a:rPr>
              <a:t> can degrade the performance of your application.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endParaRPr lang="pl-PL" dirty="0"/>
          </a:p>
          <a:p>
            <a:pPr algn="just"/>
            <a:r>
              <a:rPr lang="pl-PL" dirty="0" err="1"/>
              <a:t>Expect</a:t>
            </a:r>
            <a:r>
              <a:rPr lang="pl-PL" dirty="0"/>
              <a:t> the </a:t>
            </a:r>
            <a:r>
              <a:rPr lang="pl-PL" dirty="0" err="1"/>
              <a:t>failure</a:t>
            </a:r>
            <a:r>
              <a:rPr lang="pl-PL" dirty="0"/>
              <a:t> and </a:t>
            </a:r>
            <a:r>
              <a:rPr lang="pl-PL" dirty="0" err="1"/>
              <a:t>prepare</a:t>
            </a:r>
            <a:r>
              <a:rPr lang="pl-PL" dirty="0"/>
              <a:t> for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W</a:t>
            </a:r>
            <a:r>
              <a:rPr lang="en-GB" dirty="0"/>
              <a:t>hen they occur, be ready to identify them, find the root cause, and fix the problems as quickly as possible.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en-GB" dirty="0"/>
              <a:t>For this reason, we need </a:t>
            </a:r>
            <a:r>
              <a:rPr lang="en-GB" dirty="0">
                <a:solidFill>
                  <a:srgbClr val="425CC7"/>
                </a:solidFill>
              </a:rPr>
              <a:t>observability</a:t>
            </a:r>
            <a:r>
              <a:rPr lang="en-GB" dirty="0"/>
              <a:t> to run modern apps and infrastructure.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FA8A528-2BEA-4265-A643-EA4CC55ACD4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rgbClr val="425CC7"/>
                </a:solidFill>
              </a:rPr>
              <a:t>Observability</a:t>
            </a:r>
            <a:r>
              <a:rPr lang="en-GB" dirty="0">
                <a:solidFill>
                  <a:schemeClr val="tx1"/>
                </a:solidFill>
              </a:rPr>
              <a:t> is a process of collecting useful data that tells us when and why systems are behaving in a certain way. When we experience a problem, collected data should help us to better understand why the error occurred and what are the </a:t>
            </a:r>
            <a:r>
              <a:rPr lang="en-GB" dirty="0" err="1">
                <a:solidFill>
                  <a:schemeClr val="tx1"/>
                </a:solidFill>
              </a:rPr>
              <a:t>cicrumstamces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pl-PL" dirty="0" err="1">
                <a:solidFill>
                  <a:schemeClr val="tx1"/>
                </a:solidFill>
              </a:rPr>
              <a:t>Collected</a:t>
            </a:r>
            <a:r>
              <a:rPr lang="pl-PL" dirty="0">
                <a:solidFill>
                  <a:schemeClr val="tx1"/>
                </a:solidFill>
              </a:rPr>
              <a:t> telemetry data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be </a:t>
            </a:r>
            <a:r>
              <a:rPr lang="pl-PL" dirty="0" err="1">
                <a:solidFill>
                  <a:schemeClr val="tx1"/>
                </a:solidFill>
              </a:rPr>
              <a:t>categorized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three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points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together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creating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the </a:t>
            </a:r>
            <a:r>
              <a:rPr lang="pl-PL" dirty="0" err="1">
                <a:solidFill>
                  <a:schemeClr val="tx1"/>
                </a:solidFill>
              </a:rPr>
              <a:t>pilars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observability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distributed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systems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Logs</a:t>
            </a:r>
            <a:endParaRPr lang="pl-PL" dirty="0">
              <a:solidFill>
                <a:srgbClr val="425CC7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endParaRPr lang="pl-PL" dirty="0">
              <a:solidFill>
                <a:srgbClr val="425CC7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Tracing</a:t>
            </a:r>
            <a:endParaRPr lang="pl-PL" dirty="0">
              <a:solidFill>
                <a:srgbClr val="425CC7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1B17EE6A-CB3F-4475-8D28-E982320040C4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1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Logs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>
                <a:solidFill>
                  <a:schemeClr val="tx1"/>
                </a:solidFill>
              </a:rPr>
              <a:t>Structured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unstructured</a:t>
            </a:r>
            <a:r>
              <a:rPr lang="pl-PL" dirty="0">
                <a:solidFill>
                  <a:schemeClr val="tx1"/>
                </a:solidFill>
              </a:rPr>
              <a:t> lines of </a:t>
            </a:r>
            <a:r>
              <a:rPr lang="pl-PL" dirty="0" err="1">
                <a:solidFill>
                  <a:schemeClr val="tx1"/>
                </a:solidFill>
              </a:rPr>
              <a:t>text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created</a:t>
            </a:r>
            <a:r>
              <a:rPr lang="pl-PL" dirty="0">
                <a:solidFill>
                  <a:schemeClr val="tx1"/>
                </a:solidFill>
              </a:rPr>
              <a:t> from the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instance</a:t>
            </a:r>
            <a:r>
              <a:rPr lang="pl-PL" dirty="0">
                <a:solidFill>
                  <a:schemeClr val="tx1"/>
                </a:solidFill>
              </a:rPr>
              <a:t>. 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think</a:t>
            </a:r>
            <a:r>
              <a:rPr lang="pl-PL" dirty="0">
                <a:solidFill>
                  <a:schemeClr val="tx1"/>
                </a:solidFill>
              </a:rPr>
              <a:t> of a log as a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event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happened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our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pl-PL" dirty="0" err="1">
                <a:solidFill>
                  <a:schemeClr val="tx1"/>
                </a:solidFill>
              </a:rPr>
              <a:t>Logs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easy</a:t>
            </a:r>
            <a:r>
              <a:rPr lang="pl-PL" dirty="0">
                <a:solidFill>
                  <a:schemeClr val="tx1"/>
                </a:solidFill>
              </a:rPr>
              <a:t> to </a:t>
            </a:r>
            <a:r>
              <a:rPr lang="pl-PL" dirty="0" err="1">
                <a:solidFill>
                  <a:schemeClr val="tx1"/>
                </a:solidFill>
              </a:rPr>
              <a:t>generate</a:t>
            </a:r>
            <a:r>
              <a:rPr lang="pl-PL" dirty="0">
                <a:solidFill>
                  <a:schemeClr val="tx1"/>
                </a:solidFill>
              </a:rPr>
              <a:t>, instrument and </a:t>
            </a:r>
            <a:r>
              <a:rPr lang="pl-PL" dirty="0" err="1">
                <a:solidFill>
                  <a:schemeClr val="tx1"/>
                </a:solidFill>
              </a:rPr>
              <a:t>aggregate</a:t>
            </a:r>
            <a:r>
              <a:rPr lang="pl-PL" dirty="0">
                <a:solidFill>
                  <a:schemeClr val="tx1"/>
                </a:solidFill>
              </a:rPr>
              <a:t>. </a:t>
            </a:r>
            <a:r>
              <a:rPr lang="pl-PL" dirty="0" err="1">
                <a:solidFill>
                  <a:schemeClr val="tx1"/>
                </a:solidFill>
              </a:rPr>
              <a:t>They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the most popular </a:t>
            </a:r>
            <a:r>
              <a:rPr lang="pl-PL" dirty="0" err="1">
                <a:solidFill>
                  <a:schemeClr val="tx1"/>
                </a:solidFill>
              </a:rPr>
              <a:t>pilar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observability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available</a:t>
            </a:r>
            <a:r>
              <a:rPr lang="pl-PL" dirty="0">
                <a:solidFill>
                  <a:schemeClr val="tx1"/>
                </a:solidFill>
              </a:rPr>
              <a:t> in most of the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frameworks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libraries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8F03819-742F-4A5D-89A4-B0C030DE89AC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Metrics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96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Metric is a numerical value collected from the app that can be used to determine a service's overall </a:t>
            </a:r>
            <a:r>
              <a:rPr lang="en-GB" dirty="0" err="1">
                <a:solidFill>
                  <a:schemeClr val="tx1"/>
                </a:solidFill>
              </a:rPr>
              <a:t>behavior</a:t>
            </a:r>
            <a:r>
              <a:rPr lang="en-GB" dirty="0">
                <a:solidFill>
                  <a:schemeClr val="tx1"/>
                </a:solidFill>
              </a:rPr>
              <a:t> over time.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It is often collected at regular intervals. Metrics are enriched with a set of attributed, including the </a:t>
            </a:r>
            <a:r>
              <a:rPr lang="en-GB" dirty="0">
                <a:solidFill>
                  <a:srgbClr val="425CC7"/>
                </a:solidFill>
              </a:rPr>
              <a:t>name</a:t>
            </a:r>
            <a:r>
              <a:rPr lang="en-GB" dirty="0">
                <a:solidFill>
                  <a:schemeClr val="tx1"/>
                </a:solidFill>
              </a:rPr>
              <a:t> of the metric, </a:t>
            </a:r>
            <a:r>
              <a:rPr lang="en-GB" dirty="0">
                <a:solidFill>
                  <a:srgbClr val="425CC7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, and </a:t>
            </a:r>
            <a:r>
              <a:rPr lang="en-GB" dirty="0">
                <a:solidFill>
                  <a:srgbClr val="425CC7"/>
                </a:solidFill>
              </a:rPr>
              <a:t>timestamp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Metrics usually represent overall system performance, for example, you can gather metrics on the </a:t>
            </a:r>
            <a:r>
              <a:rPr lang="en-GB" dirty="0">
                <a:solidFill>
                  <a:srgbClr val="F5A800"/>
                </a:solidFill>
              </a:rPr>
              <a:t>HTTP response time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system uptime</a:t>
            </a:r>
            <a:r>
              <a:rPr lang="en-GB" dirty="0">
                <a:solidFill>
                  <a:schemeClr val="tx1"/>
                </a:solidFill>
              </a:rPr>
              <a:t>, number of </a:t>
            </a:r>
            <a:r>
              <a:rPr lang="en-GB" dirty="0">
                <a:solidFill>
                  <a:srgbClr val="F5A800"/>
                </a:solidFill>
              </a:rPr>
              <a:t>requests per second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CPU and RAM usage</a:t>
            </a:r>
            <a:r>
              <a:rPr lang="en-GB" dirty="0">
                <a:solidFill>
                  <a:schemeClr val="tx1"/>
                </a:solidFill>
              </a:rPr>
              <a:t>, and more.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Metrics are also lighter than logs, </a:t>
            </a:r>
            <a:r>
              <a:rPr lang="pl-PL" dirty="0" err="1">
                <a:solidFill>
                  <a:schemeClr val="tx1"/>
                </a:solidFill>
              </a:rPr>
              <a:t>enabling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5A800"/>
                </a:solidFill>
              </a:rPr>
              <a:t>easier querying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dirty="0">
                <a:solidFill>
                  <a:srgbClr val="F5A800"/>
                </a:solidFill>
              </a:rPr>
              <a:t>longer data retention</a:t>
            </a:r>
            <a:r>
              <a:rPr lang="en-GB" dirty="0">
                <a:solidFill>
                  <a:schemeClr val="tx1"/>
                </a:solidFill>
              </a:rPr>
              <a:t>. Because of that, they are better suited to be a source for different graphs and visualizations.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E0EF794F-A428-4FCB-A935-862ED9D0383D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Traces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96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To </a:t>
            </a:r>
            <a:r>
              <a:rPr lang="pl-PL" dirty="0" err="1">
                <a:solidFill>
                  <a:schemeClr val="tx1"/>
                </a:solidFill>
              </a:rPr>
              <a:t>view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analyze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entire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lifecycle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business </a:t>
            </a:r>
            <a:r>
              <a:rPr lang="pl-PL" dirty="0" err="1">
                <a:solidFill>
                  <a:schemeClr val="tx1"/>
                </a:solidFill>
              </a:rPr>
              <a:t>flow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accross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several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microservices</a:t>
            </a:r>
            <a:r>
              <a:rPr lang="pl-PL" dirty="0">
                <a:solidFill>
                  <a:schemeClr val="tx1"/>
                </a:solidFill>
              </a:rPr>
              <a:t> we </a:t>
            </a:r>
            <a:r>
              <a:rPr lang="pl-PL" dirty="0" err="1">
                <a:solidFill>
                  <a:schemeClr val="tx1"/>
                </a:solidFill>
              </a:rPr>
              <a:t>need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another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pilar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chemeClr val="tx1"/>
                </a:solidFill>
              </a:rPr>
              <a:t>observibility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called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tracing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A single </a:t>
            </a:r>
            <a:r>
              <a:rPr lang="pl-PL" dirty="0" err="1">
                <a:solidFill>
                  <a:srgbClr val="425CC7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represents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entire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history</a:t>
            </a:r>
            <a:r>
              <a:rPr lang="pl-PL" dirty="0">
                <a:solidFill>
                  <a:schemeClr val="tx1"/>
                </a:solidFill>
              </a:rPr>
              <a:t> of a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including all </a:t>
            </a:r>
            <a:r>
              <a:rPr lang="en-GB" dirty="0">
                <a:solidFill>
                  <a:srgbClr val="F5A800"/>
                </a:solidFill>
              </a:rPr>
              <a:t>communication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5A800"/>
                </a:solidFill>
              </a:rPr>
              <a:t>between services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applications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databases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dirty="0">
                <a:solidFill>
                  <a:srgbClr val="F5A800"/>
                </a:solidFill>
              </a:rPr>
              <a:t>queues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pl-PL" dirty="0">
                <a:solidFill>
                  <a:schemeClr val="tx1"/>
                </a:solidFill>
              </a:rPr>
              <a:t> By </a:t>
            </a:r>
            <a:r>
              <a:rPr lang="pl-PL" dirty="0" err="1">
                <a:solidFill>
                  <a:schemeClr val="tx1"/>
                </a:solidFill>
              </a:rPr>
              <a:t>analyzing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traces</a:t>
            </a:r>
            <a:r>
              <a:rPr lang="pl-PL" dirty="0">
                <a:solidFill>
                  <a:schemeClr val="tx1"/>
                </a:solidFill>
              </a:rPr>
              <a:t> 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measure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overall</a:t>
            </a:r>
            <a:r>
              <a:rPr lang="pl-PL" dirty="0">
                <a:solidFill>
                  <a:schemeClr val="tx1"/>
                </a:solidFill>
              </a:rPr>
              <a:t> system performance, </a:t>
            </a:r>
            <a:r>
              <a:rPr lang="pl-PL" dirty="0" err="1">
                <a:solidFill>
                  <a:schemeClr val="tx1"/>
                </a:solidFill>
              </a:rPr>
              <a:t>find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bottlenecks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andprotitize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ares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optimizations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orchestrate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manually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however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there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libraries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do </a:t>
            </a:r>
            <a:r>
              <a:rPr lang="pl-PL" dirty="0" err="1">
                <a:solidFill>
                  <a:schemeClr val="tx1"/>
                </a:solidFill>
              </a:rPr>
              <a:t>this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automatically</a:t>
            </a:r>
            <a:r>
              <a:rPr lang="pl-PL" dirty="0">
                <a:solidFill>
                  <a:schemeClr val="tx1"/>
                </a:solidFill>
              </a:rPr>
              <a:t>,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outgoing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incoming</a:t>
            </a:r>
            <a:r>
              <a:rPr lang="pl-PL" dirty="0">
                <a:solidFill>
                  <a:schemeClr val="tx1"/>
                </a:solidFill>
              </a:rPr>
              <a:t> HTTP </a:t>
            </a:r>
            <a:r>
              <a:rPr lang="pl-PL" dirty="0" err="1">
                <a:solidFill>
                  <a:schemeClr val="tx1"/>
                </a:solidFill>
              </a:rPr>
              <a:t>calls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database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queries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E1A7B8B-A98F-4B09-BBDB-F923D9D7AD2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4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roduction to Distributed Tracing | Epsagon">
            <a:extLst>
              <a:ext uri="{FF2B5EF4-FFF2-40B4-BE49-F238E27FC236}">
                <a16:creationId xmlns:a16="http://schemas.microsoft.com/office/drawing/2014/main" id="{51656D7D-071C-4CB1-BB49-B8D87F14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67472"/>
            <a:ext cx="11096625" cy="62331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C3FA5BBC-16E7-4E56-B05C-9572D3F22831}"/>
              </a:ext>
            </a:extLst>
          </p:cNvPr>
          <p:cNvSpPr/>
          <p:nvPr/>
        </p:nvSpPr>
        <p:spPr>
          <a:xfrm>
            <a:off x="728662" y="6440246"/>
            <a:ext cx="10734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Source :</a:t>
            </a:r>
            <a:r>
              <a:rPr lang="en-GB" dirty="0">
                <a:solidFill>
                  <a:schemeClr val="bg1"/>
                </a:solidFill>
              </a:rPr>
              <a:t>https://www2.fastly.com/blog/how-adobe-improves-performances-and-mttr-using-epsagon-and-fastly</a:t>
            </a:r>
          </a:p>
        </p:txBody>
      </p:sp>
    </p:spTree>
    <p:extLst>
      <p:ext uri="{BB962C8B-B14F-4D97-AF65-F5344CB8AC3E}">
        <p14:creationId xmlns:p14="http://schemas.microsoft.com/office/powerpoint/2010/main" val="2665968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Niestandardowy 3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F5A800"/>
      </a:accent1>
      <a:accent2>
        <a:srgbClr val="425C8B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1146</TotalTime>
  <Words>1775</Words>
  <Application>Microsoft Office PowerPoint</Application>
  <PresentationFormat>Panoramiczny</PresentationFormat>
  <Paragraphs>161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Retrospekcja</vt:lpstr>
      <vt:lpstr>Prezentacja programu PowerPoint</vt:lpstr>
      <vt:lpstr>About me</vt:lpstr>
      <vt:lpstr>Agenda</vt:lpstr>
      <vt:lpstr>Pillars of system observability</vt:lpstr>
      <vt:lpstr>Pillars of system observability</vt:lpstr>
      <vt:lpstr>Logs</vt:lpstr>
      <vt:lpstr>Metrics</vt:lpstr>
      <vt:lpstr>Traces</vt:lpstr>
      <vt:lpstr>Prezentacja programu PowerPoint</vt:lpstr>
      <vt:lpstr>History of OpenTelemetry </vt:lpstr>
      <vt:lpstr>History of OpenTelemetry </vt:lpstr>
      <vt:lpstr>OpenTelemetry </vt:lpstr>
      <vt:lpstr>OpenTelemetry </vt:lpstr>
      <vt:lpstr>Prezentacja programu PowerPoint</vt:lpstr>
      <vt:lpstr>Basics of tracing</vt:lpstr>
      <vt:lpstr>Prezentacja programu PowerPoint</vt:lpstr>
      <vt:lpstr>W3C TraceContext </vt:lpstr>
      <vt:lpstr>W3C TraceContext </vt:lpstr>
      <vt:lpstr>Messaging</vt:lpstr>
      <vt:lpstr>About the demo</vt:lpstr>
      <vt:lpstr>About the demo - projects</vt:lpstr>
      <vt:lpstr>About the demo - dependencies</vt:lpstr>
      <vt:lpstr>Prezentacja programu PowerPoint</vt:lpstr>
      <vt:lpstr>Ready for prod?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OpenTelemetry</dc:title>
  <dc:creator>Pyrzyk Łukasz</dc:creator>
  <cp:lastModifiedBy>Pyrzyk Łukasz</cp:lastModifiedBy>
  <cp:revision>124</cp:revision>
  <dcterms:created xsi:type="dcterms:W3CDTF">2020-04-08T13:04:59Z</dcterms:created>
  <dcterms:modified xsi:type="dcterms:W3CDTF">2022-09-22T20:02:50Z</dcterms:modified>
</cp:coreProperties>
</file>