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80" d="100"/>
          <a:sy n="80" d="100"/>
        </p:scale>
        <p:origin x="56" y="19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0B3F0-A9BC-48CE-8EB6-ECE965069900}" type="datetimeFigureOut">
              <a:rPr lang="en-US" smtClean="0"/>
              <a:pPr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643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2318-CE40-42F6-962A-4C6D6CF697DB}" type="datetimeFigureOut">
              <a:rPr lang="en-US" smtClean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91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6AC1-EB7F-4BEF-90D9-5764B50DAF8A}" type="datetimeFigureOut">
              <a:rPr lang="en-US" smtClean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570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712A-F861-4AB0-A754-4F5A2033CD4B}" type="datetimeFigureOut">
              <a:rPr lang="en-US" smtClean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844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07B7-F2DC-4B2C-B14D-58A9766807A2}" type="datetimeFigureOut">
              <a:rPr lang="en-US" smtClean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349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483D-5CB4-4842-8F2F-05D5276ACF63}" type="datetimeFigureOut">
              <a:rPr lang="en-US" smtClean="0"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135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E32E-9DC0-47C8-A657-48F5C3E4A10B}" type="datetimeFigureOut">
              <a:rPr lang="en-US" smtClean="0"/>
              <a:t>11/1/2022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925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C0D-8C3A-4771-A43D-83937FC700D4}" type="datetimeFigureOut">
              <a:rPr lang="en-US" smtClean="0"/>
              <a:t>11/1/2022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066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D2D6-FCC2-425A-A4A7-8058E8C01CB1}" type="datetimeFigureOut">
              <a:rPr lang="en-US" smtClean="0"/>
              <a:t>11/1/2022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877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8CF2683-E6E7-4CC3-9EEE-7854DD4F3545}" type="datetimeFigureOut">
              <a:rPr lang="en-US" smtClean="0"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648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0F81-B39D-4CBB-8BF3-5D6E395D0F72}" type="datetimeFigureOut">
              <a:rPr lang="en-US" smtClean="0"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674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64B320A-89BA-47B2-A525-92E8D10B06E4}" type="datetimeFigureOut">
              <a:rPr lang="en-US" smtClean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581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" TargetMode="External"/><Relationship Id="rId2" Type="http://schemas.openxmlformats.org/officeDocument/2006/relationships/hyperlink" Target="https://en.wikipedia.org/wiki/WebRTC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itTorrent" TargetMode="External"/><Relationship Id="rId7" Type="http://schemas.openxmlformats.org/officeDocument/2006/relationships/hyperlink" Target="https://en.wikipedia.org/wiki/WebRTC#cite_note-33" TargetMode="External"/><Relationship Id="rId2" Type="http://schemas.openxmlformats.org/officeDocument/2006/relationships/hyperlink" Target="https://en.wikipedia.org/wiki/WebTorren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WebRTC#cite_note-32" TargetMode="External"/><Relationship Id="rId5" Type="http://schemas.openxmlformats.org/officeDocument/2006/relationships/hyperlink" Target="https://en.wikipedia.org/wiki/Content_Delivery_Network" TargetMode="External"/><Relationship Id="rId4" Type="http://schemas.openxmlformats.org/officeDocument/2006/relationships/hyperlink" Target="https://en.wikipedia.org/wiki/WebRTC#cite_note-2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4A32B56-C16B-4CF6-9EC0-A1EB51FE41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with .NET	</a:t>
            </a:r>
            <a:endParaRPr lang="en-GB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BED3F09-8965-4AFB-8918-F430A09C33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Łukasz Pyrzyk</a:t>
            </a:r>
          </a:p>
          <a:p>
            <a:r>
              <a:rPr lang="pl-PL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pl-PL" cap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lukaszpyrzyk</a:t>
            </a:r>
            <a:endParaRPr lang="en-GB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A418CB7B-F0FA-4748-9798-626FF27F1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099297"/>
            <a:ext cx="9350688" cy="17435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27419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0E9403C-A8EC-4578-A232-71317D982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About</a:t>
            </a:r>
            <a:r>
              <a:rPr lang="pl-PL" dirty="0"/>
              <a:t> me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6594B79-88A3-474C-87DF-E0DEA6D04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Co-</a:t>
            </a:r>
            <a:r>
              <a:rPr lang="pl-PL" dirty="0" err="1"/>
              <a:t>founder</a:t>
            </a:r>
            <a:r>
              <a:rPr lang="pl-PL" dirty="0"/>
              <a:t> of </a:t>
            </a:r>
            <a:r>
              <a:rPr lang="pl-PL" dirty="0" err="1"/>
              <a:t>Dotnetos</a:t>
            </a:r>
            <a:endParaRPr lang="pl-PL" dirty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Microsoft MVP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.NET Technical </a:t>
            </a:r>
            <a:r>
              <a:rPr lang="pl-PL" dirty="0" err="1"/>
              <a:t>Lead</a:t>
            </a:r>
            <a:r>
              <a:rPr lang="pl-PL" dirty="0"/>
              <a:t> </a:t>
            </a:r>
            <a:r>
              <a:rPr lang="pl-PL" dirty="0" err="1"/>
              <a:t>at</a:t>
            </a:r>
            <a:r>
              <a:rPr lang="pl-PL" dirty="0"/>
              <a:t> </a:t>
            </a:r>
            <a:r>
              <a:rPr lang="pl-PL" dirty="0" err="1"/>
              <a:t>Sonova</a:t>
            </a:r>
            <a:endParaRPr lang="pl-PL" dirty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err="1"/>
              <a:t>Tweets</a:t>
            </a:r>
            <a:r>
              <a:rPr lang="pl-PL" dirty="0"/>
              <a:t> as @</a:t>
            </a:r>
            <a:r>
              <a:rPr lang="pl-PL" dirty="0" err="1"/>
              <a:t>lukaszpyrzyk</a:t>
            </a:r>
            <a:endParaRPr lang="pl-PL" dirty="0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33E6D92A-B9D1-4C4D-8BC6-11D97963A240}"/>
              </a:ext>
            </a:extLst>
          </p:cNvPr>
          <p:cNvSpPr/>
          <p:nvPr/>
        </p:nvSpPr>
        <p:spPr>
          <a:xfrm>
            <a:off x="10531138" y="6466361"/>
            <a:ext cx="1558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@</a:t>
            </a:r>
            <a:r>
              <a:rPr lang="pl-PL" dirty="0" err="1">
                <a:solidFill>
                  <a:schemeClr val="bg1"/>
                </a:solidFill>
              </a:rPr>
              <a:t>lukaszpyrzyk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569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15FD96-DDC0-4B22-B272-56AE0D3C2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Agenda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8D5BFDE-7320-4BE7-8CFA-C681BE8B3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46335E0F-C575-4659-9C6A-576C8F7F1C1F}"/>
              </a:ext>
            </a:extLst>
          </p:cNvPr>
          <p:cNvSpPr/>
          <p:nvPr/>
        </p:nvSpPr>
        <p:spPr>
          <a:xfrm>
            <a:off x="10531138" y="6466361"/>
            <a:ext cx="1558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@</a:t>
            </a:r>
            <a:r>
              <a:rPr lang="pl-PL" dirty="0" err="1">
                <a:solidFill>
                  <a:schemeClr val="bg1"/>
                </a:solidFill>
              </a:rPr>
              <a:t>lukaszpyrzyk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511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EF83368-962D-4A76-ACDC-7451EF728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chemeClr val="tx1"/>
                </a:solidFill>
              </a:rPr>
              <a:t>WebRTC</a:t>
            </a:r>
            <a:r>
              <a:rPr lang="pl-PL" dirty="0">
                <a:solidFill>
                  <a:schemeClr val="tx1"/>
                </a:solidFill>
              </a:rPr>
              <a:t>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336BA03-B091-432E-B928-224AB0317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>
                <a:solidFill>
                  <a:schemeClr val="tx1"/>
                </a:solidFill>
              </a:rPr>
              <a:t>Web Real-Time Communication</a:t>
            </a:r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pl-PL" dirty="0" err="1">
                <a:solidFill>
                  <a:schemeClr val="tx1"/>
                </a:solidFill>
              </a:rPr>
              <a:t>Free</a:t>
            </a:r>
            <a:r>
              <a:rPr lang="pl-PL" dirty="0">
                <a:solidFill>
                  <a:schemeClr val="tx1"/>
                </a:solidFill>
              </a:rPr>
              <a:t> and open-</a:t>
            </a:r>
            <a:r>
              <a:rPr lang="pl-PL" dirty="0" err="1">
                <a:solidFill>
                  <a:schemeClr val="tx1"/>
                </a:solidFill>
              </a:rPr>
              <a:t>source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project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providing</a:t>
            </a:r>
            <a:r>
              <a:rPr lang="pl-PL" dirty="0">
                <a:solidFill>
                  <a:schemeClr val="tx1"/>
                </a:solidFill>
              </a:rPr>
              <a:t> web &amp; mobile </a:t>
            </a:r>
            <a:r>
              <a:rPr lang="pl-PL" dirty="0" err="1">
                <a:solidFill>
                  <a:schemeClr val="tx1"/>
                </a:solidFill>
              </a:rPr>
              <a:t>APIs</a:t>
            </a:r>
            <a:r>
              <a:rPr lang="pl-PL" dirty="0">
                <a:solidFill>
                  <a:schemeClr val="tx1"/>
                </a:solidFill>
              </a:rPr>
              <a:t> for real </a:t>
            </a:r>
            <a:r>
              <a:rPr lang="pl-PL" dirty="0" err="1">
                <a:solidFill>
                  <a:schemeClr val="tx1"/>
                </a:solidFill>
              </a:rPr>
              <a:t>time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communication</a:t>
            </a:r>
            <a:endParaRPr lang="pl-PL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pl-PL" dirty="0">
                <a:solidFill>
                  <a:schemeClr val="tx1"/>
                </a:solidFill>
              </a:rPr>
              <a:t>s</a:t>
            </a:r>
            <a:r>
              <a:rPr lang="en-GB" dirty="0" err="1">
                <a:solidFill>
                  <a:schemeClr val="tx1"/>
                </a:solidFill>
              </a:rPr>
              <a:t>upports</a:t>
            </a:r>
            <a:r>
              <a:rPr lang="en-GB" dirty="0">
                <a:solidFill>
                  <a:schemeClr val="tx1"/>
                </a:solidFill>
              </a:rPr>
              <a:t> video, voice, and </a:t>
            </a:r>
            <a:r>
              <a:rPr lang="pl-PL" dirty="0" err="1">
                <a:solidFill>
                  <a:schemeClr val="tx1"/>
                </a:solidFill>
              </a:rPr>
              <a:t>text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or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bytes</a:t>
            </a:r>
            <a:r>
              <a:rPr lang="en-GB" dirty="0">
                <a:solidFill>
                  <a:schemeClr val="tx1"/>
                </a:solidFill>
              </a:rPr>
              <a:t> to be sent between peers, allowing developers to build powerful voice- and video-communication solutions</a:t>
            </a:r>
            <a:endParaRPr lang="pl-PL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pl-PL" dirty="0" err="1">
                <a:solidFill>
                  <a:schemeClr val="tx1"/>
                </a:solidFill>
              </a:rPr>
              <a:t>Don’t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require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any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plugins</a:t>
            </a:r>
            <a:r>
              <a:rPr lang="pl-PL" dirty="0">
                <a:solidFill>
                  <a:schemeClr val="tx1"/>
                </a:solidFill>
              </a:rPr>
              <a:t> and native </a:t>
            </a:r>
            <a:r>
              <a:rPr lang="pl-PL" dirty="0" err="1">
                <a:solidFill>
                  <a:schemeClr val="tx1"/>
                </a:solidFill>
              </a:rPr>
              <a:t>apps</a:t>
            </a:r>
            <a:endParaRPr lang="pl-PL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pl-PL" dirty="0">
                <a:solidFill>
                  <a:schemeClr val="tx1"/>
                </a:solidFill>
              </a:rPr>
              <a:t>T</a:t>
            </a:r>
            <a:r>
              <a:rPr lang="en-GB" dirty="0" err="1">
                <a:solidFill>
                  <a:schemeClr val="tx1"/>
                </a:solidFill>
              </a:rPr>
              <a:t>echnology</a:t>
            </a:r>
            <a:r>
              <a:rPr lang="en-GB" dirty="0">
                <a:solidFill>
                  <a:schemeClr val="tx1"/>
                </a:solidFill>
              </a:rPr>
              <a:t> is available on all modern browsers as well as on native clients for all major platforms</a:t>
            </a:r>
            <a:endParaRPr lang="pl-PL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pl-PL" dirty="0" err="1">
                <a:solidFill>
                  <a:schemeClr val="tx1"/>
                </a:solidFill>
              </a:rPr>
              <a:t>Supported</a:t>
            </a:r>
            <a:r>
              <a:rPr lang="pl-PL" dirty="0">
                <a:solidFill>
                  <a:schemeClr val="tx1"/>
                </a:solidFill>
              </a:rPr>
              <a:t> by Apple, Microsoft, Google, Mozilla, Opera, Vivaldi and </a:t>
            </a:r>
            <a:r>
              <a:rPr lang="pl-PL" dirty="0" err="1">
                <a:solidFill>
                  <a:schemeClr val="tx1"/>
                </a:solidFill>
              </a:rPr>
              <a:t>Brave</a:t>
            </a:r>
            <a:endParaRPr lang="pl-PL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pl-PL" dirty="0" err="1">
                <a:solidFill>
                  <a:schemeClr val="tx1"/>
                </a:solidFill>
              </a:rPr>
              <a:t>Specification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published</a:t>
            </a:r>
            <a:r>
              <a:rPr lang="pl-PL" dirty="0">
                <a:solidFill>
                  <a:schemeClr val="tx1"/>
                </a:solidFill>
              </a:rPr>
              <a:t> by W3C (World </a:t>
            </a:r>
            <a:r>
              <a:rPr lang="pl-PL" dirty="0" err="1">
                <a:solidFill>
                  <a:schemeClr val="tx1"/>
                </a:solidFill>
              </a:rPr>
              <a:t>wide</a:t>
            </a:r>
            <a:r>
              <a:rPr lang="pl-PL" dirty="0">
                <a:solidFill>
                  <a:schemeClr val="tx1"/>
                </a:solidFill>
              </a:rPr>
              <a:t> Web </a:t>
            </a:r>
            <a:r>
              <a:rPr lang="pl-PL" dirty="0" err="1">
                <a:solidFill>
                  <a:schemeClr val="tx1"/>
                </a:solidFill>
              </a:rPr>
              <a:t>Consorpium</a:t>
            </a:r>
            <a:r>
              <a:rPr lang="pl-PL" dirty="0">
                <a:solidFill>
                  <a:schemeClr val="tx1"/>
                </a:solidFill>
              </a:rPr>
              <a:t>) and IETF (Internet Engineering </a:t>
            </a:r>
            <a:r>
              <a:rPr lang="pl-PL" dirty="0" err="1">
                <a:solidFill>
                  <a:schemeClr val="tx1"/>
                </a:solidFill>
              </a:rPr>
              <a:t>Task</a:t>
            </a:r>
            <a:r>
              <a:rPr lang="pl-PL" dirty="0">
                <a:solidFill>
                  <a:schemeClr val="tx1"/>
                </a:solidFill>
              </a:rPr>
              <a:t> Force)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71A0A103-575E-444C-AFA0-25BAF4A796AF}"/>
              </a:ext>
            </a:extLst>
          </p:cNvPr>
          <p:cNvSpPr/>
          <p:nvPr/>
        </p:nvSpPr>
        <p:spPr>
          <a:xfrm>
            <a:off x="10531138" y="6466361"/>
            <a:ext cx="1558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@</a:t>
            </a:r>
            <a:r>
              <a:rPr lang="pl-PL" dirty="0" err="1">
                <a:solidFill>
                  <a:schemeClr val="bg1"/>
                </a:solidFill>
              </a:rPr>
              <a:t>lukaszpyrzyk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799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EF83368-962D-4A76-ACDC-7451EF728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chemeClr val="tx1"/>
                </a:solidFill>
              </a:rPr>
              <a:t>WebRTC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history</a:t>
            </a:r>
            <a:r>
              <a:rPr lang="pl-PL" dirty="0">
                <a:solidFill>
                  <a:schemeClr val="tx1"/>
                </a:solidFill>
              </a:rPr>
              <a:t>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336BA03-B091-432E-B928-224AB0317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pl-PL" dirty="0">
                <a:solidFill>
                  <a:schemeClr val="tx1"/>
                </a:solidFill>
              </a:rPr>
              <a:t>In 2010 Google </a:t>
            </a:r>
            <a:r>
              <a:rPr lang="pl-PL" dirty="0" err="1">
                <a:solidFill>
                  <a:schemeClr val="tx1"/>
                </a:solidFill>
              </a:rPr>
              <a:t>acquired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company</a:t>
            </a:r>
            <a:r>
              <a:rPr lang="pl-PL" dirty="0">
                <a:solidFill>
                  <a:schemeClr val="tx1"/>
                </a:solidFill>
              </a:rPr>
              <a:t> Global IP Solutions (GIPS). The </a:t>
            </a:r>
            <a:r>
              <a:rPr lang="pl-PL" dirty="0" err="1">
                <a:solidFill>
                  <a:schemeClr val="tx1"/>
                </a:solidFill>
              </a:rPr>
              <a:t>company</a:t>
            </a:r>
            <a:r>
              <a:rPr lang="pl-PL" dirty="0">
                <a:solidFill>
                  <a:schemeClr val="tx1"/>
                </a:solidFill>
              </a:rPr>
              <a:t> was </a:t>
            </a:r>
            <a:r>
              <a:rPr lang="pl-PL" dirty="0" err="1">
                <a:solidFill>
                  <a:schemeClr val="tx1"/>
                </a:solidFill>
              </a:rPr>
              <a:t>best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known</a:t>
            </a:r>
            <a:r>
              <a:rPr lang="pl-PL" dirty="0">
                <a:solidFill>
                  <a:schemeClr val="tx1"/>
                </a:solidFill>
              </a:rPr>
              <a:t> for developing </a:t>
            </a:r>
            <a:r>
              <a:rPr lang="pl-PL" dirty="0" err="1">
                <a:solidFill>
                  <a:schemeClr val="tx1"/>
                </a:solidFill>
              </a:rPr>
              <a:t>embedded</a:t>
            </a:r>
            <a:r>
              <a:rPr lang="pl-PL" dirty="0">
                <a:solidFill>
                  <a:schemeClr val="tx1"/>
                </a:solidFill>
              </a:rPr>
              <a:t> software for </a:t>
            </a:r>
            <a:r>
              <a:rPr lang="pl-PL" dirty="0" err="1">
                <a:solidFill>
                  <a:schemeClr val="tx1"/>
                </a:solidFill>
              </a:rPr>
              <a:t>rea-time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communication</a:t>
            </a:r>
            <a:r>
              <a:rPr lang="pl-PL" dirty="0">
                <a:solidFill>
                  <a:schemeClr val="tx1"/>
                </a:solidFill>
              </a:rPr>
              <a:t>, </a:t>
            </a:r>
            <a:r>
              <a:rPr lang="pl-PL" dirty="0" err="1">
                <a:solidFill>
                  <a:schemeClr val="tx1"/>
                </a:solidFill>
              </a:rPr>
              <a:t>components</a:t>
            </a:r>
            <a:r>
              <a:rPr lang="pl-PL" dirty="0">
                <a:solidFill>
                  <a:schemeClr val="tx1"/>
                </a:solidFill>
              </a:rPr>
              <a:t> for VoIP and </a:t>
            </a:r>
            <a:r>
              <a:rPr lang="pl-PL" dirty="0" err="1">
                <a:solidFill>
                  <a:schemeClr val="tx1"/>
                </a:solidFill>
              </a:rPr>
              <a:t>videoconferencing</a:t>
            </a:r>
            <a:r>
              <a:rPr lang="pl-PL" dirty="0">
                <a:solidFill>
                  <a:schemeClr val="tx1"/>
                </a:solidFill>
              </a:rPr>
              <a:t>, </a:t>
            </a:r>
            <a:r>
              <a:rPr lang="pl-PL" dirty="0" err="1">
                <a:solidFill>
                  <a:schemeClr val="tx1"/>
                </a:solidFill>
              </a:rPr>
              <a:t>including</a:t>
            </a:r>
            <a:r>
              <a:rPr lang="pl-PL" dirty="0">
                <a:solidFill>
                  <a:schemeClr val="tx1"/>
                </a:solidFill>
              </a:rPr>
              <a:t> high </a:t>
            </a:r>
            <a:r>
              <a:rPr lang="pl-PL" dirty="0" err="1">
                <a:solidFill>
                  <a:schemeClr val="tx1"/>
                </a:solidFill>
              </a:rPr>
              <a:t>quality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codecs</a:t>
            </a:r>
            <a:endParaRPr lang="pl-PL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pl-PL" dirty="0">
                <a:solidFill>
                  <a:schemeClr val="tx1"/>
                </a:solidFill>
              </a:rPr>
              <a:t>In May 2021 Google </a:t>
            </a:r>
            <a:r>
              <a:rPr lang="pl-PL" dirty="0" err="1">
                <a:solidFill>
                  <a:schemeClr val="tx1"/>
                </a:solidFill>
              </a:rPr>
              <a:t>released</a:t>
            </a:r>
            <a:r>
              <a:rPr lang="pl-PL" dirty="0">
                <a:solidFill>
                  <a:schemeClr val="tx1"/>
                </a:solidFill>
              </a:rPr>
              <a:t> open-</a:t>
            </a:r>
            <a:r>
              <a:rPr lang="pl-PL" dirty="0" err="1">
                <a:solidFill>
                  <a:schemeClr val="tx1"/>
                </a:solidFill>
              </a:rPr>
              <a:t>source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project</a:t>
            </a:r>
            <a:r>
              <a:rPr lang="pl-PL" dirty="0">
                <a:solidFill>
                  <a:schemeClr val="tx1"/>
                </a:solidFill>
              </a:rPr>
              <a:t> for real-</a:t>
            </a:r>
            <a:r>
              <a:rPr lang="pl-PL" dirty="0" err="1">
                <a:solidFill>
                  <a:schemeClr val="tx1"/>
                </a:solidFill>
              </a:rPr>
              <a:t>time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communication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within</a:t>
            </a:r>
            <a:r>
              <a:rPr lang="pl-PL" dirty="0">
                <a:solidFill>
                  <a:schemeClr val="tx1"/>
                </a:solidFill>
              </a:rPr>
              <a:t> a </a:t>
            </a:r>
            <a:r>
              <a:rPr lang="pl-PL" dirty="0" err="1">
                <a:solidFill>
                  <a:schemeClr val="tx1"/>
                </a:solidFill>
              </a:rPr>
              <a:t>browser</a:t>
            </a:r>
            <a:r>
              <a:rPr lang="pl-PL" dirty="0">
                <a:solidFill>
                  <a:schemeClr val="tx1"/>
                </a:solidFill>
              </a:rPr>
              <a:t>, </a:t>
            </a:r>
            <a:r>
              <a:rPr lang="pl-PL" dirty="0" err="1">
                <a:solidFill>
                  <a:schemeClr val="tx1"/>
                </a:solidFill>
              </a:rPr>
              <a:t>known</a:t>
            </a:r>
            <a:r>
              <a:rPr lang="pl-PL" dirty="0">
                <a:solidFill>
                  <a:schemeClr val="tx1"/>
                </a:solidFill>
              </a:rPr>
              <a:t> as </a:t>
            </a:r>
            <a:r>
              <a:rPr lang="pl-PL" dirty="0" err="1">
                <a:solidFill>
                  <a:schemeClr val="tx1"/>
                </a:solidFill>
              </a:rPr>
              <a:t>WebRTC</a:t>
            </a:r>
            <a:endParaRPr lang="pl-PL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pl-PL" dirty="0" err="1">
                <a:solidFill>
                  <a:schemeClr val="tx1"/>
                </a:solidFill>
              </a:rPr>
              <a:t>During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that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time</a:t>
            </a:r>
            <a:r>
              <a:rPr lang="pl-PL" dirty="0">
                <a:solidFill>
                  <a:schemeClr val="tx1"/>
                </a:solidFill>
              </a:rPr>
              <a:t> Google </a:t>
            </a:r>
            <a:r>
              <a:rPr lang="pl-PL" dirty="0" err="1">
                <a:solidFill>
                  <a:schemeClr val="tx1"/>
                </a:solidFill>
              </a:rPr>
              <a:t>worked</a:t>
            </a:r>
            <a:r>
              <a:rPr lang="pl-PL" dirty="0">
                <a:solidFill>
                  <a:schemeClr val="tx1"/>
                </a:solidFill>
              </a:rPr>
              <a:t> on </a:t>
            </a:r>
            <a:r>
              <a:rPr lang="pl-PL" dirty="0" err="1">
                <a:solidFill>
                  <a:schemeClr val="tx1"/>
                </a:solidFill>
              </a:rPr>
              <a:t>standardizing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relevant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protocols</a:t>
            </a:r>
            <a:r>
              <a:rPr lang="pl-PL" dirty="0">
                <a:solidFill>
                  <a:schemeClr val="tx1"/>
                </a:solidFill>
              </a:rPr>
              <a:t> and </a:t>
            </a:r>
            <a:r>
              <a:rPr lang="pl-PL" dirty="0" err="1">
                <a:solidFill>
                  <a:schemeClr val="tx1"/>
                </a:solidFill>
              </a:rPr>
              <a:t>APIs</a:t>
            </a:r>
            <a:r>
              <a:rPr lang="pl-PL" dirty="0">
                <a:solidFill>
                  <a:schemeClr val="tx1"/>
                </a:solidFill>
              </a:rPr>
              <a:t> in IETF and W3C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>
                <a:solidFill>
                  <a:schemeClr val="tx1"/>
                </a:solidFill>
              </a:rPr>
              <a:t>In 2011 W3C </a:t>
            </a:r>
            <a:r>
              <a:rPr lang="pl-PL" dirty="0" err="1">
                <a:solidFill>
                  <a:schemeClr val="tx1"/>
                </a:solidFill>
              </a:rPr>
              <a:t>published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first</a:t>
            </a:r>
            <a:r>
              <a:rPr lang="pl-PL" dirty="0">
                <a:solidFill>
                  <a:schemeClr val="tx1"/>
                </a:solidFill>
              </a:rPr>
              <a:t> draft of the </a:t>
            </a:r>
            <a:r>
              <a:rPr lang="pl-PL" dirty="0" err="1">
                <a:solidFill>
                  <a:schemeClr val="tx1"/>
                </a:solidFill>
              </a:rPr>
              <a:t>specification</a:t>
            </a:r>
            <a:endParaRPr lang="en-GB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tx1"/>
                </a:solidFill>
              </a:rPr>
              <a:t>In November 2017, the WebRTC 1.0 specification transitioned from Working Draft to Candidate Recommendation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tx1"/>
                </a:solidFill>
              </a:rPr>
              <a:t>In January 2021, the WebRTC 1.0 specification transitioned from Candidate Recommendation to Recommendation</a:t>
            </a:r>
            <a:r>
              <a:rPr lang="pl-PL" dirty="0">
                <a:solidFill>
                  <a:schemeClr val="tx1"/>
                </a:solidFill>
              </a:rPr>
              <a:t>. It </a:t>
            </a:r>
            <a:r>
              <a:rPr lang="pl-PL" dirty="0" err="1">
                <a:solidFill>
                  <a:schemeClr val="tx1"/>
                </a:solidFill>
              </a:rPr>
              <a:t>meants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that</a:t>
            </a:r>
            <a:r>
              <a:rPr lang="pl-PL" dirty="0">
                <a:solidFill>
                  <a:schemeClr val="tx1"/>
                </a:solidFill>
              </a:rPr>
              <a:t> t</a:t>
            </a:r>
            <a:r>
              <a:rPr lang="en-GB" dirty="0">
                <a:solidFill>
                  <a:schemeClr val="tx1"/>
                </a:solidFill>
              </a:rPr>
              <a:t>he standard is now </a:t>
            </a:r>
            <a:r>
              <a:rPr lang="pl-PL" dirty="0" err="1">
                <a:solidFill>
                  <a:schemeClr val="tx1"/>
                </a:solidFill>
              </a:rPr>
              <a:t>approved</a:t>
            </a:r>
            <a:r>
              <a:rPr lang="en-GB" dirty="0">
                <a:solidFill>
                  <a:schemeClr val="tx1"/>
                </a:solidFill>
              </a:rPr>
              <a:t> by the W3C, indicating its readiness for deployment to the public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F39E92D5-780C-4DD6-B4C4-31E696C166D1}"/>
              </a:ext>
            </a:extLst>
          </p:cNvPr>
          <p:cNvSpPr/>
          <p:nvPr/>
        </p:nvSpPr>
        <p:spPr>
          <a:xfrm>
            <a:off x="10531138" y="6466361"/>
            <a:ext cx="1558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@</a:t>
            </a:r>
            <a:r>
              <a:rPr lang="pl-PL" dirty="0" err="1">
                <a:solidFill>
                  <a:schemeClr val="bg1"/>
                </a:solidFill>
              </a:rPr>
              <a:t>lukaszpyrzyk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017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EF83368-962D-4A76-ACDC-7451EF728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>
                <a:solidFill>
                  <a:schemeClr val="tx1"/>
                </a:solidFill>
              </a:rPr>
              <a:t>API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336BA03-B091-432E-B928-224AB0317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 err="1"/>
              <a:t>getUserMedia</a:t>
            </a:r>
            <a:r>
              <a:rPr lang="pl-PL" dirty="0">
                <a:solidFill>
                  <a:schemeClr val="tx1"/>
                </a:solidFill>
              </a:rPr>
              <a:t> - </a:t>
            </a:r>
            <a:r>
              <a:rPr lang="en-GB" dirty="0"/>
              <a:t>used to get access to the camera and the microphone connected to the user device (user computer, smartphone, etc.) from the browser. When</a:t>
            </a:r>
            <a:r>
              <a:rPr lang="en-GB" b="1" dirty="0"/>
              <a:t> </a:t>
            </a:r>
            <a:r>
              <a:rPr lang="en-GB" b="1" dirty="0" err="1"/>
              <a:t>getUserMedia</a:t>
            </a:r>
            <a:r>
              <a:rPr lang="en-GB" b="1" dirty="0"/>
              <a:t>()</a:t>
            </a:r>
            <a:r>
              <a:rPr lang="en-GB" dirty="0"/>
              <a:t> is invoked, the browser asks for permission from the user to use the media inputs (camera or microphone or both) connected to the user device</a:t>
            </a:r>
            <a:endParaRPr lang="pl-PL" dirty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 err="1"/>
              <a:t>RTCPeerConnection</a:t>
            </a:r>
            <a:r>
              <a:rPr lang="pl-PL" dirty="0"/>
              <a:t>  - </a:t>
            </a:r>
            <a:r>
              <a:rPr lang="pl-PL" dirty="0" err="1"/>
              <a:t>enabled</a:t>
            </a:r>
            <a:r>
              <a:rPr lang="pl-PL" dirty="0"/>
              <a:t> audio/video </a:t>
            </a:r>
            <a:r>
              <a:rPr lang="pl-PL" dirty="0" err="1"/>
              <a:t>communication</a:t>
            </a:r>
            <a:r>
              <a:rPr lang="pl-PL" dirty="0"/>
              <a:t> </a:t>
            </a:r>
            <a:r>
              <a:rPr lang="pl-PL" dirty="0" err="1"/>
              <a:t>betweewn</a:t>
            </a:r>
            <a:r>
              <a:rPr lang="pl-PL" dirty="0"/>
              <a:t> the </a:t>
            </a:r>
            <a:r>
              <a:rPr lang="pl-PL" dirty="0" err="1"/>
              <a:t>peers</a:t>
            </a:r>
            <a:r>
              <a:rPr lang="pl-PL" dirty="0"/>
              <a:t>. It </a:t>
            </a:r>
            <a:r>
              <a:rPr lang="pl-PL" dirty="0" err="1"/>
              <a:t>performs</a:t>
            </a:r>
            <a:r>
              <a:rPr lang="pl-PL" dirty="0"/>
              <a:t> </a:t>
            </a:r>
            <a:r>
              <a:rPr lang="pl-PL" dirty="0" err="1"/>
              <a:t>code</a:t>
            </a:r>
            <a:r>
              <a:rPr lang="pl-PL" dirty="0"/>
              <a:t> </a:t>
            </a:r>
            <a:r>
              <a:rPr lang="pl-PL" dirty="0" err="1"/>
              <a:t>handling</a:t>
            </a:r>
            <a:r>
              <a:rPr lang="pl-PL" dirty="0"/>
              <a:t>, </a:t>
            </a:r>
            <a:r>
              <a:rPr lang="pl-PL" dirty="0" err="1"/>
              <a:t>communication</a:t>
            </a:r>
            <a:r>
              <a:rPr lang="pl-PL" dirty="0"/>
              <a:t>, </a:t>
            </a:r>
            <a:r>
              <a:rPr lang="pl-PL" dirty="0" err="1"/>
              <a:t>security</a:t>
            </a:r>
            <a:r>
              <a:rPr lang="pl-PL" dirty="0"/>
              <a:t> and </a:t>
            </a:r>
            <a:r>
              <a:rPr lang="pl-PL" dirty="0" err="1"/>
              <a:t>bandwidth</a:t>
            </a:r>
            <a:r>
              <a:rPr lang="pl-PL" dirty="0"/>
              <a:t> management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 err="1"/>
              <a:t>RTCDataChannel</a:t>
            </a:r>
            <a:r>
              <a:rPr lang="pl-PL" dirty="0"/>
              <a:t> – </a:t>
            </a:r>
            <a:r>
              <a:rPr lang="pl-PL" dirty="0" err="1"/>
              <a:t>allows</a:t>
            </a:r>
            <a:r>
              <a:rPr lang="pl-PL" dirty="0"/>
              <a:t> </a:t>
            </a:r>
            <a:r>
              <a:rPr lang="pl-PL" dirty="0" err="1"/>
              <a:t>bidirectional</a:t>
            </a:r>
            <a:r>
              <a:rPr lang="pl-PL" dirty="0"/>
              <a:t> </a:t>
            </a:r>
            <a:r>
              <a:rPr lang="pl-PL" dirty="0" err="1"/>
              <a:t>communication</a:t>
            </a:r>
            <a:r>
              <a:rPr lang="pl-PL" dirty="0"/>
              <a:t> </a:t>
            </a:r>
            <a:r>
              <a:rPr lang="pl-PL" dirty="0" err="1"/>
              <a:t>between</a:t>
            </a:r>
            <a:r>
              <a:rPr lang="pl-PL" dirty="0"/>
              <a:t> the </a:t>
            </a:r>
            <a:r>
              <a:rPr lang="pl-PL" dirty="0" err="1"/>
              <a:t>peers</a:t>
            </a:r>
            <a:endParaRPr lang="pl-PL" dirty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 err="1"/>
              <a:t>getStats</a:t>
            </a:r>
            <a:r>
              <a:rPr lang="pl-PL" dirty="0"/>
              <a:t> – </a:t>
            </a:r>
            <a:r>
              <a:rPr lang="pl-PL" dirty="0" err="1"/>
              <a:t>returns</a:t>
            </a:r>
            <a:r>
              <a:rPr lang="pl-PL" dirty="0"/>
              <a:t> </a:t>
            </a:r>
            <a:r>
              <a:rPr lang="pl-PL" dirty="0" err="1"/>
              <a:t>statistics</a:t>
            </a:r>
            <a:r>
              <a:rPr lang="pl-PL" dirty="0"/>
              <a:t> </a:t>
            </a:r>
            <a:r>
              <a:rPr lang="pl-PL" dirty="0" err="1"/>
              <a:t>about</a:t>
            </a:r>
            <a:r>
              <a:rPr lang="pl-PL" dirty="0"/>
              <a:t> the </a:t>
            </a:r>
            <a:r>
              <a:rPr lang="pl-PL" dirty="0" err="1"/>
              <a:t>WebRTC</a:t>
            </a:r>
            <a:r>
              <a:rPr lang="pl-PL" dirty="0"/>
              <a:t> </a:t>
            </a:r>
            <a:r>
              <a:rPr lang="pl-PL" dirty="0" err="1"/>
              <a:t>connection</a:t>
            </a:r>
            <a:endParaRPr lang="pl-PL" dirty="0"/>
          </a:p>
          <a:p>
            <a:pPr>
              <a:buFont typeface="Wingdings" panose="05000000000000000000" pitchFamily="2" charset="2"/>
              <a:buChar char="v"/>
            </a:pPr>
            <a:endParaRPr lang="en-GB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F39E92D5-780C-4DD6-B4C4-31E696C166D1}"/>
              </a:ext>
            </a:extLst>
          </p:cNvPr>
          <p:cNvSpPr/>
          <p:nvPr/>
        </p:nvSpPr>
        <p:spPr>
          <a:xfrm>
            <a:off x="10531138" y="6466361"/>
            <a:ext cx="1558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@</a:t>
            </a:r>
            <a:r>
              <a:rPr lang="pl-PL" dirty="0" err="1">
                <a:solidFill>
                  <a:schemeClr val="bg1"/>
                </a:solidFill>
              </a:rPr>
              <a:t>lukaszpyrzyk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612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EF83368-962D-4A76-ACDC-7451EF728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tx1"/>
                </a:solidFill>
              </a:rPr>
              <a:t>Materials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336BA03-B091-432E-B928-224AB0317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>
                <a:hlinkClick r:id="rId2"/>
              </a:rPr>
              <a:t>https://en.wikipedia.org/wiki/WebRTC</a:t>
            </a:r>
            <a:endParaRPr lang="pl-PL" dirty="0">
              <a:hlinkClick r:id="rId3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GB" dirty="0">
                <a:hlinkClick r:id="rId3"/>
              </a:rPr>
              <a:t>https://www.geeksforgeeks.org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F39E92D5-780C-4DD6-B4C4-31E696C166D1}"/>
              </a:ext>
            </a:extLst>
          </p:cNvPr>
          <p:cNvSpPr/>
          <p:nvPr/>
        </p:nvSpPr>
        <p:spPr>
          <a:xfrm>
            <a:off x="10531138" y="6466361"/>
            <a:ext cx="1558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@</a:t>
            </a:r>
            <a:r>
              <a:rPr lang="pl-PL" dirty="0" err="1">
                <a:solidFill>
                  <a:schemeClr val="bg1"/>
                </a:solidFill>
              </a:rPr>
              <a:t>lukaszpyrzyk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566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768815E-C194-4683-918B-1C952762D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Other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747A2BD-75B3-4E8C-AF8D-DB2B4BD16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WebRTC allows browsers to stream files directly to one another, reducing or entirely removing the need for server-side file hosting. </a:t>
            </a:r>
            <a:r>
              <a:rPr lang="en-GB" dirty="0" err="1">
                <a:hlinkClick r:id="rId2" tooltip="WebTorrent"/>
              </a:rPr>
              <a:t>WebTorrent</a:t>
            </a:r>
            <a:r>
              <a:rPr lang="en-GB" dirty="0"/>
              <a:t> uses a WebRTC transport to enable peer-to-peer file sharing using the </a:t>
            </a:r>
            <a:r>
              <a:rPr lang="en-GB" dirty="0">
                <a:hlinkClick r:id="rId3" tooltip="BitTorrent"/>
              </a:rPr>
              <a:t>BitTorrent</a:t>
            </a:r>
            <a:r>
              <a:rPr lang="en-GB" dirty="0"/>
              <a:t> protocol in the browser.</a:t>
            </a:r>
            <a:r>
              <a:rPr lang="en-GB" baseline="30000" dirty="0">
                <a:hlinkClick r:id="rId4"/>
              </a:rPr>
              <a:t>[28]</a:t>
            </a:r>
            <a:r>
              <a:rPr lang="en-GB" dirty="0"/>
              <a:t> </a:t>
            </a:r>
            <a:endParaRPr lang="pl-PL" dirty="0"/>
          </a:p>
          <a:p>
            <a:endParaRPr lang="pl-PL" dirty="0"/>
          </a:p>
          <a:p>
            <a:r>
              <a:rPr lang="en-GB" dirty="0"/>
              <a:t>A few </a:t>
            </a:r>
            <a:r>
              <a:rPr lang="en-GB" dirty="0">
                <a:hlinkClick r:id="rId5" tooltip="Content Delivery Network"/>
              </a:rPr>
              <a:t>CDNs</a:t>
            </a:r>
            <a:r>
              <a:rPr lang="en-GB" dirty="0"/>
              <a:t>, such as the Microsoft-owned Peer5, use the client's bandwidth to upload media to other connected peers, enabling each peer to act as an edge server.</a:t>
            </a:r>
            <a:r>
              <a:rPr lang="en-GB" baseline="30000" dirty="0">
                <a:hlinkClick r:id="rId6"/>
              </a:rPr>
              <a:t>[32]</a:t>
            </a:r>
            <a:r>
              <a:rPr lang="en-GB" baseline="30000" dirty="0">
                <a:hlinkClick r:id="rId7"/>
              </a:rPr>
              <a:t>[33]</a:t>
            </a:r>
            <a:endParaRPr lang="en-GB" dirty="0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267E5062-E260-48C9-B900-A86CE6937666}"/>
              </a:ext>
            </a:extLst>
          </p:cNvPr>
          <p:cNvSpPr/>
          <p:nvPr/>
        </p:nvSpPr>
        <p:spPr>
          <a:xfrm>
            <a:off x="10531138" y="6466361"/>
            <a:ext cx="1558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@</a:t>
            </a:r>
            <a:r>
              <a:rPr lang="pl-PL" dirty="0" err="1">
                <a:solidFill>
                  <a:schemeClr val="bg1"/>
                </a:solidFill>
              </a:rPr>
              <a:t>lukaszpyrzyk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12757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cja">
  <a:themeElements>
    <a:clrScheme name="Retrospekcj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cj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cj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54</TotalTime>
  <Words>469</Words>
  <Application>Microsoft Office PowerPoint</Application>
  <PresentationFormat>Panoramiczny</PresentationFormat>
  <Paragraphs>44</Paragraphs>
  <Slides>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Wingdings</vt:lpstr>
      <vt:lpstr>Retrospekcja</vt:lpstr>
      <vt:lpstr>with .NET </vt:lpstr>
      <vt:lpstr>About me</vt:lpstr>
      <vt:lpstr>Agenda</vt:lpstr>
      <vt:lpstr>WebRTC </vt:lpstr>
      <vt:lpstr>WebRTC history </vt:lpstr>
      <vt:lpstr>API</vt:lpstr>
      <vt:lpstr>Materials</vt:lpstr>
      <vt:lpstr>Other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WebRTC with .NET </dc:title>
  <dc:creator>Pyrzyk Łukasz</dc:creator>
  <cp:lastModifiedBy>Pyrzyk Łukasz</cp:lastModifiedBy>
  <cp:revision>19</cp:revision>
  <dcterms:created xsi:type="dcterms:W3CDTF">2022-11-01T11:43:18Z</dcterms:created>
  <dcterms:modified xsi:type="dcterms:W3CDTF">2022-11-01T12:37:41Z</dcterms:modified>
</cp:coreProperties>
</file>