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148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82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844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Torrent" TargetMode="External"/><Relationship Id="rId7" Type="http://schemas.openxmlformats.org/officeDocument/2006/relationships/hyperlink" Target="https://en.wikipedia.org/wiki/WebRTC#cite_note-33" TargetMode="External"/><Relationship Id="rId2" Type="http://schemas.openxmlformats.org/officeDocument/2006/relationships/hyperlink" Target="https://en.wikipedia.org/wiki/WebTo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RTC#cite_note-32" TargetMode="External"/><Relationship Id="rId5" Type="http://schemas.openxmlformats.org/officeDocument/2006/relationships/hyperlink" Target="https://en.wikipedia.org/wiki/Content_Delivery_Network" TargetMode="External"/><Relationship Id="rId4" Type="http://schemas.openxmlformats.org/officeDocument/2006/relationships/hyperlink" Target="https://en.wikipedia.org/wiki/WebRTC#cite_note-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en.wikipedia.org/wiki/WebRT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45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32B56-C16B-4CF6-9EC0-A1EB51FE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with .NET	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ED3F09-8965-4AFB-8918-F430A09C3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 Pyrzyk</a:t>
            </a:r>
          </a:p>
          <a:p>
            <a:r>
              <a:rPr lang="pl-PL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l-PL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lukaszpyrzyk</a:t>
            </a:r>
            <a:endParaRPr lang="en-GB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18CB7B-F0FA-4748-9798-626FF27F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99297"/>
            <a:ext cx="9350688" cy="1743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1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SDP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D2245-F802-4CA1-B13C-0132707F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1263" y="2363569"/>
            <a:ext cx="17171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a=</a:t>
            </a:r>
            <a:r>
              <a:rPr lang="pl-PL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hello-</a:t>
            </a:r>
            <a:r>
              <a:rPr lang="pl-PL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world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a=</a:t>
            </a:r>
            <a:r>
              <a:rPr lang="pl-PL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lorem-ipsum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45F58900-DE07-4885-9043-EE03BBABFABD}"/>
              </a:ext>
            </a:extLst>
          </p:cNvPr>
          <p:cNvSpPr txBox="1">
            <a:spLocks/>
          </p:cNvSpPr>
          <p:nvPr/>
        </p:nvSpPr>
        <p:spPr>
          <a:xfrm>
            <a:off x="1097280" y="3009900"/>
            <a:ext cx="10058400" cy="285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pl-PL" dirty="0"/>
            </a:br>
            <a:r>
              <a:rPr lang="pl-PL" dirty="0"/>
              <a:t>The </a:t>
            </a:r>
            <a:r>
              <a:rPr lang="pl-PL" dirty="0" err="1"/>
              <a:t>given</a:t>
            </a:r>
            <a:r>
              <a:rPr lang="pl-PL" dirty="0"/>
              <a:t> SDP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lines:</a:t>
            </a:r>
          </a:p>
          <a:p>
            <a:pPr>
              <a:buFontTx/>
              <a:buChar char="-"/>
            </a:pPr>
            <a:r>
              <a:rPr lang="pl-PL" dirty="0"/>
              <a:t>First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„a” with </a:t>
            </a:r>
            <a:r>
              <a:rPr lang="pl-PL" dirty="0" err="1"/>
              <a:t>value</a:t>
            </a:r>
            <a:r>
              <a:rPr lang="pl-PL" dirty="0"/>
              <a:t> „hello-</a:t>
            </a:r>
            <a:r>
              <a:rPr lang="pl-PL" dirty="0" err="1"/>
              <a:t>world</a:t>
            </a:r>
            <a:r>
              <a:rPr lang="pl-PL" dirty="0"/>
              <a:t>”</a:t>
            </a:r>
          </a:p>
          <a:p>
            <a:pPr>
              <a:buFontTx/>
              <a:buChar char="-"/>
            </a:pPr>
            <a:r>
              <a:rPr lang="pl-PL" dirty="0"/>
              <a:t>Second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 „a” with </a:t>
            </a:r>
            <a:r>
              <a:rPr lang="pl-PL" dirty="0" err="1"/>
              <a:t>value</a:t>
            </a:r>
            <a:r>
              <a:rPr lang="pl-PL" dirty="0"/>
              <a:t> „</a:t>
            </a:r>
            <a:r>
              <a:rPr lang="pl-PL" dirty="0" err="1"/>
              <a:t>lorem-ipsum</a:t>
            </a:r>
            <a:r>
              <a:rPr lang="pl-PL" dirty="0"/>
              <a:t>”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„a” </a:t>
            </a:r>
            <a:r>
              <a:rPr lang="pl-PL" dirty="0" err="1"/>
              <a:t>describes</a:t>
            </a:r>
            <a:r>
              <a:rPr lang="pl-PL" dirty="0"/>
              <a:t> </a:t>
            </a:r>
            <a:r>
              <a:rPr lang="pl-PL" dirty="0" err="1"/>
              <a:t>atribute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, a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field. It </a:t>
            </a:r>
            <a:r>
              <a:rPr lang="pl-PL" dirty="0" err="1"/>
              <a:t>is</a:t>
            </a:r>
            <a:r>
              <a:rPr lang="pl-PL" dirty="0"/>
              <a:t> the most </a:t>
            </a:r>
            <a:r>
              <a:rPr lang="pl-PL" dirty="0" err="1"/>
              <a:t>commonly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5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SDP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SDP </a:t>
            </a:r>
            <a:r>
              <a:rPr lang="pl-PL" dirty="0" err="1"/>
              <a:t>keys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in the </a:t>
            </a:r>
            <a:r>
              <a:rPr lang="fr-FR" dirty="0"/>
              <a:t> JavaScript Session Establishment Protocol (JSEP)</a:t>
            </a:r>
            <a:r>
              <a:rPr lang="pl-PL" dirty="0"/>
              <a:t>  </a:t>
            </a:r>
            <a:r>
              <a:rPr lang="pl-PL" dirty="0" err="1"/>
              <a:t>described</a:t>
            </a:r>
            <a:r>
              <a:rPr lang="pl-PL" dirty="0"/>
              <a:t> in the </a:t>
            </a:r>
            <a:r>
              <a:rPr lang="pl-PL" dirty="0">
                <a:hlinkClick r:id="rId2"/>
              </a:rPr>
              <a:t>RFC 8829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keys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v - Version, should be equal to 0.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o - Origin, contains a unique ID useful for renegotiations.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s - Session Name, should be equal to -.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t - Timing, should be equal to 0 0.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m - Media Description (m=&lt;media&gt; &lt;port&gt; &lt;proto&gt; &lt;</a:t>
            </a:r>
            <a:r>
              <a:rPr lang="en-GB" dirty="0" err="1"/>
              <a:t>fmt</a:t>
            </a:r>
            <a:r>
              <a:rPr lang="en-GB" dirty="0"/>
              <a:t>&gt; ...), </a:t>
            </a:r>
            <a:r>
              <a:rPr lang="pl-PL" dirty="0" err="1"/>
              <a:t>describes</a:t>
            </a:r>
            <a:r>
              <a:rPr lang="pl-PL" dirty="0"/>
              <a:t> the </a:t>
            </a:r>
            <a:r>
              <a:rPr lang="pl-PL" dirty="0" err="1"/>
              <a:t>stream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a - Attribute, a free text field. 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en-GB" dirty="0"/>
              <a:t>c - Connection Data, should be equal to IN IP4 0.0.0.0.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3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SDP – media </a:t>
            </a:r>
            <a:r>
              <a:rPr lang="pl-PL" dirty="0" err="1">
                <a:solidFill>
                  <a:schemeClr val="tx1"/>
                </a:solidFill>
              </a:rPr>
              <a:t>descriptors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20720" cy="40089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v=0</a:t>
            </a:r>
          </a:p>
          <a:p>
            <a:pPr marL="0" indent="0">
              <a:buNone/>
            </a:pPr>
            <a:r>
              <a:rPr lang="en-GB" dirty="0"/>
              <a:t>m=audio 4000 RTP/AVP 111</a:t>
            </a:r>
          </a:p>
          <a:p>
            <a:pPr marL="0" indent="0">
              <a:buNone/>
            </a:pPr>
            <a:r>
              <a:rPr lang="en-GB" dirty="0"/>
              <a:t>a=rtpmap:111 OPUS/48000/2</a:t>
            </a:r>
          </a:p>
          <a:p>
            <a:pPr marL="0" indent="0">
              <a:buNone/>
            </a:pPr>
            <a:r>
              <a:rPr lang="en-GB" dirty="0"/>
              <a:t>m=video 4000 RTP/AVP 96</a:t>
            </a:r>
          </a:p>
          <a:p>
            <a:pPr marL="0" indent="0">
              <a:buNone/>
            </a:pPr>
            <a:r>
              <a:rPr lang="en-GB" dirty="0"/>
              <a:t>a=rtpmap:96 VP8/90000</a:t>
            </a:r>
          </a:p>
          <a:p>
            <a:pPr marL="0" indent="0">
              <a:buNone/>
            </a:pPr>
            <a:r>
              <a:rPr lang="en-GB" dirty="0"/>
              <a:t>a=my-</a:t>
            </a:r>
            <a:r>
              <a:rPr lang="en-GB" dirty="0" err="1"/>
              <a:t>sdp</a:t>
            </a:r>
            <a:r>
              <a:rPr lang="en-GB" dirty="0"/>
              <a:t>-value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4E23D9C-913E-4A47-8140-F63564D6576F}"/>
              </a:ext>
            </a:extLst>
          </p:cNvPr>
          <p:cNvSpPr txBox="1">
            <a:spLocks/>
          </p:cNvSpPr>
          <p:nvPr/>
        </p:nvSpPr>
        <p:spPr>
          <a:xfrm>
            <a:off x="4983480" y="1737360"/>
            <a:ext cx="6662420" cy="4472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SDP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Media </a:t>
            </a:r>
            <a:r>
              <a:rPr lang="pl-PL" dirty="0" err="1"/>
              <a:t>Descriptors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Audio </a:t>
            </a:r>
            <a:r>
              <a:rPr lang="pl-PL" dirty="0" err="1"/>
              <a:t>stream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on the port 4000, with </a:t>
            </a:r>
            <a:r>
              <a:rPr lang="en-GB" dirty="0"/>
              <a:t>RTP Audio/Video Profile</a:t>
            </a:r>
            <a:r>
              <a:rPr lang="pl-PL" dirty="0"/>
              <a:t> set to 111. </a:t>
            </a:r>
            <a:r>
              <a:rPr lang="pl-PL" dirty="0" err="1"/>
              <a:t>Rtpmap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with </a:t>
            </a:r>
            <a:r>
              <a:rPr lang="pl-PL" dirty="0" err="1"/>
              <a:t>value</a:t>
            </a:r>
            <a:r>
              <a:rPr lang="pl-PL" dirty="0"/>
              <a:t> set to Opus </a:t>
            </a:r>
            <a:r>
              <a:rPr lang="pl-PL" dirty="0" err="1"/>
              <a:t>codec</a:t>
            </a:r>
            <a:r>
              <a:rPr lang="pl-PL" dirty="0"/>
              <a:t> with 48000Hz and 2 </a:t>
            </a:r>
            <a:r>
              <a:rPr lang="pl-PL" dirty="0" err="1"/>
              <a:t>channels</a:t>
            </a:r>
            <a:r>
              <a:rPr lang="pl-PL" dirty="0"/>
              <a:t> (stereo)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Video </a:t>
            </a:r>
            <a:r>
              <a:rPr lang="pl-PL" dirty="0" err="1"/>
              <a:t>stream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on port 4000, with AVP set to 96, with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. </a:t>
            </a:r>
            <a:r>
              <a:rPr lang="pl-PL" dirty="0" err="1"/>
              <a:t>Rtpmap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set to VP8 </a:t>
            </a:r>
            <a:r>
              <a:rPr lang="pl-PL" dirty="0" err="1"/>
              <a:t>compression</a:t>
            </a:r>
            <a:r>
              <a:rPr lang="pl-PL" dirty="0"/>
              <a:t> format and one </a:t>
            </a:r>
            <a:r>
              <a:rPr lang="pl-PL" dirty="0" err="1"/>
              <a:t>additional</a:t>
            </a:r>
            <a:r>
              <a:rPr lang="pl-PL" dirty="0"/>
              <a:t>,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property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64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SDP – </a:t>
            </a:r>
            <a:r>
              <a:rPr lang="pl-PL" dirty="0" err="1">
                <a:solidFill>
                  <a:schemeClr val="tx1"/>
                </a:solidFill>
              </a:rPr>
              <a:t>almost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full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581"/>
            <a:ext cx="3614420" cy="4008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v=0</a:t>
            </a:r>
          </a:p>
          <a:p>
            <a:pPr marL="0" indent="0">
              <a:buNone/>
            </a:pPr>
            <a:r>
              <a:rPr lang="en-GB" dirty="0"/>
              <a:t>o=- 0 0 IN IP4 127.0.0.1</a:t>
            </a:r>
          </a:p>
          <a:p>
            <a:pPr marL="0" indent="0">
              <a:buNone/>
            </a:pPr>
            <a:r>
              <a:rPr lang="en-GB" dirty="0"/>
              <a:t>s=-</a:t>
            </a:r>
          </a:p>
          <a:p>
            <a:pPr marL="0" indent="0">
              <a:buNone/>
            </a:pPr>
            <a:r>
              <a:rPr lang="en-GB" dirty="0"/>
              <a:t>c=IN IP4 127.0.0.1</a:t>
            </a:r>
          </a:p>
          <a:p>
            <a:pPr marL="0" indent="0">
              <a:buNone/>
            </a:pPr>
            <a:r>
              <a:rPr lang="en-GB" dirty="0"/>
              <a:t>t=0 0</a:t>
            </a:r>
          </a:p>
          <a:p>
            <a:pPr marL="0" indent="0">
              <a:buNone/>
            </a:pPr>
            <a:r>
              <a:rPr lang="en-GB" dirty="0"/>
              <a:t>m=audio 4000 RTP/AVP 111</a:t>
            </a:r>
          </a:p>
          <a:p>
            <a:pPr marL="0" indent="0">
              <a:buNone/>
            </a:pPr>
            <a:r>
              <a:rPr lang="en-GB" dirty="0"/>
              <a:t>a=rtpmap:111 OPUS/48000/2</a:t>
            </a:r>
          </a:p>
          <a:p>
            <a:pPr marL="0" indent="0">
              <a:buNone/>
            </a:pPr>
            <a:r>
              <a:rPr lang="en-GB" dirty="0"/>
              <a:t>m=video 4002 RTP/AVP 96</a:t>
            </a:r>
          </a:p>
          <a:p>
            <a:pPr marL="0" indent="0">
              <a:buNone/>
            </a:pPr>
            <a:r>
              <a:rPr lang="en-GB" dirty="0"/>
              <a:t>a=rtpmap:96 VP8/90000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4E23D9C-913E-4A47-8140-F63564D6576F}"/>
              </a:ext>
            </a:extLst>
          </p:cNvPr>
          <p:cNvSpPr txBox="1">
            <a:spLocks/>
          </p:cNvSpPr>
          <p:nvPr/>
        </p:nvSpPr>
        <p:spPr>
          <a:xfrm>
            <a:off x="4945380" y="1993421"/>
            <a:ext cx="6662420" cy="44729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Version, </a:t>
            </a:r>
            <a:r>
              <a:rPr lang="pl-PL" dirty="0" err="1"/>
              <a:t>fixed</a:t>
            </a:r>
            <a:r>
              <a:rPr lang="pl-PL" dirty="0"/>
              <a:t>, </a:t>
            </a:r>
            <a:r>
              <a:rPr lang="pl-PL" dirty="0" err="1"/>
              <a:t>should</a:t>
            </a:r>
            <a:r>
              <a:rPr lang="pl-PL" dirty="0"/>
              <a:t> be 0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Origin</a:t>
            </a:r>
            <a:r>
              <a:rPr lang="pl-PL" dirty="0"/>
              <a:t> 0, </a:t>
            </a:r>
            <a:r>
              <a:rPr lang="pl-PL" dirty="0" err="1"/>
              <a:t>containing</a:t>
            </a:r>
            <a:r>
              <a:rPr lang="pl-PL" dirty="0"/>
              <a:t> ID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en-GB" dirty="0"/>
              <a:t>renegotiations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fixed</a:t>
            </a:r>
            <a:r>
              <a:rPr lang="pl-PL" dirty="0"/>
              <a:t>, </a:t>
            </a:r>
            <a:r>
              <a:rPr lang="pl-PL" dirty="0" err="1"/>
              <a:t>should</a:t>
            </a:r>
            <a:r>
              <a:rPr lang="pl-PL" dirty="0"/>
              <a:t> be –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Connection data – </a:t>
            </a:r>
            <a:r>
              <a:rPr lang="pl-PL" dirty="0" err="1"/>
              <a:t>fixed</a:t>
            </a:r>
            <a:r>
              <a:rPr lang="pl-PL" dirty="0"/>
              <a:t>, </a:t>
            </a:r>
            <a:r>
              <a:rPr lang="pl-PL" dirty="0" err="1"/>
              <a:t>equal</a:t>
            </a:r>
            <a:r>
              <a:rPr lang="pl-PL" dirty="0"/>
              <a:t> to IN IP4 LOCALHOST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Timing – </a:t>
            </a:r>
            <a:r>
              <a:rPr lang="pl-PL" dirty="0" err="1"/>
              <a:t>fixed</a:t>
            </a:r>
            <a:r>
              <a:rPr lang="pl-PL" dirty="0"/>
              <a:t>,  </a:t>
            </a:r>
            <a:r>
              <a:rPr lang="pl-PL" dirty="0" err="1"/>
              <a:t>should</a:t>
            </a:r>
            <a:r>
              <a:rPr lang="pl-PL" dirty="0"/>
              <a:t> be 0 0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Media </a:t>
            </a:r>
            <a:r>
              <a:rPr lang="pl-PL" dirty="0" err="1"/>
              <a:t>Descriptors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Attributes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23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SDP – </a:t>
            </a:r>
            <a:r>
              <a:rPr lang="pl-PL" dirty="0" err="1">
                <a:solidFill>
                  <a:schemeClr val="tx1"/>
                </a:solidFill>
              </a:rPr>
              <a:t>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keys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08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WebRTC</a:t>
            </a:r>
            <a:r>
              <a:rPr lang="pl-PL" dirty="0"/>
              <a:t> agent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SDP 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r>
              <a:rPr lang="pl-PL" dirty="0"/>
              <a:t> </a:t>
            </a:r>
            <a:r>
              <a:rPr lang="pl-PL" b="1" dirty="0" err="1"/>
              <a:t>group</a:t>
            </a:r>
            <a:r>
              <a:rPr lang="pl-PL" dirty="0"/>
              <a:t>, </a:t>
            </a:r>
            <a:r>
              <a:rPr lang="pl-PL" b="1" dirty="0"/>
              <a:t>fingerprint:sha-256</a:t>
            </a:r>
            <a:r>
              <a:rPr lang="pl-PL" dirty="0"/>
              <a:t>, </a:t>
            </a:r>
            <a:r>
              <a:rPr lang="pl-PL" b="1" dirty="0"/>
              <a:t>setup</a:t>
            </a:r>
            <a:r>
              <a:rPr lang="pl-PL" dirty="0"/>
              <a:t>, </a:t>
            </a:r>
            <a:r>
              <a:rPr lang="pl-PL" b="1" dirty="0" err="1"/>
              <a:t>mid</a:t>
            </a:r>
            <a:r>
              <a:rPr lang="pl-PL" dirty="0"/>
              <a:t>, </a:t>
            </a:r>
            <a:r>
              <a:rPr lang="pl-PL" b="1" dirty="0" err="1"/>
              <a:t>ice-ufrag</a:t>
            </a:r>
            <a:r>
              <a:rPr lang="pl-PL" dirty="0"/>
              <a:t>, </a:t>
            </a:r>
            <a:r>
              <a:rPr lang="pl-PL" b="1" dirty="0" err="1"/>
              <a:t>ice-pwd</a:t>
            </a:r>
            <a:r>
              <a:rPr lang="pl-PL" dirty="0"/>
              <a:t>, </a:t>
            </a:r>
            <a:r>
              <a:rPr lang="pl-PL" b="1" dirty="0" err="1"/>
              <a:t>rtpmap</a:t>
            </a:r>
            <a:r>
              <a:rPr lang="pl-PL" dirty="0"/>
              <a:t>, </a:t>
            </a:r>
            <a:r>
              <a:rPr lang="pl-PL" b="1" dirty="0" err="1"/>
              <a:t>fmtp</a:t>
            </a:r>
            <a:r>
              <a:rPr lang="pl-PL" dirty="0"/>
              <a:t>, </a:t>
            </a:r>
            <a:r>
              <a:rPr lang="pl-PL" b="1" dirty="0" err="1"/>
              <a:t>ssrc</a:t>
            </a:r>
            <a:r>
              <a:rPr lang="pl-PL" dirty="0"/>
              <a:t>, </a:t>
            </a:r>
            <a:r>
              <a:rPr lang="pl-PL" b="1" dirty="0" err="1"/>
              <a:t>label</a:t>
            </a:r>
            <a:r>
              <a:rPr lang="pl-PL" dirty="0"/>
              <a:t> and </a:t>
            </a:r>
            <a:r>
              <a:rPr lang="pl-PL" b="1" dirty="0" err="1"/>
              <a:t>candidate</a:t>
            </a:r>
            <a:r>
              <a:rPr lang="pl-PL" b="1" dirty="0"/>
              <a:t>. 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most </a:t>
            </a:r>
            <a:r>
              <a:rPr lang="pl-PL" dirty="0" err="1"/>
              <a:t>interesting</a:t>
            </a:r>
            <a:r>
              <a:rPr lang="pl-PL" dirty="0"/>
              <a:t> for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the </a:t>
            </a:r>
            <a:r>
              <a:rPr lang="pl-PL" dirty="0" err="1"/>
              <a:t>Candidate</a:t>
            </a:r>
            <a:r>
              <a:rPr lang="pl-PL" dirty="0"/>
              <a:t>. It </a:t>
            </a:r>
            <a:r>
              <a:rPr lang="pl-PL" dirty="0" err="1"/>
              <a:t>is</a:t>
            </a:r>
            <a:r>
              <a:rPr lang="pl-PL" dirty="0"/>
              <a:t> one of the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addresses</a:t>
            </a:r>
            <a:r>
              <a:rPr lang="pl-PL" dirty="0"/>
              <a:t> of the </a:t>
            </a:r>
            <a:r>
              <a:rPr lang="pl-PL" dirty="0" err="1"/>
              <a:t>WebRTC</a:t>
            </a:r>
            <a:r>
              <a:rPr lang="pl-PL" dirty="0"/>
              <a:t> agent. 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SDP as </a:t>
            </a:r>
            <a:r>
              <a:rPr lang="pl-PL" dirty="0" err="1"/>
              <a:t>follows</a:t>
            </a:r>
            <a:r>
              <a:rPr lang="pl-PL" dirty="0"/>
              <a:t>:</a:t>
            </a:r>
            <a:br>
              <a:rPr lang="pl-PL" dirty="0"/>
            </a:br>
            <a:br>
              <a:rPr lang="pl-PL" dirty="0"/>
            </a:br>
            <a:r>
              <a:rPr lang="pl-PL" dirty="0"/>
              <a:t>a=</a:t>
            </a:r>
            <a:r>
              <a:rPr lang="pl-PL" dirty="0" err="1"/>
              <a:t>candidate:foundation</a:t>
            </a:r>
            <a:r>
              <a:rPr lang="pl-PL" dirty="0"/>
              <a:t> 1 </a:t>
            </a:r>
            <a:r>
              <a:rPr lang="pl-PL" dirty="0" err="1"/>
              <a:t>udp</a:t>
            </a:r>
            <a:r>
              <a:rPr lang="pl-PL" dirty="0"/>
              <a:t> 2130706431 192.168.1.1 53165 typ host </a:t>
            </a:r>
            <a:r>
              <a:rPr lang="pl-PL" dirty="0" err="1"/>
              <a:t>generation</a:t>
            </a:r>
            <a:r>
              <a:rPr lang="pl-PL" dirty="0"/>
              <a:t> 0</a:t>
            </a:r>
            <a:br>
              <a:rPr lang="pl-PL" dirty="0"/>
            </a:br>
            <a:r>
              <a:rPr lang="pl-PL" dirty="0"/>
              <a:t>a=</a:t>
            </a:r>
            <a:r>
              <a:rPr lang="pl-PL" dirty="0" err="1"/>
              <a:t>candidate:foundation</a:t>
            </a:r>
            <a:r>
              <a:rPr lang="pl-PL" dirty="0"/>
              <a:t> 1 </a:t>
            </a:r>
            <a:r>
              <a:rPr lang="pl-PL" dirty="0" err="1"/>
              <a:t>udp</a:t>
            </a:r>
            <a:r>
              <a:rPr lang="pl-PL" dirty="0"/>
              <a:t> 1694498815 1.2.3.4 57336 typ </a:t>
            </a:r>
            <a:r>
              <a:rPr lang="pl-PL" dirty="0" err="1"/>
              <a:t>srflx</a:t>
            </a:r>
            <a:r>
              <a:rPr lang="pl-PL" dirty="0"/>
              <a:t> </a:t>
            </a:r>
            <a:r>
              <a:rPr lang="pl-PL" dirty="0" err="1"/>
              <a:t>raddr</a:t>
            </a:r>
            <a:r>
              <a:rPr lang="pl-PL" dirty="0"/>
              <a:t> 0.0.0.0 </a:t>
            </a:r>
            <a:r>
              <a:rPr lang="pl-PL" dirty="0" err="1"/>
              <a:t>rport</a:t>
            </a:r>
            <a:r>
              <a:rPr lang="pl-PL" dirty="0"/>
              <a:t> 57336 </a:t>
            </a:r>
            <a:r>
              <a:rPr lang="pl-PL" dirty="0" err="1"/>
              <a:t>generation</a:t>
            </a:r>
            <a:r>
              <a:rPr lang="pl-PL" dirty="0"/>
              <a:t> 0</a:t>
            </a:r>
            <a:br>
              <a:rPr lang="pl-PL" dirty="0"/>
            </a:br>
            <a:r>
              <a:rPr lang="pl-PL" dirty="0"/>
              <a:t>a=end-of-</a:t>
            </a:r>
            <a:r>
              <a:rPr lang="pl-PL" dirty="0" err="1"/>
              <a:t>candidates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17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P2P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089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doens’t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a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 model. </a:t>
            </a:r>
            <a:r>
              <a:rPr lang="pl-PL" dirty="0" err="1"/>
              <a:t>Instead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establishes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-to-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connection</a:t>
            </a:r>
            <a:r>
              <a:rPr lang="pl-PL" dirty="0"/>
              <a:t>.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participant</a:t>
            </a:r>
            <a:r>
              <a:rPr lang="pl-PL" dirty="0"/>
              <a:t> of the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in </a:t>
            </a:r>
            <a:r>
              <a:rPr lang="pl-PL" dirty="0" err="1"/>
              <a:t>arranging</a:t>
            </a:r>
            <a:r>
              <a:rPr lang="pl-PL" dirty="0"/>
              <a:t> the </a:t>
            </a:r>
            <a:r>
              <a:rPr lang="pl-PL" dirty="0" err="1"/>
              <a:t>connection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To </a:t>
            </a:r>
            <a:r>
              <a:rPr lang="pl-PL" dirty="0" err="1"/>
              <a:t>achieve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, </a:t>
            </a: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gather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local</a:t>
            </a:r>
            <a:r>
              <a:rPr lang="pl-PL" dirty="0"/>
              <a:t> environment and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to the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peers</a:t>
            </a:r>
            <a:r>
              <a:rPr lang="pl-PL" dirty="0"/>
              <a:t> via </a:t>
            </a:r>
            <a:r>
              <a:rPr lang="pl-PL" dirty="0" err="1"/>
              <a:t>Signaling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Establishing</a:t>
            </a:r>
            <a:r>
              <a:rPr lang="pl-PL" dirty="0"/>
              <a:t> P2P </a:t>
            </a:r>
            <a:r>
              <a:rPr lang="pl-PL" dirty="0" err="1"/>
              <a:t>connection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difficult</a:t>
            </a:r>
            <a:r>
              <a:rPr lang="pl-PL" dirty="0"/>
              <a:t>. Most </a:t>
            </a:r>
            <a:r>
              <a:rPr lang="pl-PL" dirty="0" err="1"/>
              <a:t>often</a:t>
            </a:r>
            <a:r>
              <a:rPr lang="pl-PL" dirty="0"/>
              <a:t> the </a:t>
            </a:r>
            <a:r>
              <a:rPr lang="pl-PL" dirty="0" err="1"/>
              <a:t>peers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in </a:t>
            </a:r>
            <a:r>
              <a:rPr lang="pl-PL" dirty="0" err="1"/>
              <a:t>different</a:t>
            </a:r>
            <a:r>
              <a:rPr lang="pl-PL" dirty="0"/>
              <a:t> networks, </a:t>
            </a:r>
            <a:r>
              <a:rPr lang="pl-PL" dirty="0" err="1"/>
              <a:t>sometimes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can’t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same </a:t>
            </a:r>
            <a:r>
              <a:rPr lang="pl-PL" dirty="0" err="1"/>
              <a:t>protocol</a:t>
            </a:r>
            <a:r>
              <a:rPr lang="pl-PL" dirty="0"/>
              <a:t> (UDP </a:t>
            </a:r>
            <a:r>
              <a:rPr lang="pl-PL" dirty="0" err="1"/>
              <a:t>or</a:t>
            </a:r>
            <a:r>
              <a:rPr lang="pl-PL" dirty="0"/>
              <a:t> TCP)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IP </a:t>
            </a:r>
            <a:r>
              <a:rPr lang="pl-PL" dirty="0" err="1"/>
              <a:t>versions</a:t>
            </a:r>
            <a:r>
              <a:rPr lang="pl-PL" dirty="0"/>
              <a:t> (IP4 </a:t>
            </a:r>
            <a:r>
              <a:rPr lang="pl-PL" dirty="0" err="1"/>
              <a:t>or</a:t>
            </a:r>
            <a:r>
              <a:rPr lang="pl-PL" dirty="0"/>
              <a:t> IP6)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Despite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difficulties</a:t>
            </a:r>
            <a:r>
              <a:rPr lang="pl-PL" dirty="0"/>
              <a:t>, P2P </a:t>
            </a:r>
            <a:r>
              <a:rPr lang="pl-PL" dirty="0" err="1"/>
              <a:t>connection</a:t>
            </a:r>
            <a:r>
              <a:rPr lang="pl-PL" dirty="0"/>
              <a:t> </a:t>
            </a:r>
            <a:r>
              <a:rPr lang="pl-PL" dirty="0" err="1"/>
              <a:t>brings</a:t>
            </a:r>
            <a:r>
              <a:rPr lang="pl-PL" dirty="0"/>
              <a:t>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advantages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traditional</a:t>
            </a:r>
            <a:r>
              <a:rPr lang="pl-PL" dirty="0"/>
              <a:t>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connection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Reduced</a:t>
            </a:r>
            <a:r>
              <a:rPr lang="pl-PL" dirty="0"/>
              <a:t> </a:t>
            </a:r>
            <a:r>
              <a:rPr lang="pl-PL" dirty="0" err="1"/>
              <a:t>bandwith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 –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maintain</a:t>
            </a:r>
            <a:r>
              <a:rPr lang="pl-PL" dirty="0"/>
              <a:t> a </a:t>
            </a:r>
            <a:r>
              <a:rPr lang="pl-PL" dirty="0" err="1"/>
              <a:t>powerfull</a:t>
            </a:r>
            <a:r>
              <a:rPr lang="pl-PL" dirty="0"/>
              <a:t> </a:t>
            </a:r>
            <a:r>
              <a:rPr lang="pl-PL" dirty="0" err="1"/>
              <a:t>server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Lower </a:t>
            </a:r>
            <a:r>
              <a:rPr lang="pl-PL" dirty="0" err="1"/>
              <a:t>latency</a:t>
            </a:r>
            <a:r>
              <a:rPr lang="pl-PL" dirty="0"/>
              <a:t> – </a:t>
            </a:r>
            <a:r>
              <a:rPr lang="pl-PL" dirty="0" err="1"/>
              <a:t>direct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faster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Secure</a:t>
            </a:r>
            <a:r>
              <a:rPr lang="pl-PL" dirty="0"/>
              <a:t> E2E – data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/>
              <a:t>directly</a:t>
            </a:r>
            <a:r>
              <a:rPr lang="pl-PL" dirty="0"/>
              <a:t> to the </a:t>
            </a:r>
            <a:r>
              <a:rPr lang="pl-PL" dirty="0" err="1"/>
              <a:t>peers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 </a:t>
            </a:r>
            <a:r>
              <a:rPr lang="pl-PL" dirty="0" err="1"/>
              <a:t>risk</a:t>
            </a:r>
            <a:r>
              <a:rPr lang="pl-PL" dirty="0"/>
              <a:t> of </a:t>
            </a:r>
            <a:r>
              <a:rPr lang="pl-PL" dirty="0" err="1"/>
              <a:t>capturing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on the </a:t>
            </a:r>
            <a:r>
              <a:rPr lang="pl-PL" dirty="0" err="1"/>
              <a:t>server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62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P2P – </a:t>
            </a:r>
            <a:r>
              <a:rPr lang="pl-PL" dirty="0" err="1">
                <a:solidFill>
                  <a:schemeClr val="tx1"/>
                </a:solidFill>
              </a:rPr>
              <a:t>how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works</a:t>
            </a:r>
            <a:r>
              <a:rPr lang="pl-PL" dirty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089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P2P </a:t>
            </a:r>
            <a:r>
              <a:rPr lang="pl-PL" dirty="0" err="1"/>
              <a:t>connectivity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the </a:t>
            </a:r>
            <a:r>
              <a:rPr lang="pl-PL" dirty="0" err="1"/>
              <a:t>participants</a:t>
            </a:r>
            <a:r>
              <a:rPr lang="pl-PL" dirty="0"/>
              <a:t> of the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I</a:t>
            </a:r>
            <a:r>
              <a:rPr lang="en-GB" dirty="0" err="1"/>
              <a:t>nteractive</a:t>
            </a:r>
            <a:r>
              <a:rPr lang="en-GB" dirty="0"/>
              <a:t> Connectivity Establishment</a:t>
            </a:r>
            <a:r>
              <a:rPr lang="pl-PL" dirty="0"/>
              <a:t> (ICE) </a:t>
            </a:r>
            <a:r>
              <a:rPr lang="pl-PL" dirty="0" err="1"/>
              <a:t>protocol</a:t>
            </a:r>
            <a:r>
              <a:rPr lang="pl-PL" dirty="0"/>
              <a:t>, </a:t>
            </a:r>
            <a:r>
              <a:rPr lang="pl-PL" dirty="0" err="1"/>
              <a:t>described</a:t>
            </a:r>
            <a:r>
              <a:rPr lang="pl-PL" dirty="0"/>
              <a:t> in </a:t>
            </a:r>
            <a:r>
              <a:rPr lang="pl-PL" dirty="0">
                <a:hlinkClick r:id="rId2"/>
              </a:rPr>
              <a:t>RFC 8845</a:t>
            </a:r>
            <a:r>
              <a:rPr lang="pl-PL" dirty="0"/>
              <a:t>, </a:t>
            </a:r>
            <a:r>
              <a:rPr lang="pl-PL" dirty="0" err="1"/>
              <a:t>another</a:t>
            </a:r>
            <a:r>
              <a:rPr lang="pl-PL" dirty="0"/>
              <a:t> </a:t>
            </a:r>
            <a:r>
              <a:rPr lang="pl-PL" dirty="0" err="1"/>
              <a:t>protocole</a:t>
            </a:r>
            <a:r>
              <a:rPr lang="pl-PL" dirty="0"/>
              <a:t> </a:t>
            </a:r>
            <a:r>
              <a:rPr lang="pl-PL" dirty="0" err="1"/>
              <a:t>older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WebRTC</a:t>
            </a:r>
            <a:r>
              <a:rPr lang="pl-PL" dirty="0"/>
              <a:t> (</a:t>
            </a:r>
            <a:r>
              <a:rPr lang="pl-PL" dirty="0" err="1"/>
              <a:t>published</a:t>
            </a:r>
            <a:r>
              <a:rPr lang="pl-PL" dirty="0"/>
              <a:t> in 2010)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The ICE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tries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communicate</a:t>
            </a:r>
            <a:r>
              <a:rPr lang="pl-PL" dirty="0"/>
              <a:t>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peers</a:t>
            </a:r>
            <a:r>
              <a:rPr lang="pl-PL" dirty="0"/>
              <a:t>.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collects</a:t>
            </a:r>
            <a:r>
              <a:rPr lang="pl-PL" dirty="0"/>
              <a:t> and </a:t>
            </a:r>
            <a:r>
              <a:rPr lang="pl-PL" dirty="0" err="1"/>
              <a:t>publishes</a:t>
            </a:r>
            <a:r>
              <a:rPr lang="pl-PL" dirty="0"/>
              <a:t> the </a:t>
            </a:r>
            <a:r>
              <a:rPr lang="pl-PL" dirty="0" err="1"/>
              <a:t>ways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reachable</a:t>
            </a:r>
            <a:r>
              <a:rPr lang="pl-PL" dirty="0"/>
              <a:t>. The list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known</a:t>
            </a:r>
            <a:r>
              <a:rPr lang="pl-PL" dirty="0"/>
              <a:t> as list of </a:t>
            </a:r>
            <a:r>
              <a:rPr lang="pl-PL" b="1" dirty="0" err="1"/>
              <a:t>candidates</a:t>
            </a:r>
            <a:r>
              <a:rPr lang="pl-PL" dirty="0"/>
              <a:t>. A </a:t>
            </a:r>
            <a:r>
              <a:rPr lang="pl-PL" b="1" dirty="0" err="1"/>
              <a:t>candidate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essentialy</a:t>
            </a:r>
            <a:r>
              <a:rPr lang="pl-PL" dirty="0"/>
              <a:t> a transport </a:t>
            </a:r>
            <a:r>
              <a:rPr lang="pl-PL" dirty="0" err="1"/>
              <a:t>address</a:t>
            </a:r>
            <a:r>
              <a:rPr lang="pl-PL" dirty="0"/>
              <a:t> of the 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believies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reachable</a:t>
            </a:r>
            <a:r>
              <a:rPr lang="pl-PL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Candidates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to </a:t>
            </a:r>
            <a:r>
              <a:rPr lang="pl-PL" dirty="0" err="1"/>
              <a:t>peers</a:t>
            </a:r>
            <a:r>
              <a:rPr lang="pl-PL" dirty="0"/>
              <a:t> via SDP. </a:t>
            </a:r>
            <a:r>
              <a:rPr lang="en-GB" dirty="0"/>
              <a:t>These routes are known as </a:t>
            </a:r>
            <a:r>
              <a:rPr lang="en-GB" b="1" dirty="0"/>
              <a:t>Candidate Pairs</a:t>
            </a:r>
            <a:r>
              <a:rPr lang="en-GB" dirty="0"/>
              <a:t>, which is a pairing of a local and remote transport address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Later</a:t>
            </a:r>
            <a:r>
              <a:rPr lang="pl-PL" dirty="0"/>
              <a:t> on, ICE </a:t>
            </a:r>
            <a:r>
              <a:rPr lang="pl-PL" dirty="0" err="1"/>
              <a:t>determines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pairs</a:t>
            </a:r>
            <a:r>
              <a:rPr lang="pl-PL" dirty="0"/>
              <a:t> of the </a:t>
            </a:r>
            <a:r>
              <a:rPr lang="pl-PL" dirty="0" err="1"/>
              <a:t>candidates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ICE ping </a:t>
            </a:r>
            <a:r>
              <a:rPr lang="pl-PL" dirty="0" err="1"/>
              <a:t>packets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the </a:t>
            </a:r>
            <a:r>
              <a:rPr lang="pl-PL" dirty="0" err="1"/>
              <a:t>WebRTC</a:t>
            </a:r>
            <a:r>
              <a:rPr lang="pl-PL" dirty="0"/>
              <a:t> agent for a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route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During</a:t>
            </a:r>
            <a:r>
              <a:rPr lang="pl-PL" dirty="0"/>
              <a:t> the </a:t>
            </a:r>
            <a:r>
              <a:rPr lang="pl-PL" dirty="0" err="1"/>
              <a:t>call</a:t>
            </a:r>
            <a:r>
              <a:rPr lang="pl-PL" dirty="0"/>
              <a:t>, ICE </a:t>
            </a:r>
            <a:r>
              <a:rPr lang="pl-PL" dirty="0" err="1"/>
              <a:t>constantly</a:t>
            </a:r>
            <a:r>
              <a:rPr lang="pl-PL" dirty="0"/>
              <a:t> </a:t>
            </a:r>
            <a:r>
              <a:rPr lang="pl-PL" dirty="0" err="1"/>
              <a:t>maintains</a:t>
            </a:r>
            <a:r>
              <a:rPr lang="pl-PL" dirty="0"/>
              <a:t> list of </a:t>
            </a: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candidate</a:t>
            </a:r>
            <a:r>
              <a:rPr lang="pl-PL" dirty="0"/>
              <a:t> </a:t>
            </a:r>
            <a:r>
              <a:rPr lang="pl-PL" dirty="0" err="1"/>
              <a:t>pairs</a:t>
            </a:r>
            <a:r>
              <a:rPr lang="pl-PL" dirty="0"/>
              <a:t>. It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WebRTC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route</a:t>
            </a:r>
            <a:r>
              <a:rPr lang="pl-PL" dirty="0"/>
              <a:t> on the </a:t>
            </a:r>
            <a:r>
              <a:rPr lang="pl-PL" dirty="0" err="1"/>
              <a:t>fly</a:t>
            </a:r>
            <a:r>
              <a:rPr lang="pl-PL" dirty="0"/>
              <a:t>,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stopping</a:t>
            </a:r>
            <a:r>
              <a:rPr lang="pl-PL" dirty="0"/>
              <a:t> the </a:t>
            </a:r>
            <a:r>
              <a:rPr lang="pl-PL" dirty="0" err="1"/>
              <a:t>connection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68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P2P – </a:t>
            </a:r>
            <a:r>
              <a:rPr lang="pl-PL" dirty="0" err="1">
                <a:solidFill>
                  <a:schemeClr val="tx1"/>
                </a:solidFill>
              </a:rPr>
              <a:t>challanges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08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Real-</a:t>
            </a:r>
            <a:r>
              <a:rPr lang="pl-PL" dirty="0" err="1"/>
              <a:t>world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-to-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faces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challenges</a:t>
            </a:r>
            <a:r>
              <a:rPr lang="pl-PL" dirty="0"/>
              <a:t> and </a:t>
            </a:r>
            <a:r>
              <a:rPr lang="pl-PL" dirty="0" err="1"/>
              <a:t>constrains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solved</a:t>
            </a:r>
            <a:r>
              <a:rPr lang="pl-PL" dirty="0"/>
              <a:t> in order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valid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-to-</a:t>
            </a:r>
            <a:r>
              <a:rPr lang="pl-PL" dirty="0" err="1"/>
              <a:t>peer</a:t>
            </a:r>
            <a:r>
              <a:rPr lang="pl-PL" dirty="0"/>
              <a:t> </a:t>
            </a:r>
            <a:r>
              <a:rPr lang="pl-PL" dirty="0" err="1"/>
              <a:t>connection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restrictions</a:t>
            </a:r>
            <a:r>
              <a:rPr lang="pl-PL" dirty="0"/>
              <a:t> – </a:t>
            </a:r>
            <a:r>
              <a:rPr lang="pl-PL" dirty="0" err="1"/>
              <a:t>some</a:t>
            </a:r>
            <a:r>
              <a:rPr lang="pl-PL" dirty="0"/>
              <a:t> networks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UDP </a:t>
            </a:r>
            <a:r>
              <a:rPr lang="pl-PL" dirty="0" err="1"/>
              <a:t>traffic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. </a:t>
            </a:r>
            <a:r>
              <a:rPr lang="pl-PL" dirty="0" err="1"/>
              <a:t>Some</a:t>
            </a:r>
            <a:r>
              <a:rPr lang="pl-PL" dirty="0"/>
              <a:t> networks </a:t>
            </a:r>
            <a:r>
              <a:rPr lang="pl-PL" dirty="0" err="1"/>
              <a:t>may</a:t>
            </a:r>
            <a:r>
              <a:rPr lang="pl-PL" dirty="0"/>
              <a:t> not </a:t>
            </a:r>
            <a:r>
              <a:rPr lang="pl-PL" dirty="0" err="1"/>
              <a:t>allow</a:t>
            </a:r>
            <a:r>
              <a:rPr lang="pl-PL" dirty="0"/>
              <a:t> TCP </a:t>
            </a:r>
            <a:r>
              <a:rPr lang="pl-PL" dirty="0" err="1"/>
              <a:t>traffic</a:t>
            </a:r>
            <a:r>
              <a:rPr lang="pl-PL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Firewalls</a:t>
            </a:r>
            <a:r>
              <a:rPr lang="pl-PL" dirty="0"/>
              <a:t> and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inspections</a:t>
            </a:r>
            <a:r>
              <a:rPr lang="pl-PL" dirty="0"/>
              <a:t> – Many networks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protected</a:t>
            </a:r>
            <a:r>
              <a:rPr lang="pl-PL" dirty="0"/>
              <a:t> by </a:t>
            </a:r>
            <a:r>
              <a:rPr lang="pl-PL" dirty="0" err="1"/>
              <a:t>advanced</a:t>
            </a:r>
            <a:r>
              <a:rPr lang="pl-PL" dirty="0"/>
              <a:t> </a:t>
            </a:r>
            <a:r>
              <a:rPr lang="pl-PL" dirty="0" err="1"/>
              <a:t>firewalls</a:t>
            </a:r>
            <a:r>
              <a:rPr lang="pl-PL" dirty="0"/>
              <a:t> and inteligent </a:t>
            </a:r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inspection</a:t>
            </a:r>
            <a:r>
              <a:rPr lang="pl-PL" dirty="0"/>
              <a:t> software. Many Times,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kind</a:t>
            </a:r>
            <a:r>
              <a:rPr lang="pl-PL" dirty="0"/>
              <a:t> of software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understand</a:t>
            </a:r>
            <a:r>
              <a:rPr lang="pl-PL" dirty="0"/>
              <a:t> </a:t>
            </a: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packets</a:t>
            </a:r>
            <a:r>
              <a:rPr lang="pl-PL" dirty="0"/>
              <a:t>,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blocks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 For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WebRTC</a:t>
            </a:r>
            <a:r>
              <a:rPr lang="pl-PL" dirty="0"/>
              <a:t> UDP </a:t>
            </a:r>
            <a:r>
              <a:rPr lang="pl-PL" dirty="0" err="1"/>
              <a:t>packet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suspicious</a:t>
            </a:r>
            <a:r>
              <a:rPr lang="pl-PL" dirty="0"/>
              <a:t> and </a:t>
            </a:r>
            <a:r>
              <a:rPr lang="pl-PL" dirty="0" err="1"/>
              <a:t>blocked</a:t>
            </a:r>
            <a:r>
              <a:rPr lang="pl-PL" dirty="0"/>
              <a:t> by the </a:t>
            </a:r>
            <a:r>
              <a:rPr lang="pl-PL" dirty="0" err="1"/>
              <a:t>company</a:t>
            </a:r>
            <a:r>
              <a:rPr lang="pl-PL" dirty="0"/>
              <a:t> firewall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Different</a:t>
            </a:r>
            <a:r>
              <a:rPr lang="pl-PL" dirty="0"/>
              <a:t> network – the 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of the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peers</a:t>
            </a:r>
            <a:r>
              <a:rPr lang="pl-PL" dirty="0"/>
              <a:t> of the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not in the same network. A </a:t>
            </a:r>
            <a:r>
              <a:rPr lang="pl-PL" dirty="0" err="1"/>
              <a:t>typical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peers</a:t>
            </a:r>
            <a:r>
              <a:rPr lang="pl-PL" dirty="0"/>
              <a:t> in </a:t>
            </a:r>
            <a:r>
              <a:rPr lang="pl-PL" dirty="0" err="1"/>
              <a:t>different</a:t>
            </a:r>
            <a:r>
              <a:rPr lang="pl-PL" dirty="0"/>
              <a:t> networks with no </a:t>
            </a:r>
            <a:r>
              <a:rPr lang="pl-PL" dirty="0" err="1"/>
              <a:t>direct</a:t>
            </a:r>
            <a:r>
              <a:rPr lang="pl-PL" dirty="0"/>
              <a:t> </a:t>
            </a:r>
            <a:r>
              <a:rPr lang="pl-PL" dirty="0" err="1"/>
              <a:t>connectivity</a:t>
            </a:r>
            <a:r>
              <a:rPr lang="pl-PL" dirty="0"/>
              <a:t> </a:t>
            </a:r>
            <a:r>
              <a:rPr lang="pl-PL" dirty="0" err="1"/>
              <a:t>possibilities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40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P2P – </a:t>
            </a:r>
            <a:r>
              <a:rPr lang="pl-PL" dirty="0" err="1">
                <a:solidFill>
                  <a:schemeClr val="tx1"/>
                </a:solidFill>
              </a:rPr>
              <a:t>different</a:t>
            </a:r>
            <a:r>
              <a:rPr lang="pl-PL" dirty="0">
                <a:solidFill>
                  <a:schemeClr val="tx1"/>
                </a:solidFill>
              </a:rPr>
              <a:t> networks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5E27D2B4-1586-4FD1-877A-CDB7EF30731B}"/>
              </a:ext>
            </a:extLst>
          </p:cNvPr>
          <p:cNvSpPr txBox="1">
            <a:spLocks/>
          </p:cNvSpPr>
          <p:nvPr/>
        </p:nvSpPr>
        <p:spPr>
          <a:xfrm>
            <a:off x="5275580" y="1845734"/>
            <a:ext cx="3220720" cy="40089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622EA36-34F1-48F4-AB76-721CE9B35E00}"/>
              </a:ext>
            </a:extLst>
          </p:cNvPr>
          <p:cNvSpPr/>
          <p:nvPr/>
        </p:nvSpPr>
        <p:spPr>
          <a:xfrm>
            <a:off x="961493" y="1997552"/>
            <a:ext cx="4676025" cy="109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l-PL" dirty="0"/>
            </a:br>
            <a:br>
              <a:rPr lang="pl-PL" dirty="0"/>
            </a:br>
            <a:r>
              <a:rPr lang="pl-PL" dirty="0"/>
              <a:t>Network A</a:t>
            </a:r>
            <a:endParaRPr lang="en-GB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B0101F3-EC61-40CB-BF21-200B2133860B}"/>
              </a:ext>
            </a:extLst>
          </p:cNvPr>
          <p:cNvSpPr/>
          <p:nvPr/>
        </p:nvSpPr>
        <p:spPr>
          <a:xfrm>
            <a:off x="5670550" y="1997552"/>
            <a:ext cx="5455304" cy="109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l-PL" dirty="0"/>
            </a:br>
            <a:br>
              <a:rPr lang="pl-PL" dirty="0"/>
            </a:br>
            <a:r>
              <a:rPr lang="pl-PL" dirty="0"/>
              <a:t>Network B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70B391A0-A048-43BC-B88B-04B333A6B940}"/>
              </a:ext>
            </a:extLst>
          </p:cNvPr>
          <p:cNvSpPr/>
          <p:nvPr/>
        </p:nvSpPr>
        <p:spPr>
          <a:xfrm>
            <a:off x="1134170" y="2091739"/>
            <a:ext cx="1247979" cy="31395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Gateway A</a:t>
            </a:r>
            <a:endParaRPr lang="en-GB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A2B31973-A628-4171-A6F1-909146F52E91}"/>
              </a:ext>
            </a:extLst>
          </p:cNvPr>
          <p:cNvSpPr/>
          <p:nvPr/>
        </p:nvSpPr>
        <p:spPr>
          <a:xfrm>
            <a:off x="5749917" y="2098934"/>
            <a:ext cx="1247979" cy="31395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Gateway B</a:t>
            </a:r>
            <a:endParaRPr lang="en-GB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FC0BEAB-A04A-4856-A0EB-5C20882230DD}"/>
              </a:ext>
            </a:extLst>
          </p:cNvPr>
          <p:cNvSpPr/>
          <p:nvPr/>
        </p:nvSpPr>
        <p:spPr>
          <a:xfrm>
            <a:off x="2494548" y="2091739"/>
            <a:ext cx="1201152" cy="5376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Peer 1 (192.168.0.1)</a:t>
            </a:r>
            <a:endParaRPr lang="en-GB" sz="1400" dirty="0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CDE17C14-F568-48FE-9E8E-034B6BADF0A0}"/>
              </a:ext>
            </a:extLst>
          </p:cNvPr>
          <p:cNvSpPr/>
          <p:nvPr/>
        </p:nvSpPr>
        <p:spPr>
          <a:xfrm>
            <a:off x="3885064" y="2098934"/>
            <a:ext cx="1201152" cy="5376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Peer 2 (192.168.0.2)</a:t>
            </a:r>
            <a:endParaRPr lang="en-GB" sz="1400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5B2A802-9261-44CF-9B86-59E113236D95}"/>
              </a:ext>
            </a:extLst>
          </p:cNvPr>
          <p:cNvSpPr/>
          <p:nvPr/>
        </p:nvSpPr>
        <p:spPr>
          <a:xfrm>
            <a:off x="7262117" y="2047915"/>
            <a:ext cx="1201152" cy="5376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Peer 1 (192.168.0.1)</a:t>
            </a:r>
            <a:endParaRPr lang="en-GB" sz="1400" dirty="0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1089693B-18B1-4D03-A36B-27B19BF6AD32}"/>
              </a:ext>
            </a:extLst>
          </p:cNvPr>
          <p:cNvSpPr/>
          <p:nvPr/>
        </p:nvSpPr>
        <p:spPr>
          <a:xfrm>
            <a:off x="8652633" y="2055110"/>
            <a:ext cx="1201152" cy="5376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Peer 2 (192.168.0.2)</a:t>
            </a:r>
            <a:endParaRPr lang="en-GB" sz="1400" dirty="0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248369F-BB8F-4E65-8E7E-C10620F7986A}"/>
              </a:ext>
            </a:extLst>
          </p:cNvPr>
          <p:cNvSpPr/>
          <p:nvPr/>
        </p:nvSpPr>
        <p:spPr>
          <a:xfrm>
            <a:off x="961493" y="3665176"/>
            <a:ext cx="4387850" cy="161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Public </a:t>
            </a:r>
            <a:r>
              <a:rPr lang="pl-PL" dirty="0" err="1"/>
              <a:t>internet</a:t>
            </a:r>
            <a:endParaRPr lang="en-GB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203530E1-4892-4F0D-A734-A9549D2A694F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3155418" y="3088553"/>
            <a:ext cx="144088" cy="576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48BD4CC-0197-4DCA-B255-91CF7887D0E1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3155418" y="3088553"/>
            <a:ext cx="5242784" cy="576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1A3A16B-9DFC-455B-9F30-67D213CF250C}"/>
              </a:ext>
            </a:extLst>
          </p:cNvPr>
          <p:cNvSpPr txBox="1"/>
          <p:nvPr/>
        </p:nvSpPr>
        <p:spPr>
          <a:xfrm>
            <a:off x="5918200" y="3568700"/>
            <a:ext cx="5829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err="1"/>
              <a:t>Peers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same network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connect</a:t>
            </a:r>
            <a:r>
              <a:rPr lang="pl-PL" dirty="0"/>
              <a:t>,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192.168.0.1 and 192.168.0.2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perform</a:t>
            </a:r>
            <a:r>
              <a:rPr lang="pl-PL" dirty="0"/>
              <a:t>. </a:t>
            </a:r>
            <a:r>
              <a:rPr lang="pl-PL" dirty="0" err="1"/>
              <a:t>Peers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connect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help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 err="1"/>
              <a:t>However</a:t>
            </a:r>
            <a:r>
              <a:rPr lang="pl-PL" dirty="0"/>
              <a:t>, host </a:t>
            </a:r>
            <a:r>
              <a:rPr lang="pl-PL" dirty="0" err="1"/>
              <a:t>using</a:t>
            </a:r>
            <a:r>
              <a:rPr lang="pl-PL" dirty="0"/>
              <a:t> Gateway A </a:t>
            </a:r>
            <a:r>
              <a:rPr lang="pl-PL" dirty="0" err="1"/>
              <a:t>has</a:t>
            </a:r>
            <a:r>
              <a:rPr lang="pl-PL" dirty="0"/>
              <a:t> no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directly</a:t>
            </a:r>
            <a:r>
              <a:rPr lang="pl-PL" dirty="0"/>
              <a:t> </a:t>
            </a:r>
            <a:r>
              <a:rPr lang="pl-PL" dirty="0" err="1"/>
              <a:t>connect</a:t>
            </a:r>
            <a:r>
              <a:rPr lang="pl-PL" dirty="0"/>
              <a:t> </a:t>
            </a:r>
            <a:r>
              <a:rPr lang="pl-PL" dirty="0" err="1"/>
              <a:t>anything</a:t>
            </a:r>
            <a:r>
              <a:rPr lang="pl-PL" dirty="0"/>
              <a:t> </a:t>
            </a:r>
            <a:r>
              <a:rPr lang="pl-PL" dirty="0" err="1"/>
              <a:t>behind</a:t>
            </a:r>
            <a:r>
              <a:rPr lang="pl-PL" dirty="0"/>
              <a:t> Gateway B. A host </a:t>
            </a:r>
            <a:r>
              <a:rPr lang="pl-PL" dirty="0" err="1"/>
              <a:t>using</a:t>
            </a:r>
            <a:r>
              <a:rPr lang="pl-PL" dirty="0"/>
              <a:t> Gateway A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traffic</a:t>
            </a:r>
            <a:r>
              <a:rPr lang="pl-PL" dirty="0"/>
              <a:t> go Gateway B, but </a:t>
            </a:r>
            <a:r>
              <a:rPr lang="pl-PL" dirty="0" err="1"/>
              <a:t>how</a:t>
            </a:r>
            <a:r>
              <a:rPr lang="pl-PL" dirty="0"/>
              <a:t> Gateway B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know</a:t>
            </a:r>
            <a:r>
              <a:rPr lang="pl-PL" dirty="0"/>
              <a:t> to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peer</a:t>
            </a:r>
            <a:r>
              <a:rPr lang="pl-PL" dirty="0"/>
              <a:t> data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forwarded</a:t>
            </a:r>
            <a:r>
              <a:rPr lang="pl-PL" dirty="0"/>
              <a:t> to?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13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68815E-C194-4683-918B-1C952762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47A2BD-75B3-4E8C-AF8D-DB2B4BD1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WebRTC allows browsers to stream files directly to one another, reducing or entirely removing the need for server-side file hosting. </a:t>
            </a:r>
            <a:r>
              <a:rPr lang="en-GB" dirty="0" err="1">
                <a:hlinkClick r:id="rId2" tooltip="WebTorrent"/>
              </a:rPr>
              <a:t>WebTorrent</a:t>
            </a:r>
            <a:r>
              <a:rPr lang="en-GB" dirty="0"/>
              <a:t> uses a WebRTC transport to enable peer-to-peer file sharing using the </a:t>
            </a:r>
            <a:r>
              <a:rPr lang="en-GB" dirty="0">
                <a:hlinkClick r:id="rId3" tooltip="BitTorrent"/>
              </a:rPr>
              <a:t>BitTorrent</a:t>
            </a:r>
            <a:r>
              <a:rPr lang="en-GB" dirty="0"/>
              <a:t> protocol in the browser.</a:t>
            </a:r>
            <a:r>
              <a:rPr lang="en-GB" baseline="30000" dirty="0">
                <a:hlinkClick r:id="rId4"/>
              </a:rPr>
              <a:t>[28]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en-GB" dirty="0"/>
              <a:t>A few </a:t>
            </a:r>
            <a:r>
              <a:rPr lang="en-GB" dirty="0">
                <a:hlinkClick r:id="rId5" tooltip="Content Delivery Network"/>
              </a:rPr>
              <a:t>CDNs</a:t>
            </a:r>
            <a:r>
              <a:rPr lang="en-GB" dirty="0"/>
              <a:t>, such as the Microsoft-owned Peer5, use the client's bandwidth to upload media to other connected peers, enabling each peer to act as an edge server.</a:t>
            </a:r>
            <a:r>
              <a:rPr lang="en-GB" baseline="30000" dirty="0">
                <a:hlinkClick r:id="rId6"/>
              </a:rPr>
              <a:t>[32]</a:t>
            </a:r>
            <a:r>
              <a:rPr lang="en-GB" baseline="30000" dirty="0">
                <a:hlinkClick r:id="rId7"/>
              </a:rPr>
              <a:t>[33]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67E5062-E260-48C9-B900-A86CE6937666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9403C-A8EC-4578-A232-71317D9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594B79-88A3-474C-87DF-E0DEA6D0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Sonova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3E6D92A-B9D1-4C4D-8BC6-11D97963A2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6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Materials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2"/>
              </a:rPr>
              <a:t>https://en.wikipedia.org/wiki/WebRTC</a:t>
            </a:r>
            <a:endParaRPr lang="pl-PL" dirty="0">
              <a:hlinkClick r:id="rId3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3"/>
              </a:rPr>
              <a:t>https://www.geeksforgeeks.org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5FD96-DDC0-4B22-B272-56AE0D3C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5BFDE-7320-4BE7-8CFA-C681BE8B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6335E0F-C575-4659-9C6A-576C8F7F1C1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1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WebRTC</a:t>
            </a:r>
            <a:r>
              <a:rPr lang="pl-PL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/>
                </a:solidFill>
              </a:rPr>
              <a:t>Web Real-Time Communication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and open-</a:t>
            </a:r>
            <a:r>
              <a:rPr lang="pl-PL" dirty="0" err="1">
                <a:solidFill>
                  <a:schemeClr val="tx1"/>
                </a:solidFill>
              </a:rPr>
              <a:t>source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project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providing</a:t>
            </a:r>
            <a:r>
              <a:rPr lang="pl-PL" dirty="0">
                <a:solidFill>
                  <a:schemeClr val="tx1"/>
                </a:solidFill>
              </a:rPr>
              <a:t> web &amp; mobile </a:t>
            </a:r>
            <a:r>
              <a:rPr lang="pl-PL" dirty="0" err="1">
                <a:solidFill>
                  <a:schemeClr val="tx1"/>
                </a:solidFill>
              </a:rPr>
              <a:t>APIs</a:t>
            </a:r>
            <a:r>
              <a:rPr lang="pl-PL" dirty="0">
                <a:solidFill>
                  <a:schemeClr val="tx1"/>
                </a:solidFill>
              </a:rPr>
              <a:t> for real 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s</a:t>
            </a:r>
            <a:r>
              <a:rPr lang="en-GB" dirty="0" err="1">
                <a:solidFill>
                  <a:schemeClr val="tx1"/>
                </a:solidFill>
              </a:rPr>
              <a:t>upports</a:t>
            </a:r>
            <a:r>
              <a:rPr lang="en-GB" dirty="0">
                <a:solidFill>
                  <a:schemeClr val="tx1"/>
                </a:solidFill>
              </a:rPr>
              <a:t> video, voice, and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bytes</a:t>
            </a:r>
            <a:r>
              <a:rPr lang="en-GB" dirty="0">
                <a:solidFill>
                  <a:schemeClr val="tx1"/>
                </a:solidFill>
              </a:rPr>
              <a:t> to be sent between peers, allowing developers to build powerful voice- and video-communication solutions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Don’t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require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plugins</a:t>
            </a:r>
            <a:r>
              <a:rPr lang="pl-PL" dirty="0">
                <a:solidFill>
                  <a:schemeClr val="tx1"/>
                </a:solidFill>
              </a:rPr>
              <a:t> and native </a:t>
            </a:r>
            <a:r>
              <a:rPr lang="pl-PL" dirty="0" err="1">
                <a:solidFill>
                  <a:schemeClr val="tx1"/>
                </a:solidFill>
              </a:rPr>
              <a:t>apps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 err="1">
                <a:solidFill>
                  <a:schemeClr val="tx1"/>
                </a:solidFill>
              </a:rPr>
              <a:t>echnology</a:t>
            </a:r>
            <a:r>
              <a:rPr lang="en-GB" dirty="0">
                <a:solidFill>
                  <a:schemeClr val="tx1"/>
                </a:solidFill>
              </a:rPr>
              <a:t> is available on all modern browsers as well as on native clients for all major platforms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Supported</a:t>
            </a:r>
            <a:r>
              <a:rPr lang="pl-PL" dirty="0">
                <a:solidFill>
                  <a:schemeClr val="tx1"/>
                </a:solidFill>
              </a:rPr>
              <a:t> by Apple, Microsoft, Google, Mozilla, Opera, Vivaldi and </a:t>
            </a:r>
            <a:r>
              <a:rPr lang="pl-PL" dirty="0" err="1">
                <a:solidFill>
                  <a:schemeClr val="tx1"/>
                </a:solidFill>
              </a:rPr>
              <a:t>Brave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published</a:t>
            </a:r>
            <a:r>
              <a:rPr lang="pl-PL" dirty="0">
                <a:solidFill>
                  <a:schemeClr val="tx1"/>
                </a:solidFill>
              </a:rPr>
              <a:t> by W3C (World </a:t>
            </a:r>
            <a:r>
              <a:rPr lang="pl-PL" dirty="0" err="1">
                <a:solidFill>
                  <a:schemeClr val="tx1"/>
                </a:solidFill>
              </a:rPr>
              <a:t>wide</a:t>
            </a:r>
            <a:r>
              <a:rPr lang="pl-PL" dirty="0">
                <a:solidFill>
                  <a:schemeClr val="tx1"/>
                </a:solidFill>
              </a:rPr>
              <a:t> Web </a:t>
            </a:r>
            <a:r>
              <a:rPr lang="pl-PL" dirty="0" err="1">
                <a:solidFill>
                  <a:schemeClr val="tx1"/>
                </a:solidFill>
              </a:rPr>
              <a:t>Consorpium</a:t>
            </a:r>
            <a:r>
              <a:rPr lang="pl-PL" dirty="0">
                <a:solidFill>
                  <a:schemeClr val="tx1"/>
                </a:solidFill>
              </a:rPr>
              <a:t>) and IETF (Internet Engineering </a:t>
            </a:r>
            <a:r>
              <a:rPr lang="pl-PL" dirty="0" err="1">
                <a:solidFill>
                  <a:schemeClr val="tx1"/>
                </a:solidFill>
              </a:rPr>
              <a:t>Task</a:t>
            </a:r>
            <a:r>
              <a:rPr lang="pl-PL" dirty="0">
                <a:solidFill>
                  <a:schemeClr val="tx1"/>
                </a:solidFill>
              </a:rPr>
              <a:t> Force)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1A0A103-575E-444C-AFA0-25BAF4A796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WebRTC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2007 Google </a:t>
            </a:r>
            <a:r>
              <a:rPr lang="pl-PL" dirty="0" err="1">
                <a:solidFill>
                  <a:schemeClr val="tx1"/>
                </a:solidFill>
              </a:rPr>
              <a:t>acquired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Marratech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well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producer</a:t>
            </a:r>
            <a:r>
              <a:rPr lang="pl-PL" dirty="0">
                <a:solidFill>
                  <a:schemeClr val="tx1"/>
                </a:solidFill>
              </a:rPr>
              <a:t> of the e-</a:t>
            </a:r>
            <a:r>
              <a:rPr lang="pl-PL" dirty="0" err="1">
                <a:solidFill>
                  <a:schemeClr val="tx1"/>
                </a:solidFill>
              </a:rPr>
              <a:t>meetings</a:t>
            </a:r>
            <a:r>
              <a:rPr lang="pl-PL" dirty="0">
                <a:solidFill>
                  <a:schemeClr val="tx1"/>
                </a:solidFill>
              </a:rPr>
              <a:t> software.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It was </a:t>
            </a:r>
            <a:r>
              <a:rPr lang="pl-PL" dirty="0" err="1">
                <a:solidFill>
                  <a:schemeClr val="tx1"/>
                </a:solidFill>
              </a:rPr>
              <a:t>decided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new</a:t>
            </a:r>
            <a:r>
              <a:rPr lang="pl-PL" dirty="0">
                <a:solidFill>
                  <a:schemeClr val="tx1"/>
                </a:solidFill>
              </a:rPr>
              <a:t> team and </a:t>
            </a:r>
            <a:r>
              <a:rPr lang="pl-PL" dirty="0" err="1">
                <a:solidFill>
                  <a:schemeClr val="tx1"/>
                </a:solidFill>
              </a:rPr>
              <a:t>technology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will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used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add</a:t>
            </a:r>
            <a:r>
              <a:rPr lang="pl-PL" dirty="0">
                <a:solidFill>
                  <a:schemeClr val="tx1"/>
                </a:solidFill>
              </a:rPr>
              <a:t> audio &amp; video chat to the </a:t>
            </a:r>
            <a:r>
              <a:rPr lang="pl-PL" dirty="0" err="1">
                <a:solidFill>
                  <a:schemeClr val="tx1"/>
                </a:solidFill>
              </a:rPr>
              <a:t>Gmail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2010 Google </a:t>
            </a:r>
            <a:r>
              <a:rPr lang="pl-PL" dirty="0" err="1">
                <a:solidFill>
                  <a:schemeClr val="tx1"/>
                </a:solidFill>
              </a:rPr>
              <a:t>acquired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Global IP Solutions (GIPS). The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was </a:t>
            </a:r>
            <a:r>
              <a:rPr lang="pl-PL" dirty="0" err="1">
                <a:solidFill>
                  <a:schemeClr val="tx1"/>
                </a:solidFill>
              </a:rPr>
              <a:t>best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for developing </a:t>
            </a:r>
            <a:r>
              <a:rPr lang="pl-PL" dirty="0" err="1">
                <a:solidFill>
                  <a:schemeClr val="tx1"/>
                </a:solidFill>
              </a:rPr>
              <a:t>embedded</a:t>
            </a:r>
            <a:r>
              <a:rPr lang="pl-PL" dirty="0">
                <a:solidFill>
                  <a:schemeClr val="tx1"/>
                </a:solidFill>
              </a:rPr>
              <a:t> software for real-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components</a:t>
            </a:r>
            <a:r>
              <a:rPr lang="pl-PL" dirty="0">
                <a:solidFill>
                  <a:schemeClr val="tx1"/>
                </a:solidFill>
              </a:rPr>
              <a:t> for VoIP and </a:t>
            </a:r>
            <a:r>
              <a:rPr lang="pl-PL" dirty="0" err="1">
                <a:solidFill>
                  <a:schemeClr val="tx1"/>
                </a:solidFill>
              </a:rPr>
              <a:t>videoconferencing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including</a:t>
            </a:r>
            <a:r>
              <a:rPr lang="pl-PL" dirty="0">
                <a:solidFill>
                  <a:schemeClr val="tx1"/>
                </a:solidFill>
              </a:rPr>
              <a:t> high </a:t>
            </a:r>
            <a:r>
              <a:rPr lang="pl-PL" dirty="0" err="1">
                <a:solidFill>
                  <a:schemeClr val="tx1"/>
                </a:solidFill>
              </a:rPr>
              <a:t>quality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codecs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May 2021 Google </a:t>
            </a:r>
            <a:r>
              <a:rPr lang="pl-PL" dirty="0" err="1">
                <a:solidFill>
                  <a:schemeClr val="tx1"/>
                </a:solidFill>
              </a:rPr>
              <a:t>released</a:t>
            </a:r>
            <a:r>
              <a:rPr lang="pl-PL" dirty="0">
                <a:solidFill>
                  <a:schemeClr val="tx1"/>
                </a:solidFill>
              </a:rPr>
              <a:t> open-</a:t>
            </a:r>
            <a:r>
              <a:rPr lang="pl-PL" dirty="0" err="1">
                <a:solidFill>
                  <a:schemeClr val="tx1"/>
                </a:solidFill>
              </a:rPr>
              <a:t>source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project</a:t>
            </a:r>
            <a:r>
              <a:rPr lang="pl-PL" dirty="0">
                <a:solidFill>
                  <a:schemeClr val="tx1"/>
                </a:solidFill>
              </a:rPr>
              <a:t> for real-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within</a:t>
            </a:r>
            <a:r>
              <a:rPr lang="pl-PL" dirty="0">
                <a:solidFill>
                  <a:schemeClr val="tx1"/>
                </a:solidFill>
              </a:rPr>
              <a:t> a </a:t>
            </a:r>
            <a:r>
              <a:rPr lang="pl-PL" dirty="0" err="1">
                <a:solidFill>
                  <a:schemeClr val="tx1"/>
                </a:solidFill>
              </a:rPr>
              <a:t>browser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as </a:t>
            </a:r>
            <a:r>
              <a:rPr lang="pl-PL" dirty="0" err="1">
                <a:solidFill>
                  <a:schemeClr val="tx1"/>
                </a:solidFill>
              </a:rPr>
              <a:t>WebRTC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During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Google </a:t>
            </a:r>
            <a:r>
              <a:rPr lang="pl-PL" dirty="0" err="1">
                <a:solidFill>
                  <a:schemeClr val="tx1"/>
                </a:solidFill>
              </a:rPr>
              <a:t>worked</a:t>
            </a:r>
            <a:r>
              <a:rPr lang="pl-PL" dirty="0">
                <a:solidFill>
                  <a:schemeClr val="tx1"/>
                </a:solidFill>
              </a:rPr>
              <a:t> on </a:t>
            </a:r>
            <a:r>
              <a:rPr lang="pl-PL" dirty="0" err="1">
                <a:solidFill>
                  <a:schemeClr val="tx1"/>
                </a:solidFill>
              </a:rPr>
              <a:t>standardizing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relevant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protocols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APIs</a:t>
            </a:r>
            <a:r>
              <a:rPr lang="pl-PL" dirty="0">
                <a:solidFill>
                  <a:schemeClr val="tx1"/>
                </a:solidFill>
              </a:rPr>
              <a:t> in IETF and W3C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2011 W3C </a:t>
            </a:r>
            <a:r>
              <a:rPr lang="pl-PL" dirty="0" err="1">
                <a:solidFill>
                  <a:schemeClr val="tx1"/>
                </a:solidFill>
              </a:rPr>
              <a:t>published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first</a:t>
            </a:r>
            <a:r>
              <a:rPr lang="pl-PL" dirty="0">
                <a:solidFill>
                  <a:schemeClr val="tx1"/>
                </a:solidFill>
              </a:rPr>
              <a:t> draft of the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In November 2017, the WebRTC 1.0 specification transitioned from Working Draft to Candidate Recommendation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In January 2021, the WebRTC 1.0 specification transitioned from Candidate Recommendation to Recommendation</a:t>
            </a:r>
            <a:r>
              <a:rPr lang="pl-PL" dirty="0">
                <a:solidFill>
                  <a:schemeClr val="tx1"/>
                </a:solidFill>
              </a:rPr>
              <a:t>. It </a:t>
            </a:r>
            <a:r>
              <a:rPr lang="pl-PL" dirty="0" err="1">
                <a:solidFill>
                  <a:schemeClr val="tx1"/>
                </a:solidFill>
              </a:rPr>
              <a:t>meants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t</a:t>
            </a:r>
            <a:r>
              <a:rPr lang="en-GB" dirty="0">
                <a:solidFill>
                  <a:schemeClr val="tx1"/>
                </a:solidFill>
              </a:rPr>
              <a:t>he standard is now </a:t>
            </a:r>
            <a:r>
              <a:rPr lang="pl-PL" dirty="0" err="1">
                <a:solidFill>
                  <a:schemeClr val="tx1"/>
                </a:solidFill>
              </a:rPr>
              <a:t>approved</a:t>
            </a:r>
            <a:r>
              <a:rPr lang="en-GB" dirty="0">
                <a:solidFill>
                  <a:schemeClr val="tx1"/>
                </a:solidFill>
              </a:rPr>
              <a:t> by the W3C, indicating its readiness for deployment to the public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getUserMedia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/>
              <a:t>used to get access to the camera and the microphone connected to the user device (user computer, smartphone, etc.) from the browser. When</a:t>
            </a:r>
            <a:r>
              <a:rPr lang="en-GB" b="1" dirty="0"/>
              <a:t> </a:t>
            </a:r>
            <a:r>
              <a:rPr lang="en-GB" b="1" dirty="0" err="1"/>
              <a:t>getUserMedia</a:t>
            </a:r>
            <a:r>
              <a:rPr lang="en-GB" b="1" dirty="0"/>
              <a:t>()</a:t>
            </a:r>
            <a:r>
              <a:rPr lang="en-GB" dirty="0"/>
              <a:t> is invoked, the browser asks for permission from the user to use the media inputs (camera or microphone or both) connected to the user device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RTCPeerConnection</a:t>
            </a:r>
            <a:r>
              <a:rPr lang="pl-PL" dirty="0"/>
              <a:t>  - </a:t>
            </a:r>
            <a:r>
              <a:rPr lang="pl-PL" dirty="0" err="1"/>
              <a:t>enabled</a:t>
            </a:r>
            <a:r>
              <a:rPr lang="pl-PL" dirty="0"/>
              <a:t> audio/video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betweewn</a:t>
            </a:r>
            <a:r>
              <a:rPr lang="pl-PL" dirty="0"/>
              <a:t> the </a:t>
            </a:r>
            <a:r>
              <a:rPr lang="pl-PL" dirty="0" err="1"/>
              <a:t>peers</a:t>
            </a:r>
            <a:r>
              <a:rPr lang="pl-PL" dirty="0"/>
              <a:t>. It </a:t>
            </a:r>
            <a:r>
              <a:rPr lang="pl-PL" dirty="0" err="1"/>
              <a:t>performs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handling</a:t>
            </a:r>
            <a:r>
              <a:rPr lang="pl-PL" dirty="0"/>
              <a:t>, </a:t>
            </a:r>
            <a:r>
              <a:rPr lang="pl-PL" dirty="0" err="1"/>
              <a:t>communication</a:t>
            </a:r>
            <a:r>
              <a:rPr lang="pl-PL" dirty="0"/>
              <a:t>, </a:t>
            </a:r>
            <a:r>
              <a:rPr lang="pl-PL" dirty="0" err="1"/>
              <a:t>security</a:t>
            </a:r>
            <a:r>
              <a:rPr lang="pl-PL" dirty="0"/>
              <a:t> and </a:t>
            </a:r>
            <a:r>
              <a:rPr lang="pl-PL" dirty="0" err="1"/>
              <a:t>bandwidth</a:t>
            </a:r>
            <a:r>
              <a:rPr lang="pl-PL" dirty="0"/>
              <a:t>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RTCDataChannel</a:t>
            </a:r>
            <a:r>
              <a:rPr lang="pl-PL" dirty="0"/>
              <a:t> –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bidirectional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the </a:t>
            </a:r>
            <a:r>
              <a:rPr lang="pl-PL" dirty="0" err="1"/>
              <a:t>peers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getStats</a:t>
            </a:r>
            <a:r>
              <a:rPr lang="pl-PL" dirty="0"/>
              <a:t> 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connection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Signalling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005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When </a:t>
            </a:r>
            <a:r>
              <a:rPr lang="pl-PL" dirty="0"/>
              <a:t>we</a:t>
            </a:r>
            <a:r>
              <a:rPr lang="en-GB" dirty="0"/>
              <a:t> create a WebRTC agent, it knows nothing about the other peer</a:t>
            </a:r>
            <a:r>
              <a:rPr lang="pl-PL" dirty="0"/>
              <a:t>s</a:t>
            </a:r>
            <a:r>
              <a:rPr lang="en-GB" dirty="0"/>
              <a:t>. It has no idea who it is going to connect with or what they are going to send</a:t>
            </a:r>
            <a:r>
              <a:rPr lang="pl-PL" dirty="0"/>
              <a:t>.</a:t>
            </a:r>
            <a:r>
              <a:rPr lang="en-GB" dirty="0"/>
              <a:t> </a:t>
            </a:r>
            <a:r>
              <a:rPr lang="pl-PL" dirty="0"/>
              <a:t>A s</a:t>
            </a:r>
            <a:r>
              <a:rPr lang="en-GB" dirty="0" err="1"/>
              <a:t>ignaling</a:t>
            </a:r>
            <a:r>
              <a:rPr lang="en-GB" dirty="0"/>
              <a:t> </a:t>
            </a:r>
            <a:r>
              <a:rPr lang="pl-PL" dirty="0" err="1"/>
              <a:t>functionality</a:t>
            </a:r>
            <a:r>
              <a:rPr lang="pl-PL" dirty="0"/>
              <a:t> </a:t>
            </a:r>
            <a:r>
              <a:rPr lang="pl-PL" dirty="0" err="1"/>
              <a:t>performs</a:t>
            </a:r>
            <a:r>
              <a:rPr lang="pl-PL" dirty="0"/>
              <a:t> a </a:t>
            </a:r>
            <a:r>
              <a:rPr lang="pl-PL" dirty="0" err="1"/>
              <a:t>call</a:t>
            </a:r>
            <a:r>
              <a:rPr lang="en-GB" dirty="0"/>
              <a:t> bootstrapping</a:t>
            </a:r>
            <a:r>
              <a:rPr lang="pl-PL" dirty="0"/>
              <a:t>. It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centralized</a:t>
            </a:r>
            <a:r>
              <a:rPr lang="pl-PL" dirty="0"/>
              <a:t> place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peers</a:t>
            </a:r>
            <a:r>
              <a:rPr lang="pl-PL" dirty="0"/>
              <a:t> to exchange </a:t>
            </a:r>
            <a:r>
              <a:rPr lang="pl-PL" dirty="0" err="1"/>
              <a:t>messages</a:t>
            </a:r>
            <a:r>
              <a:rPr lang="pl-PL" dirty="0"/>
              <a:t> and „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familiar</a:t>
            </a:r>
            <a:r>
              <a:rPr lang="pl-PL" dirty="0"/>
              <a:t>”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Signalling</a:t>
            </a:r>
            <a:r>
              <a:rPr lang="pl-PL" dirty="0"/>
              <a:t>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just</a:t>
            </a:r>
            <a:r>
              <a:rPr lang="pl-PL" dirty="0"/>
              <a:t> </a:t>
            </a:r>
            <a:r>
              <a:rPr lang="pl-PL" dirty="0" err="1"/>
              <a:t>structured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messages</a:t>
            </a:r>
            <a:r>
              <a:rPr lang="pl-PL" dirty="0"/>
              <a:t>. </a:t>
            </a:r>
            <a:r>
              <a:rPr lang="pl-PL" dirty="0" err="1"/>
              <a:t>WebRTC</a:t>
            </a:r>
            <a:r>
              <a:rPr lang="pl-PL" dirty="0"/>
              <a:t> agent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care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transported</a:t>
            </a:r>
            <a:r>
              <a:rPr lang="pl-PL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They are commonly shared via </a:t>
            </a:r>
            <a:r>
              <a:rPr lang="en-GB" dirty="0" err="1"/>
              <a:t>Websockets</a:t>
            </a:r>
            <a:r>
              <a:rPr lang="en-GB" dirty="0"/>
              <a:t>, but that is not a requirement.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via a email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en-GB" dirty="0"/>
              <a:t>post pigeon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4B6F830-BD70-4120-A78F-0492644D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708" y="1737359"/>
            <a:ext cx="3301492" cy="4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message</a:t>
            </a:r>
            <a:r>
              <a:rPr lang="pl-PL" dirty="0">
                <a:solidFill>
                  <a:schemeClr val="tx1"/>
                </a:solidFill>
              </a:rPr>
              <a:t> format - SDP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en-GB" dirty="0"/>
              <a:t>Session Description Protocol</a:t>
            </a:r>
            <a:r>
              <a:rPr lang="pl-PL" dirty="0"/>
              <a:t> (SDP).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,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agents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informations</a:t>
            </a:r>
            <a:r>
              <a:rPr lang="pl-PL" dirty="0"/>
              <a:t> </a:t>
            </a:r>
            <a:r>
              <a:rPr lang="pl-PL" dirty="0" err="1"/>
              <a:t>required</a:t>
            </a:r>
            <a:r>
              <a:rPr lang="pl-PL" dirty="0"/>
              <a:t> to </a:t>
            </a:r>
            <a:r>
              <a:rPr lang="pl-PL" dirty="0" err="1"/>
              <a:t>establish</a:t>
            </a:r>
            <a:r>
              <a:rPr lang="pl-PL" dirty="0"/>
              <a:t> a </a:t>
            </a:r>
            <a:r>
              <a:rPr lang="pl-PL" dirty="0" err="1"/>
              <a:t>valid</a:t>
            </a:r>
            <a:r>
              <a:rPr lang="pl-PL" dirty="0"/>
              <a:t> </a:t>
            </a:r>
            <a:r>
              <a:rPr lang="pl-PL" dirty="0" err="1"/>
              <a:t>connection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specific</a:t>
            </a:r>
            <a:r>
              <a:rPr lang="pl-PL" dirty="0"/>
              <a:t> to </a:t>
            </a:r>
            <a:r>
              <a:rPr lang="pl-PL" dirty="0" err="1"/>
              <a:t>WebRTC</a:t>
            </a:r>
            <a:r>
              <a:rPr lang="pl-PL" dirty="0"/>
              <a:t>. SDP </a:t>
            </a:r>
            <a:r>
              <a:rPr lang="pl-PL" dirty="0" err="1"/>
              <a:t>specification</a:t>
            </a:r>
            <a:r>
              <a:rPr lang="pl-PL" dirty="0"/>
              <a:t> in </a:t>
            </a:r>
            <a:r>
              <a:rPr lang="pl-PL" dirty="0" err="1"/>
              <a:t>fact</a:t>
            </a:r>
            <a:r>
              <a:rPr lang="pl-PL" dirty="0"/>
              <a:t> was </a:t>
            </a:r>
            <a:r>
              <a:rPr lang="pl-PL" dirty="0" err="1"/>
              <a:t>released</a:t>
            </a:r>
            <a:r>
              <a:rPr lang="pl-PL" dirty="0"/>
              <a:t>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WebRTC</a:t>
            </a:r>
            <a:r>
              <a:rPr lang="pl-PL" dirty="0"/>
              <a:t>, in 1998. 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in </a:t>
            </a:r>
            <a:r>
              <a:rPr lang="pl-PL" dirty="0">
                <a:hlinkClick r:id="rId2"/>
              </a:rPr>
              <a:t>RFC 4566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a </a:t>
            </a:r>
            <a:r>
              <a:rPr lang="pl-PL" dirty="0" err="1"/>
              <a:t>subset</a:t>
            </a:r>
            <a:r>
              <a:rPr lang="pl-PL" dirty="0"/>
              <a:t> of the SDP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The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to </a:t>
            </a:r>
            <a:r>
              <a:rPr lang="pl-PL" dirty="0" err="1"/>
              <a:t>read</a:t>
            </a:r>
            <a:r>
              <a:rPr lang="pl-PL" dirty="0"/>
              <a:t>, </a:t>
            </a:r>
            <a:r>
              <a:rPr lang="pl-PL" dirty="0" err="1"/>
              <a:t>however</a:t>
            </a:r>
            <a:r>
              <a:rPr lang="pl-PL" dirty="0"/>
              <a:t> the </a:t>
            </a:r>
            <a:r>
              <a:rPr lang="pl-PL" dirty="0" err="1"/>
              <a:t>complexity</a:t>
            </a:r>
            <a:r>
              <a:rPr lang="pl-PL" dirty="0"/>
              <a:t> </a:t>
            </a:r>
            <a:r>
              <a:rPr lang="pl-PL" dirty="0" err="1"/>
              <a:t>comes</a:t>
            </a:r>
            <a:r>
              <a:rPr lang="pl-PL" dirty="0"/>
              <a:t> from </a:t>
            </a:r>
            <a:r>
              <a:rPr lang="pl-PL" dirty="0" err="1"/>
              <a:t>understanding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en-GB" dirty="0"/>
              <a:t>values that WebRTC populates it with.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2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SDP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r>
              <a:rPr lang="pl-PL" dirty="0"/>
              <a:t>, with a </a:t>
            </a:r>
            <a:r>
              <a:rPr lang="pl-PL" dirty="0" err="1"/>
              <a:t>newline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value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similar</a:t>
            </a:r>
            <a:r>
              <a:rPr lang="pl-PL" dirty="0"/>
              <a:t> to the </a:t>
            </a:r>
            <a:r>
              <a:rPr lang="pl-PL" dirty="0" err="1"/>
              <a:t>well-known</a:t>
            </a:r>
            <a:r>
              <a:rPr lang="pl-PL" dirty="0"/>
              <a:t> INI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A single SDP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contains</a:t>
            </a:r>
            <a:r>
              <a:rPr lang="pl-PL" dirty="0"/>
              <a:t> zero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Media </a:t>
            </a:r>
            <a:r>
              <a:rPr lang="pl-PL" dirty="0" err="1"/>
              <a:t>Descriptors</a:t>
            </a:r>
            <a:r>
              <a:rPr lang="pl-PL" dirty="0"/>
              <a:t>. Media </a:t>
            </a:r>
            <a:r>
              <a:rPr lang="pl-PL" dirty="0" err="1"/>
              <a:t>Descriptor</a:t>
            </a:r>
            <a:r>
              <a:rPr lang="pl-PL" dirty="0"/>
              <a:t>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maps</a:t>
            </a:r>
            <a:r>
              <a:rPr lang="pl-PL" dirty="0"/>
              <a:t> a single </a:t>
            </a:r>
            <a:r>
              <a:rPr lang="pl-PL" dirty="0" err="1"/>
              <a:t>stream</a:t>
            </a:r>
            <a:r>
              <a:rPr lang="pl-PL" dirty="0"/>
              <a:t> of data.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we want to </a:t>
            </a:r>
            <a:r>
              <a:rPr lang="pl-PL" dirty="0" err="1"/>
              <a:t>describe</a:t>
            </a:r>
            <a:r>
              <a:rPr lang="pl-PL" dirty="0"/>
              <a:t> 2 video </a:t>
            </a:r>
            <a:r>
              <a:rPr lang="pl-PL" dirty="0" err="1"/>
              <a:t>streams</a:t>
            </a:r>
            <a:r>
              <a:rPr lang="pl-PL" dirty="0"/>
              <a:t> and 2 audio </a:t>
            </a:r>
            <a:r>
              <a:rPr lang="pl-PL" dirty="0" err="1"/>
              <a:t>streams</a:t>
            </a:r>
            <a:r>
              <a:rPr lang="pl-PL" dirty="0"/>
              <a:t>, SDP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4 Media </a:t>
            </a:r>
            <a:r>
              <a:rPr lang="pl-PL" dirty="0" err="1"/>
              <a:t>Descriptors</a:t>
            </a:r>
            <a:r>
              <a:rPr lang="pl-PL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Every line in a </a:t>
            </a:r>
            <a:r>
              <a:rPr lang="pl-PL" dirty="0"/>
              <a:t>SDP</a:t>
            </a:r>
            <a:r>
              <a:rPr lang="en-GB" dirty="0"/>
              <a:t> will start with a single character, this is your key. It will then be followed by an equal sign. Everything after that equal sign is the value. After the value is complete, </a:t>
            </a:r>
            <a:r>
              <a:rPr lang="pl-PL" dirty="0"/>
              <a:t>we</a:t>
            </a:r>
            <a:r>
              <a:rPr lang="en-GB" dirty="0"/>
              <a:t> will have a newline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Session Description Protocol defines all the keys that are valid. You can only use letters for keys as defined in the protocol.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67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1937</Words>
  <Application>Microsoft Office PowerPoint</Application>
  <PresentationFormat>Panoramiczny</PresentationFormat>
  <Paragraphs>158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Retrospekcja</vt:lpstr>
      <vt:lpstr>with .NET </vt:lpstr>
      <vt:lpstr>About me</vt:lpstr>
      <vt:lpstr>Agenda</vt:lpstr>
      <vt:lpstr>WebRTC </vt:lpstr>
      <vt:lpstr>WebRTC history </vt:lpstr>
      <vt:lpstr>API</vt:lpstr>
      <vt:lpstr>Signalling</vt:lpstr>
      <vt:lpstr>The message format - SDP</vt:lpstr>
      <vt:lpstr>SDP</vt:lpstr>
      <vt:lpstr>SDP</vt:lpstr>
      <vt:lpstr>SDP</vt:lpstr>
      <vt:lpstr>SDP – media descriptors</vt:lpstr>
      <vt:lpstr>SDP – almost full picture</vt:lpstr>
      <vt:lpstr>SDP – other keys</vt:lpstr>
      <vt:lpstr>P2P</vt:lpstr>
      <vt:lpstr>P2P – how it works?</vt:lpstr>
      <vt:lpstr>P2P – challanges</vt:lpstr>
      <vt:lpstr>P2P – different networks</vt:lpstr>
      <vt:lpstr>Other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with .NET </dc:title>
  <dc:creator>Pyrzyk Łukasz</dc:creator>
  <cp:lastModifiedBy>Pyrzyk Łukasz</cp:lastModifiedBy>
  <cp:revision>52</cp:revision>
  <dcterms:created xsi:type="dcterms:W3CDTF">2022-11-01T11:43:18Z</dcterms:created>
  <dcterms:modified xsi:type="dcterms:W3CDTF">2022-11-04T16:10:03Z</dcterms:modified>
</cp:coreProperties>
</file>