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4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7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34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3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CF2683-E6E7-4CC3-9EEE-7854DD4F3545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11/1/2022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en.wikipedia.org/wiki/WebRT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Torrent" TargetMode="External"/><Relationship Id="rId7" Type="http://schemas.openxmlformats.org/officeDocument/2006/relationships/hyperlink" Target="https://en.wikipedia.org/wiki/WebRTC#cite_note-33" TargetMode="External"/><Relationship Id="rId2" Type="http://schemas.openxmlformats.org/officeDocument/2006/relationships/hyperlink" Target="https://en.wikipedia.org/wiki/WebTorr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ebRTC#cite_note-32" TargetMode="External"/><Relationship Id="rId5" Type="http://schemas.openxmlformats.org/officeDocument/2006/relationships/hyperlink" Target="https://en.wikipedia.org/wiki/Content_Delivery_Network" TargetMode="External"/><Relationship Id="rId4" Type="http://schemas.openxmlformats.org/officeDocument/2006/relationships/hyperlink" Target="https://en.wikipedia.org/wiki/WebRTC#cite_note-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32B56-C16B-4CF6-9EC0-A1EB51FE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with .NET	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ED3F09-8965-4AFB-8918-F430A09C3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Łukasz Pyrzyk</a:t>
            </a:r>
          </a:p>
          <a:p>
            <a:r>
              <a:rPr lang="pl-PL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l-PL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lukaszpyrzyk</a:t>
            </a:r>
            <a:endParaRPr lang="en-GB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418CB7B-F0FA-4748-9798-626FF27F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099297"/>
            <a:ext cx="9350688" cy="1743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41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E9403C-A8EC-4578-A232-71317D9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About</a:t>
            </a:r>
            <a:r>
              <a:rPr lang="pl-PL" dirty="0"/>
              <a:t> me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594B79-88A3-474C-87DF-E0DEA6D0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Co-</a:t>
            </a:r>
            <a:r>
              <a:rPr lang="pl-PL" dirty="0" err="1"/>
              <a:t>founder</a:t>
            </a:r>
            <a:r>
              <a:rPr lang="pl-PL" dirty="0"/>
              <a:t> of </a:t>
            </a:r>
            <a:r>
              <a:rPr lang="pl-PL" dirty="0" err="1"/>
              <a:t>Dotnetos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Microsoft MVP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.NET Technical </a:t>
            </a:r>
            <a:r>
              <a:rPr lang="pl-PL" dirty="0" err="1"/>
              <a:t>Lead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Sonova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/>
              <a:t> </a:t>
            </a:r>
            <a:r>
              <a:rPr lang="pl-PL" dirty="0" err="1"/>
              <a:t>Tweets</a:t>
            </a:r>
            <a:r>
              <a:rPr lang="pl-PL" dirty="0"/>
              <a:t> as @</a:t>
            </a:r>
            <a:r>
              <a:rPr lang="pl-PL" dirty="0" err="1"/>
              <a:t>lukaszpyrzyk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3E6D92A-B9D1-4C4D-8BC6-11D97963A240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15FD96-DDC0-4B22-B272-56AE0D3C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D5BFDE-7320-4BE7-8CFA-C681BE8B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6335E0F-C575-4659-9C6A-576C8F7F1C1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1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Web Real-Time Communication</a:t>
            </a:r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and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providing</a:t>
            </a:r>
            <a:r>
              <a:rPr lang="pl-PL" dirty="0">
                <a:solidFill>
                  <a:schemeClr val="tx1"/>
                </a:solidFill>
              </a:rPr>
              <a:t> web &amp; mobile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for real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s</a:t>
            </a:r>
            <a:r>
              <a:rPr lang="en-GB" dirty="0" err="1">
                <a:solidFill>
                  <a:schemeClr val="tx1"/>
                </a:solidFill>
              </a:rPr>
              <a:t>upports</a:t>
            </a:r>
            <a:r>
              <a:rPr lang="en-GB" dirty="0">
                <a:solidFill>
                  <a:schemeClr val="tx1"/>
                </a:solidFill>
              </a:rPr>
              <a:t> video, voice, and </a:t>
            </a:r>
            <a:r>
              <a:rPr lang="pl-PL" dirty="0" err="1">
                <a:solidFill>
                  <a:schemeClr val="tx1"/>
                </a:solidFill>
              </a:rPr>
              <a:t>text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or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bytes</a:t>
            </a:r>
            <a:r>
              <a:rPr lang="en-GB" dirty="0">
                <a:solidFill>
                  <a:schemeClr val="tx1"/>
                </a:solidFill>
              </a:rPr>
              <a:t> to be sent between peers, allowing developers to build powerful voice- and video-communication solutions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Don’t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require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any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plugins</a:t>
            </a:r>
            <a:r>
              <a:rPr lang="pl-PL" dirty="0">
                <a:solidFill>
                  <a:schemeClr val="tx1"/>
                </a:solidFill>
              </a:rPr>
              <a:t> and native </a:t>
            </a:r>
            <a:r>
              <a:rPr lang="pl-PL" dirty="0" err="1">
                <a:solidFill>
                  <a:schemeClr val="tx1"/>
                </a:solidFill>
              </a:rPr>
              <a:t>apps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T</a:t>
            </a:r>
            <a:r>
              <a:rPr lang="en-GB" dirty="0" err="1">
                <a:solidFill>
                  <a:schemeClr val="tx1"/>
                </a:solidFill>
              </a:rPr>
              <a:t>echnology</a:t>
            </a:r>
            <a:r>
              <a:rPr lang="en-GB" dirty="0">
                <a:solidFill>
                  <a:schemeClr val="tx1"/>
                </a:solidFill>
              </a:rPr>
              <a:t> is available on all modern browsers as well as on native clients for all major platforms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Supported</a:t>
            </a:r>
            <a:r>
              <a:rPr lang="pl-PL" dirty="0">
                <a:solidFill>
                  <a:schemeClr val="tx1"/>
                </a:solidFill>
              </a:rPr>
              <a:t> by Apple, Microsoft, Google, Mozilla, Opera, Vivaldi and </a:t>
            </a:r>
            <a:r>
              <a:rPr lang="pl-PL" dirty="0" err="1">
                <a:solidFill>
                  <a:schemeClr val="tx1"/>
                </a:solidFill>
              </a:rPr>
              <a:t>Brave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Specification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by W3C (World </a:t>
            </a:r>
            <a:r>
              <a:rPr lang="pl-PL" dirty="0" err="1">
                <a:solidFill>
                  <a:schemeClr val="tx1"/>
                </a:solidFill>
              </a:rPr>
              <a:t>wide</a:t>
            </a:r>
            <a:r>
              <a:rPr lang="pl-PL" dirty="0">
                <a:solidFill>
                  <a:schemeClr val="tx1"/>
                </a:solidFill>
              </a:rPr>
              <a:t> Web </a:t>
            </a:r>
            <a:r>
              <a:rPr lang="pl-PL" dirty="0" err="1">
                <a:solidFill>
                  <a:schemeClr val="tx1"/>
                </a:solidFill>
              </a:rPr>
              <a:t>Consorpium</a:t>
            </a:r>
            <a:r>
              <a:rPr lang="pl-PL" dirty="0">
                <a:solidFill>
                  <a:schemeClr val="tx1"/>
                </a:solidFill>
              </a:rPr>
              <a:t>) and IETF (Internet Engineering </a:t>
            </a:r>
            <a:r>
              <a:rPr lang="pl-PL" dirty="0" err="1">
                <a:solidFill>
                  <a:schemeClr val="tx1"/>
                </a:solidFill>
              </a:rPr>
              <a:t>Task</a:t>
            </a:r>
            <a:r>
              <a:rPr lang="pl-PL" dirty="0">
                <a:solidFill>
                  <a:schemeClr val="tx1"/>
                </a:solidFill>
              </a:rPr>
              <a:t> Force)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1A0A103-575E-444C-AFA0-25BAF4A796AF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tx1"/>
                </a:solidFill>
              </a:rPr>
              <a:t>WebRTC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history</a:t>
            </a:r>
            <a:r>
              <a:rPr lang="pl-PL" dirty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2010 Google </a:t>
            </a:r>
            <a:r>
              <a:rPr lang="pl-PL" dirty="0" err="1">
                <a:solidFill>
                  <a:schemeClr val="tx1"/>
                </a:solidFill>
              </a:rPr>
              <a:t>acquired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Global IP Solutions (GIPS). The </a:t>
            </a:r>
            <a:r>
              <a:rPr lang="pl-PL" dirty="0" err="1">
                <a:solidFill>
                  <a:schemeClr val="tx1"/>
                </a:solidFill>
              </a:rPr>
              <a:t>company</a:t>
            </a:r>
            <a:r>
              <a:rPr lang="pl-PL" dirty="0">
                <a:solidFill>
                  <a:schemeClr val="tx1"/>
                </a:solidFill>
              </a:rPr>
              <a:t> was </a:t>
            </a:r>
            <a:r>
              <a:rPr lang="pl-PL" dirty="0" err="1">
                <a:solidFill>
                  <a:schemeClr val="tx1"/>
                </a:solidFill>
              </a:rPr>
              <a:t>best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for developing </a:t>
            </a:r>
            <a:r>
              <a:rPr lang="pl-PL" dirty="0" err="1">
                <a:solidFill>
                  <a:schemeClr val="tx1"/>
                </a:solidFill>
              </a:rPr>
              <a:t>embedded</a:t>
            </a:r>
            <a:r>
              <a:rPr lang="pl-PL" dirty="0">
                <a:solidFill>
                  <a:schemeClr val="tx1"/>
                </a:solidFill>
              </a:rPr>
              <a:t> software for </a:t>
            </a:r>
            <a:r>
              <a:rPr lang="pl-PL" dirty="0" err="1">
                <a:solidFill>
                  <a:schemeClr val="tx1"/>
                </a:solidFill>
              </a:rPr>
              <a:t>rea-time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components</a:t>
            </a:r>
            <a:r>
              <a:rPr lang="pl-PL" dirty="0">
                <a:solidFill>
                  <a:schemeClr val="tx1"/>
                </a:solidFill>
              </a:rPr>
              <a:t> for VoIP and </a:t>
            </a:r>
            <a:r>
              <a:rPr lang="pl-PL" dirty="0" err="1">
                <a:solidFill>
                  <a:schemeClr val="tx1"/>
                </a:solidFill>
              </a:rPr>
              <a:t>videoconferencing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including</a:t>
            </a:r>
            <a:r>
              <a:rPr lang="pl-PL" dirty="0">
                <a:solidFill>
                  <a:schemeClr val="tx1"/>
                </a:solidFill>
              </a:rPr>
              <a:t> high </a:t>
            </a:r>
            <a:r>
              <a:rPr lang="pl-PL" dirty="0" err="1">
                <a:solidFill>
                  <a:schemeClr val="tx1"/>
                </a:solidFill>
              </a:rPr>
              <a:t>quality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codecs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May 2021 Google </a:t>
            </a:r>
            <a:r>
              <a:rPr lang="pl-PL" dirty="0" err="1">
                <a:solidFill>
                  <a:schemeClr val="tx1"/>
                </a:solidFill>
              </a:rPr>
              <a:t>released</a:t>
            </a:r>
            <a:r>
              <a:rPr lang="pl-PL" dirty="0">
                <a:solidFill>
                  <a:schemeClr val="tx1"/>
                </a:solidFill>
              </a:rPr>
              <a:t> open-</a:t>
            </a:r>
            <a:r>
              <a:rPr lang="pl-PL" dirty="0" err="1">
                <a:solidFill>
                  <a:schemeClr val="tx1"/>
                </a:solidFill>
              </a:rPr>
              <a:t>source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project</a:t>
            </a:r>
            <a:r>
              <a:rPr lang="pl-PL" dirty="0">
                <a:solidFill>
                  <a:schemeClr val="tx1"/>
                </a:solidFill>
              </a:rPr>
              <a:t> for real-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communication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within</a:t>
            </a:r>
            <a:r>
              <a:rPr lang="pl-PL" dirty="0">
                <a:solidFill>
                  <a:schemeClr val="tx1"/>
                </a:solidFill>
              </a:rPr>
              <a:t> a </a:t>
            </a:r>
            <a:r>
              <a:rPr lang="pl-PL" dirty="0" err="1">
                <a:solidFill>
                  <a:schemeClr val="tx1"/>
                </a:solidFill>
              </a:rPr>
              <a:t>browser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known</a:t>
            </a:r>
            <a:r>
              <a:rPr lang="pl-PL" dirty="0">
                <a:solidFill>
                  <a:schemeClr val="tx1"/>
                </a:solidFill>
              </a:rPr>
              <a:t> as </a:t>
            </a:r>
            <a:r>
              <a:rPr lang="pl-PL" dirty="0" err="1">
                <a:solidFill>
                  <a:schemeClr val="tx1"/>
                </a:solidFill>
              </a:rPr>
              <a:t>WebRTC</a:t>
            </a:r>
            <a:endParaRPr lang="pl-PL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>
                <a:solidFill>
                  <a:schemeClr val="tx1"/>
                </a:solidFill>
              </a:rPr>
              <a:t>During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time</a:t>
            </a:r>
            <a:r>
              <a:rPr lang="pl-PL" dirty="0">
                <a:solidFill>
                  <a:schemeClr val="tx1"/>
                </a:solidFill>
              </a:rPr>
              <a:t> Google </a:t>
            </a:r>
            <a:r>
              <a:rPr lang="pl-PL" dirty="0" err="1">
                <a:solidFill>
                  <a:schemeClr val="tx1"/>
                </a:solidFill>
              </a:rPr>
              <a:t>worked</a:t>
            </a:r>
            <a:r>
              <a:rPr lang="pl-PL" dirty="0">
                <a:solidFill>
                  <a:schemeClr val="tx1"/>
                </a:solidFill>
              </a:rPr>
              <a:t> on </a:t>
            </a:r>
            <a:r>
              <a:rPr lang="pl-PL" dirty="0" err="1">
                <a:solidFill>
                  <a:schemeClr val="tx1"/>
                </a:solidFill>
              </a:rPr>
              <a:t>standardizing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relevant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protocols</a:t>
            </a:r>
            <a:r>
              <a:rPr lang="pl-PL" dirty="0">
                <a:solidFill>
                  <a:schemeClr val="tx1"/>
                </a:solidFill>
              </a:rPr>
              <a:t> and </a:t>
            </a:r>
            <a:r>
              <a:rPr lang="pl-PL" dirty="0" err="1">
                <a:solidFill>
                  <a:schemeClr val="tx1"/>
                </a:solidFill>
              </a:rPr>
              <a:t>APIs</a:t>
            </a:r>
            <a:r>
              <a:rPr lang="pl-PL" dirty="0">
                <a:solidFill>
                  <a:schemeClr val="tx1"/>
                </a:solidFill>
              </a:rPr>
              <a:t> in IETF and W3C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>
                <a:solidFill>
                  <a:schemeClr val="tx1"/>
                </a:solidFill>
              </a:rPr>
              <a:t>In 2011 W3C </a:t>
            </a:r>
            <a:r>
              <a:rPr lang="pl-PL" dirty="0" err="1">
                <a:solidFill>
                  <a:schemeClr val="tx1"/>
                </a:solidFill>
              </a:rPr>
              <a:t>published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first</a:t>
            </a:r>
            <a:r>
              <a:rPr lang="pl-PL" dirty="0">
                <a:solidFill>
                  <a:schemeClr val="tx1"/>
                </a:solidFill>
              </a:rPr>
              <a:t> draft of the </a:t>
            </a:r>
            <a:r>
              <a:rPr lang="pl-PL" dirty="0" err="1">
                <a:solidFill>
                  <a:schemeClr val="tx1"/>
                </a:solidFill>
              </a:rPr>
              <a:t>specification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November 2017, the WebRTC 1.0 specification transitioned from Working Draft to Candidate Recommendation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In January 2021, the WebRTC 1.0 specification transitioned from Candidate Recommendation to Recommendation</a:t>
            </a:r>
            <a:r>
              <a:rPr lang="pl-PL" dirty="0">
                <a:solidFill>
                  <a:schemeClr val="tx1"/>
                </a:solidFill>
              </a:rPr>
              <a:t>. It </a:t>
            </a:r>
            <a:r>
              <a:rPr lang="pl-PL" dirty="0" err="1">
                <a:solidFill>
                  <a:schemeClr val="tx1"/>
                </a:solidFill>
              </a:rPr>
              <a:t>meants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that</a:t>
            </a:r>
            <a:r>
              <a:rPr lang="pl-PL" dirty="0">
                <a:solidFill>
                  <a:schemeClr val="tx1"/>
                </a:solidFill>
              </a:rPr>
              <a:t> t</a:t>
            </a:r>
            <a:r>
              <a:rPr lang="en-GB" dirty="0">
                <a:solidFill>
                  <a:schemeClr val="tx1"/>
                </a:solidFill>
              </a:rPr>
              <a:t>he standard is now </a:t>
            </a:r>
            <a:r>
              <a:rPr lang="pl-PL" dirty="0" err="1">
                <a:solidFill>
                  <a:schemeClr val="tx1"/>
                </a:solidFill>
              </a:rPr>
              <a:t>approved</a:t>
            </a:r>
            <a:r>
              <a:rPr lang="en-GB" dirty="0">
                <a:solidFill>
                  <a:schemeClr val="tx1"/>
                </a:solidFill>
              </a:rPr>
              <a:t> by the W3C, indicating its readiness for deployment to the public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0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API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 err="1"/>
              <a:t>getUserMedia</a:t>
            </a:r>
            <a:r>
              <a:rPr lang="pl-PL" dirty="0">
                <a:solidFill>
                  <a:schemeClr val="tx1"/>
                </a:solidFill>
              </a:rPr>
              <a:t> - </a:t>
            </a:r>
            <a:r>
              <a:rPr lang="en-GB" dirty="0"/>
              <a:t>used to get access to the camera and the microphone connected to the user device (user computer, smartphone, etc.) from the browser. When</a:t>
            </a:r>
            <a:r>
              <a:rPr lang="en-GB" b="1" dirty="0"/>
              <a:t> </a:t>
            </a:r>
            <a:r>
              <a:rPr lang="en-GB" b="1" dirty="0" err="1"/>
              <a:t>getUserMedia</a:t>
            </a:r>
            <a:r>
              <a:rPr lang="en-GB" b="1" dirty="0"/>
              <a:t>()</a:t>
            </a:r>
            <a:r>
              <a:rPr lang="en-GB" dirty="0"/>
              <a:t> is invoked, the browser asks for permission from the user to use the media inputs (camera or microphone or both) connected to the user device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RTCPeerConnection</a:t>
            </a:r>
            <a:r>
              <a:rPr lang="pl-PL" dirty="0"/>
              <a:t>  - </a:t>
            </a:r>
            <a:r>
              <a:rPr lang="pl-PL" dirty="0" err="1"/>
              <a:t>enabled</a:t>
            </a:r>
            <a:r>
              <a:rPr lang="pl-PL" dirty="0"/>
              <a:t> audio/video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betweewn</a:t>
            </a:r>
            <a:r>
              <a:rPr lang="pl-PL" dirty="0"/>
              <a:t> the </a:t>
            </a:r>
            <a:r>
              <a:rPr lang="pl-PL" dirty="0" err="1"/>
              <a:t>peers</a:t>
            </a:r>
            <a:r>
              <a:rPr lang="pl-PL" dirty="0"/>
              <a:t>. It </a:t>
            </a:r>
            <a:r>
              <a:rPr lang="pl-PL" dirty="0" err="1"/>
              <a:t>performs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handling</a:t>
            </a:r>
            <a:r>
              <a:rPr lang="pl-PL" dirty="0"/>
              <a:t>, </a:t>
            </a:r>
            <a:r>
              <a:rPr lang="pl-PL" dirty="0" err="1"/>
              <a:t>communication</a:t>
            </a:r>
            <a:r>
              <a:rPr lang="pl-PL" dirty="0"/>
              <a:t>, </a:t>
            </a:r>
            <a:r>
              <a:rPr lang="pl-PL" dirty="0" err="1"/>
              <a:t>security</a:t>
            </a:r>
            <a:r>
              <a:rPr lang="pl-PL" dirty="0"/>
              <a:t> and </a:t>
            </a:r>
            <a:r>
              <a:rPr lang="pl-PL" dirty="0" err="1"/>
              <a:t>bandwidth</a:t>
            </a:r>
            <a:r>
              <a:rPr lang="pl-PL" dirty="0"/>
              <a:t>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RTCDataChannel</a:t>
            </a:r>
            <a:r>
              <a:rPr lang="pl-PL" dirty="0"/>
              <a:t> – </a:t>
            </a:r>
            <a:r>
              <a:rPr lang="pl-PL" dirty="0" err="1"/>
              <a:t>allows</a:t>
            </a:r>
            <a:r>
              <a:rPr lang="pl-PL" dirty="0"/>
              <a:t> </a:t>
            </a:r>
            <a:r>
              <a:rPr lang="pl-PL" dirty="0" err="1"/>
              <a:t>bidirectional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</a:t>
            </a:r>
            <a:r>
              <a:rPr lang="pl-PL" dirty="0" err="1"/>
              <a:t>between</a:t>
            </a:r>
            <a:r>
              <a:rPr lang="pl-PL" dirty="0"/>
              <a:t> the </a:t>
            </a:r>
            <a:r>
              <a:rPr lang="pl-PL" dirty="0" err="1"/>
              <a:t>peers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r>
              <a:rPr lang="pl-PL" dirty="0" err="1"/>
              <a:t>getStats</a:t>
            </a:r>
            <a:r>
              <a:rPr lang="pl-PL" dirty="0"/>
              <a:t> – </a:t>
            </a:r>
            <a:r>
              <a:rPr lang="pl-PL" dirty="0" err="1"/>
              <a:t>returns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WebRTC</a:t>
            </a:r>
            <a:r>
              <a:rPr lang="pl-PL" dirty="0"/>
              <a:t> </a:t>
            </a:r>
            <a:r>
              <a:rPr lang="pl-PL" dirty="0" err="1"/>
              <a:t>connection</a:t>
            </a:r>
            <a:endParaRPr lang="pl-PL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1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83368-962D-4A76-ACDC-7451EF72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Materials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36BA03-B091-432E-B928-224AB031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2"/>
              </a:rPr>
              <a:t>https://en.wikipedia.org/wiki/WebRTC</a:t>
            </a:r>
            <a:endParaRPr lang="pl-PL" dirty="0">
              <a:hlinkClick r:id="rId3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hlinkClick r:id="rId3"/>
              </a:rPr>
              <a:t>https://www.geeksforgeeks.org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39E92D5-780C-4DD6-B4C4-31E696C166D1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6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8815E-C194-4683-918B-1C952762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47A2BD-75B3-4E8C-AF8D-DB2B4BD1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WebRTC allows browsers to stream files directly to one another, reducing or entirely removing the need for server-side file hosting. </a:t>
            </a:r>
            <a:r>
              <a:rPr lang="en-GB" dirty="0" err="1">
                <a:hlinkClick r:id="rId2" tooltip="WebTorrent"/>
              </a:rPr>
              <a:t>WebTorrent</a:t>
            </a:r>
            <a:r>
              <a:rPr lang="en-GB" dirty="0"/>
              <a:t> uses a WebRTC transport to enable peer-to-peer file sharing using the </a:t>
            </a:r>
            <a:r>
              <a:rPr lang="en-GB" dirty="0">
                <a:hlinkClick r:id="rId3" tooltip="BitTorrent"/>
              </a:rPr>
              <a:t>BitTorrent</a:t>
            </a:r>
            <a:r>
              <a:rPr lang="en-GB" dirty="0"/>
              <a:t> protocol in the browser.</a:t>
            </a:r>
            <a:r>
              <a:rPr lang="en-GB" baseline="30000" dirty="0">
                <a:hlinkClick r:id="rId4"/>
              </a:rPr>
              <a:t>[28]</a:t>
            </a:r>
            <a:r>
              <a:rPr lang="en-GB" dirty="0"/>
              <a:t> </a:t>
            </a:r>
            <a:endParaRPr lang="pl-PL" dirty="0"/>
          </a:p>
          <a:p>
            <a:endParaRPr lang="pl-PL" dirty="0"/>
          </a:p>
          <a:p>
            <a:r>
              <a:rPr lang="en-GB" dirty="0"/>
              <a:t>A few </a:t>
            </a:r>
            <a:r>
              <a:rPr lang="en-GB" dirty="0">
                <a:hlinkClick r:id="rId5" tooltip="Content Delivery Network"/>
              </a:rPr>
              <a:t>CDNs</a:t>
            </a:r>
            <a:r>
              <a:rPr lang="en-GB" dirty="0"/>
              <a:t>, such as the Microsoft-owned Peer5, use the client's bandwidth to upload media to other connected peers, enabling each peer to act as an edge server.</a:t>
            </a:r>
            <a:r>
              <a:rPr lang="en-GB" baseline="30000" dirty="0">
                <a:hlinkClick r:id="rId6"/>
              </a:rPr>
              <a:t>[32]</a:t>
            </a:r>
            <a:r>
              <a:rPr lang="en-GB" baseline="30000" dirty="0">
                <a:hlinkClick r:id="rId7"/>
              </a:rPr>
              <a:t>[33]</a:t>
            </a:r>
            <a:endParaRPr lang="en-GB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67E5062-E260-48C9-B900-A86CE6937666}"/>
              </a:ext>
            </a:extLst>
          </p:cNvPr>
          <p:cNvSpPr/>
          <p:nvPr/>
        </p:nvSpPr>
        <p:spPr>
          <a:xfrm>
            <a:off x="10531138" y="6466361"/>
            <a:ext cx="155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@</a:t>
            </a:r>
            <a:r>
              <a:rPr lang="pl-PL" dirty="0" err="1">
                <a:solidFill>
                  <a:schemeClr val="bg1"/>
                </a:solidFill>
              </a:rPr>
              <a:t>lukaszpyrzyk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275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469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Retrospekcja</vt:lpstr>
      <vt:lpstr>with .NET </vt:lpstr>
      <vt:lpstr>About me</vt:lpstr>
      <vt:lpstr>Agenda</vt:lpstr>
      <vt:lpstr>WebRTC </vt:lpstr>
      <vt:lpstr>WebRTC history </vt:lpstr>
      <vt:lpstr>API</vt:lpstr>
      <vt:lpstr>Materials</vt:lpstr>
      <vt:lpstr>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WebRTC with .NET </dc:title>
  <dc:creator>Pyrzyk Łukasz</dc:creator>
  <cp:lastModifiedBy>Pyrzyk Łukasz</cp:lastModifiedBy>
  <cp:revision>19</cp:revision>
  <dcterms:created xsi:type="dcterms:W3CDTF">2022-11-01T11:43:18Z</dcterms:created>
  <dcterms:modified xsi:type="dcterms:W3CDTF">2022-11-01T13:38:15Z</dcterms:modified>
</cp:coreProperties>
</file>